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DD"/>
          </a:solidFill>
        </a:fill>
      </a:tcStyle>
    </a:wholeTbl>
    <a:band2H>
      <a:tcTxStyle b="def" i="def"/>
      <a:tcStyle>
        <a:tcBdr/>
        <a:fill>
          <a:solidFill>
            <a:srgbClr val="E6EFE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ahoma"/>
          <a:ea typeface="Tahoma"/>
          <a:cs typeface="Tahoma"/>
        </a:font>
        <a:srgbClr val="2B548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9EC"/>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ahoma"/>
          <a:ea typeface="Tahoma"/>
          <a:cs typeface="Tahoma"/>
        </a:font>
        <a:srgbClr val="2B5481"/>
      </a:tcTxStyle>
      <a:tcStyle>
        <a:tcBdr>
          <a:left>
            <a:ln w="12700" cap="flat">
              <a:noFill/>
              <a:miter lim="400000"/>
            </a:ln>
          </a:left>
          <a:right>
            <a:ln w="12700" cap="flat">
              <a:noFill/>
              <a:miter lim="400000"/>
            </a:ln>
          </a:right>
          <a:top>
            <a:ln w="508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FD7"/>
          </a:solidFill>
        </a:fill>
      </a:tcStyle>
    </a:wholeTbl>
    <a:band2H>
      <a:tcTxStyle b="def" i="def"/>
      <a:tcStyle>
        <a:tcBdr/>
        <a:fill>
          <a:solidFill>
            <a:srgbClr val="E7E9EC"/>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Row>
  </a:tblStyle>
  <a:tblStyle styleId="{2708684C-4D16-4618-839F-0558EEFCDFE6}" styleName="">
    <a:tblBg/>
    <a:wholeTbl>
      <a:tcTxStyle b="off"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Текст заголовка</a:t>
            </a:r>
          </a:p>
        </p:txBody>
      </p:sp>
      <p:sp>
        <p:nvSpPr>
          <p:cNvPr id="3" name="Уровень текста 1…"/>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686800" y="6434388"/>
            <a:ext cx="281940" cy="287088"/>
          </a:xfrm>
          <a:prstGeom prst="rect">
            <a:avLst/>
          </a:prstGeom>
          <a:ln w="12700">
            <a:miter lim="400000"/>
          </a:ln>
        </p:spPr>
        <p:txBody>
          <a:bodyPr wrap="none" lIns="45719" rIns="45719" anchor="b">
            <a:spAutoFit/>
          </a:bodyPr>
          <a:lstStyle>
            <a:lvl1pPr algn="just">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9pPr>
    </p:titleStyle>
    <p:bodyStyle>
      <a:lvl1pPr marL="342900" marR="0" indent="-3429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1pPr>
      <a:lvl2pPr marL="783771" marR="0" indent="-326571"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2pPr>
      <a:lvl3pPr marL="1219200" marR="0" indent="-3048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3pPr>
      <a:lvl4pPr marL="1737360" marR="0" indent="-36576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4pPr>
      <a:lvl5pPr marL="2235200" marR="0" indent="-4064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5pPr>
      <a:lvl6pPr marL="26924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6pPr>
      <a:lvl7pPr marL="31496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7pPr>
      <a:lvl8pPr marL="36068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8pPr>
      <a:lvl9pPr marL="40640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9pPr>
    </p:bodyStyle>
    <p:otherStyle>
      <a:lvl1pPr marL="0" marR="0" indent="0" algn="just"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1pPr>
      <a:lvl2pPr marL="0" marR="0" indent="457200" algn="just"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2pPr>
      <a:lvl3pPr marL="0" marR="0" indent="914400" algn="just"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3pPr>
      <a:lvl4pPr marL="0" marR="0" indent="1371600" algn="just"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4pPr>
      <a:lvl5pPr marL="0" marR="0" indent="1828800" algn="just"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5pPr>
      <a:lvl6pPr marL="0" marR="0" indent="0" algn="just"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6pPr>
      <a:lvl7pPr marL="0" marR="0" indent="0" algn="just"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7pPr>
      <a:lvl8pPr marL="0" marR="0" indent="0" algn="just"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8pPr>
      <a:lvl9pPr marL="0" marR="0" indent="0" algn="just"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32.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34.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38.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 name="МГТУ им. Н.Э.Баумана"/>
          <p:cNvSpPr txBox="1"/>
          <p:nvPr/>
        </p:nvSpPr>
        <p:spPr>
          <a:xfrm>
            <a:off x="1953894" y="36512"/>
            <a:ext cx="4294546" cy="586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0000"/>
                </a:solidFill>
              </a:defRPr>
            </a:lvl1pPr>
          </a:lstStyle>
          <a:p>
            <a:pPr/>
            <a:r>
              <a:t>МГТУ им. Н.Э.Баумана</a:t>
            </a:r>
          </a:p>
        </p:txBody>
      </p:sp>
      <p:sp>
        <p:nvSpPr>
          <p:cNvPr id="21" name="Линия"/>
          <p:cNvSpPr/>
          <p:nvPr/>
        </p:nvSpPr>
        <p:spPr>
          <a:xfrm>
            <a:off x="179387" y="620712"/>
            <a:ext cx="7993063" cy="1"/>
          </a:xfrm>
          <a:prstGeom prst="line">
            <a:avLst/>
          </a:prstGeom>
          <a:ln w="25400">
            <a:solidFill>
              <a:srgbClr val="FF0000"/>
            </a:solidFill>
          </a:ln>
        </p:spPr>
        <p:txBody>
          <a:bodyPr lIns="45719" rIns="45719"/>
          <a:lstStyle/>
          <a:p>
            <a:pPr>
              <a:defRPr>
                <a:solidFill>
                  <a:srgbClr val="FFFFFF"/>
                </a:solidFill>
              </a:defRPr>
            </a:pPr>
          </a:p>
        </p:txBody>
      </p:sp>
      <p:sp>
        <p:nvSpPr>
          <p:cNvPr id="22" name="Лекция 7"/>
          <p:cNvSpPr txBox="1"/>
          <p:nvPr/>
        </p:nvSpPr>
        <p:spPr>
          <a:xfrm>
            <a:off x="172719" y="981074"/>
            <a:ext cx="8620762"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CC00"/>
                </a:solidFill>
              </a:defRPr>
            </a:lvl1pPr>
          </a:lstStyle>
          <a:p>
            <a:pPr/>
            <a:r>
              <a:t>Лекция 7</a:t>
            </a:r>
          </a:p>
        </p:txBody>
      </p:sp>
      <p:pic>
        <p:nvPicPr>
          <p:cNvPr id="23" name="image.png" descr="image.png"/>
          <p:cNvPicPr>
            <a:picLocks noChangeAspect="1"/>
          </p:cNvPicPr>
          <p:nvPr/>
        </p:nvPicPr>
        <p:blipFill>
          <a:blip r:embed="rId2">
            <a:extLst/>
          </a:blip>
          <a:stretch>
            <a:fillRect/>
          </a:stretch>
        </p:blipFill>
        <p:spPr>
          <a:xfrm>
            <a:off x="8636000" y="73025"/>
            <a:ext cx="454025" cy="547688"/>
          </a:xfrm>
          <a:prstGeom prst="rect">
            <a:avLst/>
          </a:prstGeom>
          <a:ln w="12700">
            <a:miter lim="400000"/>
          </a:ln>
        </p:spPr>
      </p:pic>
      <p:sp>
        <p:nvSpPr>
          <p:cNvPr id="24" name="Содержание лекции 19.…"/>
          <p:cNvSpPr txBox="1"/>
          <p:nvPr/>
        </p:nvSpPr>
        <p:spPr>
          <a:xfrm>
            <a:off x="139382" y="1341437"/>
            <a:ext cx="8928736" cy="2115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Содержание лекции 19. </a:t>
            </a:r>
          </a:p>
          <a:p>
            <a:pPr algn="just">
              <a:defRPr sz="1400">
                <a:solidFill>
                  <a:srgbClr val="000000"/>
                </a:solidFill>
                <a:latin typeface="Times New Roman"/>
                <a:ea typeface="Times New Roman"/>
                <a:cs typeface="Times New Roman"/>
                <a:sym typeface="Times New Roman"/>
              </a:defRPr>
            </a:pPr>
            <a:r>
              <a:t>Прохождение горячих электронов через тонкие металлические пленки </a:t>
            </a:r>
          </a:p>
          <a:p>
            <a:pPr algn="just">
              <a:defRPr sz="1400">
                <a:solidFill>
                  <a:srgbClr val="000000"/>
                </a:solidFill>
                <a:latin typeface="Times New Roman"/>
                <a:ea typeface="Times New Roman"/>
                <a:cs typeface="Times New Roman"/>
                <a:sym typeface="Times New Roman"/>
              </a:defRPr>
            </a:pPr>
            <a:r>
              <a:t>Диэлектрические слои с малой подвижностью носителей заряда </a:t>
            </a:r>
          </a:p>
          <a:p>
            <a:pPr algn="just">
              <a:defRPr sz="1400">
                <a:solidFill>
                  <a:srgbClr val="000000"/>
                </a:solidFill>
                <a:latin typeface="Times New Roman"/>
                <a:ea typeface="Times New Roman"/>
                <a:cs typeface="Times New Roman"/>
                <a:sym typeface="Times New Roman"/>
              </a:defRPr>
            </a:pPr>
            <a:r>
              <a:t>Активные пленочные элементы </a:t>
            </a:r>
          </a:p>
          <a:p>
            <a:pPr algn="just">
              <a:defRPr sz="1400">
                <a:solidFill>
                  <a:srgbClr val="000000"/>
                </a:solidFill>
                <a:latin typeface="Times New Roman"/>
                <a:ea typeface="Times New Roman"/>
                <a:cs typeface="Times New Roman"/>
                <a:sym typeface="Times New Roman"/>
              </a:defRPr>
            </a:pPr>
            <a:r>
              <a:t>Технологические основы микроэлектроники</a:t>
            </a:r>
          </a:p>
          <a:p>
            <a:pPr algn="just">
              <a:defRPr sz="1400">
                <a:solidFill>
                  <a:srgbClr val="000000"/>
                </a:solidFill>
                <a:latin typeface="Times New Roman"/>
                <a:ea typeface="Times New Roman"/>
                <a:cs typeface="Times New Roman"/>
                <a:sym typeface="Times New Roman"/>
              </a:defRPr>
            </a:pPr>
            <a:r>
              <a:t>Эпитаксия</a:t>
            </a:r>
          </a:p>
          <a:p>
            <a:pPr algn="just">
              <a:defRPr sz="1400">
                <a:solidFill>
                  <a:srgbClr val="000000"/>
                </a:solidFill>
                <a:latin typeface="Times New Roman"/>
                <a:ea typeface="Times New Roman"/>
                <a:cs typeface="Times New Roman"/>
                <a:sym typeface="Times New Roman"/>
              </a:defRPr>
            </a:pPr>
            <a:r>
              <a:t>Термическое окисление</a:t>
            </a:r>
          </a:p>
          <a:p>
            <a:pPr algn="just">
              <a:defRPr sz="1400">
                <a:solidFill>
                  <a:srgbClr val="000000"/>
                </a:solidFill>
                <a:latin typeface="Times New Roman"/>
                <a:ea typeface="Times New Roman"/>
                <a:cs typeface="Times New Roman"/>
                <a:sym typeface="Times New Roman"/>
              </a:defRPr>
            </a:pPr>
            <a:r>
              <a:t>Легирование</a:t>
            </a:r>
          </a:p>
          <a:p>
            <a:pPr algn="just">
              <a:defRPr sz="1400">
                <a:solidFill>
                  <a:srgbClr val="000000"/>
                </a:solidFill>
                <a:latin typeface="Times New Roman"/>
                <a:ea typeface="Times New Roman"/>
                <a:cs typeface="Times New Roman"/>
                <a:sym typeface="Times New Roman"/>
              </a:defRPr>
            </a:pPr>
            <a:r>
              <a:t>Теоретические основы диффузии</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3" name="И.А. Сидоров                                           Москва                   10"/>
          <p:cNvSpPr txBox="1"/>
          <p:nvPr/>
        </p:nvSpPr>
        <p:spPr>
          <a:xfrm>
            <a:off x="75882" y="6276975"/>
            <a:ext cx="9052561"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10</a:t>
            </a:r>
            <a:r>
              <a:t>    </a:t>
            </a:r>
          </a:p>
        </p:txBody>
      </p:sp>
      <p:sp>
        <p:nvSpPr>
          <p:cNvPr id="84" name="Рассмотрим физические принципы создания активных пленочных элементов, основанных на использовании горячих электронов в тонких металлических пленках. На рис. 10.1 показана структура такого элемента. Ее основой является металлическая пленка, играющая роль "/>
          <p:cNvSpPr txBox="1"/>
          <p:nvPr/>
        </p:nvSpPr>
        <p:spPr>
          <a:xfrm>
            <a:off x="142189" y="875631"/>
            <a:ext cx="6320474"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 Рассмотрим физические принципы создания активных пленочных элементов, основанных на использовании горячих электронов в тонких металлических пленках. На рис. 10.1 показана структура такого элемента. Ее основой является металлическая пленка, играющая роль базы. Толщина базы должна быть одного порядка с длиной пробега электронов в пленке (~ 100 А). К этой пленке с обеих сторон примыкают диэлектрические или полупроводниковые слои, на внешней поверхности которых нанесены металлические электроды. </a:t>
            </a:r>
          </a:p>
        </p:txBody>
      </p:sp>
      <p:sp>
        <p:nvSpPr>
          <p:cNvPr id="85" name="Активные пленочные элементы"/>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Активные пленочные элементы </a:t>
            </a:r>
          </a:p>
        </p:txBody>
      </p:sp>
      <p:sp>
        <p:nvSpPr>
          <p:cNvPr id="86" name="(10.1)"/>
          <p:cNvSpPr txBox="1"/>
          <p:nvPr/>
        </p:nvSpPr>
        <p:spPr>
          <a:xfrm>
            <a:off x="7497444" y="2852737"/>
            <a:ext cx="53370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(10.</a:t>
            </a:r>
            <a:r>
              <a:t>1</a:t>
            </a:r>
            <a:r>
              <a:t>)</a:t>
            </a:r>
          </a:p>
        </p:txBody>
      </p:sp>
      <p:pic>
        <p:nvPicPr>
          <p:cNvPr id="87" name="image.png" descr="image.png"/>
          <p:cNvPicPr>
            <a:picLocks noChangeAspect="1"/>
          </p:cNvPicPr>
          <p:nvPr/>
        </p:nvPicPr>
        <p:blipFill>
          <a:blip r:embed="rId2">
            <a:extLst/>
          </a:blip>
          <a:stretch>
            <a:fillRect/>
          </a:stretch>
        </p:blipFill>
        <p:spPr>
          <a:xfrm>
            <a:off x="6619875" y="533400"/>
            <a:ext cx="2466975" cy="219075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9" name="И.А. Сидоров                                           Москва                  11"/>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11</a:t>
            </a:r>
          </a:p>
        </p:txBody>
      </p:sp>
      <p:sp>
        <p:nvSpPr>
          <p:cNvPr id="90" name="Один из этих слоев играет роль эмиттера, другой — роль коллектора. Эмиттер инжектирует в металлическую пленку (базу) поток электронов Iэ. Часть их рассеивается в базе, образуя ток базы Iб. Оставшаяся часть Iк=Iэ—Iб = = αIб (α — коэффициент переноса) прох"/>
          <p:cNvSpPr txBox="1"/>
          <p:nvPr/>
        </p:nvSpPr>
        <p:spPr>
          <a:xfrm>
            <a:off x="64769" y="484187"/>
            <a:ext cx="8925562"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Один из этих слоев играет роль эмиттера, другой — роль коллектора. Эмиттер инжектирует в металлическую пленку (базу) поток электронов Iэ. Часть их рассеивается в базе, образуя ток базы Iб. Оставшаяся часть Iк=Iэ—Iб = = αIб (α — коэффициент переноса) проходит в коллекторный слой.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Если величина тока αIэ, обусловленного инжекцией горячих электронов в базу, много больше тока Iк0, который проходит через коллекторный слой в отсутствии такой инжекции, и если к коллекторному слою можно приложить достаточно высокое напряжение, то рассмотренная система может работать в качестве усилителя напряжения и мощности, подобно транзистору, включенному в схему с общей базой.</a:t>
            </a:r>
          </a:p>
        </p:txBody>
      </p:sp>
      <p:sp>
        <p:nvSpPr>
          <p:cNvPr id="91" name="Активные пленочные элементы"/>
          <p:cNvSpPr txBox="1"/>
          <p:nvPr/>
        </p:nvSpPr>
        <p:spPr>
          <a:xfrm>
            <a:off x="2925994" y="106128"/>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Активные пленочные элементы </a:t>
            </a:r>
          </a:p>
        </p:txBody>
      </p:sp>
      <p:sp>
        <p:nvSpPr>
          <p:cNvPr id="92" name="(11.1)"/>
          <p:cNvSpPr txBox="1"/>
          <p:nvPr/>
        </p:nvSpPr>
        <p:spPr>
          <a:xfrm>
            <a:off x="7426007" y="6338887"/>
            <a:ext cx="527111"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(11.</a:t>
            </a:r>
            <a:r>
              <a:t>1</a:t>
            </a: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4" name="И.А. Сидоров                                           Москва                  12"/>
          <p:cNvSpPr txBox="1"/>
          <p:nvPr/>
        </p:nvSpPr>
        <p:spPr>
          <a:xfrm>
            <a:off x="45719" y="63277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a:t>
            </a:r>
            <a:r>
              <a:rPr b="1" sz="1200"/>
              <a:t>2</a:t>
            </a:r>
          </a:p>
        </p:txBody>
      </p:sp>
      <p:sp>
        <p:nvSpPr>
          <p:cNvPr id="95" name="(12.1)"/>
          <p:cNvSpPr txBox="1"/>
          <p:nvPr/>
        </p:nvSpPr>
        <p:spPr>
          <a:xfrm>
            <a:off x="7608569" y="3194050"/>
            <a:ext cx="5337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(12.</a:t>
            </a:r>
            <a:r>
              <a:t>1</a:t>
            </a:r>
            <a:r>
              <a:t>)</a:t>
            </a:r>
          </a:p>
        </p:txBody>
      </p:sp>
      <p:sp>
        <p:nvSpPr>
          <p:cNvPr id="96" name="Активные пленочные элементы"/>
          <p:cNvSpPr txBox="1"/>
          <p:nvPr/>
        </p:nvSpPr>
        <p:spPr>
          <a:xfrm>
            <a:off x="153669" y="39687"/>
            <a:ext cx="8623937"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FF0000"/>
                </a:solidFill>
              </a:defRPr>
            </a:lvl1pPr>
          </a:lstStyle>
          <a:p>
            <a:pPr/>
            <a:r>
              <a:t>Активные пленочные элементы </a:t>
            </a:r>
          </a:p>
        </p:txBody>
      </p:sp>
      <p:sp>
        <p:nvSpPr>
          <p:cNvPr id="97" name="На рис. 12.1 и 21 показана энергетическая схема активного пленочного элемента, эмиттерной областью в котором служит слой диэлектрика Дэ, покрытый металлическим электродом Э. При небольшой толщине этого слоя инжекция горячих электронов в базу Б осуществля"/>
          <p:cNvSpPr txBox="1"/>
          <p:nvPr/>
        </p:nvSpPr>
        <p:spPr>
          <a:xfrm>
            <a:off x="131444" y="454025"/>
            <a:ext cx="6771324" cy="10998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На рис. 12.1 и 21 показана энергетическая схема активного пленочного элемента, эмиттерной областью в котором служит слой диэлектрика Дэ, покрытый металлическим электродом Э. При небольшой толщине этого слоя инжекция горячих электронов в базу Б осуществляется путем прямого туннелирования их из металлического электрода Э через слой диэлектрика Д (рис. 12.1). </a:t>
            </a:r>
          </a:p>
        </p:txBody>
      </p:sp>
      <p:pic>
        <p:nvPicPr>
          <p:cNvPr id="98" name="image.png" descr="image.png"/>
          <p:cNvPicPr>
            <a:picLocks noChangeAspect="1"/>
          </p:cNvPicPr>
          <p:nvPr/>
        </p:nvPicPr>
        <p:blipFill>
          <a:blip r:embed="rId2">
            <a:extLst/>
          </a:blip>
          <a:stretch>
            <a:fillRect/>
          </a:stretch>
        </p:blipFill>
        <p:spPr>
          <a:xfrm>
            <a:off x="7112000" y="527050"/>
            <a:ext cx="1924050" cy="2667000"/>
          </a:xfrm>
          <a:prstGeom prst="rect">
            <a:avLst/>
          </a:prstGeom>
          <a:ln w="12700">
            <a:miter lim="400000"/>
          </a:ln>
        </p:spPr>
      </p:pic>
      <p:pic>
        <p:nvPicPr>
          <p:cNvPr id="99" name="image.png" descr="image.png"/>
          <p:cNvPicPr>
            <a:picLocks noChangeAspect="1"/>
          </p:cNvPicPr>
          <p:nvPr/>
        </p:nvPicPr>
        <p:blipFill>
          <a:blip r:embed="rId3">
            <a:extLst/>
          </a:blip>
          <a:stretch>
            <a:fillRect/>
          </a:stretch>
        </p:blipFill>
        <p:spPr>
          <a:xfrm>
            <a:off x="6770687" y="3819525"/>
            <a:ext cx="2295526" cy="2628900"/>
          </a:xfrm>
          <a:prstGeom prst="rect">
            <a:avLst/>
          </a:prstGeom>
          <a:ln w="12700">
            <a:miter lim="400000"/>
          </a:ln>
        </p:spPr>
      </p:pic>
      <p:sp>
        <p:nvSpPr>
          <p:cNvPr id="100" name="(12.2)"/>
          <p:cNvSpPr txBox="1"/>
          <p:nvPr/>
        </p:nvSpPr>
        <p:spPr>
          <a:xfrm>
            <a:off x="7608569" y="6399212"/>
            <a:ext cx="53370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(12.2)</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2" name="И.А. Сидоров                                           Москва                  13"/>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a:t>
            </a:r>
            <a:r>
              <a:rPr b="1" sz="1200"/>
              <a:t>3</a:t>
            </a:r>
          </a:p>
        </p:txBody>
      </p:sp>
      <p:sp>
        <p:nvSpPr>
          <p:cNvPr id="103" name="Поверхностные уровни выполняют у поверхности полупроводника ту же роль, какую выполняют примесные уровни в объеме кристалла. Они могут Служить донорами (рис. 12.1,б), акцепторами (рис. 12.1в) и центрами рекомбинации (рис 12.1,а).…"/>
          <p:cNvSpPr txBox="1"/>
          <p:nvPr/>
        </p:nvSpPr>
        <p:spPr>
          <a:xfrm>
            <a:off x="99694" y="465137"/>
            <a:ext cx="8890637" cy="18437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Поверхностные уровни выполняют у поверхности полупроводника ту же роль, какую выполняют примесные уровни в объеме кристалла. Они могут Служить донорами (рис. 12.1,б), акцепторами (рис. 12.1в) и центрами рекомбинации (рис 12.1,а).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Необходимым условием для этого является φэ&gt;φк.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При относительно большой толщине диэлектрического слоя Дэ туннелирование электронов из электрода Э происходит в зону проводимости диэлектрика (рис. 12.1). Энергетический спектр электронов, входящий в базу, простирается в этом случае от уровня Ферми металлического электрода Э до уровня φк </a:t>
            </a:r>
            <a:endParaRPr sz="2400">
              <a:solidFill>
                <a:srgbClr val="FFFF00"/>
              </a:solidFill>
            </a:endParaRPr>
          </a:p>
        </p:txBody>
      </p:sp>
      <p:sp>
        <p:nvSpPr>
          <p:cNvPr id="104" name="Активные пленочные элементы"/>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Активные пленочные элементы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6" name="И.А. Сидоров                                           Москва                   14"/>
          <p:cNvSpPr txBox="1"/>
          <p:nvPr/>
        </p:nvSpPr>
        <p:spPr>
          <a:xfrm>
            <a:off x="45719" y="6303962"/>
            <a:ext cx="905256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a:t>
            </a:r>
            <a:r>
              <a:rPr b="1" sz="1200"/>
              <a:t>4</a:t>
            </a:r>
            <a:r>
              <a:t>    </a:t>
            </a:r>
          </a:p>
        </p:txBody>
      </p:sp>
      <p:sp>
        <p:nvSpPr>
          <p:cNvPr id="107" name="В активных пленочных элементах типа полупроводник— металл — полупроводник (ПМП) к тонкой металлической базе с обеих сторон примыкают полупроводниковые слои, на которые нанесены металлические электроды Э и К, причем электрод Э должен образовывать с эмитте"/>
          <p:cNvSpPr txBox="1"/>
          <p:nvPr/>
        </p:nvSpPr>
        <p:spPr>
          <a:xfrm>
            <a:off x="152082" y="517524"/>
            <a:ext cx="5887086"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В активных пленочных элементах типа полупроводник— металл — полупроводник (ПМП) к тонкой металлической базе с обеих сторон примыкают полупроводниковые слои, на которые нанесены металлические электроды Э и К, причем электрод Э должен образовывать с эмиттерным слоем Пэ практически омический контакт. Как видно из рис. 14.1, рассматриваемая пятислойная система состоит из двух шоттковских барьеров — эмиттерного φэ и коллекторного φк. </a:t>
            </a:r>
          </a:p>
        </p:txBody>
      </p:sp>
      <p:sp>
        <p:nvSpPr>
          <p:cNvPr id="108" name="Активные пленочные элементы"/>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Активные пленочные элементы </a:t>
            </a:r>
          </a:p>
        </p:txBody>
      </p:sp>
      <p:sp>
        <p:nvSpPr>
          <p:cNvPr id="109" name="(14.1)"/>
          <p:cNvSpPr txBox="1"/>
          <p:nvPr/>
        </p:nvSpPr>
        <p:spPr>
          <a:xfrm>
            <a:off x="7354569" y="2943225"/>
            <a:ext cx="5337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(14.</a:t>
            </a:r>
            <a:r>
              <a:t>1</a:t>
            </a:r>
            <a:r>
              <a:t>)</a:t>
            </a:r>
          </a:p>
        </p:txBody>
      </p:sp>
      <p:pic>
        <p:nvPicPr>
          <p:cNvPr id="110" name="image.png" descr="image.png"/>
          <p:cNvPicPr>
            <a:picLocks noChangeAspect="1"/>
          </p:cNvPicPr>
          <p:nvPr/>
        </p:nvPicPr>
        <p:blipFill>
          <a:blip r:embed="rId2">
            <a:extLst/>
          </a:blip>
          <a:stretch>
            <a:fillRect/>
          </a:stretch>
        </p:blipFill>
        <p:spPr>
          <a:xfrm>
            <a:off x="6224587" y="493712"/>
            <a:ext cx="2847976" cy="2447926"/>
          </a:xfrm>
          <a:prstGeom prst="rect">
            <a:avLst/>
          </a:prstGeom>
          <a:ln w="12700">
            <a:miter lim="400000"/>
          </a:ln>
        </p:spPr>
      </p:pic>
      <p:pic>
        <p:nvPicPr>
          <p:cNvPr id="111" name="image.png" descr="image.png"/>
          <p:cNvPicPr>
            <a:picLocks noChangeAspect="1"/>
          </p:cNvPicPr>
          <p:nvPr/>
        </p:nvPicPr>
        <p:blipFill>
          <a:blip r:embed="rId3">
            <a:extLst/>
          </a:blip>
          <a:stretch>
            <a:fillRect/>
          </a:stretch>
        </p:blipFill>
        <p:spPr>
          <a:xfrm>
            <a:off x="6196012" y="3470275"/>
            <a:ext cx="2876551" cy="2551113"/>
          </a:xfrm>
          <a:prstGeom prst="rect">
            <a:avLst/>
          </a:prstGeom>
          <a:ln w="12700">
            <a:miter lim="400000"/>
          </a:ln>
        </p:spPr>
      </p:pic>
      <p:sp>
        <p:nvSpPr>
          <p:cNvPr id="112" name="(14.2)"/>
          <p:cNvSpPr txBox="1"/>
          <p:nvPr/>
        </p:nvSpPr>
        <p:spPr>
          <a:xfrm>
            <a:off x="7170419" y="6111875"/>
            <a:ext cx="5337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(14.2)</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4" name="И.А. Сидоров                                           Москва                   15"/>
          <p:cNvSpPr txBox="1"/>
          <p:nvPr/>
        </p:nvSpPr>
        <p:spPr>
          <a:xfrm>
            <a:off x="53657" y="6264275"/>
            <a:ext cx="9052561"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15</a:t>
            </a:r>
            <a:r>
              <a:t>    </a:t>
            </a:r>
          </a:p>
        </p:txBody>
      </p:sp>
      <p:sp>
        <p:nvSpPr>
          <p:cNvPr id="115" name="При подаче напряжений Vбэ и Vбк эмиттерный барьер включается в прямом направлении (рис. 14.2) и в базу инжектируются горячие электроны. Коллекторный барьер включен в обратном направлении. Для усиления по напряжению и мощности необходимо, чтобы Vбк&gt;Vбэ.…"/>
          <p:cNvSpPr txBox="1"/>
          <p:nvPr/>
        </p:nvSpPr>
        <p:spPr>
          <a:xfrm>
            <a:off x="136207" y="501650"/>
            <a:ext cx="8839836" cy="1506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При подаче напряжений Vбэ и Vбк эмиттерный барьер включается в прямом направлении (рис. 14.2) и в базу инжектируются горячие электроны. Коллекторный барьер включен в обратном направлении. Для усиления по напряжению и мощности необходимо, чтобы Vбк&gt;Vбэ.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На рис. 16.1 показана энергетическая схема активного пленочного элемента с толстым диэлектрическим эмиттерным слоем Дэ при включенных напряжениях Vбэ и Vбк- Инжекция горячих электронов в базу осуществляется в нем на основе токов, ограниченных пространственным зарядом (ТОПЗ), проходящих через диэлектрический слой Дэ. </a:t>
            </a:r>
          </a:p>
        </p:txBody>
      </p:sp>
      <p:sp>
        <p:nvSpPr>
          <p:cNvPr id="116" name="Активные пленочные элементы"/>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Активные пленочные элементы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8" name="И.А. Сидоров                                           Москва                   16"/>
          <p:cNvSpPr txBox="1"/>
          <p:nvPr/>
        </p:nvSpPr>
        <p:spPr>
          <a:xfrm>
            <a:off x="-16193" y="6276975"/>
            <a:ext cx="9052561"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16</a:t>
            </a:r>
            <a:r>
              <a:t>    </a:t>
            </a:r>
          </a:p>
        </p:txBody>
      </p:sp>
      <p:sp>
        <p:nvSpPr>
          <p:cNvPr id="119" name="(16.1)"/>
          <p:cNvSpPr txBox="1"/>
          <p:nvPr/>
        </p:nvSpPr>
        <p:spPr>
          <a:xfrm>
            <a:off x="8107044" y="3143250"/>
            <a:ext cx="5337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(16.</a:t>
            </a:r>
            <a:r>
              <a:t>1</a:t>
            </a:r>
            <a:r>
              <a:t>)</a:t>
            </a:r>
          </a:p>
        </p:txBody>
      </p:sp>
      <p:sp>
        <p:nvSpPr>
          <p:cNvPr id="120" name="Активные пленочные элементы"/>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Активные пленочные элементы </a:t>
            </a:r>
          </a:p>
        </p:txBody>
      </p:sp>
      <p:pic>
        <p:nvPicPr>
          <p:cNvPr id="121" name="image.png" descr="image.png"/>
          <p:cNvPicPr>
            <a:picLocks noChangeAspect="1"/>
          </p:cNvPicPr>
          <p:nvPr/>
        </p:nvPicPr>
        <p:blipFill>
          <a:blip r:embed="rId2">
            <a:extLst/>
          </a:blip>
          <a:stretch>
            <a:fillRect/>
          </a:stretch>
        </p:blipFill>
        <p:spPr>
          <a:xfrm>
            <a:off x="2195512" y="501650"/>
            <a:ext cx="4968876" cy="574516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3" name="И.А. Сидоров                                           Москва                   17"/>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17</a:t>
            </a:r>
            <a:r>
              <a:t>    </a:t>
            </a:r>
          </a:p>
        </p:txBody>
      </p:sp>
      <p:sp>
        <p:nvSpPr>
          <p:cNvPr id="124" name="Технология полупроводниковых ИС развилась па основе планарной технологии транзисторов, а последняя, в свою очередь, впитала в себя весь предшествующий опыт производства полупроводниковых приборов. Поэтому чтобы разбираться в технологических циклах изгото"/>
          <p:cNvSpPr txBox="1"/>
          <p:nvPr/>
        </p:nvSpPr>
        <p:spPr>
          <a:xfrm>
            <a:off x="61594" y="454025"/>
            <a:ext cx="9020812" cy="1303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Технология полупроводниковых ИС развилась па основе планарной технологии транзисторов, а последняя, в свою очередь, впитала в себя весь предшествующий опыт производства полупроводниковых приборов. Поэтому чтобы разбираться в технологических циклах изготовления ИС, необходимо ознакомиться с типовыми технологическими процессами, из которых эти циклы складываются. Технология ГИС также зародилась не на пустом месте, а обобщила и развила те методы нанесения пленок, которые ранее использовались в радиотехнической промышленности, машиностроении и оптике.</a:t>
            </a:r>
          </a:p>
        </p:txBody>
      </p:sp>
      <p:sp>
        <p:nvSpPr>
          <p:cNvPr id="125" name="Технологические основы микроэлектроники"/>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Технологические основы микроэлектроники</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7" name="И.А. Сидоров                                           Москва                   18"/>
          <p:cNvSpPr txBox="1"/>
          <p:nvPr/>
        </p:nvSpPr>
        <p:spPr>
          <a:xfrm>
            <a:off x="58419" y="629602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a:t>
            </a:r>
            <a:r>
              <a:rPr b="1" sz="1200"/>
              <a:t>8</a:t>
            </a:r>
            <a:r>
              <a:t>    </a:t>
            </a:r>
          </a:p>
        </p:txBody>
      </p:sp>
      <p:sp>
        <p:nvSpPr>
          <p:cNvPr id="128" name="Подготовительные операции"/>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Подготовительные операции</a:t>
            </a:r>
          </a:p>
        </p:txBody>
      </p:sp>
      <p:sp>
        <p:nvSpPr>
          <p:cNvPr id="129" name="Монокристаллические слитки кремния, как и других полупроводников, получают обычно путем кристаллизации из расплава — методом Чохральского. При этом методе стержень с затравкой (в виде монокристалла кремния) после соприкосновения с расплавом медленно подн"/>
          <p:cNvSpPr txBox="1"/>
          <p:nvPr/>
        </p:nvSpPr>
        <p:spPr>
          <a:xfrm>
            <a:off x="58419" y="404812"/>
            <a:ext cx="8941437" cy="2052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Монокристаллические слитки кремния, как и других полупроводников, получают обычно путем кристаллизации из расплава — методом Чохральского. При этом методе стержень с затравкой (в виде монокристалла кремния) после соприкосновения с расплавом медленно поднимают с одновременным вращением (рис. 19.1). При этом вслед за затравкой вытягивается нарастающий и застывающий слиток.</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Кристаллографическая ориентация слитка (его поперечного сечения) определяется кристаллографической ориентацией затравки. Чаще других используются слитки с поперечным течением, лежащим в плоскости (111) или (100)</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1" name="И.А. Сидоров                                           Москва                   19"/>
          <p:cNvSpPr txBox="1"/>
          <p:nvPr/>
        </p:nvSpPr>
        <p:spPr>
          <a:xfrm>
            <a:off x="79057" y="6276975"/>
            <a:ext cx="9052561"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1</a:t>
            </a:r>
            <a:r>
              <a:rPr b="1" sz="1200"/>
              <a:t>9</a:t>
            </a:r>
            <a:r>
              <a:t>    </a:t>
            </a:r>
          </a:p>
        </p:txBody>
      </p:sp>
      <p:sp>
        <p:nvSpPr>
          <p:cNvPr id="132" name="Рис. 19.1. Схема выращивания   монокристалла методом Чохральского: 1 — тигель; 2 — Paсплaв пoлупрoвoдника; 3 — выращиваемый монокристалл; 4 — затравка; 5 — катушка высокочастотного нагрева"/>
          <p:cNvSpPr txBox="1"/>
          <p:nvPr/>
        </p:nvSpPr>
        <p:spPr>
          <a:xfrm>
            <a:off x="107632" y="501650"/>
            <a:ext cx="5012374" cy="8966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Рис. 19.1. Схема выращивания   монокристалла методом</a:t>
            </a:r>
            <a:r>
              <a:t> </a:t>
            </a:r>
            <a:r>
              <a:t>Чохральского: 1</a:t>
            </a:r>
            <a:r>
              <a:t> — </a:t>
            </a:r>
            <a:r>
              <a:t>тигель; 2 — </a:t>
            </a:r>
            <a:r>
              <a:t>Pa</a:t>
            </a:r>
            <a:r>
              <a:t>спл</a:t>
            </a:r>
            <a:r>
              <a:t>a</a:t>
            </a:r>
            <a:r>
              <a:t>в п</a:t>
            </a:r>
            <a:r>
              <a:t>o</a:t>
            </a:r>
            <a:r>
              <a:t>лупр</a:t>
            </a:r>
            <a:r>
              <a:t>o</a:t>
            </a:r>
            <a:r>
              <a:t>в</a:t>
            </a:r>
            <a:r>
              <a:t>o</a:t>
            </a:r>
            <a:r>
              <a:t>дника; 3 — выращиваемый монокристалл; 4 — затравка; 5</a:t>
            </a:r>
            <a:r>
              <a:t> — </a:t>
            </a:r>
            <a:r>
              <a:t>катушка высокочастотного нагрева</a:t>
            </a:r>
          </a:p>
        </p:txBody>
      </p:sp>
      <p:sp>
        <p:nvSpPr>
          <p:cNvPr id="133" name="Подготовительные операции"/>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Подготовительные операции</a:t>
            </a:r>
          </a:p>
        </p:txBody>
      </p:sp>
      <p:sp>
        <p:nvSpPr>
          <p:cNvPr id="134" name="(19.1)"/>
          <p:cNvSpPr txBox="1"/>
          <p:nvPr/>
        </p:nvSpPr>
        <p:spPr>
          <a:xfrm>
            <a:off x="7354569" y="6265862"/>
            <a:ext cx="53370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(19.1)</a:t>
            </a:r>
          </a:p>
        </p:txBody>
      </p:sp>
      <p:pic>
        <p:nvPicPr>
          <p:cNvPr id="135" name="image.png" descr="image.png"/>
          <p:cNvPicPr>
            <a:picLocks noChangeAspect="1"/>
          </p:cNvPicPr>
          <p:nvPr/>
        </p:nvPicPr>
        <p:blipFill>
          <a:blip r:embed="rId2">
            <a:extLst/>
          </a:blip>
          <a:stretch>
            <a:fillRect/>
          </a:stretch>
        </p:blipFill>
        <p:spPr>
          <a:xfrm>
            <a:off x="5435600" y="488950"/>
            <a:ext cx="3597275" cy="563403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6" name="И.А. Сидоров                                           Москва                   2"/>
          <p:cNvSpPr txBox="1"/>
          <p:nvPr/>
        </p:nvSpPr>
        <p:spPr>
          <a:xfrm>
            <a:off x="45719" y="6324600"/>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a:t>
            </a:r>
            <a:r>
              <a:t>    </a:t>
            </a:r>
          </a:p>
        </p:txBody>
      </p:sp>
      <p:sp>
        <p:nvSpPr>
          <p:cNvPr id="27" name="Прохождение горячих электронов через тонкие металлические пленки"/>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Прохождение горячих электронов через тонкие металлические пленки </a:t>
            </a:r>
          </a:p>
        </p:txBody>
      </p:sp>
      <p:sp>
        <p:nvSpPr>
          <p:cNvPr id="28" name="Исследование вопросов, связанных с прохождением горячих электронов через тонкие металлические пленки, привлекает все большее внимание в связи с возможностью разработки на этой основе активных пленочных элементов.…"/>
          <p:cNvSpPr txBox="1"/>
          <p:nvPr/>
        </p:nvSpPr>
        <p:spPr>
          <a:xfrm>
            <a:off x="61594" y="869950"/>
            <a:ext cx="6264912" cy="1709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Исследование вопросов, связанных с прохождением горячих электронов через тонкие металлические пленки, привлекает все большее внимание в связи с возможностью разработки на этой основе активных пленочных элементов.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Рассмотрим кратко физику этого явления.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Пусть на тонкую металлическую пленку, показанную на рис. 2.1, слева падает поток электронов iэл. При перемещении внутри пленки часть электронов будет испытывать рассеяние и из пленки не выйдет. Обозначим эту составляющую потока- через i1. </a:t>
            </a:r>
          </a:p>
        </p:txBody>
      </p:sp>
      <p:sp>
        <p:nvSpPr>
          <p:cNvPr id="29" name="(2.1)"/>
          <p:cNvSpPr txBox="1"/>
          <p:nvPr/>
        </p:nvSpPr>
        <p:spPr>
          <a:xfrm>
            <a:off x="7311707" y="3213100"/>
            <a:ext cx="4448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(2.</a:t>
            </a:r>
            <a:r>
              <a:t>1</a:t>
            </a:r>
            <a:r>
              <a:t>)</a:t>
            </a:r>
          </a:p>
        </p:txBody>
      </p:sp>
      <p:pic>
        <p:nvPicPr>
          <p:cNvPr id="30" name="image.png" descr="image.png"/>
          <p:cNvPicPr>
            <a:picLocks noChangeAspect="1"/>
          </p:cNvPicPr>
          <p:nvPr/>
        </p:nvPicPr>
        <p:blipFill>
          <a:blip r:embed="rId2">
            <a:extLst/>
          </a:blip>
          <a:stretch>
            <a:fillRect/>
          </a:stretch>
        </p:blipFill>
        <p:spPr>
          <a:xfrm>
            <a:off x="6453187" y="908050"/>
            <a:ext cx="2476501" cy="209550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7" name="И.А. Сидоров                                           Москва                   20"/>
          <p:cNvSpPr txBox="1"/>
          <p:nvPr/>
        </p:nvSpPr>
        <p:spPr>
          <a:xfrm>
            <a:off x="29844" y="624522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20</a:t>
            </a:r>
            <a:r>
              <a:t>    </a:t>
            </a:r>
          </a:p>
        </p:txBody>
      </p:sp>
      <p:sp>
        <p:nvSpPr>
          <p:cNvPr id="138" name="Типовой диаметр слитков составляет в настоящее время 150 мм, а максимальный может достигать 300 мм и более. Длина слитков может достигать 3 м и более, но обычно она в несколько раз меньше.…"/>
          <p:cNvSpPr txBox="1"/>
          <p:nvPr/>
        </p:nvSpPr>
        <p:spPr>
          <a:xfrm>
            <a:off x="137794" y="474662"/>
            <a:ext cx="8852537"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Типовой диаметр слитков составляет в настоящее время 150 мм, а максимальный может достигать 300 мм и более. Длина слитков может достигать 3 м и более, но обычно она в несколько раз меньше.</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Слитки кремния разрезают на множество тонких пластин (толщиной 0,4—0,5 мм), на которых затем изготавливают интегральные схемы или другие приборы. Во время резки слиток прочно закрепляют, причем очень важно обеспечить перпендикулярное расположение слитка относительно режущих полотен или дисков с тем, чтобы пластины имели необходимую кристаллографическую ориентацию.</a:t>
            </a:r>
          </a:p>
        </p:txBody>
      </p:sp>
      <p:sp>
        <p:nvSpPr>
          <p:cNvPr id="139" name="Подготовительные операции"/>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Подготовительные операции</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1" name="И.А. Сидоров                                           Москва                               21"/>
          <p:cNvSpPr txBox="1"/>
          <p:nvPr/>
        </p:nvSpPr>
        <p:spPr>
          <a:xfrm>
            <a:off x="175894" y="6276975"/>
            <a:ext cx="8922387"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21</a:t>
            </a:r>
            <a:r>
              <a:t>     </a:t>
            </a:r>
          </a:p>
        </p:txBody>
      </p:sp>
      <p:sp>
        <p:nvSpPr>
          <p:cNvPr id="142" name="Поверхность пластин после резки весьма неровная: размеры царапин, выступов и ямок намного превышают размеры будущих элементов ИС. Поэтому перед началом основных технологических операций пластины многократно шлифуют, а затем полируют. Цель шлифовки, помим"/>
          <p:cNvSpPr txBox="1"/>
          <p:nvPr/>
        </p:nvSpPr>
        <p:spPr>
          <a:xfrm>
            <a:off x="101282" y="501649"/>
            <a:ext cx="8800149"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Поверхность пластин после резки весьма неровная: размеры царапин, выступов и ямок намного превышают размеры будущих элементов ИС. Поэтому перед началом основных технологических операций пластины многократно шлифуют, а затем полируют. Цель шлифовки, помимо удаления механических дефектов, состоит в том, чтобы обеспечить необходимую толщину пластины (150-250 мкм), недостижимую при резке, и параллельность плоскостей. Шлифовку осуществляют на вращающихся шлифовальных кругах. Шлифующим агентом являются суспензии из микропорошков, размер зерен которых выбирают все меньшим при каждом цикле шлифовки,  вплоть до 0,3-0,5 мкм.</a:t>
            </a:r>
          </a:p>
        </p:txBody>
      </p:sp>
      <p:sp>
        <p:nvSpPr>
          <p:cNvPr id="143" name="Подготовительные операции"/>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Подготовительные операции</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5" name="И.А. Сидоров                                           Москва                   22"/>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22</a:t>
            </a:r>
            <a:r>
              <a:t>    </a:t>
            </a:r>
          </a:p>
        </p:txBody>
      </p:sp>
      <p:sp>
        <p:nvSpPr>
          <p:cNvPr id="146" name="По окончании шлифовки на поверхности все же остается механически нарушенный слой толщиной несколько микрон, под которым расположен еще более тонкий, так называемый физически нарушенный слой. Последний характерен наличием «не зримых» искажений кристалличе"/>
          <p:cNvSpPr txBox="1"/>
          <p:nvPr/>
        </p:nvSpPr>
        <p:spPr>
          <a:xfrm>
            <a:off x="137794" y="498475"/>
            <a:ext cx="8844599" cy="19126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По окончании шлифовки на поверхности все же остается механически нарушенный слой толщиной несколько микрон, под которым расположен еще более тонкий, так называемый физически нарушенный слой. Последний характерен наличием «не зримых» искажений кристаллической решетки и механических напряжений, возникающих в процессе шлифовки.</a:t>
            </a:r>
            <a:endParaRPr sz="2300">
              <a:solidFill>
                <a:srgbClr val="FFFF00"/>
              </a:solidFill>
            </a:endParaRPr>
          </a:p>
          <a:p>
            <a:pPr algn="just">
              <a:defRPr sz="1400">
                <a:solidFill>
                  <a:srgbClr val="000000"/>
                </a:solidFill>
                <a:latin typeface="Times New Roman"/>
                <a:ea typeface="Times New Roman"/>
                <a:cs typeface="Times New Roman"/>
                <a:sym typeface="Times New Roman"/>
              </a:defRPr>
            </a:pPr>
            <a:r>
              <a:t>Полировка состоит в удалении обоих нарушенных слоев и снижении неровностей поверхности до уровня, свойственного оптическим системам — сотые доли микрона. Помимо механической (с помощью› еще более мелкозернистых суспензий), используется химическая полировка (травление), т.е. по существу растворение поверхностного слоя полупроводника в тех или иных реактивах. Выступы и трещины на поверхности стравливаются быстрее, чем основной материал, и в целом поверхность выравнивается.</a:t>
            </a:r>
          </a:p>
        </p:txBody>
      </p:sp>
      <p:sp>
        <p:nvSpPr>
          <p:cNvPr id="147" name="Подготовительные операции"/>
          <p:cNvSpPr txBox="1"/>
          <p:nvPr/>
        </p:nvSpPr>
        <p:spPr>
          <a:xfrm>
            <a:off x="29844" y="39687"/>
            <a:ext cx="9052562"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Подготовительные операции</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9" name="И.А. Сидоров                                           Москва                   23"/>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23</a:t>
            </a:r>
            <a:r>
              <a:t>    </a:t>
            </a:r>
          </a:p>
        </p:txBody>
      </p:sp>
      <p:sp>
        <p:nvSpPr>
          <p:cNvPr id="150" name="Достигаемая в процессе шлифовки и полировки параллельность плоскостей пластины составляет единицы в даже доли микрона на сантиметр длины. Важным процессом в полупроводниковой технологии является также очистка поверхности от загрязнений органическими веще"/>
          <p:cNvSpPr txBox="1"/>
          <p:nvPr/>
        </p:nvSpPr>
        <p:spPr>
          <a:xfrm>
            <a:off x="45720" y="241300"/>
            <a:ext cx="8877935" cy="19126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Достигаемая в процессе шлифовки и полировки параллельность плоскостей пластины составляет единицы в даже доли микрона на сантиметр длины. Важным процессом в полупроводниковой технологии является также очистка поверхности от загрязнений органическими веществами, особенно жирами. Очистку и обезжиривание проводят в органических растворителях (толуол, ацетон, этиловый спирт и др.) при повышенной температуре. Травление, очистка и многие другие процессы сопровождаются отмывкой пластик в деионизованной воде. Деионизация осуществляется в специальных установках путем пропускания предварительно дистиллированной воды через гранулированные смолы, в которых благодаря химическим реакциям происходит связывание растворенных ионов. Степень деионизации оценивается по удельному сопротивлению воды, которое обычно лежит в пределах 10-20 Мом на см и выше (удельное сопротивление бидистиллированной воды не превышает 1—2 МОм на см).</a:t>
            </a:r>
          </a:p>
        </p:txBody>
      </p:sp>
      <p:sp>
        <p:nvSpPr>
          <p:cNvPr id="151" name="Подготовительные операции"/>
          <p:cNvSpPr txBox="1"/>
          <p:nvPr/>
        </p:nvSpPr>
        <p:spPr>
          <a:xfrm>
            <a:off x="29844" y="39687"/>
            <a:ext cx="9068437"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FF0000"/>
                </a:solidFill>
              </a:defRPr>
            </a:lvl1pPr>
          </a:lstStyle>
          <a:p>
            <a:pPr/>
            <a:r>
              <a:t>Подготовительные операции</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3" name="И.А. Сидоров                                           Москва                   24"/>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24</a:t>
            </a:r>
            <a:r>
              <a:t>    </a:t>
            </a:r>
          </a:p>
        </p:txBody>
      </p:sp>
      <p:sp>
        <p:nvSpPr>
          <p:cNvPr id="154" name="Эпитаксия"/>
          <p:cNvSpPr txBox="1"/>
          <p:nvPr/>
        </p:nvSpPr>
        <p:spPr>
          <a:xfrm>
            <a:off x="45719" y="39687"/>
            <a:ext cx="9036687"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Эпитаксия</a:t>
            </a:r>
          </a:p>
        </p:txBody>
      </p:sp>
      <p:sp>
        <p:nvSpPr>
          <p:cNvPr id="155" name="Эnumаксией называют процесс наращивания монокристаллических слоев на подложку, при котором кристаллографическая ориентация наращиваемого слоя повторяет кристаллографическую ориентацию подложки.…"/>
          <p:cNvSpPr txBox="1"/>
          <p:nvPr/>
        </p:nvSpPr>
        <p:spPr>
          <a:xfrm>
            <a:off x="91757" y="692150"/>
            <a:ext cx="8944611"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Эnumаксией называют процесс наращивания монокристаллических слоев на подложку, при котором кристаллографическая ориентация наращиваемого слоя повторяет кристаллографическую ориентацию подложки.</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В настоящее время эпитаксия обычно используется для получения тонких рабочих слоев однородного полупроводника на сравнительно толстой подложке, играющей роль несущей конструкции.</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Типовой — хлоридный процесс эпитаксии применительно к кремния› состоит в следующем (рис. 25.1). Монокристаллические кремниевые пластины загружают в тигель «лодочку» и помещают в кварцевую трубу. Через трубу пропускают поток водорода, содержащий небольшую примесь тетрахлорида кремния SiCl4.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7" name="И.А. Сидоров                                           Москва                   25"/>
          <p:cNvSpPr txBox="1"/>
          <p:nvPr/>
        </p:nvSpPr>
        <p:spPr>
          <a:xfrm>
            <a:off x="29844" y="6519862"/>
            <a:ext cx="9052562"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r>
              <a:rPr b="0" sz="1600"/>
              <a:t>И.А. Сидоров                                           </a:t>
            </a:r>
            <a:r>
              <a:t>Москва   				            25</a:t>
            </a:r>
            <a:r>
              <a:rPr b="0" sz="1600"/>
              <a:t>    </a:t>
            </a:r>
          </a:p>
        </p:txBody>
      </p:sp>
      <p:sp>
        <p:nvSpPr>
          <p:cNvPr id="158" name="Рис. 25.1. Схема хлоридного npoцecca эпитаксии: 1  — кварцевая труба;2 — катушка ВЧ нагрева; 3 — тигель с пластинами; 4 — пластина кремния; 5 — вентиль для перекрытия соответствующего гaзa; 6 — измеритель скорости потока"/>
          <p:cNvSpPr txBox="1"/>
          <p:nvPr/>
        </p:nvSpPr>
        <p:spPr>
          <a:xfrm>
            <a:off x="153669" y="4906962"/>
            <a:ext cx="8850949"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Рис. 25.1. Схема хлоридного npoцecca эпитаксии: 1  — кварцевая труба;2 — катушка ВЧ нагрева; 3 — тигель с пластинами; 4 — пластина кремния; 5 — вентиль для перекрытия соответствующего гaзa; 6 — измеритель скорости потока</a:t>
            </a:r>
          </a:p>
        </p:txBody>
      </p:sp>
      <p:sp>
        <p:nvSpPr>
          <p:cNvPr id="159" name="Эпитаксия"/>
          <p:cNvSpPr txBox="1"/>
          <p:nvPr/>
        </p:nvSpPr>
        <p:spPr>
          <a:xfrm>
            <a:off x="45719" y="39687"/>
            <a:ext cx="9036687"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Эпитаксия</a:t>
            </a:r>
          </a:p>
        </p:txBody>
      </p:sp>
      <p:pic>
        <p:nvPicPr>
          <p:cNvPr id="160" name="image.png" descr="image.png"/>
          <p:cNvPicPr>
            <a:picLocks noChangeAspect="1"/>
          </p:cNvPicPr>
          <p:nvPr/>
        </p:nvPicPr>
        <p:blipFill>
          <a:blip r:embed="rId2">
            <a:extLst/>
          </a:blip>
          <a:stretch>
            <a:fillRect/>
          </a:stretch>
        </p:blipFill>
        <p:spPr>
          <a:xfrm>
            <a:off x="250825" y="692150"/>
            <a:ext cx="8756650" cy="4249738"/>
          </a:xfrm>
          <a:prstGeom prst="rect">
            <a:avLst/>
          </a:prstGeom>
          <a:ln w="12700">
            <a:miter lim="400000"/>
          </a:ln>
        </p:spPr>
      </p:pic>
      <p:pic>
        <p:nvPicPr>
          <p:cNvPr id="161" name="image.png" descr="image.png"/>
          <p:cNvPicPr>
            <a:picLocks noChangeAspect="1"/>
          </p:cNvPicPr>
          <p:nvPr/>
        </p:nvPicPr>
        <p:blipFill>
          <a:blip r:embed="rId3">
            <a:extLst/>
          </a:blip>
          <a:stretch>
            <a:fillRect/>
          </a:stretch>
        </p:blipFill>
        <p:spPr>
          <a:xfrm>
            <a:off x="5632450" y="2762250"/>
            <a:ext cx="3354388" cy="22098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3" name="И.А. Сидоров                                           Москва   2021                26"/>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2021				            26</a:t>
            </a:r>
            <a:r>
              <a:t>    </a:t>
            </a:r>
          </a:p>
        </p:txBody>
      </p:sp>
      <p:sp>
        <p:nvSpPr>
          <p:cNvPr id="164" name="При высокой температуре (около 1200 °С), которая обеспечивается выcoкoчacтoтным нагревом тигля, на поверхности пластин происходит реакция…"/>
          <p:cNvSpPr txBox="1"/>
          <p:nvPr/>
        </p:nvSpPr>
        <p:spPr>
          <a:xfrm>
            <a:off x="102869" y="520700"/>
            <a:ext cx="8893812" cy="19126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При высокой температуре (около 1200 °С), которая обеспечивается выcoкoчacтoтным нагревом тигля, на поверхности пластин происходит реакция</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SiCl4 + 2Ht -  Si + 4HCl.</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В результате реакции на подложке постепенно осаждается слой чистого кремния, а пары HCl уносятся потоком водорода. Эпитаксиальный слой осажденного кремния монокристалличен и имеет ту же кристаллографическую ориентацию, что и подложка. Химическая реакция, благодаря подбору температуры, происходит только на поверхности пластины, а не в окружающем пространстве.</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Процесс, проходящий в потоке газа, называют гaзompaнспортной реакцией, а основной газ (в данном случае водород), переносящий примесь в зону реакции, — газом-нocиmeлeм.</a:t>
            </a:r>
          </a:p>
        </p:txBody>
      </p:sp>
      <p:sp>
        <p:nvSpPr>
          <p:cNvPr id="165" name="Эпитаксия"/>
          <p:cNvSpPr txBox="1"/>
          <p:nvPr/>
        </p:nvSpPr>
        <p:spPr>
          <a:xfrm>
            <a:off x="3700015" y="64603"/>
            <a:ext cx="916051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Эпитаксия</a:t>
            </a:r>
          </a:p>
        </p:txBody>
      </p:sp>
      <p:sp>
        <p:nvSpPr>
          <p:cNvPr id="166" name="(26.1)"/>
          <p:cNvSpPr txBox="1"/>
          <p:nvPr/>
        </p:nvSpPr>
        <p:spPr>
          <a:xfrm>
            <a:off x="7713344" y="6276975"/>
            <a:ext cx="928947" cy="459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FFFF00"/>
                </a:solidFill>
              </a:defRPr>
            </a:pPr>
            <a:r>
              <a:t>(</a:t>
            </a:r>
            <a:r>
              <a:t>26</a:t>
            </a:r>
            <a:r>
              <a:t>.</a:t>
            </a:r>
            <a:r>
              <a:t>1</a:t>
            </a: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8" name="И.А. Сидоров                                           Москва                   27"/>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a:t>
            </a:r>
            <a:r>
              <a:rPr b="1" sz="1200"/>
              <a:t>7</a:t>
            </a:r>
            <a:r>
              <a:t>    </a:t>
            </a:r>
          </a:p>
        </p:txBody>
      </p:sp>
      <p:sp>
        <p:nvSpPr>
          <p:cNvPr id="169" name="Эпитаксия"/>
          <p:cNvSpPr txBox="1"/>
          <p:nvPr/>
        </p:nvSpPr>
        <p:spPr>
          <a:xfrm>
            <a:off x="4238363" y="72908"/>
            <a:ext cx="9020812"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Эпитаксия</a:t>
            </a:r>
          </a:p>
        </p:txBody>
      </p:sp>
      <p:sp>
        <p:nvSpPr>
          <p:cNvPr id="170" name="Если к парам тетрахлорида кремния добавить пары соединений бора (В2Н6) или фосфора (PH3), то эпитаксиальный слой будет иметь уже нe собственную, а соответственно дырочную или электронную проводимость,  поскольку в ходе реакции в осаждающийся кремний буду"/>
          <p:cNvSpPr txBox="1"/>
          <p:nvPr/>
        </p:nvSpPr>
        <p:spPr>
          <a:xfrm>
            <a:off x="61594" y="471487"/>
            <a:ext cx="9036687" cy="2046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Если к парам тетрахлорида кремния добавить пары соединений бора (В2Н6) или фосфора (PH3), то эпитаксиальный слой будет иметь уже нe собственную, а соответственно дырочную или электронную проводимость,  поскольку в ходе реакции в осаждающийся кремний будут внедряться акцепторные атомы бора или донорные атомы фосфора. Если к парам тетрахлорида кремния добавить пары соединений бора (В2Н6) или фосфора (PH3), то эпитаксиальный слой будет иметь уже нe собственную, а соответственно дырочную или электронную проводимость,  поскольку в ходе реакции в осаждающийся кремний будут внедряться акцепторные атомы бора или донорные атомы фосфора. В установке, показанной на рис. 28.1, предусмотрены некоторые дополнительные операции: продувка трубы азотом и неглубокое правление поверхности кремния в пapax HCl (с целью очистки). Эти операции проводятся до основных.</a:t>
            </a:r>
            <a:endParaRPr sz="2400">
              <a:solidFill>
                <a:srgbClr val="FFFF00"/>
              </a:solidFill>
            </a:endParaR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2" name="И.А. Сидоров                                           Москва   2021                28"/>
          <p:cNvSpPr txBox="1"/>
          <p:nvPr/>
        </p:nvSpPr>
        <p:spPr>
          <a:xfrm>
            <a:off x="15557" y="6276975"/>
            <a:ext cx="9052561"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2021				            28</a:t>
            </a:r>
            <a:r>
              <a:t>    </a:t>
            </a:r>
          </a:p>
        </p:txBody>
      </p:sp>
      <p:sp>
        <p:nvSpPr>
          <p:cNvPr id="173" name="пленка n-типа на n-подложке"/>
          <p:cNvSpPr txBox="1"/>
          <p:nvPr/>
        </p:nvSpPr>
        <p:spPr>
          <a:xfrm>
            <a:off x="107632" y="2432050"/>
            <a:ext cx="2769236"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 пленка </a:t>
            </a:r>
            <a:r>
              <a:t>n-</a:t>
            </a:r>
            <a:r>
              <a:t>типа на </a:t>
            </a:r>
            <a:r>
              <a:t>n-</a:t>
            </a:r>
            <a:r>
              <a:t>подложке</a:t>
            </a:r>
          </a:p>
        </p:txBody>
      </p:sp>
      <p:sp>
        <p:nvSpPr>
          <p:cNvPr id="174" name="(28.1)"/>
          <p:cNvSpPr txBox="1"/>
          <p:nvPr/>
        </p:nvSpPr>
        <p:spPr>
          <a:xfrm>
            <a:off x="7899082" y="3573462"/>
            <a:ext cx="53370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(28.</a:t>
            </a:r>
            <a:r>
              <a:t>1</a:t>
            </a:r>
            <a:r>
              <a:t>)</a:t>
            </a:r>
          </a:p>
        </p:txBody>
      </p:sp>
      <p:sp>
        <p:nvSpPr>
          <p:cNvPr id="175" name="Эпитаксия"/>
          <p:cNvSpPr txBox="1"/>
          <p:nvPr/>
        </p:nvSpPr>
        <p:spPr>
          <a:xfrm>
            <a:off x="61594" y="39687"/>
            <a:ext cx="9020812"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FF0000"/>
                </a:solidFill>
              </a:defRPr>
            </a:lvl1pPr>
          </a:lstStyle>
          <a:p>
            <a:pPr/>
            <a:r>
              <a:t>Эпитаксия</a:t>
            </a:r>
          </a:p>
        </p:txBody>
      </p:sp>
      <p:pic>
        <p:nvPicPr>
          <p:cNvPr id="176" name="image.png" descr="image.png"/>
          <p:cNvPicPr>
            <a:picLocks noChangeAspect="1"/>
          </p:cNvPicPr>
          <p:nvPr/>
        </p:nvPicPr>
        <p:blipFill>
          <a:blip r:embed="rId2">
            <a:extLst/>
          </a:blip>
          <a:stretch>
            <a:fillRect/>
          </a:stretch>
        </p:blipFill>
        <p:spPr>
          <a:xfrm>
            <a:off x="107950" y="501650"/>
            <a:ext cx="2814638" cy="1919288"/>
          </a:xfrm>
          <a:prstGeom prst="rect">
            <a:avLst/>
          </a:prstGeom>
          <a:ln w="12700">
            <a:miter lim="400000"/>
          </a:ln>
        </p:spPr>
      </p:pic>
      <p:pic>
        <p:nvPicPr>
          <p:cNvPr id="177" name="image.png" descr="image.png"/>
          <p:cNvPicPr>
            <a:picLocks noChangeAspect="1"/>
          </p:cNvPicPr>
          <p:nvPr/>
        </p:nvPicPr>
        <p:blipFill>
          <a:blip r:embed="rId3">
            <a:extLst/>
          </a:blip>
          <a:stretch>
            <a:fillRect/>
          </a:stretch>
        </p:blipFill>
        <p:spPr>
          <a:xfrm>
            <a:off x="3059112" y="501650"/>
            <a:ext cx="2911476" cy="1919288"/>
          </a:xfrm>
          <a:prstGeom prst="rect">
            <a:avLst/>
          </a:prstGeom>
          <a:ln w="12700">
            <a:miter lim="400000"/>
          </a:ln>
        </p:spPr>
      </p:pic>
      <p:pic>
        <p:nvPicPr>
          <p:cNvPr id="178" name="image.png" descr="image.png"/>
          <p:cNvPicPr>
            <a:picLocks noChangeAspect="1"/>
          </p:cNvPicPr>
          <p:nvPr/>
        </p:nvPicPr>
        <p:blipFill>
          <a:blip r:embed="rId4">
            <a:extLst/>
          </a:blip>
          <a:stretch>
            <a:fillRect/>
          </a:stretch>
        </p:blipFill>
        <p:spPr>
          <a:xfrm>
            <a:off x="6084887" y="501650"/>
            <a:ext cx="2782888" cy="1919288"/>
          </a:xfrm>
          <a:prstGeom prst="rect">
            <a:avLst/>
          </a:prstGeom>
          <a:ln w="12700">
            <a:miter lim="400000"/>
          </a:ln>
        </p:spPr>
      </p:pic>
      <p:sp>
        <p:nvSpPr>
          <p:cNvPr id="179" name="пленка p-типа на n-подложке"/>
          <p:cNvSpPr txBox="1"/>
          <p:nvPr/>
        </p:nvSpPr>
        <p:spPr>
          <a:xfrm>
            <a:off x="3155632" y="2444750"/>
            <a:ext cx="2769236"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 пленка </a:t>
            </a:r>
            <a:r>
              <a:t>p-</a:t>
            </a:r>
            <a:r>
              <a:t>типа на </a:t>
            </a:r>
            <a:r>
              <a:t>n-</a:t>
            </a:r>
            <a:r>
              <a:t>подложке</a:t>
            </a:r>
          </a:p>
        </p:txBody>
      </p:sp>
      <p:sp>
        <p:nvSpPr>
          <p:cNvPr id="180" name="пленка n-типа на p-подложке"/>
          <p:cNvSpPr txBox="1"/>
          <p:nvPr/>
        </p:nvSpPr>
        <p:spPr>
          <a:xfrm>
            <a:off x="6156007" y="2460625"/>
            <a:ext cx="2769236"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 пленка </a:t>
            </a:r>
            <a:r>
              <a:t>n-</a:t>
            </a:r>
            <a:r>
              <a:t>типа на </a:t>
            </a:r>
            <a:r>
              <a:t>p-</a:t>
            </a:r>
            <a:r>
              <a:t>подложке</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2" name="И.А. Сидоров                                           Москва                   29"/>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29</a:t>
            </a:r>
            <a:r>
              <a:t>    </a:t>
            </a:r>
          </a:p>
        </p:txBody>
      </p:sp>
      <p:sp>
        <p:nvSpPr>
          <p:cNvPr id="183" name="Таким образом, эпитаксия позволяет выращивать монокристаллические слои любого типа проводимости и любого удельного сопротивления на подложке, обладающей тоже любым типом и величиной проводимости (рис 28.1).…"/>
          <p:cNvSpPr txBox="1"/>
          <p:nvPr/>
        </p:nvSpPr>
        <p:spPr>
          <a:xfrm>
            <a:off x="64769" y="457200"/>
            <a:ext cx="8931912" cy="19126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Таким образом, эпитаксия позволяет выращивать монокристаллические слои любого типа проводимости и любого удельного сопротивления на подложке, обладающей тоже любым типом и величиной проводимости (рис 28.1).</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Эпитаксиальная пленка может отличаться от подложки по химическому составу. Способ получении таких пленок называют гemepoэnитакксией, в отличие от гомoэnитаксии, описанной выше. Конечно, при гетероэпитаксии материалы пленки и подложки должны по-прежнему иметь одинаковую кристаллическую решетку. Например, можно выращивать кремниевую пленку на сапфировой подложке.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Разница между эпитаксиальным слоем и подложкой не получается идеально резкой, так как примеси в процессе эпитаксии частично диффундируют из одного слоя в другой. Это обстоятельство затрудняет создание сверхтонких (менее 1 мкм) и многослойных эпитаксиальных структур</a:t>
            </a:r>
            <a:r>
              <a:t>.</a:t>
            </a:r>
          </a:p>
        </p:txBody>
      </p:sp>
      <p:sp>
        <p:nvSpPr>
          <p:cNvPr id="184" name="Эпитаксия"/>
          <p:cNvSpPr txBox="1"/>
          <p:nvPr/>
        </p:nvSpPr>
        <p:spPr>
          <a:xfrm>
            <a:off x="4089605" y="89518"/>
            <a:ext cx="9020812"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Эпитаксия</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 name="И.А. Сидоров                                           Москва                  3"/>
          <p:cNvSpPr txBox="1"/>
          <p:nvPr/>
        </p:nvSpPr>
        <p:spPr>
          <a:xfrm>
            <a:off x="-24131" y="6249987"/>
            <a:ext cx="905256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a:t>
            </a:r>
            <a:r>
              <a:t>    </a:t>
            </a:r>
          </a:p>
        </p:txBody>
      </p:sp>
      <p:sp>
        <p:nvSpPr>
          <p:cNvPr id="33" name="В соответствии с законами рассеяния частиц веществом, на толщине d интенсивность потока уменьшится в е ↑-d/Lm раз и станет равной iэл e↑-d/Lm, где Lm — средняя длина пробега электронов в металле относительно их поглощения. Ее называют длиной поглощения. "/>
          <p:cNvSpPr txBox="1"/>
          <p:nvPr/>
        </p:nvSpPr>
        <p:spPr>
          <a:xfrm>
            <a:off x="99694" y="791529"/>
            <a:ext cx="8944612"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В соответствии с законами рассеяния частиц веществом, на толщине d интенсивность потока уменьшится в е ↑-d/Lm раз и станет равной iэл e↑-d/Lm, где Lm — средняя длина пробега электронов в металле относительно их поглощения. Ее называют длиной поглощения. Тогда </a:t>
            </a:r>
          </a:p>
        </p:txBody>
      </p:sp>
      <p:sp>
        <p:nvSpPr>
          <p:cNvPr id="34" name="Прохождение горячих электронов через тонкие металлические пленки"/>
          <p:cNvSpPr txBox="1"/>
          <p:nvPr/>
        </p:nvSpPr>
        <p:spPr>
          <a:xfrm>
            <a:off x="226694" y="301875"/>
            <a:ext cx="8623937"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Прохождение горячих электронов через тонкие металлические пленки </a:t>
            </a:r>
          </a:p>
        </p:txBody>
      </p:sp>
      <p:pic>
        <p:nvPicPr>
          <p:cNvPr id="35" name="image.png" descr="image.png"/>
          <p:cNvPicPr>
            <a:picLocks noChangeAspect="1"/>
          </p:cNvPicPr>
          <p:nvPr/>
        </p:nvPicPr>
        <p:blipFill>
          <a:blip r:embed="rId2">
            <a:extLst/>
          </a:blip>
          <a:stretch>
            <a:fillRect/>
          </a:stretch>
        </p:blipFill>
        <p:spPr>
          <a:xfrm>
            <a:off x="1642268" y="1568562"/>
            <a:ext cx="5518151" cy="676276"/>
          </a:xfrm>
          <a:prstGeom prst="rect">
            <a:avLst/>
          </a:prstGeom>
          <a:ln w="12700">
            <a:miter lim="400000"/>
          </a:ln>
        </p:spPr>
      </p:pic>
      <p:sp>
        <p:nvSpPr>
          <p:cNvPr id="36" name="(3.1)"/>
          <p:cNvSpPr txBox="1"/>
          <p:nvPr/>
        </p:nvSpPr>
        <p:spPr>
          <a:xfrm>
            <a:off x="8129269" y="1676829"/>
            <a:ext cx="44480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(3.</a:t>
            </a:r>
            <a:r>
              <a:t>1</a:t>
            </a:r>
            <a:r>
              <a:t>)</a:t>
            </a:r>
          </a:p>
        </p:txBody>
      </p:sp>
      <p:sp>
        <p:nvSpPr>
          <p:cNvPr id="37" name="Поток электронов iэл е↑-d/Lm подошедший к правой свободной поверхности пленки, будет частично отражаться от этой поверхности и из пленки также не выйдет. Обозначим отраженный поток через i2. Он равен:"/>
          <p:cNvSpPr txBox="1"/>
          <p:nvPr/>
        </p:nvSpPr>
        <p:spPr>
          <a:xfrm>
            <a:off x="66357" y="2602831"/>
            <a:ext cx="8944611"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Поток электронов iэл е↑-d/Lm подошедший к правой свободной поверхности пленки, будет частично отражаться от этой поверхности и из пленки также не выйдет. Обозначим отраженный поток через i2. Он равен: </a:t>
            </a:r>
          </a:p>
        </p:txBody>
      </p:sp>
      <p:pic>
        <p:nvPicPr>
          <p:cNvPr id="38" name="image.png" descr="image.png"/>
          <p:cNvPicPr>
            <a:picLocks noChangeAspect="1"/>
          </p:cNvPicPr>
          <p:nvPr/>
        </p:nvPicPr>
        <p:blipFill>
          <a:blip r:embed="rId3">
            <a:extLst/>
          </a:blip>
          <a:stretch>
            <a:fillRect/>
          </a:stretch>
        </p:blipFill>
        <p:spPr>
          <a:xfrm>
            <a:off x="2771775" y="3224437"/>
            <a:ext cx="3259138" cy="936626"/>
          </a:xfrm>
          <a:prstGeom prst="rect">
            <a:avLst/>
          </a:prstGeom>
          <a:ln w="12700">
            <a:miter lim="400000"/>
          </a:ln>
        </p:spPr>
      </p:pic>
      <p:sp>
        <p:nvSpPr>
          <p:cNvPr id="39" name="(3.2)"/>
          <p:cNvSpPr txBox="1"/>
          <p:nvPr/>
        </p:nvSpPr>
        <p:spPr>
          <a:xfrm>
            <a:off x="7970395" y="3415382"/>
            <a:ext cx="44480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(3.2)</a:t>
            </a:r>
          </a:p>
        </p:txBody>
      </p:sp>
      <p:sp>
        <p:nvSpPr>
          <p:cNvPr id="40" name="где R — квантово-механический коэффициент отражения электронов."/>
          <p:cNvSpPr txBox="1"/>
          <p:nvPr/>
        </p:nvSpPr>
        <p:spPr>
          <a:xfrm>
            <a:off x="99694" y="4292381"/>
            <a:ext cx="8944612"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где R — квантово-механический коэффициент отражения электронов.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6" name="И.А. Сидоров                                           Москва                   30"/>
          <p:cNvSpPr txBox="1"/>
          <p:nvPr/>
        </p:nvSpPr>
        <p:spPr>
          <a:xfrm>
            <a:off x="42544" y="6227762"/>
            <a:ext cx="905256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30</a:t>
            </a:r>
            <a:r>
              <a:t>    </a:t>
            </a:r>
          </a:p>
        </p:txBody>
      </p:sp>
      <p:sp>
        <p:nvSpPr>
          <p:cNvPr id="187" name="Основную роль в настоящее время играет однослойная эпитаксия. Она существенно пополнила арсенал полупроводниковой технологии; получение таких тонких однородных слоев (1—10 мкм), какие обеспечивает эпитаксия, невозможно иными средствами.…"/>
          <p:cNvSpPr txBox="1"/>
          <p:nvPr/>
        </p:nvSpPr>
        <p:spPr>
          <a:xfrm>
            <a:off x="126682" y="692150"/>
            <a:ext cx="8890636" cy="16405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 Основную роль в настоящее время играет однослойная эпитаксия. Она существенно пополнила арсенал полупроводниковой технологии; получение таких тонких однородных слоев (1—10 мкм), какие обеспечивает эпитаксия, невозможно иными средствами.</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В заключение заметил, что помимо описанной газовой эпитаксии, существует жидкостная эпитаксия, при которой наращивание монокристаллического слоя осуществляется из жидкой фазы, т.е. из раствора, содержащего необходимые компоненты.</a:t>
            </a:r>
            <a:endParaRPr sz="2400">
              <a:solidFill>
                <a:srgbClr val="FFFF00"/>
              </a:solidFill>
            </a:endParaRPr>
          </a:p>
        </p:txBody>
      </p:sp>
      <p:sp>
        <p:nvSpPr>
          <p:cNvPr id="188" name="Эпитаксия"/>
          <p:cNvSpPr txBox="1"/>
          <p:nvPr/>
        </p:nvSpPr>
        <p:spPr>
          <a:xfrm>
            <a:off x="4188381" y="164265"/>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Эпитаксия</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0" name="И.А. Сидоров                                           Москва                   31"/>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a:t>
            </a:r>
            <a:r>
              <a:rPr b="1" sz="1200"/>
              <a:t>1</a:t>
            </a:r>
            <a:r>
              <a:t>    </a:t>
            </a:r>
          </a:p>
        </p:txBody>
      </p:sp>
      <p:sp>
        <p:nvSpPr>
          <p:cNvPr id="191" name="Окисление кремния — один из самых характерных процессов в технологии современных ИС. Получаемая при этом пленка двуокиси кремния (SiO2) выполняет несколько важных функций, в том числе:…"/>
          <p:cNvSpPr txBox="1"/>
          <p:nvPr/>
        </p:nvSpPr>
        <p:spPr>
          <a:xfrm>
            <a:off x="112395" y="501650"/>
            <a:ext cx="8995410" cy="1709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Окисление кремния — один из самых характерных процессов в технологии современных ИС. Получаемая при этом пленка двуокиси кремния (SiO2) выполняет несколько важных функций, в том числе:</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 функцию защиты — пассивации поверхности и, в частности, защиты вертикальных участков р-n-переходов, выходящих на поверхность (рис. 32. 1);</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 функцию маски, через окна которой вводятся необходимые примеси (рис. 32.2);</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 функцию тонкого диэлектрика под затвором MOП-транзистора (рис. 32.3).</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Такие широкие возможности двуокиси кремния — одна из причин того, что кремний стал основным материалом для изготовления полупроводниковых ИС.</a:t>
            </a:r>
          </a:p>
        </p:txBody>
      </p:sp>
      <p:sp>
        <p:nvSpPr>
          <p:cNvPr id="192" name="Термическое окисление"/>
          <p:cNvSpPr txBox="1"/>
          <p:nvPr/>
        </p:nvSpPr>
        <p:spPr>
          <a:xfrm>
            <a:off x="3856174" y="97823"/>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Термическое окисление</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4" name="И.А. Сидоров                                           Москва                   32"/>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32</a:t>
            </a:r>
            <a:r>
              <a:t>    </a:t>
            </a:r>
          </a:p>
        </p:txBody>
      </p:sp>
      <p:sp>
        <p:nvSpPr>
          <p:cNvPr id="195" name="Рис 32. Функции двуокисной пленки кремния…"/>
          <p:cNvSpPr txBox="1"/>
          <p:nvPr/>
        </p:nvSpPr>
        <p:spPr>
          <a:xfrm>
            <a:off x="113982" y="3068637"/>
            <a:ext cx="8822374" cy="8277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Рис 32. Функции двуокисной пленки кремния</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а — пассивация поверхности, d — маска для локального легирования, а — тонкий подзатворный окисел</a:t>
            </a:r>
            <a:endParaRPr sz="2400">
              <a:solidFill>
                <a:srgbClr val="FFFF00"/>
              </a:solidFill>
            </a:endParaRPr>
          </a:p>
        </p:txBody>
      </p:sp>
      <p:sp>
        <p:nvSpPr>
          <p:cNvPr id="196" name="Термическое окисление"/>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Термическое окисление</a:t>
            </a:r>
          </a:p>
        </p:txBody>
      </p:sp>
      <p:pic>
        <p:nvPicPr>
          <p:cNvPr id="197" name="image.png" descr="image.png"/>
          <p:cNvPicPr>
            <a:picLocks noChangeAspect="1"/>
          </p:cNvPicPr>
          <p:nvPr/>
        </p:nvPicPr>
        <p:blipFill>
          <a:blip r:embed="rId2">
            <a:extLst/>
          </a:blip>
          <a:stretch>
            <a:fillRect/>
          </a:stretch>
        </p:blipFill>
        <p:spPr>
          <a:xfrm>
            <a:off x="68262" y="558800"/>
            <a:ext cx="8997951" cy="1933575"/>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9" name="И.А. Сидоров                                           Москва                   33"/>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33</a:t>
            </a:r>
            <a:r>
              <a:t>    </a:t>
            </a:r>
          </a:p>
        </p:txBody>
      </p:sp>
      <p:sp>
        <p:nvSpPr>
          <p:cNvPr id="200" name="Термическое окисление"/>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Термическое окисление</a:t>
            </a:r>
          </a:p>
        </p:txBody>
      </p:sp>
      <p:sp>
        <p:nvSpPr>
          <p:cNvPr id="201" name="Поверхность кремния всегда покрыта «собственной» окисидной пленкой, получающейся в результате естественного окисления при самых низких температурах. Однако эта пленка имеет слишком малую толщину (около 5 нм), чтобы выполнять какую-либо из перечисленных ф"/>
          <p:cNvSpPr txBox="1"/>
          <p:nvPr/>
        </p:nvSpPr>
        <p:spPr>
          <a:xfrm>
            <a:off x="117157" y="485775"/>
            <a:ext cx="8909686" cy="1506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Поверхность кремния всегда покрыта «собственной» окисидной пленкой, получающейся в результате естественного окисления при самых низких температурах. Однако эта пленка имеет слишком малую толщину (около 5 нм), чтобы выполнять какую-либо из перечисленных функций. Поэтому в технологии ИС пленки SiO2 получают искусственным путем.</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Искусственное окисление кремния осуществляется обычно при высокой температуре (1000-1200 °С). Такое термическое окисление можно проводить в атмосфере кислорода (сyxoe окисление), в смеси кислорода с парами воды (влажное окисление) или просто в парах воды.</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3" name="И.А. Сидоров                                           Москва                   34"/>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34</a:t>
            </a:r>
            <a:r>
              <a:t>    </a:t>
            </a:r>
          </a:p>
        </p:txBody>
      </p:sp>
      <p:sp>
        <p:nvSpPr>
          <p:cNvPr id="204" name="Во всех случаях процесс проводится в окислительных печах. Основу таких печей составляет, как и при эпитаксии, кварцевая труба, в которой размещается «лодочка» с пластинами кремния, нагреваемая либо токами высокой частоты, либо иным путем. Через трубу про"/>
          <p:cNvSpPr txBox="1"/>
          <p:nvPr/>
        </p:nvSpPr>
        <p:spPr>
          <a:xfrm>
            <a:off x="134619" y="541337"/>
            <a:ext cx="8855712" cy="1912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Во всех случаях процесс проводится в окислительных печах. Основу таких печей составляет, как и при эпитаксии, кварцевая труба, в которой размещается «лодочка» с пластинами кремния, нагреваемая либо токами высокой частоты, либо иным путем. Через трубу пропускается поток кислорода (cyxoго или увлажненного) или пары воды, которые реагируют с кремнием в высокотемпературной зоне. Получаемая таким o6разом пленка SiO2 имеет аморфную структуру.</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Механизм окисления имеет два варианта. Первый вариант состоит из следующих этапов: 1) диффузия атомов кремния через уже имеющуюся пленку окисла к поверхности, 2) адсорбация молекул кислорода поверхностью из газовой фазы, 3) собственно окисление, т.е. химическая реакция. В этом случае пленка нарастает над исходной поверхностью кремния.</a:t>
            </a:r>
          </a:p>
        </p:txBody>
      </p:sp>
      <p:sp>
        <p:nvSpPr>
          <p:cNvPr id="205" name="Термическое окисление"/>
          <p:cNvSpPr txBox="1"/>
          <p:nvPr/>
        </p:nvSpPr>
        <p:spPr>
          <a:xfrm>
            <a:off x="3673460" y="172570"/>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Термическое окисление</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7" name="И.А. Сидоров                                           Москва                   35"/>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35</a:t>
            </a:r>
            <a:r>
              <a:t>    </a:t>
            </a:r>
          </a:p>
        </p:txBody>
      </p:sp>
      <p:sp>
        <p:nvSpPr>
          <p:cNvPr id="208" name="Второй вариант состоит из следующих этапов:…"/>
          <p:cNvSpPr txBox="1"/>
          <p:nvPr/>
        </p:nvSpPr>
        <p:spPr>
          <a:xfrm>
            <a:off x="136207" y="549275"/>
            <a:ext cx="8854124" cy="23898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Второй вариант состоит из следующих этапов: </a:t>
            </a:r>
            <a:endParaRPr sz="2400">
              <a:solidFill>
                <a:srgbClr val="FFFF00"/>
              </a:solidFill>
            </a:endParaRPr>
          </a:p>
          <a:p>
            <a:pPr algn="just">
              <a:buSzPct val="100000"/>
              <a:buAutoNum type="arabicParenR" startAt="1"/>
              <a:defRPr sz="1400">
                <a:solidFill>
                  <a:srgbClr val="000000"/>
                </a:solidFill>
                <a:latin typeface="Times New Roman"/>
                <a:ea typeface="Times New Roman"/>
                <a:cs typeface="Times New Roman"/>
                <a:sym typeface="Times New Roman"/>
              </a:defRPr>
            </a:pPr>
            <a:r>
              <a:t>адсорбция кислорода поверхностью уже имеющегося окисла, </a:t>
            </a:r>
            <a:endParaRPr sz="2400">
              <a:solidFill>
                <a:srgbClr val="FFFF00"/>
              </a:solidFill>
            </a:endParaRPr>
          </a:p>
          <a:p>
            <a:pPr algn="just">
              <a:buSzPct val="100000"/>
              <a:buAutoNum type="arabicParenR" startAt="1"/>
              <a:defRPr sz="1400">
                <a:solidFill>
                  <a:srgbClr val="000000"/>
                </a:solidFill>
                <a:latin typeface="Times New Roman"/>
                <a:ea typeface="Times New Roman"/>
                <a:cs typeface="Times New Roman"/>
                <a:sym typeface="Times New Roman"/>
              </a:defRPr>
            </a:pPr>
            <a:r>
              <a:t>диффузия кислорода через окисел к еще не окисленному кремнию, </a:t>
            </a:r>
            <a:endParaRPr sz="2400">
              <a:solidFill>
                <a:srgbClr val="FFFF00"/>
              </a:solidFill>
            </a:endParaRPr>
          </a:p>
          <a:p>
            <a:pPr algn="just">
              <a:buSzPct val="100000"/>
              <a:buAutoNum type="arabicParenR" startAt="1"/>
              <a:defRPr sz="1400">
                <a:solidFill>
                  <a:srgbClr val="000000"/>
                </a:solidFill>
                <a:latin typeface="Times New Roman"/>
                <a:ea typeface="Times New Roman"/>
                <a:cs typeface="Times New Roman"/>
                <a:sym typeface="Times New Roman"/>
              </a:defRPr>
            </a:pPr>
            <a:r>
              <a:t>собственно окисление. В этом случае пленка нарастает вглубь от исходной поверхности кремния. На практике оба механизма сочетаются, но главную роль обычно играет второй.</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Очевидно, что скорость роста окисла со временем должна убывать, так как новым атомам кислорода приходится диффундировать через все более толстый слой окисла. Полуэмпирическая формула, связывающая толщину окисной пленки со временем термического окисления, имеет вид:</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endParaRPr sz="2400">
              <a:solidFill>
                <a:srgbClr val="FFFF00"/>
              </a:solidFill>
            </a:endParaRPr>
          </a:p>
        </p:txBody>
      </p:sp>
      <p:sp>
        <p:nvSpPr>
          <p:cNvPr id="209" name="Термическое окисление"/>
          <p:cNvSpPr txBox="1"/>
          <p:nvPr/>
        </p:nvSpPr>
        <p:spPr>
          <a:xfrm>
            <a:off x="3432610" y="147654"/>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Термическое окисление</a:t>
            </a:r>
          </a:p>
        </p:txBody>
      </p:sp>
      <p:pic>
        <p:nvPicPr>
          <p:cNvPr id="210" name="image.png" descr="image.png"/>
          <p:cNvPicPr>
            <a:picLocks noChangeAspect="1"/>
          </p:cNvPicPr>
          <p:nvPr/>
        </p:nvPicPr>
        <p:blipFill>
          <a:blip r:embed="rId2">
            <a:extLst/>
          </a:blip>
          <a:stretch>
            <a:fillRect/>
          </a:stretch>
        </p:blipFill>
        <p:spPr>
          <a:xfrm>
            <a:off x="3721735" y="2754178"/>
            <a:ext cx="1835151" cy="576263"/>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2" name="И.А. Сидоров                                           Москва                   36"/>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36</a:t>
            </a:r>
            <a:r>
              <a:t>    </a:t>
            </a:r>
          </a:p>
        </p:txBody>
      </p:sp>
      <p:sp>
        <p:nvSpPr>
          <p:cNvPr id="213" name="Термическое окисление"/>
          <p:cNvSpPr txBox="1"/>
          <p:nvPr/>
        </p:nvSpPr>
        <p:spPr>
          <a:xfrm>
            <a:off x="3532272" y="114434"/>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Термическое окисление</a:t>
            </a:r>
          </a:p>
        </p:txBody>
      </p:sp>
      <p:sp>
        <p:nvSpPr>
          <p:cNvPr id="214" name="где k — параметр, зависящий от температуры и влажности кислорода…"/>
          <p:cNvSpPr txBox="1"/>
          <p:nvPr/>
        </p:nvSpPr>
        <p:spPr>
          <a:xfrm>
            <a:off x="99694" y="503237"/>
            <a:ext cx="8912862" cy="2395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где k — параметр, зависящий от температуры и влажности кислорода</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Cyxoe окисление идет в десятки раз медленнее влажного.</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Например, для выращивания пленки SiO2 толщиной 0, 5 мкм в сухом кислороде при 1000 ’С требуется около 5 ч, а во влажном — всего 20 мин. С уменьшением температуры на каждые 100	С время окисления возрастает  в 2-3	раза.</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В технологии ИС  различают  «толстые» и  « тонкие»  окислы Si02. Толстые окислы (d = 0,5—0,8 мкм) выполняют функции защиты и маскировки, а тонкие (d = 0,05-0,15 мкм) — функции подзатворного  диэлектрика  в MOП-транзисторах.</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6" name="И.А. Сидоров                                           Москва                   37"/>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37</a:t>
            </a:r>
            <a:r>
              <a:t>    </a:t>
            </a:r>
          </a:p>
        </p:txBody>
      </p:sp>
      <p:sp>
        <p:nvSpPr>
          <p:cNvPr id="217" name="Одной из важных проблем при выращивании пленки SiO2 является обеспечение ее однородности. В зависимости от качества поверхности пластины, от чистоты реагентов и режима выращивании в пленке возникают те или иные дефекты. Распространенным типом дефектов яв"/>
          <p:cNvSpPr txBox="1"/>
          <p:nvPr/>
        </p:nvSpPr>
        <p:spPr>
          <a:xfrm>
            <a:off x="188594" y="692150"/>
            <a:ext cx="8893812" cy="17094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Одной из важных проблем при выращивании пленки SiO2 является обеспечение ее однородности. В зависимости от качества поверхности пластины, от чистоты реагентов и режима выращивании в пленке возникают те или иные дефекты. Распространенным типом дефектов являются микро- и макропоpы, вплоть до сквозных отверстий (особенно в тонком окисле).</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Качество оксидной пленки повышается с уменьшением температуры ее выращивания, а также при использовании сухого кислорода. Поэтому тонкий подзатворный окисел, от качества которое зависит стабильность параметров MOП—транзистора, получают сухим окислением. При выращивании толстого окисла чередуют cyxoe и влажное окисление: первое обеспечивает отсутствие дефектов, а второе позволяет сократить время процесса.</a:t>
            </a:r>
          </a:p>
        </p:txBody>
      </p:sp>
      <p:sp>
        <p:nvSpPr>
          <p:cNvPr id="218" name="Термическое окисление"/>
          <p:cNvSpPr txBox="1"/>
          <p:nvPr/>
        </p:nvSpPr>
        <p:spPr>
          <a:xfrm>
            <a:off x="260032" y="39687"/>
            <a:ext cx="8623936"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FF0000"/>
                </a:solidFill>
              </a:defRPr>
            </a:lvl1pPr>
          </a:lstStyle>
          <a:p>
            <a:pPr/>
            <a:r>
              <a:t>Термическое окисление</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0" name="И.А. Сидоров                                           Москва                   38"/>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38</a:t>
            </a:r>
            <a:r>
              <a:t>    </a:t>
            </a:r>
          </a:p>
        </p:txBody>
      </p:sp>
      <p:sp>
        <p:nvSpPr>
          <p:cNvPr id="221" name="Легирование"/>
          <p:cNvSpPr txBox="1"/>
          <p:nvPr/>
        </p:nvSpPr>
        <p:spPr>
          <a:xfrm>
            <a:off x="3923350" y="111509"/>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Легирование</a:t>
            </a:r>
          </a:p>
        </p:txBody>
      </p:sp>
      <p:sp>
        <p:nvSpPr>
          <p:cNvPr id="222" name="Внедрение примесей в исходную пластину (или в эпитаксиальный слой) путем диффузии при высокой температуре является исходным и до сих пор основным способом легирования полупроводников с целью создания диодных и транзисторных структур. Этому способу мы уде"/>
          <p:cNvSpPr txBox="1"/>
          <p:nvPr/>
        </p:nvSpPr>
        <p:spPr>
          <a:xfrm>
            <a:off x="139382" y="457200"/>
            <a:ext cx="8914449" cy="1912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Внедрение примесей в исходную пластину (или в эпитаксиальный слой) путем диффузии при высокой температуре является исходным и до сих пор основным способом легирования полупроводников с целью создания диодных и транзисторных структур. Этому способу мы уделим главное внимание. Однако за последние годы широкое распространение получил и другой способ легирования — ионная имплантация, — который рассматривается в конце раздела.</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Способы диффузии.</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Диффузия может быть общей и локальной. В первом случае она осуществляется по всей поверхности пластины (рис. 39.1), а во втором — на определенных участках пластины через окна в маске, например, в слое SiO2 (рис. 39. 2).</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4" name="И.А. Сидоров                                           Москва                   39"/>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39</a:t>
            </a:r>
            <a:r>
              <a:t>    </a:t>
            </a:r>
          </a:p>
        </p:txBody>
      </p:sp>
      <p:sp>
        <p:nvSpPr>
          <p:cNvPr id="225" name="Рис. 39.1 и 2. Общая (1) и локальная (2) диффузия примеси в кремнии"/>
          <p:cNvSpPr txBox="1"/>
          <p:nvPr/>
        </p:nvSpPr>
        <p:spPr>
          <a:xfrm>
            <a:off x="126682" y="4076700"/>
            <a:ext cx="8850949"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Рис. 39.1 и 2. Общая (1) и локальная (2) диффузия примеси в кремнии</a:t>
            </a:r>
          </a:p>
        </p:txBody>
      </p:sp>
      <p:sp>
        <p:nvSpPr>
          <p:cNvPr id="226" name="Легирование"/>
          <p:cNvSpPr txBox="1"/>
          <p:nvPr/>
        </p:nvSpPr>
        <p:spPr>
          <a:xfrm>
            <a:off x="4112432" y="154372"/>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Легирование</a:t>
            </a:r>
          </a:p>
        </p:txBody>
      </p:sp>
      <p:pic>
        <p:nvPicPr>
          <p:cNvPr id="227" name="image.png" descr="image.png"/>
          <p:cNvPicPr>
            <a:picLocks noChangeAspect="1"/>
          </p:cNvPicPr>
          <p:nvPr/>
        </p:nvPicPr>
        <p:blipFill>
          <a:blip r:embed="rId2">
            <a:extLst/>
          </a:blip>
          <a:stretch>
            <a:fillRect/>
          </a:stretch>
        </p:blipFill>
        <p:spPr>
          <a:xfrm>
            <a:off x="169862" y="620712"/>
            <a:ext cx="8766176" cy="338296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2" name="И.А. Сидоров                                           Москва                   4"/>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a:t>
            </a:r>
            <a:r>
              <a:t>    </a:t>
            </a:r>
          </a:p>
        </p:txBody>
      </p:sp>
      <p:sp>
        <p:nvSpPr>
          <p:cNvPr id="43" name="Прохождение горячих электронов через тонкие металлические пленки"/>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Прохождение горячих электронов через тонкие металлические пленки </a:t>
            </a:r>
          </a:p>
        </p:txBody>
      </p:sp>
      <p:sp>
        <p:nvSpPr>
          <p:cNvPr id="44" name="Таким образом, из пленки будет выходить поток электронов"/>
          <p:cNvSpPr txBox="1"/>
          <p:nvPr/>
        </p:nvSpPr>
        <p:spPr>
          <a:xfrm>
            <a:off x="99694" y="623887"/>
            <a:ext cx="8944612"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Таким образом, из пленки будет выходить поток электронов </a:t>
            </a:r>
          </a:p>
        </p:txBody>
      </p:sp>
      <p:pic>
        <p:nvPicPr>
          <p:cNvPr id="45" name="image.png" descr="image.png"/>
          <p:cNvPicPr>
            <a:picLocks noChangeAspect="1"/>
          </p:cNvPicPr>
          <p:nvPr/>
        </p:nvPicPr>
        <p:blipFill>
          <a:blip r:embed="rId2">
            <a:extLst/>
          </a:blip>
          <a:stretch>
            <a:fillRect/>
          </a:stretch>
        </p:blipFill>
        <p:spPr>
          <a:xfrm>
            <a:off x="1250950" y="1196975"/>
            <a:ext cx="5821363" cy="738188"/>
          </a:xfrm>
          <a:prstGeom prst="rect">
            <a:avLst/>
          </a:prstGeom>
          <a:ln w="12700">
            <a:miter lim="400000"/>
          </a:ln>
        </p:spPr>
      </p:pic>
      <p:sp>
        <p:nvSpPr>
          <p:cNvPr id="46" name="(4.1)"/>
          <p:cNvSpPr txBox="1"/>
          <p:nvPr/>
        </p:nvSpPr>
        <p:spPr>
          <a:xfrm>
            <a:off x="8124507" y="1362075"/>
            <a:ext cx="4448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(4.</a:t>
            </a:r>
            <a:r>
              <a:t>1</a:t>
            </a:r>
            <a:r>
              <a:t>)</a:t>
            </a:r>
          </a:p>
        </p:txBody>
      </p:sp>
      <p:sp>
        <p:nvSpPr>
          <p:cNvPr id="47" name="Отношение этого потока к потоку iЭЛ, инжектированному в пленку, называется коэффициентом передачи а:"/>
          <p:cNvSpPr txBox="1"/>
          <p:nvPr/>
        </p:nvSpPr>
        <p:spPr>
          <a:xfrm>
            <a:off x="45719" y="1935162"/>
            <a:ext cx="8944612"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Отношение этого потока к потоку iЭЛ, инжектированному в пленку, называется коэффициентом передачи а: </a:t>
            </a:r>
          </a:p>
        </p:txBody>
      </p:sp>
      <p:pic>
        <p:nvPicPr>
          <p:cNvPr id="48" name="image.png" descr="image.png"/>
          <p:cNvPicPr>
            <a:picLocks noChangeAspect="1"/>
          </p:cNvPicPr>
          <p:nvPr/>
        </p:nvPicPr>
        <p:blipFill>
          <a:blip r:embed="rId3">
            <a:extLst/>
          </a:blip>
          <a:stretch>
            <a:fillRect/>
          </a:stretch>
        </p:blipFill>
        <p:spPr>
          <a:xfrm>
            <a:off x="1619250" y="2698750"/>
            <a:ext cx="4886325" cy="788988"/>
          </a:xfrm>
          <a:prstGeom prst="rect">
            <a:avLst/>
          </a:prstGeom>
          <a:ln w="12700">
            <a:miter lim="400000"/>
          </a:ln>
        </p:spPr>
      </p:pic>
      <p:sp>
        <p:nvSpPr>
          <p:cNvPr id="49" name="(4.2)"/>
          <p:cNvSpPr txBox="1"/>
          <p:nvPr/>
        </p:nvSpPr>
        <p:spPr>
          <a:xfrm>
            <a:off x="8116569" y="2863850"/>
            <a:ext cx="759581" cy="459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FFFF00"/>
                </a:solidFill>
              </a:defRPr>
            </a:lvl1pPr>
          </a:lstStyle>
          <a:p>
            <a:pPr/>
            <a:r>
              <a:t>(4.2)</a:t>
            </a:r>
          </a:p>
        </p:txBody>
      </p:sp>
      <p:sp>
        <p:nvSpPr>
          <p:cNvPr id="50" name="Из выражения 4.2 видно, что коэффициент передачи α определяется главным образом длиной поглощения электронов в металле, которая весьма чувствительна к структурным несовершенствам пленки. В качестве примера на рис. 5.1 показана экспериментальная кривая за"/>
          <p:cNvSpPr txBox="1"/>
          <p:nvPr/>
        </p:nvSpPr>
        <p:spPr>
          <a:xfrm>
            <a:off x="-51118" y="3556125"/>
            <a:ext cx="8944611" cy="1099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Из выражения 4.2 видно, что коэффициент передачи α определяется главным образом длиной поглощения электронов в металле, которая весьма чувствительна к структурным несовершенствам пленки. В качестве примера на рис. 5.1 показана экспериментальная кривая зависимости α от энергии электронов для пленок золота. Из рис. 4.2 видно, что с увеличением энергии средняя длина пробега электрона Lm довольно резко падает особенно в области низких энергий. </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9" name="И.А. Сидоров                                           Москва                   40"/>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40</a:t>
            </a:r>
            <a:r>
              <a:t>    </a:t>
            </a:r>
          </a:p>
        </p:txBody>
      </p:sp>
      <p:sp>
        <p:nvSpPr>
          <p:cNvPr id="230" name="Общая диффузия приводит к образованию в пластине тонкого диффузионного слоя, который отличается от эпитаксиального неоднородным (по глубине) распределением примеси (см. кривую N (х1 на pис. 39).…"/>
          <p:cNvSpPr txBox="1"/>
          <p:nvPr/>
        </p:nvSpPr>
        <p:spPr>
          <a:xfrm>
            <a:off x="74294" y="430212"/>
            <a:ext cx="8916037" cy="1709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Общая диффузия приводит к образованию в пластине тонкого диффузионного слоя, который отличается от эпитаксиального неоднородным (по глубине) распределением примеси (см. кривую N (х1 на pис. 39).</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В случае локальной диффузии примесь распространяется не только вглубь пластины, но и во всех перпендикулярных на- правлениях, т.е. под маску. В результате этой так называемой боковой дuффyзии участок р—n-перехода, выходящий на поверхность, оказывается автоматически защищенным окислом (рис. 39.2). Соотношение между глубинами боковой и основной — «вертикальной — диффузии зависит от ряда факторов, в том числе от глубины диффузионного слоя L. Типичным для глубины боковой диффузии можно считать значение 0, 7 L.</a:t>
            </a:r>
          </a:p>
        </p:txBody>
      </p:sp>
      <p:sp>
        <p:nvSpPr>
          <p:cNvPr id="231" name="Легирование"/>
          <p:cNvSpPr txBox="1"/>
          <p:nvPr/>
        </p:nvSpPr>
        <p:spPr>
          <a:xfrm>
            <a:off x="4106064" y="128120"/>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Легирование</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3" name="И.А. Сидоров                                           Москва                   41"/>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41</a:t>
            </a:r>
            <a:r>
              <a:t>    </a:t>
            </a:r>
          </a:p>
        </p:txBody>
      </p:sp>
      <p:sp>
        <p:nvSpPr>
          <p:cNvPr id="234" name="Легирование"/>
          <p:cNvSpPr txBox="1"/>
          <p:nvPr/>
        </p:nvSpPr>
        <p:spPr>
          <a:xfrm>
            <a:off x="4214032" y="94202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Легирование</a:t>
            </a:r>
          </a:p>
        </p:txBody>
      </p:sp>
      <p:sp>
        <p:nvSpPr>
          <p:cNvPr id="235" name="Диффузию можно проводить однократно и многократно. Например, в исходную пластину n-типа можно во время 1-й диффузии внедрить акцепторную примесь и получить р-слой, а затем во время 2-й диффузии внедрить в полученный р-слой (на меньшую глубину) донорную п"/>
          <p:cNvSpPr txBox="1"/>
          <p:nvPr/>
        </p:nvSpPr>
        <p:spPr>
          <a:xfrm>
            <a:off x="93344" y="1484403"/>
            <a:ext cx="8957312" cy="2115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Диффузию можно проводить однократно и многократно. Например, в исходную пластину n-типа можно во время 1-й диффузии внедрить акцепторную примесь и получить р-слой, а затем во время 2-й диффузии внедрить в полученный р-слой (на меньшую глубину) донорную примесь и тем самым обеспечить трехслойную структуру. Соответственно различают двойную и тройную диффузию.</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При  проведении  многократной  диффузии  следует  иметь  в виду, что концентрация каждой новой вводимой примеси должна превышать концентрацию предыдущей, в противном случае тип проводимости не изменится, а значит, не образуется р—n-переход. Между тем концентрация примеси в кремнии (или другом исходном материале) не может быть сколь угодно большой: она ограничена особым параметром — nредельной растворимостью примеси. Предельная растворимость зависит от температуры. При некоторой температуре она достигает максимального значения N прмакс а затем снова уменьшается.</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7" name="И.А. Сидоров                                           Москва                   42"/>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42</a:t>
            </a:r>
            <a:r>
              <a:t>    </a:t>
            </a:r>
          </a:p>
        </p:txBody>
      </p:sp>
      <p:sp>
        <p:nvSpPr>
          <p:cNvPr id="238" name="(42.1)"/>
          <p:cNvSpPr txBox="1"/>
          <p:nvPr/>
        </p:nvSpPr>
        <p:spPr>
          <a:xfrm>
            <a:off x="7281544" y="6276975"/>
            <a:ext cx="928947" cy="459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FFFF00"/>
                </a:solidFill>
              </a:defRPr>
            </a:pPr>
            <a:r>
              <a:t>(4</a:t>
            </a:r>
            <a:r>
              <a:t>2</a:t>
            </a:r>
            <a:r>
              <a:t>.1)</a:t>
            </a:r>
          </a:p>
        </p:txBody>
      </p:sp>
      <p:sp>
        <p:nvSpPr>
          <p:cNvPr id="239" name="Легирование"/>
          <p:cNvSpPr txBox="1"/>
          <p:nvPr/>
        </p:nvSpPr>
        <p:spPr>
          <a:xfrm>
            <a:off x="3964876" y="529138"/>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Легирование</a:t>
            </a:r>
          </a:p>
        </p:txBody>
      </p:sp>
      <p:sp>
        <p:nvSpPr>
          <p:cNvPr id="240" name="Таблица 42.1. Максимальная предельная растворимость типичных примесей в кремнии"/>
          <p:cNvSpPr txBox="1"/>
          <p:nvPr/>
        </p:nvSpPr>
        <p:spPr>
          <a:xfrm>
            <a:off x="137795" y="960688"/>
            <a:ext cx="886841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Таблица 42.1. Максимальная предельная растворимость типичных примесей в кремнии</a:t>
            </a:r>
          </a:p>
        </p:txBody>
      </p:sp>
      <p:pic>
        <p:nvPicPr>
          <p:cNvPr id="241" name="image.png" descr="image.png"/>
          <p:cNvPicPr>
            <a:picLocks noChangeAspect="1"/>
          </p:cNvPicPr>
          <p:nvPr/>
        </p:nvPicPr>
        <p:blipFill>
          <a:blip r:embed="rId2">
            <a:extLst/>
          </a:blip>
          <a:stretch>
            <a:fillRect/>
          </a:stretch>
        </p:blipFill>
        <p:spPr>
          <a:xfrm>
            <a:off x="82550" y="1392237"/>
            <a:ext cx="8923338" cy="1531938"/>
          </a:xfrm>
          <a:prstGeom prst="rect">
            <a:avLst/>
          </a:prstGeom>
          <a:ln w="12700">
            <a:miter lim="400000"/>
          </a:ln>
        </p:spPr>
      </p:pic>
      <p:sp>
        <p:nvSpPr>
          <p:cNvPr id="242" name="Следовательно, если проводится многократная диффузия, то для последней диффузии важно выбирать материал с максимальной предельной растворимостью. Поскольку ассортимент примесных материалов ограничен, не удается обеспечить более 3-x последовательных диффу"/>
          <p:cNvSpPr txBox="1"/>
          <p:nvPr/>
        </p:nvSpPr>
        <p:spPr>
          <a:xfrm>
            <a:off x="109219" y="3068637"/>
            <a:ext cx="8868412"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Следовательно, если проводится многократная диффузия, то для последней диффузии важно выбирать материал с максимальной предельной растворимостью. Поскольку ассортимент примесных материалов ограничен, не удается обеспечить более 3-x последовательных диффузий.</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44" name="И.А. Сидоров                                           Москва                   43"/>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43</a:t>
            </a:r>
            <a:r>
              <a:t>    </a:t>
            </a:r>
          </a:p>
        </p:txBody>
      </p:sp>
      <p:sp>
        <p:nvSpPr>
          <p:cNvPr id="245" name="Примеси, вводимые путем диффузии, называют диффузантами (бор, фосфор и др.). Источниками диффузантов являются их химические соединения. Это могут быть и жидкости (ВВrЗ, POCl), и твердые тела (В2О3, P2O5), и газы (В2Н6, PH3).…"/>
          <p:cNvSpPr txBox="1"/>
          <p:nvPr/>
        </p:nvSpPr>
        <p:spPr>
          <a:xfrm>
            <a:off x="133032" y="457199"/>
            <a:ext cx="8846186" cy="2319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Примеси, вводимые путем диффузии, называют диффузантами (бор, фосфор и др.). Источниками диффузантов являются их химические соединения. Это могут быть и жидкости (ВВrЗ, POCl), и твердые тела (В2О3, P2O5), и газы (В2Н6, PH3).</a:t>
            </a:r>
            <a:endParaRPr sz="2200">
              <a:solidFill>
                <a:srgbClr val="FFFF00"/>
              </a:solidFill>
            </a:endParaRPr>
          </a:p>
          <a:p>
            <a:pPr algn="just">
              <a:defRPr sz="1400">
                <a:solidFill>
                  <a:srgbClr val="000000"/>
                </a:solidFill>
                <a:latin typeface="Times New Roman"/>
                <a:ea typeface="Times New Roman"/>
                <a:cs typeface="Times New Roman"/>
                <a:sym typeface="Times New Roman"/>
              </a:defRPr>
            </a:pPr>
            <a:r>
              <a:t>Внедрение примесей обычно осуществляется с помощью газотранспортных реакций — так же, как при эпитаксии и окислении. Для этого используются либо однозонные, либо двух- зонные диффузионные печи.</a:t>
            </a:r>
            <a:endParaRPr sz="2200">
              <a:solidFill>
                <a:srgbClr val="FFFF00"/>
              </a:solidFill>
            </a:endParaRPr>
          </a:p>
          <a:p>
            <a:pPr algn="just">
              <a:defRPr sz="1400">
                <a:solidFill>
                  <a:srgbClr val="000000"/>
                </a:solidFill>
                <a:latin typeface="Times New Roman"/>
                <a:ea typeface="Times New Roman"/>
                <a:cs typeface="Times New Roman"/>
                <a:sym typeface="Times New Roman"/>
              </a:defRPr>
            </a:pPr>
            <a:r>
              <a:t>Двухзонные печи используются в случае твердых диффузантов. В таких печах (рис. 44.1) имеются две высокотемпературные зоны, одна — для испарения источника диффузанта, вторая — собственно для диффузии. Пары источника диффузанта, полученные в 1-й зоне, примешиваются к потоку нейтрального газа-носителя (например, аргона) и вместе с ним доходят до 2-й зоны, где расположены пластины кремния. Температура во 2-й зоне выше, чем в 1-й. Здесь атомы диффузанта внедряются в пластины, а другие составляющие химического соединения уносятся газом-носителем из зоны.</a:t>
            </a:r>
          </a:p>
        </p:txBody>
      </p:sp>
      <p:sp>
        <p:nvSpPr>
          <p:cNvPr id="246" name="Легирование"/>
          <p:cNvSpPr txBox="1"/>
          <p:nvPr/>
        </p:nvSpPr>
        <p:spPr>
          <a:xfrm>
            <a:off x="3981487" y="111509"/>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Легирование</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48" name="И.А. Сидоров                                           Москва                   44"/>
          <p:cNvSpPr txBox="1"/>
          <p:nvPr/>
        </p:nvSpPr>
        <p:spPr>
          <a:xfrm>
            <a:off x="13969" y="633412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44</a:t>
            </a:r>
            <a:r>
              <a:t>    </a:t>
            </a:r>
          </a:p>
        </p:txBody>
      </p:sp>
      <p:sp>
        <p:nvSpPr>
          <p:cNvPr id="249" name="Рис. 44.1. Схема двухзонной диффузионной печи: 1 — кварцевая труба;…"/>
          <p:cNvSpPr txBox="1"/>
          <p:nvPr/>
        </p:nvSpPr>
        <p:spPr>
          <a:xfrm>
            <a:off x="52070" y="2781299"/>
            <a:ext cx="8923973"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Рис. 44.1. Схема двухзонной диффузионной печи: 1 — кварцевая труба;</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2 — поток газа-носителя; 3 — источник диффузанта; 4 — пары источника диффузанта; 6 — тигель с пластинами; 6 — пластина кремния; 7 — первая высокотемпературная зова; 8 — вторая высокотемпературная зона</a:t>
            </a:r>
          </a:p>
        </p:txBody>
      </p:sp>
      <p:sp>
        <p:nvSpPr>
          <p:cNvPr id="250" name="Легирование"/>
          <p:cNvSpPr txBox="1"/>
          <p:nvPr/>
        </p:nvSpPr>
        <p:spPr>
          <a:xfrm>
            <a:off x="4098763" y="189916"/>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Легирование</a:t>
            </a:r>
          </a:p>
        </p:txBody>
      </p:sp>
      <p:pic>
        <p:nvPicPr>
          <p:cNvPr id="251" name="image.png" descr="image.png"/>
          <p:cNvPicPr>
            <a:picLocks noChangeAspect="1"/>
          </p:cNvPicPr>
          <p:nvPr/>
        </p:nvPicPr>
        <p:blipFill>
          <a:blip r:embed="rId2">
            <a:extLst/>
          </a:blip>
          <a:stretch>
            <a:fillRect/>
          </a:stretch>
        </p:blipFill>
        <p:spPr>
          <a:xfrm>
            <a:off x="107950" y="620712"/>
            <a:ext cx="8943975" cy="2160588"/>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3" name="И.А. Сидоров                                           Москва                   45"/>
          <p:cNvSpPr txBox="1"/>
          <p:nvPr/>
        </p:nvSpPr>
        <p:spPr>
          <a:xfrm>
            <a:off x="806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45</a:t>
            </a:r>
            <a:r>
              <a:t>    </a:t>
            </a:r>
          </a:p>
        </p:txBody>
      </p:sp>
      <p:sp>
        <p:nvSpPr>
          <p:cNvPr id="254" name="В случае жидких и газообразных источников диффузанта нет необходимости в их высокотемпературном испарении. Поэтому используются однозонные печи, в которые источник диффузанта поступает уже в газообразном состоянии.…"/>
          <p:cNvSpPr txBox="1"/>
          <p:nvPr/>
        </p:nvSpPr>
        <p:spPr>
          <a:xfrm>
            <a:off x="148113" y="806787"/>
            <a:ext cx="8917624" cy="2319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 случае жидких и газообразных источников диффузанта нет необходимости в их высокотемпературном испарении. Поэтому используются однозонные печи, в которые источник диффузанта поступает уже в газообразном состоянии.</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При использовании жидких источников диффузанта диффузию проводят в окислительной среде, добавляя к газу-носителю кислород. Кислород окисляет поверхность кремния, образуя окисел SiO2, т.е. в сущности — стекло. В присутствии диффузанта (бора или фосфора) образуется боросиликатное или фосфорно-силикатное стекло. При температуре выше 1000° эти стекла находятся в жидком состоянии, покрывая поверхность кремния тонкой пленкой, так что диффузия примеси идет, строго говоря, из жидкой фазы. После застывания стекло защищает поверхность кремния в местах диффузии, т.е. в окнах окисной маски. При использовании твердых источников диффузанта — окислов — образование стекол происходит в процессе диффузии без специально вводимого кислорода. </a:t>
            </a:r>
          </a:p>
        </p:txBody>
      </p:sp>
      <p:sp>
        <p:nvSpPr>
          <p:cNvPr id="255" name="Легирование"/>
          <p:cNvSpPr txBox="1"/>
          <p:nvPr/>
        </p:nvSpPr>
        <p:spPr>
          <a:xfrm>
            <a:off x="3956571" y="368970"/>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Легирование</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7" name="И.А. Сидоров                                           Москва                   46"/>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46</a:t>
            </a:r>
            <a:r>
              <a:t>    </a:t>
            </a:r>
          </a:p>
        </p:txBody>
      </p:sp>
      <p:sp>
        <p:nvSpPr>
          <p:cNvPr id="258" name="Теория диффузии основана на двух законах Фика. 1-й закон Фика связывает плотность. потока частиц с градиентом их концентрации. В одномерном случае"/>
          <p:cNvSpPr txBox="1"/>
          <p:nvPr/>
        </p:nvSpPr>
        <p:spPr>
          <a:xfrm>
            <a:off x="124301" y="920557"/>
            <a:ext cx="8908098"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Теория диффузии основана на двух законах Фика. 1-й закон Фика связывает плотность. потока частиц	с градиентом их концентрации. В одномерном случае</a:t>
            </a:r>
          </a:p>
        </p:txBody>
      </p:sp>
      <p:sp>
        <p:nvSpPr>
          <p:cNvPr id="259" name="Теоретические основы диффузии"/>
          <p:cNvSpPr txBox="1"/>
          <p:nvPr/>
        </p:nvSpPr>
        <p:spPr>
          <a:xfrm>
            <a:off x="3134359" y="396490"/>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pic>
        <p:nvPicPr>
          <p:cNvPr id="260" name="image.png" descr="image.png"/>
          <p:cNvPicPr>
            <a:picLocks noChangeAspect="1"/>
          </p:cNvPicPr>
          <p:nvPr/>
        </p:nvPicPr>
        <p:blipFill>
          <a:blip r:embed="rId2">
            <a:extLst/>
          </a:blip>
          <a:stretch>
            <a:fillRect/>
          </a:stretch>
        </p:blipFill>
        <p:spPr>
          <a:xfrm>
            <a:off x="3203575" y="1647825"/>
            <a:ext cx="2749550" cy="917575"/>
          </a:xfrm>
          <a:prstGeom prst="rect">
            <a:avLst/>
          </a:prstGeom>
          <a:ln w="12700">
            <a:miter lim="400000"/>
          </a:ln>
        </p:spPr>
      </p:pic>
      <p:sp>
        <p:nvSpPr>
          <p:cNvPr id="261" name="(46.1)"/>
          <p:cNvSpPr txBox="1"/>
          <p:nvPr/>
        </p:nvSpPr>
        <p:spPr>
          <a:xfrm>
            <a:off x="7938769" y="1876425"/>
            <a:ext cx="5337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(46.1)</a:t>
            </a:r>
          </a:p>
        </p:txBody>
      </p:sp>
      <p:sp>
        <p:nvSpPr>
          <p:cNvPr id="262" name="где D — коэффициент диффузии, N  — концентрация.…"/>
          <p:cNvSpPr txBox="1"/>
          <p:nvPr/>
        </p:nvSpPr>
        <p:spPr>
          <a:xfrm>
            <a:off x="176688" y="2509741"/>
            <a:ext cx="8908099"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где D — коэффициент диффузии, N  — концентрация.</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2-й закон Фика характеризует скорость накопления частиц (в нашем случае — атомов примеси):</a:t>
            </a:r>
          </a:p>
        </p:txBody>
      </p:sp>
      <p:pic>
        <p:nvPicPr>
          <p:cNvPr id="263" name="image.png" descr="image.png"/>
          <p:cNvPicPr>
            <a:picLocks noChangeAspect="1"/>
          </p:cNvPicPr>
          <p:nvPr/>
        </p:nvPicPr>
        <p:blipFill>
          <a:blip r:embed="rId3">
            <a:extLst/>
          </a:blip>
          <a:stretch>
            <a:fillRect/>
          </a:stretch>
        </p:blipFill>
        <p:spPr>
          <a:xfrm>
            <a:off x="3203575" y="3346257"/>
            <a:ext cx="2854325" cy="647701"/>
          </a:xfrm>
          <a:prstGeom prst="rect">
            <a:avLst/>
          </a:prstGeom>
          <a:ln w="12700">
            <a:miter lim="400000"/>
          </a:ln>
        </p:spPr>
      </p:pic>
      <p:sp>
        <p:nvSpPr>
          <p:cNvPr id="264" name="(46.2)"/>
          <p:cNvSpPr txBox="1"/>
          <p:nvPr/>
        </p:nvSpPr>
        <p:spPr>
          <a:xfrm>
            <a:off x="7938769" y="3526564"/>
            <a:ext cx="53370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(46.2)</a:t>
            </a:r>
          </a:p>
        </p:txBody>
      </p:sp>
      <p:sp>
        <p:nvSpPr>
          <p:cNvPr id="265" name="Из уравнения (46.2) можно найти функцию N (х, t), т.е. распределение концентрации N(x) в любой момент времени. Для этого нужно задаться двумя граничными условиями."/>
          <p:cNvSpPr txBox="1"/>
          <p:nvPr/>
        </p:nvSpPr>
        <p:spPr>
          <a:xfrm>
            <a:off x="102076" y="4340187"/>
            <a:ext cx="8908098"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Из уравнения (46.2) можно найти функцию N (х, t), т.е. распределение концентрации N(x) в любой момент времени. Для этого нужно задаться двумя граничными условиями.</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67" name="И.А. Сидоров                                           Москва                   47"/>
          <p:cNvSpPr txBox="1"/>
          <p:nvPr/>
        </p:nvSpPr>
        <p:spPr>
          <a:xfrm>
            <a:off x="45719" y="6319837"/>
            <a:ext cx="905256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47</a:t>
            </a:r>
            <a:r>
              <a:t>    </a:t>
            </a:r>
          </a:p>
        </p:txBody>
      </p:sp>
      <p:sp>
        <p:nvSpPr>
          <p:cNvPr id="268" name="Пусть координата х=0 соответствует той плоскости пластины, через которую вводится примесь (рис. 39.1). Тогда координата противоположной плоскости равна толщине пластины d. На практике глубина диффузионных слоев всегда меньше толщины пластины (см. рис. 39"/>
          <p:cNvSpPr txBox="1"/>
          <p:nvPr/>
        </p:nvSpPr>
        <p:spPr>
          <a:xfrm>
            <a:off x="137794" y="419100"/>
            <a:ext cx="6117274" cy="1303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Пусть координата х=0 соответствует той плоскости пластины, через которую вводится примесь (рис. 39.1). Тогда координата противоположной плоскости равна толщине пластины d. На практике глубина диффузионных слоев всегда меньше толщины пластины (см. рис. 39. 1): поэтому можно положить N(d) = 0. С математической точки зрения удобнее считать пластину бесконечно толстой и в качестве 1-ro граничного условия принять</a:t>
            </a:r>
          </a:p>
        </p:txBody>
      </p:sp>
      <p:sp>
        <p:nvSpPr>
          <p:cNvPr id="269" name="Теоретические основы диффузии"/>
          <p:cNvSpPr txBox="1"/>
          <p:nvPr/>
        </p:nvSpPr>
        <p:spPr>
          <a:xfrm>
            <a:off x="244157" y="-4763"/>
            <a:ext cx="8623936"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FF0000"/>
                </a:solidFill>
              </a:defRPr>
            </a:lvl1pPr>
          </a:lstStyle>
          <a:p>
            <a:pPr/>
            <a:r>
              <a:t>Теоретические основы диффузии</a:t>
            </a:r>
          </a:p>
        </p:txBody>
      </p:sp>
      <p:sp>
        <p:nvSpPr>
          <p:cNvPr id="270" name="(47.2)"/>
          <p:cNvSpPr txBox="1"/>
          <p:nvPr/>
        </p:nvSpPr>
        <p:spPr>
          <a:xfrm>
            <a:off x="6683057" y="5949950"/>
            <a:ext cx="906622" cy="459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FFFF00"/>
                </a:solidFill>
              </a:defRPr>
            </a:pPr>
            <a:r>
              <a:t>(4</a:t>
            </a:r>
            <a:r>
              <a:t>7</a:t>
            </a:r>
            <a:r>
              <a:t>.</a:t>
            </a:r>
            <a:r>
              <a:t>2</a:t>
            </a:r>
            <a:r>
              <a:t>)</a:t>
            </a:r>
          </a:p>
        </p:txBody>
      </p:sp>
      <p:pic>
        <p:nvPicPr>
          <p:cNvPr id="271" name="image.png" descr="image.png"/>
          <p:cNvPicPr>
            <a:picLocks noChangeAspect="1"/>
          </p:cNvPicPr>
          <p:nvPr/>
        </p:nvPicPr>
        <p:blipFill>
          <a:blip r:embed="rId2">
            <a:extLst/>
          </a:blip>
          <a:stretch>
            <a:fillRect/>
          </a:stretch>
        </p:blipFill>
        <p:spPr>
          <a:xfrm>
            <a:off x="6440487" y="469900"/>
            <a:ext cx="2487613" cy="6234113"/>
          </a:xfrm>
          <a:prstGeom prst="rect">
            <a:avLst/>
          </a:prstGeom>
          <a:ln w="12700">
            <a:miter lim="400000"/>
          </a:ln>
        </p:spPr>
      </p:pic>
      <p:pic>
        <p:nvPicPr>
          <p:cNvPr id="272" name="image.png" descr="image.png"/>
          <p:cNvPicPr>
            <a:picLocks noChangeAspect="1"/>
          </p:cNvPicPr>
          <p:nvPr/>
        </p:nvPicPr>
        <p:blipFill>
          <a:blip r:embed="rId3">
            <a:extLst/>
          </a:blip>
          <a:stretch>
            <a:fillRect/>
          </a:stretch>
        </p:blipFill>
        <p:spPr>
          <a:xfrm>
            <a:off x="2014537" y="1877242"/>
            <a:ext cx="2363789" cy="936626"/>
          </a:xfrm>
          <a:prstGeom prst="rect">
            <a:avLst/>
          </a:prstGeom>
          <a:ln w="12700">
            <a:miter lim="400000"/>
          </a:ln>
        </p:spPr>
      </p:pic>
      <p:sp>
        <p:nvSpPr>
          <p:cNvPr id="273" name="(47.1)"/>
          <p:cNvSpPr txBox="1"/>
          <p:nvPr/>
        </p:nvSpPr>
        <p:spPr>
          <a:xfrm>
            <a:off x="5142552" y="2202011"/>
            <a:ext cx="53370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(47.1)</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75" name="И.А. Сидоров                                           Москва                  48"/>
          <p:cNvSpPr txBox="1"/>
          <p:nvPr/>
        </p:nvSpPr>
        <p:spPr>
          <a:xfrm>
            <a:off x="50482" y="6456362"/>
            <a:ext cx="9052561"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r>
              <a:rPr b="0" sz="1600"/>
              <a:t>И.А. Сидоров                                           </a:t>
            </a:r>
            <a:r>
              <a:t>Москва   			            48</a:t>
            </a:r>
            <a:r>
              <a:rPr b="0" sz="1600"/>
              <a:t>    </a:t>
            </a:r>
          </a:p>
        </p:txBody>
      </p:sp>
      <p:sp>
        <p:nvSpPr>
          <p:cNvPr id="276" name="2-е граничное условие имеет два варианта, которые соответствуют двум разновидностям реального технологического процесса.…"/>
          <p:cNvSpPr txBox="1"/>
          <p:nvPr/>
        </p:nvSpPr>
        <p:spPr>
          <a:xfrm>
            <a:off x="86201" y="1696845"/>
            <a:ext cx="8939848" cy="1099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2-е граничное условие имеет два варианта, которые соответствуют двум разновидностям реального технологического процесса.</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1)	Случай неограниченного источника nримеси. В этом случае диффузант непрерывно поступает к пластине, так что в ее приповерхностном слое концентрация примеси поддерживается П ОСТОЯННОЙ</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Граничное условие для этого варианта имеет вид:</a:t>
            </a:r>
          </a:p>
        </p:txBody>
      </p:sp>
      <p:sp>
        <p:nvSpPr>
          <p:cNvPr id="277" name="Теоретические основы диффузии"/>
          <p:cNvSpPr txBox="1"/>
          <p:nvPr/>
        </p:nvSpPr>
        <p:spPr>
          <a:xfrm>
            <a:off x="3101138" y="1249319"/>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pic>
        <p:nvPicPr>
          <p:cNvPr id="278" name="image.png" descr="image.png"/>
          <p:cNvPicPr>
            <a:picLocks noChangeAspect="1"/>
          </p:cNvPicPr>
          <p:nvPr/>
        </p:nvPicPr>
        <p:blipFill>
          <a:blip r:embed="rId2">
            <a:extLst/>
          </a:blip>
          <a:stretch>
            <a:fillRect/>
          </a:stretch>
        </p:blipFill>
        <p:spPr>
          <a:xfrm>
            <a:off x="2700337" y="3379787"/>
            <a:ext cx="3392488" cy="658813"/>
          </a:xfrm>
          <a:prstGeom prst="rect">
            <a:avLst/>
          </a:prstGeom>
          <a:ln w="12700">
            <a:miter lim="400000"/>
          </a:ln>
        </p:spPr>
      </p:pic>
      <p:sp>
        <p:nvSpPr>
          <p:cNvPr id="279" name="где N —поверхностная (точнее — приповерхностная) концентрация. Обычно количество поступающего диффузанта обеспечивает режим предельной растворимости, т.е. Ns=Nпрмакс"/>
          <p:cNvSpPr txBox="1"/>
          <p:nvPr/>
        </p:nvSpPr>
        <p:spPr>
          <a:xfrm>
            <a:off x="50482" y="4038600"/>
            <a:ext cx="8939849"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где N —поверхностная (точнее — приповерхностная) концентрация. Обычно количество поступающего диффузанта обеспечивает режим предельной растворимости, т.е. Ns=Nпрмакс</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81" name="И.А. Сидоров                                           Москва                   49"/>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49</a:t>
            </a:r>
            <a:r>
              <a:t>    </a:t>
            </a:r>
          </a:p>
        </p:txBody>
      </p:sp>
      <p:sp>
        <p:nvSpPr>
          <p:cNvPr id="282" name="Теоретические основы диффузии"/>
          <p:cNvSpPr txBox="1"/>
          <p:nvPr/>
        </p:nvSpPr>
        <p:spPr>
          <a:xfrm>
            <a:off x="3209105" y="1830681"/>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sp>
        <p:nvSpPr>
          <p:cNvPr id="283" name="Случай oгpaниченного источника принеси. В этом случае сначала в тонкий пpипoвepxнocтный слой пластины вводят не которое количество атомов диффузанта, а потом источник диффузанта отключают и атомы примеси перераспределяются по глубине пластины при неизмен"/>
          <p:cNvSpPr txBox="1"/>
          <p:nvPr/>
        </p:nvSpPr>
        <p:spPr>
          <a:xfrm>
            <a:off x="102076" y="2342475"/>
            <a:ext cx="8939848" cy="17802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66700" indent="-266700" algn="just">
              <a:buSzPct val="100000"/>
              <a:buAutoNum type="arabicParenR" startAt="2"/>
              <a:defRPr sz="1400">
                <a:solidFill>
                  <a:srgbClr val="000000"/>
                </a:solidFill>
                <a:latin typeface="Times New Roman"/>
                <a:ea typeface="Times New Roman"/>
                <a:cs typeface="Times New Roman"/>
                <a:sym typeface="Times New Roman"/>
              </a:defRPr>
            </a:pPr>
            <a:r>
              <a:t>Случай oгpaниченного источника принеси. В этом случае сначала в тонкий пpипoвepxнocтный слой пластины вводят не которое количество атомов диффузанта, а потом источник диффузанта отключают и атомы примеси перераспределяются по глубине пластины при неизменном ип общем количестве. Первую стадию процесса называют «загонкой» , вторую — «разгонкой» примеси</a:t>
            </a:r>
            <a:endParaRPr sz="2400">
              <a:solidFill>
                <a:srgbClr val="FFFF00"/>
              </a:solidFill>
            </a:endParaRPr>
          </a:p>
          <a:p>
            <a:pPr marL="266700" indent="-266700" algn="just">
              <a:buSzPct val="100000"/>
              <a:buAutoNum type="arabicParenR" startAt="2"/>
              <a:defRPr sz="1400">
                <a:solidFill>
                  <a:srgbClr val="000000"/>
                </a:solidFill>
                <a:latin typeface="Times New Roman"/>
                <a:ea typeface="Times New Roman"/>
                <a:cs typeface="Times New Roman"/>
                <a:sym typeface="Times New Roman"/>
              </a:defRPr>
            </a:pP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Для этого варианта можно записать условие в виде.</a:t>
            </a:r>
            <a:endParaRPr sz="2400">
              <a:solidFill>
                <a:srgbClr val="FFFF00"/>
              </a:solidFill>
            </a:endParaRPr>
          </a:p>
        </p:txBody>
      </p:sp>
      <p:pic>
        <p:nvPicPr>
          <p:cNvPr id="284" name="image.png" descr="image.png"/>
          <p:cNvPicPr>
            <a:picLocks noChangeAspect="1"/>
          </p:cNvPicPr>
          <p:nvPr/>
        </p:nvPicPr>
        <p:blipFill>
          <a:blip r:embed="rId2">
            <a:extLst/>
          </a:blip>
          <a:stretch>
            <a:fillRect/>
          </a:stretch>
        </p:blipFill>
        <p:spPr>
          <a:xfrm>
            <a:off x="2957512" y="3936152"/>
            <a:ext cx="3197226" cy="1081089"/>
          </a:xfrm>
          <a:prstGeom prst="rect">
            <a:avLst/>
          </a:prstGeom>
          <a:ln w="12700">
            <a:miter lim="400000"/>
          </a:ln>
        </p:spPr>
      </p:pic>
      <p:sp>
        <p:nvSpPr>
          <p:cNvPr id="285" name="где Q — количество атомов примеси на единицу площади (задаетея на этапе загонки»)."/>
          <p:cNvSpPr txBox="1"/>
          <p:nvPr/>
        </p:nvSpPr>
        <p:spPr>
          <a:xfrm>
            <a:off x="137794" y="5150598"/>
            <a:ext cx="8836662"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где Q — количество атомов примеси на единицу площади (задаетея на этапе загонки»).</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2" name="И.А. Сидоров                                           Москва                   5"/>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5</a:t>
            </a:r>
            <a:r>
              <a:t>    </a:t>
            </a:r>
          </a:p>
        </p:txBody>
      </p:sp>
      <p:sp>
        <p:nvSpPr>
          <p:cNvPr id="53" name="Прохождение горячих электронов через тонкие металлические пленки"/>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Прохождение горячих электронов через тонкие металлические пленки </a:t>
            </a:r>
          </a:p>
        </p:txBody>
      </p:sp>
      <p:pic>
        <p:nvPicPr>
          <p:cNvPr id="54" name="image.png" descr="image.png"/>
          <p:cNvPicPr>
            <a:picLocks noChangeAspect="1"/>
          </p:cNvPicPr>
          <p:nvPr/>
        </p:nvPicPr>
        <p:blipFill>
          <a:blip r:embed="rId2">
            <a:extLst/>
          </a:blip>
          <a:stretch>
            <a:fillRect/>
          </a:stretch>
        </p:blipFill>
        <p:spPr>
          <a:xfrm>
            <a:off x="984250" y="847725"/>
            <a:ext cx="7112000" cy="5364163"/>
          </a:xfrm>
          <a:prstGeom prst="rect">
            <a:avLst/>
          </a:prstGeom>
          <a:ln w="12700">
            <a:miter lim="400000"/>
          </a:ln>
        </p:spPr>
      </p:pic>
      <p:sp>
        <p:nvSpPr>
          <p:cNvPr id="55" name="(5.1)"/>
          <p:cNvSpPr txBox="1"/>
          <p:nvPr/>
        </p:nvSpPr>
        <p:spPr>
          <a:xfrm>
            <a:off x="4257357" y="6032500"/>
            <a:ext cx="4448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(5.</a:t>
            </a:r>
            <a:r>
              <a:t>1</a:t>
            </a:r>
            <a:r>
              <a:t>)</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87" name="И.А. Сидоров                                           Москва                   50"/>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50</a:t>
            </a:r>
            <a:r>
              <a:t>    </a:t>
            </a:r>
          </a:p>
        </p:txBody>
      </p:sp>
      <p:sp>
        <p:nvSpPr>
          <p:cNvPr id="288" name="Решая уравнение (49.1) при граничных условиях (48.1) и (47.1), получаем распределение концентрации при неограниченном источнике (рис. 51.1):"/>
          <p:cNvSpPr txBox="1"/>
          <p:nvPr/>
        </p:nvSpPr>
        <p:spPr>
          <a:xfrm>
            <a:off x="83819" y="381000"/>
            <a:ext cx="8998587"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Решая уравнение (49.1) при граничных условиях (48.1) и (47.1), получаем распределение концентрации при неограниченном источнике (рис. 51.1):</a:t>
            </a:r>
          </a:p>
        </p:txBody>
      </p:sp>
      <p:sp>
        <p:nvSpPr>
          <p:cNvPr id="289" name="Теоретические основы диффузии"/>
          <p:cNvSpPr txBox="1"/>
          <p:nvPr/>
        </p:nvSpPr>
        <p:spPr>
          <a:xfrm>
            <a:off x="3300462" y="86594"/>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pic>
        <p:nvPicPr>
          <p:cNvPr id="290" name="image.png" descr="image.png"/>
          <p:cNvPicPr>
            <a:picLocks noChangeAspect="1"/>
          </p:cNvPicPr>
          <p:nvPr/>
        </p:nvPicPr>
        <p:blipFill>
          <a:blip r:embed="rId2">
            <a:extLst/>
          </a:blip>
          <a:stretch>
            <a:fillRect/>
          </a:stretch>
        </p:blipFill>
        <p:spPr>
          <a:xfrm>
            <a:off x="1979612" y="1589087"/>
            <a:ext cx="4814888" cy="857251"/>
          </a:xfrm>
          <a:prstGeom prst="rect">
            <a:avLst/>
          </a:prstGeom>
          <a:ln w="12700">
            <a:miter lim="400000"/>
          </a:ln>
        </p:spPr>
      </p:pic>
      <p:sp>
        <p:nvSpPr>
          <p:cNvPr id="291" name="где erfc (z) — дополнительная функция ошибок близкая к экспоненциальной функции е-z.…"/>
          <p:cNvSpPr txBox="1"/>
          <p:nvPr/>
        </p:nvSpPr>
        <p:spPr>
          <a:xfrm>
            <a:off x="66357" y="2565399"/>
            <a:ext cx="8998586" cy="1036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где erfc (z) — дополнительная функция ошибок	близкая к экспоненциальной функции е-z.</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Решая уравнение (49.1) при условиях (48. 1) н (47. 1), получаем распределенbе концентрации при ограниченном источнике (рис. 51. 2):</a:t>
            </a:r>
          </a:p>
        </p:txBody>
      </p:sp>
      <p:pic>
        <p:nvPicPr>
          <p:cNvPr id="292" name="image.png" descr="image.png"/>
          <p:cNvPicPr>
            <a:picLocks noChangeAspect="1"/>
          </p:cNvPicPr>
          <p:nvPr/>
        </p:nvPicPr>
        <p:blipFill>
          <a:blip r:embed="rId3">
            <a:extLst/>
          </a:blip>
          <a:stretch>
            <a:fillRect/>
          </a:stretch>
        </p:blipFill>
        <p:spPr>
          <a:xfrm>
            <a:off x="2338387" y="5013325"/>
            <a:ext cx="4097338" cy="1079500"/>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4" name="И.А. Сидоров                                           Москва   2021                51"/>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2021				            51</a:t>
            </a:r>
            <a:r>
              <a:t>    </a:t>
            </a:r>
          </a:p>
        </p:txBody>
      </p:sp>
      <p:sp>
        <p:nvSpPr>
          <p:cNvPr id="295" name="Рис. 51.1. Распределение примеси при диффузии из неограниченного (1) и ограниченного (2) источников для разных моментов времени"/>
          <p:cNvSpPr txBox="1"/>
          <p:nvPr/>
        </p:nvSpPr>
        <p:spPr>
          <a:xfrm>
            <a:off x="88582" y="4292600"/>
            <a:ext cx="8857299"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Рис. 51.1. Распределение примеси при диффузии из неограниченного (1) и ограниченного (2) источников для разных моментов времени</a:t>
            </a:r>
          </a:p>
        </p:txBody>
      </p:sp>
      <p:sp>
        <p:nvSpPr>
          <p:cNvPr id="296" name="Теоретические основы диффузии"/>
          <p:cNvSpPr txBox="1"/>
          <p:nvPr/>
        </p:nvSpPr>
        <p:spPr>
          <a:xfrm>
            <a:off x="3283852" y="98675"/>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pic>
        <p:nvPicPr>
          <p:cNvPr id="297" name="image.png" descr="image.png"/>
          <p:cNvPicPr>
            <a:picLocks noChangeAspect="1"/>
          </p:cNvPicPr>
          <p:nvPr/>
        </p:nvPicPr>
        <p:blipFill>
          <a:blip r:embed="rId2">
            <a:extLst/>
          </a:blip>
          <a:stretch>
            <a:fillRect/>
          </a:stretch>
        </p:blipFill>
        <p:spPr>
          <a:xfrm>
            <a:off x="71437" y="457200"/>
            <a:ext cx="8910638" cy="3763963"/>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9" name="И.А. Сидоров                                           Москва                   52"/>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52</a:t>
            </a:r>
            <a:r>
              <a:t>    </a:t>
            </a:r>
          </a:p>
        </p:txBody>
      </p:sp>
      <p:sp>
        <p:nvSpPr>
          <p:cNvPr id="300" name="В данном случае распределение описывается функцией Гаусса которая характер на нулевой начальной производной, наличием точки перегиба и почти экспоненциальным хвостом пocлe этой точки.…"/>
          <p:cNvSpPr txBox="1"/>
          <p:nvPr/>
        </p:nvSpPr>
        <p:spPr>
          <a:xfrm>
            <a:off x="106838" y="2017353"/>
            <a:ext cx="8898574" cy="1709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 данном случае распределение описывается функцией Гаусса которая характер на нулевой начальной производной, наличием точки перегиба и почти экспоненциальным хвостом пocлe этой точки.</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Под глубиной диффузионного слоя (глубиной диффyзии) понимают координату х =Ln которой концентрация введенной примеси N равна концентрации исходной примеси N  (рис. 51.1). Величину LN нетрудно найти из выражений (50.2), полагая в левой части N = No</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Аппроксимируя функцию (50.2) экспонентой, получаем для</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неограниченного источника</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 </a:t>
            </a:r>
          </a:p>
        </p:txBody>
      </p:sp>
      <p:sp>
        <p:nvSpPr>
          <p:cNvPr id="301" name="Теоретические основы диффузии"/>
          <p:cNvSpPr txBox="1"/>
          <p:nvPr/>
        </p:nvSpPr>
        <p:spPr>
          <a:xfrm>
            <a:off x="3333683" y="69984"/>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pic>
        <p:nvPicPr>
          <p:cNvPr id="302" name="image.png" descr="image.png"/>
          <p:cNvPicPr>
            <a:picLocks noChangeAspect="1"/>
          </p:cNvPicPr>
          <p:nvPr/>
        </p:nvPicPr>
        <p:blipFill>
          <a:blip r:embed="rId2">
            <a:extLst/>
          </a:blip>
          <a:stretch>
            <a:fillRect/>
          </a:stretch>
        </p:blipFill>
        <p:spPr>
          <a:xfrm>
            <a:off x="1904900" y="3684531"/>
            <a:ext cx="4981576" cy="107950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04" name="И.А. Сидоров                                           Москва                   53"/>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53</a:t>
            </a:r>
            <a:r>
              <a:t>    </a:t>
            </a:r>
          </a:p>
        </p:txBody>
      </p:sp>
      <p:sp>
        <p:nvSpPr>
          <p:cNvPr id="305" name="логарифмируя обе части, получаем для ограниченного источника"/>
          <p:cNvSpPr txBox="1"/>
          <p:nvPr/>
        </p:nvSpPr>
        <p:spPr>
          <a:xfrm>
            <a:off x="115569" y="549275"/>
            <a:ext cx="8947787"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логарифмируя обе части, получаем для ограниченного источника</a:t>
            </a:r>
          </a:p>
        </p:txBody>
      </p:sp>
      <p:sp>
        <p:nvSpPr>
          <p:cNvPr id="306" name="Теоретические основы диффузии"/>
          <p:cNvSpPr txBox="1"/>
          <p:nvPr/>
        </p:nvSpPr>
        <p:spPr>
          <a:xfrm>
            <a:off x="2959950" y="207330"/>
            <a:ext cx="8623936"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pic>
        <p:nvPicPr>
          <p:cNvPr id="307" name="image.png" descr="image.png"/>
          <p:cNvPicPr>
            <a:picLocks noChangeAspect="1"/>
          </p:cNvPicPr>
          <p:nvPr/>
        </p:nvPicPr>
        <p:blipFill>
          <a:blip r:embed="rId2">
            <a:extLst/>
          </a:blip>
          <a:stretch>
            <a:fillRect/>
          </a:stretch>
        </p:blipFill>
        <p:spPr>
          <a:xfrm>
            <a:off x="2816644" y="1210276"/>
            <a:ext cx="3289301" cy="1200151"/>
          </a:xfrm>
          <a:prstGeom prst="rect">
            <a:avLst/>
          </a:prstGeom>
          <a:ln w="12700">
            <a:miter lim="400000"/>
          </a:ln>
        </p:spPr>
      </p:pic>
      <p:sp>
        <p:nvSpPr>
          <p:cNvPr id="308" name="Оба выражения имеют одинаковую структуру и позволяют сделать два важных общих вывода:…"/>
          <p:cNvSpPr txBox="1"/>
          <p:nvPr/>
        </p:nvSpPr>
        <p:spPr>
          <a:xfrm>
            <a:off x="134619" y="2565400"/>
            <a:ext cx="8947787" cy="16405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Оба выражения имеют одинаковую структуру и позволяют сделать два важных общих вывода:</a:t>
            </a:r>
            <a:endParaRPr sz="2400">
              <a:solidFill>
                <a:srgbClr val="FFFF00"/>
              </a:solidFill>
            </a:endParaRPr>
          </a:p>
          <a:p>
            <a:pPr algn="just">
              <a:buSzPct val="100000"/>
              <a:buAutoNum type="arabicParenR" startAt="1"/>
              <a:defRPr sz="1400">
                <a:solidFill>
                  <a:srgbClr val="000000"/>
                </a:solidFill>
                <a:latin typeface="Times New Roman"/>
                <a:ea typeface="Times New Roman"/>
                <a:cs typeface="Times New Roman"/>
                <a:sym typeface="Times New Roman"/>
              </a:defRPr>
            </a:pPr>
            <a:r>
              <a:t>вpeмя проведения диффyзии пропорционально квадрату желательной глубины диффузии; поэтому получение глубоких диффузионных слоев требует большого времени; в ИС глубина рабочих диффузионных слоев обычно лежит в пределах 1-4 мкм;</a:t>
            </a:r>
            <a:endParaRPr sz="2400">
              <a:solidFill>
                <a:srgbClr val="FFFF00"/>
              </a:solidFill>
            </a:endParaRPr>
          </a:p>
          <a:p>
            <a:pPr algn="just">
              <a:buSzPct val="100000"/>
              <a:buAutoNum type="arabicParenR" startAt="1"/>
              <a:defRPr sz="1400">
                <a:solidFill>
                  <a:srgbClr val="000000"/>
                </a:solidFill>
                <a:latin typeface="Times New Roman"/>
                <a:ea typeface="Times New Roman"/>
                <a:cs typeface="Times New Roman"/>
                <a:sym typeface="Times New Roman"/>
              </a:defRPr>
            </a:pPr>
            <a:r>
              <a:t>при заданной глубине диффузионного слоя изменения коэффициента диффузии эквивалентны изменениям вpeмeни npoцecса</a:t>
            </a:r>
            <a:endParaRPr sz="2400">
              <a:solidFill>
                <a:srgbClr val="FFFF00"/>
              </a:solidFill>
            </a:endParaR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0" name="И.А. Сидоров                                           Москва                   54"/>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54</a:t>
            </a:r>
            <a:r>
              <a:t>    </a:t>
            </a:r>
          </a:p>
        </p:txBody>
      </p:sp>
      <p:sp>
        <p:nvSpPr>
          <p:cNvPr id="311" name="Второй вывод заслуживает более детального рассмотрения. На рис. 55.1 показана температурная зависимость коэффициентов диффузии для некоторых материалов, применяемых  в  технологии  ИС. Как видим, эта зависимость экспоненциальная, т.е. весьма сильная: при"/>
          <p:cNvSpPr txBox="1"/>
          <p:nvPr/>
        </p:nvSpPr>
        <p:spPr>
          <a:xfrm>
            <a:off x="45719" y="457200"/>
            <a:ext cx="8928737" cy="19126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Второй вывод заслуживает более детального рассмотрения. На рис. 55.1 показана температурная зависимость коэффициентов диффузии для некоторых материалов, применяемых  в  технологии  ИС. Как видим, эта зависимость экспоненциальная, т.е. весьма сильная: при ΔT — 100 °С коэффициент диффузии меняется на порядок, а при ΔT= — +1 °С — на ± 2,5% . Последняя цифра, казалось бы, невелика, но ее истинное значение можно проиллюстрировать следующим простым расчетом. Если ΔD/D = 2,5% , то разброс глубины диффузии составит а 1,25% или, при Ln = 4 мкм, около ± 0,05 мкм. Значит, ширина базы w, равная LN6  --  Lnэ   , может получиться с ошибкой 0,1 мкм, что при </a:t>
            </a:r>
            <a:r>
              <a:t>w</a:t>
            </a:r>
            <a:r>
              <a:t> = 0,5 мкм</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составит 20% . Поскольку коэффициент β и предельная частота fт обратно пропорциональны величине w2, их разброс превысит 40%  </a:t>
            </a:r>
          </a:p>
        </p:txBody>
      </p:sp>
      <p:sp>
        <p:nvSpPr>
          <p:cNvPr id="312" name="Теоретические основы диффузии"/>
          <p:cNvSpPr txBox="1"/>
          <p:nvPr/>
        </p:nvSpPr>
        <p:spPr>
          <a:xfrm>
            <a:off x="3416735" y="128120"/>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sp>
        <p:nvSpPr>
          <p:cNvPr id="313" name="(54.1)"/>
          <p:cNvSpPr txBox="1"/>
          <p:nvPr/>
        </p:nvSpPr>
        <p:spPr>
          <a:xfrm>
            <a:off x="7613332" y="6284912"/>
            <a:ext cx="925970"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FFFF00"/>
                </a:solidFill>
              </a:defRPr>
            </a:lvl1pPr>
          </a:lstStyle>
          <a:p>
            <a:pPr/>
            <a:r>
              <a:t>(54.1)</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5" name="И.А. Сидоров                                           Москва                   55"/>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55</a:t>
            </a:r>
            <a:r>
              <a:t>    </a:t>
            </a:r>
          </a:p>
        </p:txBody>
      </p:sp>
      <p:sp>
        <p:nvSpPr>
          <p:cNvPr id="316" name="Рис. 55.1. Зависимостъ коэффициентов диффузии типичных (для кремния) примесей от температуры. Для золота масштаб нa 3 порядка меньше"/>
          <p:cNvSpPr txBox="1"/>
          <p:nvPr/>
        </p:nvSpPr>
        <p:spPr>
          <a:xfrm>
            <a:off x="152082" y="4652962"/>
            <a:ext cx="8928736"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Рис. 55.1. Зависимостъ коэффициентов диффузии типичных (для кремния) примесей от температуры. Для золота масштаб нa 3 порядка меньше</a:t>
            </a:r>
          </a:p>
        </p:txBody>
      </p:sp>
      <p:sp>
        <p:nvSpPr>
          <p:cNvPr id="317" name="Теоретические основы диффузии"/>
          <p:cNvSpPr txBox="1"/>
          <p:nvPr/>
        </p:nvSpPr>
        <p:spPr>
          <a:xfrm>
            <a:off x="3607754" y="111509"/>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pic>
        <p:nvPicPr>
          <p:cNvPr id="318" name="image.png" descr="image.png"/>
          <p:cNvPicPr>
            <a:picLocks noChangeAspect="1"/>
          </p:cNvPicPr>
          <p:nvPr/>
        </p:nvPicPr>
        <p:blipFill>
          <a:blip r:embed="rId2">
            <a:extLst/>
          </a:blip>
          <a:stretch>
            <a:fillRect/>
          </a:stretch>
        </p:blipFill>
        <p:spPr>
          <a:xfrm>
            <a:off x="2771775" y="469900"/>
            <a:ext cx="3995738" cy="4183063"/>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0" name="И.А. Сидоров                                           Москва                   56"/>
          <p:cNvSpPr txBox="1"/>
          <p:nvPr/>
        </p:nvSpPr>
        <p:spPr>
          <a:xfrm>
            <a:off x="93344" y="6280150"/>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56</a:t>
            </a:r>
            <a:r>
              <a:t>    </a:t>
            </a:r>
          </a:p>
        </p:txBody>
      </p:sp>
      <p:sp>
        <p:nvSpPr>
          <p:cNvPr id="321" name="Из сказанного ясна необходимость прецизионной регулировки температуры в диффузионных печах. Допустимая нестабильность температуры составляет до + 0, 2 °С (т.е. сотые доли процента)."/>
          <p:cNvSpPr txBox="1"/>
          <p:nvPr/>
        </p:nvSpPr>
        <p:spPr>
          <a:xfrm>
            <a:off x="123507" y="3006889"/>
            <a:ext cx="8896986"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Из сказанного ясна необходимость прецизионной регулировки температуры в диффузионных печах. Допустимая нестабильность температуры составляет до + 0, 2 °С (т.е. сотые доли процента).</a:t>
            </a:r>
          </a:p>
        </p:txBody>
      </p:sp>
      <p:sp>
        <p:nvSpPr>
          <p:cNvPr id="322" name="Теоретические основы диффузии"/>
          <p:cNvSpPr txBox="1"/>
          <p:nvPr/>
        </p:nvSpPr>
        <p:spPr>
          <a:xfrm>
            <a:off x="3240137" y="2557994"/>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Теоретические основы диффузии</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4" name="И.А. Сидоров                                           Москва                   57"/>
          <p:cNvSpPr txBox="1"/>
          <p:nvPr/>
        </p:nvSpPr>
        <p:spPr>
          <a:xfrm>
            <a:off x="29844" y="6292850"/>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57</a:t>
            </a:r>
            <a:r>
              <a:t>   </a:t>
            </a:r>
          </a:p>
        </p:txBody>
      </p:sp>
      <p:sp>
        <p:nvSpPr>
          <p:cNvPr id="325" name="Ионная имплантация"/>
          <p:cNvSpPr txBox="1"/>
          <p:nvPr/>
        </p:nvSpPr>
        <p:spPr>
          <a:xfrm>
            <a:off x="3375209" y="1448643"/>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Ионная имплантация</a:t>
            </a:r>
          </a:p>
        </p:txBody>
      </p:sp>
      <p:sp>
        <p:nvSpPr>
          <p:cNvPr id="326" name="Ионной имплантацией называют метод легирования пластины (или эпитаксиального слоя) путем бомбардировки ионами примеси, ускоренными до энергии, до- статочной для их внедрения вглубь твердого тела.…"/>
          <p:cNvSpPr txBox="1"/>
          <p:nvPr/>
        </p:nvSpPr>
        <p:spPr>
          <a:xfrm>
            <a:off x="82232" y="1795086"/>
            <a:ext cx="8947786" cy="1912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Ионной имплантацией называют метод легирования пластины (или эпитаксиального слоя) путем бомбардировки ионами примеси, ускоренными до энергии, до- статочной для их внедрения вглубь твердого тела.</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Ионизация атомов примеси, ускорение ионов и фокусировка ионного пучка осуществляются в специальных установках типа ускорителей частиц в ядерной физике. В качестве примесей используются те же материалы, что и при диффузии.</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Глубина внедрения ионов зависит от их энергии и массы. Чем больше энергия, тем больше получается толщина имплантированного слоя. Однако с ростом энергии возрастает и количество радиационных дефектов в кристалле, т.е. ухудшаются его электрофизические параметры. Поэтому энергию ионов ограничивают величиной 100—150 кэВ. </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8" name="И.А. Сидоров                                           Москва                   58"/>
          <p:cNvSpPr txBox="1"/>
          <p:nvPr/>
        </p:nvSpPr>
        <p:spPr>
          <a:xfrm>
            <a:off x="29844" y="625792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58</a:t>
            </a:r>
            <a:r>
              <a:t>    </a:t>
            </a:r>
          </a:p>
        </p:txBody>
      </p:sp>
      <p:sp>
        <p:nvSpPr>
          <p:cNvPr id="329" name="Нижний уровень составляет 5—10 кэВ. При таком диапазоне энергии глубина слоев лежит в пределах 0, 1-0,4 мкм, т.е. она значительно меньше типичной глубины диффузионных слоев. Концентрация примеси в имплантированном слое зависит от плотности тока в ионном "/>
          <p:cNvSpPr txBox="1"/>
          <p:nvPr/>
        </p:nvSpPr>
        <p:spPr>
          <a:xfrm>
            <a:off x="117951" y="2210345"/>
            <a:ext cx="8908098" cy="19126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Нижний уровень составляет 5—10 кэВ. При таком диапазоне энергии глубина слоев лежит в пределах 0, 1-0,4 мкм, т.е. она значительно меньше типичной глубины диффузионных слоев. Концентрация примеси в имплантированном слое зависит от плотности тока в ионном пучке и времени процесса или, как говорят, от времени экспозиции. В зависимости от плотности тока и желательной объемной концентрация время экспозиции составляет от нескольких секунд до 3-5 мин и более (иногда до 1—2 ч). Разумеется, чем больше время экспозиции, тем, опять же, больше количество радиационных дефектов.</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Типичное распределение примеси при ионной имплантации показано на рис. 59.1 сплошной кривой. Как видим, это распре- деление существенно отличается от диффузионного наличием максимума. Вблизи максимума кривая хорошо ащпроксимиру- ется функцией Гаусса, см. (52.1)</a:t>
            </a:r>
          </a:p>
        </p:txBody>
      </p:sp>
      <p:sp>
        <p:nvSpPr>
          <p:cNvPr id="330" name="Ионная имплантация"/>
          <p:cNvSpPr txBox="1"/>
          <p:nvPr/>
        </p:nvSpPr>
        <p:spPr>
          <a:xfrm>
            <a:off x="3466566" y="1623052"/>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Ионная имплантация</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32" name="И.А. Сидоров                                           Москва                   59"/>
          <p:cNvSpPr txBox="1"/>
          <p:nvPr/>
        </p:nvSpPr>
        <p:spPr>
          <a:xfrm>
            <a:off x="29844" y="625792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5</a:t>
            </a:r>
            <a:r>
              <a:rPr b="1" sz="1200"/>
              <a:t>9</a:t>
            </a:r>
            <a:r>
              <a:t>    </a:t>
            </a:r>
          </a:p>
        </p:txBody>
      </p:sp>
      <p:sp>
        <p:nvSpPr>
          <p:cNvPr id="333" name="Рис. 59.1. Распределение примесей при ионной имплантации"/>
          <p:cNvSpPr txBox="1"/>
          <p:nvPr/>
        </p:nvSpPr>
        <p:spPr>
          <a:xfrm>
            <a:off x="2458983" y="5157787"/>
            <a:ext cx="901128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Рис. 59.1. Распределение примесей при ионной имплантации</a:t>
            </a:r>
          </a:p>
        </p:txBody>
      </p:sp>
      <p:sp>
        <p:nvSpPr>
          <p:cNvPr id="334" name="Ионная имплантация"/>
          <p:cNvSpPr txBox="1"/>
          <p:nvPr/>
        </p:nvSpPr>
        <p:spPr>
          <a:xfrm>
            <a:off x="3640974" y="97088"/>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Ионная имплантация</a:t>
            </a:r>
          </a:p>
        </p:txBody>
      </p:sp>
      <p:pic>
        <p:nvPicPr>
          <p:cNvPr id="335" name="image.png" descr="image.png"/>
          <p:cNvPicPr>
            <a:picLocks noChangeAspect="1"/>
          </p:cNvPicPr>
          <p:nvPr/>
        </p:nvPicPr>
        <p:blipFill>
          <a:blip r:embed="rId2">
            <a:extLst/>
          </a:blip>
          <a:stretch>
            <a:fillRect/>
          </a:stretch>
        </p:blipFill>
        <p:spPr>
          <a:xfrm>
            <a:off x="1979612" y="457200"/>
            <a:ext cx="5284788" cy="462756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7" name="И.А. Сидоров                                           Москва                   6"/>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6</a:t>
            </a:r>
            <a:r>
              <a:t>    </a:t>
            </a:r>
          </a:p>
        </p:txBody>
      </p:sp>
      <p:sp>
        <p:nvSpPr>
          <p:cNvPr id="58" name="В табл. 6.1 приведена величина средней длины поглощения электронов с энергией порядка 0,9 эВ для ряда металлов."/>
          <p:cNvSpPr txBox="1"/>
          <p:nvPr/>
        </p:nvSpPr>
        <p:spPr>
          <a:xfrm>
            <a:off x="53657" y="1077497"/>
            <a:ext cx="903668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В табл. 6.1 приведена величина средней длины поглощения электронов с энергией порядка 0,9 эВ для ряда металлов.  </a:t>
            </a:r>
          </a:p>
        </p:txBody>
      </p:sp>
      <p:sp>
        <p:nvSpPr>
          <p:cNvPr id="59" name="Прохождение горячих электронов через тонкие металлические пленки"/>
          <p:cNvSpPr txBox="1"/>
          <p:nvPr/>
        </p:nvSpPr>
        <p:spPr>
          <a:xfrm>
            <a:off x="1813835" y="122739"/>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Прохождение горячих электронов через тонкие металлические пленки </a:t>
            </a:r>
          </a:p>
        </p:txBody>
      </p:sp>
      <p:pic>
        <p:nvPicPr>
          <p:cNvPr id="60" name="image.png" descr="image.png"/>
          <p:cNvPicPr>
            <a:picLocks noChangeAspect="1"/>
          </p:cNvPicPr>
          <p:nvPr/>
        </p:nvPicPr>
        <p:blipFill>
          <a:blip r:embed="rId2">
            <a:extLst/>
          </a:blip>
          <a:stretch>
            <a:fillRect/>
          </a:stretch>
        </p:blipFill>
        <p:spPr>
          <a:xfrm>
            <a:off x="107950" y="1557337"/>
            <a:ext cx="8748713" cy="1943101"/>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37" name="И.А. Сидоров                                           Москва                   60"/>
          <p:cNvSpPr txBox="1"/>
          <p:nvPr/>
        </p:nvSpPr>
        <p:spPr>
          <a:xfrm>
            <a:off x="29844" y="625792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60</a:t>
            </a:r>
            <a:r>
              <a:t>    </a:t>
            </a:r>
          </a:p>
        </p:txBody>
      </p:sp>
      <p:sp>
        <p:nvSpPr>
          <p:cNvPr id="338" name="Поскольку площадь ионного пучка меньше площади пластины (а иногда и кристалла), то приходится сканировать пучок, т.е. плавно или шагами перемещать его (с помощью специальных отклоняющих систем) поочередно по всем «строкам» пластины, на которых расположен"/>
          <p:cNvSpPr txBox="1"/>
          <p:nvPr/>
        </p:nvSpPr>
        <p:spPr>
          <a:xfrm>
            <a:off x="66357" y="1572433"/>
            <a:ext cx="9011286" cy="18437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Поскольку площадь ионного пучка меньше площади пластины (а иногда и кристалла), то приходится сканировать пучок, т.е. плавно или шагами перемещать его (с помощью специальных отклоняющих систем) поочередно по всем «строкам» пластины, на которых расположены отдельные ИС.</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По завершении процесса ле- гирования пластину обязательно подвергают отжигу при температуре 500—800 °С для того, чтобы упорядочить кристаллическую решетку кремния и устранить (хотя бы частично) неизбежные радиационные дефекты. При температуре отжига процессы диффузии несколько меняют профиль распределения (см. штриховую кривую на рис. 59. 1).</a:t>
            </a:r>
            <a:endParaRPr sz="2400">
              <a:solidFill>
                <a:srgbClr val="FFFF00"/>
              </a:solidFill>
            </a:endParaRPr>
          </a:p>
        </p:txBody>
      </p:sp>
      <p:sp>
        <p:nvSpPr>
          <p:cNvPr id="339" name="Ионная имплантация"/>
          <p:cNvSpPr txBox="1"/>
          <p:nvPr/>
        </p:nvSpPr>
        <p:spPr>
          <a:xfrm>
            <a:off x="3699111" y="116626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Ионная имплантация</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1" name="И.А. Сидоров                                           Москва                   61"/>
          <p:cNvSpPr txBox="1"/>
          <p:nvPr/>
        </p:nvSpPr>
        <p:spPr>
          <a:xfrm>
            <a:off x="29844" y="625792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61</a:t>
            </a:r>
            <a:r>
              <a:t>    </a:t>
            </a:r>
          </a:p>
        </p:txBody>
      </p:sp>
      <p:sp>
        <p:nvSpPr>
          <p:cNvPr id="342" name="Ионная имплантация так же, как диффузия, может быть общей и локальной (избирательной). В последнем, более типичном случае облучение (бомбардировка) проводится через маски, в которых длина пробега ионов должна быть значительно меньше, чем в кремнии. Матер"/>
          <p:cNvSpPr txBox="1"/>
          <p:nvPr/>
        </p:nvSpPr>
        <p:spPr>
          <a:xfrm>
            <a:off x="50482" y="2469393"/>
            <a:ext cx="9011286" cy="1303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Ионная имплантация так же, как диффузия, может быть общей и локальной (избирательной). В последнем, более типичном случае облучение (бомбардировка) проводится через маски, в которых длина пробега ионов должна быть значительно меньше, чем в кремнии. Материалом для масок могут служить распространенные в ИС двуокись кремния и алюминий. При этом важным достоинством ионной имплантации является то, что ионы, двигаясь по прямой линии, внедряются только вглубь пластины, а аналогия боковой диффузии (под маску) практически отсутствует.</a:t>
            </a:r>
          </a:p>
        </p:txBody>
      </p:sp>
      <p:sp>
        <p:nvSpPr>
          <p:cNvPr id="343" name="Ионная имплантация"/>
          <p:cNvSpPr txBox="1"/>
          <p:nvPr/>
        </p:nvSpPr>
        <p:spPr>
          <a:xfrm>
            <a:off x="3682500" y="1963564"/>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Ионная имплантация</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5" name="И.А. Сидоров                                           Москва                   62"/>
          <p:cNvSpPr txBox="1"/>
          <p:nvPr/>
        </p:nvSpPr>
        <p:spPr>
          <a:xfrm>
            <a:off x="29844" y="625792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62</a:t>
            </a:r>
            <a:r>
              <a:t>    </a:t>
            </a:r>
          </a:p>
        </p:txBody>
      </p:sp>
      <p:sp>
        <p:nvSpPr>
          <p:cNvPr id="346" name="В принципе ионную имплантацию, как и диффузию, можно проводить многократно, «встраивая» один слой в другой. Однако сочетание энергий, времен экспозиции и режимов отжига, необходимое для многократной имплантации, оказывается затруднительным. Поэтому ионна"/>
          <p:cNvSpPr txBox="1"/>
          <p:nvPr/>
        </p:nvSpPr>
        <p:spPr>
          <a:xfrm>
            <a:off x="66357" y="2603307"/>
            <a:ext cx="9011286"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 принципе ионную имплантацию, как и диффузию, можно проводить многократно, «встраивая» один слой в другой. Однако сочетание энергий, времен экспозиции и режимов отжига, необходимое для многократной имплантации, оказывается затруднительным. Поэтому ионная имплантация получила главное распространение при создании тонких одинарных слоев.</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Главными преимуществами ионной имплантации являются: низкая температура процесса и его хорошая контролируемость. Низкая температура обеспечивает возможность проведения ионной имплантации на любом этапе технологического цикла, не вызывая при этом дополнительной диффузии примесей в ранее изготовленных слоях.</a:t>
            </a:r>
          </a:p>
        </p:txBody>
      </p:sp>
      <p:sp>
        <p:nvSpPr>
          <p:cNvPr id="347" name="Ионная имплантация"/>
          <p:cNvSpPr txBox="1"/>
          <p:nvPr/>
        </p:nvSpPr>
        <p:spPr>
          <a:xfrm>
            <a:off x="3690806" y="2054921"/>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Ионная имплантация</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2" name="И.А. Сидоров                                           Москва                   7"/>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7</a:t>
            </a:r>
            <a:r>
              <a:t>    </a:t>
            </a:r>
          </a:p>
        </p:txBody>
      </p:sp>
      <p:sp>
        <p:nvSpPr>
          <p:cNvPr id="63" name="В диэлектрических слоях, содержащих очень большое количество структурных дефектов и примесей, подвижность носителей заряда оказывается крайне низкой. Как показывают исследования, изменение тока йод действием внешнего напряжения в таких пленках, наиболее "/>
          <p:cNvSpPr txBox="1"/>
          <p:nvPr/>
        </p:nvSpPr>
        <p:spPr>
          <a:xfrm>
            <a:off x="66357" y="869950"/>
            <a:ext cx="8741411" cy="1506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 диэлектрических слоях, содержащих очень большое количество структурных дефектов и примесей, подвижность носителей заряда оказывается крайне низкой. Как показывают исследования, изменение тока йод действием внешнего напряжения в таких пленках, наиболее вероятно, обусловлено эффектом Френкеля, рассмотренном в предыдущих лекциях.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Электрическое поле достаточно высокой напряженности E способно изменять энергетическое состояние электронов в атомах примеси и уменьшать энергию возбуждения их в зону проводимости на некоторую величину ΔU. Расчет показывает, что </a:t>
            </a:r>
          </a:p>
        </p:txBody>
      </p:sp>
      <p:sp>
        <p:nvSpPr>
          <p:cNvPr id="64" name="Диэлектрические слои с малой подвижностью носителей заряда"/>
          <p:cNvSpPr txBox="1"/>
          <p:nvPr/>
        </p:nvSpPr>
        <p:spPr>
          <a:xfrm>
            <a:off x="2195138" y="395836"/>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Диэлектрические слои с малой подвижностью носителей заряда </a:t>
            </a:r>
          </a:p>
        </p:txBody>
      </p:sp>
      <p:pic>
        <p:nvPicPr>
          <p:cNvPr id="65" name="image.png" descr="image.png"/>
          <p:cNvPicPr>
            <a:picLocks noChangeAspect="1"/>
          </p:cNvPicPr>
          <p:nvPr/>
        </p:nvPicPr>
        <p:blipFill>
          <a:blip r:embed="rId2">
            <a:extLst/>
          </a:blip>
          <a:stretch>
            <a:fillRect/>
          </a:stretch>
        </p:blipFill>
        <p:spPr>
          <a:xfrm>
            <a:off x="2578893" y="2563263"/>
            <a:ext cx="3716339" cy="1119188"/>
          </a:xfrm>
          <a:prstGeom prst="rect">
            <a:avLst/>
          </a:prstGeom>
          <a:ln w="12700">
            <a:miter lim="400000"/>
          </a:ln>
        </p:spPr>
      </p:pic>
      <p:sp>
        <p:nvSpPr>
          <p:cNvPr id="66" name="(7.1)"/>
          <p:cNvSpPr txBox="1"/>
          <p:nvPr/>
        </p:nvSpPr>
        <p:spPr>
          <a:xfrm>
            <a:off x="7910913" y="2892986"/>
            <a:ext cx="444808"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(7.</a:t>
            </a:r>
            <a:r>
              <a:t>1</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8" name="И.А. Сидоров                                           Москва                   8"/>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rPr b="1" sz="1200"/>
              <a:t>8</a:t>
            </a:r>
            <a:r>
              <a:t>    </a:t>
            </a:r>
          </a:p>
        </p:txBody>
      </p:sp>
      <p:sp>
        <p:nvSpPr>
          <p:cNvPr id="69" name="Диэлектрические слои с малой подвижностью носителей заряда"/>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Диэлектрические слои с малой подвижностью носителей заряда </a:t>
            </a:r>
          </a:p>
        </p:txBody>
      </p:sp>
      <p:sp>
        <p:nvSpPr>
          <p:cNvPr id="70" name="где ε — диэлектрическая постоянная пленки. Электрический ток в пленке в этом случае будет равен:"/>
          <p:cNvSpPr txBox="1"/>
          <p:nvPr/>
        </p:nvSpPr>
        <p:spPr>
          <a:xfrm>
            <a:off x="110807" y="823912"/>
            <a:ext cx="880808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где ε — диэлектрическая постоянная пленки. Электрический ток в пленке в этом случае будет равен: </a:t>
            </a:r>
          </a:p>
        </p:txBody>
      </p:sp>
      <p:sp>
        <p:nvSpPr>
          <p:cNvPr id="71" name="(8.1)"/>
          <p:cNvSpPr txBox="1"/>
          <p:nvPr/>
        </p:nvSpPr>
        <p:spPr>
          <a:xfrm>
            <a:off x="8089582" y="1812925"/>
            <a:ext cx="4448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a:t>
            </a:r>
            <a:r>
              <a:t>8</a:t>
            </a:r>
            <a:r>
              <a:t>.</a:t>
            </a:r>
            <a:r>
              <a:t>1</a:t>
            </a:r>
            <a:r>
              <a:t>)</a:t>
            </a:r>
          </a:p>
        </p:txBody>
      </p:sp>
      <p:pic>
        <p:nvPicPr>
          <p:cNvPr id="72" name="image.png" descr="image.png"/>
          <p:cNvPicPr>
            <a:picLocks noChangeAspect="1"/>
          </p:cNvPicPr>
          <p:nvPr/>
        </p:nvPicPr>
        <p:blipFill>
          <a:blip r:embed="rId2">
            <a:extLst/>
          </a:blip>
          <a:stretch>
            <a:fillRect/>
          </a:stretch>
        </p:blipFill>
        <p:spPr>
          <a:xfrm>
            <a:off x="1331912" y="1724025"/>
            <a:ext cx="6456363" cy="841375"/>
          </a:xfrm>
          <a:prstGeom prst="rect">
            <a:avLst/>
          </a:prstGeom>
          <a:ln w="12700">
            <a:miter lim="400000"/>
          </a:ln>
        </p:spPr>
      </p:pic>
      <p:sp>
        <p:nvSpPr>
          <p:cNvPr id="73" name="где i0 — ток в пленке в отсутствии поля; d — толщина пленки; Vo — приложенная разность потенциалов.…"/>
          <p:cNvSpPr txBox="1"/>
          <p:nvPr/>
        </p:nvSpPr>
        <p:spPr>
          <a:xfrm>
            <a:off x="123507" y="2598737"/>
            <a:ext cx="8808086" cy="1099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где i0 — ток в пленке в отсутствии поля; d — толщина пленки; Vo — приложенная разность потенциалов.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Опыт показывает, что сила тока в пленках с малой подвижностью носителей действительно эспоненциально зависит от приложенного напряжения. Опыт подтверждает также тот факт, что параметр                     , определяющий наклон прямой, выражающей зависимость                  для токов в пленках с малой подвижностью носителей оказывается в два раза больше, чем для токов, обусловленных эмиссией Шоттки. </a:t>
            </a:r>
          </a:p>
        </p:txBody>
      </p:sp>
      <p:pic>
        <p:nvPicPr>
          <p:cNvPr id="74" name="image.png" descr="image.png"/>
          <p:cNvPicPr>
            <a:picLocks noChangeAspect="1"/>
          </p:cNvPicPr>
          <p:nvPr/>
        </p:nvPicPr>
        <p:blipFill>
          <a:blip r:embed="rId3">
            <a:extLst/>
          </a:blip>
          <a:stretch>
            <a:fillRect/>
          </a:stretch>
        </p:blipFill>
        <p:spPr>
          <a:xfrm>
            <a:off x="7501404" y="3037513"/>
            <a:ext cx="535594" cy="222336"/>
          </a:xfrm>
          <a:prstGeom prst="rect">
            <a:avLst/>
          </a:prstGeom>
          <a:ln w="12700">
            <a:miter lim="400000"/>
          </a:ln>
        </p:spPr>
      </p:pic>
      <p:pic>
        <p:nvPicPr>
          <p:cNvPr id="75" name="image.png" descr="image.png"/>
          <p:cNvPicPr>
            <a:picLocks noChangeAspect="1"/>
          </p:cNvPicPr>
          <p:nvPr/>
        </p:nvPicPr>
        <p:blipFill>
          <a:blip r:embed="rId4">
            <a:extLst/>
          </a:blip>
          <a:stretch>
            <a:fillRect/>
          </a:stretch>
        </p:blipFill>
        <p:spPr>
          <a:xfrm>
            <a:off x="4658084" y="3305650"/>
            <a:ext cx="826877" cy="11922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7" name="И.А. Сидоров                                           Москва                   9"/>
          <p:cNvSpPr txBox="1"/>
          <p:nvPr/>
        </p:nvSpPr>
        <p:spPr>
          <a:xfrm>
            <a:off x="29844"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lgn="ctr">
              <a:defRPr sz="1600">
                <a:solidFill>
                  <a:srgbClr val="FF0000"/>
                </a:solidFill>
              </a:defRPr>
            </a:pPr>
            <a:r>
              <a:t>И.А. Сидоров                                           </a:t>
            </a:r>
            <a:r>
              <a:rPr b="1" sz="1200"/>
              <a:t>Москва   				            </a:t>
            </a:r>
            <a:r>
              <a:rPr b="1" sz="1200"/>
              <a:t>9</a:t>
            </a:r>
            <a:r>
              <a:t>    </a:t>
            </a:r>
          </a:p>
        </p:txBody>
      </p:sp>
      <p:sp>
        <p:nvSpPr>
          <p:cNvPr id="78" name="Согласно же 8.1…"/>
          <p:cNvSpPr txBox="1"/>
          <p:nvPr/>
        </p:nvSpPr>
        <p:spPr>
          <a:xfrm>
            <a:off x="86994" y="765175"/>
            <a:ext cx="8903337" cy="19253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Согласно же 8.1 </a:t>
            </a: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endParaRPr sz="2400">
              <a:solidFill>
                <a:srgbClr val="FFFF00"/>
              </a:solidFill>
            </a:endParaRPr>
          </a:p>
          <a:p>
            <a:pPr algn="just">
              <a:defRPr sz="1400">
                <a:solidFill>
                  <a:srgbClr val="000000"/>
                </a:solidFill>
                <a:latin typeface="Times New Roman"/>
                <a:ea typeface="Times New Roman"/>
                <a:cs typeface="Times New Roman"/>
                <a:sym typeface="Times New Roman"/>
              </a:defRPr>
            </a:pPr>
            <a:r>
              <a:t>Незначительная подвижность носителей заряда в рассматриваемых пленках приводит к весьма высокой стабильности (в сильных электрических полях, поэтому они могут быть с успехом использованы там, где от пленок требуется высокая электрическая прочность. </a:t>
            </a:r>
          </a:p>
        </p:txBody>
      </p:sp>
      <p:sp>
        <p:nvSpPr>
          <p:cNvPr id="79" name="Диэлектрические слои с малой подвижностью носителей заряда"/>
          <p:cNvSpPr txBox="1"/>
          <p:nvPr/>
        </p:nvSpPr>
        <p:spPr>
          <a:xfrm>
            <a:off x="260032" y="39687"/>
            <a:ext cx="862393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Диэлектрические слои с малой подвижностью носителей заряда </a:t>
            </a:r>
          </a:p>
        </p:txBody>
      </p:sp>
      <p:sp>
        <p:nvSpPr>
          <p:cNvPr id="80" name="(9.1)"/>
          <p:cNvSpPr txBox="1"/>
          <p:nvPr/>
        </p:nvSpPr>
        <p:spPr>
          <a:xfrm>
            <a:off x="8111807" y="1435100"/>
            <a:ext cx="444809"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1400">
                <a:solidFill>
                  <a:srgbClr val="000000"/>
                </a:solidFill>
                <a:latin typeface="Times New Roman"/>
                <a:ea typeface="Times New Roman"/>
                <a:cs typeface="Times New Roman"/>
                <a:sym typeface="Times New Roman"/>
              </a:defRPr>
            </a:pPr>
            <a:r>
              <a:t>(9.</a:t>
            </a:r>
            <a:r>
              <a:t>1</a:t>
            </a:r>
            <a:r>
              <a:t>)</a:t>
            </a:r>
          </a:p>
        </p:txBody>
      </p:sp>
      <p:pic>
        <p:nvPicPr>
          <p:cNvPr id="81" name="image.png" descr="image.png"/>
          <p:cNvPicPr>
            <a:picLocks noChangeAspect="1"/>
          </p:cNvPicPr>
          <p:nvPr/>
        </p:nvPicPr>
        <p:blipFill>
          <a:blip r:embed="rId2">
            <a:extLst/>
          </a:blip>
          <a:stretch>
            <a:fillRect/>
          </a:stretch>
        </p:blipFill>
        <p:spPr>
          <a:xfrm>
            <a:off x="2627312" y="972735"/>
            <a:ext cx="2292351" cy="9366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кстура">
  <a:themeElements>
    <a:clrScheme name="Текстура">
      <a:dk1>
        <a:srgbClr val="816D56"/>
      </a:dk1>
      <a:lt1>
        <a:srgbClr val="2B5481"/>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Helvetica"/>
        <a:ea typeface="Helvetica"/>
        <a:cs typeface="Helvetica"/>
      </a:majorFont>
      <a:minorFont>
        <a:latin typeface="Arial"/>
        <a:ea typeface="Arial"/>
        <a:cs typeface="Arial"/>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кстура">
  <a:themeElements>
    <a:clrScheme name="Текстура">
      <a:dk1>
        <a:srgbClr val="000000"/>
      </a:dk1>
      <a:lt1>
        <a:srgbClr val="FFFFFF"/>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Helvetica"/>
        <a:ea typeface="Helvetica"/>
        <a:cs typeface="Helvetica"/>
      </a:majorFont>
      <a:minorFont>
        <a:latin typeface="Arial"/>
        <a:ea typeface="Arial"/>
        <a:cs typeface="Arial"/>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