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1pPr>
    <a:lvl2pPr marL="0" marR="0" indent="45720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2pPr>
    <a:lvl3pPr marL="0" marR="0" indent="91440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5pPr>
    <a:lvl6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6pPr>
    <a:lvl7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7pPr>
    <a:lvl8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8pPr>
    <a:lvl9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DD"/>
          </a:solidFill>
        </a:fill>
      </a:tcStyle>
    </a:wholeTbl>
    <a:band2H>
      <a:tcTxStyle b="def" i="def"/>
      <a:tcStyle>
        <a:tcBdr/>
        <a:fill>
          <a:solidFill>
            <a:srgbClr val="E6EF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2B548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9EC"/>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2B5481"/>
      </a:tcTxStyle>
      <a:tcStyle>
        <a:tcBdr>
          <a:left>
            <a:ln w="12700" cap="flat">
              <a:noFill/>
              <a:miter lim="400000"/>
            </a:ln>
          </a:left>
          <a:right>
            <a:ln w="12700" cap="flat">
              <a:noFill/>
              <a:miter lim="400000"/>
            </a:ln>
          </a:right>
          <a:top>
            <a:ln w="508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7"/>
          </a:solidFill>
        </a:fill>
      </a:tcStyle>
    </a:wholeTbl>
    <a:band2H>
      <a:tcTxStyle b="def" i="def"/>
      <a:tcStyle>
        <a:tcBdr/>
        <a:fill>
          <a:solidFill>
            <a:srgbClr val="E7E9EC"/>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3" name="Уровень текста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384892" y="6432651"/>
            <a:ext cx="301909" cy="288825"/>
          </a:xfrm>
          <a:prstGeom prst="rect">
            <a:avLst/>
          </a:prstGeom>
          <a:ln w="12700">
            <a:miter lim="400000"/>
          </a:ln>
        </p:spPr>
        <p:txBody>
          <a:bodyPr wrap="none" lIns="45719" rIns="45719" anchor="b">
            <a:spAutoFit/>
          </a:bodyPr>
          <a:lstStyle>
            <a:lvl1pPr algn="r">
              <a:defRPr sz="1400">
                <a:solidFill>
                  <a:srgbClr val="FFFFFF"/>
                </a:solidFill>
                <a:effectLst>
                  <a:outerShdw sx="100000" sy="100000" kx="0" ky="0" algn="b" rotWithShape="0" blurRad="12700" dist="25400" dir="2700000">
                    <a:srgbClr val="000000"/>
                  </a:outerShdw>
                </a:effectLst>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9pPr>
    </p:titleStyle>
    <p:bodyStyle>
      <a:lvl1pPr marL="342900" marR="0" indent="-3429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31.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34.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 name="МГТУ им. Н.Э.Баумана"/>
          <p:cNvSpPr txBox="1"/>
          <p:nvPr/>
        </p:nvSpPr>
        <p:spPr>
          <a:xfrm>
            <a:off x="1953894" y="36512"/>
            <a:ext cx="4204456" cy="5440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0000"/>
                </a:solidFill>
              </a:defRPr>
            </a:lvl1pPr>
          </a:lstStyle>
          <a:p>
            <a:pPr/>
            <a:r>
              <a:t>МГТУ им. Н.Э.Баумана</a:t>
            </a:r>
          </a:p>
        </p:txBody>
      </p:sp>
      <p:sp>
        <p:nvSpPr>
          <p:cNvPr id="21" name="Линия"/>
          <p:cNvSpPr/>
          <p:nvPr/>
        </p:nvSpPr>
        <p:spPr>
          <a:xfrm>
            <a:off x="179387" y="620712"/>
            <a:ext cx="7993063" cy="1"/>
          </a:xfrm>
          <a:prstGeom prst="line">
            <a:avLst/>
          </a:prstGeom>
          <a:ln w="25400">
            <a:solidFill>
              <a:srgbClr val="FF0000"/>
            </a:solidFill>
          </a:ln>
        </p:spPr>
        <p:txBody>
          <a:bodyPr lIns="45719" rIns="45719"/>
          <a:lstStyle/>
          <a:p>
            <a:pPr algn="l">
              <a:defRPr sz="1800">
                <a:solidFill>
                  <a:srgbClr val="FFFFFF"/>
                </a:solidFill>
                <a:latin typeface="Tahoma"/>
                <a:ea typeface="Tahoma"/>
                <a:cs typeface="Tahoma"/>
                <a:sym typeface="Tahoma"/>
              </a:defRPr>
            </a:pPr>
          </a:p>
        </p:txBody>
      </p:sp>
      <p:sp>
        <p:nvSpPr>
          <p:cNvPr id="22" name="Лекция 3"/>
          <p:cNvSpPr txBox="1"/>
          <p:nvPr/>
        </p:nvSpPr>
        <p:spPr>
          <a:xfrm>
            <a:off x="266382" y="941387"/>
            <a:ext cx="8622349" cy="10139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CC00"/>
                </a:solidFill>
              </a:defRPr>
            </a:lvl1pPr>
          </a:lstStyle>
          <a:p>
            <a:pPr/>
            <a:r>
              <a:t>Лекция 3</a:t>
            </a:r>
          </a:p>
        </p:txBody>
      </p:sp>
      <p:sp>
        <p:nvSpPr>
          <p:cNvPr id="23" name="Игорь Александрович Сидоров   к.т.н., доцент…"/>
          <p:cNvSpPr txBox="1"/>
          <p:nvPr/>
        </p:nvSpPr>
        <p:spPr>
          <a:xfrm>
            <a:off x="117157" y="5589587"/>
            <a:ext cx="8589011" cy="9420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lgn="ctr">
              <a:defRPr sz="2400">
                <a:solidFill>
                  <a:srgbClr val="FF0000"/>
                </a:solidFill>
              </a:defRPr>
            </a:pPr>
            <a:r>
              <a:t>Игорь Александрович Сидоров   к.т.н., доцент</a:t>
            </a:r>
          </a:p>
          <a:p>
            <a:pPr algn="ctr">
              <a:defRPr sz="2400">
                <a:solidFill>
                  <a:srgbClr val="FF0000"/>
                </a:solidFill>
              </a:defRPr>
            </a:pPr>
            <a:r>
              <a:t>Москва</a:t>
            </a:r>
          </a:p>
        </p:txBody>
      </p:sp>
      <p:sp>
        <p:nvSpPr>
          <p:cNvPr id="24" name="Электропреобразовательные утройства радиоэлектронных средств"/>
          <p:cNvSpPr txBox="1"/>
          <p:nvPr/>
        </p:nvSpPr>
        <p:spPr>
          <a:xfrm>
            <a:off x="215582" y="620712"/>
            <a:ext cx="7335203" cy="3727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Электропреобразовательные утройства радиоэлектронных средств</a:t>
            </a:r>
          </a:p>
        </p:txBody>
      </p:sp>
      <p:pic>
        <p:nvPicPr>
          <p:cNvPr id="25" name="image.png" descr="image.png"/>
          <p:cNvPicPr>
            <a:picLocks noChangeAspect="1"/>
          </p:cNvPicPr>
          <p:nvPr/>
        </p:nvPicPr>
        <p:blipFill>
          <a:blip r:embed="rId2">
            <a:extLst/>
          </a:blip>
          <a:stretch>
            <a:fillRect/>
          </a:stretch>
        </p:blipFill>
        <p:spPr>
          <a:xfrm>
            <a:off x="8636000" y="73025"/>
            <a:ext cx="454025" cy="547688"/>
          </a:xfrm>
          <a:prstGeom prst="rect">
            <a:avLst/>
          </a:prstGeom>
          <a:ln w="12700">
            <a:miter lim="400000"/>
          </a:ln>
        </p:spPr>
      </p:pic>
      <p:sp>
        <p:nvSpPr>
          <p:cNvPr id="26" name="Содержание лекции 3.…"/>
          <p:cNvSpPr txBox="1"/>
          <p:nvPr/>
        </p:nvSpPr>
        <p:spPr>
          <a:xfrm>
            <a:off x="279082" y="1444625"/>
            <a:ext cx="8765224" cy="48790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2400"/>
            </a:pPr>
            <a:r>
              <a:t>Содержание лекции </a:t>
            </a:r>
            <a:r>
              <a:rPr i="0"/>
              <a:t>3. </a:t>
            </a:r>
          </a:p>
          <a:p>
            <a:pPr>
              <a:defRPr b="1" sz="2400"/>
            </a:pPr>
            <a:r>
              <a:t>Компенсационные стабилизаторы постоянного напряжения с непрерывным регулированием</a:t>
            </a:r>
          </a:p>
          <a:p>
            <a:pPr>
              <a:defRPr b="1" sz="2400"/>
            </a:pPr>
            <a:r>
              <a:t>Полупроводниковый стабилизатор напряжения с последовательно включенным регулирующим транзистором</a:t>
            </a:r>
          </a:p>
          <a:p>
            <a:pPr>
              <a:defRPr b="1" sz="2400"/>
            </a:pPr>
            <a:r>
              <a:t>Стабилизаторы с параллельно включенным регулирующим элементом </a:t>
            </a:r>
          </a:p>
          <a:p>
            <a:pPr>
              <a:defRPr b="1" sz="2400"/>
            </a:pPr>
            <a:r>
              <a:t>Конструирование непрерывных стабилизаторов напряжения на интегральных микросхемах</a:t>
            </a:r>
          </a:p>
          <a:p>
            <a:pPr>
              <a:defRPr b="1" sz="2400"/>
            </a:pPr>
            <a:r>
              <a:t>Схемы защиты выходного транзистора. </a:t>
            </a:r>
          </a:p>
          <a:p>
            <a:pPr>
              <a:defRPr b="1" sz="2400"/>
            </a:pPr>
            <a:r>
              <a:t>Трехвыводные стабилизаторы напряжения</a:t>
            </a:r>
          </a:p>
          <a:p>
            <a:pPr>
              <a:defRPr b="1" sz="2400"/>
            </a:pPr>
          </a:p>
          <a:p>
            <a:pPr>
              <a:defRPr b="1" sz="24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59" name="Стабилизаторы с параллельно включенным регулирующим элементом (рисунок 9.5) целесообразно использовать при малых изменениях напряжения сети и импульсном изменении тока, нагрузки. Основными достоинствами этого стабилизатора являются: постоянство входного "/>
          <p:cNvSpPr txBox="1"/>
          <p:nvPr/>
        </p:nvSpPr>
        <p:spPr>
          <a:xfrm>
            <a:off x="45719" y="20637"/>
            <a:ext cx="9036687" cy="39674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Стабилизаторы с параллельно включенным регулирующим элементом </a:t>
            </a:r>
            <a:r>
              <a:rPr>
                <a:latin typeface="Tahoma"/>
                <a:ea typeface="Tahoma"/>
                <a:cs typeface="Tahoma"/>
                <a:sym typeface="Tahoma"/>
              </a:rPr>
              <a:t>(рисунок 9.5) целесообразно использовать при малых изменениях напряжения сети и импульсном изменении тока, нагрузки. Основными достоинствами этого стабилизатора являются: постоянство входного тока при изменениях тока нагрузки (при постоянном входном напряжении) и нечувствительность к коротким замыканиям на выходе.</a:t>
            </a:r>
            <a:endParaRPr sz="2400">
              <a:solidFill>
                <a:srgbClr val="FFC000"/>
              </a:solidFill>
            </a:endParaRPr>
          </a:p>
          <a:p>
            <a:pPr/>
            <a:r>
              <a:t>Стабилизатор состоит из регулирующего транзистора VT1; балластного резистора Rб; усилительного элемента, выполненного на транзисторе VT2 и резисторе R3;. источника опорного напряжения VD1, Rб1, делителя напряжения R1, RP, R2; дополнительного источника U0 и Rб2, VD2 для питания усилительного элемента схемы и выходной емкости С. Выходное напряжение стабилизатора UBЫХ = UBX - U1. Ток I1, протекающий по резистору Rб, равен I1=IК1+IН, где IК1 - ток коллектора регулирующего транзистора; IH - ток нагрузки.</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1" name="И.А. Сидоров                                                                                                       Москва"/>
          <p:cNvSpPr txBox="1"/>
          <p:nvPr/>
        </p:nvSpPr>
        <p:spPr>
          <a:xfrm>
            <a:off x="153669" y="6240462"/>
            <a:ext cx="8836662" cy="4892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62" name="Рисунок 9.5 - Принципиальная схема полупроводникового стабилизатора напряжения с параллельно включенным регулирующим транзистором"/>
          <p:cNvSpPr txBox="1"/>
          <p:nvPr/>
        </p:nvSpPr>
        <p:spPr>
          <a:xfrm>
            <a:off x="83819" y="5686425"/>
            <a:ext cx="9036687"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9.5 - Принципиальная схема полупроводникового стабилизатора напряжения с параллельно включенным регулирующим транзистором</a:t>
            </a:r>
          </a:p>
        </p:txBody>
      </p:sp>
      <p:pic>
        <p:nvPicPr>
          <p:cNvPr id="63" name="image.png" descr="image.png"/>
          <p:cNvPicPr>
            <a:picLocks noChangeAspect="1"/>
          </p:cNvPicPr>
          <p:nvPr/>
        </p:nvPicPr>
        <p:blipFill>
          <a:blip r:embed="rId2">
            <a:extLst/>
          </a:blip>
          <a:stretch>
            <a:fillRect/>
          </a:stretch>
        </p:blipFill>
        <p:spPr>
          <a:xfrm>
            <a:off x="1150937" y="152400"/>
            <a:ext cx="6840538" cy="568007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5"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66" name="При увеличении входного напряжения увеличивается в первый момент напряжение на выходе, а значит, возрастает напряжение UВЫХ 2, а следовательно, увеличивается коллекторный ток усилительного транзистора VT2. Это вызывает увеличение падения напряжения на ре"/>
          <p:cNvSpPr txBox="1"/>
          <p:nvPr/>
        </p:nvSpPr>
        <p:spPr>
          <a:xfrm>
            <a:off x="45719" y="20637"/>
            <a:ext cx="9036687" cy="3585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При увеличении входного напряжения увеличивается в первый момент напряжение на выходе, а значит, возрастает напряжение UВЫХ 2, а следовательно, увеличивается коллекторный ток усилительного транзистора VT2. Это вызывает увеличение падения напряжения на резисторе R3, а значит, отрицательный потенциал на базе регулирующего транзистора VT1 увеличивается, что приводит к росту тока коллектора этого транзистора IК1. Увеличение IК1 вызывает рост общего тока схемы I1 а значит, и напряжения U1 на балластном резисторе. В результате напряжение на выходе стабилизатора уменьшается до первоначального значения. Регулировка выходного напряжения в схеме осуществляется переменным резистором RP, как и в стабилизаторах с последовательно включенным регулирующим транзистором. КПД данной схемы меньше, чем схемы с последовательным включением транзистора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69" name="От мощности, рассеиваемой на транзисторе, зависит температура коллекторного перехода, которая во избежание теплового пробоя не должна превышать допустимого значения. Таким образом, работоспособность стабилизатора и значение его КПД зависят не только от п"/>
          <p:cNvSpPr txBox="1"/>
          <p:nvPr/>
        </p:nvSpPr>
        <p:spPr>
          <a:xfrm>
            <a:off x="45719" y="20637"/>
            <a:ext cx="9036687" cy="2125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От мощности, рассеиваемой на транзисторе, зависит температура коллекторного перехода, которая во избежание теплового пробоя не должна превышать допустимого значения. Таким образом, работоспособность стабилизатора и значение его КПД зависят не только от правильного выбора схемы, расчета параметров и подбора элементов, а так же от системы охлаждения полупроводниковых приборов схемы, т. е. от площади поверхности, материала и конструкции радиаторов.</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1"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72" name="Конструирование непрерывных стабилизаторов напряжения на интегральных микросхемах…"/>
          <p:cNvSpPr txBox="1"/>
          <p:nvPr/>
        </p:nvSpPr>
        <p:spPr>
          <a:xfrm>
            <a:off x="45719" y="20637"/>
            <a:ext cx="9036687" cy="1833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Конструирование непрерывных стабилизаторов напряжения на интегральных микросхемах</a:t>
            </a:r>
            <a:endParaRPr b="1" sz="2800">
              <a:solidFill>
                <a:srgbClr val="FFC000"/>
              </a:solidFill>
              <a:latin typeface="Tahoma"/>
              <a:ea typeface="Tahoma"/>
              <a:cs typeface="Tahoma"/>
              <a:sym typeface="Tahoma"/>
            </a:endParaRPr>
          </a:p>
          <a:p>
            <a:pPr/>
            <a:r>
              <a:t>В современной электронике для питания электрорадиоустройств широко применяются схемы стабилизации напряжения, выполненные с применением интегральных микросхем (ИМС). Их можно классифицировать по степени приспособленности к применению в схемах стабилизаторов:</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4"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75" name="-ИМС общего применения, операционные усилители, применяемые в схемах сравнения опорного и выходного напряжения, в схеме являются одним из компонентов;…"/>
          <p:cNvSpPr txBox="1"/>
          <p:nvPr/>
        </p:nvSpPr>
        <p:spPr>
          <a:xfrm>
            <a:off x="45719" y="20637"/>
            <a:ext cx="9036687" cy="30016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-ИМС общего применения, операционные усилители, применяемые в схемах сравнения опорного и выходного напряжения, в схеме являются одним из компонентов;</a:t>
            </a:r>
          </a:p>
          <a:p>
            <a:pPr/>
            <a:r>
              <a:t>-специализированные микросхемы из наборов для конструирования стабилизаторов – источники опорного напряжения, стабилизаторы с регулируемым выходным напряжением, с оконечным каскадом и без него, требуется значительное количество навесных компонентов;</a:t>
            </a:r>
          </a:p>
          <a:p>
            <a:pPr/>
            <a:r>
              <a:t>-стабилизаторы напряжений из стандартного ряда напряжений, так называемые трехвыводные, навесных деталей не требуется, в схему лишь добавляются конденсаторы на входе и выходе.</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7"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78" name="Рисунок 9.6 – Компенсационный стабилизатор с применением ИМС"/>
          <p:cNvSpPr txBox="1"/>
          <p:nvPr/>
        </p:nvSpPr>
        <p:spPr>
          <a:xfrm>
            <a:off x="61594" y="5861050"/>
            <a:ext cx="9036687"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9.6 – Компенсационный стабилизатор с применением ИМС</a:t>
            </a:r>
          </a:p>
        </p:txBody>
      </p:sp>
      <p:pic>
        <p:nvPicPr>
          <p:cNvPr id="79" name="image.png" descr="image.png"/>
          <p:cNvPicPr>
            <a:picLocks noChangeAspect="1"/>
          </p:cNvPicPr>
          <p:nvPr/>
        </p:nvPicPr>
        <p:blipFill>
          <a:blip r:embed="rId2">
            <a:extLst/>
          </a:blip>
          <a:stretch>
            <a:fillRect/>
          </a:stretch>
        </p:blipFill>
        <p:spPr>
          <a:xfrm>
            <a:off x="107950" y="908050"/>
            <a:ext cx="8920163" cy="4818063"/>
          </a:xfrm>
          <a:prstGeom prst="rect">
            <a:avLst/>
          </a:prstGeom>
          <a:ln w="12700">
            <a:miter lim="400000"/>
          </a:ln>
        </p:spPr>
      </p:pic>
      <p:sp>
        <p:nvSpPr>
          <p:cNvPr id="80" name="Схема с применением ИМС"/>
          <p:cNvSpPr txBox="1"/>
          <p:nvPr/>
        </p:nvSpPr>
        <p:spPr>
          <a:xfrm>
            <a:off x="1612582" y="260350"/>
            <a:ext cx="6317298"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Схема с применением ИМС</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2"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83" name="Типовая схема компенсатора приведена на рисунке 9.6. Выходное напряжение стабилизатора равно разности его входного напряжения и падения напряжения между выводами эмиттера и коллектора регулирующего транзистора VT: Uвых = Uвх - Uкэ. В свою очередь, для Uк"/>
          <p:cNvSpPr txBox="1"/>
          <p:nvPr/>
        </p:nvSpPr>
        <p:spPr>
          <a:xfrm>
            <a:off x="45719" y="20637"/>
            <a:ext cx="9036687" cy="2438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Типовая схема компенсатора приведена на рисунке 9.6. Выходное напряжение стабилизатора равно разности его входного напряжения и падения напряжения между выводами эмиттера и коллектора регулирующего транзистора VT: Uвых = Uвх - Uкэ. В свою очередь, для Uкэ справедливо выражение Uкэ = Uкб + Uбэ ≅ Uкб + const. Напряжение Uкб определяется падением напряжения на резисторе смещения Rсм ( Uкб = IR*Rсм = Uвх - UDAвых). Операционный усилитель включен DA включен по схеме с дифференциальным входом, поэтому его выходное напряжение UDAвых = KU0*(Uэт - UR2).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5"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86" name="Здесь KU0 - коэффициент усиления операционного усилителя DA по напряжению. Так как цепь ООС (отрицательная обратная связь - подача сигнала с выхода на вход) в усилителе отсутствует, то из-за большого KU0 можно считать, что во всех режимах работы Uэт - UR"/>
          <p:cNvSpPr txBox="1"/>
          <p:nvPr/>
        </p:nvSpPr>
        <p:spPr>
          <a:xfrm>
            <a:off x="45719" y="20637"/>
            <a:ext cx="9036687" cy="2709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Здесь KU0 - коэффициент усиления операционного усилителя DA по напряжению. Так как цепь ООС (отрицательная обратная связь - подача сигнала с выхода на вход) в усилителе отсутствует, то из-за большого KU0 можно считать, что во всех режимах работы Uэт - UR2 = 0 и, следовательно, выходное напряжение стабилизатора Uвых = Uэт*(R1 +R2)/R2. Возникновение любых отклонений выходного напряжения от указанного уровня приводит к нарушению условия Uэт - UR2 = 0. Это изменяет выходное напряжение операционного усилителя, а следовательно, и напряжение Uкб транзистора VT, компенсируя возникшие отклонения. Рассмотрим конкретнее.</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89" name="Допустим, выходное напряжение стабилизатора увеличилось. Тогда UR2 &gt;Uэт , что приводит к уменьшению напряжения UDAвых и соответствующему увеличению URсм и Uкэ транзистора VT, что компенсирует возникшие отклонения, потому как Uвых = Uвх - Uкэ. И, наоборот"/>
          <p:cNvSpPr txBox="1"/>
          <p:nvPr/>
        </p:nvSpPr>
        <p:spPr>
          <a:xfrm>
            <a:off x="45719" y="20637"/>
            <a:ext cx="9036687" cy="3585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Допустим, выходное напряжение стабилизатора увеличилось. Тогда UR2 &gt;Uэт , что приводит к уменьшению напряжения UDAвых и соответствующему увеличению URсм и Uкэ транзистора VT, что компенсирует возникшие отклонения, потому как Uвых = Uвх - Uкэ. И, наоборот, при уменьшении Uвых увеличивается UDAвых, уменьшается URсм и Uкэ транзистора VT и выходное напряжение увеличивается.</a:t>
            </a:r>
          </a:p>
          <a:p>
            <a:pPr/>
            <a:r>
              <a:t>Таким образом, если коэффициент усиления операционного усилителя KU0 близок к бесконечности (а коэффициенты от 1000 и более считаются как бесконечность), то выходное напряжение стабилизатора полностью определяется значением эталонного напряжения Uэт (оно снимается с параметрического стабилизатора на элементах R3 и VD1) и коэффициентом передачи делителя на резисторах R1 и R2.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 name="Высокие коэффициенты стабилизации и плавное регу¬лирование выходного напряжения можно получить только с помощью стабилизатора компенсационного типа, который выполняется по структурной схеме, показанной рисунке 9.3."/>
          <p:cNvSpPr txBox="1"/>
          <p:nvPr/>
        </p:nvSpPr>
        <p:spPr>
          <a:xfrm>
            <a:off x="53657" y="20637"/>
            <a:ext cx="9036686" cy="956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Высокие коэффициенты стабилизации и плавное регу¬лирование выходного напряжения можно получить только с помощью стабилизатора компенсационного типа, который выполняется по структурной схеме, показанной рисунке 9.3.</a:t>
            </a:r>
          </a:p>
        </p:txBody>
      </p:sp>
      <p:pic>
        <p:nvPicPr>
          <p:cNvPr id="29" name="image.png" descr="image.png"/>
          <p:cNvPicPr>
            <a:picLocks noChangeAspect="1"/>
          </p:cNvPicPr>
          <p:nvPr/>
        </p:nvPicPr>
        <p:blipFill>
          <a:blip r:embed="rId2">
            <a:extLst/>
          </a:blip>
          <a:stretch>
            <a:fillRect/>
          </a:stretch>
        </p:blipFill>
        <p:spPr>
          <a:xfrm>
            <a:off x="1042987" y="1346200"/>
            <a:ext cx="7416801" cy="4841875"/>
          </a:xfrm>
          <a:prstGeom prst="rect">
            <a:avLst/>
          </a:prstGeom>
          <a:ln w="12700">
            <a:miter lim="400000"/>
          </a:ln>
        </p:spPr>
      </p:pic>
      <p:sp>
        <p:nvSpPr>
          <p:cNvPr id="30" name="Рисунок 9.3 - Структурные схемы стабилизатора компенсационного типа с последовательно (а) и параллельно (б) включенным регулирующим элементом"/>
          <p:cNvSpPr txBox="1"/>
          <p:nvPr/>
        </p:nvSpPr>
        <p:spPr>
          <a:xfrm>
            <a:off x="128269" y="6154737"/>
            <a:ext cx="8836662"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9.3 - Структурные схемы стабилизатора компенсационного типа с последовательно (а) и параллельно (б) включенным регулирующим элементом</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1"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92" name="Схемы защиты выходного транзистора.…"/>
          <p:cNvSpPr txBox="1"/>
          <p:nvPr/>
        </p:nvSpPr>
        <p:spPr>
          <a:xfrm>
            <a:off x="45719" y="20637"/>
            <a:ext cx="9036687"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Схемы защиты выходного транзистора. </a:t>
            </a:r>
            <a:endParaRPr b="1" sz="2400">
              <a:solidFill>
                <a:srgbClr val="FFC000"/>
              </a:solidFill>
              <a:latin typeface="Tahoma"/>
              <a:ea typeface="Tahoma"/>
              <a:cs typeface="Tahoma"/>
              <a:sym typeface="Tahoma"/>
            </a:endParaRPr>
          </a:p>
          <a:p>
            <a:pPr/>
            <a:r>
              <a:t>Ограничение тока на неизменном уровне</a:t>
            </a:r>
            <a:endParaRPr b="1" sz="2400">
              <a:solidFill>
                <a:srgbClr val="FFC000"/>
              </a:solidFill>
              <a:latin typeface="Tahoma"/>
              <a:ea typeface="Tahoma"/>
              <a:cs typeface="Tahoma"/>
              <a:sym typeface="Tahoma"/>
            </a:endParaRPr>
          </a:p>
          <a:p>
            <a:pPr/>
            <a:r>
              <a:t>Если выход источника питания закорачивается, то избыточный ток может разрушить стабилизатор благодаря избыточной мощности, выделяющейся на переходах проходного транзистора. Для предотвращения этого используются два типа ограничителей тока: ограничители тока с неизменным уровнем ограничения и ограничители тока с изменяющимся уровнем ограничения. В ограничителях тока этого типа при перегрузке каждому значению сопротивления нагрузки будет соответствовать свой уровень ограничения тока. Схема может быть отрегулирована так, что при этом мощность рассеивания на проходном транзисторе никогда (даже и при коротком замыкании выхода) не будет превышать допустимой. Ограничитель тока с неизменным уровнем ограничения показан на рисунке 9.7,а.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95" name="Как только Uвых превысит максимальное значение тока источника питания, падение напряжения на Rогр вызовет увеличение Uбэ транзистора Тогр. Транзистор Тогр при этом включается, что приводит к уменьшению напряжений на R3 и соответственно Uбт1 и Uвых. Колле"/>
          <p:cNvSpPr txBox="1"/>
          <p:nvPr/>
        </p:nvSpPr>
        <p:spPr>
          <a:xfrm>
            <a:off x="45719" y="20637"/>
            <a:ext cx="9036687"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Как только Uвых превысит максимальное значение тока источника питания, падение напряжения на Rогр вызовет увеличение Uбэ транзистора Тогр. Транзистор Тогр при этом включается, что приводит к уменьшению напряжений на R3 и соответственно Uбт1 и Uвых. Коллекторный ток Iогр, протекающий через R3, снижает ток базы эмиттерного повторителя Т1, вызывая увеличение Uкэ транзистора Т1. Если выход закорачивается, то падение IвыхRогр вызывает насыщение Тогр, тем самым ограничивая ток короткого замыкания. Rorp выбирается в соответствии с выражением</a:t>
            </a:r>
          </a:p>
        </p:txBody>
      </p:sp>
      <p:pic>
        <p:nvPicPr>
          <p:cNvPr id="96" name="image.png" descr="image.png"/>
          <p:cNvPicPr>
            <a:picLocks noChangeAspect="1"/>
          </p:cNvPicPr>
          <p:nvPr/>
        </p:nvPicPr>
        <p:blipFill>
          <a:blip r:embed="rId2">
            <a:extLst/>
          </a:blip>
          <a:stretch>
            <a:fillRect/>
          </a:stretch>
        </p:blipFill>
        <p:spPr>
          <a:xfrm>
            <a:off x="1858168" y="2482140"/>
            <a:ext cx="5427664" cy="720726"/>
          </a:xfrm>
          <a:prstGeom prst="rect">
            <a:avLst/>
          </a:prstGeom>
          <a:ln w="12700">
            <a:miter lim="400000"/>
          </a:ln>
        </p:spPr>
      </p:pic>
      <p:pic>
        <p:nvPicPr>
          <p:cNvPr id="97" name="image.pdf" descr="image.pdf"/>
          <p:cNvPicPr>
            <a:picLocks noChangeAspect="1"/>
          </p:cNvPicPr>
          <p:nvPr/>
        </p:nvPicPr>
        <p:blipFill>
          <a:blip r:embed="rId3">
            <a:extLst/>
          </a:blip>
          <a:stretch>
            <a:fillRect/>
          </a:stretch>
        </p:blipFill>
        <p:spPr>
          <a:xfrm>
            <a:off x="156368" y="3246918"/>
            <a:ext cx="8831264" cy="1439864"/>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9"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100" name="image.pdf" descr="image.pdf"/>
          <p:cNvPicPr>
            <a:picLocks noChangeAspect="1"/>
          </p:cNvPicPr>
          <p:nvPr/>
        </p:nvPicPr>
        <p:blipFill>
          <a:blip r:embed="rId2">
            <a:extLst/>
          </a:blip>
          <a:stretch>
            <a:fillRect/>
          </a:stretch>
        </p:blipFill>
        <p:spPr>
          <a:xfrm>
            <a:off x="65087" y="115887"/>
            <a:ext cx="9013826" cy="424973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2"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03" name="Рисунок 9.7 - Ограничение выходного тока на постоянном уровне.…"/>
          <p:cNvSpPr txBox="1"/>
          <p:nvPr/>
        </p:nvSpPr>
        <p:spPr>
          <a:xfrm>
            <a:off x="63182" y="4108450"/>
            <a:ext cx="9036686" cy="15411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9.7 - Ограничение выходного тока на постоянном уровне.</a:t>
            </a:r>
          </a:p>
          <a:p>
            <a:pPr/>
            <a:r>
              <a:t>а - стабилизатор с постоянным уровнем ограничения тока; б - вольт- амперная характеристика системы ограничения тока на постоянном уровне, P1 - рабочая точка при нормальной нагрузке, Р2 - рабочая точка при перегрузке, Iвых.макс - максимальный ток нагрузки по каталогу</a:t>
            </a:r>
          </a:p>
        </p:txBody>
      </p:sp>
      <p:pic>
        <p:nvPicPr>
          <p:cNvPr id="104" name="image.png" descr="image.png"/>
          <p:cNvPicPr>
            <a:picLocks noChangeAspect="1"/>
          </p:cNvPicPr>
          <p:nvPr/>
        </p:nvPicPr>
        <p:blipFill>
          <a:blip r:embed="rId2">
            <a:extLst/>
          </a:blip>
          <a:stretch>
            <a:fillRect/>
          </a:stretch>
        </p:blipFill>
        <p:spPr>
          <a:xfrm>
            <a:off x="2339975" y="115887"/>
            <a:ext cx="5024438" cy="399256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6"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07" name="Для снижения мощности рассеяния транзистора Т1 используется система ограничения с изменяющимся уровнем ограничения тока.…"/>
          <p:cNvSpPr txBox="1"/>
          <p:nvPr/>
        </p:nvSpPr>
        <p:spPr>
          <a:xfrm>
            <a:off x="45719" y="20637"/>
            <a:ext cx="9036687"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Для снижения мощности рассеяния транзистора Т1 используется система ограничения с изменяющимся уровнем ограничения тока.</a:t>
            </a:r>
            <a:endParaRPr sz="2400">
              <a:solidFill>
                <a:srgbClr val="FFC000"/>
              </a:solidFill>
            </a:endParaRPr>
          </a:p>
          <a:p>
            <a:pPr/>
            <a:r>
              <a:t>Ограничение тока с изменяющимся уровнем ограничения</a:t>
            </a:r>
            <a:endParaRPr b="1" sz="2400">
              <a:solidFill>
                <a:srgbClr val="FFC000"/>
              </a:solidFill>
              <a:latin typeface="Tahoma"/>
              <a:ea typeface="Tahoma"/>
              <a:cs typeface="Tahoma"/>
              <a:sym typeface="Tahoma"/>
            </a:endParaRPr>
          </a:p>
          <a:p>
            <a:pPr/>
            <a:r>
              <a:t>Ограничение тока с изменяющимся уровнем ограничения, как это показано на рисунке 9.8,а, снижает максимальное значение мощности, рассеиваемой Т1, путем снижения тока короткого замыкания источника питания до величины, меньшей, чем Iн макс. Когда Iвых превысит Iн. макс, ток через T1 снижается до величины, меньшей Iн. макс. Следует отметить, что для всех источников питания ограничение тока не начинается до тех пор, пока Iн не превысит Iн.макс примерно на 40%. Таким образом, максимально допустимый ток нагрузки не приведет в действие систему ограничения тока. Последняя начнет функционировать при подлинной перегрузке, когда Iвых&gt;Iпор. Здесь Iпор-значение выходного тока, при котором начинается ограничение.</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9"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10" name="Схема ограничителя тока с изменяющимся уровнем ограничения, состоящая из Тогр, Rогр,  , представлена на рисунок 9.9,б. Она работает следующим образом. Напряжение Uбэ транзистора Тогр равняется  . Сопротивление RA меньше RB, поэтому URA &lt; URB."/>
          <p:cNvSpPr txBox="1"/>
          <p:nvPr/>
        </p:nvSpPr>
        <p:spPr>
          <a:xfrm>
            <a:off x="45719" y="20637"/>
            <a:ext cx="9036687" cy="1249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Схема ограничителя тока с изменяющимся уровнем ограничения, состоящая из Тогр, Rогр,  , представлена на рисунок 9.9,б. Она работает следующим образом. Напряжение Uбэ транзистора Тогр равняется  . Сопротивление RA меньше RB, поэтому URA &lt; URB.</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2"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13" name="Рисунок 9.8 - Ограничение тока с изменяющимся уровнем ограничения.…"/>
          <p:cNvSpPr txBox="1"/>
          <p:nvPr/>
        </p:nvSpPr>
        <p:spPr>
          <a:xfrm>
            <a:off x="45719" y="3802062"/>
            <a:ext cx="9036687" cy="1833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9.8 - Ограничение тока с изменяющимся уровнем ограничения.</a:t>
            </a:r>
          </a:p>
          <a:p>
            <a:pPr/>
            <a:r>
              <a:t>а - загибающаяся назад характеристика зависимости Uвых от Iвых; б - схема с ограничением выходного тока с меняющимся уровнем ограничения. Iогр.к.з. = Iогр.мин - минимальный ток ограничения (при коротком замыкании), Iвых.макс - максимально допустимый выходной ток по каталогу, Iогр. макс - максимальное значение уровня тока ограничения</a:t>
            </a:r>
          </a:p>
        </p:txBody>
      </p:sp>
      <p:pic>
        <p:nvPicPr>
          <p:cNvPr id="114" name="image.png" descr="image.png"/>
          <p:cNvPicPr>
            <a:picLocks noChangeAspect="1"/>
          </p:cNvPicPr>
          <p:nvPr/>
        </p:nvPicPr>
        <p:blipFill>
          <a:blip r:embed="rId2">
            <a:extLst/>
          </a:blip>
          <a:stretch>
            <a:fillRect/>
          </a:stretch>
        </p:blipFill>
        <p:spPr>
          <a:xfrm>
            <a:off x="2411412" y="53975"/>
            <a:ext cx="4597401" cy="374808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6"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17" name="При нормальной работе…"/>
          <p:cNvSpPr txBox="1"/>
          <p:nvPr/>
        </p:nvSpPr>
        <p:spPr>
          <a:xfrm>
            <a:off x="53657" y="70468"/>
            <a:ext cx="9036686" cy="2125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При нормальной работе           </a:t>
            </a:r>
          </a:p>
          <a:p>
            <a:pPr/>
            <a:r>
              <a:t>меньше напряжения, требуемого для включения Тогр. По мере того как Iвых возрастает до значения тока ограничения Iпор,   становится достаточно большим для того, чтобы осуществить смещение Тогр в прямом направлении и тем самым включить его. С падением выходного напряжения   начинает расти благодаря увеличению тока, протекающего через RB. Напряжение   имеет ту же полярность, что и  , и помогает удерживать Тогр во включенном состоянии.</a:t>
            </a:r>
          </a:p>
        </p:txBody>
      </p:sp>
      <p:pic>
        <p:nvPicPr>
          <p:cNvPr id="118" name="image.png" descr="image.png"/>
          <p:cNvPicPr>
            <a:picLocks noChangeAspect="1"/>
          </p:cNvPicPr>
          <p:nvPr/>
        </p:nvPicPr>
        <p:blipFill>
          <a:blip r:embed="rId2">
            <a:extLst/>
          </a:blip>
          <a:stretch>
            <a:fillRect/>
          </a:stretch>
        </p:blipFill>
        <p:spPr>
          <a:xfrm>
            <a:off x="3892857" y="16259"/>
            <a:ext cx="1516582" cy="448983"/>
          </a:xfrm>
          <a:prstGeom prst="rect">
            <a:avLst/>
          </a:prstGeom>
          <a:ln w="12700">
            <a:miter lim="400000"/>
          </a:ln>
        </p:spPr>
      </p:pic>
      <p:pic>
        <p:nvPicPr>
          <p:cNvPr id="119" name="image.png" descr="image.png"/>
          <p:cNvPicPr>
            <a:picLocks noChangeAspect="1"/>
          </p:cNvPicPr>
          <p:nvPr/>
        </p:nvPicPr>
        <p:blipFill>
          <a:blip r:embed="rId3">
            <a:extLst/>
          </a:blip>
          <a:stretch>
            <a:fillRect/>
          </a:stretch>
        </p:blipFill>
        <p:spPr>
          <a:xfrm>
            <a:off x="5120305" y="648314"/>
            <a:ext cx="402928" cy="231989"/>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1"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22" name="Так как…"/>
          <p:cNvSpPr txBox="1"/>
          <p:nvPr/>
        </p:nvSpPr>
        <p:spPr>
          <a:xfrm>
            <a:off x="45719" y="20637"/>
            <a:ext cx="9036687" cy="3585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Так как  </a:t>
            </a:r>
          </a:p>
          <a:p>
            <a:pPr/>
          </a:p>
          <a:p>
            <a:pPr/>
            <a:r>
              <a:t>, для того, чтобы удерживать Тогр во включенном состоянии при возрастании  , требуется пропускать меньший ток через Rorp. По мере возрастания   ток Iвых уменьшается. Ток при коротком замыкании при этом обычно устанавливают равным 20% от Iн. макс. Причина, по которой этот ток не делают меньшим, заключается в том, что нагрузка может быть нелинейной, когда при включении ее сопротивление меньше, чем при полном токе нагрузки. Это может вызвать «застревание» источника питания на низком уровне напряжения (точка Р2 на рисунке 9.8,а). Примером такой нагрузки могут служить осветительные лампы накаливания, которые в горячем состоянии могут потреблять в 10 раз меньше тока, чем в холодном. </a:t>
            </a:r>
          </a:p>
        </p:txBody>
      </p:sp>
      <p:pic>
        <p:nvPicPr>
          <p:cNvPr id="123" name="image.png" descr="image.png"/>
          <p:cNvPicPr>
            <a:picLocks noChangeAspect="1"/>
          </p:cNvPicPr>
          <p:nvPr/>
        </p:nvPicPr>
        <p:blipFill>
          <a:blip r:embed="rId2">
            <a:extLst/>
          </a:blip>
          <a:stretch>
            <a:fillRect/>
          </a:stretch>
        </p:blipFill>
        <p:spPr>
          <a:xfrm>
            <a:off x="1336675" y="115887"/>
            <a:ext cx="3070225" cy="536576"/>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5"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26" name="Другой пример — это схемы со многими конденсаторами, шунтирующими выходы источников питания в местах их подсоединения к ИС; Будучи не заряжены, эти конденсаторы будут потреблять, хотя и кратковременно, большой ток, в ответ на который немедленно начнется "/>
          <p:cNvSpPr txBox="1"/>
          <p:nvPr/>
        </p:nvSpPr>
        <p:spPr>
          <a:xfrm>
            <a:off x="45719" y="20637"/>
            <a:ext cx="9036687"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Другой пример — это схемы со многими конденсаторами, шунтирующими выходы источников питания в местах их подсоединения к ИС; Будучи не заряжены, эти конденсаторы будут потреблять, хотя и кратковременно, большой ток, в ответ на который немедленно начнется ограничение тока. Поэтому низкое эффективное сопротивление конденсаторов может вызвать «застревание» источника питания на низком уровне напряжения. Устанавливая Iогр.к.з. = 20 % Iн.макс, можно предотвратить возможность застревания на низком уровне напряжения при нормальной нагрузке.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 name="Выходное напряжение подается на схему сравнения (СС), в которой оно сравнивается с заданным значение UВЫХ. При отклонении выходного напряжения UВЫХ от заданного значения на выходе схемы сравнения появляется сигнал рассогласования или управления UУ, котор"/>
          <p:cNvSpPr txBox="1"/>
          <p:nvPr/>
        </p:nvSpPr>
        <p:spPr>
          <a:xfrm>
            <a:off x="66357" y="65087"/>
            <a:ext cx="9036686" cy="4462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Выходное напряжение подается на схему сравнения (СС), в которой оно сравнивается с заданным значение UВЫХ. При отклонении выходного напряжения UВЫХ от заданного значения на выходе схемы сравнения появляется сигнал рассогласования или управления UУ, который подается на вход усилителя. С выхода усилителя сигнал, имеющий значение UУС подается на регулирующий элемент (РЭ), причем это воздействие приводит к изменению внутреннего сопротивления РЭ, а значит, и падения напряжения на нем. При правильно подобранных параметpax схемы указанное изменение падения напряжения на pегулирующем элементе должно скомпенсировать отклонение выходного напряжения UВЫХ от заданного значения. Таким образом, по окончании процесса стабилизации UВЫХ = UВХ—UРЭ = const, .т. е. будет стабилизировано. Сравнивая компенсационный метод стабилизации с параметрическим, можно заметить, что при компенсационном методе стабилизации осуществляется автоматическое регулирование выходного напряжения, и связано это с воздействием отрицательной обратной связи на регулирующий элемент схемы.</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129" name="image.pdf" descr="image.pdf"/>
          <p:cNvPicPr>
            <a:picLocks noChangeAspect="1"/>
          </p:cNvPicPr>
          <p:nvPr/>
        </p:nvPicPr>
        <p:blipFill>
          <a:blip r:embed="rId2">
            <a:extLst/>
          </a:blip>
          <a:stretch>
            <a:fillRect/>
          </a:stretch>
        </p:blipFill>
        <p:spPr>
          <a:xfrm>
            <a:off x="250825" y="252412"/>
            <a:ext cx="8816975" cy="2709863"/>
          </a:xfrm>
          <a:prstGeom prst="rect">
            <a:avLst/>
          </a:prstGeom>
          <a:ln w="12700">
            <a:miter lim="400000"/>
          </a:ln>
        </p:spPr>
      </p:pic>
      <p:pic>
        <p:nvPicPr>
          <p:cNvPr id="130" name="image.pdf" descr="image.pdf"/>
          <p:cNvPicPr>
            <a:picLocks noChangeAspect="1"/>
          </p:cNvPicPr>
          <p:nvPr/>
        </p:nvPicPr>
        <p:blipFill>
          <a:blip r:embed="rId3">
            <a:extLst/>
          </a:blip>
          <a:stretch>
            <a:fillRect/>
          </a:stretch>
        </p:blipFill>
        <p:spPr>
          <a:xfrm>
            <a:off x="665162" y="3033712"/>
            <a:ext cx="7813676" cy="374967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2"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133" name="image.pdf" descr="image.pdf"/>
          <p:cNvPicPr>
            <a:picLocks noChangeAspect="1"/>
          </p:cNvPicPr>
          <p:nvPr/>
        </p:nvPicPr>
        <p:blipFill>
          <a:blip r:embed="rId2">
            <a:extLst/>
          </a:blip>
          <a:stretch>
            <a:fillRect/>
          </a:stretch>
        </p:blipFill>
        <p:spPr>
          <a:xfrm>
            <a:off x="107950" y="660400"/>
            <a:ext cx="8767763" cy="179863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5"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36" name="Стабилизаторы с регулируемым выходным напряжением…"/>
          <p:cNvSpPr txBox="1"/>
          <p:nvPr/>
        </p:nvSpPr>
        <p:spPr>
          <a:xfrm>
            <a:off x="45719" y="20637"/>
            <a:ext cx="9036687" cy="1833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Стабилизаторы с регулируемым выходным напряжением</a:t>
            </a:r>
          </a:p>
          <a:p>
            <a:pPr/>
            <a:r>
              <a:t>Интегральные стабилизаторы с регулируемым выходным напряжением требуют подключения внешнего делителя ОС, элементов частотной коррекции и резисторов цепи защиты.</a:t>
            </a:r>
          </a:p>
          <a:p>
            <a:pPr/>
            <a:r>
              <a:t>Рассмотрим применение распространенных маломощных стабилизаторов серии К142ЕН1,2 и стабилизаторы средней мощности К142ЕН3,4.</a:t>
            </a:r>
          </a:p>
        </p:txBody>
      </p:sp>
      <p:pic>
        <p:nvPicPr>
          <p:cNvPr id="137" name="image.png" descr="image.png"/>
          <p:cNvPicPr>
            <a:picLocks noChangeAspect="1"/>
          </p:cNvPicPr>
          <p:nvPr/>
        </p:nvPicPr>
        <p:blipFill>
          <a:blip r:embed="rId2">
            <a:extLst/>
          </a:blip>
          <a:stretch>
            <a:fillRect/>
          </a:stretch>
        </p:blipFill>
        <p:spPr>
          <a:xfrm>
            <a:off x="2268537" y="2714625"/>
            <a:ext cx="4391026" cy="3182938"/>
          </a:xfrm>
          <a:prstGeom prst="rect">
            <a:avLst/>
          </a:prstGeom>
          <a:ln w="12700">
            <a:miter lim="400000"/>
          </a:ln>
        </p:spPr>
      </p:pic>
      <p:sp>
        <p:nvSpPr>
          <p:cNvPr id="138" name="Рисунок 9.9 – Включение ИМС К142ЕН1,2"/>
          <p:cNvSpPr txBox="1"/>
          <p:nvPr/>
        </p:nvSpPr>
        <p:spPr>
          <a:xfrm>
            <a:off x="1893570" y="6069012"/>
            <a:ext cx="5715635"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9.9 – Включение ИМС К142ЕН1,2</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0"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41" name="Маломощные интегральные стабилизаторы целесообразно применять при выходных напряжениях от 3 до 30 В и малых токах нагрузки, 05 ... 0,1 А. Подключение к маломощным интегральным стабилизаторам внешнего мощного регулирующего транзистора позволяет получить н"/>
          <p:cNvSpPr txBox="1"/>
          <p:nvPr/>
        </p:nvSpPr>
        <p:spPr>
          <a:xfrm>
            <a:off x="45719" y="20637"/>
            <a:ext cx="9036687" cy="3293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Маломощные интегральные стабилизаторы целесообразно применять при выходных напряжениях от 3 до 30 В и малых токах нагрузки, 05 ... 0,1 А. Подключение к маломощным интегральным стабилизаторам внешнего мощного регулирующего транзистора позволяет получить на выходе значительно большие токи нагрузки. Интегральные стабилизаторы средней мощности целесообразно применять при токах до 1 А.</a:t>
            </a:r>
          </a:p>
          <a:p>
            <a:pPr/>
            <a:r>
              <a:t>Основные данные стабилизаторов серии К142ЕН1-4 приведены в таблице 9.1. На рисунке 9.9 показана типовая схема включения интегральных стабилизаторов К142ЕН1,2 при малых токах нагрузки. Делитель R1-R3 выбирается из условий, чтобы его ток был не менее 1,5 мА. Сопротивление резистора R3 нижнего плеча принимаем равным 1,2 кОм.</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3"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144" name="image.pdf" descr="image.pdf"/>
          <p:cNvPicPr>
            <a:picLocks noChangeAspect="1"/>
          </p:cNvPicPr>
          <p:nvPr/>
        </p:nvPicPr>
        <p:blipFill>
          <a:blip r:embed="rId2">
            <a:extLst/>
          </a:blip>
          <a:stretch>
            <a:fillRect/>
          </a:stretch>
        </p:blipFill>
        <p:spPr>
          <a:xfrm>
            <a:off x="107950" y="254000"/>
            <a:ext cx="8856663" cy="3157538"/>
          </a:xfrm>
          <a:prstGeom prst="rect">
            <a:avLst/>
          </a:prstGeom>
          <a:ln w="12700">
            <a:miter lim="400000"/>
          </a:ln>
        </p:spPr>
      </p:pic>
      <p:pic>
        <p:nvPicPr>
          <p:cNvPr id="145" name="image.pdf" descr="image.pdf"/>
          <p:cNvPicPr>
            <a:picLocks noChangeAspect="1"/>
          </p:cNvPicPr>
          <p:nvPr/>
        </p:nvPicPr>
        <p:blipFill>
          <a:blip r:embed="rId3">
            <a:extLst/>
          </a:blip>
          <a:stretch>
            <a:fillRect/>
          </a:stretch>
        </p:blipFill>
        <p:spPr>
          <a:xfrm>
            <a:off x="66675" y="3730625"/>
            <a:ext cx="9061450" cy="2808288"/>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7"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48" name="При коротком замыкании к регулирующему транзистору микросхемы будет приложено входное напряжение и на интегральной схеме будет выделяться мощность Р = IЗАЩ UВХ.max. Значение этой мощности не должно превышать предельно допустимую мощность МС, указанную в "/>
          <p:cNvSpPr txBox="1"/>
          <p:nvPr/>
        </p:nvSpPr>
        <p:spPr>
          <a:xfrm>
            <a:off x="45719" y="20637"/>
            <a:ext cx="9036687" cy="2125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При коротком замыкании к регулирующему транзистору микросхемы будет приложено входное напряжение и на интегральной схеме будет выделяться мощность Р = IЗАЩ UВХ.max. Значение этой мощности не должно превышать предельно допустимую мощность МС, указанную в таблице 9.1. С помощью конденсаторов С1, С2 обеспечивается устойчивая работа микросхемы:</a:t>
            </a:r>
          </a:p>
          <a:p>
            <a:pPr/>
            <a:r>
              <a:t>при UВЫХ &lt; 5 В С2 &gt; 0,1 мкФ; С1 &gt; 5 ... 10 мкф;</a:t>
            </a:r>
          </a:p>
          <a:p>
            <a:pPr/>
            <a:r>
              <a:t>при Uвых &gt; 5 В С2 &gt; 100 пФ; C1 &gt; 1 мкФ.</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0"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151" name="image.pdf" descr="image.pdf"/>
          <p:cNvPicPr>
            <a:picLocks noChangeAspect="1"/>
          </p:cNvPicPr>
          <p:nvPr/>
        </p:nvPicPr>
        <p:blipFill>
          <a:blip r:embed="rId2">
            <a:extLst/>
          </a:blip>
          <a:stretch>
            <a:fillRect/>
          </a:stretch>
        </p:blipFill>
        <p:spPr>
          <a:xfrm>
            <a:off x="-612775" y="868362"/>
            <a:ext cx="12014200" cy="382905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3"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54" name="Максимальное входное напряжение для микросхемы К142ЕН1,2 не должно превышать значений, указанных в таблице 9.1."/>
          <p:cNvSpPr txBox="1"/>
          <p:nvPr/>
        </p:nvSpPr>
        <p:spPr>
          <a:xfrm>
            <a:off x="45719" y="20637"/>
            <a:ext cx="9036687"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Максимальное входное напряжение для микросхемы К142ЕН1,2 не должно превышать значений, указанных в таблице 9.1.</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6"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graphicFrame>
        <p:nvGraphicFramePr>
          <p:cNvPr id="157" name="Tаблица 1"/>
          <p:cNvGraphicFramePr/>
          <p:nvPr/>
        </p:nvGraphicFramePr>
        <p:xfrm>
          <a:off x="107950" y="457200"/>
          <a:ext cx="8856663" cy="62865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7262"/>
                <a:gridCol w="4065587"/>
                <a:gridCol w="958850"/>
                <a:gridCol w="957262"/>
                <a:gridCol w="958850"/>
                <a:gridCol w="958850"/>
              </a:tblGrid>
              <a:tr h="349250">
                <a:tc rowSpan="2">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rowSpan="2">
                  <a:txBody>
                    <a:bodyPr/>
                    <a:lstStyle/>
                    <a:p>
                      <a:pPr algn="ctr">
                        <a:lnSpc>
                          <a:spcPct val="150000"/>
                        </a:lnSpc>
                        <a:defRPr sz="1100">
                          <a:solidFill>
                            <a:srgbClr val="FFC000"/>
                          </a:solidFill>
                          <a:effectLst/>
                          <a:latin typeface="Times New Roman"/>
                          <a:ea typeface="Times New Roman"/>
                          <a:cs typeface="Times New Roman"/>
                          <a:sym typeface="Times New Roman"/>
                        </a:defRPr>
                      </a:pPr>
                      <a:r>
                        <a:t>Параметр</a:t>
                      </a:r>
                    </a:p>
                    <a:p>
                      <a:pPr algn="just">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gridSpan="4">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Тип микросхемы</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hMerge="1">
                  <a:tcPr/>
                </a:tc>
                <a:tc hMerge="1">
                  <a:tcPr/>
                </a:tc>
                <a:tc hMerge="1">
                  <a:tcPr/>
                </a:tc>
              </a:tr>
              <a:tr h="698500">
                <a:tc vMerge="1">
                  <a:tcPr/>
                </a:tc>
                <a:tc vMerge="1">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К142ЕН1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К142ЕН2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К142ЕН3</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К142ЕН4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50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Максимальное выходное напряжение UBxmax, В</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100">
                          <a:solidFill>
                            <a:srgbClr val="FFC000"/>
                          </a:solidFill>
                          <a:effectLst/>
                          <a:latin typeface="Times New Roman"/>
                          <a:ea typeface="Times New Roman"/>
                          <a:cs typeface="Times New Roman"/>
                          <a:sym typeface="Times New Roman"/>
                        </a:defRPr>
                      </a:pPr>
                      <a:r>
                        <a:t>20</a:t>
                      </a:r>
                    </a:p>
                    <a:p>
                      <a:pPr algn="ctr">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100">
                          <a:solidFill>
                            <a:srgbClr val="FFC000"/>
                          </a:solidFill>
                          <a:effectLst/>
                          <a:latin typeface="Times New Roman"/>
                          <a:ea typeface="Times New Roman"/>
                          <a:cs typeface="Times New Roman"/>
                          <a:sym typeface="Times New Roman"/>
                        </a:defRPr>
                      </a:pPr>
                      <a:r>
                        <a:t>40</a:t>
                      </a:r>
                    </a:p>
                    <a:p>
                      <a:pPr algn="ctr">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100">
                          <a:solidFill>
                            <a:srgbClr val="FFC000"/>
                          </a:solidFill>
                          <a:effectLst/>
                          <a:latin typeface="Times New Roman"/>
                          <a:ea typeface="Times New Roman"/>
                          <a:cs typeface="Times New Roman"/>
                          <a:sym typeface="Times New Roman"/>
                        </a:defRPr>
                      </a:pPr>
                      <a:r>
                        <a:t>60</a:t>
                      </a:r>
                    </a:p>
                    <a:p>
                      <a:pPr algn="ctr">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100">
                          <a:solidFill>
                            <a:srgbClr val="FFC000"/>
                          </a:solidFill>
                          <a:effectLst/>
                          <a:latin typeface="Times New Roman"/>
                          <a:ea typeface="Times New Roman"/>
                          <a:cs typeface="Times New Roman"/>
                          <a:sym typeface="Times New Roman"/>
                        </a:defRPr>
                      </a:pPr>
                      <a:r>
                        <a:t>60</a:t>
                      </a:r>
                    </a:p>
                    <a:p>
                      <a:pPr algn="ctr">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50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Минимальное входное напряжение UBXmin, В</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9</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20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9,5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9,5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50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3</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Предельные значения выходного напряжения, В</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3...12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12...30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100">
                          <a:solidFill>
                            <a:srgbClr val="FFC000"/>
                          </a:solidFill>
                          <a:effectLst/>
                          <a:latin typeface="Times New Roman"/>
                          <a:ea typeface="Times New Roman"/>
                          <a:cs typeface="Times New Roman"/>
                          <a:sym typeface="Times New Roman"/>
                        </a:defRPr>
                      </a:pPr>
                      <a:r>
                        <a:t>3... 30</a:t>
                      </a:r>
                    </a:p>
                    <a:p>
                      <a:pPr algn="ctr">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100">
                          <a:solidFill>
                            <a:srgbClr val="FFC000"/>
                          </a:solidFill>
                          <a:effectLst/>
                          <a:latin typeface="Times New Roman"/>
                          <a:ea typeface="Times New Roman"/>
                          <a:cs typeface="Times New Roman"/>
                          <a:sym typeface="Times New Roman"/>
                        </a:defRPr>
                      </a:pPr>
                      <a:r>
                        <a:t>3... 30</a:t>
                      </a:r>
                    </a:p>
                    <a:p>
                      <a:pPr algn="ctr">
                        <a:lnSpc>
                          <a:spcPct val="150000"/>
                        </a:lnSpc>
                        <a:defRPr sz="1100">
                          <a:solidFill>
                            <a:srgbClr val="FFC000"/>
                          </a:solidFill>
                          <a:effectLst/>
                          <a:latin typeface="Times New Roman"/>
                          <a:ea typeface="Times New Roman"/>
                          <a:cs typeface="Times New Roman"/>
                          <a:sym typeface="Times New Roman"/>
                        </a:defRPr>
                      </a:pPr>
                      <a: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925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Максимальный ток нагрузки IHmax, A</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0,15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0,15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925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Потребляемый микросхемой ток, мА</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10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50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6</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Максимальная мощность рассеяния МС при температуре корпуса до 4- 80 °С</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0,8</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0,8</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6</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6</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1047750">
                <a:tc>
                  <a:txBody>
                    <a:bodyPr/>
                    <a:lstStyle/>
                    <a:p>
                      <a:pPr algn="just">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7</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lnSpc>
                          <a:spcPct val="150000"/>
                        </a:lnSpc>
                        <a:defRPr sz="1100">
                          <a:solidFill>
                            <a:srgbClr val="FFC000"/>
                          </a:solidFill>
                          <a:effectLst/>
                          <a:latin typeface="Times New Roman"/>
                          <a:ea typeface="Times New Roman"/>
                          <a:cs typeface="Times New Roman"/>
                          <a:sym typeface="Times New Roman"/>
                        </a:defRPr>
                      </a:pPr>
                      <a:r>
                        <a:t>Минимальное падение напряжения на регулирующем транзисторе микросхемы U</a:t>
                      </a:r>
                      <a:r>
                        <a:rPr baseline="-25000"/>
                        <a:t>КЭ</a:t>
                      </a:r>
                      <a:r>
                        <a:rPr baseline="-25000"/>
                        <a:t>min</a:t>
                      </a:r>
                      <a:r>
                        <a:t>, В</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4/2,5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4/2,5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3</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50000"/>
                        </a:lnSpc>
                        <a:defRPr sz="1800">
                          <a:solidFill>
                            <a:srgbClr val="000000"/>
                          </a:solidFill>
                          <a:effectLst/>
                        </a:defRPr>
                      </a:pPr>
                      <a:r>
                        <a:rPr sz="1100">
                          <a:solidFill>
                            <a:srgbClr val="FFC000"/>
                          </a:solidFill>
                          <a:latin typeface="Times New Roman"/>
                          <a:ea typeface="Times New Roman"/>
                          <a:cs typeface="Times New Roman"/>
                          <a:sym typeface="Times New Roman"/>
                        </a:rPr>
                        <a:t>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98500">
                <a:tc gridSpan="6">
                  <a:txBody>
                    <a:bodyPr/>
                    <a:lstStyle/>
                    <a:p>
                      <a:pPr algn="just">
                        <a:lnSpc>
                          <a:spcPct val="150000"/>
                        </a:lnSpc>
                        <a:defRPr sz="1100">
                          <a:solidFill>
                            <a:srgbClr val="FFC000"/>
                          </a:solidFill>
                          <a:effectLst/>
                          <a:latin typeface="Times New Roman"/>
                          <a:ea typeface="Times New Roman"/>
                          <a:cs typeface="Times New Roman"/>
                          <a:sym typeface="Times New Roman"/>
                        </a:defRPr>
                      </a:pPr>
                      <a:r>
                        <a:t>* Значения U</a:t>
                      </a:r>
                      <a:r>
                        <a:rPr baseline="-25000"/>
                        <a:t>КЭ</a:t>
                      </a:r>
                      <a:r>
                        <a:rPr baseline="-25000"/>
                        <a:t>min</a:t>
                      </a:r>
                      <a:r>
                        <a:t> </a:t>
                      </a:r>
                      <a:r>
                        <a:t>даны при раздельном питании регулирующего элемента (вывод 16) и цепи управления микросхемы (вывод 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hMerge="1">
                  <a:tcPr/>
                </a:tc>
                <a:tc hMerge="1">
                  <a:tcPr/>
                </a:tc>
                <a:tc hMerge="1">
                  <a:tcPr/>
                </a:tc>
                <a:tc hMerge="1">
                  <a:tcPr/>
                </a:tc>
                <a:tc hMerge="1">
                  <a:tcPr/>
                </a:tc>
              </a:tr>
            </a:tbl>
          </a:graphicData>
        </a:graphic>
      </p:graphicFrame>
      <p:sp>
        <p:nvSpPr>
          <p:cNvPr id="158" name="Таблица 9.1 - Параметры микросхемы с регулируемым выходным напряжением"/>
          <p:cNvSpPr txBox="1"/>
          <p:nvPr/>
        </p:nvSpPr>
        <p:spPr>
          <a:xfrm>
            <a:off x="195728" y="699"/>
            <a:ext cx="8752543" cy="37275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r>
              <a:t>Таблица 9.1 - Параметры микросхемы с регулируемым выходным напряжением</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0"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61" name="Для уменьшения потерь мощности на регулирующем транзисторе и одновременно повышения коэффициента стабилизации цепь управления, включающую источник опорного напряжения, питают от отдельного параметрического стабилизатора (выводы 4,8 на рисунке 9.9), а сил"/>
          <p:cNvSpPr txBox="1"/>
          <p:nvPr/>
        </p:nvSpPr>
        <p:spPr>
          <a:xfrm>
            <a:off x="45719" y="20637"/>
            <a:ext cx="9036687" cy="2709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Для уменьшения потерь мощности на регулирующем транзисторе и одновременно повышения коэффициента стабилизации цепь управления, включающую источник опорного напряжения, питают от отдельного параметрического стабилизатора (выводы 4,8 на рисунке 9.9), а силовую часть (выводы 16,8) от своего выпрямителя.</a:t>
            </a:r>
          </a:p>
          <a:p>
            <a:pPr/>
            <a:r>
              <a:t>Минимальное напряжение на регулирующем транзисторе может быть уменьшено до 2,5 вместо 4 В, когда выводы 4 и 16 микросхемы объединены.</a:t>
            </a:r>
          </a:p>
          <a:p>
            <a:pPr/>
            <a:r>
              <a:t>Коэффициент стабилизации при раздельном питании входов увеличивается приблизительно на порядок.</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 name="В стабилизаторах компенсационного типа возможно как последовательное (рисунок 9.3,а), так и параллельное (рисунок 9.3,б) включение РЭ относительно нагрузки. Стабилизаторы с параллельно включенным РЭ имеют меньший КПД, поэтому применяются в маломощных ист"/>
          <p:cNvSpPr txBox="1"/>
          <p:nvPr/>
        </p:nvSpPr>
        <p:spPr>
          <a:xfrm>
            <a:off x="45719" y="20637"/>
            <a:ext cx="9036687" cy="3585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В стабилизаторах компенсационного типа возможно как последовательное (рисунок 9.3,а), так и параллельное (рисунок 9.3,б) включение РЭ относительно нагрузки. Стабилизаторы с параллельно включенным РЭ имеют меньший КПД, поэтому применяются в маломощных источниках питания. Достоинством этого способа включения РЭ является более высокая надежность, так как отсутствует опасность перегрузок стабилизатора при коротких замыканиях на выходе.</a:t>
            </a:r>
          </a:p>
          <a:p>
            <a:pPr/>
            <a:r>
              <a:t>В компенсационных стабилизаторах напряжения на полупроводниковых приборах с непрерывным регулированием функции регулирующего и усилительного элементов выполняют транзисторы, а в качестве источника опорного напряжения используется кремниевый стабилитрон, который вместе с резистором представляет собой, по существу, параметрический стабилизатор напряжения.</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3"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64" name="Для повышения выходных токов к интеграль¬ному стабилизатору подключается внешний мощный транзистор (рисунок 9.10).…"/>
          <p:cNvSpPr txBox="1"/>
          <p:nvPr/>
        </p:nvSpPr>
        <p:spPr>
          <a:xfrm>
            <a:off x="45719" y="20637"/>
            <a:ext cx="9036687"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Для повышения выходных токов к интеграль¬ному стабилизатору подключается внешний мощный транзистор (рисунок 9.10).</a:t>
            </a:r>
          </a:p>
          <a:p>
            <a:pPr/>
            <a:r>
              <a:t>Сопротивления резисторов R1-R3 и емкость конденсатора С1 выбираются так же, как для рисунка 9.9. Емкость конденсатора С1 необходимо увеличить до 50 ... 100 мкФ.</a:t>
            </a:r>
          </a:p>
        </p:txBody>
      </p:sp>
      <p:pic>
        <p:nvPicPr>
          <p:cNvPr id="165" name="image.png" descr="image.png"/>
          <p:cNvPicPr>
            <a:picLocks noChangeAspect="1"/>
          </p:cNvPicPr>
          <p:nvPr/>
        </p:nvPicPr>
        <p:blipFill>
          <a:blip r:embed="rId2">
            <a:extLst/>
          </a:blip>
          <a:stretch>
            <a:fillRect/>
          </a:stretch>
        </p:blipFill>
        <p:spPr>
          <a:xfrm>
            <a:off x="1566862" y="1516062"/>
            <a:ext cx="6010276" cy="3825876"/>
          </a:xfrm>
          <a:prstGeom prst="rect">
            <a:avLst/>
          </a:prstGeom>
          <a:ln w="12700">
            <a:miter lim="400000"/>
          </a:ln>
        </p:spPr>
      </p:pic>
      <p:sp>
        <p:nvSpPr>
          <p:cNvPr id="166" name="Рисунок 9.11 - Включение ИМС К142ЕН1,2 с внешним транзистором"/>
          <p:cNvSpPr txBox="1"/>
          <p:nvPr/>
        </p:nvSpPr>
        <p:spPr>
          <a:xfrm>
            <a:off x="113188" y="5623081"/>
            <a:ext cx="8917624"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9.11 - Включение ИМС К142ЕН1,2 с внешним транзистором</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69" name="Использование дополнительного транзисто¬ра КТ802А, КТ803А или КТ908 позволяет получить выходные токи более 1 А без ухудшения основных параметров.…"/>
          <p:cNvSpPr txBox="1"/>
          <p:nvPr/>
        </p:nvSpPr>
        <p:spPr>
          <a:xfrm>
            <a:off x="45719" y="20637"/>
            <a:ext cx="9036687"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Использование дополнительного транзисто¬ра КТ802А, КТ803А или КТ908 позволяет получить выходные токи более 1 А без ухудшения основных параметров.</a:t>
            </a:r>
          </a:p>
          <a:p>
            <a:pPr/>
            <a:r>
              <a:t>Типовая схема включения стабилизаторов типов К142ЕН3 и К142ЕН4 приведена на рисунке 9.12.</a:t>
            </a:r>
          </a:p>
        </p:txBody>
      </p:sp>
      <p:pic>
        <p:nvPicPr>
          <p:cNvPr id="170" name="image.png" descr="image.png"/>
          <p:cNvPicPr>
            <a:picLocks noChangeAspect="1"/>
          </p:cNvPicPr>
          <p:nvPr/>
        </p:nvPicPr>
        <p:blipFill>
          <a:blip r:embed="rId2">
            <a:extLst/>
          </a:blip>
          <a:stretch>
            <a:fillRect/>
          </a:stretch>
        </p:blipFill>
        <p:spPr>
          <a:xfrm>
            <a:off x="1395412" y="1822293"/>
            <a:ext cx="6337301" cy="3987801"/>
          </a:xfrm>
          <a:prstGeom prst="rect">
            <a:avLst/>
          </a:prstGeom>
          <a:ln w="12700">
            <a:miter lim="400000"/>
          </a:ln>
        </p:spPr>
      </p:pic>
      <p:sp>
        <p:nvSpPr>
          <p:cNvPr id="171" name="Рисунок 9.12 - Включение ИМС К142ЕН3,4"/>
          <p:cNvSpPr txBox="1"/>
          <p:nvPr/>
        </p:nvSpPr>
        <p:spPr>
          <a:xfrm>
            <a:off x="153669" y="6070599"/>
            <a:ext cx="8188962"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9.12 - Включение ИМС К142ЕН3,4</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3"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74" name="Внешний резистор R5 необходим для ограни¬чения внешнего сигнала UУПР, предназначенного для выключения микросхемы. Резистор R6 ограничивает порог срабатывания тепловой защиты в диапазоне температур корпуса микросхемы + 65 ... +145 °С, резистор R4 является"/>
          <p:cNvSpPr txBox="1"/>
          <p:nvPr/>
        </p:nvSpPr>
        <p:spPr>
          <a:xfrm>
            <a:off x="45719" y="20637"/>
            <a:ext cx="9036687" cy="2709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Внешний резистор R5 необходим для ограни¬чения внешнего сигнала UУПР, предназначенного для выключения микросхемы. Резистор R6 ограничивает порог срабатывания тепловой защиты в диапазоне температур корпуса микросхемы + 65 ... +145 °С, резистор R4 является датчиком тока цепи защиты от перегрузок и короткого замыкания.</a:t>
            </a:r>
          </a:p>
          <a:p>
            <a:pPr/>
            <a:r>
              <a:t>Сопротивление резистора R6 определяется по формуле</a:t>
            </a:r>
          </a:p>
          <a:p>
            <a:pPr/>
            <a:r>
              <a:t>R6 &gt; (0,037Тк - 6,65)/(1 - 0,0155Тк),</a:t>
            </a:r>
          </a:p>
          <a:p>
            <a:pPr/>
            <a:r>
              <a:t>где Тк - температура корпуса микросхемы, °С, при которой должна срабатывать тепловая защита.</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6"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77" name="Сопротивление резистора R1, кОм,…"/>
          <p:cNvSpPr txBox="1"/>
          <p:nvPr/>
        </p:nvSpPr>
        <p:spPr>
          <a:xfrm>
            <a:off x="45719" y="20637"/>
            <a:ext cx="9036687"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Сопротивление резистора R1, кОм,</a:t>
            </a:r>
          </a:p>
          <a:p>
            <a:pPr/>
            <a:r>
              <a:t> </a:t>
            </a:r>
          </a:p>
          <a:p>
            <a:pPr/>
          </a:p>
          <a:p>
            <a:pPr/>
            <a:r>
              <a:t>Напряжение управления выбирается от 0,9 до 40 В.</a:t>
            </a:r>
          </a:p>
          <a:p>
            <a:pPr/>
            <a:r>
              <a:t>Сопротивление датчика тока R4, Ом,</a:t>
            </a:r>
          </a:p>
          <a:p>
            <a:pPr/>
            <a:r>
              <a:t>R4 = [1,25 - 0,5IСРАБ - 0,023 (UВХ – UВЫХ ]/IСРАБ </a:t>
            </a:r>
          </a:p>
          <a:p>
            <a:pPr/>
            <a:r>
              <a:t>Для микросхемы данного типа ток срабатывания защиты не должен превышать 1 А.</a:t>
            </a:r>
          </a:p>
        </p:txBody>
      </p:sp>
      <p:pic>
        <p:nvPicPr>
          <p:cNvPr id="178" name="image.png" descr="image.png"/>
          <p:cNvPicPr>
            <a:picLocks noChangeAspect="1"/>
          </p:cNvPicPr>
          <p:nvPr/>
        </p:nvPicPr>
        <p:blipFill>
          <a:blip r:embed="rId2">
            <a:extLst/>
          </a:blip>
          <a:stretch>
            <a:fillRect/>
          </a:stretch>
        </p:blipFill>
        <p:spPr>
          <a:xfrm>
            <a:off x="4140200" y="250288"/>
            <a:ext cx="3636963" cy="65087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0"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81" name="Трехвыводные стабилизаторы напряжения…"/>
          <p:cNvSpPr txBox="1"/>
          <p:nvPr/>
        </p:nvSpPr>
        <p:spPr>
          <a:xfrm>
            <a:off x="45719" y="20637"/>
            <a:ext cx="9036687" cy="30016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Трехвыводные стабилизаторы напряжения</a:t>
            </a:r>
            <a:endParaRPr b="1" sz="2800">
              <a:solidFill>
                <a:srgbClr val="FFC000"/>
              </a:solidFill>
              <a:latin typeface="Tahoma"/>
              <a:ea typeface="Tahoma"/>
              <a:cs typeface="Tahoma"/>
              <a:sym typeface="Tahoma"/>
            </a:endParaRPr>
          </a:p>
          <a:p>
            <a:pPr/>
            <a:r>
              <a:t>Интегральные стабилизаторы с фиксированным напряжением серий К142ЕН5А, Б имеют выходное напряжение 5 В или 6 В в зависимости от типа микросхемы. Стабилизаторы содержат защиту от перегрузок по току и тепловую защиту, срабатывающую при температуре кристалла до + 175°С.</a:t>
            </a:r>
            <a:endParaRPr sz="2800">
              <a:solidFill>
                <a:srgbClr val="FFC000"/>
              </a:solidFill>
            </a:endParaRPr>
          </a:p>
          <a:p>
            <a:pPr/>
            <a:r>
              <a:t>На выходе стабилизатора необходимо включить конденсатор С1 &gt; 10 мкФ для обеспечения устойчивости при импульсном изменении тока нагрузки.</a:t>
            </a:r>
            <a:endParaRPr sz="2800">
              <a:solidFill>
                <a:srgbClr val="FFC000"/>
              </a:solidFill>
            </a:endParaRPr>
          </a:p>
          <a:p>
            <a:pPr/>
            <a:r>
              <a:t>Данные интегральных стабилизаторов с фиксированным выходным напряжением приведены в таблице 9.2, а на рисунке 9.13 показана типовая схема его включения.</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3"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84" name="Рисунок 9.13 - Включение ИМС К142ЕН5"/>
          <p:cNvSpPr txBox="1"/>
          <p:nvPr/>
        </p:nvSpPr>
        <p:spPr>
          <a:xfrm>
            <a:off x="902969" y="5632450"/>
            <a:ext cx="6985637"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9.13 - Включение ИМС К142ЕН5</a:t>
            </a:r>
          </a:p>
        </p:txBody>
      </p:sp>
      <p:pic>
        <p:nvPicPr>
          <p:cNvPr id="185" name="image.png" descr="image.png"/>
          <p:cNvPicPr>
            <a:picLocks noChangeAspect="1"/>
          </p:cNvPicPr>
          <p:nvPr/>
        </p:nvPicPr>
        <p:blipFill>
          <a:blip r:embed="rId2">
            <a:extLst/>
          </a:blip>
          <a:stretch>
            <a:fillRect/>
          </a:stretch>
        </p:blipFill>
        <p:spPr>
          <a:xfrm>
            <a:off x="306387" y="1700212"/>
            <a:ext cx="4464051" cy="2620963"/>
          </a:xfrm>
          <a:prstGeom prst="rect">
            <a:avLst/>
          </a:prstGeom>
          <a:ln w="12700">
            <a:miter lim="400000"/>
          </a:ln>
        </p:spPr>
      </p:pic>
      <p:pic>
        <p:nvPicPr>
          <p:cNvPr id="186" name="image.png" descr="image.png"/>
          <p:cNvPicPr>
            <a:picLocks noChangeAspect="1"/>
          </p:cNvPicPr>
          <p:nvPr/>
        </p:nvPicPr>
        <p:blipFill>
          <a:blip r:embed="rId3">
            <a:extLst/>
          </a:blip>
          <a:stretch>
            <a:fillRect/>
          </a:stretch>
        </p:blipFill>
        <p:spPr>
          <a:xfrm>
            <a:off x="4892675" y="1104900"/>
            <a:ext cx="4143375" cy="3811588"/>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189" name="image.pdf" descr="image.pdf"/>
          <p:cNvPicPr>
            <a:picLocks noChangeAspect="1"/>
          </p:cNvPicPr>
          <p:nvPr/>
        </p:nvPicPr>
        <p:blipFill>
          <a:blip r:embed="rId2">
            <a:extLst/>
          </a:blip>
          <a:stretch>
            <a:fillRect/>
          </a:stretch>
        </p:blipFill>
        <p:spPr>
          <a:xfrm>
            <a:off x="161925" y="550862"/>
            <a:ext cx="8956675" cy="381635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1"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92" name="Из импортных ИМС стабилизаторов рассмотрим трехвыводные стабилизаторы напряжения семейства LM78ХХ. Серия 78ХХ выпускаются в металлических корпусах ТО-3 (слева) и в пластмассовых корпусах ТО-220 (справа). Такие стабилизаторы имеют три вывода: вход, земля "/>
          <p:cNvSpPr txBox="1"/>
          <p:nvPr/>
        </p:nvSpPr>
        <p:spPr>
          <a:xfrm>
            <a:off x="45719" y="20637"/>
            <a:ext cx="9036687" cy="1249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Из импортных ИМС стабилизаторов рассмотрим трехвыводные стабилизаторы напряжения семейства LM78ХХ. Серия 78ХХ выпускаются в металлических корпусах ТО-3 (слева) и в пластмассовых корпусах ТО-220 (справа). Такие стабилизаторы имеют три вывода: вход, земля (общий) и вывод.</a:t>
            </a:r>
          </a:p>
        </p:txBody>
      </p:sp>
      <p:pic>
        <p:nvPicPr>
          <p:cNvPr id="193" name="image.png" descr="image.png"/>
          <p:cNvPicPr>
            <a:picLocks noChangeAspect="1"/>
          </p:cNvPicPr>
          <p:nvPr/>
        </p:nvPicPr>
        <p:blipFill>
          <a:blip r:embed="rId2">
            <a:extLst/>
          </a:blip>
          <a:stretch>
            <a:fillRect/>
          </a:stretch>
        </p:blipFill>
        <p:spPr>
          <a:xfrm>
            <a:off x="323850" y="2328862"/>
            <a:ext cx="3332163" cy="3332163"/>
          </a:xfrm>
          <a:prstGeom prst="rect">
            <a:avLst/>
          </a:prstGeom>
          <a:ln w="12700">
            <a:miter lim="400000"/>
          </a:ln>
        </p:spPr>
      </p:pic>
      <p:pic>
        <p:nvPicPr>
          <p:cNvPr id="194" name="image.png" descr="image.png"/>
          <p:cNvPicPr>
            <a:picLocks noChangeAspect="1"/>
          </p:cNvPicPr>
          <p:nvPr/>
        </p:nvPicPr>
        <p:blipFill>
          <a:blip r:embed="rId3">
            <a:extLst/>
          </a:blip>
          <a:stretch>
            <a:fillRect/>
          </a:stretch>
        </p:blipFill>
        <p:spPr>
          <a:xfrm>
            <a:off x="3851275" y="2328862"/>
            <a:ext cx="4684713" cy="3332163"/>
          </a:xfrm>
          <a:prstGeom prst="rect">
            <a:avLst/>
          </a:prstGeom>
          <a:ln w="12700">
            <a:miter lim="400000"/>
          </a:ln>
        </p:spPr>
      </p:pic>
      <p:sp>
        <p:nvSpPr>
          <p:cNvPr id="195" name="Рисунок 9.14 – Внешний вид стабилизаторов 78ХХ"/>
          <p:cNvSpPr txBox="1"/>
          <p:nvPr/>
        </p:nvSpPr>
        <p:spPr>
          <a:xfrm>
            <a:off x="369569" y="5672137"/>
            <a:ext cx="8620762"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9.14 – Внешний вид стабилизаторов 78ХХ</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7"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198" name="Вместо &quot;ХХ&quot; изготовители указывают напряжение стабилизации, которое выдает этот стабилизатор. Например, стабилизатор 7805 на выходе будет выдавать 5 Вольт, 7812 соответственно 12 Вольт, а 7815 - 15 Вольт. Схема подключения таких стабилизаторов показана н"/>
          <p:cNvSpPr txBox="1"/>
          <p:nvPr/>
        </p:nvSpPr>
        <p:spPr>
          <a:xfrm>
            <a:off x="45719" y="20637"/>
            <a:ext cx="9036687"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Вместо "ХХ" изготовители указывают напряжение стабилизации, которое выдает этот стабилизатор. Например, стабилизатор 7805 на выходе будет выдавать 5 Вольт, 7812 соответственно 12 Вольт, а 7815 - 15 Вольт. Схема подключения таких стабилизаторов показана на рисунке 9.15. Эта схема подходит ко всем стабилизаторам семейства 78ХХ.</a:t>
            </a:r>
          </a:p>
        </p:txBody>
      </p:sp>
      <p:pic>
        <p:nvPicPr>
          <p:cNvPr id="199" name="image.png" descr="image.png"/>
          <p:cNvPicPr>
            <a:picLocks noChangeAspect="1"/>
          </p:cNvPicPr>
          <p:nvPr/>
        </p:nvPicPr>
        <p:blipFill>
          <a:blip r:embed="rId2">
            <a:extLst/>
          </a:blip>
          <a:stretch>
            <a:fillRect/>
          </a:stretch>
        </p:blipFill>
        <p:spPr>
          <a:xfrm>
            <a:off x="146050" y="2333625"/>
            <a:ext cx="8821738" cy="3182938"/>
          </a:xfrm>
          <a:prstGeom prst="rect">
            <a:avLst/>
          </a:prstGeom>
          <a:ln w="12700">
            <a:miter lim="400000"/>
          </a:ln>
        </p:spPr>
      </p:pic>
      <p:sp>
        <p:nvSpPr>
          <p:cNvPr id="200" name="Рисунок 9.15 – Схема подключения ИМС семейства 78ХХ"/>
          <p:cNvSpPr txBox="1"/>
          <p:nvPr/>
        </p:nvSpPr>
        <p:spPr>
          <a:xfrm>
            <a:off x="493394" y="5516562"/>
            <a:ext cx="8281037"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9.15 – Схема подключения ИМС семейства 78ХХ</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2"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203" name="На рисунке показаны два конденсатора, которые запаиваются с каждой стороны. Это минимальные значения конденсаторов, можно, и даже желательно поставить большего номинала. Это требуется для уменьшения пульсаций как по входу, так и по выходу. Даташит на ста"/>
          <p:cNvSpPr txBox="1"/>
          <p:nvPr/>
        </p:nvSpPr>
        <p:spPr>
          <a:xfrm>
            <a:off x="45719" y="20637"/>
            <a:ext cx="9036687" cy="2125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На рисунке показаны два конденсатора, которые запаиваются с каждой стороны. Это минимальные значения конденсаторов, можно, и даже желательно поставить большего номинала. Это требуется для уменьшения пульсаций как по входу, так и по выходу. Даташит на стабилизаторы можно изучить 7805.pdf (147,1 kB). Упрощенная принципиальная схема показана на рисунке 9.16.</a:t>
            </a:r>
          </a:p>
          <a:p>
            <a:pPr/>
            <a:r>
              <a:t>Стабилизаторы на отрицательное напряжения имеют такие же параметры, что и семейство78ХХ, но первые цифры у них 79, т. е. 79ХХ.</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6" name="Рисунок 9.4 - Принципиальные схемы полупроводниковых стабилизаторов напряжения с последовательно включенными регулирующим транзистором"/>
          <p:cNvSpPr txBox="1"/>
          <p:nvPr/>
        </p:nvSpPr>
        <p:spPr>
          <a:xfrm>
            <a:off x="64769" y="5013325"/>
            <a:ext cx="9036687"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9.4 - Принципиальные схемы полупроводниковых стабилизаторов напряжения с последовательно включенными регулирующим транзистором</a:t>
            </a:r>
          </a:p>
        </p:txBody>
      </p:sp>
      <p:pic>
        <p:nvPicPr>
          <p:cNvPr id="37" name="image.png" descr="image.png"/>
          <p:cNvPicPr>
            <a:picLocks noChangeAspect="1"/>
          </p:cNvPicPr>
          <p:nvPr/>
        </p:nvPicPr>
        <p:blipFill>
          <a:blip r:embed="rId2">
            <a:extLst/>
          </a:blip>
          <a:stretch>
            <a:fillRect/>
          </a:stretch>
        </p:blipFill>
        <p:spPr>
          <a:xfrm>
            <a:off x="107950" y="115887"/>
            <a:ext cx="8931275" cy="4176713"/>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5" name="Рисунок 9.16 – Упрощенная схема стабилизатора семейства 78ХХ"/>
          <p:cNvSpPr txBox="1"/>
          <p:nvPr/>
        </p:nvSpPr>
        <p:spPr>
          <a:xfrm>
            <a:off x="61594" y="5908675"/>
            <a:ext cx="9036687"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9.16 – Упрощенная схема стабилизатора семейства 78ХХ</a:t>
            </a:r>
          </a:p>
        </p:txBody>
      </p:sp>
      <p:pic>
        <p:nvPicPr>
          <p:cNvPr id="206" name="image.png" descr="image.png"/>
          <p:cNvPicPr>
            <a:picLocks noChangeAspect="1"/>
          </p:cNvPicPr>
          <p:nvPr/>
        </p:nvPicPr>
        <p:blipFill>
          <a:blip r:embed="rId2">
            <a:extLst/>
          </a:blip>
          <a:stretch>
            <a:fillRect/>
          </a:stretch>
        </p:blipFill>
        <p:spPr>
          <a:xfrm>
            <a:off x="2124075" y="188912"/>
            <a:ext cx="4679950" cy="5745163"/>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08" name="image.png" descr="image.png"/>
          <p:cNvPicPr>
            <a:picLocks noChangeAspect="1"/>
          </p:cNvPicPr>
          <p:nvPr/>
        </p:nvPicPr>
        <p:blipFill>
          <a:blip r:embed="rId2">
            <a:extLst/>
          </a:blip>
          <a:stretch>
            <a:fillRect/>
          </a:stretch>
        </p:blipFill>
        <p:spPr>
          <a:xfrm>
            <a:off x="995362" y="300037"/>
            <a:ext cx="7153276" cy="6257926"/>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10" name="image.png" descr="image.png"/>
          <p:cNvPicPr>
            <a:picLocks noChangeAspect="1"/>
          </p:cNvPicPr>
          <p:nvPr/>
        </p:nvPicPr>
        <p:blipFill>
          <a:blip r:embed="rId2">
            <a:extLst/>
          </a:blip>
          <a:stretch>
            <a:fillRect/>
          </a:stretch>
        </p:blipFill>
        <p:spPr>
          <a:xfrm>
            <a:off x="76200" y="404812"/>
            <a:ext cx="8959850" cy="6027738"/>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12" name="image.png" descr="image.png"/>
          <p:cNvPicPr>
            <a:picLocks noChangeAspect="1"/>
          </p:cNvPicPr>
          <p:nvPr/>
        </p:nvPicPr>
        <p:blipFill>
          <a:blip r:embed="rId2">
            <a:extLst/>
          </a:blip>
          <a:stretch>
            <a:fillRect/>
          </a:stretch>
        </p:blipFill>
        <p:spPr>
          <a:xfrm>
            <a:off x="539750" y="41275"/>
            <a:ext cx="7993063" cy="6713538"/>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14" name="image.png" descr="image.png"/>
          <p:cNvPicPr>
            <a:picLocks noChangeAspect="1"/>
          </p:cNvPicPr>
          <p:nvPr/>
        </p:nvPicPr>
        <p:blipFill>
          <a:blip r:embed="rId2">
            <a:extLst/>
          </a:blip>
          <a:stretch>
            <a:fillRect/>
          </a:stretch>
        </p:blipFill>
        <p:spPr>
          <a:xfrm>
            <a:off x="107950" y="981075"/>
            <a:ext cx="8936038" cy="4968875"/>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6"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217" name="Технические характеристики ИМС семейства 78ХХ приведены в таблице 9.3.…"/>
          <p:cNvSpPr txBox="1"/>
          <p:nvPr/>
        </p:nvSpPr>
        <p:spPr>
          <a:xfrm>
            <a:off x="45719" y="20637"/>
            <a:ext cx="9036687" cy="2709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Технические характеристики ИМС семейства 78ХХ приведены в таблице 9.3. </a:t>
            </a:r>
          </a:p>
          <a:p>
            <a:pPr/>
          </a:p>
          <a:p>
            <a:pPr/>
            <a:r>
              <a:t>Стабилизатор 7805 выдает выходное напряжение 5 Вольт. Желательное входное напряжение 10 Вольт. Существует разброс выходного стабилизированного напряжения, так стабилизатор 7805 может выдать одно из напряжений диапазона 4.75 - 5.25 Вольт, но при этом должны соблюдаться условия (conditions), что ток на выходе в нагрузке не будет превышать одного Ампера.</a:t>
            </a:r>
          </a:p>
          <a:p>
            <a:pPr/>
            <a:r>
              <a:t>Нестабилизированное постоянное напряжение может изменяться в диапазоне от 7,5 до 20 Вольт, при это на выходе будет всегда 5 Вольт.</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9"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220" name="Рассеиваемая мощность на стабилизаторе может достигать до 15 Ватт. Поэтому, если нагрузка на выходе такого стабилизатора будет потреблять большой ток, необходимо использовать радиатор. Чем больше ток на выходе, тем больше по габаритам должен быть радиато"/>
          <p:cNvSpPr txBox="1"/>
          <p:nvPr/>
        </p:nvSpPr>
        <p:spPr>
          <a:xfrm>
            <a:off x="45719" y="20637"/>
            <a:ext cx="9036687" cy="1541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Рассеиваемая мощность на стабилизаторе может достигать до 15 Ватт. Поэтому, если нагрузка на выходе такого стабилизатора будет потреблять большой ток, необходимо использовать радиатор. Чем больше ток на выходе, тем больше по габаритам должен быть радиатор. Еще лучше, если радиатор еще обдувается кулером, как процессор в компьютере.</a:t>
            </a:r>
          </a:p>
        </p:txBody>
      </p:sp>
      <p:pic>
        <p:nvPicPr>
          <p:cNvPr id="221" name="image.png" descr="image.png"/>
          <p:cNvPicPr>
            <a:picLocks noChangeAspect="1"/>
          </p:cNvPicPr>
          <p:nvPr/>
        </p:nvPicPr>
        <p:blipFill>
          <a:blip r:embed="rId2">
            <a:extLst/>
          </a:blip>
          <a:stretch>
            <a:fillRect/>
          </a:stretch>
        </p:blipFill>
        <p:spPr>
          <a:xfrm>
            <a:off x="2916237" y="1914524"/>
            <a:ext cx="3311526" cy="3028951"/>
          </a:xfrm>
          <a:prstGeom prst="rect">
            <a:avLst/>
          </a:prstGeom>
          <a:ln w="12700">
            <a:miter lim="400000"/>
          </a:ln>
        </p:spPr>
      </p:pic>
      <p:sp>
        <p:nvSpPr>
          <p:cNvPr id="222" name="Рисунок 9.17 - 78ХХ на радиаторе"/>
          <p:cNvSpPr txBox="1"/>
          <p:nvPr/>
        </p:nvSpPr>
        <p:spPr>
          <a:xfrm>
            <a:off x="1953894" y="6354762"/>
            <a:ext cx="4875849"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9.17 - 78ХХ на радиаторе</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4"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225" name="Таблица 9.3 – Технические характеристики трехвыводных стабилизаторов"/>
          <p:cNvSpPr txBox="1"/>
          <p:nvPr/>
        </p:nvSpPr>
        <p:spPr>
          <a:xfrm>
            <a:off x="45719" y="20637"/>
            <a:ext cx="9036687"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Таблица 9.3 – Технические характеристики трехвыводных стабилизаторов</a:t>
            </a:r>
          </a:p>
        </p:txBody>
      </p:sp>
      <p:pic>
        <p:nvPicPr>
          <p:cNvPr id="226" name="image.png" descr="image.png"/>
          <p:cNvPicPr>
            <a:picLocks noChangeAspect="1"/>
          </p:cNvPicPr>
          <p:nvPr/>
        </p:nvPicPr>
        <p:blipFill>
          <a:blip r:embed="rId2">
            <a:extLst/>
          </a:blip>
          <a:stretch>
            <a:fillRect/>
          </a:stretch>
        </p:blipFill>
        <p:spPr>
          <a:xfrm>
            <a:off x="23812" y="1020762"/>
            <a:ext cx="9155113" cy="5256213"/>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8"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229" name="На рисунке 9.18 показана схема простейшего стабилизатора с сетевым питанием"/>
          <p:cNvSpPr txBox="1"/>
          <p:nvPr/>
        </p:nvSpPr>
        <p:spPr>
          <a:xfrm>
            <a:off x="45719" y="20637"/>
            <a:ext cx="9036687"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На рисунке 9.18 показана схема простейшего стабилизатора с сетевым питанием</a:t>
            </a:r>
          </a:p>
        </p:txBody>
      </p:sp>
      <p:pic>
        <p:nvPicPr>
          <p:cNvPr id="230" name="image.png" descr="image.png"/>
          <p:cNvPicPr>
            <a:picLocks noChangeAspect="1"/>
          </p:cNvPicPr>
          <p:nvPr/>
        </p:nvPicPr>
        <p:blipFill>
          <a:blip r:embed="rId2">
            <a:extLst/>
          </a:blip>
          <a:stretch>
            <a:fillRect/>
          </a:stretch>
        </p:blipFill>
        <p:spPr>
          <a:xfrm>
            <a:off x="112712" y="1916112"/>
            <a:ext cx="8912226" cy="3025776"/>
          </a:xfrm>
          <a:prstGeom prst="rect">
            <a:avLst/>
          </a:prstGeom>
          <a:ln w="12700">
            <a:miter lim="400000"/>
          </a:ln>
        </p:spPr>
      </p:pic>
      <p:sp>
        <p:nvSpPr>
          <p:cNvPr id="231" name="Рисунок 9.18 Схема простейшего стабилизатора с сетевым питанием"/>
          <p:cNvSpPr txBox="1"/>
          <p:nvPr/>
        </p:nvSpPr>
        <p:spPr>
          <a:xfrm>
            <a:off x="37782" y="5229225"/>
            <a:ext cx="9036686"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Рисунок 9.18 Схема простейшего стабилизатора с сетевым питанием</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3"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pic>
        <p:nvPicPr>
          <p:cNvPr id="234" name="image.tif" descr="image.tif"/>
          <p:cNvPicPr>
            <a:picLocks noChangeAspect="1"/>
          </p:cNvPicPr>
          <p:nvPr/>
        </p:nvPicPr>
        <p:blipFill>
          <a:blip r:embed="rId2">
            <a:extLst/>
          </a:blip>
          <a:stretch>
            <a:fillRect/>
          </a:stretch>
        </p:blipFill>
        <p:spPr>
          <a:xfrm>
            <a:off x="2005012" y="115887"/>
            <a:ext cx="4354513" cy="66849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40" name="Полупроводниковый стабилизатор напряжения с последовательно включенным регулирующим транзистором (рисунок 9.4) состоит из следующих основных узлов: VT1 — регулирующий транзистор, VT2 — усилительный транзистор и схема сравнения: делитель RP и источник опо"/>
          <p:cNvSpPr txBox="1"/>
          <p:nvPr/>
        </p:nvSpPr>
        <p:spPr>
          <a:xfrm>
            <a:off x="45719" y="20637"/>
            <a:ext cx="9036687" cy="2125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Полупроводниковый стабилизатор напряжения с последовательно включенным регулирующим транзистором (рисунок 9.4) состоит из следующих основных узлов: VT1 — регулирующий транзистор, VT2 — усилительный транзистор и схема сравнения: делитель RP и источник опорного напряжения, который включает стабилитрон VD и резистор Rб. Смещающее напряжение на базе усилительного транзистора VT2 представляет собой разность между напряжением на нижней части делителя UВЫХ II и опорным напряжением UOП.</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2"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43" name="Допустим, что вследствие изменения нагрузки или напряжения на входе схемы выходное напряжение UBЫX увеличилось. При этом увеличится отрицательный потенциал базы VT2, что приведет к увеличению тока коллектора IK2 транзистора VT2. Возросший ток IK2 создает"/>
          <p:cNvSpPr txBox="1"/>
          <p:nvPr/>
        </p:nvSpPr>
        <p:spPr>
          <a:xfrm>
            <a:off x="45719" y="20637"/>
            <a:ext cx="9036687" cy="2417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Допустим, что вследствие изменения нагрузки или напряжения на входе схемы выходное напряжение UBЫX увеличилось. При этом увеличится отрицательный потенциал базы VT2, что приведет к увеличению тока коллектора IK2 транзистора VT2. Возросший ток IK2 создает на резисторе RK2 соответственно увеличенное падение напряжения, в результате чего понизится отрицательный потенциал базы транзистора VT1 и уменьшится ток его базы, а вместе с ним и ток коллектора IK1. Уменьшенный ток коллектора IK1 позволит восстановить напряжение UBbIX практически до прежнего значения.</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5"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46" name="Коэффициент стабилизации схемы может быть записан в следующем виде:…"/>
          <p:cNvSpPr txBox="1"/>
          <p:nvPr/>
        </p:nvSpPr>
        <p:spPr>
          <a:xfrm>
            <a:off x="61594" y="0"/>
            <a:ext cx="9036687" cy="4170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Коэффициент стабилизации схемы может быть записан в следующем виде:</a:t>
            </a:r>
          </a:p>
          <a:p>
            <a:pPr/>
            <a:r>
              <a:t> ,</a:t>
            </a:r>
          </a:p>
          <a:p>
            <a:pPr/>
            <a:r>
              <a:t>Где              — коэффициент передачи делите напряжения;       	 коэффициент усиления по напряжению транзистора VT2. Необходимо отметить, что допустимый ток коллектора используемых транзисторов должен превышать значение тока нагрузки стабилизатора. </a:t>
            </a:r>
          </a:p>
          <a:p>
            <a:pPr/>
            <a:r>
              <a:t>Регулировка выходного напряжения UBЫX осуществляется в схеме потенциометром RP (рисунок 9.4). При перемещении движка в направлении минусовой шины стабилизатора увеличивается отрицательный потенциал базы транзистора VT2, что приводит к увеличению токов базы коллектора VT2. Ток базы транзистора VT1 как показано выше, уменьшается, а вместе с ним уменьшается и ток коллектора IK1, что приводит к уменьшению выходного напряжения UBЫX. При перемещении движка потенциометра сторону плюсовой шины напряжение на выходе стабилизатора UBЫX увеличивается.</a:t>
            </a:r>
          </a:p>
        </p:txBody>
      </p:sp>
      <p:pic>
        <p:nvPicPr>
          <p:cNvPr id="47" name="image.png" descr="image.png"/>
          <p:cNvPicPr>
            <a:picLocks noChangeAspect="1"/>
          </p:cNvPicPr>
          <p:nvPr/>
        </p:nvPicPr>
        <p:blipFill>
          <a:blip r:embed="rId2">
            <a:extLst/>
          </a:blip>
          <a:stretch>
            <a:fillRect/>
          </a:stretch>
        </p:blipFill>
        <p:spPr>
          <a:xfrm>
            <a:off x="4167222" y="313455"/>
            <a:ext cx="2180823" cy="373064"/>
          </a:xfrm>
          <a:prstGeom prst="rect">
            <a:avLst/>
          </a:prstGeom>
          <a:ln w="12700">
            <a:miter lim="400000"/>
          </a:ln>
        </p:spPr>
      </p:pic>
      <p:pic>
        <p:nvPicPr>
          <p:cNvPr id="48" name="image.png" descr="image.png"/>
          <p:cNvPicPr>
            <a:picLocks noChangeAspect="1"/>
          </p:cNvPicPr>
          <p:nvPr/>
        </p:nvPicPr>
        <p:blipFill>
          <a:blip r:embed="rId3">
            <a:extLst/>
          </a:blip>
          <a:stretch>
            <a:fillRect/>
          </a:stretch>
        </p:blipFill>
        <p:spPr>
          <a:xfrm>
            <a:off x="526207" y="599871"/>
            <a:ext cx="1155302" cy="227575"/>
          </a:xfrm>
          <a:prstGeom prst="rect">
            <a:avLst/>
          </a:prstGeom>
          <a:ln w="12700">
            <a:miter lim="400000"/>
          </a:ln>
        </p:spPr>
      </p:pic>
      <p:pic>
        <p:nvPicPr>
          <p:cNvPr id="49" name="image.png" descr="image.png"/>
          <p:cNvPicPr>
            <a:picLocks noChangeAspect="1"/>
          </p:cNvPicPr>
          <p:nvPr/>
        </p:nvPicPr>
        <p:blipFill>
          <a:blip r:embed="rId4">
            <a:extLst/>
          </a:blip>
          <a:stretch>
            <a:fillRect/>
          </a:stretch>
        </p:blipFill>
        <p:spPr>
          <a:xfrm>
            <a:off x="6896240" y="599871"/>
            <a:ext cx="288501" cy="22757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1" name="И.А. Сидоров                                                                                                       Москва"/>
          <p:cNvSpPr txBox="1"/>
          <p:nvPr/>
        </p:nvSpPr>
        <p:spPr>
          <a:xfrm>
            <a:off x="45719" y="6276975"/>
            <a:ext cx="9052562" cy="489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latin typeface="Tahoma"/>
                <a:ea typeface="Tahoma"/>
                <a:cs typeface="Tahoma"/>
                <a:sym typeface="Tahoma"/>
              </a:defRPr>
            </a:pPr>
            <a:r>
              <a:t>                        </a:t>
            </a:r>
          </a:p>
          <a:p>
            <a:pPr>
              <a:defRPr sz="1600">
                <a:solidFill>
                  <a:srgbClr val="FF0000"/>
                </a:solidFill>
              </a:defRPr>
            </a:pPr>
            <a:r>
              <a:t>И.А. Сидоров                                                                                                       </a:t>
            </a:r>
            <a:r>
              <a:rPr b="1" sz="1200">
                <a:latin typeface="Tahoma"/>
                <a:ea typeface="Tahoma"/>
                <a:cs typeface="Tahoma"/>
                <a:sym typeface="Tahoma"/>
              </a:rPr>
              <a:t>Москва</a:t>
            </a:r>
          </a:p>
        </p:txBody>
      </p:sp>
      <p:sp>
        <p:nvSpPr>
          <p:cNvPr id="52" name="Погрешность работы стабилизатора выражается в изменении выходного напряжения и определяется следующим образом:…"/>
          <p:cNvSpPr txBox="1"/>
          <p:nvPr/>
        </p:nvSpPr>
        <p:spPr>
          <a:xfrm>
            <a:off x="45719" y="20637"/>
            <a:ext cx="9036687" cy="3850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C000"/>
                </a:solidFill>
              </a:defRPr>
            </a:pPr>
            <a:r>
              <a:t>Погрешность работы стабилизатора выражается в изменении выходного напряжения и определяется следующим образом:</a:t>
            </a:r>
          </a:p>
          <a:p>
            <a:pPr>
              <a:defRPr sz="2400">
                <a:solidFill>
                  <a:srgbClr val="FFC000"/>
                </a:solidFill>
              </a:defRPr>
            </a:pPr>
            <a:r>
              <a:t> </a:t>
            </a:r>
          </a:p>
          <a:p>
            <a:pPr>
              <a:defRPr sz="2400">
                <a:solidFill>
                  <a:srgbClr val="FFC000"/>
                </a:solidFill>
              </a:defRPr>
            </a:pPr>
          </a:p>
          <a:p>
            <a:pPr>
              <a:defRPr sz="2400">
                <a:solidFill>
                  <a:srgbClr val="FFC000"/>
                </a:solidFill>
              </a:defRPr>
            </a:pPr>
            <a:r>
              <a:t>Так как коэффициент передачи делителя α всегда меньше единицы, то изменение выходного напряжения   всегда больше изменения опорного напряжения           .</a:t>
            </a:r>
          </a:p>
          <a:p>
            <a:pPr>
              <a:defRPr sz="2400">
                <a:solidFill>
                  <a:srgbClr val="FFC000"/>
                </a:solidFill>
              </a:defRPr>
            </a:pPr>
            <a:r>
              <a:t>Изменение окружающей температуры приводит к изменению напряжения на стабилитроне, а, следовательно, и к появлению        . Для уменьшения этих изменений выходного напряжения в схемах предусматривается температурная компенсация.</a:t>
            </a:r>
          </a:p>
        </p:txBody>
      </p:sp>
      <p:pic>
        <p:nvPicPr>
          <p:cNvPr id="53" name="image.png" descr="image.png"/>
          <p:cNvPicPr>
            <a:picLocks noChangeAspect="1"/>
          </p:cNvPicPr>
          <p:nvPr/>
        </p:nvPicPr>
        <p:blipFill>
          <a:blip r:embed="rId2">
            <a:extLst/>
          </a:blip>
          <a:stretch>
            <a:fillRect/>
          </a:stretch>
        </p:blipFill>
        <p:spPr>
          <a:xfrm>
            <a:off x="2843212" y="981075"/>
            <a:ext cx="2814638" cy="576263"/>
          </a:xfrm>
          <a:prstGeom prst="rect">
            <a:avLst/>
          </a:prstGeom>
          <a:ln w="12700">
            <a:miter lim="400000"/>
          </a:ln>
        </p:spPr>
      </p:pic>
      <p:pic>
        <p:nvPicPr>
          <p:cNvPr id="54" name="image.png" descr="image.png"/>
          <p:cNvPicPr>
            <a:picLocks noChangeAspect="1"/>
          </p:cNvPicPr>
          <p:nvPr/>
        </p:nvPicPr>
        <p:blipFill>
          <a:blip r:embed="rId3">
            <a:extLst/>
          </a:blip>
          <a:stretch>
            <a:fillRect/>
          </a:stretch>
        </p:blipFill>
        <p:spPr>
          <a:xfrm>
            <a:off x="1763712" y="3429000"/>
            <a:ext cx="749301" cy="360363"/>
          </a:xfrm>
          <a:prstGeom prst="rect">
            <a:avLst/>
          </a:prstGeom>
          <a:ln w="12700">
            <a:miter lim="400000"/>
          </a:ln>
        </p:spPr>
      </p:pic>
      <p:pic>
        <p:nvPicPr>
          <p:cNvPr id="55" name="image.png" descr="image.png"/>
          <p:cNvPicPr>
            <a:picLocks noChangeAspect="1"/>
          </p:cNvPicPr>
          <p:nvPr/>
        </p:nvPicPr>
        <p:blipFill>
          <a:blip r:embed="rId3">
            <a:extLst/>
          </a:blip>
          <a:stretch>
            <a:fillRect/>
          </a:stretch>
        </p:blipFill>
        <p:spPr>
          <a:xfrm>
            <a:off x="7451725" y="1916112"/>
            <a:ext cx="742950" cy="357188"/>
          </a:xfrm>
          <a:prstGeom prst="rect">
            <a:avLst/>
          </a:prstGeom>
          <a:ln w="12700">
            <a:miter lim="400000"/>
          </a:ln>
        </p:spPr>
      </p:pic>
      <p:pic>
        <p:nvPicPr>
          <p:cNvPr id="56" name="image.png" descr="image.png"/>
          <p:cNvPicPr>
            <a:picLocks noChangeAspect="1"/>
          </p:cNvPicPr>
          <p:nvPr/>
        </p:nvPicPr>
        <p:blipFill>
          <a:blip r:embed="rId4">
            <a:extLst/>
          </a:blip>
          <a:stretch>
            <a:fillRect/>
          </a:stretch>
        </p:blipFill>
        <p:spPr>
          <a:xfrm>
            <a:off x="6011862" y="2282825"/>
            <a:ext cx="720726" cy="44608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кстура">
  <a:themeElements>
    <a:clrScheme name="Текстура">
      <a:dk1>
        <a:srgbClr val="000000"/>
      </a:dk1>
      <a:lt1>
        <a:srgbClr val="FFFFFF"/>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Arial"/>
        <a:ea typeface="Arial"/>
        <a:cs typeface="Arial"/>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кстура">
  <a:themeElements>
    <a:clrScheme name="Текстура">
      <a:dk1>
        <a:srgbClr val="000000"/>
      </a:dk1>
      <a:lt1>
        <a:srgbClr val="FFFFFF"/>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Arial"/>
        <a:ea typeface="Arial"/>
        <a:cs typeface="Arial"/>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