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9" r:id="rId2"/>
    <p:sldId id="270" r:id="rId3"/>
    <p:sldId id="271" r:id="rId4"/>
    <p:sldId id="263" r:id="rId5"/>
    <p:sldId id="257" r:id="rId6"/>
    <p:sldId id="258" r:id="rId7"/>
    <p:sldId id="261" r:id="rId8"/>
    <p:sldId id="259" r:id="rId9"/>
    <p:sldId id="262" r:id="rId10"/>
    <p:sldId id="264" r:id="rId11"/>
    <p:sldId id="266" r:id="rId12"/>
    <p:sldId id="265" r:id="rId13"/>
    <p:sldId id="267" r:id="rId14"/>
    <p:sldId id="268" r:id="rId15"/>
    <p:sldId id="272" r:id="rId16"/>
    <p:sldId id="273" r:id="rId17"/>
    <p:sldId id="274" r:id="rId18"/>
    <p:sldId id="275" r:id="rId19"/>
    <p:sldId id="276" r:id="rId20"/>
    <p:sldId id="277" r:id="rId21"/>
    <p:sldId id="280" r:id="rId22"/>
    <p:sldId id="290" r:id="rId23"/>
    <p:sldId id="297" r:id="rId24"/>
    <p:sldId id="298" r:id="rId25"/>
    <p:sldId id="299" r:id="rId26"/>
    <p:sldId id="300" r:id="rId27"/>
    <p:sldId id="278" r:id="rId28"/>
    <p:sldId id="279" r:id="rId29"/>
    <p:sldId id="281" r:id="rId30"/>
    <p:sldId id="282" r:id="rId31"/>
    <p:sldId id="283" r:id="rId32"/>
    <p:sldId id="284" r:id="rId33"/>
    <p:sldId id="285" r:id="rId34"/>
    <p:sldId id="286" r:id="rId35"/>
    <p:sldId id="287" r:id="rId36"/>
    <p:sldId id="288" r:id="rId37"/>
    <p:sldId id="289" r:id="rId38"/>
    <p:sldId id="291" r:id="rId39"/>
    <p:sldId id="292" r:id="rId40"/>
    <p:sldId id="293" r:id="rId41"/>
    <p:sldId id="294" r:id="rId42"/>
    <p:sldId id="295" r:id="rId43"/>
    <p:sldId id="296" r:id="rId4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72833802-FEF1-4C79-8D5D-14CF1EAF98D9}" styleName="Светлый стиль 2 - акцент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8603FDC-E32A-4AB5-989C-0864C3EAD2B8}" styleName="Стиль из темы 2 - акцент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Светлый стиль 3 - акцент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728" autoAdjust="0"/>
  </p:normalViewPr>
  <p:slideViewPr>
    <p:cSldViewPr>
      <p:cViewPr varScale="1">
        <p:scale>
          <a:sx n="75" d="100"/>
          <a:sy n="75" d="100"/>
        </p:scale>
        <p:origin x="1014" y="54"/>
      </p:cViewPr>
      <p:guideLst>
        <p:guide orient="horz" pos="2160"/>
        <p:guide pos="2880"/>
      </p:guideLst>
    </p:cSldViewPr>
  </p:slideViewPr>
  <p:outlineViewPr>
    <p:cViewPr>
      <p:scale>
        <a:sx n="33" d="100"/>
        <a:sy n="33" d="100"/>
      </p:scale>
      <p:origin x="6"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5" name="Скругленный прямоугольник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Скругленный прямоугольник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Заголовок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ru-RU" smtClean="0"/>
              <a:t>Образец заголовка</a:t>
            </a:r>
            <a:endParaRPr kumimoji="0" lang="en-US"/>
          </a:p>
        </p:txBody>
      </p:sp>
      <p:sp>
        <p:nvSpPr>
          <p:cNvPr id="20" name="Подзаголовок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19" name="Дата 18"/>
          <p:cNvSpPr>
            <a:spLocks noGrp="1"/>
          </p:cNvSpPr>
          <p:nvPr>
            <p:ph type="dt" sz="half" idx="10"/>
          </p:nvPr>
        </p:nvSpPr>
        <p:spPr/>
        <p:txBody>
          <a:bodyPr/>
          <a:lstStyle>
            <a:extLst/>
          </a:lstStyle>
          <a:p>
            <a:fld id="{9F7D4641-7407-4780-B248-C0501B1EB881}" type="datetimeFigureOut">
              <a:rPr lang="ru-RU" smtClean="0"/>
              <a:pPr/>
              <a:t>30.10.2019</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11" name="Номер слайда 10"/>
          <p:cNvSpPr>
            <a:spLocks noGrp="1"/>
          </p:cNvSpPr>
          <p:nvPr>
            <p:ph type="sldNum" sz="quarter" idx="12"/>
          </p:nvPr>
        </p:nvSpPr>
        <p:spPr/>
        <p:txBody>
          <a:bodyPr/>
          <a:lstStyle>
            <a:extLst/>
          </a:lstStyle>
          <a:p>
            <a:fld id="{871CAB0A-A680-43E3-AE65-38246759937E}"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 y="4983480"/>
            <a:ext cx="8183880" cy="1051560"/>
          </a:xfrm>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502920" y="530352"/>
            <a:ext cx="8183880" cy="4187952"/>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9F7D4641-7407-4780-B248-C0501B1EB881}" type="datetimeFigureOut">
              <a:rPr lang="ru-RU" smtClean="0"/>
              <a:pPr/>
              <a:t>30.10.2019</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871CAB0A-A680-43E3-AE65-38246759937E}"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533404"/>
            <a:ext cx="1981200" cy="5257799"/>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533400" y="533402"/>
            <a:ext cx="5943600" cy="5257801"/>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9F7D4641-7407-4780-B248-C0501B1EB881}" type="datetimeFigureOut">
              <a:rPr lang="ru-RU" smtClean="0"/>
              <a:pPr/>
              <a:t>30.10.2019</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871CAB0A-A680-43E3-AE65-38246759937E}"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 y="4983480"/>
            <a:ext cx="8183880" cy="1051560"/>
          </a:xfrm>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a:xfrm>
            <a:off x="502920" y="530352"/>
            <a:ext cx="8183880" cy="4187952"/>
          </a:xfrm>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9F7D4641-7407-4780-B248-C0501B1EB881}" type="datetimeFigureOut">
              <a:rPr lang="ru-RU" smtClean="0"/>
              <a:pPr/>
              <a:t>30.10.2019</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871CAB0A-A680-43E3-AE65-38246759937E}"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4" name="Скругленный прямоугольник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Скругленный прямоугольник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9F7D4641-7407-4780-B248-C0501B1EB881}" type="datetimeFigureOut">
              <a:rPr lang="ru-RU" smtClean="0"/>
              <a:pPr/>
              <a:t>30.10.2019</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871CAB0A-A680-43E3-AE65-38246759937E}"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9F7D4641-7407-4780-B248-C0501B1EB881}" type="datetimeFigureOut">
              <a:rPr lang="ru-RU" smtClean="0"/>
              <a:pPr/>
              <a:t>30.10.2019</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871CAB0A-A680-43E3-AE65-38246759937E}"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 y="4983480"/>
            <a:ext cx="8183880" cy="1051560"/>
          </a:xfrm>
        </p:spPr>
        <p:txBody>
          <a:bodyPr anchor="b"/>
          <a:lstStyle>
            <a:lvl1pPr>
              <a:defRPr b="1"/>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9F7D4641-7407-4780-B248-C0501B1EB881}" type="datetimeFigureOut">
              <a:rPr lang="ru-RU" smtClean="0"/>
              <a:pPr/>
              <a:t>30.10.2019</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871CAB0A-A680-43E3-AE65-38246759937E}"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9F7D4641-7407-4780-B248-C0501B1EB881}" type="datetimeFigureOut">
              <a:rPr lang="ru-RU" smtClean="0"/>
              <a:pPr/>
              <a:t>30.10.2019</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871CAB0A-A680-43E3-AE65-38246759937E}"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7" name="Скругленный прямоугольник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Дата 1"/>
          <p:cNvSpPr>
            <a:spLocks noGrp="1"/>
          </p:cNvSpPr>
          <p:nvPr>
            <p:ph type="dt" sz="half" idx="10"/>
          </p:nvPr>
        </p:nvSpPr>
        <p:spPr/>
        <p:txBody>
          <a:bodyPr/>
          <a:lstStyle>
            <a:extLst/>
          </a:lstStyle>
          <a:p>
            <a:fld id="{9F7D4641-7407-4780-B248-C0501B1EB881}" type="datetimeFigureOut">
              <a:rPr lang="ru-RU" smtClean="0"/>
              <a:pPr/>
              <a:t>30.10.2019</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871CAB0A-A680-43E3-AE65-38246759937E}"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9F7D4641-7407-4780-B248-C0501B1EB881}" type="datetimeFigureOut">
              <a:rPr lang="ru-RU" smtClean="0"/>
              <a:pPr/>
              <a:t>30.10.2019</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871CAB0A-A680-43E3-AE65-38246759937E}"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5" name="Скругленный прямоугольник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Прямоугольник с одним скругленным углом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ru-RU" smtClean="0"/>
              <a:t>Образец заголовка</a:t>
            </a:r>
            <a:endParaRPr kumimoji="0" lang="en-US"/>
          </a:p>
        </p:txBody>
      </p:sp>
      <p:sp>
        <p:nvSpPr>
          <p:cNvPr id="4" name="Текст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9F7D4641-7407-4780-B248-C0501B1EB881}" type="datetimeFigureOut">
              <a:rPr lang="ru-RU" smtClean="0"/>
              <a:pPr/>
              <a:t>30.10.2019</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871CAB0A-A680-43E3-AE65-38246759937E}" type="slidenum">
              <a:rPr lang="ru-RU" smtClean="0"/>
              <a:pPr/>
              <a:t>‹#›</a:t>
            </a:fld>
            <a:endParaRPr lang="ru-RU"/>
          </a:p>
        </p:txBody>
      </p:sp>
      <p:sp>
        <p:nvSpPr>
          <p:cNvPr id="3" name="Рисунок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ru-RU" smtClean="0"/>
              <a:t>Вставка рисунка</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Скругленный прямоугольник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Скругленный прямоугольник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Заголовок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ru-RU" smtClean="0"/>
              <a:t>Образец заголовка</a:t>
            </a:r>
            <a:endParaRPr kumimoji="0" lang="en-US"/>
          </a:p>
        </p:txBody>
      </p:sp>
      <p:sp>
        <p:nvSpPr>
          <p:cNvPr id="4" name="Текст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5" name="Дата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9F7D4641-7407-4780-B248-C0501B1EB881}" type="datetimeFigureOut">
              <a:rPr lang="ru-RU" smtClean="0"/>
              <a:pPr/>
              <a:t>30.10.2019</a:t>
            </a:fld>
            <a:endParaRPr lang="ru-RU"/>
          </a:p>
        </p:txBody>
      </p:sp>
      <p:sp>
        <p:nvSpPr>
          <p:cNvPr id="18" name="Нижний колонтитул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ru-RU"/>
          </a:p>
        </p:txBody>
      </p:sp>
      <p:sp>
        <p:nvSpPr>
          <p:cNvPr id="5" name="Номер слайда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871CAB0A-A680-43E3-AE65-38246759937E}"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0.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29.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image" Target="../media/image7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3.gif"/><Relationship Id="rId2" Type="http://schemas.openxmlformats.org/officeDocument/2006/relationships/image" Target="../media/image82.gif"/><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38.xml.rels><?xml version="1.0" encoding="UTF-8" standalone="yes"?>
<Relationships xmlns="http://schemas.openxmlformats.org/package/2006/relationships"><Relationship Id="rId3" Type="http://schemas.openxmlformats.org/officeDocument/2006/relationships/image" Target="../media/image86.gif"/><Relationship Id="rId2" Type="http://schemas.openxmlformats.org/officeDocument/2006/relationships/image" Target="../media/image85.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5500702"/>
            <a:ext cx="8183880" cy="1051560"/>
          </a:xfrm>
        </p:spPr>
        <p:txBody>
          <a:bodyPr/>
          <a:lstStyle/>
          <a:p>
            <a:pPr algn="ctr"/>
            <a:r>
              <a:rPr lang="ru-RU" dirty="0" smtClean="0"/>
              <a:t>Операционный усилитель</a:t>
            </a:r>
            <a:endParaRPr lang="ru-RU" dirty="0"/>
          </a:p>
        </p:txBody>
      </p:sp>
      <p:sp>
        <p:nvSpPr>
          <p:cNvPr id="3" name="Содержимое 2"/>
          <p:cNvSpPr>
            <a:spLocks noGrp="1"/>
          </p:cNvSpPr>
          <p:nvPr>
            <p:ph idx="1"/>
          </p:nvPr>
        </p:nvSpPr>
        <p:spPr>
          <a:xfrm>
            <a:off x="357158" y="357166"/>
            <a:ext cx="8183880" cy="2857520"/>
          </a:xfrm>
        </p:spPr>
        <p:txBody>
          <a:bodyPr/>
          <a:lstStyle/>
          <a:p>
            <a:pPr marL="85725" indent="357188">
              <a:buNone/>
            </a:pPr>
            <a:r>
              <a:rPr lang="ru-RU" b="1" dirty="0" smtClean="0"/>
              <a:t>Операционный усилитель (ОУ) - это модульный многоканальный усилитель с дифференциальным входом, по своим характеристикам приближающийся к идеальному усилителю</a:t>
            </a:r>
            <a:r>
              <a:rPr lang="ru-RU" dirty="0" smtClean="0"/>
              <a:t>.</a:t>
            </a:r>
          </a:p>
          <a:p>
            <a:pPr>
              <a:buNone/>
            </a:pPr>
            <a:endParaRPr lang="ru-RU" dirty="0"/>
          </a:p>
        </p:txBody>
      </p:sp>
      <p:sp>
        <p:nvSpPr>
          <p:cNvPr id="28675" name="Rectangle 3"/>
          <p:cNvSpPr>
            <a:spLocks noChangeArrowheads="1"/>
          </p:cNvSpPr>
          <p:nvPr/>
        </p:nvSpPr>
        <p:spPr bwMode="auto">
          <a:xfrm>
            <a:off x="428596" y="3152002"/>
            <a:ext cx="8286808"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just"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Arial" pitchFamily="34" charset="0"/>
                <a:ea typeface="Times New Roman" pitchFamily="18" charset="0"/>
              </a:rPr>
              <a:t>Само название "операционный усилитель" связано с математическими операциями, которые в начале развития вычислительных устройств осуществлялись с помощью операционных усилителей (ОУ). </a:t>
            </a:r>
          </a:p>
          <a:p>
            <a:pPr marL="0" marR="0" lvl="0" indent="304800" algn="just" defTabSz="914400" rtl="0" eaLnBrk="1" fontAlgn="base" latinLnBrk="0" hangingPunct="1">
              <a:lnSpc>
                <a:spcPct val="100000"/>
              </a:lnSpc>
              <a:spcBef>
                <a:spcPct val="0"/>
              </a:spcBef>
              <a:spcAft>
                <a:spcPct val="0"/>
              </a:spcAft>
              <a:buClrTx/>
              <a:buSzTx/>
              <a:buFontTx/>
              <a:buNone/>
              <a:tabLst/>
            </a:pPr>
            <a:endParaRPr lang="ru-RU" dirty="0">
              <a:solidFill>
                <a:srgbClr val="000000"/>
              </a:solidFill>
              <a:latin typeface="Arial" pitchFamily="34" charset="0"/>
              <a:ea typeface="Times New Roman" pitchFamily="18" charset="0"/>
            </a:endParaRPr>
          </a:p>
          <a:p>
            <a:pPr marL="0" marR="0" lvl="0" indent="304800" algn="just"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Arial" pitchFamily="34" charset="0"/>
                <a:ea typeface="Times New Roman" pitchFamily="18" charset="0"/>
              </a:rPr>
              <a:t>Функции современных интегральных ОУ стали более универсальными, а сами ОУ, являясь источниками напряжения, управляемыми напряжением, находят широкое применение в устройствах современной электроники.</a:t>
            </a:r>
            <a:endParaRPr kumimoji="0" lang="ru-RU"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5500702"/>
            <a:ext cx="8183880" cy="1051560"/>
          </a:xfrm>
        </p:spPr>
        <p:txBody>
          <a:bodyPr>
            <a:normAutofit fontScale="90000"/>
          </a:bodyPr>
          <a:lstStyle/>
          <a:p>
            <a:r>
              <a:rPr lang="ru-RU" dirty="0" smtClean="0"/>
              <a:t>Инвертирующее включение ОУ</a:t>
            </a:r>
            <a:endParaRPr lang="ru-RU" dirty="0"/>
          </a:p>
        </p:txBody>
      </p:sp>
      <p:pic>
        <p:nvPicPr>
          <p:cNvPr id="23555" name="Picture 3"/>
          <p:cNvPicPr>
            <a:picLocks noChangeAspect="1" noChangeArrowheads="1"/>
          </p:cNvPicPr>
          <p:nvPr/>
        </p:nvPicPr>
        <p:blipFill>
          <a:blip r:embed="rId2" cstate="print"/>
          <a:srcRect/>
          <a:stretch>
            <a:fillRect/>
          </a:stretch>
        </p:blipFill>
        <p:spPr bwMode="auto">
          <a:xfrm>
            <a:off x="500033" y="571480"/>
            <a:ext cx="4291207" cy="2786082"/>
          </a:xfrm>
          <a:prstGeom prst="rect">
            <a:avLst/>
          </a:prstGeom>
          <a:noFill/>
          <a:ln w="9525">
            <a:noFill/>
            <a:miter lim="800000"/>
            <a:headEnd/>
            <a:tailEnd/>
          </a:ln>
          <a:effectLst/>
        </p:spPr>
      </p:pic>
      <p:sp>
        <p:nvSpPr>
          <p:cNvPr id="6" name="Прямоугольник 5"/>
          <p:cNvSpPr/>
          <p:nvPr/>
        </p:nvSpPr>
        <p:spPr>
          <a:xfrm>
            <a:off x="4857752" y="500042"/>
            <a:ext cx="3714776" cy="2585323"/>
          </a:xfrm>
          <a:prstGeom prst="rect">
            <a:avLst/>
          </a:prstGeom>
        </p:spPr>
        <p:txBody>
          <a:bodyPr wrap="square">
            <a:spAutoFit/>
          </a:bodyPr>
          <a:lstStyle/>
          <a:p>
            <a:r>
              <a:rPr lang="ru-RU" dirty="0" smtClean="0"/>
              <a:t>    Входной </a:t>
            </a:r>
            <a:r>
              <a:rPr lang="ru-RU" dirty="0"/>
              <a:t>сигнал подается на инвертирующий вход, а неинвертирующий вход подключается к общему проводу. </a:t>
            </a:r>
            <a:r>
              <a:rPr lang="ru-RU" dirty="0" smtClean="0"/>
              <a:t/>
            </a:r>
            <a:br>
              <a:rPr lang="ru-RU" dirty="0" smtClean="0"/>
            </a:br>
            <a:r>
              <a:rPr lang="ru-RU" dirty="0" smtClean="0"/>
              <a:t>     Коэффициент </a:t>
            </a:r>
            <a:r>
              <a:rPr lang="ru-RU" dirty="0"/>
              <a:t>усиления определяется соотношением резисторов R1 и R2 и считается по формуле: </a:t>
            </a:r>
          </a:p>
        </p:txBody>
      </p:sp>
      <p:pic>
        <p:nvPicPr>
          <p:cNvPr id="23556" name="Picture 4"/>
          <p:cNvPicPr>
            <a:picLocks noGrp="1" noChangeAspect="1" noChangeArrowheads="1"/>
          </p:cNvPicPr>
          <p:nvPr>
            <p:ph idx="1"/>
          </p:nvPr>
        </p:nvPicPr>
        <p:blipFill>
          <a:blip r:embed="rId3" cstate="print"/>
          <a:srcRect/>
          <a:stretch>
            <a:fillRect/>
          </a:stretch>
        </p:blipFill>
        <p:spPr bwMode="auto">
          <a:xfrm>
            <a:off x="5786446" y="3071810"/>
            <a:ext cx="1370613" cy="785818"/>
          </a:xfrm>
          <a:prstGeom prst="rect">
            <a:avLst/>
          </a:prstGeom>
          <a:noFill/>
          <a:ln w="9525">
            <a:noFill/>
            <a:miter lim="800000"/>
            <a:headEnd/>
            <a:tailEnd/>
          </a:ln>
          <a:effectLst/>
        </p:spPr>
      </p:pic>
      <p:sp>
        <p:nvSpPr>
          <p:cNvPr id="8" name="Прямоугольник 7"/>
          <p:cNvSpPr/>
          <p:nvPr/>
        </p:nvSpPr>
        <p:spPr>
          <a:xfrm>
            <a:off x="428596" y="3929066"/>
            <a:ext cx="8286808" cy="646331"/>
          </a:xfrm>
          <a:prstGeom prst="rect">
            <a:avLst/>
          </a:prstGeom>
        </p:spPr>
        <p:txBody>
          <a:bodyPr wrap="square">
            <a:spAutoFit/>
          </a:bodyPr>
          <a:lstStyle/>
          <a:p>
            <a:r>
              <a:rPr lang="ru-RU" dirty="0" smtClean="0">
                <a:solidFill>
                  <a:schemeClr val="accent2">
                    <a:lumMod val="60000"/>
                    <a:lumOff val="40000"/>
                  </a:schemeClr>
                </a:solidFill>
              </a:rPr>
              <a:t>         В инвертирующем </a:t>
            </a:r>
            <a:r>
              <a:rPr lang="ru-RU" dirty="0">
                <a:solidFill>
                  <a:schemeClr val="accent2">
                    <a:lumMod val="60000"/>
                    <a:lumOff val="40000"/>
                  </a:schemeClr>
                </a:solidFill>
              </a:rPr>
              <a:t>усилителе фаза выходного сигнала "зеркальна" фазе входного. </a:t>
            </a:r>
          </a:p>
        </p:txBody>
      </p:sp>
      <p:sp>
        <p:nvSpPr>
          <p:cNvPr id="9" name="Прямоугольник 8"/>
          <p:cNvSpPr/>
          <p:nvPr/>
        </p:nvSpPr>
        <p:spPr>
          <a:xfrm>
            <a:off x="500034" y="4786322"/>
            <a:ext cx="8286808" cy="923330"/>
          </a:xfrm>
          <a:prstGeom prst="rect">
            <a:avLst/>
          </a:prstGeom>
        </p:spPr>
        <p:txBody>
          <a:bodyPr wrap="square">
            <a:spAutoFit/>
          </a:bodyPr>
          <a:lstStyle/>
          <a:p>
            <a:r>
              <a:rPr lang="ru-RU" dirty="0" smtClean="0"/>
              <a:t>    Входное </a:t>
            </a:r>
            <a:r>
              <a:rPr lang="ru-RU" dirty="0"/>
              <a:t>сопротивление определяется резистором R1. </a:t>
            </a:r>
            <a:endParaRPr lang="ru-RU" dirty="0" smtClean="0"/>
          </a:p>
          <a:p>
            <a:r>
              <a:rPr lang="ru-RU" dirty="0" smtClean="0"/>
              <a:t>    Если </a:t>
            </a:r>
            <a:r>
              <a:rPr lang="ru-RU" dirty="0"/>
              <a:t>его сопротивление, например 100кОм, то и входное сопротивление усилителя будет 100кОм.</a:t>
            </a:r>
          </a:p>
        </p:txBody>
      </p:sp>
      <p:graphicFrame>
        <p:nvGraphicFramePr>
          <p:cNvPr id="10" name="Таблица 9"/>
          <p:cNvGraphicFramePr>
            <a:graphicFrameLocks noGrp="1"/>
          </p:cNvGraphicFramePr>
          <p:nvPr/>
        </p:nvGraphicFramePr>
        <p:xfrm>
          <a:off x="5786446" y="3000372"/>
          <a:ext cx="1428760" cy="928694"/>
        </p:xfrm>
        <a:graphic>
          <a:graphicData uri="http://schemas.openxmlformats.org/drawingml/2006/table">
            <a:tbl>
              <a:tblPr/>
              <a:tblGrid>
                <a:gridCol w="1428760"/>
              </a:tblGrid>
              <a:tr h="928694">
                <a:tc>
                  <a:txBody>
                    <a:bodyPr/>
                    <a:lstStyle/>
                    <a:p>
                      <a:endParaRPr lang="ru-RU" dirty="0"/>
                    </a:p>
                  </a:txBody>
                  <a:tcPr>
                    <a:lnL w="76200" cmpd="sng">
                      <a:solidFill>
                        <a:srgbClr val="FF0000"/>
                      </a:solidFill>
                      <a:prstDash val="solid"/>
                    </a:lnL>
                    <a:lnR w="76200" cmpd="sng">
                      <a:solidFill>
                        <a:srgbClr val="FF0000"/>
                      </a:solidFill>
                      <a:prstDash val="solid"/>
                    </a:lnR>
                    <a:lnT w="76200" cmpd="sng">
                      <a:solidFill>
                        <a:srgbClr val="FF0000"/>
                      </a:solidFill>
                      <a:prstDash val="solid"/>
                    </a:lnT>
                    <a:lnB w="76200" cmpd="sng">
                      <a:solidFill>
                        <a:srgbClr val="FF0000"/>
                      </a:solidFill>
                      <a:prstDash val="soli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5500702"/>
            <a:ext cx="8183880" cy="1051560"/>
          </a:xfrm>
        </p:spPr>
        <p:txBody>
          <a:bodyPr>
            <a:normAutofit fontScale="90000"/>
          </a:bodyPr>
          <a:lstStyle/>
          <a:p>
            <a:pPr algn="ctr"/>
            <a:r>
              <a:rPr lang="ru-RU" dirty="0" smtClean="0"/>
              <a:t>Расчёт  делителя напряжения </a:t>
            </a:r>
            <a:endParaRPr lang="ru-RU" dirty="0"/>
          </a:p>
        </p:txBody>
      </p:sp>
      <p:pic>
        <p:nvPicPr>
          <p:cNvPr id="25602" name="Picture 2"/>
          <p:cNvPicPr>
            <a:picLocks noGrp="1" noChangeAspect="1" noChangeArrowheads="1"/>
          </p:cNvPicPr>
          <p:nvPr>
            <p:ph idx="1"/>
          </p:nvPr>
        </p:nvPicPr>
        <p:blipFill>
          <a:blip r:embed="rId2" cstate="print"/>
          <a:srcRect l="3453" t="4188" r="3142" b="3201"/>
          <a:stretch>
            <a:fillRect/>
          </a:stretch>
        </p:blipFill>
        <p:spPr bwMode="auto">
          <a:xfrm>
            <a:off x="4000496" y="658686"/>
            <a:ext cx="4572032" cy="2556000"/>
          </a:xfrm>
          <a:prstGeom prst="rect">
            <a:avLst/>
          </a:prstGeom>
          <a:noFill/>
          <a:ln w="9525">
            <a:noFill/>
            <a:miter lim="800000"/>
            <a:headEnd/>
            <a:tailEnd/>
          </a:ln>
          <a:effectLst/>
        </p:spPr>
      </p:pic>
      <p:sp>
        <p:nvSpPr>
          <p:cNvPr id="5" name="Прямоугольник 4"/>
          <p:cNvSpPr/>
          <p:nvPr/>
        </p:nvSpPr>
        <p:spPr>
          <a:xfrm>
            <a:off x="428596" y="428604"/>
            <a:ext cx="3643338" cy="1477328"/>
          </a:xfrm>
          <a:prstGeom prst="rect">
            <a:avLst/>
          </a:prstGeom>
        </p:spPr>
        <p:txBody>
          <a:bodyPr wrap="square">
            <a:spAutoFit/>
          </a:bodyPr>
          <a:lstStyle/>
          <a:p>
            <a:r>
              <a:rPr lang="ru-RU" dirty="0" smtClean="0"/>
              <a:t> Через все элементы схемы, приведённой на рисунке, течёт один и тот же ток.      </a:t>
            </a:r>
          </a:p>
          <a:p>
            <a:pPr indent="261938"/>
            <a:r>
              <a:rPr lang="ru-RU" dirty="0" smtClean="0"/>
              <a:t>Уравнение записанное с использованием закона Ома </a:t>
            </a:r>
            <a:endParaRPr lang="ru-RU" dirty="0"/>
          </a:p>
        </p:txBody>
      </p:sp>
      <p:pic>
        <p:nvPicPr>
          <p:cNvPr id="25603" name="Picture 3"/>
          <p:cNvPicPr>
            <a:picLocks noChangeAspect="1" noChangeArrowheads="1"/>
          </p:cNvPicPr>
          <p:nvPr/>
        </p:nvPicPr>
        <p:blipFill>
          <a:blip r:embed="rId3" cstate="print"/>
          <a:srcRect/>
          <a:stretch>
            <a:fillRect/>
          </a:stretch>
        </p:blipFill>
        <p:spPr bwMode="auto">
          <a:xfrm>
            <a:off x="571472" y="2143116"/>
            <a:ext cx="2628000" cy="549538"/>
          </a:xfrm>
          <a:prstGeom prst="rect">
            <a:avLst/>
          </a:prstGeom>
          <a:noFill/>
          <a:ln w="9525">
            <a:noFill/>
            <a:miter lim="800000"/>
            <a:headEnd/>
            <a:tailEnd/>
          </a:ln>
          <a:effectLst/>
        </p:spPr>
      </p:pic>
      <p:pic>
        <p:nvPicPr>
          <p:cNvPr id="25604" name="Picture 4"/>
          <p:cNvPicPr>
            <a:picLocks noChangeAspect="1" noChangeArrowheads="1"/>
          </p:cNvPicPr>
          <p:nvPr/>
        </p:nvPicPr>
        <p:blipFill>
          <a:blip r:embed="rId4" cstate="print"/>
          <a:srcRect/>
          <a:stretch>
            <a:fillRect/>
          </a:stretch>
        </p:blipFill>
        <p:spPr bwMode="auto">
          <a:xfrm>
            <a:off x="571472" y="2786058"/>
            <a:ext cx="2592000" cy="2626889"/>
          </a:xfrm>
          <a:prstGeom prst="rect">
            <a:avLst/>
          </a:prstGeom>
          <a:noFill/>
          <a:ln w="9525">
            <a:noFill/>
            <a:miter lim="800000"/>
            <a:headEnd/>
            <a:tailEnd/>
          </a:ln>
          <a:effectLst/>
        </p:spPr>
      </p:pic>
      <p:pic>
        <p:nvPicPr>
          <p:cNvPr id="25605" name="Picture 5"/>
          <p:cNvPicPr>
            <a:picLocks noChangeAspect="1" noChangeArrowheads="1"/>
          </p:cNvPicPr>
          <p:nvPr/>
        </p:nvPicPr>
        <p:blipFill>
          <a:blip r:embed="rId5" cstate="print"/>
          <a:srcRect/>
          <a:stretch>
            <a:fillRect/>
          </a:stretch>
        </p:blipFill>
        <p:spPr bwMode="auto">
          <a:xfrm>
            <a:off x="4429124" y="4000504"/>
            <a:ext cx="4032000" cy="1576904"/>
          </a:xfrm>
          <a:prstGeom prst="rect">
            <a:avLst/>
          </a:prstGeom>
          <a:noFill/>
          <a:ln w="9525">
            <a:noFill/>
            <a:miter lim="800000"/>
            <a:headEnd/>
            <a:tailEnd/>
          </a:ln>
          <a:effectLst/>
        </p:spPr>
      </p:pic>
      <p:sp>
        <p:nvSpPr>
          <p:cNvPr id="9" name="Прямоугольник 8"/>
          <p:cNvSpPr/>
          <p:nvPr/>
        </p:nvSpPr>
        <p:spPr>
          <a:xfrm>
            <a:off x="4929190" y="3286124"/>
            <a:ext cx="3183885" cy="369332"/>
          </a:xfrm>
          <a:prstGeom prst="rect">
            <a:avLst/>
          </a:prstGeom>
        </p:spPr>
        <p:txBody>
          <a:bodyPr wrap="none">
            <a:spAutoFit/>
          </a:bodyPr>
          <a:lstStyle/>
          <a:p>
            <a:r>
              <a:rPr lang="ru-RU" dirty="0" smtClean="0"/>
              <a:t>Окончательно получаем </a:t>
            </a:r>
            <a:endParaRPr lang="ru-RU" dirty="0"/>
          </a:p>
        </p:txBody>
      </p:sp>
      <p:graphicFrame>
        <p:nvGraphicFramePr>
          <p:cNvPr id="10" name="Таблица 9"/>
          <p:cNvGraphicFramePr>
            <a:graphicFrameLocks noGrp="1"/>
          </p:cNvGraphicFramePr>
          <p:nvPr/>
        </p:nvGraphicFramePr>
        <p:xfrm>
          <a:off x="4383314" y="3976914"/>
          <a:ext cx="4122057" cy="1654629"/>
        </p:xfrm>
        <a:graphic>
          <a:graphicData uri="http://schemas.openxmlformats.org/drawingml/2006/table">
            <a:tbl>
              <a:tblPr>
                <a:tableStyleId>{5DA37D80-6434-44D0-A028-1B22A696006F}</a:tableStyleId>
              </a:tblPr>
              <a:tblGrid>
                <a:gridCol w="4122057"/>
              </a:tblGrid>
              <a:tr h="1654629">
                <a:tc>
                  <a:txBody>
                    <a:bodyPr/>
                    <a:lstStyle/>
                    <a:p>
                      <a:endParaRPr lang="ru-RU" dirty="0"/>
                    </a:p>
                  </a:txBody>
                  <a:tcPr/>
                </a:tc>
              </a:tr>
            </a:tbl>
          </a:graphicData>
        </a:graphic>
      </p:graphicFrame>
      <p:graphicFrame>
        <p:nvGraphicFramePr>
          <p:cNvPr id="11" name="Таблица 10"/>
          <p:cNvGraphicFramePr>
            <a:graphicFrameLocks noGrp="1"/>
          </p:cNvGraphicFramePr>
          <p:nvPr/>
        </p:nvGraphicFramePr>
        <p:xfrm>
          <a:off x="4286248" y="3857628"/>
          <a:ext cx="4286280" cy="1857387"/>
        </p:xfrm>
        <a:graphic>
          <a:graphicData uri="http://schemas.openxmlformats.org/drawingml/2006/table">
            <a:tbl>
              <a:tblPr/>
              <a:tblGrid>
                <a:gridCol w="4286280"/>
              </a:tblGrid>
              <a:tr h="1857387">
                <a:tc>
                  <a:txBody>
                    <a:bodyPr/>
                    <a:lstStyle/>
                    <a:p>
                      <a:endParaRPr lang="ru-RU" dirty="0"/>
                    </a:p>
                  </a:txBody>
                  <a:tcPr>
                    <a:lnL w="76200" cmpd="sng">
                      <a:solidFill>
                        <a:srgbClr val="FF0000"/>
                      </a:solidFill>
                      <a:prstDash val="solid"/>
                    </a:lnL>
                    <a:lnR w="76200" cmpd="sng">
                      <a:solidFill>
                        <a:srgbClr val="FF0000"/>
                      </a:solidFill>
                      <a:prstDash val="solid"/>
                    </a:lnR>
                    <a:lnT w="76200" cmpd="sng">
                      <a:solidFill>
                        <a:srgbClr val="FF0000"/>
                      </a:solidFill>
                      <a:prstDash val="solid"/>
                    </a:lnT>
                    <a:lnB w="76200" cmpd="sng">
                      <a:solidFill>
                        <a:srgbClr val="FF0000"/>
                      </a:solidFill>
                      <a:prstDash val="soli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5572140"/>
            <a:ext cx="8183880" cy="1051560"/>
          </a:xfrm>
        </p:spPr>
        <p:txBody>
          <a:bodyPr>
            <a:normAutofit/>
          </a:bodyPr>
          <a:lstStyle/>
          <a:p>
            <a:pPr algn="ctr"/>
            <a:r>
              <a:rPr lang="ru-RU" sz="2400" dirty="0" smtClean="0"/>
              <a:t>Инвертирующий  усилитель с повышенным входным сопротивлением</a:t>
            </a:r>
            <a:endParaRPr lang="ru-RU" sz="2400" dirty="0"/>
          </a:p>
        </p:txBody>
      </p:sp>
      <p:sp>
        <p:nvSpPr>
          <p:cNvPr id="5" name="Содержимое 4"/>
          <p:cNvSpPr>
            <a:spLocks noGrp="1"/>
          </p:cNvSpPr>
          <p:nvPr>
            <p:ph idx="1"/>
          </p:nvPr>
        </p:nvSpPr>
        <p:spPr/>
        <p:txBody>
          <a:bodyPr/>
          <a:lstStyle/>
          <a:p>
            <a:pPr>
              <a:buNone/>
            </a:pPr>
            <a:r>
              <a:rPr lang="ru-RU" dirty="0" smtClean="0"/>
              <a:t>Подключим инвертирующий усилитель через делитель сопротивления</a:t>
            </a:r>
            <a:endParaRPr lang="ru-RU" dirty="0"/>
          </a:p>
        </p:txBody>
      </p:sp>
      <p:pic>
        <p:nvPicPr>
          <p:cNvPr id="6" name="Picture 2" descr="Инвертирующий усилитель"/>
          <p:cNvPicPr>
            <a:picLocks noChangeAspect="1" noChangeArrowheads="1"/>
          </p:cNvPicPr>
          <p:nvPr/>
        </p:nvPicPr>
        <p:blipFill>
          <a:blip r:embed="rId2" cstate="print"/>
          <a:srcRect/>
          <a:stretch>
            <a:fillRect/>
          </a:stretch>
        </p:blipFill>
        <p:spPr bwMode="auto">
          <a:xfrm>
            <a:off x="500034" y="1571612"/>
            <a:ext cx="3701507" cy="2786082"/>
          </a:xfrm>
          <a:prstGeom prst="rect">
            <a:avLst/>
          </a:prstGeom>
          <a:noFill/>
        </p:spPr>
      </p:pic>
      <p:sp>
        <p:nvSpPr>
          <p:cNvPr id="8" name="Прямоугольник 7"/>
          <p:cNvSpPr/>
          <p:nvPr/>
        </p:nvSpPr>
        <p:spPr>
          <a:xfrm>
            <a:off x="4214810" y="1643050"/>
            <a:ext cx="4572000" cy="923330"/>
          </a:xfrm>
          <a:prstGeom prst="rect">
            <a:avLst/>
          </a:prstGeom>
        </p:spPr>
        <p:txBody>
          <a:bodyPr>
            <a:spAutoFit/>
          </a:bodyPr>
          <a:lstStyle/>
          <a:p>
            <a:r>
              <a:rPr lang="ru-RU" dirty="0" smtClean="0"/>
              <a:t>      В </a:t>
            </a:r>
            <a:r>
              <a:rPr lang="ru-RU" dirty="0"/>
              <a:t>данном случае, коэффициент усиления считается по следующей формуле:</a:t>
            </a:r>
          </a:p>
        </p:txBody>
      </p:sp>
      <p:pic>
        <p:nvPicPr>
          <p:cNvPr id="24580" name="Picture 4"/>
          <p:cNvPicPr>
            <a:picLocks noChangeAspect="1" noChangeArrowheads="1"/>
          </p:cNvPicPr>
          <p:nvPr/>
        </p:nvPicPr>
        <p:blipFill>
          <a:blip r:embed="rId3" cstate="print"/>
          <a:srcRect/>
          <a:stretch>
            <a:fillRect/>
          </a:stretch>
        </p:blipFill>
        <p:spPr bwMode="auto">
          <a:xfrm>
            <a:off x="4857752" y="2714620"/>
            <a:ext cx="3588514" cy="1143008"/>
          </a:xfrm>
          <a:prstGeom prst="rect">
            <a:avLst/>
          </a:prstGeom>
          <a:noFill/>
          <a:ln w="9525">
            <a:noFill/>
            <a:miter lim="800000"/>
            <a:headEnd/>
            <a:tailEnd/>
          </a:ln>
          <a:effectLst/>
        </p:spPr>
      </p:pic>
      <p:sp>
        <p:nvSpPr>
          <p:cNvPr id="10" name="Прямоугольник 9"/>
          <p:cNvSpPr/>
          <p:nvPr/>
        </p:nvSpPr>
        <p:spPr>
          <a:xfrm>
            <a:off x="571472" y="4643446"/>
            <a:ext cx="7429552" cy="1015663"/>
          </a:xfrm>
          <a:prstGeom prst="rect">
            <a:avLst/>
          </a:prstGeom>
        </p:spPr>
        <p:txBody>
          <a:bodyPr wrap="square">
            <a:spAutoFit/>
          </a:bodyPr>
          <a:lstStyle/>
          <a:p>
            <a:r>
              <a:rPr lang="ru-RU" dirty="0" smtClean="0"/>
              <a:t>    </a:t>
            </a:r>
            <a:r>
              <a:rPr lang="ru-RU" sz="2000" dirty="0" smtClean="0"/>
              <a:t>Это означает, что </a:t>
            </a:r>
            <a:r>
              <a:rPr lang="ru-RU" sz="2000" dirty="0">
                <a:solidFill>
                  <a:schemeClr val="accent2">
                    <a:lumMod val="60000"/>
                    <a:lumOff val="40000"/>
                  </a:schemeClr>
                </a:solidFill>
              </a:rPr>
              <a:t>при том же коэффициенте </a:t>
            </a:r>
            <a:r>
              <a:rPr lang="ru-RU" sz="2000" dirty="0" smtClean="0">
                <a:solidFill>
                  <a:schemeClr val="accent2">
                    <a:lumMod val="60000"/>
                    <a:lumOff val="40000"/>
                  </a:schemeClr>
                </a:solidFill>
              </a:rPr>
              <a:t>усиления </a:t>
            </a:r>
            <a:r>
              <a:rPr lang="ru-RU" sz="2000" dirty="0"/>
              <a:t>сопротивление R1 </a:t>
            </a:r>
            <a:r>
              <a:rPr lang="ru-RU" sz="2000" dirty="0">
                <a:solidFill>
                  <a:schemeClr val="accent2">
                    <a:lumMod val="60000"/>
                    <a:lumOff val="40000"/>
                  </a:schemeClr>
                </a:solidFill>
              </a:rPr>
              <a:t>можно</a:t>
            </a:r>
            <a:r>
              <a:rPr lang="ru-RU" sz="2000" dirty="0"/>
              <a:t> увеличить, а значит и </a:t>
            </a:r>
            <a:r>
              <a:rPr lang="ru-RU" sz="2000" dirty="0">
                <a:solidFill>
                  <a:schemeClr val="accent2">
                    <a:lumMod val="60000"/>
                    <a:lumOff val="40000"/>
                  </a:schemeClr>
                </a:solidFill>
              </a:rPr>
              <a:t>повысить входное сопротивление усилителя</a:t>
            </a:r>
            <a:r>
              <a:rPr lang="ru-RU" sz="2000" dirty="0"/>
              <a:t>.</a:t>
            </a:r>
          </a:p>
        </p:txBody>
      </p:sp>
      <p:graphicFrame>
        <p:nvGraphicFramePr>
          <p:cNvPr id="11" name="Таблица 10"/>
          <p:cNvGraphicFramePr>
            <a:graphicFrameLocks noGrp="1"/>
          </p:cNvGraphicFramePr>
          <p:nvPr/>
        </p:nvGraphicFramePr>
        <p:xfrm>
          <a:off x="4786314" y="2643182"/>
          <a:ext cx="3714776" cy="1285884"/>
        </p:xfrm>
        <a:graphic>
          <a:graphicData uri="http://schemas.openxmlformats.org/drawingml/2006/table">
            <a:tbl>
              <a:tblPr/>
              <a:tblGrid>
                <a:gridCol w="3714776"/>
              </a:tblGrid>
              <a:tr h="1285884">
                <a:tc>
                  <a:txBody>
                    <a:bodyPr/>
                    <a:lstStyle/>
                    <a:p>
                      <a:endParaRPr lang="ru-RU" dirty="0"/>
                    </a:p>
                  </a:txBody>
                  <a:tcPr>
                    <a:lnL w="76200" cmpd="sng">
                      <a:solidFill>
                        <a:srgbClr val="FF0000"/>
                      </a:solidFill>
                      <a:prstDash val="solid"/>
                    </a:lnL>
                    <a:lnR w="76200" cmpd="sng">
                      <a:solidFill>
                        <a:srgbClr val="FF0000"/>
                      </a:solidFill>
                      <a:prstDash val="solid"/>
                    </a:lnR>
                    <a:lnT w="76200" cmpd="sng">
                      <a:solidFill>
                        <a:srgbClr val="FF0000"/>
                      </a:solidFill>
                      <a:prstDash val="solid"/>
                    </a:lnT>
                    <a:lnB w="76200" cmpd="sng">
                      <a:solidFill>
                        <a:srgbClr val="FF0000"/>
                      </a:solidFill>
                      <a:prstDash val="solid"/>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7158" y="5429264"/>
            <a:ext cx="8183880" cy="1051560"/>
          </a:xfrm>
        </p:spPr>
        <p:txBody>
          <a:bodyPr>
            <a:normAutofit/>
          </a:bodyPr>
          <a:lstStyle/>
          <a:p>
            <a:r>
              <a:rPr lang="ru-RU" sz="2400" dirty="0" smtClean="0"/>
              <a:t>ОУ с изменяемым коэффициентом усиления</a:t>
            </a:r>
            <a:endParaRPr lang="ru-RU" sz="2400" dirty="0"/>
          </a:p>
        </p:txBody>
      </p:sp>
      <p:pic>
        <p:nvPicPr>
          <p:cNvPr id="26626" name="Picture 2" descr="Усилитель с изменяемым коэффициентом усиления"/>
          <p:cNvPicPr>
            <a:picLocks noChangeAspect="1" noChangeArrowheads="1"/>
          </p:cNvPicPr>
          <p:nvPr/>
        </p:nvPicPr>
        <p:blipFill>
          <a:blip r:embed="rId2" cstate="print"/>
          <a:srcRect/>
          <a:stretch>
            <a:fillRect/>
          </a:stretch>
        </p:blipFill>
        <p:spPr bwMode="auto">
          <a:xfrm>
            <a:off x="714348" y="1785926"/>
            <a:ext cx="4847738" cy="3071834"/>
          </a:xfrm>
          <a:prstGeom prst="rect">
            <a:avLst/>
          </a:prstGeom>
          <a:noFill/>
        </p:spPr>
      </p:pic>
      <p:sp>
        <p:nvSpPr>
          <p:cNvPr id="5" name="Прямоугольник 4"/>
          <p:cNvSpPr/>
          <p:nvPr/>
        </p:nvSpPr>
        <p:spPr>
          <a:xfrm>
            <a:off x="571472" y="500042"/>
            <a:ext cx="8143932" cy="1200329"/>
          </a:xfrm>
          <a:prstGeom prst="rect">
            <a:avLst/>
          </a:prstGeom>
        </p:spPr>
        <p:txBody>
          <a:bodyPr wrap="square">
            <a:spAutoFit/>
          </a:bodyPr>
          <a:lstStyle/>
          <a:p>
            <a:pPr indent="449263"/>
            <a:r>
              <a:rPr lang="ru-RU" dirty="0"/>
              <a:t>Примем </a:t>
            </a:r>
            <a:r>
              <a:rPr lang="ru-RU" b="1" dirty="0">
                <a:solidFill>
                  <a:schemeClr val="accent2">
                    <a:lumMod val="60000"/>
                    <a:lumOff val="40000"/>
                  </a:schemeClr>
                </a:solidFill>
              </a:rPr>
              <a:t>R1=R2=R3=R</a:t>
            </a:r>
            <a:r>
              <a:rPr lang="ru-RU" dirty="0"/>
              <a:t>. </a:t>
            </a:r>
            <a:endParaRPr lang="ru-RU" dirty="0" smtClean="0"/>
          </a:p>
          <a:p>
            <a:pPr indent="449263"/>
            <a:r>
              <a:rPr lang="ru-RU" dirty="0" smtClean="0"/>
              <a:t>Введем некую </a:t>
            </a:r>
            <a:r>
              <a:rPr lang="ru-RU" dirty="0"/>
              <a:t>переменную А, которая может принимать значения от 1 до 0 в зависимости от поворота движка переменного резистора R3. </a:t>
            </a:r>
            <a:endParaRPr lang="ru-RU" dirty="0" smtClean="0"/>
          </a:p>
        </p:txBody>
      </p:sp>
      <p:pic>
        <p:nvPicPr>
          <p:cNvPr id="26627" name="Picture 3"/>
          <p:cNvPicPr>
            <a:picLocks noGrp="1" noChangeAspect="1" noChangeArrowheads="1"/>
          </p:cNvPicPr>
          <p:nvPr>
            <p:ph idx="1"/>
          </p:nvPr>
        </p:nvPicPr>
        <p:blipFill>
          <a:blip r:embed="rId3" cstate="print"/>
          <a:srcRect/>
          <a:stretch>
            <a:fillRect/>
          </a:stretch>
        </p:blipFill>
        <p:spPr bwMode="auto">
          <a:xfrm>
            <a:off x="6215074" y="3786190"/>
            <a:ext cx="1229974" cy="428628"/>
          </a:xfrm>
          <a:prstGeom prst="rect">
            <a:avLst/>
          </a:prstGeom>
          <a:noFill/>
          <a:ln w="9525">
            <a:noFill/>
            <a:miter lim="800000"/>
            <a:headEnd/>
            <a:tailEnd/>
          </a:ln>
          <a:effectLst/>
        </p:spPr>
      </p:pic>
      <p:sp>
        <p:nvSpPr>
          <p:cNvPr id="7" name="Прямоугольник 6"/>
          <p:cNvSpPr/>
          <p:nvPr/>
        </p:nvSpPr>
        <p:spPr>
          <a:xfrm>
            <a:off x="571472" y="5143512"/>
            <a:ext cx="8072494" cy="646331"/>
          </a:xfrm>
          <a:prstGeom prst="rect">
            <a:avLst/>
          </a:prstGeom>
        </p:spPr>
        <p:txBody>
          <a:bodyPr wrap="square">
            <a:spAutoFit/>
          </a:bodyPr>
          <a:lstStyle/>
          <a:p>
            <a:pPr indent="536575"/>
            <a:r>
              <a:rPr lang="ru-RU" b="1" dirty="0">
                <a:solidFill>
                  <a:schemeClr val="accent2">
                    <a:lumMod val="60000"/>
                    <a:lumOff val="40000"/>
                  </a:schemeClr>
                </a:solidFill>
              </a:rPr>
              <a:t>Входное сопротивление </a:t>
            </a:r>
            <a:r>
              <a:rPr lang="ru-RU" dirty="0"/>
              <a:t>практически </a:t>
            </a:r>
            <a:r>
              <a:rPr lang="ru-RU" b="1" dirty="0">
                <a:solidFill>
                  <a:schemeClr val="accent2">
                    <a:lumMod val="60000"/>
                    <a:lumOff val="40000"/>
                  </a:schemeClr>
                </a:solidFill>
              </a:rPr>
              <a:t>не зависит от положения движка </a:t>
            </a:r>
            <a:r>
              <a:rPr lang="ru-RU" dirty="0"/>
              <a:t>переменного </a:t>
            </a:r>
            <a:r>
              <a:rPr lang="ru-RU" b="1" dirty="0">
                <a:solidFill>
                  <a:schemeClr val="accent2">
                    <a:lumMod val="60000"/>
                    <a:lumOff val="40000"/>
                  </a:schemeClr>
                </a:solidFill>
              </a:rPr>
              <a:t>резистора</a:t>
            </a:r>
            <a:r>
              <a:rPr lang="ru-RU" dirty="0"/>
              <a:t>. </a:t>
            </a:r>
          </a:p>
        </p:txBody>
      </p:sp>
      <p:sp>
        <p:nvSpPr>
          <p:cNvPr id="8" name="Прямоугольник 7"/>
          <p:cNvSpPr/>
          <p:nvPr/>
        </p:nvSpPr>
        <p:spPr>
          <a:xfrm>
            <a:off x="5572132" y="2500306"/>
            <a:ext cx="3000396" cy="923330"/>
          </a:xfrm>
          <a:prstGeom prst="rect">
            <a:avLst/>
          </a:prstGeom>
        </p:spPr>
        <p:txBody>
          <a:bodyPr wrap="square">
            <a:spAutoFit/>
          </a:bodyPr>
          <a:lstStyle/>
          <a:p>
            <a:pPr indent="87313"/>
            <a:r>
              <a:rPr lang="ru-RU" dirty="0" smtClean="0"/>
              <a:t>Тогда коэффициент усиления можно определить так: </a:t>
            </a:r>
            <a:endParaRPr lang="ru-RU"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6000768"/>
            <a:ext cx="8183880" cy="551494"/>
          </a:xfrm>
        </p:spPr>
        <p:txBody>
          <a:bodyPr>
            <a:normAutofit fontScale="90000"/>
          </a:bodyPr>
          <a:lstStyle/>
          <a:p>
            <a:pPr algn="ctr"/>
            <a:r>
              <a:rPr lang="ru-RU" i="1" dirty="0" smtClean="0"/>
              <a:t>Инвертирующий сумматор</a:t>
            </a:r>
            <a:endParaRPr lang="ru-RU" dirty="0"/>
          </a:p>
        </p:txBody>
      </p:sp>
      <p:sp>
        <p:nvSpPr>
          <p:cNvPr id="3" name="Содержимое 2"/>
          <p:cNvSpPr>
            <a:spLocks noGrp="1"/>
          </p:cNvSpPr>
          <p:nvPr>
            <p:ph idx="1"/>
          </p:nvPr>
        </p:nvSpPr>
        <p:spPr>
          <a:xfrm>
            <a:off x="502920" y="530352"/>
            <a:ext cx="8183880" cy="755508"/>
          </a:xfrm>
        </p:spPr>
        <p:txBody>
          <a:bodyPr/>
          <a:lstStyle/>
          <a:p>
            <a:pPr marL="0" indent="357188">
              <a:buNone/>
            </a:pPr>
            <a:r>
              <a:rPr lang="ru-RU" sz="1800" dirty="0" smtClean="0"/>
              <a:t>Инвертирующий сумматор формирует алгебраическую сумму двух напряжений и меняет знак на обратный.</a:t>
            </a:r>
          </a:p>
          <a:p>
            <a:pPr>
              <a:buNone/>
            </a:pPr>
            <a:endParaRPr lang="ru-RU" dirty="0"/>
          </a:p>
        </p:txBody>
      </p:sp>
      <p:pic>
        <p:nvPicPr>
          <p:cNvPr id="29698" name="Picture 2"/>
          <p:cNvPicPr>
            <a:picLocks noChangeAspect="1" noChangeArrowheads="1"/>
          </p:cNvPicPr>
          <p:nvPr/>
        </p:nvPicPr>
        <p:blipFill>
          <a:blip r:embed="rId2" cstate="print"/>
          <a:srcRect/>
          <a:stretch>
            <a:fillRect/>
          </a:stretch>
        </p:blipFill>
        <p:spPr bwMode="auto">
          <a:xfrm>
            <a:off x="500034" y="1285860"/>
            <a:ext cx="4404077" cy="2714644"/>
          </a:xfrm>
          <a:prstGeom prst="rect">
            <a:avLst/>
          </a:prstGeom>
          <a:noFill/>
          <a:ln w="9525">
            <a:noFill/>
            <a:miter lim="800000"/>
            <a:headEnd/>
            <a:tailEnd/>
          </a:ln>
          <a:effectLst/>
        </p:spPr>
      </p:pic>
      <p:pic>
        <p:nvPicPr>
          <p:cNvPr id="29700" name="Picture 4" descr="image"/>
          <p:cNvPicPr>
            <a:picLocks noChangeAspect="1" noChangeArrowheads="1"/>
          </p:cNvPicPr>
          <p:nvPr/>
        </p:nvPicPr>
        <p:blipFill>
          <a:blip r:embed="rId3" cstate="print"/>
          <a:srcRect/>
          <a:stretch>
            <a:fillRect/>
          </a:stretch>
        </p:blipFill>
        <p:spPr bwMode="auto">
          <a:xfrm>
            <a:off x="5214942" y="1857364"/>
            <a:ext cx="871544" cy="714380"/>
          </a:xfrm>
          <a:prstGeom prst="rect">
            <a:avLst/>
          </a:prstGeom>
          <a:noFill/>
          <a:ln w="9525">
            <a:noFill/>
            <a:miter lim="800000"/>
            <a:headEnd/>
            <a:tailEnd/>
          </a:ln>
        </p:spPr>
      </p:pic>
      <p:pic>
        <p:nvPicPr>
          <p:cNvPr id="29701" name="Picture 5" descr="image"/>
          <p:cNvPicPr>
            <a:picLocks noChangeAspect="1" noChangeArrowheads="1"/>
          </p:cNvPicPr>
          <p:nvPr/>
        </p:nvPicPr>
        <p:blipFill>
          <a:blip r:embed="rId4" cstate="print"/>
          <a:srcRect/>
          <a:stretch>
            <a:fillRect/>
          </a:stretch>
        </p:blipFill>
        <p:spPr bwMode="auto">
          <a:xfrm>
            <a:off x="6286512" y="1857364"/>
            <a:ext cx="857256" cy="683981"/>
          </a:xfrm>
          <a:prstGeom prst="rect">
            <a:avLst/>
          </a:prstGeom>
          <a:noFill/>
          <a:ln w="9525">
            <a:noFill/>
            <a:miter lim="800000"/>
            <a:headEnd/>
            <a:tailEnd/>
          </a:ln>
        </p:spPr>
      </p:pic>
      <p:pic>
        <p:nvPicPr>
          <p:cNvPr id="29702" name="Picture 6" descr="image"/>
          <p:cNvPicPr>
            <a:picLocks noChangeAspect="1" noChangeArrowheads="1"/>
          </p:cNvPicPr>
          <p:nvPr/>
        </p:nvPicPr>
        <p:blipFill>
          <a:blip r:embed="rId5" cstate="print"/>
          <a:srcRect/>
          <a:stretch>
            <a:fillRect/>
          </a:stretch>
        </p:blipFill>
        <p:spPr bwMode="auto">
          <a:xfrm>
            <a:off x="7358082" y="1857364"/>
            <a:ext cx="1157296" cy="714380"/>
          </a:xfrm>
          <a:prstGeom prst="rect">
            <a:avLst/>
          </a:prstGeom>
          <a:noFill/>
          <a:ln w="9525">
            <a:noFill/>
            <a:miter lim="800000"/>
            <a:headEnd/>
            <a:tailEnd/>
          </a:ln>
        </p:spPr>
      </p:pic>
      <p:pic>
        <p:nvPicPr>
          <p:cNvPr id="29703" name="Picture 7"/>
          <p:cNvPicPr>
            <a:picLocks noChangeAspect="1" noChangeArrowheads="1"/>
          </p:cNvPicPr>
          <p:nvPr/>
        </p:nvPicPr>
        <p:blipFill>
          <a:blip r:embed="rId6" cstate="print"/>
          <a:srcRect/>
          <a:stretch>
            <a:fillRect/>
          </a:stretch>
        </p:blipFill>
        <p:spPr bwMode="auto">
          <a:xfrm>
            <a:off x="1571604" y="4071942"/>
            <a:ext cx="2357454" cy="428628"/>
          </a:xfrm>
          <a:prstGeom prst="rect">
            <a:avLst/>
          </a:prstGeom>
          <a:noFill/>
          <a:ln w="9525">
            <a:noFill/>
            <a:miter lim="800000"/>
            <a:headEnd/>
            <a:tailEnd/>
          </a:ln>
          <a:effectLst/>
        </p:spPr>
      </p:pic>
      <p:sp>
        <p:nvSpPr>
          <p:cNvPr id="11" name="Прямоугольник 10"/>
          <p:cNvSpPr/>
          <p:nvPr/>
        </p:nvSpPr>
        <p:spPr>
          <a:xfrm>
            <a:off x="714348" y="4071942"/>
            <a:ext cx="744114" cy="369332"/>
          </a:xfrm>
          <a:prstGeom prst="rect">
            <a:avLst/>
          </a:prstGeom>
        </p:spPr>
        <p:txBody>
          <a:bodyPr wrap="none">
            <a:spAutoFit/>
          </a:bodyPr>
          <a:lstStyle/>
          <a:p>
            <a:r>
              <a:rPr lang="ru-RU" dirty="0" smtClean="0"/>
              <a:t>Если</a:t>
            </a:r>
            <a:endParaRPr lang="ru-RU" dirty="0"/>
          </a:p>
        </p:txBody>
      </p:sp>
      <p:pic>
        <p:nvPicPr>
          <p:cNvPr id="29704" name="Picture 8"/>
          <p:cNvPicPr>
            <a:picLocks noChangeAspect="1" noChangeArrowheads="1"/>
          </p:cNvPicPr>
          <p:nvPr/>
        </p:nvPicPr>
        <p:blipFill>
          <a:blip r:embed="rId7" cstate="print"/>
          <a:srcRect/>
          <a:stretch>
            <a:fillRect/>
          </a:stretch>
        </p:blipFill>
        <p:spPr bwMode="auto">
          <a:xfrm>
            <a:off x="5857884" y="1214422"/>
            <a:ext cx="1656063" cy="428628"/>
          </a:xfrm>
          <a:prstGeom prst="rect">
            <a:avLst/>
          </a:prstGeom>
          <a:noFill/>
          <a:ln w="9525">
            <a:noFill/>
            <a:miter lim="800000"/>
            <a:headEnd/>
            <a:tailEnd/>
          </a:ln>
          <a:effectLst/>
        </p:spPr>
      </p:pic>
      <p:sp>
        <p:nvSpPr>
          <p:cNvPr id="13" name="Прямоугольник 12"/>
          <p:cNvSpPr/>
          <p:nvPr/>
        </p:nvSpPr>
        <p:spPr>
          <a:xfrm>
            <a:off x="6143636" y="2571745"/>
            <a:ext cx="857927" cy="646331"/>
          </a:xfrm>
          <a:prstGeom prst="rect">
            <a:avLst/>
          </a:prstGeom>
        </p:spPr>
        <p:txBody>
          <a:bodyPr wrap="square">
            <a:spAutoFit/>
          </a:bodyPr>
          <a:lstStyle/>
          <a:p>
            <a:r>
              <a:rPr lang="ru-RU" dirty="0" smtClean="0"/>
              <a:t>Тогда</a:t>
            </a:r>
            <a:endParaRPr lang="ru-RU" dirty="0"/>
          </a:p>
          <a:p>
            <a:endParaRPr lang="ru-RU" dirty="0"/>
          </a:p>
        </p:txBody>
      </p:sp>
      <p:pic>
        <p:nvPicPr>
          <p:cNvPr id="29705" name="Picture 9" descr="image"/>
          <p:cNvPicPr>
            <a:picLocks noChangeAspect="1" noChangeArrowheads="1"/>
          </p:cNvPicPr>
          <p:nvPr/>
        </p:nvPicPr>
        <p:blipFill>
          <a:blip r:embed="rId8" cstate="print"/>
          <a:srcRect/>
          <a:stretch>
            <a:fillRect/>
          </a:stretch>
        </p:blipFill>
        <p:spPr bwMode="auto">
          <a:xfrm>
            <a:off x="5500694" y="2928934"/>
            <a:ext cx="2357454" cy="906257"/>
          </a:xfrm>
          <a:prstGeom prst="rect">
            <a:avLst/>
          </a:prstGeom>
          <a:noFill/>
          <a:ln w="9525">
            <a:noFill/>
            <a:miter lim="800000"/>
            <a:headEnd/>
            <a:tailEnd/>
          </a:ln>
        </p:spPr>
      </p:pic>
      <p:sp>
        <p:nvSpPr>
          <p:cNvPr id="18" name="Прямоугольник 17"/>
          <p:cNvSpPr/>
          <p:nvPr/>
        </p:nvSpPr>
        <p:spPr>
          <a:xfrm>
            <a:off x="785786" y="4643446"/>
            <a:ext cx="1885453" cy="369332"/>
          </a:xfrm>
          <a:prstGeom prst="rect">
            <a:avLst/>
          </a:prstGeom>
        </p:spPr>
        <p:txBody>
          <a:bodyPr wrap="none">
            <a:spAutoFit/>
          </a:bodyPr>
          <a:lstStyle/>
          <a:p>
            <a:r>
              <a:rPr lang="ru-RU" dirty="0" smtClean="0"/>
              <a:t>Для n- входов</a:t>
            </a:r>
            <a:endParaRPr lang="ru-RU" dirty="0"/>
          </a:p>
        </p:txBody>
      </p:sp>
      <p:pic>
        <p:nvPicPr>
          <p:cNvPr id="29709" name="Picture 13"/>
          <p:cNvPicPr>
            <a:picLocks noChangeAspect="1" noChangeArrowheads="1"/>
          </p:cNvPicPr>
          <p:nvPr/>
        </p:nvPicPr>
        <p:blipFill>
          <a:blip r:embed="rId9" cstate="print"/>
          <a:srcRect/>
          <a:stretch>
            <a:fillRect/>
          </a:stretch>
        </p:blipFill>
        <p:spPr bwMode="auto">
          <a:xfrm>
            <a:off x="3357553" y="4857760"/>
            <a:ext cx="4017847" cy="571504"/>
          </a:xfrm>
          <a:prstGeom prst="rect">
            <a:avLst/>
          </a:prstGeom>
          <a:noFill/>
          <a:ln w="9525">
            <a:noFill/>
            <a:miter lim="800000"/>
            <a:headEnd/>
            <a:tailEnd/>
          </a:ln>
          <a:effectLst/>
        </p:spPr>
      </p:pic>
      <p:sp>
        <p:nvSpPr>
          <p:cNvPr id="20" name="Прямоугольник 19"/>
          <p:cNvSpPr/>
          <p:nvPr/>
        </p:nvSpPr>
        <p:spPr>
          <a:xfrm>
            <a:off x="714348" y="5500702"/>
            <a:ext cx="2682145" cy="369332"/>
          </a:xfrm>
          <a:prstGeom prst="rect">
            <a:avLst/>
          </a:prstGeom>
        </p:spPr>
        <p:txBody>
          <a:bodyPr wrap="none">
            <a:spAutoFit/>
          </a:bodyPr>
          <a:lstStyle/>
          <a:p>
            <a:r>
              <a:rPr lang="ru-RU" dirty="0" smtClean="0"/>
              <a:t>где n- число входов.</a:t>
            </a:r>
            <a:endParaRPr lang="ru-RU" dirty="0"/>
          </a:p>
        </p:txBody>
      </p:sp>
      <p:graphicFrame>
        <p:nvGraphicFramePr>
          <p:cNvPr id="21" name="Таблица 20"/>
          <p:cNvGraphicFramePr>
            <a:graphicFrameLocks noGrp="1"/>
          </p:cNvGraphicFramePr>
          <p:nvPr/>
        </p:nvGraphicFramePr>
        <p:xfrm>
          <a:off x="3286116" y="4857759"/>
          <a:ext cx="4071966" cy="642943"/>
        </p:xfrm>
        <a:graphic>
          <a:graphicData uri="http://schemas.openxmlformats.org/drawingml/2006/table">
            <a:tbl>
              <a:tblPr/>
              <a:tblGrid>
                <a:gridCol w="4071966"/>
              </a:tblGrid>
              <a:tr h="642943">
                <a:tc>
                  <a:txBody>
                    <a:bodyPr/>
                    <a:lstStyle/>
                    <a:p>
                      <a:endParaRPr lang="ru-RU" dirty="0"/>
                    </a:p>
                  </a:txBody>
                  <a:tcPr>
                    <a:lnL w="76200" cmpd="sng">
                      <a:solidFill>
                        <a:srgbClr val="FF0000"/>
                      </a:solidFill>
                      <a:prstDash val="solid"/>
                    </a:lnL>
                    <a:lnR w="76200" cmpd="sng">
                      <a:solidFill>
                        <a:srgbClr val="FF0000"/>
                      </a:solidFill>
                      <a:prstDash val="solid"/>
                    </a:lnR>
                    <a:lnT w="76200" cmpd="sng">
                      <a:solidFill>
                        <a:srgbClr val="FF0000"/>
                      </a:solidFill>
                      <a:prstDash val="solid"/>
                    </a:lnT>
                    <a:lnB w="76200" cmpd="sng">
                      <a:solidFill>
                        <a:srgbClr val="FF0000"/>
                      </a:solidFill>
                      <a:prstDash val="soli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5500702"/>
            <a:ext cx="8183880" cy="1051560"/>
          </a:xfrm>
        </p:spPr>
        <p:txBody>
          <a:bodyPr>
            <a:normAutofit fontScale="90000"/>
          </a:bodyPr>
          <a:lstStyle/>
          <a:p>
            <a:pPr algn="ctr"/>
            <a:r>
              <a:rPr lang="ru-RU" i="1" dirty="0" smtClean="0"/>
              <a:t>Суммирующая схема с масштабными коэффициентами</a:t>
            </a:r>
            <a:endParaRPr lang="ru-RU" dirty="0"/>
          </a:p>
        </p:txBody>
      </p:sp>
      <p:pic>
        <p:nvPicPr>
          <p:cNvPr id="31746" name="Picture 2"/>
          <p:cNvPicPr>
            <a:picLocks noChangeAspect="1" noChangeArrowheads="1"/>
          </p:cNvPicPr>
          <p:nvPr/>
        </p:nvPicPr>
        <p:blipFill>
          <a:blip r:embed="rId2" cstate="print"/>
          <a:srcRect/>
          <a:stretch>
            <a:fillRect/>
          </a:stretch>
        </p:blipFill>
        <p:spPr bwMode="auto">
          <a:xfrm>
            <a:off x="357157" y="357166"/>
            <a:ext cx="4305987" cy="3286148"/>
          </a:xfrm>
          <a:prstGeom prst="rect">
            <a:avLst/>
          </a:prstGeom>
          <a:noFill/>
          <a:ln w="9525">
            <a:noFill/>
            <a:miter lim="800000"/>
            <a:headEnd/>
            <a:tailEnd/>
          </a:ln>
          <a:effectLst/>
        </p:spPr>
      </p:pic>
      <p:pic>
        <p:nvPicPr>
          <p:cNvPr id="31747" name="Picture 3" descr="image"/>
          <p:cNvPicPr>
            <a:picLocks noChangeAspect="1" noChangeArrowheads="1"/>
          </p:cNvPicPr>
          <p:nvPr/>
        </p:nvPicPr>
        <p:blipFill>
          <a:blip r:embed="rId3" cstate="print"/>
          <a:srcRect/>
          <a:stretch>
            <a:fillRect/>
          </a:stretch>
        </p:blipFill>
        <p:spPr bwMode="auto">
          <a:xfrm>
            <a:off x="2357421" y="4357694"/>
            <a:ext cx="4916789" cy="928694"/>
          </a:xfrm>
          <a:prstGeom prst="rect">
            <a:avLst/>
          </a:prstGeom>
          <a:noFill/>
          <a:ln w="9525">
            <a:noFill/>
            <a:miter lim="800000"/>
            <a:headEnd/>
            <a:tailEnd/>
          </a:ln>
        </p:spPr>
      </p:pic>
      <p:sp>
        <p:nvSpPr>
          <p:cNvPr id="6" name="Прямоугольник 5"/>
          <p:cNvSpPr/>
          <p:nvPr/>
        </p:nvSpPr>
        <p:spPr>
          <a:xfrm>
            <a:off x="4786314" y="428604"/>
            <a:ext cx="3857652" cy="3046988"/>
          </a:xfrm>
          <a:prstGeom prst="rect">
            <a:avLst/>
          </a:prstGeom>
        </p:spPr>
        <p:txBody>
          <a:bodyPr wrap="square">
            <a:spAutoFit/>
          </a:bodyPr>
          <a:lstStyle/>
          <a:p>
            <a:pPr indent="357188"/>
            <a:r>
              <a:rPr lang="ru-RU" sz="2400" dirty="0"/>
              <a:t>Если отдельным входным напряжениям надо принять различные веса, то используется схема суммирования с масштабными коэффициентами.</a:t>
            </a:r>
          </a:p>
        </p:txBody>
      </p:sp>
      <p:graphicFrame>
        <p:nvGraphicFramePr>
          <p:cNvPr id="7" name="Таблица 6"/>
          <p:cNvGraphicFramePr>
            <a:graphicFrameLocks noGrp="1"/>
          </p:cNvGraphicFramePr>
          <p:nvPr/>
        </p:nvGraphicFramePr>
        <p:xfrm>
          <a:off x="2285984" y="4357695"/>
          <a:ext cx="5072098" cy="928693"/>
        </p:xfrm>
        <a:graphic>
          <a:graphicData uri="http://schemas.openxmlformats.org/drawingml/2006/table">
            <a:tbl>
              <a:tblPr/>
              <a:tblGrid>
                <a:gridCol w="5072098"/>
              </a:tblGrid>
              <a:tr h="928693">
                <a:tc>
                  <a:txBody>
                    <a:bodyPr/>
                    <a:lstStyle/>
                    <a:p>
                      <a:endParaRPr lang="ru-RU" dirty="0"/>
                    </a:p>
                  </a:txBody>
                  <a:tcPr>
                    <a:lnL w="76200" cmpd="sng">
                      <a:solidFill>
                        <a:srgbClr val="FF0000"/>
                      </a:solidFill>
                      <a:prstDash val="solid"/>
                    </a:lnL>
                    <a:lnR w="76200" cmpd="sng">
                      <a:solidFill>
                        <a:srgbClr val="FF0000"/>
                      </a:solidFill>
                      <a:prstDash val="solid"/>
                    </a:lnR>
                    <a:lnT w="76200" cmpd="sng">
                      <a:solidFill>
                        <a:srgbClr val="FF0000"/>
                      </a:solidFill>
                      <a:prstDash val="solid"/>
                    </a:lnT>
                    <a:lnB w="76200" cmpd="sng">
                      <a:solidFill>
                        <a:srgbClr val="FF0000"/>
                      </a:solidFill>
                      <a:prstDash val="solid"/>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5929330"/>
            <a:ext cx="8183880" cy="551494"/>
          </a:xfrm>
        </p:spPr>
        <p:txBody>
          <a:bodyPr>
            <a:normAutofit fontScale="90000"/>
          </a:bodyPr>
          <a:lstStyle/>
          <a:p>
            <a:pPr algn="ctr"/>
            <a:r>
              <a:rPr lang="ru-RU" i="1" dirty="0" smtClean="0">
                <a:solidFill>
                  <a:srgbClr val="FF0000"/>
                </a:solidFill>
              </a:rPr>
              <a:t>Схема сложения-вычитания</a:t>
            </a:r>
            <a:endParaRPr lang="ru-RU" dirty="0">
              <a:solidFill>
                <a:srgbClr val="FF0000"/>
              </a:solidFill>
            </a:endParaRPr>
          </a:p>
        </p:txBody>
      </p:sp>
      <p:sp>
        <p:nvSpPr>
          <p:cNvPr id="3" name="Содержимое 2"/>
          <p:cNvSpPr>
            <a:spLocks noGrp="1"/>
          </p:cNvSpPr>
          <p:nvPr>
            <p:ph idx="1"/>
          </p:nvPr>
        </p:nvSpPr>
        <p:spPr>
          <a:xfrm>
            <a:off x="3786182" y="428604"/>
            <a:ext cx="5357818" cy="2643206"/>
          </a:xfrm>
        </p:spPr>
        <p:txBody>
          <a:bodyPr>
            <a:normAutofit fontScale="25000" lnSpcReduction="20000"/>
          </a:bodyPr>
          <a:lstStyle/>
          <a:p>
            <a:pPr marL="0" indent="357188">
              <a:lnSpc>
                <a:spcPct val="120000"/>
              </a:lnSpc>
              <a:buNone/>
            </a:pPr>
            <a:r>
              <a:rPr lang="ru-RU" sz="7200" dirty="0" smtClean="0"/>
              <a:t>Условия необходимые для правильной работы этой схемы:</a:t>
            </a:r>
          </a:p>
          <a:p>
            <a:pPr marL="0" indent="357188">
              <a:lnSpc>
                <a:spcPct val="120000"/>
              </a:lnSpc>
              <a:buNone/>
            </a:pPr>
            <a:r>
              <a:rPr lang="ru-RU" sz="7200" dirty="0" smtClean="0"/>
              <a:t>сумма коэффициентов усиления инвертирующей части схемы была равна сумме коэффициентов усиления ее неинвертирующей части. То есть инвертирующий и неинвертирующий коэффициенты усиления должны быть сбалансированы. </a:t>
            </a:r>
          </a:p>
          <a:p>
            <a:pPr marL="0" indent="357188">
              <a:lnSpc>
                <a:spcPct val="120000"/>
              </a:lnSpc>
              <a:buNone/>
            </a:pPr>
            <a:endParaRPr lang="ru-RU" sz="5600" dirty="0" smtClean="0"/>
          </a:p>
          <a:p>
            <a:pPr marL="0" indent="357188">
              <a:buNone/>
            </a:pPr>
            <a:endParaRPr lang="ru-RU" dirty="0"/>
          </a:p>
        </p:txBody>
      </p:sp>
      <p:pic>
        <p:nvPicPr>
          <p:cNvPr id="32770" name="Picture 2" descr="image"/>
          <p:cNvPicPr>
            <a:picLocks noChangeAspect="1" noChangeArrowheads="1"/>
          </p:cNvPicPr>
          <p:nvPr/>
        </p:nvPicPr>
        <p:blipFill>
          <a:blip r:embed="rId2" cstate="print"/>
          <a:srcRect/>
          <a:stretch>
            <a:fillRect/>
          </a:stretch>
        </p:blipFill>
        <p:spPr bwMode="auto">
          <a:xfrm>
            <a:off x="357158" y="428604"/>
            <a:ext cx="3441521" cy="2786082"/>
          </a:xfrm>
          <a:prstGeom prst="rect">
            <a:avLst/>
          </a:prstGeom>
          <a:noFill/>
          <a:ln w="9525">
            <a:noFill/>
            <a:miter lim="800000"/>
            <a:headEnd/>
            <a:tailEnd/>
          </a:ln>
        </p:spPr>
      </p:pic>
      <p:sp>
        <p:nvSpPr>
          <p:cNvPr id="6" name="Прямоугольник 5"/>
          <p:cNvSpPr/>
          <p:nvPr/>
        </p:nvSpPr>
        <p:spPr>
          <a:xfrm>
            <a:off x="357158" y="3214686"/>
            <a:ext cx="8786842" cy="369332"/>
          </a:xfrm>
          <a:prstGeom prst="rect">
            <a:avLst/>
          </a:prstGeom>
        </p:spPr>
        <p:txBody>
          <a:bodyPr wrap="square">
            <a:spAutoFit/>
          </a:bodyPr>
          <a:lstStyle/>
          <a:p>
            <a:r>
              <a:rPr lang="ru-RU" dirty="0" smtClean="0"/>
              <a:t>Символически это можно обозначить следующим образом:</a:t>
            </a:r>
            <a:endParaRPr lang="ru-RU" dirty="0"/>
          </a:p>
        </p:txBody>
      </p:sp>
      <p:pic>
        <p:nvPicPr>
          <p:cNvPr id="32772" name="Picture 4" descr="image"/>
          <p:cNvPicPr>
            <a:picLocks noChangeAspect="1" noChangeArrowheads="1"/>
          </p:cNvPicPr>
          <p:nvPr/>
        </p:nvPicPr>
        <p:blipFill>
          <a:blip r:embed="rId3" cstate="print"/>
          <a:srcRect/>
          <a:stretch>
            <a:fillRect/>
          </a:stretch>
        </p:blipFill>
        <p:spPr bwMode="auto">
          <a:xfrm>
            <a:off x="2071669" y="3643314"/>
            <a:ext cx="4539409" cy="785818"/>
          </a:xfrm>
          <a:prstGeom prst="rect">
            <a:avLst/>
          </a:prstGeom>
          <a:noFill/>
          <a:ln w="9525">
            <a:noFill/>
            <a:miter lim="800000"/>
            <a:headEnd/>
            <a:tailEnd/>
          </a:ln>
        </p:spPr>
      </p:pic>
      <p:pic>
        <p:nvPicPr>
          <p:cNvPr id="32773" name="Picture 5" descr="image"/>
          <p:cNvPicPr>
            <a:picLocks noChangeAspect="1" noChangeArrowheads="1"/>
          </p:cNvPicPr>
          <p:nvPr/>
        </p:nvPicPr>
        <p:blipFill>
          <a:blip r:embed="rId4" cstate="print"/>
          <a:srcRect/>
          <a:stretch>
            <a:fillRect/>
          </a:stretch>
        </p:blipFill>
        <p:spPr bwMode="auto">
          <a:xfrm>
            <a:off x="571473" y="5072074"/>
            <a:ext cx="8072494" cy="708389"/>
          </a:xfrm>
          <a:prstGeom prst="rect">
            <a:avLst/>
          </a:prstGeom>
          <a:noFill/>
          <a:ln w="9525">
            <a:noFill/>
            <a:miter lim="800000"/>
            <a:headEnd/>
            <a:tailEnd/>
          </a:ln>
        </p:spPr>
      </p:pic>
      <p:sp>
        <p:nvSpPr>
          <p:cNvPr id="32775" name="Rectangle 7"/>
          <p:cNvSpPr>
            <a:spLocks noChangeArrowheads="1"/>
          </p:cNvSpPr>
          <p:nvPr/>
        </p:nvSpPr>
        <p:spPr bwMode="auto">
          <a:xfrm>
            <a:off x="500034" y="4559892"/>
            <a:ext cx="785818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smtClean="0">
                <a:ln>
                  <a:noFill/>
                </a:ln>
                <a:solidFill>
                  <a:srgbClr val="000000"/>
                </a:solidFill>
                <a:effectLst/>
                <a:latin typeface="Arial" pitchFamily="34" charset="0"/>
                <a:ea typeface="Times New Roman" pitchFamily="18" charset="0"/>
              </a:rPr>
              <a:t>где </a:t>
            </a:r>
            <a:r>
              <a:rPr kumimoji="0" lang="ru-RU" sz="1600" b="0" i="0" u="none" strike="noStrike" cap="none" normalizeH="0" baseline="0" dirty="0" err="1" smtClean="0">
                <a:ln>
                  <a:noFill/>
                </a:ln>
                <a:solidFill>
                  <a:srgbClr val="000000"/>
                </a:solidFill>
                <a:effectLst/>
                <a:latin typeface="Arial" pitchFamily="34" charset="0"/>
                <a:ea typeface="Times New Roman" pitchFamily="18" charset="0"/>
              </a:rPr>
              <a:t>m</a:t>
            </a:r>
            <a:r>
              <a:rPr kumimoji="0" lang="ru-RU" sz="1600" b="0" i="0" u="none" strike="noStrike" cap="none" normalizeH="0" baseline="0" dirty="0" smtClean="0">
                <a:ln>
                  <a:noFill/>
                </a:ln>
                <a:solidFill>
                  <a:srgbClr val="000000"/>
                </a:solidFill>
                <a:effectLst/>
                <a:latin typeface="Arial" pitchFamily="34" charset="0"/>
                <a:ea typeface="Times New Roman" pitchFamily="18" charset="0"/>
              </a:rPr>
              <a:t> - число инвертирующих входов, n - число неинвертирующих входов. </a:t>
            </a:r>
            <a:endParaRPr kumimoji="0" lang="ru-RU" sz="1600" b="0" i="0" u="none" strike="noStrike" cap="none" normalizeH="0" baseline="0" dirty="0" smtClean="0">
              <a:ln>
                <a:noFill/>
              </a:ln>
              <a:solidFill>
                <a:schemeClr val="tx1"/>
              </a:solidFill>
              <a:effectLst/>
              <a:latin typeface="Arial" pitchFamily="34" charset="0"/>
            </a:endParaRPr>
          </a:p>
        </p:txBody>
      </p:sp>
      <p:graphicFrame>
        <p:nvGraphicFramePr>
          <p:cNvPr id="11" name="Таблица 10"/>
          <p:cNvGraphicFramePr>
            <a:graphicFrameLocks noGrp="1"/>
          </p:cNvGraphicFramePr>
          <p:nvPr/>
        </p:nvGraphicFramePr>
        <p:xfrm>
          <a:off x="500035" y="5000636"/>
          <a:ext cx="8215370" cy="857256"/>
        </p:xfrm>
        <a:graphic>
          <a:graphicData uri="http://schemas.openxmlformats.org/drawingml/2006/table">
            <a:tbl>
              <a:tblPr/>
              <a:tblGrid>
                <a:gridCol w="8215370"/>
              </a:tblGrid>
              <a:tr h="857256">
                <a:tc>
                  <a:txBody>
                    <a:bodyPr/>
                    <a:lstStyle/>
                    <a:p>
                      <a:endParaRPr lang="ru-RU" dirty="0"/>
                    </a:p>
                  </a:txBody>
                  <a:tcPr>
                    <a:lnL w="76200" cmpd="sng">
                      <a:solidFill>
                        <a:srgbClr val="FF0000"/>
                      </a:solidFill>
                      <a:prstDash val="solid"/>
                    </a:lnL>
                    <a:lnR w="76200" cmpd="sng">
                      <a:solidFill>
                        <a:srgbClr val="FF0000"/>
                      </a:solidFill>
                      <a:prstDash val="solid"/>
                    </a:lnR>
                    <a:lnT w="76200" cmpd="sng">
                      <a:solidFill>
                        <a:srgbClr val="FF0000"/>
                      </a:solidFill>
                      <a:prstDash val="solid"/>
                    </a:lnT>
                    <a:lnB w="76200" cmpd="sng">
                      <a:solidFill>
                        <a:srgbClr val="FF0000"/>
                      </a:solidFill>
                      <a:prstDash val="solid"/>
                    </a:lnB>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72" y="5929330"/>
            <a:ext cx="8183880" cy="694370"/>
          </a:xfrm>
        </p:spPr>
        <p:txBody>
          <a:bodyPr>
            <a:normAutofit/>
          </a:bodyPr>
          <a:lstStyle/>
          <a:p>
            <a:pPr algn="ctr"/>
            <a:r>
              <a:rPr lang="ru-RU" i="1" dirty="0" smtClean="0"/>
              <a:t>Неинвертирующий сумматор</a:t>
            </a:r>
            <a:endParaRPr lang="ru-RU" dirty="0"/>
          </a:p>
        </p:txBody>
      </p:sp>
      <p:pic>
        <p:nvPicPr>
          <p:cNvPr id="33794" name="Picture 2" descr="image"/>
          <p:cNvPicPr>
            <a:picLocks noChangeAspect="1" noChangeArrowheads="1"/>
          </p:cNvPicPr>
          <p:nvPr/>
        </p:nvPicPr>
        <p:blipFill>
          <a:blip r:embed="rId2" cstate="print"/>
          <a:srcRect/>
          <a:stretch>
            <a:fillRect/>
          </a:stretch>
        </p:blipFill>
        <p:spPr bwMode="auto">
          <a:xfrm>
            <a:off x="428596" y="428604"/>
            <a:ext cx="3715122" cy="2500330"/>
          </a:xfrm>
          <a:prstGeom prst="rect">
            <a:avLst/>
          </a:prstGeom>
          <a:noFill/>
          <a:ln w="9525">
            <a:noFill/>
            <a:miter lim="800000"/>
            <a:headEnd/>
            <a:tailEnd/>
          </a:ln>
        </p:spPr>
      </p:pic>
      <p:pic>
        <p:nvPicPr>
          <p:cNvPr id="33795" name="Picture 3"/>
          <p:cNvPicPr>
            <a:picLocks noChangeAspect="1" noChangeArrowheads="1"/>
          </p:cNvPicPr>
          <p:nvPr/>
        </p:nvPicPr>
        <p:blipFill>
          <a:blip r:embed="rId3" cstate="print"/>
          <a:srcRect/>
          <a:stretch>
            <a:fillRect/>
          </a:stretch>
        </p:blipFill>
        <p:spPr bwMode="auto">
          <a:xfrm>
            <a:off x="4929190" y="1071546"/>
            <a:ext cx="2209812" cy="571503"/>
          </a:xfrm>
          <a:prstGeom prst="rect">
            <a:avLst/>
          </a:prstGeom>
          <a:noFill/>
          <a:ln w="9525">
            <a:noFill/>
            <a:miter lim="800000"/>
            <a:headEnd/>
            <a:tailEnd/>
          </a:ln>
          <a:effectLst/>
        </p:spPr>
      </p:pic>
      <p:sp>
        <p:nvSpPr>
          <p:cNvPr id="6" name="Прямоугольник 5"/>
          <p:cNvSpPr/>
          <p:nvPr/>
        </p:nvSpPr>
        <p:spPr>
          <a:xfrm>
            <a:off x="4429124" y="571480"/>
            <a:ext cx="2148345" cy="369332"/>
          </a:xfrm>
          <a:prstGeom prst="rect">
            <a:avLst/>
          </a:prstGeom>
        </p:spPr>
        <p:txBody>
          <a:bodyPr wrap="none">
            <a:spAutoFit/>
          </a:bodyPr>
          <a:lstStyle/>
          <a:p>
            <a:r>
              <a:rPr lang="ru-RU" dirty="0"/>
              <a:t>В данной схеме </a:t>
            </a:r>
          </a:p>
        </p:txBody>
      </p:sp>
      <p:sp>
        <p:nvSpPr>
          <p:cNvPr id="7" name="Прямоугольник 6"/>
          <p:cNvSpPr/>
          <p:nvPr/>
        </p:nvSpPr>
        <p:spPr>
          <a:xfrm>
            <a:off x="4357686" y="1714488"/>
            <a:ext cx="736099" cy="369332"/>
          </a:xfrm>
          <a:prstGeom prst="rect">
            <a:avLst/>
          </a:prstGeom>
        </p:spPr>
        <p:txBody>
          <a:bodyPr wrap="none">
            <a:spAutoFit/>
          </a:bodyPr>
          <a:lstStyle/>
          <a:p>
            <a:r>
              <a:rPr lang="ru-RU" dirty="0"/>
              <a:t>если</a:t>
            </a:r>
          </a:p>
        </p:txBody>
      </p:sp>
      <p:pic>
        <p:nvPicPr>
          <p:cNvPr id="33796" name="Picture 4" descr="image"/>
          <p:cNvPicPr>
            <a:picLocks noChangeAspect="1" noChangeArrowheads="1"/>
          </p:cNvPicPr>
          <p:nvPr/>
        </p:nvPicPr>
        <p:blipFill>
          <a:blip r:embed="rId4" cstate="print"/>
          <a:srcRect/>
          <a:stretch>
            <a:fillRect/>
          </a:stretch>
        </p:blipFill>
        <p:spPr bwMode="auto">
          <a:xfrm>
            <a:off x="4677013" y="2214554"/>
            <a:ext cx="1052282" cy="642942"/>
          </a:xfrm>
          <a:prstGeom prst="rect">
            <a:avLst/>
          </a:prstGeom>
          <a:noFill/>
          <a:ln w="9525">
            <a:noFill/>
            <a:miter lim="800000"/>
            <a:headEnd/>
            <a:tailEnd/>
          </a:ln>
        </p:spPr>
      </p:pic>
      <p:pic>
        <p:nvPicPr>
          <p:cNvPr id="33797" name="Picture 5" descr="image"/>
          <p:cNvPicPr>
            <a:picLocks noChangeAspect="1" noChangeArrowheads="1"/>
          </p:cNvPicPr>
          <p:nvPr/>
        </p:nvPicPr>
        <p:blipFill>
          <a:blip r:embed="rId5" cstate="print"/>
          <a:srcRect/>
          <a:stretch>
            <a:fillRect/>
          </a:stretch>
        </p:blipFill>
        <p:spPr bwMode="auto">
          <a:xfrm>
            <a:off x="5891459" y="2214554"/>
            <a:ext cx="955840" cy="642942"/>
          </a:xfrm>
          <a:prstGeom prst="rect">
            <a:avLst/>
          </a:prstGeom>
          <a:noFill/>
          <a:ln w="9525">
            <a:noFill/>
            <a:miter lim="800000"/>
            <a:headEnd/>
            <a:tailEnd/>
          </a:ln>
        </p:spPr>
      </p:pic>
      <p:pic>
        <p:nvPicPr>
          <p:cNvPr id="33798" name="Picture 6" descr="image"/>
          <p:cNvPicPr>
            <a:picLocks noChangeAspect="1" noChangeArrowheads="1"/>
          </p:cNvPicPr>
          <p:nvPr/>
        </p:nvPicPr>
        <p:blipFill>
          <a:blip r:embed="rId6" cstate="print"/>
          <a:srcRect/>
          <a:stretch>
            <a:fillRect/>
          </a:stretch>
        </p:blipFill>
        <p:spPr bwMode="auto">
          <a:xfrm>
            <a:off x="7105905" y="2214554"/>
            <a:ext cx="966557" cy="642942"/>
          </a:xfrm>
          <a:prstGeom prst="rect">
            <a:avLst/>
          </a:prstGeom>
          <a:noFill/>
          <a:ln w="9525">
            <a:noFill/>
            <a:miter lim="800000"/>
            <a:headEnd/>
            <a:tailEnd/>
          </a:ln>
        </p:spPr>
      </p:pic>
      <p:pic>
        <p:nvPicPr>
          <p:cNvPr id="33799" name="Picture 7"/>
          <p:cNvPicPr>
            <a:picLocks noChangeAspect="1" noChangeArrowheads="1"/>
          </p:cNvPicPr>
          <p:nvPr/>
        </p:nvPicPr>
        <p:blipFill>
          <a:blip r:embed="rId7" cstate="print"/>
          <a:srcRect/>
          <a:stretch>
            <a:fillRect/>
          </a:stretch>
        </p:blipFill>
        <p:spPr bwMode="auto">
          <a:xfrm>
            <a:off x="5572132" y="3000372"/>
            <a:ext cx="1817974" cy="428628"/>
          </a:xfrm>
          <a:prstGeom prst="rect">
            <a:avLst/>
          </a:prstGeom>
          <a:noFill/>
          <a:ln w="9525">
            <a:noFill/>
            <a:miter lim="800000"/>
            <a:headEnd/>
            <a:tailEnd/>
          </a:ln>
          <a:effectLst/>
        </p:spPr>
      </p:pic>
      <p:sp>
        <p:nvSpPr>
          <p:cNvPr id="33801" name="Rectangle 9"/>
          <p:cNvSpPr>
            <a:spLocks noChangeArrowheads="1"/>
          </p:cNvSpPr>
          <p:nvPr/>
        </p:nvSpPr>
        <p:spPr bwMode="auto">
          <a:xfrm>
            <a:off x="428596" y="3758107"/>
            <a:ext cx="8001056"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just"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smtClean="0">
                <a:ln>
                  <a:noFill/>
                </a:ln>
                <a:solidFill>
                  <a:srgbClr val="000000"/>
                </a:solidFill>
                <a:effectLst/>
                <a:latin typeface="Arial" pitchFamily="34" charset="0"/>
                <a:ea typeface="Times New Roman" pitchFamily="18" charset="0"/>
              </a:rPr>
              <a:t>Можно также осуществить суммирование с весами, при этом обязательно соблюдение условия</a:t>
            </a:r>
            <a:endParaRPr kumimoji="0" lang="ru-RU" b="0" i="0" u="none" strike="noStrike" cap="none" normalizeH="0" baseline="0" dirty="0" smtClean="0">
              <a:ln>
                <a:noFill/>
              </a:ln>
              <a:solidFill>
                <a:schemeClr val="tx1"/>
              </a:solidFill>
              <a:effectLst/>
              <a:latin typeface="Arial" pitchFamily="34" charset="0"/>
            </a:endParaRPr>
          </a:p>
        </p:txBody>
      </p:sp>
      <p:pic>
        <p:nvPicPr>
          <p:cNvPr id="33802" name="Picture 10" descr="image"/>
          <p:cNvPicPr>
            <a:picLocks noChangeAspect="1" noChangeArrowheads="1"/>
          </p:cNvPicPr>
          <p:nvPr/>
        </p:nvPicPr>
        <p:blipFill>
          <a:blip r:embed="rId8" cstate="print"/>
          <a:srcRect/>
          <a:stretch>
            <a:fillRect/>
          </a:stretch>
        </p:blipFill>
        <p:spPr bwMode="auto">
          <a:xfrm>
            <a:off x="3000364" y="4500570"/>
            <a:ext cx="2659876" cy="714380"/>
          </a:xfrm>
          <a:prstGeom prst="rect">
            <a:avLst/>
          </a:prstGeom>
          <a:noFill/>
          <a:ln w="9525">
            <a:noFill/>
            <a:miter lim="800000"/>
            <a:headEnd/>
            <a:tailEnd/>
          </a:ln>
        </p:spPr>
      </p:pic>
      <p:sp>
        <p:nvSpPr>
          <p:cNvPr id="15" name="Прямоугольник 14"/>
          <p:cNvSpPr/>
          <p:nvPr/>
        </p:nvSpPr>
        <p:spPr>
          <a:xfrm>
            <a:off x="785786" y="5357826"/>
            <a:ext cx="2680542" cy="369332"/>
          </a:xfrm>
          <a:prstGeom prst="rect">
            <a:avLst/>
          </a:prstGeom>
        </p:spPr>
        <p:txBody>
          <a:bodyPr wrap="none">
            <a:spAutoFit/>
          </a:bodyPr>
          <a:lstStyle/>
          <a:p>
            <a:r>
              <a:rPr lang="ru-RU" dirty="0"/>
              <a:t>где n - число входов</a:t>
            </a:r>
          </a:p>
        </p:txBody>
      </p:sp>
      <p:graphicFrame>
        <p:nvGraphicFramePr>
          <p:cNvPr id="16" name="Таблица 15"/>
          <p:cNvGraphicFramePr>
            <a:graphicFrameLocks noGrp="1"/>
          </p:cNvGraphicFramePr>
          <p:nvPr/>
        </p:nvGraphicFramePr>
        <p:xfrm>
          <a:off x="4857752" y="1000108"/>
          <a:ext cx="2357454" cy="642942"/>
        </p:xfrm>
        <a:graphic>
          <a:graphicData uri="http://schemas.openxmlformats.org/drawingml/2006/table">
            <a:tbl>
              <a:tblPr/>
              <a:tblGrid>
                <a:gridCol w="2357454"/>
              </a:tblGrid>
              <a:tr h="642942">
                <a:tc>
                  <a:txBody>
                    <a:bodyPr/>
                    <a:lstStyle/>
                    <a:p>
                      <a:endParaRPr lang="ru-RU" dirty="0"/>
                    </a:p>
                  </a:txBody>
                  <a:tcPr>
                    <a:lnL w="76200" cmpd="sng">
                      <a:solidFill>
                        <a:srgbClr val="FF0000"/>
                      </a:solidFill>
                      <a:prstDash val="solid"/>
                    </a:lnL>
                    <a:lnR w="76200" cmpd="sng">
                      <a:solidFill>
                        <a:srgbClr val="FF0000"/>
                      </a:solidFill>
                      <a:prstDash val="solid"/>
                    </a:lnR>
                    <a:lnT w="76200" cmpd="sng">
                      <a:solidFill>
                        <a:srgbClr val="FF0000"/>
                      </a:solidFill>
                      <a:prstDash val="solid"/>
                    </a:lnT>
                    <a:lnB w="76200" cmpd="sng">
                      <a:solidFill>
                        <a:srgbClr val="FF0000"/>
                      </a:solidFill>
                      <a:prstDash val="soli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5929330"/>
            <a:ext cx="8183880" cy="551494"/>
          </a:xfrm>
        </p:spPr>
        <p:txBody>
          <a:bodyPr>
            <a:normAutofit fontScale="90000"/>
          </a:bodyPr>
          <a:lstStyle/>
          <a:p>
            <a:pPr algn="ctr"/>
            <a:r>
              <a:rPr lang="ru-RU" dirty="0" smtClean="0"/>
              <a:t>Простейший интегратор на ОУ</a:t>
            </a:r>
            <a:endParaRPr lang="ru-RU" dirty="0"/>
          </a:p>
        </p:txBody>
      </p:sp>
      <p:pic>
        <p:nvPicPr>
          <p:cNvPr id="34818" name="Picture 2" descr="image"/>
          <p:cNvPicPr>
            <a:picLocks noChangeAspect="1" noChangeArrowheads="1"/>
          </p:cNvPicPr>
          <p:nvPr/>
        </p:nvPicPr>
        <p:blipFill>
          <a:blip r:embed="rId2" cstate="print"/>
          <a:srcRect/>
          <a:stretch>
            <a:fillRect/>
          </a:stretch>
        </p:blipFill>
        <p:spPr bwMode="auto">
          <a:xfrm>
            <a:off x="500034" y="571480"/>
            <a:ext cx="4297311" cy="2286016"/>
          </a:xfrm>
          <a:prstGeom prst="rect">
            <a:avLst/>
          </a:prstGeom>
          <a:noFill/>
          <a:ln w="9525">
            <a:noFill/>
            <a:miter lim="800000"/>
            <a:headEnd/>
            <a:tailEnd/>
          </a:ln>
        </p:spPr>
      </p:pic>
      <p:sp>
        <p:nvSpPr>
          <p:cNvPr id="5" name="Прямоугольник 4"/>
          <p:cNvSpPr/>
          <p:nvPr/>
        </p:nvSpPr>
        <p:spPr>
          <a:xfrm>
            <a:off x="500034" y="2928934"/>
            <a:ext cx="3717684" cy="369332"/>
          </a:xfrm>
          <a:prstGeom prst="rect">
            <a:avLst/>
          </a:prstGeom>
        </p:spPr>
        <p:txBody>
          <a:bodyPr wrap="none">
            <a:spAutoFit/>
          </a:bodyPr>
          <a:lstStyle/>
          <a:p>
            <a:r>
              <a:rPr lang="ru-RU" dirty="0" smtClean="0"/>
              <a:t>Ток через </a:t>
            </a:r>
            <a:r>
              <a:rPr lang="ru-RU" dirty="0"/>
              <a:t>конденсатор равен</a:t>
            </a:r>
          </a:p>
        </p:txBody>
      </p:sp>
      <p:pic>
        <p:nvPicPr>
          <p:cNvPr id="34819" name="Picture 3" descr="image"/>
          <p:cNvPicPr>
            <a:picLocks noChangeAspect="1" noChangeArrowheads="1"/>
          </p:cNvPicPr>
          <p:nvPr/>
        </p:nvPicPr>
        <p:blipFill>
          <a:blip r:embed="rId3" cstate="print"/>
          <a:srcRect/>
          <a:stretch>
            <a:fillRect/>
          </a:stretch>
        </p:blipFill>
        <p:spPr bwMode="auto">
          <a:xfrm>
            <a:off x="928662" y="3429000"/>
            <a:ext cx="2419890" cy="928694"/>
          </a:xfrm>
          <a:prstGeom prst="rect">
            <a:avLst/>
          </a:prstGeom>
          <a:noFill/>
          <a:ln w="9525">
            <a:noFill/>
            <a:miter lim="800000"/>
            <a:headEnd/>
            <a:tailEnd/>
          </a:ln>
        </p:spPr>
      </p:pic>
      <p:pic>
        <p:nvPicPr>
          <p:cNvPr id="34820" name="Picture 4" descr="image"/>
          <p:cNvPicPr>
            <a:picLocks noChangeAspect="1" noChangeArrowheads="1"/>
          </p:cNvPicPr>
          <p:nvPr/>
        </p:nvPicPr>
        <p:blipFill>
          <a:blip r:embed="rId4" cstate="print"/>
          <a:srcRect/>
          <a:stretch>
            <a:fillRect/>
          </a:stretch>
        </p:blipFill>
        <p:spPr bwMode="auto">
          <a:xfrm>
            <a:off x="6286512" y="1000108"/>
            <a:ext cx="757940" cy="642942"/>
          </a:xfrm>
          <a:prstGeom prst="rect">
            <a:avLst/>
          </a:prstGeom>
          <a:noFill/>
          <a:ln w="9525">
            <a:noFill/>
            <a:miter lim="800000"/>
            <a:headEnd/>
            <a:tailEnd/>
          </a:ln>
        </p:spPr>
      </p:pic>
      <p:sp>
        <p:nvSpPr>
          <p:cNvPr id="8" name="Прямоугольник 7"/>
          <p:cNvSpPr/>
          <p:nvPr/>
        </p:nvSpPr>
        <p:spPr>
          <a:xfrm>
            <a:off x="4857752" y="571480"/>
            <a:ext cx="3653564" cy="369332"/>
          </a:xfrm>
          <a:prstGeom prst="rect">
            <a:avLst/>
          </a:prstGeom>
        </p:spPr>
        <p:txBody>
          <a:bodyPr wrap="none">
            <a:spAutoFit/>
          </a:bodyPr>
          <a:lstStyle/>
          <a:p>
            <a:r>
              <a:rPr lang="ru-RU" dirty="0" smtClean="0"/>
              <a:t>Ёмкость конденсатора равна</a:t>
            </a:r>
            <a:endParaRPr lang="ru-RU" dirty="0"/>
          </a:p>
        </p:txBody>
      </p:sp>
      <p:sp>
        <p:nvSpPr>
          <p:cNvPr id="9" name="Прямоугольник 8"/>
          <p:cNvSpPr/>
          <p:nvPr/>
        </p:nvSpPr>
        <p:spPr>
          <a:xfrm>
            <a:off x="4857752" y="1643050"/>
            <a:ext cx="3857652" cy="646331"/>
          </a:xfrm>
          <a:prstGeom prst="rect">
            <a:avLst/>
          </a:prstGeom>
        </p:spPr>
        <p:txBody>
          <a:bodyPr wrap="square">
            <a:spAutoFit/>
          </a:bodyPr>
          <a:lstStyle/>
          <a:p>
            <a:pPr marL="442913" indent="-442913"/>
            <a:r>
              <a:rPr lang="ru-RU" dirty="0"/>
              <a:t>где Q - электрический заряд, </a:t>
            </a:r>
            <a:r>
              <a:rPr lang="ru-RU" dirty="0" smtClean="0"/>
              <a:t>    U </a:t>
            </a:r>
            <a:r>
              <a:rPr lang="ru-RU" dirty="0"/>
              <a:t>- напряжение, т.е. </a:t>
            </a:r>
          </a:p>
        </p:txBody>
      </p:sp>
      <p:pic>
        <p:nvPicPr>
          <p:cNvPr id="34821" name="Picture 5"/>
          <p:cNvPicPr>
            <a:picLocks noChangeAspect="1" noChangeArrowheads="1"/>
          </p:cNvPicPr>
          <p:nvPr/>
        </p:nvPicPr>
        <p:blipFill>
          <a:blip r:embed="rId5" cstate="print"/>
          <a:srcRect/>
          <a:stretch>
            <a:fillRect/>
          </a:stretch>
        </p:blipFill>
        <p:spPr bwMode="auto">
          <a:xfrm>
            <a:off x="6286512" y="2285992"/>
            <a:ext cx="1131578" cy="428628"/>
          </a:xfrm>
          <a:prstGeom prst="rect">
            <a:avLst/>
          </a:prstGeom>
          <a:noFill/>
          <a:ln w="9525">
            <a:noFill/>
            <a:miter lim="800000"/>
            <a:headEnd/>
            <a:tailEnd/>
          </a:ln>
          <a:effectLst/>
        </p:spPr>
      </p:pic>
      <p:pic>
        <p:nvPicPr>
          <p:cNvPr id="34822" name="Picture 6"/>
          <p:cNvPicPr>
            <a:picLocks noChangeAspect="1" noChangeArrowheads="1"/>
          </p:cNvPicPr>
          <p:nvPr/>
        </p:nvPicPr>
        <p:blipFill>
          <a:blip r:embed="rId6" cstate="print"/>
          <a:srcRect/>
          <a:stretch>
            <a:fillRect/>
          </a:stretch>
        </p:blipFill>
        <p:spPr bwMode="auto">
          <a:xfrm>
            <a:off x="428596" y="4429132"/>
            <a:ext cx="4572032" cy="285752"/>
          </a:xfrm>
          <a:prstGeom prst="rect">
            <a:avLst/>
          </a:prstGeom>
          <a:noFill/>
          <a:ln w="9525">
            <a:noFill/>
            <a:miter lim="800000"/>
            <a:headEnd/>
            <a:tailEnd/>
          </a:ln>
          <a:effectLst/>
        </p:spPr>
      </p:pic>
      <p:pic>
        <p:nvPicPr>
          <p:cNvPr id="34823" name="Picture 7" descr="image"/>
          <p:cNvPicPr>
            <a:picLocks noChangeAspect="1" noChangeArrowheads="1"/>
          </p:cNvPicPr>
          <p:nvPr/>
        </p:nvPicPr>
        <p:blipFill>
          <a:blip r:embed="rId7" cstate="print"/>
          <a:srcRect/>
          <a:stretch>
            <a:fillRect/>
          </a:stretch>
        </p:blipFill>
        <p:spPr bwMode="auto">
          <a:xfrm>
            <a:off x="785786" y="4857760"/>
            <a:ext cx="3143272" cy="812232"/>
          </a:xfrm>
          <a:prstGeom prst="rect">
            <a:avLst/>
          </a:prstGeom>
          <a:noFill/>
          <a:ln w="9525">
            <a:noFill/>
            <a:miter lim="800000"/>
            <a:headEnd/>
            <a:tailEnd/>
          </a:ln>
        </p:spPr>
      </p:pic>
      <p:pic>
        <p:nvPicPr>
          <p:cNvPr id="34824" name="Picture 8" descr="image"/>
          <p:cNvPicPr>
            <a:picLocks noChangeAspect="1" noChangeArrowheads="1"/>
          </p:cNvPicPr>
          <p:nvPr/>
        </p:nvPicPr>
        <p:blipFill>
          <a:blip r:embed="rId8" cstate="print"/>
          <a:srcRect/>
          <a:stretch>
            <a:fillRect/>
          </a:stretch>
        </p:blipFill>
        <p:spPr bwMode="auto">
          <a:xfrm>
            <a:off x="6072198" y="3500438"/>
            <a:ext cx="2106550" cy="642942"/>
          </a:xfrm>
          <a:prstGeom prst="rect">
            <a:avLst/>
          </a:prstGeom>
          <a:noFill/>
          <a:ln w="9525">
            <a:noFill/>
            <a:miter lim="800000"/>
            <a:headEnd/>
            <a:tailEnd/>
          </a:ln>
        </p:spPr>
      </p:pic>
      <p:sp>
        <p:nvSpPr>
          <p:cNvPr id="14" name="Прямоугольник 13"/>
          <p:cNvSpPr/>
          <p:nvPr/>
        </p:nvSpPr>
        <p:spPr>
          <a:xfrm>
            <a:off x="5572132" y="4286256"/>
            <a:ext cx="3195105" cy="369332"/>
          </a:xfrm>
          <a:prstGeom prst="rect">
            <a:avLst/>
          </a:prstGeom>
        </p:spPr>
        <p:txBody>
          <a:bodyPr wrap="none">
            <a:spAutoFit/>
          </a:bodyPr>
          <a:lstStyle/>
          <a:p>
            <a:r>
              <a:rPr lang="ru-RU" dirty="0"/>
              <a:t>интегрируя его получим </a:t>
            </a:r>
          </a:p>
        </p:txBody>
      </p:sp>
      <p:pic>
        <p:nvPicPr>
          <p:cNvPr id="34825" name="Picture 9" descr="image"/>
          <p:cNvPicPr>
            <a:picLocks noChangeAspect="1" noChangeArrowheads="1"/>
          </p:cNvPicPr>
          <p:nvPr/>
        </p:nvPicPr>
        <p:blipFill>
          <a:blip r:embed="rId9" cstate="print"/>
          <a:srcRect/>
          <a:stretch>
            <a:fillRect/>
          </a:stretch>
        </p:blipFill>
        <p:spPr bwMode="auto">
          <a:xfrm>
            <a:off x="5929322" y="4857760"/>
            <a:ext cx="2494813" cy="785818"/>
          </a:xfrm>
          <a:prstGeom prst="rect">
            <a:avLst/>
          </a:prstGeom>
          <a:noFill/>
          <a:ln w="9525">
            <a:noFill/>
            <a:miter lim="800000"/>
            <a:headEnd/>
            <a:tailEnd/>
          </a:ln>
        </p:spPr>
      </p:pic>
      <p:graphicFrame>
        <p:nvGraphicFramePr>
          <p:cNvPr id="16" name="Таблица 15"/>
          <p:cNvGraphicFramePr>
            <a:graphicFrameLocks noGrp="1"/>
          </p:cNvGraphicFramePr>
          <p:nvPr/>
        </p:nvGraphicFramePr>
        <p:xfrm>
          <a:off x="5857884" y="4857760"/>
          <a:ext cx="2571768" cy="785818"/>
        </p:xfrm>
        <a:graphic>
          <a:graphicData uri="http://schemas.openxmlformats.org/drawingml/2006/table">
            <a:tbl>
              <a:tblPr/>
              <a:tblGrid>
                <a:gridCol w="2571768"/>
              </a:tblGrid>
              <a:tr h="785818">
                <a:tc>
                  <a:txBody>
                    <a:bodyPr/>
                    <a:lstStyle/>
                    <a:p>
                      <a:endParaRPr lang="ru-RU" dirty="0"/>
                    </a:p>
                  </a:txBody>
                  <a:tcPr>
                    <a:lnL w="76200" cmpd="sng">
                      <a:solidFill>
                        <a:srgbClr val="FF0000"/>
                      </a:solidFill>
                      <a:prstDash val="solid"/>
                    </a:lnL>
                    <a:lnR w="76200" cmpd="sng">
                      <a:solidFill>
                        <a:srgbClr val="FF0000"/>
                      </a:solidFill>
                      <a:prstDash val="solid"/>
                    </a:lnR>
                    <a:lnT w="76200" cmpd="sng">
                      <a:solidFill>
                        <a:srgbClr val="FF0000"/>
                      </a:solidFill>
                      <a:prstDash val="solid"/>
                    </a:lnT>
                    <a:lnB w="76200" cmpd="sng">
                      <a:solidFill>
                        <a:srgbClr val="FF0000"/>
                      </a:solidFill>
                      <a:prstDash val="solid"/>
                    </a:lnB>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6000768"/>
            <a:ext cx="8183880" cy="534338"/>
          </a:xfrm>
        </p:spPr>
        <p:txBody>
          <a:bodyPr>
            <a:normAutofit fontScale="90000"/>
          </a:bodyPr>
          <a:lstStyle/>
          <a:p>
            <a:pPr algn="ctr"/>
            <a:r>
              <a:rPr lang="ru-RU" i="1" dirty="0" smtClean="0"/>
              <a:t>Дифференциатор на ОУ</a:t>
            </a:r>
            <a:endParaRPr lang="ru-RU" dirty="0"/>
          </a:p>
        </p:txBody>
      </p:sp>
      <p:sp>
        <p:nvSpPr>
          <p:cNvPr id="3" name="Содержимое 2"/>
          <p:cNvSpPr>
            <a:spLocks noGrp="1"/>
          </p:cNvSpPr>
          <p:nvPr>
            <p:ph idx="1"/>
          </p:nvPr>
        </p:nvSpPr>
        <p:spPr>
          <a:xfrm>
            <a:off x="4500562" y="1500174"/>
            <a:ext cx="4186238" cy="1398450"/>
          </a:xfrm>
        </p:spPr>
        <p:txBody>
          <a:bodyPr>
            <a:normAutofit fontScale="92500"/>
          </a:bodyPr>
          <a:lstStyle/>
          <a:p>
            <a:pPr marL="0" indent="357188">
              <a:buNone/>
            </a:pPr>
            <a:r>
              <a:rPr lang="ru-RU" sz="2200" dirty="0" smtClean="0"/>
              <a:t>Дифференциатор создает на выходе напряжение, пропорциональное скорости изменения входного</a:t>
            </a:r>
          </a:p>
          <a:p>
            <a:pPr>
              <a:buNone/>
            </a:pPr>
            <a:endParaRPr lang="ru-RU" dirty="0"/>
          </a:p>
        </p:txBody>
      </p:sp>
      <p:pic>
        <p:nvPicPr>
          <p:cNvPr id="35842" name="Picture 2" descr="image"/>
          <p:cNvPicPr>
            <a:picLocks noChangeAspect="1" noChangeArrowheads="1"/>
          </p:cNvPicPr>
          <p:nvPr/>
        </p:nvPicPr>
        <p:blipFill>
          <a:blip r:embed="rId2" cstate="print"/>
          <a:srcRect/>
          <a:stretch>
            <a:fillRect/>
          </a:stretch>
        </p:blipFill>
        <p:spPr bwMode="auto">
          <a:xfrm>
            <a:off x="500035" y="1714488"/>
            <a:ext cx="3771092" cy="2071702"/>
          </a:xfrm>
          <a:prstGeom prst="rect">
            <a:avLst/>
          </a:prstGeom>
          <a:noFill/>
          <a:ln w="9525">
            <a:noFill/>
            <a:miter lim="800000"/>
            <a:headEnd/>
            <a:tailEnd/>
          </a:ln>
        </p:spPr>
      </p:pic>
      <p:pic>
        <p:nvPicPr>
          <p:cNvPr id="35844" name="Picture 4" descr="image"/>
          <p:cNvPicPr>
            <a:picLocks noChangeAspect="1" noChangeArrowheads="1"/>
          </p:cNvPicPr>
          <p:nvPr/>
        </p:nvPicPr>
        <p:blipFill>
          <a:blip r:embed="rId3" cstate="print"/>
          <a:srcRect/>
          <a:stretch>
            <a:fillRect/>
          </a:stretch>
        </p:blipFill>
        <p:spPr bwMode="auto">
          <a:xfrm>
            <a:off x="5500694" y="3071810"/>
            <a:ext cx="2522605" cy="928694"/>
          </a:xfrm>
          <a:prstGeom prst="rect">
            <a:avLst/>
          </a:prstGeom>
          <a:noFill/>
          <a:ln w="9525">
            <a:noFill/>
            <a:miter lim="800000"/>
            <a:headEnd/>
            <a:tailEnd/>
          </a:ln>
        </p:spPr>
      </p:pic>
      <p:graphicFrame>
        <p:nvGraphicFramePr>
          <p:cNvPr id="7" name="Таблица 6"/>
          <p:cNvGraphicFramePr>
            <a:graphicFrameLocks noGrp="1"/>
          </p:cNvGraphicFramePr>
          <p:nvPr/>
        </p:nvGraphicFramePr>
        <p:xfrm>
          <a:off x="5429256" y="3000372"/>
          <a:ext cx="2643206" cy="1071570"/>
        </p:xfrm>
        <a:graphic>
          <a:graphicData uri="http://schemas.openxmlformats.org/drawingml/2006/table">
            <a:tbl>
              <a:tblPr/>
              <a:tblGrid>
                <a:gridCol w="2643206"/>
              </a:tblGrid>
              <a:tr h="1071570">
                <a:tc>
                  <a:txBody>
                    <a:bodyPr/>
                    <a:lstStyle/>
                    <a:p>
                      <a:endParaRPr lang="ru-RU" dirty="0"/>
                    </a:p>
                  </a:txBody>
                  <a:tcPr>
                    <a:lnL w="76200" cmpd="sng">
                      <a:solidFill>
                        <a:srgbClr val="FF0000"/>
                      </a:solidFill>
                      <a:prstDash val="solid"/>
                    </a:lnL>
                    <a:lnR w="76200" cmpd="sng">
                      <a:solidFill>
                        <a:srgbClr val="FF0000"/>
                      </a:solidFill>
                      <a:prstDash val="solid"/>
                    </a:lnR>
                    <a:lnT w="76200" cmpd="sng">
                      <a:solidFill>
                        <a:srgbClr val="FF0000"/>
                      </a:solidFill>
                      <a:prstDash val="solid"/>
                    </a:lnT>
                    <a:lnB w="76200" cmpd="sng">
                      <a:solidFill>
                        <a:srgbClr val="FF0000"/>
                      </a:solidFill>
                      <a:prstDash val="solid"/>
                    </a:lnB>
                  </a:tcPr>
                </a:tc>
              </a:tr>
            </a:tbl>
          </a:graphicData>
        </a:graphic>
      </p:graphicFrame>
      <p:sp>
        <p:nvSpPr>
          <p:cNvPr id="8" name="Прямоугольник 7"/>
          <p:cNvSpPr/>
          <p:nvPr/>
        </p:nvSpPr>
        <p:spPr>
          <a:xfrm>
            <a:off x="571472" y="500042"/>
            <a:ext cx="7643866" cy="646331"/>
          </a:xfrm>
          <a:prstGeom prst="rect">
            <a:avLst/>
          </a:prstGeom>
        </p:spPr>
        <p:txBody>
          <a:bodyPr wrap="square">
            <a:spAutoFit/>
          </a:bodyPr>
          <a:lstStyle/>
          <a:p>
            <a:pPr indent="542925"/>
            <a:r>
              <a:rPr lang="ru-RU" dirty="0"/>
              <a:t>Поменяв местами резистор и конденсатор в схеме </a:t>
            </a:r>
            <a:r>
              <a:rPr lang="ru-RU" dirty="0" smtClean="0"/>
              <a:t>интегратора, </a:t>
            </a:r>
            <a:r>
              <a:rPr lang="ru-RU" dirty="0"/>
              <a:t>получим дифференциатор</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14348" y="928670"/>
            <a:ext cx="7772400" cy="1470025"/>
          </a:xfrm>
        </p:spPr>
        <p:txBody>
          <a:bodyPr>
            <a:normAutofit fontScale="90000"/>
          </a:bodyPr>
          <a:lstStyle/>
          <a:p>
            <a:r>
              <a:rPr lang="ru-RU" b="1" dirty="0" smtClean="0">
                <a:solidFill>
                  <a:srgbClr val="FF0000"/>
                </a:solidFill>
              </a:rPr>
              <a:t/>
            </a:r>
            <a:br>
              <a:rPr lang="ru-RU" b="1" dirty="0" smtClean="0">
                <a:solidFill>
                  <a:srgbClr val="FF0000"/>
                </a:solidFill>
              </a:rPr>
            </a:br>
            <a:r>
              <a:rPr lang="ru-RU" b="1" dirty="0" smtClean="0">
                <a:solidFill>
                  <a:srgbClr val="FF0000"/>
                </a:solidFill>
              </a:rPr>
              <a:t>Условное </a:t>
            </a:r>
            <a:r>
              <a:rPr lang="ru-RU" b="1" dirty="0">
                <a:solidFill>
                  <a:srgbClr val="FF0000"/>
                </a:solidFill>
              </a:rPr>
              <a:t>обозначение операционного усилителя</a:t>
            </a:r>
          </a:p>
        </p:txBody>
      </p:sp>
      <p:pic>
        <p:nvPicPr>
          <p:cNvPr id="1026" name="Picture 2" descr="http://xreferat.ru/image/102/1307357621_24.gif"/>
          <p:cNvPicPr>
            <a:picLocks noChangeAspect="1" noChangeArrowheads="1"/>
          </p:cNvPicPr>
          <p:nvPr/>
        </p:nvPicPr>
        <p:blipFill>
          <a:blip r:embed="rId2" cstate="print"/>
          <a:srcRect/>
          <a:stretch>
            <a:fillRect/>
          </a:stretch>
        </p:blipFill>
        <p:spPr bwMode="auto">
          <a:xfrm>
            <a:off x="885799" y="1214422"/>
            <a:ext cx="2257441" cy="2143140"/>
          </a:xfrm>
          <a:prstGeom prst="rect">
            <a:avLst/>
          </a:prstGeom>
          <a:noFill/>
        </p:spPr>
      </p:pic>
      <p:sp>
        <p:nvSpPr>
          <p:cNvPr id="5" name="Прямоугольник 4"/>
          <p:cNvSpPr/>
          <p:nvPr/>
        </p:nvSpPr>
        <p:spPr>
          <a:xfrm>
            <a:off x="642910" y="3643314"/>
            <a:ext cx="4572000" cy="2308324"/>
          </a:xfrm>
          <a:prstGeom prst="rect">
            <a:avLst/>
          </a:prstGeom>
        </p:spPr>
        <p:txBody>
          <a:bodyPr>
            <a:spAutoFit/>
          </a:bodyPr>
          <a:lstStyle/>
          <a:p>
            <a:r>
              <a:rPr lang="ru-RU" dirty="0" smtClean="0"/>
              <a:t> </a:t>
            </a:r>
            <a:r>
              <a:rPr lang="ru-RU" b="1" dirty="0" smtClean="0"/>
              <a:t>-Е</a:t>
            </a:r>
            <a:r>
              <a:rPr lang="ru-RU" dirty="0" smtClean="0"/>
              <a:t> и  </a:t>
            </a:r>
            <a:r>
              <a:rPr lang="ru-RU" b="1" dirty="0" smtClean="0"/>
              <a:t>+Е</a:t>
            </a:r>
            <a:r>
              <a:rPr lang="ru-RU" dirty="0" smtClean="0"/>
              <a:t> - два вывода подключения питания </a:t>
            </a:r>
          </a:p>
          <a:p>
            <a:endParaRPr lang="ru-RU" dirty="0" smtClean="0"/>
          </a:p>
          <a:p>
            <a:r>
              <a:rPr lang="ru-RU" b="1" dirty="0" smtClean="0"/>
              <a:t>NC (Null Correction)  </a:t>
            </a:r>
            <a:r>
              <a:rPr lang="ru-RU" dirty="0" smtClean="0"/>
              <a:t>-выводы, служащие для коррекции нуля операционных усилителей</a:t>
            </a:r>
          </a:p>
          <a:p>
            <a:endParaRPr lang="ru-RU" dirty="0" smtClean="0"/>
          </a:p>
          <a:p>
            <a:r>
              <a:rPr lang="ru-RU" b="1" dirty="0" smtClean="0"/>
              <a:t>FC (Frequency Correction)</a:t>
            </a:r>
            <a:r>
              <a:rPr lang="ru-RU" dirty="0" smtClean="0"/>
              <a:t> - выводы, к которым подключаются элементы частотной коррекции</a:t>
            </a:r>
            <a:endParaRPr lang="ru-RU" dirty="0"/>
          </a:p>
        </p:txBody>
      </p:sp>
      <p:pic>
        <p:nvPicPr>
          <p:cNvPr id="1027" name="Picture 3"/>
          <p:cNvPicPr>
            <a:picLocks noChangeAspect="1" noChangeArrowheads="1"/>
          </p:cNvPicPr>
          <p:nvPr/>
        </p:nvPicPr>
        <p:blipFill>
          <a:blip r:embed="rId3" cstate="print"/>
          <a:srcRect/>
          <a:stretch>
            <a:fillRect/>
          </a:stretch>
        </p:blipFill>
        <p:spPr bwMode="auto">
          <a:xfrm>
            <a:off x="5474112" y="4000504"/>
            <a:ext cx="2884102" cy="20002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5929330"/>
            <a:ext cx="8183880" cy="622932"/>
          </a:xfrm>
        </p:spPr>
        <p:txBody>
          <a:bodyPr>
            <a:normAutofit fontScale="90000"/>
          </a:bodyPr>
          <a:lstStyle/>
          <a:p>
            <a:pPr algn="ctr"/>
            <a:r>
              <a:rPr lang="ru-RU" dirty="0" smtClean="0"/>
              <a:t>Компаратор</a:t>
            </a:r>
            <a:endParaRPr lang="ru-RU" dirty="0"/>
          </a:p>
        </p:txBody>
      </p:sp>
      <p:sp>
        <p:nvSpPr>
          <p:cNvPr id="3" name="Содержимое 2"/>
          <p:cNvSpPr>
            <a:spLocks noGrp="1"/>
          </p:cNvSpPr>
          <p:nvPr>
            <p:ph idx="1"/>
          </p:nvPr>
        </p:nvSpPr>
        <p:spPr>
          <a:xfrm>
            <a:off x="502920" y="530352"/>
            <a:ext cx="8183880" cy="1612764"/>
          </a:xfrm>
        </p:spPr>
        <p:txBody>
          <a:bodyPr>
            <a:normAutofit/>
          </a:bodyPr>
          <a:lstStyle/>
          <a:p>
            <a:pPr marL="0" indent="450850">
              <a:buNone/>
            </a:pPr>
            <a:r>
              <a:rPr lang="ru-RU" sz="1800" dirty="0" smtClean="0"/>
              <a:t>Компараторы представляют собой ОУ специального назначения предназначенные для сравнения по уровню двух входных напряжений и скачкообразного изменения входного напряжения в случае, когда одно из сравниваемых напряжений больше другого.</a:t>
            </a:r>
          </a:p>
        </p:txBody>
      </p:sp>
      <p:pic>
        <p:nvPicPr>
          <p:cNvPr id="36866" name="Picture 2" descr="image"/>
          <p:cNvPicPr>
            <a:picLocks noChangeAspect="1" noChangeArrowheads="1"/>
          </p:cNvPicPr>
          <p:nvPr/>
        </p:nvPicPr>
        <p:blipFill>
          <a:blip r:embed="rId2" cstate="print"/>
          <a:srcRect/>
          <a:stretch>
            <a:fillRect/>
          </a:stretch>
        </p:blipFill>
        <p:spPr bwMode="auto">
          <a:xfrm>
            <a:off x="500034" y="2071678"/>
            <a:ext cx="3085018" cy="1857388"/>
          </a:xfrm>
          <a:prstGeom prst="rect">
            <a:avLst/>
          </a:prstGeom>
          <a:noFill/>
          <a:ln w="9525">
            <a:noFill/>
            <a:miter lim="800000"/>
            <a:headEnd/>
            <a:tailEnd/>
          </a:ln>
        </p:spPr>
      </p:pic>
      <p:sp>
        <p:nvSpPr>
          <p:cNvPr id="36867" name="Rectangle 3"/>
          <p:cNvSpPr>
            <a:spLocks noChangeArrowheads="1"/>
          </p:cNvSpPr>
          <p:nvPr/>
        </p:nvSpPr>
        <p:spPr bwMode="auto">
          <a:xfrm>
            <a:off x="3714744" y="1785926"/>
            <a:ext cx="4929222"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just"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smtClean="0">
                <a:ln>
                  <a:noFill/>
                </a:ln>
                <a:solidFill>
                  <a:srgbClr val="000000"/>
                </a:solidFill>
                <a:effectLst/>
                <a:latin typeface="Arial" pitchFamily="34" charset="0"/>
                <a:ea typeface="Times New Roman" pitchFamily="18" charset="0"/>
              </a:rPr>
              <a:t>Один вход компаратора соединен с источником опорного напряжения, а на другой подается входной сигнал.</a:t>
            </a:r>
            <a:endParaRPr kumimoji="0" lang="ru-RU" sz="1600" b="0" i="0" u="none" strike="noStrike" cap="none" normalizeH="0" baseline="0" dirty="0" smtClean="0">
              <a:ln>
                <a:noFill/>
              </a:ln>
              <a:solidFill>
                <a:schemeClr val="tx1"/>
              </a:solidFill>
              <a:effectLst/>
              <a:latin typeface="Arial" pitchFamily="34" charset="0"/>
            </a:endParaRPr>
          </a:p>
          <a:p>
            <a:pPr marL="0" marR="0" lvl="0" indent="304800" algn="just" defTabSz="914400" rtl="0" eaLnBrk="0" fontAlgn="base" latinLnBrk="0" hangingPunct="0">
              <a:lnSpc>
                <a:spcPct val="100000"/>
              </a:lnSpc>
              <a:spcBef>
                <a:spcPct val="0"/>
              </a:spcBef>
              <a:spcAft>
                <a:spcPct val="0"/>
              </a:spcAft>
              <a:buClrTx/>
              <a:buSzTx/>
              <a:buFontTx/>
              <a:buNone/>
              <a:tabLst/>
            </a:pPr>
            <a:r>
              <a:rPr kumimoji="0" lang="ru-RU" sz="1600" b="0" i="0" u="none" strike="noStrike" cap="none" normalizeH="0" baseline="0" dirty="0" smtClean="0">
                <a:ln>
                  <a:noFill/>
                </a:ln>
                <a:solidFill>
                  <a:srgbClr val="000000"/>
                </a:solidFill>
                <a:effectLst/>
                <a:latin typeface="Arial" pitchFamily="34" charset="0"/>
                <a:ea typeface="Times New Roman" pitchFamily="18" charset="0"/>
              </a:rPr>
              <a:t>Так как Uвх подается на инвертирующий вход, то </a:t>
            </a:r>
          </a:p>
          <a:p>
            <a:pPr marL="0" marR="0" lvl="0" indent="304800" algn="just" defTabSz="914400" rtl="0" eaLnBrk="0" fontAlgn="base" latinLnBrk="0" hangingPunct="0">
              <a:lnSpc>
                <a:spcPct val="100000"/>
              </a:lnSpc>
              <a:spcBef>
                <a:spcPct val="0"/>
              </a:spcBef>
              <a:spcAft>
                <a:spcPct val="0"/>
              </a:spcAft>
              <a:buClrTx/>
              <a:buSzTx/>
              <a:buFontTx/>
              <a:buNone/>
              <a:tabLst/>
            </a:pPr>
            <a:r>
              <a:rPr kumimoji="0" lang="ru-RU" sz="1600" b="1" i="0" u="none" strike="noStrike" cap="none" normalizeH="0" baseline="0" dirty="0" smtClean="0">
                <a:ln>
                  <a:noFill/>
                </a:ln>
                <a:solidFill>
                  <a:srgbClr val="000000"/>
                </a:solidFill>
                <a:effectLst/>
                <a:latin typeface="Arial" pitchFamily="34" charset="0"/>
                <a:ea typeface="Times New Roman" pitchFamily="18" charset="0"/>
              </a:rPr>
              <a:t>выходное напряжение будет </a:t>
            </a:r>
            <a:r>
              <a:rPr kumimoji="0" lang="ru-RU" sz="1600" b="1" i="0" u="none" strike="noStrike" cap="none" normalizeH="0" baseline="0" dirty="0" smtClean="0">
                <a:ln>
                  <a:noFill/>
                </a:ln>
                <a:solidFill>
                  <a:srgbClr val="FF0000"/>
                </a:solidFill>
                <a:effectLst/>
                <a:latin typeface="Arial" pitchFamily="34" charset="0"/>
                <a:ea typeface="Times New Roman" pitchFamily="18" charset="0"/>
              </a:rPr>
              <a:t>мало</a:t>
            </a:r>
            <a:r>
              <a:rPr kumimoji="0" lang="ru-RU" sz="1600" b="0" i="0" u="none" strike="noStrike" cap="none" normalizeH="0" baseline="0" dirty="0" smtClean="0">
                <a:ln>
                  <a:noFill/>
                </a:ln>
                <a:solidFill>
                  <a:srgbClr val="000000"/>
                </a:solidFill>
                <a:effectLst/>
                <a:latin typeface="Arial" pitchFamily="34" charset="0"/>
                <a:ea typeface="Times New Roman" pitchFamily="18" charset="0"/>
              </a:rPr>
              <a:t>, когда </a:t>
            </a:r>
            <a:r>
              <a:rPr kumimoji="0" lang="ru-RU" sz="1600" b="1" i="0" u="none" strike="noStrike" cap="none" normalizeH="0" baseline="0" dirty="0" smtClean="0">
                <a:ln>
                  <a:noFill/>
                </a:ln>
                <a:solidFill>
                  <a:srgbClr val="FF0000"/>
                </a:solidFill>
                <a:effectLst/>
                <a:latin typeface="Arial" pitchFamily="34" charset="0"/>
                <a:ea typeface="Times New Roman" pitchFamily="18" charset="0"/>
              </a:rPr>
              <a:t>U</a:t>
            </a:r>
            <a:r>
              <a:rPr kumimoji="0" lang="ru-RU" sz="1600" b="1" i="0" u="none" strike="noStrike" cap="none" normalizeH="0" baseline="-30000" dirty="0" smtClean="0">
                <a:ln>
                  <a:noFill/>
                </a:ln>
                <a:solidFill>
                  <a:srgbClr val="FF0000"/>
                </a:solidFill>
                <a:effectLst/>
                <a:latin typeface="Arial" pitchFamily="34" charset="0"/>
                <a:ea typeface="Times New Roman" pitchFamily="18" charset="0"/>
              </a:rPr>
              <a:t>вх</a:t>
            </a:r>
            <a:r>
              <a:rPr kumimoji="0" lang="ru-RU" sz="1600" b="1" i="0" u="none" strike="noStrike" cap="none" normalizeH="0" baseline="0" dirty="0" smtClean="0">
                <a:ln>
                  <a:noFill/>
                </a:ln>
                <a:solidFill>
                  <a:srgbClr val="FF0000"/>
                </a:solidFill>
                <a:effectLst/>
                <a:latin typeface="Arial" pitchFamily="34" charset="0"/>
                <a:ea typeface="Times New Roman" pitchFamily="18" charset="0"/>
              </a:rPr>
              <a:t>&gt; U</a:t>
            </a:r>
            <a:r>
              <a:rPr kumimoji="0" lang="ru-RU" sz="1600" b="1" i="0" u="none" strike="noStrike" cap="none" normalizeH="0" baseline="-30000" dirty="0" smtClean="0">
                <a:ln>
                  <a:noFill/>
                </a:ln>
                <a:solidFill>
                  <a:srgbClr val="FF0000"/>
                </a:solidFill>
                <a:effectLst/>
                <a:latin typeface="Arial" pitchFamily="34" charset="0"/>
                <a:ea typeface="Times New Roman" pitchFamily="18" charset="0"/>
              </a:rPr>
              <a:t>оп</a:t>
            </a:r>
            <a:r>
              <a:rPr kumimoji="0" lang="ru-RU" sz="1600" b="0" i="0" u="none" strike="noStrike" cap="none" normalizeH="0" baseline="0" dirty="0" smtClean="0">
                <a:ln>
                  <a:noFill/>
                </a:ln>
                <a:solidFill>
                  <a:srgbClr val="000000"/>
                </a:solidFill>
                <a:effectLst/>
                <a:latin typeface="Arial" pitchFamily="34" charset="0"/>
                <a:ea typeface="Times New Roman" pitchFamily="18" charset="0"/>
              </a:rPr>
              <a:t>, и </a:t>
            </a:r>
          </a:p>
          <a:p>
            <a:pPr lvl="0" indent="304800" algn="just" eaLnBrk="0" fontAlgn="base" hangingPunct="0">
              <a:spcBef>
                <a:spcPct val="0"/>
              </a:spcBef>
              <a:spcAft>
                <a:spcPct val="0"/>
              </a:spcAft>
            </a:pPr>
            <a:r>
              <a:rPr kumimoji="0" lang="ru-RU" sz="1600" b="1" i="0" u="none" strike="noStrike" cap="none" normalizeH="0" baseline="0" dirty="0" smtClean="0">
                <a:ln>
                  <a:noFill/>
                </a:ln>
                <a:solidFill>
                  <a:srgbClr val="000000"/>
                </a:solidFill>
                <a:effectLst/>
                <a:latin typeface="Arial" pitchFamily="34" charset="0"/>
                <a:ea typeface="Times New Roman" pitchFamily="18" charset="0"/>
              </a:rPr>
              <a:t>выходное напряжение будет </a:t>
            </a:r>
            <a:r>
              <a:rPr kumimoji="0" lang="ru-RU" sz="1600" b="1" i="0" u="none" strike="noStrike" cap="none" normalizeH="0" baseline="0" dirty="0" smtClean="0">
                <a:ln>
                  <a:noFill/>
                </a:ln>
                <a:solidFill>
                  <a:srgbClr val="FF0000"/>
                </a:solidFill>
                <a:effectLst/>
                <a:latin typeface="Arial" pitchFamily="34" charset="0"/>
                <a:ea typeface="Times New Roman" pitchFamily="18" charset="0"/>
              </a:rPr>
              <a:t>велико</a:t>
            </a:r>
            <a:r>
              <a:rPr kumimoji="0" lang="ru-RU" sz="1600" b="0" i="0" u="none" strike="noStrike" cap="none" normalizeH="0" baseline="0" dirty="0" smtClean="0">
                <a:ln>
                  <a:noFill/>
                </a:ln>
                <a:solidFill>
                  <a:srgbClr val="000000"/>
                </a:solidFill>
                <a:effectLst/>
                <a:latin typeface="Arial" pitchFamily="34" charset="0"/>
                <a:ea typeface="Times New Roman" pitchFamily="18" charset="0"/>
              </a:rPr>
              <a:t>, когда </a:t>
            </a:r>
            <a:r>
              <a:rPr kumimoji="0" lang="ru-RU" sz="1600" b="1" i="0" u="none" strike="noStrike" cap="none" normalizeH="0" baseline="0" dirty="0" smtClean="0">
                <a:ln>
                  <a:noFill/>
                </a:ln>
                <a:solidFill>
                  <a:srgbClr val="FF0000"/>
                </a:solidFill>
                <a:effectLst/>
                <a:latin typeface="Arial" pitchFamily="34" charset="0"/>
                <a:ea typeface="Times New Roman" pitchFamily="18" charset="0"/>
              </a:rPr>
              <a:t>U</a:t>
            </a:r>
            <a:r>
              <a:rPr kumimoji="0" lang="ru-RU" sz="1600" b="1" i="0" u="none" strike="noStrike" cap="none" normalizeH="0" baseline="-30000" dirty="0" smtClean="0">
                <a:ln>
                  <a:noFill/>
                </a:ln>
                <a:solidFill>
                  <a:srgbClr val="FF0000"/>
                </a:solidFill>
                <a:effectLst/>
                <a:latin typeface="Arial" pitchFamily="34" charset="0"/>
                <a:ea typeface="Times New Roman" pitchFamily="18" charset="0"/>
              </a:rPr>
              <a:t>вх</a:t>
            </a:r>
            <a:r>
              <a:rPr kumimoji="0" lang="ru-RU" sz="1600" b="1" i="0" u="none" strike="noStrike" cap="none" normalizeH="0" baseline="0" dirty="0" smtClean="0">
                <a:ln>
                  <a:noFill/>
                </a:ln>
                <a:solidFill>
                  <a:srgbClr val="FF0000"/>
                </a:solidFill>
                <a:effectLst/>
                <a:latin typeface="Arial" pitchFamily="34" charset="0"/>
                <a:ea typeface="Times New Roman" pitchFamily="18" charset="0"/>
              </a:rPr>
              <a:t>&lt; U</a:t>
            </a:r>
            <a:r>
              <a:rPr kumimoji="0" lang="ru-RU" sz="1600" b="1" i="0" u="none" strike="noStrike" cap="none" normalizeH="0" baseline="-30000" dirty="0" smtClean="0">
                <a:ln>
                  <a:noFill/>
                </a:ln>
                <a:solidFill>
                  <a:srgbClr val="FF0000"/>
                </a:solidFill>
                <a:effectLst/>
                <a:latin typeface="Arial" pitchFamily="34" charset="0"/>
                <a:ea typeface="Times New Roman" pitchFamily="18" charset="0"/>
              </a:rPr>
              <a:t>оп</a:t>
            </a:r>
            <a:r>
              <a:rPr kumimoji="0" lang="ru-RU" sz="1200" b="0" i="0" u="none" strike="noStrike" cap="none" normalizeH="0" baseline="0" dirty="0" smtClean="0">
                <a:ln>
                  <a:noFill/>
                </a:ln>
                <a:solidFill>
                  <a:srgbClr val="000000"/>
                </a:solidFill>
                <a:effectLst/>
                <a:latin typeface="Arial" pitchFamily="34" charset="0"/>
                <a:ea typeface="Times New Roman" pitchFamily="18" charset="0"/>
              </a:rPr>
              <a:t>.</a:t>
            </a:r>
            <a:endParaRPr kumimoji="0" lang="ru-RU" sz="1800" b="0" i="0" u="none" strike="noStrike" cap="none" normalizeH="0" baseline="0" dirty="0" smtClean="0">
              <a:ln>
                <a:noFill/>
              </a:ln>
              <a:solidFill>
                <a:schemeClr val="tx1"/>
              </a:solidFill>
              <a:effectLst/>
              <a:latin typeface="Arial" pitchFamily="34" charset="0"/>
            </a:endParaRPr>
          </a:p>
        </p:txBody>
      </p:sp>
      <p:pic>
        <p:nvPicPr>
          <p:cNvPr id="36868" name="Picture 4" descr="image"/>
          <p:cNvPicPr>
            <a:picLocks noChangeAspect="1" noChangeArrowheads="1"/>
          </p:cNvPicPr>
          <p:nvPr/>
        </p:nvPicPr>
        <p:blipFill>
          <a:blip r:embed="rId3" cstate="print"/>
          <a:srcRect/>
          <a:stretch>
            <a:fillRect/>
          </a:stretch>
        </p:blipFill>
        <p:spPr bwMode="auto">
          <a:xfrm>
            <a:off x="500034" y="4143380"/>
            <a:ext cx="3071834" cy="1510362"/>
          </a:xfrm>
          <a:prstGeom prst="rect">
            <a:avLst/>
          </a:prstGeom>
          <a:noFill/>
          <a:ln w="9525">
            <a:noFill/>
            <a:miter lim="800000"/>
            <a:headEnd/>
            <a:tailEnd/>
          </a:ln>
        </p:spPr>
      </p:pic>
      <p:sp>
        <p:nvSpPr>
          <p:cNvPr id="7" name="Прямоугольник 6"/>
          <p:cNvSpPr/>
          <p:nvPr/>
        </p:nvSpPr>
        <p:spPr>
          <a:xfrm>
            <a:off x="3786182" y="4357694"/>
            <a:ext cx="4929222" cy="1169551"/>
          </a:xfrm>
          <a:prstGeom prst="rect">
            <a:avLst/>
          </a:prstGeom>
        </p:spPr>
        <p:txBody>
          <a:bodyPr wrap="square">
            <a:spAutoFit/>
          </a:bodyPr>
          <a:lstStyle/>
          <a:p>
            <a:pPr indent="355600"/>
            <a:r>
              <a:rPr lang="ru-RU" sz="1400" dirty="0"/>
              <a:t>Если желательно, чтобы U</a:t>
            </a:r>
            <a:r>
              <a:rPr lang="ru-RU" sz="1400" baseline="-25000" dirty="0"/>
              <a:t>вых</a:t>
            </a:r>
            <a:r>
              <a:rPr lang="ru-RU" sz="1400" dirty="0"/>
              <a:t> было велико, когда U</a:t>
            </a:r>
            <a:r>
              <a:rPr lang="ru-RU" sz="1400" baseline="-25000" dirty="0"/>
              <a:t>вх</a:t>
            </a:r>
            <a:r>
              <a:rPr lang="ru-RU" sz="1400" dirty="0"/>
              <a:t>&gt; U</a:t>
            </a:r>
            <a:r>
              <a:rPr lang="ru-RU" sz="1400" baseline="-25000" dirty="0"/>
              <a:t>оп</a:t>
            </a:r>
            <a:r>
              <a:rPr lang="ru-RU" sz="1400" dirty="0"/>
              <a:t>, то следует поменять порядок присоединения входного напряжения к инвертирующему и неинвертирующему входам компаратора.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72" y="5857892"/>
            <a:ext cx="8183880" cy="694370"/>
          </a:xfrm>
        </p:spPr>
        <p:txBody>
          <a:bodyPr/>
          <a:lstStyle/>
          <a:p>
            <a:pPr algn="ctr"/>
            <a:r>
              <a:rPr lang="ru-RU" dirty="0" smtClean="0"/>
              <a:t>Компаратор</a:t>
            </a:r>
            <a:endParaRPr lang="ru-RU" dirty="0"/>
          </a:p>
        </p:txBody>
      </p:sp>
      <p:pic>
        <p:nvPicPr>
          <p:cNvPr id="38914" name="Picture 2"/>
          <p:cNvPicPr>
            <a:picLocks noChangeAspect="1" noChangeArrowheads="1"/>
          </p:cNvPicPr>
          <p:nvPr/>
        </p:nvPicPr>
        <p:blipFill>
          <a:blip r:embed="rId2" cstate="print"/>
          <a:srcRect/>
          <a:stretch>
            <a:fillRect/>
          </a:stretch>
        </p:blipFill>
        <p:spPr bwMode="auto">
          <a:xfrm>
            <a:off x="714348" y="785794"/>
            <a:ext cx="7587436" cy="47149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5929330"/>
            <a:ext cx="8183880" cy="622932"/>
          </a:xfrm>
        </p:spPr>
        <p:txBody>
          <a:bodyPr>
            <a:normAutofit fontScale="90000"/>
          </a:bodyPr>
          <a:lstStyle/>
          <a:p>
            <a:pPr algn="ctr"/>
            <a:r>
              <a:rPr lang="ru-RU" dirty="0" smtClean="0">
                <a:solidFill>
                  <a:srgbClr val="FF0000"/>
                </a:solidFill>
              </a:rPr>
              <a:t>Триггер Шмидта</a:t>
            </a:r>
            <a:endParaRPr lang="ru-RU" dirty="0">
              <a:solidFill>
                <a:srgbClr val="FF0000"/>
              </a:solidFill>
            </a:endParaRPr>
          </a:p>
        </p:txBody>
      </p:sp>
      <p:sp>
        <p:nvSpPr>
          <p:cNvPr id="3" name="Содержимое 2"/>
          <p:cNvSpPr>
            <a:spLocks noGrp="1"/>
          </p:cNvSpPr>
          <p:nvPr>
            <p:ph idx="1"/>
          </p:nvPr>
        </p:nvSpPr>
        <p:spPr>
          <a:xfrm>
            <a:off x="500034" y="3143248"/>
            <a:ext cx="8183880" cy="2684334"/>
          </a:xfrm>
        </p:spPr>
        <p:txBody>
          <a:bodyPr>
            <a:normAutofit/>
          </a:bodyPr>
          <a:lstStyle/>
          <a:p>
            <a:pPr marL="0" indent="355600">
              <a:buNone/>
            </a:pPr>
            <a:r>
              <a:rPr lang="ru-RU" sz="2000" b="1" dirty="0" smtClean="0"/>
              <a:t>Триггер Шмидта</a:t>
            </a:r>
            <a:r>
              <a:rPr lang="ru-RU" sz="2000" dirty="0" smtClean="0"/>
              <a:t> представляет собой практически полный аналог обычного компаратора за исключением одного - положительной обратной связи через резистор R3. Эта связь формирует так называемый </a:t>
            </a:r>
            <a:r>
              <a:rPr lang="ru-RU" sz="2000" i="1" dirty="0" smtClean="0"/>
              <a:t>гистерезис</a:t>
            </a:r>
            <a:r>
              <a:rPr lang="ru-RU" sz="2000" dirty="0" smtClean="0"/>
              <a:t> - задержку включения и выключения компаратора. </a:t>
            </a:r>
          </a:p>
          <a:p>
            <a:pPr marL="0" indent="355600">
              <a:buNone/>
            </a:pPr>
            <a:r>
              <a:rPr lang="ru-RU" sz="2000" dirty="0" smtClean="0"/>
              <a:t>Вернее немного повышает порог включения и немного уменьшает порог выключения. Таким образом, мы можем обеспечить более высокую помехоустойчивость схемы.</a:t>
            </a:r>
            <a:endParaRPr lang="ru-RU" sz="2000" dirty="0"/>
          </a:p>
        </p:txBody>
      </p:sp>
      <p:pic>
        <p:nvPicPr>
          <p:cNvPr id="50178" name="Picture 2" descr="Триггер Шмидта"/>
          <p:cNvPicPr>
            <a:picLocks noChangeAspect="1" noChangeArrowheads="1"/>
          </p:cNvPicPr>
          <p:nvPr/>
        </p:nvPicPr>
        <p:blipFill>
          <a:blip r:embed="rId2" cstate="print"/>
          <a:srcRect l="7692" t="5049" r="7692" b="6588"/>
          <a:stretch>
            <a:fillRect/>
          </a:stretch>
        </p:blipFill>
        <p:spPr bwMode="auto">
          <a:xfrm>
            <a:off x="2857488" y="487053"/>
            <a:ext cx="2571768" cy="2727633"/>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solidFill>
                  <a:srgbClr val="FF0000"/>
                </a:solidFill>
              </a:rPr>
              <a:t>Инвертирующий триггер </a:t>
            </a:r>
            <a:r>
              <a:rPr lang="ru-RU" dirty="0" err="1">
                <a:solidFill>
                  <a:srgbClr val="FF0000"/>
                </a:solidFill>
              </a:rPr>
              <a:t>Шмитта</a:t>
            </a:r>
            <a:endParaRPr lang="ru-RU" dirty="0"/>
          </a:p>
        </p:txBody>
      </p:sp>
      <p:pic>
        <p:nvPicPr>
          <p:cNvPr id="4" name="Объект 3"/>
          <p:cNvPicPr>
            <a:picLocks noGrp="1" noChangeAspect="1"/>
          </p:cNvPicPr>
          <p:nvPr>
            <p:ph idx="1"/>
          </p:nvPr>
        </p:nvPicPr>
        <p:blipFill>
          <a:blip r:embed="rId2"/>
          <a:stretch>
            <a:fillRect/>
          </a:stretch>
        </p:blipFill>
        <p:spPr>
          <a:xfrm>
            <a:off x="502920" y="692696"/>
            <a:ext cx="8183562" cy="2043787"/>
          </a:xfrm>
          <a:prstGeom prst="rect">
            <a:avLst/>
          </a:prstGeom>
        </p:spPr>
      </p:pic>
      <p:pic>
        <p:nvPicPr>
          <p:cNvPr id="5" name="Рисунок 4"/>
          <p:cNvPicPr>
            <a:picLocks noChangeAspect="1"/>
          </p:cNvPicPr>
          <p:nvPr/>
        </p:nvPicPr>
        <p:blipFill>
          <a:blip r:embed="rId3"/>
          <a:stretch>
            <a:fillRect/>
          </a:stretch>
        </p:blipFill>
        <p:spPr>
          <a:xfrm>
            <a:off x="2195736" y="3284984"/>
            <a:ext cx="5048250" cy="1895475"/>
          </a:xfrm>
          <a:prstGeom prst="rect">
            <a:avLst/>
          </a:prstGeom>
        </p:spPr>
      </p:pic>
    </p:spTree>
    <p:extLst>
      <p:ext uri="{BB962C8B-B14F-4D97-AF65-F5344CB8AC3E}">
        <p14:creationId xmlns:p14="http://schemas.microsoft.com/office/powerpoint/2010/main" xmlns="" val="2418327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solidFill>
                  <a:srgbClr val="FF0000"/>
                </a:solidFill>
              </a:rPr>
              <a:t>Инвертирующий триггер </a:t>
            </a:r>
            <a:r>
              <a:rPr lang="ru-RU" dirty="0" err="1">
                <a:solidFill>
                  <a:srgbClr val="FF0000"/>
                </a:solidFill>
              </a:rPr>
              <a:t>Шмитта</a:t>
            </a:r>
            <a:endParaRPr lang="ru-RU" dirty="0"/>
          </a:p>
        </p:txBody>
      </p:sp>
      <p:pic>
        <p:nvPicPr>
          <p:cNvPr id="5" name="Объект 4"/>
          <p:cNvPicPr>
            <a:picLocks noGrp="1" noChangeAspect="1"/>
          </p:cNvPicPr>
          <p:nvPr>
            <p:ph idx="1"/>
          </p:nvPr>
        </p:nvPicPr>
        <p:blipFill>
          <a:blip r:embed="rId2"/>
          <a:stretch>
            <a:fillRect/>
          </a:stretch>
        </p:blipFill>
        <p:spPr>
          <a:xfrm>
            <a:off x="705547" y="620688"/>
            <a:ext cx="7778625" cy="4187825"/>
          </a:xfrm>
          <a:prstGeom prst="rect">
            <a:avLst/>
          </a:prstGeom>
        </p:spPr>
      </p:pic>
    </p:spTree>
    <p:extLst>
      <p:ext uri="{BB962C8B-B14F-4D97-AF65-F5344CB8AC3E}">
        <p14:creationId xmlns:p14="http://schemas.microsoft.com/office/powerpoint/2010/main" xmlns="" val="2234839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dirty="0" err="1">
                <a:solidFill>
                  <a:srgbClr val="FF0000"/>
                </a:solidFill>
              </a:rPr>
              <a:t>Неинвертирующий</a:t>
            </a:r>
            <a:r>
              <a:rPr lang="ru-RU" sz="2800" dirty="0">
                <a:solidFill>
                  <a:srgbClr val="FF0000"/>
                </a:solidFill>
              </a:rPr>
              <a:t> триггер </a:t>
            </a:r>
            <a:r>
              <a:rPr lang="ru-RU" sz="2800" dirty="0" err="1">
                <a:solidFill>
                  <a:srgbClr val="FF0000"/>
                </a:solidFill>
              </a:rPr>
              <a:t>Шмитта</a:t>
            </a:r>
            <a:endParaRPr lang="ru-RU" sz="2800" dirty="0">
              <a:solidFill>
                <a:srgbClr val="FF0000"/>
              </a:solidFill>
            </a:endParaRPr>
          </a:p>
        </p:txBody>
      </p:sp>
      <p:pic>
        <p:nvPicPr>
          <p:cNvPr id="4" name="Объект 3"/>
          <p:cNvPicPr>
            <a:picLocks noGrp="1" noChangeAspect="1"/>
          </p:cNvPicPr>
          <p:nvPr>
            <p:ph idx="1"/>
          </p:nvPr>
        </p:nvPicPr>
        <p:blipFill>
          <a:blip r:embed="rId2"/>
          <a:stretch>
            <a:fillRect/>
          </a:stretch>
        </p:blipFill>
        <p:spPr>
          <a:xfrm>
            <a:off x="497860" y="620688"/>
            <a:ext cx="8183562" cy="1982177"/>
          </a:xfrm>
          <a:prstGeom prst="rect">
            <a:avLst/>
          </a:prstGeom>
        </p:spPr>
      </p:pic>
      <p:pic>
        <p:nvPicPr>
          <p:cNvPr id="5" name="Рисунок 4"/>
          <p:cNvPicPr>
            <a:picLocks noChangeAspect="1"/>
          </p:cNvPicPr>
          <p:nvPr/>
        </p:nvPicPr>
        <p:blipFill>
          <a:blip r:embed="rId3"/>
          <a:stretch>
            <a:fillRect/>
          </a:stretch>
        </p:blipFill>
        <p:spPr>
          <a:xfrm>
            <a:off x="2051720" y="3197220"/>
            <a:ext cx="4867275" cy="1790700"/>
          </a:xfrm>
          <a:prstGeom prst="rect">
            <a:avLst/>
          </a:prstGeom>
        </p:spPr>
      </p:pic>
    </p:spTree>
    <p:extLst>
      <p:ext uri="{BB962C8B-B14F-4D97-AF65-F5344CB8AC3E}">
        <p14:creationId xmlns:p14="http://schemas.microsoft.com/office/powerpoint/2010/main" xmlns="" val="3483025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a:stretch>
            <a:fillRect/>
          </a:stretch>
        </p:blipFill>
        <p:spPr>
          <a:xfrm>
            <a:off x="502920" y="1628800"/>
            <a:ext cx="8183562" cy="2355589"/>
          </a:xfrm>
          <a:prstGeom prst="rect">
            <a:avLst/>
          </a:prstGeom>
        </p:spPr>
      </p:pic>
    </p:spTree>
    <p:extLst>
      <p:ext uri="{BB962C8B-B14F-4D97-AF65-F5344CB8AC3E}">
        <p14:creationId xmlns:p14="http://schemas.microsoft.com/office/powerpoint/2010/main" xmlns="" val="4106926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5929330"/>
            <a:ext cx="8183880" cy="622932"/>
          </a:xfrm>
        </p:spPr>
        <p:txBody>
          <a:bodyPr>
            <a:normAutofit fontScale="90000"/>
          </a:bodyPr>
          <a:lstStyle/>
          <a:p>
            <a:pPr algn="ctr"/>
            <a:r>
              <a:rPr lang="ru-RU" dirty="0" smtClean="0"/>
              <a:t>Фазовращатель</a:t>
            </a:r>
            <a:endParaRPr lang="ru-RU" dirty="0"/>
          </a:p>
        </p:txBody>
      </p:sp>
      <p:sp>
        <p:nvSpPr>
          <p:cNvPr id="3" name="Содержимое 2"/>
          <p:cNvSpPr>
            <a:spLocks noGrp="1"/>
          </p:cNvSpPr>
          <p:nvPr>
            <p:ph idx="1"/>
          </p:nvPr>
        </p:nvSpPr>
        <p:spPr>
          <a:xfrm>
            <a:off x="428596" y="500042"/>
            <a:ext cx="8183880" cy="1214446"/>
          </a:xfrm>
        </p:spPr>
        <p:txBody>
          <a:bodyPr/>
          <a:lstStyle/>
          <a:p>
            <a:pPr marL="0" indent="450850">
              <a:buNone/>
            </a:pPr>
            <a:r>
              <a:rPr lang="ru-RU" sz="2000" dirty="0" smtClean="0"/>
              <a:t>Схема, обеспечивающая идеальный фазовый сдвиг, должна передавать сигнал, не изменяя его амплитуду, но сдвигая его фазу на определенный заданный угол.</a:t>
            </a:r>
          </a:p>
          <a:p>
            <a:pPr>
              <a:buNone/>
            </a:pPr>
            <a:endParaRPr lang="ru-RU" dirty="0"/>
          </a:p>
        </p:txBody>
      </p:sp>
      <p:pic>
        <p:nvPicPr>
          <p:cNvPr id="37890" name="Picture 2" descr="image"/>
          <p:cNvPicPr>
            <a:picLocks noChangeAspect="1" noChangeArrowheads="1"/>
          </p:cNvPicPr>
          <p:nvPr/>
        </p:nvPicPr>
        <p:blipFill>
          <a:blip r:embed="rId2" cstate="print"/>
          <a:srcRect/>
          <a:stretch>
            <a:fillRect/>
          </a:stretch>
        </p:blipFill>
        <p:spPr bwMode="auto">
          <a:xfrm>
            <a:off x="1571604" y="1643050"/>
            <a:ext cx="5066880" cy="2000264"/>
          </a:xfrm>
          <a:prstGeom prst="rect">
            <a:avLst/>
          </a:prstGeom>
          <a:noFill/>
          <a:ln w="9525">
            <a:noFill/>
            <a:miter lim="800000"/>
            <a:headEnd/>
            <a:tailEnd/>
          </a:ln>
        </p:spPr>
      </p:pic>
      <p:sp>
        <p:nvSpPr>
          <p:cNvPr id="37891" name="Rectangle 3"/>
          <p:cNvSpPr>
            <a:spLocks noChangeArrowheads="1"/>
          </p:cNvSpPr>
          <p:nvPr/>
        </p:nvSpPr>
        <p:spPr bwMode="auto">
          <a:xfrm>
            <a:off x="500034" y="4000504"/>
            <a:ext cx="821537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just"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000000"/>
                </a:solidFill>
                <a:effectLst/>
                <a:latin typeface="Arial" pitchFamily="34" charset="0"/>
                <a:ea typeface="Times New Roman" pitchFamily="18" charset="0"/>
              </a:rPr>
              <a:t>На вход </a:t>
            </a:r>
            <a:r>
              <a:rPr kumimoji="0" lang="ru-RU" sz="2000" b="0" i="0" u="none" strike="noStrike" cap="none" normalizeH="0" baseline="0" dirty="0" err="1" smtClean="0">
                <a:ln>
                  <a:noFill/>
                </a:ln>
                <a:solidFill>
                  <a:srgbClr val="000000"/>
                </a:solidFill>
                <a:effectLst/>
                <a:latin typeface="Arial" pitchFamily="34" charset="0"/>
                <a:ea typeface="Times New Roman" pitchFamily="18" charset="0"/>
              </a:rPr>
              <a:t>фазовращателя</a:t>
            </a:r>
            <a:r>
              <a:rPr kumimoji="0" lang="ru-RU" sz="2000" b="0" i="0" u="none" strike="noStrike" cap="none" normalizeH="0" baseline="0" dirty="0" smtClean="0">
                <a:ln>
                  <a:noFill/>
                </a:ln>
                <a:solidFill>
                  <a:srgbClr val="000000"/>
                </a:solidFill>
                <a:effectLst/>
                <a:latin typeface="Arial" pitchFamily="34" charset="0"/>
                <a:ea typeface="Times New Roman" pitchFamily="18" charset="0"/>
              </a:rPr>
              <a:t> подан синусоидальный сигнал U</a:t>
            </a:r>
            <a:r>
              <a:rPr kumimoji="0" lang="ru-RU" sz="2000" b="0" i="0" u="none" strike="noStrike" cap="none" normalizeH="0" baseline="-30000" dirty="0" smtClean="0">
                <a:ln>
                  <a:noFill/>
                </a:ln>
                <a:solidFill>
                  <a:srgbClr val="000000"/>
                </a:solidFill>
                <a:effectLst/>
                <a:latin typeface="Arial" pitchFamily="34" charset="0"/>
                <a:ea typeface="Times New Roman" pitchFamily="18" charset="0"/>
              </a:rPr>
              <a:t>вх</a:t>
            </a:r>
            <a:r>
              <a:rPr kumimoji="0" lang="ru-RU" sz="2000" b="0" i="0" u="none" strike="noStrike" cap="none" normalizeH="0" baseline="0" dirty="0" smtClean="0">
                <a:ln>
                  <a:noFill/>
                </a:ln>
                <a:solidFill>
                  <a:srgbClr val="000000"/>
                </a:solidFill>
                <a:effectLst/>
                <a:latin typeface="Arial" pitchFamily="34" charset="0"/>
                <a:ea typeface="Times New Roman" pitchFamily="18" charset="0"/>
              </a:rPr>
              <a:t> частотой 1 кГц и амплитудой 1 В.</a:t>
            </a:r>
            <a:endParaRPr kumimoji="0" lang="ru-RU" sz="2000" b="0" i="0" u="none" strike="noStrike" cap="none" normalizeH="0" baseline="0" dirty="0" smtClean="0">
              <a:ln>
                <a:noFill/>
              </a:ln>
              <a:solidFill>
                <a:schemeClr val="tx1"/>
              </a:solidFill>
              <a:effectLst/>
              <a:latin typeface="Arial" pitchFamily="34" charset="0"/>
            </a:endParaRPr>
          </a:p>
          <a:p>
            <a:pPr marL="0" marR="0" lvl="0" indent="304800" algn="just" defTabSz="914400" rtl="0" eaLnBrk="0" fontAlgn="base" latinLnBrk="0" hangingPunct="0">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000000"/>
                </a:solidFill>
                <a:effectLst/>
                <a:latin typeface="Arial" pitchFamily="34" charset="0"/>
                <a:ea typeface="Times New Roman" pitchFamily="18" charset="0"/>
              </a:rPr>
              <a:t>Сигнал на выходе U</a:t>
            </a:r>
            <a:r>
              <a:rPr kumimoji="0" lang="ru-RU" sz="2000" b="0" i="0" u="none" strike="noStrike" cap="none" normalizeH="0" baseline="-30000" dirty="0" smtClean="0">
                <a:ln>
                  <a:noFill/>
                </a:ln>
                <a:solidFill>
                  <a:srgbClr val="000000"/>
                </a:solidFill>
                <a:effectLst/>
                <a:latin typeface="Arial" pitchFamily="34" charset="0"/>
                <a:ea typeface="Times New Roman" pitchFamily="18" charset="0"/>
              </a:rPr>
              <a:t>вых</a:t>
            </a:r>
            <a:r>
              <a:rPr kumimoji="0" lang="ru-RU" sz="2000" b="0" i="0" u="none" strike="noStrike" cap="none" normalizeH="0" baseline="0" dirty="0" smtClean="0">
                <a:ln>
                  <a:noFill/>
                </a:ln>
                <a:solidFill>
                  <a:srgbClr val="000000"/>
                </a:solidFill>
                <a:effectLst/>
                <a:latin typeface="Arial" pitchFamily="34" charset="0"/>
                <a:ea typeface="Times New Roman" pitchFamily="18" charset="0"/>
              </a:rPr>
              <a:t> имеет ту же частоту и амплитуду, что и входной сигнал, но запаздывает относительно U</a:t>
            </a:r>
            <a:r>
              <a:rPr kumimoji="0" lang="ru-RU" sz="2000" b="0" i="0" u="none" strike="noStrike" cap="none" normalizeH="0" baseline="-30000" dirty="0" smtClean="0">
                <a:ln>
                  <a:noFill/>
                </a:ln>
                <a:solidFill>
                  <a:srgbClr val="000000"/>
                </a:solidFill>
                <a:effectLst/>
                <a:latin typeface="Arial" pitchFamily="34" charset="0"/>
                <a:ea typeface="Times New Roman" pitchFamily="18" charset="0"/>
              </a:rPr>
              <a:t>вх</a:t>
            </a:r>
            <a:r>
              <a:rPr kumimoji="0" lang="ru-RU" sz="2000" b="0" i="0" u="none" strike="noStrike" cap="none" normalizeH="0" baseline="0" dirty="0" smtClean="0">
                <a:ln>
                  <a:noFill/>
                </a:ln>
                <a:solidFill>
                  <a:srgbClr val="000000"/>
                </a:solidFill>
                <a:effectLst/>
                <a:latin typeface="Arial" pitchFamily="34" charset="0"/>
                <a:ea typeface="Times New Roman" pitchFamily="18" charset="0"/>
              </a:rPr>
              <a:t> на 90</a:t>
            </a:r>
            <a:r>
              <a:rPr kumimoji="0" lang="ru-RU" sz="2000" b="0" i="0" u="none" strike="noStrike" cap="none" normalizeH="0" baseline="30000" dirty="0" smtClean="0">
                <a:ln>
                  <a:noFill/>
                </a:ln>
                <a:solidFill>
                  <a:srgbClr val="000000"/>
                </a:solidFill>
                <a:effectLst/>
                <a:latin typeface="Arial" pitchFamily="34" charset="0"/>
                <a:ea typeface="Times New Roman" pitchFamily="18" charset="0"/>
              </a:rPr>
              <a:t>o</a:t>
            </a:r>
            <a:r>
              <a:rPr kumimoji="0" lang="ru-RU" sz="2000" b="0" i="0" u="none" strike="noStrike" cap="none" normalizeH="0" baseline="0" dirty="0" smtClean="0">
                <a:ln>
                  <a:noFill/>
                </a:ln>
                <a:solidFill>
                  <a:srgbClr val="000000"/>
                </a:solidFill>
                <a:effectLst/>
                <a:latin typeface="Arial" pitchFamily="34" charset="0"/>
                <a:ea typeface="Times New Roman" pitchFamily="18" charset="0"/>
              </a:rPr>
              <a:t>.</a:t>
            </a:r>
            <a:endParaRPr kumimoji="0" lang="ru-RU" sz="20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7158" y="5929330"/>
            <a:ext cx="8183880" cy="605776"/>
          </a:xfrm>
        </p:spPr>
        <p:txBody>
          <a:bodyPr>
            <a:normAutofit/>
          </a:bodyPr>
          <a:lstStyle/>
          <a:p>
            <a:r>
              <a:rPr lang="ru-RU" sz="3000" dirty="0" smtClean="0">
                <a:solidFill>
                  <a:srgbClr val="FF0000"/>
                </a:solidFill>
              </a:rPr>
              <a:t>Преобразователь ток-напряжение</a:t>
            </a:r>
            <a:endParaRPr lang="ru-RU" sz="3000" dirty="0">
              <a:solidFill>
                <a:srgbClr val="FF0000"/>
              </a:solidFill>
            </a:endParaRPr>
          </a:p>
        </p:txBody>
      </p:sp>
      <p:sp>
        <p:nvSpPr>
          <p:cNvPr id="3" name="Содержимое 2"/>
          <p:cNvSpPr>
            <a:spLocks noGrp="1"/>
          </p:cNvSpPr>
          <p:nvPr>
            <p:ph idx="1"/>
          </p:nvPr>
        </p:nvSpPr>
        <p:spPr>
          <a:xfrm>
            <a:off x="3786182" y="500042"/>
            <a:ext cx="4929222" cy="785818"/>
          </a:xfrm>
        </p:spPr>
        <p:txBody>
          <a:bodyPr>
            <a:normAutofit/>
          </a:bodyPr>
          <a:lstStyle/>
          <a:p>
            <a:pPr marL="0" indent="0">
              <a:buNone/>
            </a:pPr>
            <a:r>
              <a:rPr lang="ru-RU" sz="2000" dirty="0" smtClean="0"/>
              <a:t>Входное напряжение в этой схеме</a:t>
            </a:r>
            <a:endParaRPr lang="ru-RU" sz="2000" dirty="0"/>
          </a:p>
        </p:txBody>
      </p:sp>
      <p:pic>
        <p:nvPicPr>
          <p:cNvPr id="39938" name="Picture 2"/>
          <p:cNvPicPr>
            <a:picLocks noChangeAspect="1" noChangeArrowheads="1"/>
          </p:cNvPicPr>
          <p:nvPr/>
        </p:nvPicPr>
        <p:blipFill>
          <a:blip r:embed="rId2" cstate="print"/>
          <a:srcRect/>
          <a:stretch>
            <a:fillRect/>
          </a:stretch>
        </p:blipFill>
        <p:spPr bwMode="auto">
          <a:xfrm>
            <a:off x="500034" y="571479"/>
            <a:ext cx="3286148" cy="2512937"/>
          </a:xfrm>
          <a:prstGeom prst="rect">
            <a:avLst/>
          </a:prstGeom>
          <a:noFill/>
          <a:ln w="9525">
            <a:noFill/>
            <a:miter lim="800000"/>
            <a:headEnd/>
            <a:tailEnd/>
          </a:ln>
          <a:effectLst/>
        </p:spPr>
      </p:pic>
      <p:sp>
        <p:nvSpPr>
          <p:cNvPr id="399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 name="Прямоугольник 6"/>
          <p:cNvSpPr/>
          <p:nvPr/>
        </p:nvSpPr>
        <p:spPr>
          <a:xfrm>
            <a:off x="4214810" y="2000240"/>
            <a:ext cx="3804247" cy="461665"/>
          </a:xfrm>
          <a:prstGeom prst="rect">
            <a:avLst/>
          </a:prstGeom>
        </p:spPr>
        <p:txBody>
          <a:bodyPr wrap="none">
            <a:spAutoFit/>
          </a:bodyPr>
          <a:lstStyle/>
          <a:p>
            <a:r>
              <a:rPr lang="ru-RU" sz="2400" dirty="0" smtClean="0">
                <a:solidFill>
                  <a:srgbClr val="FF0000"/>
                </a:solidFill>
              </a:rPr>
              <a:t>Выходное напряжение</a:t>
            </a:r>
            <a:endParaRPr lang="ru-RU" sz="2400" dirty="0">
              <a:solidFill>
                <a:srgbClr val="FF0000"/>
              </a:solidFill>
            </a:endParaRPr>
          </a:p>
        </p:txBody>
      </p:sp>
      <p:pic>
        <p:nvPicPr>
          <p:cNvPr id="39941" name="Picture 5"/>
          <p:cNvPicPr>
            <a:picLocks noChangeAspect="1" noChangeArrowheads="1"/>
          </p:cNvPicPr>
          <p:nvPr/>
        </p:nvPicPr>
        <p:blipFill>
          <a:blip r:embed="rId3" cstate="print"/>
          <a:srcRect/>
          <a:stretch>
            <a:fillRect/>
          </a:stretch>
        </p:blipFill>
        <p:spPr bwMode="auto">
          <a:xfrm>
            <a:off x="4857752" y="1142984"/>
            <a:ext cx="2314575" cy="657225"/>
          </a:xfrm>
          <a:prstGeom prst="rect">
            <a:avLst/>
          </a:prstGeom>
          <a:noFill/>
          <a:ln w="9525">
            <a:noFill/>
            <a:miter lim="800000"/>
            <a:headEnd/>
            <a:tailEnd/>
          </a:ln>
          <a:effectLst/>
        </p:spPr>
      </p:pic>
      <p:pic>
        <p:nvPicPr>
          <p:cNvPr id="39942" name="Picture 6"/>
          <p:cNvPicPr>
            <a:picLocks noChangeAspect="1" noChangeArrowheads="1"/>
          </p:cNvPicPr>
          <p:nvPr/>
        </p:nvPicPr>
        <p:blipFill>
          <a:blip r:embed="rId4" cstate="print"/>
          <a:srcRect/>
          <a:stretch>
            <a:fillRect/>
          </a:stretch>
        </p:blipFill>
        <p:spPr bwMode="auto">
          <a:xfrm>
            <a:off x="5286380" y="2631040"/>
            <a:ext cx="1314450" cy="409575"/>
          </a:xfrm>
          <a:prstGeom prst="rect">
            <a:avLst/>
          </a:prstGeom>
          <a:noFill/>
          <a:ln w="9525">
            <a:noFill/>
            <a:miter lim="800000"/>
            <a:headEnd/>
            <a:tailEnd/>
          </a:ln>
          <a:effectLst/>
        </p:spPr>
      </p:pic>
      <p:sp>
        <p:nvSpPr>
          <p:cNvPr id="10" name="Прямоугольник 9"/>
          <p:cNvSpPr/>
          <p:nvPr/>
        </p:nvSpPr>
        <p:spPr>
          <a:xfrm>
            <a:off x="3857620" y="3059668"/>
            <a:ext cx="4846198" cy="369332"/>
          </a:xfrm>
          <a:prstGeom prst="rect">
            <a:avLst/>
          </a:prstGeom>
        </p:spPr>
        <p:txBody>
          <a:bodyPr wrap="none">
            <a:spAutoFit/>
          </a:bodyPr>
          <a:lstStyle/>
          <a:p>
            <a:r>
              <a:rPr lang="ru-RU" dirty="0"/>
              <a:t>- </a:t>
            </a:r>
            <a:r>
              <a:rPr lang="ru-RU" b="1" dirty="0"/>
              <a:t>пропорционально</a:t>
            </a:r>
            <a:r>
              <a:rPr lang="ru-RU" dirty="0"/>
              <a:t> </a:t>
            </a:r>
            <a:r>
              <a:rPr lang="ru-RU" b="1" dirty="0">
                <a:solidFill>
                  <a:srgbClr val="FF0000"/>
                </a:solidFill>
              </a:rPr>
              <a:t>входному току</a:t>
            </a:r>
          </a:p>
        </p:txBody>
      </p:sp>
      <p:sp>
        <p:nvSpPr>
          <p:cNvPr id="11" name="Прямоугольник 10"/>
          <p:cNvSpPr/>
          <p:nvPr/>
        </p:nvSpPr>
        <p:spPr>
          <a:xfrm>
            <a:off x="500034" y="4202676"/>
            <a:ext cx="3158237" cy="369332"/>
          </a:xfrm>
          <a:prstGeom prst="rect">
            <a:avLst/>
          </a:prstGeom>
        </p:spPr>
        <p:txBody>
          <a:bodyPr wrap="none">
            <a:spAutoFit/>
          </a:bodyPr>
          <a:lstStyle/>
          <a:p>
            <a:r>
              <a:rPr lang="ru-RU" dirty="0"/>
              <a:t>В</a:t>
            </a:r>
            <a:r>
              <a:rPr lang="ru-RU" dirty="0" smtClean="0"/>
              <a:t>ходное сопротивление </a:t>
            </a:r>
            <a:endParaRPr lang="ru-RU" dirty="0"/>
          </a:p>
        </p:txBody>
      </p:sp>
      <p:pic>
        <p:nvPicPr>
          <p:cNvPr id="39943" name="Picture 7"/>
          <p:cNvPicPr>
            <a:picLocks noChangeAspect="1" noChangeArrowheads="1"/>
          </p:cNvPicPr>
          <p:nvPr/>
        </p:nvPicPr>
        <p:blipFill>
          <a:blip r:embed="rId5" cstate="print"/>
          <a:srcRect/>
          <a:stretch>
            <a:fillRect/>
          </a:stretch>
        </p:blipFill>
        <p:spPr bwMode="auto">
          <a:xfrm>
            <a:off x="3571868" y="4131238"/>
            <a:ext cx="1104900" cy="581025"/>
          </a:xfrm>
          <a:prstGeom prst="rect">
            <a:avLst/>
          </a:prstGeom>
          <a:noFill/>
          <a:ln w="9525">
            <a:noFill/>
            <a:miter lim="800000"/>
            <a:headEnd/>
            <a:tailEnd/>
          </a:ln>
          <a:effectLst/>
        </p:spPr>
      </p:pic>
      <p:sp>
        <p:nvSpPr>
          <p:cNvPr id="39944" name="Rectangle 8"/>
          <p:cNvSpPr>
            <a:spLocks noChangeArrowheads="1"/>
          </p:cNvSpPr>
          <p:nvPr/>
        </p:nvSpPr>
        <p:spPr bwMode="auto">
          <a:xfrm>
            <a:off x="500034" y="4818114"/>
            <a:ext cx="5835252"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ru-RU" dirty="0" smtClean="0">
                <a:solidFill>
                  <a:srgbClr val="000000"/>
                </a:solidFill>
                <a:ea typeface="Calibri" pitchFamily="34" charset="0"/>
                <a:cs typeface="Arial" pitchFamily="34" charset="0"/>
              </a:rPr>
              <a:t>схему </a:t>
            </a:r>
            <a:r>
              <a:rPr kumimoji="0" lang="ru-RU" b="0" i="0" u="none" strike="noStrike" cap="none" normalizeH="0" baseline="0" dirty="0" smtClean="0">
                <a:ln>
                  <a:noFill/>
                </a:ln>
                <a:solidFill>
                  <a:srgbClr val="000000"/>
                </a:solidFill>
                <a:effectLst/>
                <a:latin typeface="+mj-lt"/>
                <a:ea typeface="Calibri" pitchFamily="34" charset="0"/>
                <a:cs typeface="Arial" pitchFamily="34" charset="0"/>
              </a:rPr>
              <a:t>, в которой проводится измерение тока</a:t>
            </a:r>
            <a:r>
              <a:rPr kumimoji="0" lang="ru-RU" sz="1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a:t>
            </a:r>
            <a:endParaRPr kumimoji="0" lang="ru-RU" sz="1800" b="0" i="0" u="none" strike="noStrike" cap="none" normalizeH="0" baseline="0" dirty="0" smtClean="0">
              <a:ln>
                <a:noFill/>
              </a:ln>
              <a:solidFill>
                <a:schemeClr val="tx1"/>
              </a:solidFill>
              <a:effectLst/>
              <a:latin typeface="Arial" pitchFamily="34" charset="0"/>
            </a:endParaRPr>
          </a:p>
        </p:txBody>
      </p:sp>
      <p:sp>
        <p:nvSpPr>
          <p:cNvPr id="14" name="Прямоугольник 13"/>
          <p:cNvSpPr/>
          <p:nvPr/>
        </p:nvSpPr>
        <p:spPr>
          <a:xfrm>
            <a:off x="4854043" y="4274114"/>
            <a:ext cx="3514104" cy="369332"/>
          </a:xfrm>
          <a:prstGeom prst="rect">
            <a:avLst/>
          </a:prstGeom>
        </p:spPr>
        <p:txBody>
          <a:bodyPr wrap="none">
            <a:spAutoFit/>
          </a:bodyPr>
          <a:lstStyle/>
          <a:p>
            <a:r>
              <a:rPr kumimoji="0" lang="ru-RU" sz="14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a:t>
            </a:r>
            <a:r>
              <a:rPr lang="ru-RU" dirty="0">
                <a:solidFill>
                  <a:srgbClr val="000000"/>
                </a:solidFill>
                <a:ea typeface="Calibri" pitchFamily="34" charset="0"/>
                <a:cs typeface="Arial" pitchFamily="34" charset="0"/>
              </a:rPr>
              <a:t>очень мало и не влияет </a:t>
            </a:r>
            <a:r>
              <a:rPr lang="ru-RU" dirty="0" smtClean="0">
                <a:solidFill>
                  <a:srgbClr val="000000"/>
                </a:solidFill>
                <a:ea typeface="Calibri" pitchFamily="34" charset="0"/>
                <a:cs typeface="Arial" pitchFamily="34" charset="0"/>
              </a:rPr>
              <a:t>на</a:t>
            </a:r>
            <a:endParaRPr lang="ru-RU" dirty="0"/>
          </a:p>
        </p:txBody>
      </p:sp>
      <p:sp>
        <p:nvSpPr>
          <p:cNvPr id="15" name="Прямоугольник 14"/>
          <p:cNvSpPr/>
          <p:nvPr/>
        </p:nvSpPr>
        <p:spPr>
          <a:xfrm>
            <a:off x="714348" y="5488560"/>
            <a:ext cx="7715304" cy="369332"/>
          </a:xfrm>
          <a:prstGeom prst="rect">
            <a:avLst/>
          </a:prstGeom>
        </p:spPr>
        <p:txBody>
          <a:bodyPr wrap="square">
            <a:spAutoFit/>
          </a:bodyPr>
          <a:lstStyle/>
          <a:p>
            <a:r>
              <a:rPr lang="ru-RU" dirty="0"/>
              <a:t>Напряжение  на выходе практические не зависит от нагрузки.</a:t>
            </a:r>
          </a:p>
        </p:txBody>
      </p:sp>
      <p:graphicFrame>
        <p:nvGraphicFramePr>
          <p:cNvPr id="16" name="Таблица 15"/>
          <p:cNvGraphicFramePr>
            <a:graphicFrameLocks noGrp="1"/>
          </p:cNvGraphicFramePr>
          <p:nvPr/>
        </p:nvGraphicFramePr>
        <p:xfrm>
          <a:off x="5214941" y="2571744"/>
          <a:ext cx="1428761" cy="500066"/>
        </p:xfrm>
        <a:graphic>
          <a:graphicData uri="http://schemas.openxmlformats.org/drawingml/2006/table">
            <a:tbl>
              <a:tblPr/>
              <a:tblGrid>
                <a:gridCol w="1428761"/>
              </a:tblGrid>
              <a:tr h="500066">
                <a:tc>
                  <a:txBody>
                    <a:bodyPr/>
                    <a:lstStyle/>
                    <a:p>
                      <a:endParaRPr lang="ru-RU" dirty="0"/>
                    </a:p>
                  </a:txBody>
                  <a:tcPr>
                    <a:lnL w="76200" cmpd="sng">
                      <a:solidFill>
                        <a:srgbClr val="FF0000"/>
                      </a:solidFill>
                      <a:prstDash val="solid"/>
                    </a:lnL>
                    <a:lnR w="76200" cmpd="sng">
                      <a:solidFill>
                        <a:srgbClr val="FF0000"/>
                      </a:solidFill>
                      <a:prstDash val="solid"/>
                    </a:lnR>
                    <a:lnT w="76200" cmpd="sng">
                      <a:solidFill>
                        <a:srgbClr val="FF0000"/>
                      </a:solidFill>
                      <a:prstDash val="solid"/>
                    </a:lnT>
                    <a:lnB w="76200" cmpd="sng">
                      <a:solidFill>
                        <a:srgbClr val="FF0000"/>
                      </a:solidFill>
                      <a:prstDash val="solid"/>
                    </a:lnB>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72" y="6000768"/>
            <a:ext cx="8183880" cy="534338"/>
          </a:xfrm>
        </p:spPr>
        <p:txBody>
          <a:bodyPr>
            <a:normAutofit/>
          </a:bodyPr>
          <a:lstStyle/>
          <a:p>
            <a:r>
              <a:rPr lang="ru-RU" sz="2800" dirty="0" smtClean="0">
                <a:solidFill>
                  <a:srgbClr val="FF0000"/>
                </a:solidFill>
              </a:rPr>
              <a:t>Преобразователь напряжение-ток</a:t>
            </a:r>
            <a:endParaRPr lang="ru-RU" sz="2800" dirty="0">
              <a:solidFill>
                <a:srgbClr val="FF0000"/>
              </a:solidFill>
            </a:endParaRPr>
          </a:p>
        </p:txBody>
      </p:sp>
      <p:sp>
        <p:nvSpPr>
          <p:cNvPr id="3" name="Содержимое 2"/>
          <p:cNvSpPr>
            <a:spLocks noGrp="1"/>
          </p:cNvSpPr>
          <p:nvPr>
            <p:ph idx="1"/>
          </p:nvPr>
        </p:nvSpPr>
        <p:spPr>
          <a:xfrm>
            <a:off x="3286116" y="1173294"/>
            <a:ext cx="5400684" cy="2184268"/>
          </a:xfrm>
        </p:spPr>
        <p:txBody>
          <a:bodyPr>
            <a:normAutofit/>
          </a:bodyPr>
          <a:lstStyle/>
          <a:p>
            <a:pPr marL="0" indent="355600">
              <a:buNone/>
            </a:pPr>
            <a:r>
              <a:rPr lang="ru-RU" sz="2400" dirty="0" smtClean="0"/>
              <a:t>Ток I, протекающий через резистор нагрузки, не зависит от сопротивления нагрузки </a:t>
            </a:r>
            <a:r>
              <a:rPr lang="ru-RU" sz="2400" dirty="0" err="1" smtClean="0"/>
              <a:t>Rн</a:t>
            </a:r>
            <a:r>
              <a:rPr lang="ru-RU" sz="2400" dirty="0" smtClean="0"/>
              <a:t>, но прямо пропорционален входному напряжению.</a:t>
            </a:r>
            <a:endParaRPr lang="ru-RU" sz="2400" dirty="0"/>
          </a:p>
        </p:txBody>
      </p:sp>
      <p:pic>
        <p:nvPicPr>
          <p:cNvPr id="40962" name="Picture 2" descr="http://solidstate.karelia.ru/~ivashen/ims/t5/preobUI.JPG"/>
          <p:cNvPicPr>
            <a:picLocks noChangeAspect="1" noChangeArrowheads="1"/>
          </p:cNvPicPr>
          <p:nvPr/>
        </p:nvPicPr>
        <p:blipFill>
          <a:blip r:embed="rId2" cstate="print"/>
          <a:srcRect/>
          <a:stretch>
            <a:fillRect/>
          </a:stretch>
        </p:blipFill>
        <p:spPr bwMode="auto">
          <a:xfrm>
            <a:off x="500034" y="1142984"/>
            <a:ext cx="2753323" cy="2286016"/>
          </a:xfrm>
          <a:prstGeom prst="rect">
            <a:avLst/>
          </a:prstGeom>
          <a:noFill/>
        </p:spPr>
      </p:pic>
      <p:sp>
        <p:nvSpPr>
          <p:cNvPr id="40964" name="Rectangle 4"/>
          <p:cNvSpPr>
            <a:spLocks noChangeArrowheads="1"/>
          </p:cNvSpPr>
          <p:nvPr/>
        </p:nvSpPr>
        <p:spPr bwMode="auto">
          <a:xfrm>
            <a:off x="642910" y="3864630"/>
            <a:ext cx="785818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indent="45085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000000"/>
                </a:solidFill>
                <a:effectLst/>
                <a:latin typeface="+mj-lt"/>
                <a:ea typeface="Calibri" pitchFamily="34" charset="0"/>
                <a:cs typeface="Arial" pitchFamily="34" charset="0"/>
              </a:rPr>
              <a:t>Таким образом схема является источником тока (</a:t>
            </a:r>
            <a:r>
              <a:rPr kumimoji="0" lang="ru-RU" sz="2000" b="0" i="0" u="none" strike="noStrike" cap="none" normalizeH="0" baseline="0" dirty="0" err="1" smtClean="0">
                <a:ln>
                  <a:noFill/>
                </a:ln>
                <a:solidFill>
                  <a:srgbClr val="000000"/>
                </a:solidFill>
                <a:effectLst/>
                <a:latin typeface="+mj-lt"/>
                <a:ea typeface="Calibri" pitchFamily="34" charset="0"/>
                <a:cs typeface="Arial" pitchFamily="34" charset="0"/>
              </a:rPr>
              <a:t>гальваностатом</a:t>
            </a:r>
            <a:r>
              <a:rPr kumimoji="0" lang="ru-RU" sz="2000" b="0" i="0" u="none" strike="noStrike" cap="none" normalizeH="0" baseline="0" dirty="0" smtClean="0">
                <a:ln>
                  <a:noFill/>
                </a:ln>
                <a:solidFill>
                  <a:srgbClr val="000000"/>
                </a:solidFill>
                <a:effectLst/>
                <a:latin typeface="+mj-lt"/>
                <a:ea typeface="Calibri" pitchFamily="34" charset="0"/>
                <a:cs typeface="Arial" pitchFamily="34" charset="0"/>
              </a:rPr>
              <a:t>) , управляемым напряжением. </a:t>
            </a:r>
          </a:p>
          <a:p>
            <a:pPr marR="0" lvl="0" indent="450850" algn="l" defTabSz="914400" rtl="0" eaLnBrk="1" fontAlgn="base" latinLnBrk="0" hangingPunct="1">
              <a:lnSpc>
                <a:spcPct val="100000"/>
              </a:lnSpc>
              <a:spcBef>
                <a:spcPct val="0"/>
              </a:spcBef>
              <a:spcAft>
                <a:spcPct val="0"/>
              </a:spcAft>
              <a:buClrTx/>
              <a:buSzTx/>
              <a:buFontTx/>
              <a:buNone/>
              <a:tabLst/>
            </a:pPr>
            <a:endParaRPr lang="ru-RU" sz="2000" dirty="0">
              <a:solidFill>
                <a:srgbClr val="000000"/>
              </a:solidFill>
              <a:latin typeface="+mj-lt"/>
              <a:ea typeface="Calibri" pitchFamily="34" charset="0"/>
              <a:cs typeface="Arial" pitchFamily="34" charset="0"/>
            </a:endParaRPr>
          </a:p>
          <a:p>
            <a:pPr marR="0" lvl="0" indent="45085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000000"/>
                </a:solidFill>
                <a:effectLst/>
                <a:latin typeface="+mj-lt"/>
                <a:ea typeface="Calibri" pitchFamily="34" charset="0"/>
                <a:cs typeface="Arial" pitchFamily="34" charset="0"/>
              </a:rPr>
              <a:t>Недостатком данной схемы является невозможность заземлить</a:t>
            </a:r>
            <a:r>
              <a:rPr kumimoji="0" lang="ru-RU" sz="2000" b="0" i="0" u="none" strike="noStrike" cap="none" normalizeH="0" baseline="0" dirty="0" smtClean="0">
                <a:ln>
                  <a:noFill/>
                </a:ln>
                <a:solidFill>
                  <a:srgbClr val="333333"/>
                </a:solidFill>
                <a:effectLst/>
                <a:latin typeface="+mj-lt"/>
                <a:ea typeface="Calibri" pitchFamily="34" charset="0"/>
                <a:cs typeface="Times New Roman" pitchFamily="18" charset="0"/>
              </a:rPr>
              <a:t> </a:t>
            </a:r>
            <a:r>
              <a:rPr kumimoji="0" lang="ru-RU" sz="2000" b="0" i="0" u="none" strike="noStrike" cap="none" normalizeH="0" baseline="0" dirty="0" err="1" smtClean="0">
                <a:ln>
                  <a:noFill/>
                </a:ln>
                <a:solidFill>
                  <a:srgbClr val="000000"/>
                </a:solidFill>
                <a:effectLst/>
                <a:latin typeface="+mj-lt"/>
                <a:ea typeface="Calibri" pitchFamily="34" charset="0"/>
                <a:cs typeface="Arial" pitchFamily="34" charset="0"/>
              </a:rPr>
              <a:t>Rн</a:t>
            </a:r>
            <a:r>
              <a:rPr kumimoji="0" lang="ru-RU" sz="2000" b="0" i="0" u="none" strike="noStrike" cap="none" normalizeH="0" baseline="0" dirty="0" smtClean="0">
                <a:ln>
                  <a:noFill/>
                </a:ln>
                <a:solidFill>
                  <a:srgbClr val="000000"/>
                </a:solidFill>
                <a:effectLst/>
                <a:latin typeface="+mj-lt"/>
                <a:ea typeface="Calibri" pitchFamily="34" charset="0"/>
                <a:cs typeface="Arial" pitchFamily="34" charset="0"/>
              </a:rPr>
              <a:t>.</a:t>
            </a:r>
            <a:endParaRPr kumimoji="0" lang="ru-RU" sz="2000" b="0" i="0" u="none" strike="noStrike" cap="none" normalizeH="0" baseline="0" dirty="0" smtClean="0">
              <a:ln>
                <a:noFill/>
              </a:ln>
              <a:solidFill>
                <a:schemeClr val="tx1"/>
              </a:solidFill>
              <a:effectLst/>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solidFill>
                  <a:srgbClr val="FF0000"/>
                </a:solidFill>
              </a:rPr>
              <a:t>Условное обозначение операционного усилителя (ОУ)</a:t>
            </a:r>
            <a:endParaRPr lang="ru-RU" dirty="0"/>
          </a:p>
        </p:txBody>
      </p:sp>
      <p:sp>
        <p:nvSpPr>
          <p:cNvPr id="3" name="Содержимое 2"/>
          <p:cNvSpPr>
            <a:spLocks noGrp="1"/>
          </p:cNvSpPr>
          <p:nvPr>
            <p:ph idx="1"/>
          </p:nvPr>
        </p:nvSpPr>
        <p:spPr/>
        <p:txBody>
          <a:bodyPr/>
          <a:lstStyle/>
          <a:p>
            <a:pPr>
              <a:buNone/>
            </a:pPr>
            <a:endParaRPr lang="ru-RU" dirty="0"/>
          </a:p>
        </p:txBody>
      </p:sp>
      <p:pic>
        <p:nvPicPr>
          <p:cNvPr id="6148" name="Picture 4" descr="ОН"/>
          <p:cNvPicPr>
            <a:picLocks noChangeAspect="1" noChangeArrowheads="1"/>
          </p:cNvPicPr>
          <p:nvPr/>
        </p:nvPicPr>
        <p:blipFill>
          <a:blip r:embed="rId2" cstate="print"/>
          <a:srcRect/>
          <a:stretch>
            <a:fillRect/>
          </a:stretch>
        </p:blipFill>
        <p:spPr bwMode="auto">
          <a:xfrm>
            <a:off x="521942" y="500042"/>
            <a:ext cx="4050058" cy="2489790"/>
          </a:xfrm>
          <a:prstGeom prst="rect">
            <a:avLst/>
          </a:prstGeom>
          <a:noFill/>
        </p:spPr>
      </p:pic>
      <p:pic>
        <p:nvPicPr>
          <p:cNvPr id="6150" name="Picture 6"/>
          <p:cNvPicPr>
            <a:picLocks noChangeAspect="1" noChangeArrowheads="1"/>
          </p:cNvPicPr>
          <p:nvPr/>
        </p:nvPicPr>
        <p:blipFill>
          <a:blip r:embed="rId3" cstate="print"/>
          <a:srcRect/>
          <a:stretch>
            <a:fillRect/>
          </a:stretch>
        </p:blipFill>
        <p:spPr bwMode="auto">
          <a:xfrm>
            <a:off x="4591078" y="2647959"/>
            <a:ext cx="3981450" cy="2066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5857892"/>
            <a:ext cx="8183880" cy="622932"/>
          </a:xfrm>
        </p:spPr>
        <p:txBody>
          <a:bodyPr>
            <a:normAutofit fontScale="90000"/>
          </a:bodyPr>
          <a:lstStyle/>
          <a:p>
            <a:pPr algn="ctr"/>
            <a:r>
              <a:rPr lang="ru-RU" dirty="0" smtClean="0">
                <a:solidFill>
                  <a:srgbClr val="FF0000"/>
                </a:solidFill>
              </a:rPr>
              <a:t>Генератор</a:t>
            </a:r>
            <a:endParaRPr lang="ru-RU" dirty="0">
              <a:solidFill>
                <a:srgbClr val="FF0000"/>
              </a:solidFill>
            </a:endParaRPr>
          </a:p>
        </p:txBody>
      </p:sp>
      <p:sp>
        <p:nvSpPr>
          <p:cNvPr id="3" name="Содержимое 2"/>
          <p:cNvSpPr>
            <a:spLocks noGrp="1"/>
          </p:cNvSpPr>
          <p:nvPr>
            <p:ph idx="1"/>
          </p:nvPr>
        </p:nvSpPr>
        <p:spPr>
          <a:xfrm>
            <a:off x="502920" y="530352"/>
            <a:ext cx="8183880" cy="5327540"/>
          </a:xfrm>
        </p:spPr>
        <p:txBody>
          <a:bodyPr>
            <a:normAutofit/>
          </a:bodyPr>
          <a:lstStyle/>
          <a:p>
            <a:pPr marL="0" indent="450850">
              <a:buNone/>
            </a:pPr>
            <a:r>
              <a:rPr lang="ru-RU" sz="1800" dirty="0" smtClean="0">
                <a:solidFill>
                  <a:srgbClr val="FF0000"/>
                </a:solidFill>
              </a:rPr>
              <a:t>Генератор</a:t>
            </a:r>
            <a:r>
              <a:rPr lang="ru-RU" sz="1800" dirty="0" smtClean="0"/>
              <a:t> - устройство, преобразующее энергию источника постоянного напряжения в энергию колебаний. Генератор, или автогенератор – это самовозбуждающаяся система, в которой энергия источника питания постоянного тока преобразуется в энергию переменного сигнала нужной формы и частоты.</a:t>
            </a:r>
          </a:p>
          <a:p>
            <a:pPr>
              <a:buNone/>
            </a:pPr>
            <a:r>
              <a:rPr lang="ru-RU" sz="1800" dirty="0" smtClean="0"/>
              <a:t>		</a:t>
            </a:r>
          </a:p>
          <a:p>
            <a:pPr>
              <a:buNone/>
            </a:pPr>
            <a:r>
              <a:rPr lang="ru-RU" sz="1800" dirty="0" smtClean="0"/>
              <a:t>	Существуют: </a:t>
            </a:r>
          </a:p>
          <a:p>
            <a:pPr lvl="0"/>
            <a:r>
              <a:rPr lang="ru-RU" sz="1800" b="1" i="1" dirty="0" smtClean="0"/>
              <a:t>генераторы с внешним возбуждением</a:t>
            </a:r>
            <a:r>
              <a:rPr lang="ru-RU" sz="1800" dirty="0" smtClean="0"/>
              <a:t>, в которых незатухающие колебания получают от внешнего источника,  </a:t>
            </a:r>
          </a:p>
          <a:p>
            <a:pPr lvl="0"/>
            <a:r>
              <a:rPr lang="ru-RU" sz="1800" b="1" i="1" dirty="0" smtClean="0"/>
              <a:t>генераторы с самовозбуждением</a:t>
            </a:r>
            <a:r>
              <a:rPr lang="ru-RU" sz="1800" dirty="0" smtClean="0"/>
              <a:t> (</a:t>
            </a:r>
            <a:r>
              <a:rPr lang="ru-RU" sz="1800" b="1" i="1" dirty="0" smtClean="0"/>
              <a:t>автогенераторы</a:t>
            </a:r>
            <a:r>
              <a:rPr lang="ru-RU" sz="1800" dirty="0" smtClean="0"/>
              <a:t>), для которых внешний источник не нужен. </a:t>
            </a:r>
          </a:p>
          <a:p>
            <a:pPr>
              <a:buNone/>
            </a:pPr>
            <a:endParaRPr lang="ru-RU" sz="1800" dirty="0" smtClean="0"/>
          </a:p>
          <a:p>
            <a:pPr>
              <a:buNone/>
            </a:pPr>
            <a:r>
              <a:rPr lang="ru-RU" sz="1800" dirty="0" smtClean="0"/>
              <a:t>	По форме колебаний генераторы делятся на </a:t>
            </a:r>
          </a:p>
          <a:p>
            <a:pPr lvl="0"/>
            <a:r>
              <a:rPr lang="ru-RU" sz="1800" b="1" i="1" dirty="0" smtClean="0"/>
              <a:t>гармонические</a:t>
            </a:r>
            <a:r>
              <a:rPr lang="ru-RU" sz="1800" dirty="0" smtClean="0"/>
              <a:t> (синусоидальные) и </a:t>
            </a:r>
          </a:p>
          <a:p>
            <a:pPr lvl="0"/>
            <a:r>
              <a:rPr lang="ru-RU" sz="1800" b="1" i="1" dirty="0" smtClean="0"/>
              <a:t>негармонические</a:t>
            </a:r>
            <a:r>
              <a:rPr lang="ru-RU" sz="1800" dirty="0" smtClean="0"/>
              <a:t> (импульсные). </a:t>
            </a:r>
          </a:p>
          <a:p>
            <a:pPr lvl="0"/>
            <a:r>
              <a:rPr lang="ru-RU" sz="1800" b="1" i="1" dirty="0" smtClean="0"/>
              <a:t>релаксационные</a:t>
            </a:r>
            <a:r>
              <a:rPr lang="ru-RU" sz="1800" dirty="0" smtClean="0"/>
              <a:t> (несинусоидальные).</a:t>
            </a:r>
          </a:p>
          <a:p>
            <a:pPr marL="0" indent="450850">
              <a:buNone/>
            </a:pPr>
            <a:r>
              <a:rPr lang="ru-RU" sz="1800" dirty="0" smtClean="0"/>
              <a:t> </a:t>
            </a:r>
          </a:p>
          <a:p>
            <a:endParaRPr lang="ru-RU"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6000768"/>
            <a:ext cx="8183880" cy="551494"/>
          </a:xfrm>
        </p:spPr>
        <p:txBody>
          <a:bodyPr>
            <a:normAutofit/>
          </a:bodyPr>
          <a:lstStyle/>
          <a:p>
            <a:r>
              <a:rPr lang="ru-RU" sz="2800" dirty="0" smtClean="0"/>
              <a:t>Структурная схема LC-автогенератора</a:t>
            </a:r>
            <a:endParaRPr lang="ru-RU" sz="2800" dirty="0"/>
          </a:p>
        </p:txBody>
      </p:sp>
      <p:sp>
        <p:nvSpPr>
          <p:cNvPr id="3" name="Содержимое 2"/>
          <p:cNvSpPr>
            <a:spLocks noGrp="1"/>
          </p:cNvSpPr>
          <p:nvPr>
            <p:ph idx="1"/>
          </p:nvPr>
        </p:nvSpPr>
        <p:spPr>
          <a:xfrm>
            <a:off x="571472" y="3000372"/>
            <a:ext cx="8183880" cy="3071834"/>
          </a:xfrm>
        </p:spPr>
        <p:txBody>
          <a:bodyPr>
            <a:normAutofit lnSpcReduction="10000"/>
          </a:bodyPr>
          <a:lstStyle/>
          <a:p>
            <a:pPr marL="0" indent="355600">
              <a:buNone/>
            </a:pPr>
            <a:r>
              <a:rPr lang="ru-RU" sz="1600" dirty="0" smtClean="0"/>
              <a:t>Часть напряжения с контура через цепь обратной связи 3 поступает на вход усилительного элемента. Устройство получает питание от источника напряжения 4.</a:t>
            </a:r>
          </a:p>
          <a:p>
            <a:pPr marL="0" indent="355600">
              <a:buNone/>
            </a:pPr>
            <a:r>
              <a:rPr lang="ru-RU" sz="1600" dirty="0" smtClean="0"/>
              <a:t>Напряжение свободных колебаний, поступающих через элемент 3 на вход элемента 1, усиливается им и вновь подается на колебательную систему. Это напряжение должно быть после усиления достаточным для компенсации потерь в контуре. Кроме этого, цепь обратной связи должна вызывать такой сдвиг фазы колебаний, поступающих на вход элемента 1, при котором контур будет своевременно, т.е. в такт со свободными колебаниями в нем, получать энергию. При одновременном выполнении указанных условий данное устройство создает (генерирует) незатухающие колебания, т.е. представляет собой автогенератор.</a:t>
            </a:r>
          </a:p>
          <a:p>
            <a:pPr marL="0" indent="355600">
              <a:buNone/>
            </a:pPr>
            <a:endParaRPr lang="ru-RU" sz="1600" dirty="0"/>
          </a:p>
        </p:txBody>
      </p:sp>
      <p:pic>
        <p:nvPicPr>
          <p:cNvPr id="41986" name="Рисунок 1"/>
          <p:cNvPicPr>
            <a:picLocks noChangeAspect="1" noChangeArrowheads="1"/>
          </p:cNvPicPr>
          <p:nvPr/>
        </p:nvPicPr>
        <p:blipFill>
          <a:blip r:embed="rId2" cstate="print"/>
          <a:srcRect/>
          <a:stretch>
            <a:fillRect/>
          </a:stretch>
        </p:blipFill>
        <p:spPr bwMode="auto">
          <a:xfrm>
            <a:off x="500034" y="500042"/>
            <a:ext cx="4838700" cy="2495550"/>
          </a:xfrm>
          <a:prstGeom prst="rect">
            <a:avLst/>
          </a:prstGeom>
          <a:noFill/>
          <a:ln w="9525">
            <a:noFill/>
            <a:miter lim="800000"/>
            <a:headEnd/>
            <a:tailEnd/>
          </a:ln>
        </p:spPr>
      </p:pic>
      <p:sp>
        <p:nvSpPr>
          <p:cNvPr id="5" name="Прямоугольник 4"/>
          <p:cNvSpPr/>
          <p:nvPr/>
        </p:nvSpPr>
        <p:spPr>
          <a:xfrm>
            <a:off x="5357818" y="428604"/>
            <a:ext cx="3286148" cy="2308324"/>
          </a:xfrm>
          <a:prstGeom prst="rect">
            <a:avLst/>
          </a:prstGeom>
        </p:spPr>
        <p:txBody>
          <a:bodyPr wrap="square">
            <a:spAutoFit/>
          </a:bodyPr>
          <a:lstStyle/>
          <a:p>
            <a:r>
              <a:rPr lang="ru-RU" sz="1600" dirty="0" smtClean="0"/>
              <a:t>Схема содержит усилительный элемент 1 (электронную лампу или транзистор), нагрузкой которого является колебательная система 2, например, колебательный контур с сосредоточенными параметрами. </a:t>
            </a:r>
            <a:endParaRPr lang="ru-RU" sz="1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6000768"/>
            <a:ext cx="8183880" cy="551494"/>
          </a:xfrm>
        </p:spPr>
        <p:txBody>
          <a:bodyPr>
            <a:normAutofit fontScale="90000"/>
          </a:bodyPr>
          <a:lstStyle/>
          <a:p>
            <a:r>
              <a:rPr lang="ru-RU" sz="2700" dirty="0" smtClean="0">
                <a:solidFill>
                  <a:srgbClr val="FF0000"/>
                </a:solidFill>
              </a:rPr>
              <a:t/>
            </a:r>
            <a:br>
              <a:rPr lang="ru-RU" sz="2700" dirty="0" smtClean="0">
                <a:solidFill>
                  <a:srgbClr val="FF0000"/>
                </a:solidFill>
              </a:rPr>
            </a:br>
            <a:r>
              <a:rPr lang="en-US" sz="2700" dirty="0" smtClean="0">
                <a:solidFill>
                  <a:srgbClr val="FF0000"/>
                </a:solidFill>
              </a:rPr>
              <a:t>RC-</a:t>
            </a:r>
            <a:r>
              <a:rPr lang="ru-RU" sz="2700" dirty="0" smtClean="0">
                <a:solidFill>
                  <a:srgbClr val="FF0000"/>
                </a:solidFill>
              </a:rPr>
              <a:t>генератор синусоидальных колебаний</a:t>
            </a:r>
            <a:endParaRPr lang="ru-RU" dirty="0"/>
          </a:p>
        </p:txBody>
      </p:sp>
      <p:sp>
        <p:nvSpPr>
          <p:cNvPr id="3" name="Содержимое 2"/>
          <p:cNvSpPr>
            <a:spLocks noGrp="1"/>
          </p:cNvSpPr>
          <p:nvPr>
            <p:ph idx="1"/>
          </p:nvPr>
        </p:nvSpPr>
        <p:spPr>
          <a:xfrm>
            <a:off x="4000496" y="1071546"/>
            <a:ext cx="4900618" cy="1827078"/>
          </a:xfrm>
        </p:spPr>
        <p:txBody>
          <a:bodyPr>
            <a:normAutofit/>
          </a:bodyPr>
          <a:lstStyle/>
          <a:p>
            <a:pPr marL="0" indent="450850">
              <a:buNone/>
            </a:pPr>
            <a:r>
              <a:rPr lang="ru-RU" sz="2000" dirty="0" smtClean="0"/>
              <a:t>Схема генератора синусоидальных колебаний основана на ОУ, в цепь обратной связи которого включены три фазовращающие RC-цепочки</a:t>
            </a:r>
            <a:endParaRPr lang="ru-RU" sz="2000" dirty="0"/>
          </a:p>
        </p:txBody>
      </p:sp>
      <p:pic>
        <p:nvPicPr>
          <p:cNvPr id="43012" name="Picture 4" descr="http://solidstate.karelia.ru/~ivashen/ims/t5/gen_sin.JPG"/>
          <p:cNvPicPr>
            <a:picLocks noChangeAspect="1" noChangeArrowheads="1"/>
          </p:cNvPicPr>
          <p:nvPr/>
        </p:nvPicPr>
        <p:blipFill>
          <a:blip r:embed="rId2" cstate="print"/>
          <a:srcRect/>
          <a:stretch>
            <a:fillRect/>
          </a:stretch>
        </p:blipFill>
        <p:spPr bwMode="auto">
          <a:xfrm>
            <a:off x="428596" y="1643050"/>
            <a:ext cx="3429024" cy="1636344"/>
          </a:xfrm>
          <a:prstGeom prst="rect">
            <a:avLst/>
          </a:prstGeom>
          <a:noFill/>
        </p:spPr>
      </p:pic>
      <p:sp>
        <p:nvSpPr>
          <p:cNvPr id="6" name="Прямоугольник 5"/>
          <p:cNvSpPr/>
          <p:nvPr/>
        </p:nvSpPr>
        <p:spPr>
          <a:xfrm>
            <a:off x="642910" y="3500438"/>
            <a:ext cx="7786742" cy="1938992"/>
          </a:xfrm>
          <a:prstGeom prst="rect">
            <a:avLst/>
          </a:prstGeom>
        </p:spPr>
        <p:txBody>
          <a:bodyPr wrap="square">
            <a:spAutoFit/>
          </a:bodyPr>
          <a:lstStyle/>
          <a:p>
            <a:pPr indent="450850"/>
            <a:r>
              <a:rPr lang="ru-RU" sz="2000" dirty="0"/>
              <a:t>Таким образом получается положительная обратная связь, а частота генерации зависит от номиналов R и C и соответствует сдвигу фаз на </a:t>
            </a:r>
            <a:r>
              <a:rPr lang="el-GR" sz="2000" dirty="0" smtClean="0">
                <a:latin typeface="Arial" pitchFamily="34" charset="0"/>
                <a:cs typeface="Arial" pitchFamily="34" charset="0"/>
              </a:rPr>
              <a:t>π</a:t>
            </a:r>
            <a:r>
              <a:rPr lang="ru-RU" sz="2000" dirty="0" smtClean="0"/>
              <a:t>. </a:t>
            </a:r>
          </a:p>
          <a:p>
            <a:pPr indent="450850"/>
            <a:r>
              <a:rPr lang="ru-RU" sz="2000" dirty="0" smtClean="0"/>
              <a:t>Схема </a:t>
            </a:r>
            <a:r>
              <a:rPr lang="ru-RU" sz="2000" dirty="0"/>
              <a:t>будет более стабильной, если в цепи обратной связи будут так называемые Т-образные мосты из резисторов и конденсаторов.</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5929330"/>
            <a:ext cx="8183880" cy="551494"/>
          </a:xfrm>
        </p:spPr>
        <p:txBody>
          <a:bodyPr>
            <a:normAutofit fontScale="90000"/>
          </a:bodyPr>
          <a:lstStyle/>
          <a:p>
            <a:pPr algn="ctr"/>
            <a:r>
              <a:rPr lang="ru-RU" dirty="0" smtClean="0">
                <a:solidFill>
                  <a:srgbClr val="FF0000"/>
                </a:solidFill>
              </a:rPr>
              <a:t>Генератор меандра</a:t>
            </a:r>
            <a:endParaRPr lang="ru-RU" dirty="0">
              <a:solidFill>
                <a:srgbClr val="FF0000"/>
              </a:solidFill>
            </a:endParaRPr>
          </a:p>
        </p:txBody>
      </p:sp>
      <p:sp>
        <p:nvSpPr>
          <p:cNvPr id="3" name="Содержимое 2"/>
          <p:cNvSpPr>
            <a:spLocks noGrp="1"/>
          </p:cNvSpPr>
          <p:nvPr>
            <p:ph idx="1"/>
          </p:nvPr>
        </p:nvSpPr>
        <p:spPr>
          <a:xfrm>
            <a:off x="502920" y="530352"/>
            <a:ext cx="8183880" cy="969822"/>
          </a:xfrm>
        </p:spPr>
        <p:txBody>
          <a:bodyPr>
            <a:normAutofit/>
          </a:bodyPr>
          <a:lstStyle/>
          <a:p>
            <a:pPr marL="0" indent="450850">
              <a:buNone/>
            </a:pPr>
            <a:r>
              <a:rPr lang="ru-RU" sz="2400" dirty="0" smtClean="0"/>
              <a:t>Генератор прямоугольных импульсов (меандра) можно сделать на базе одного ОУ.</a:t>
            </a:r>
            <a:endParaRPr lang="ru-RU" sz="2400" dirty="0"/>
          </a:p>
        </p:txBody>
      </p:sp>
      <p:pic>
        <p:nvPicPr>
          <p:cNvPr id="45058" name="Picture 2" descr="http://solidstate.karelia.ru/~ivashen/ims/t5/gen_mean.JPG"/>
          <p:cNvPicPr>
            <a:picLocks noChangeAspect="1" noChangeArrowheads="1"/>
          </p:cNvPicPr>
          <p:nvPr/>
        </p:nvPicPr>
        <p:blipFill>
          <a:blip r:embed="rId2" cstate="print"/>
          <a:srcRect/>
          <a:stretch>
            <a:fillRect/>
          </a:stretch>
        </p:blipFill>
        <p:spPr bwMode="auto">
          <a:xfrm>
            <a:off x="2928926" y="1428736"/>
            <a:ext cx="2895985" cy="2214578"/>
          </a:xfrm>
          <a:prstGeom prst="rect">
            <a:avLst/>
          </a:prstGeom>
          <a:noFill/>
        </p:spPr>
      </p:pic>
      <p:sp>
        <p:nvSpPr>
          <p:cNvPr id="45059" name="Rectangle 3"/>
          <p:cNvSpPr>
            <a:spLocks noChangeArrowheads="1"/>
          </p:cNvSpPr>
          <p:nvPr/>
        </p:nvSpPr>
        <p:spPr bwMode="auto">
          <a:xfrm>
            <a:off x="428596" y="3786190"/>
            <a:ext cx="8143932"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indent="531813"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Напряжение на инвертирующем входе растет по мере зарядки конденсатора через резистор R</a:t>
            </a:r>
            <a:r>
              <a:rPr kumimoji="0" lang="ru-RU" sz="2000" b="0" i="0" u="none" strike="noStrike" cap="none" normalizeH="0" baseline="-30000" dirty="0" smtClean="0">
                <a:ln>
                  <a:noFill/>
                </a:ln>
                <a:solidFill>
                  <a:srgbClr val="333333"/>
                </a:solidFill>
                <a:effectLst/>
                <a:latin typeface="Arial" pitchFamily="34" charset="0"/>
                <a:ea typeface="Calibri" pitchFamily="34" charset="0"/>
                <a:cs typeface="Arial" pitchFamily="34" charset="0"/>
              </a:rPr>
              <a:t>1</a:t>
            </a:r>
            <a:r>
              <a:rPr kumimoji="0" lang="ru-RU" sz="2000" b="0" i="0" u="none" strike="noStrike" cap="none" normalizeH="0" baseline="0" dirty="0" smtClean="0">
                <a:ln>
                  <a:noFill/>
                </a:ln>
                <a:solidFill>
                  <a:srgbClr val="333333"/>
                </a:solidFill>
                <a:effectLst/>
                <a:latin typeface="Arial" pitchFamily="34" charset="0"/>
                <a:ea typeface="Calibri" pitchFamily="34" charset="0"/>
                <a:cs typeface="Arial" pitchFamily="34" charset="0"/>
              </a:rPr>
              <a:t>. </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a:p>
            <a:pPr marR="0" lvl="0" indent="531813" algn="l" defTabSz="914400" rtl="0" eaLnBrk="0" fontAlgn="base" latinLnBrk="0" hangingPunct="0">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Частота генерации рассчитывается как </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5060" name="Picture 4"/>
          <p:cNvPicPr>
            <a:picLocks noChangeAspect="1" noChangeArrowheads="1"/>
          </p:cNvPicPr>
          <p:nvPr/>
        </p:nvPicPr>
        <p:blipFill>
          <a:blip r:embed="rId3" cstate="print"/>
          <a:srcRect/>
          <a:stretch>
            <a:fillRect/>
          </a:stretch>
        </p:blipFill>
        <p:spPr bwMode="auto">
          <a:xfrm>
            <a:off x="3571868" y="4929198"/>
            <a:ext cx="1579800" cy="8572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5929330"/>
            <a:ext cx="8183880" cy="551494"/>
          </a:xfrm>
        </p:spPr>
        <p:txBody>
          <a:bodyPr>
            <a:normAutofit/>
          </a:bodyPr>
          <a:lstStyle/>
          <a:p>
            <a:pPr algn="ctr"/>
            <a:r>
              <a:rPr lang="ru-RU" sz="2800" dirty="0" smtClean="0">
                <a:solidFill>
                  <a:srgbClr val="FF0000"/>
                </a:solidFill>
              </a:rPr>
              <a:t>Генератор треугольных импульсов</a:t>
            </a:r>
            <a:endParaRPr lang="ru-RU" sz="2800" dirty="0">
              <a:solidFill>
                <a:srgbClr val="FF0000"/>
              </a:solidFill>
            </a:endParaRPr>
          </a:p>
        </p:txBody>
      </p:sp>
      <p:sp>
        <p:nvSpPr>
          <p:cNvPr id="3" name="Содержимое 2"/>
          <p:cNvSpPr>
            <a:spLocks noGrp="1"/>
          </p:cNvSpPr>
          <p:nvPr>
            <p:ph idx="1"/>
          </p:nvPr>
        </p:nvSpPr>
        <p:spPr>
          <a:xfrm>
            <a:off x="5072066" y="500042"/>
            <a:ext cx="3614734" cy="3143272"/>
          </a:xfrm>
        </p:spPr>
        <p:txBody>
          <a:bodyPr>
            <a:normAutofit lnSpcReduction="10000"/>
          </a:bodyPr>
          <a:lstStyle/>
          <a:p>
            <a:pPr marL="0" indent="355600">
              <a:buNone/>
            </a:pPr>
            <a:r>
              <a:rPr lang="ru-RU" sz="1800" dirty="0" smtClean="0"/>
              <a:t>Схема, представленная на рисунке, состоит из интегратора, инвертора и триггера Шмидта. </a:t>
            </a:r>
            <a:endParaRPr lang="el-GR" sz="1800" dirty="0" smtClean="0"/>
          </a:p>
          <a:p>
            <a:pPr marL="0" indent="355600">
              <a:buNone/>
            </a:pPr>
            <a:r>
              <a:rPr lang="ru-RU" sz="1800" dirty="0" smtClean="0"/>
              <a:t>Триггер Шмидта, как любой триггер, может находится в двух устойчивых состояниях с постоянным положительным или отрицательным напряжением на выходе.</a:t>
            </a:r>
            <a:endParaRPr lang="ru-RU" sz="1800" dirty="0"/>
          </a:p>
        </p:txBody>
      </p:sp>
      <p:pic>
        <p:nvPicPr>
          <p:cNvPr id="46082" name="Picture 2" descr="http://solidstate.karelia.ru/~ivashen/ims/t5/gen_tre.JPG"/>
          <p:cNvPicPr>
            <a:picLocks noChangeAspect="1" noChangeArrowheads="1"/>
          </p:cNvPicPr>
          <p:nvPr/>
        </p:nvPicPr>
        <p:blipFill>
          <a:blip r:embed="rId2" cstate="print"/>
          <a:srcRect/>
          <a:stretch>
            <a:fillRect/>
          </a:stretch>
        </p:blipFill>
        <p:spPr bwMode="auto">
          <a:xfrm>
            <a:off x="428596" y="1142984"/>
            <a:ext cx="4524375" cy="2133601"/>
          </a:xfrm>
          <a:prstGeom prst="rect">
            <a:avLst/>
          </a:prstGeom>
          <a:noFill/>
        </p:spPr>
      </p:pic>
      <p:sp>
        <p:nvSpPr>
          <p:cNvPr id="5" name="Прямоугольник 4"/>
          <p:cNvSpPr/>
          <p:nvPr/>
        </p:nvSpPr>
        <p:spPr>
          <a:xfrm>
            <a:off x="357158" y="3714752"/>
            <a:ext cx="8358246" cy="2246769"/>
          </a:xfrm>
          <a:prstGeom prst="rect">
            <a:avLst/>
          </a:prstGeom>
        </p:spPr>
        <p:txBody>
          <a:bodyPr wrap="square">
            <a:spAutoFit/>
          </a:bodyPr>
          <a:lstStyle/>
          <a:p>
            <a:pPr indent="450850"/>
            <a:r>
              <a:rPr lang="ru-RU" sz="1400" dirty="0"/>
              <a:t>Постоянное напряжение с триггера Шмидта поступает на вход интегратора, на выходе которого мы получим линейно нарастающее напряжение. Чтобы переключить триггер Шмидта, полярность управляющего сигнала нужно поменять на противоположную. Для этого служит повторитель, который является инвертирующим усилителем с единичным коэффициентом усиления. </a:t>
            </a:r>
            <a:endParaRPr lang="el-GR" sz="1400" dirty="0" smtClean="0"/>
          </a:p>
          <a:p>
            <a:pPr indent="450850"/>
            <a:r>
              <a:rPr lang="ru-RU" sz="1400" dirty="0" smtClean="0"/>
              <a:t>После </a:t>
            </a:r>
            <a:r>
              <a:rPr lang="ru-RU" sz="1400" dirty="0"/>
              <a:t>перехода триггера в противоположное состояние напряжение на интеграторе будет линейно убывать до тех пор, пока опять не сработает триггер. Таким образом, данную схему можно использовать и как генератор треугольных импульсов, так и как генератор прямоугольных импульсов, в зависимости с выхода интегратора, или триггера берется сигнал.</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5929330"/>
            <a:ext cx="8183880" cy="622932"/>
          </a:xfrm>
        </p:spPr>
        <p:txBody>
          <a:bodyPr>
            <a:normAutofit/>
          </a:bodyPr>
          <a:lstStyle/>
          <a:p>
            <a:pPr algn="ctr"/>
            <a:r>
              <a:rPr lang="ru-RU" sz="2400" dirty="0" smtClean="0">
                <a:solidFill>
                  <a:srgbClr val="FF0000"/>
                </a:solidFill>
              </a:rPr>
              <a:t>Генератор пилообразного напряжения</a:t>
            </a:r>
            <a:endParaRPr lang="ru-RU" sz="2400" dirty="0">
              <a:solidFill>
                <a:srgbClr val="FF0000"/>
              </a:solidFill>
            </a:endParaRPr>
          </a:p>
        </p:txBody>
      </p:sp>
      <p:sp>
        <p:nvSpPr>
          <p:cNvPr id="3" name="Содержимое 2"/>
          <p:cNvSpPr>
            <a:spLocks noGrp="1"/>
          </p:cNvSpPr>
          <p:nvPr>
            <p:ph idx="1"/>
          </p:nvPr>
        </p:nvSpPr>
        <p:spPr>
          <a:xfrm>
            <a:off x="500034" y="2714620"/>
            <a:ext cx="8183880" cy="3786214"/>
          </a:xfrm>
        </p:spPr>
        <p:txBody>
          <a:bodyPr>
            <a:normAutofit/>
          </a:bodyPr>
          <a:lstStyle/>
          <a:p>
            <a:pPr marL="0" indent="531813">
              <a:buNone/>
            </a:pPr>
            <a:r>
              <a:rPr lang="ru-RU" sz="2000" dirty="0" smtClean="0"/>
              <a:t>Схема генератора пилообразного напряжения создана на базе интегратора. </a:t>
            </a:r>
          </a:p>
          <a:p>
            <a:pPr marL="0" indent="531813">
              <a:buNone/>
            </a:pPr>
            <a:r>
              <a:rPr lang="ru-RU" sz="2000" dirty="0" smtClean="0"/>
              <a:t>Постоянное напряжение на входе преобразуется в </a:t>
            </a:r>
            <a:r>
              <a:rPr lang="ru-RU" sz="2000" dirty="0" err="1" smtClean="0"/>
              <a:t>линейнонарастающее</a:t>
            </a:r>
            <a:r>
              <a:rPr lang="ru-RU" sz="2000" dirty="0" smtClean="0"/>
              <a:t> напряжение на выходе. </a:t>
            </a:r>
          </a:p>
          <a:p>
            <a:pPr marL="0" indent="531813">
              <a:buNone/>
            </a:pPr>
            <a:r>
              <a:rPr lang="ru-RU" sz="2000" dirty="0" smtClean="0"/>
              <a:t>При замыкании электронного ключа, выполненного на основе МОП транзистора и управляемого короткими импульсами, происходит сброс выходного напряжения в нуль. </a:t>
            </a:r>
          </a:p>
          <a:p>
            <a:pPr marL="0" indent="531813">
              <a:buNone/>
            </a:pPr>
            <a:r>
              <a:rPr lang="ru-RU" sz="2000" dirty="0" smtClean="0"/>
              <a:t>Скорость нарастания и линейность зависит от величин R и C.</a:t>
            </a:r>
            <a:endParaRPr lang="ru-RU" sz="2000" dirty="0"/>
          </a:p>
        </p:txBody>
      </p:sp>
      <p:pic>
        <p:nvPicPr>
          <p:cNvPr id="47106" name="Picture 2" descr="http://solidstate.karelia.ru/~ivashen/ims/t5/gen_pily.JPG"/>
          <p:cNvPicPr>
            <a:picLocks noChangeAspect="1" noChangeArrowheads="1"/>
          </p:cNvPicPr>
          <p:nvPr/>
        </p:nvPicPr>
        <p:blipFill>
          <a:blip r:embed="rId2" cstate="print"/>
          <a:srcRect/>
          <a:stretch>
            <a:fillRect/>
          </a:stretch>
        </p:blipFill>
        <p:spPr bwMode="auto">
          <a:xfrm>
            <a:off x="642910" y="500042"/>
            <a:ext cx="2989404" cy="2286016"/>
          </a:xfrm>
          <a:prstGeom prst="rect">
            <a:avLst/>
          </a:prstGeom>
          <a:noFill/>
        </p:spPr>
      </p:pic>
      <p:pic>
        <p:nvPicPr>
          <p:cNvPr id="47108" name="Picture 4" descr="http://www.bestreferat.ru/images/paper/66/46/4664666.jpeg"/>
          <p:cNvPicPr>
            <a:picLocks noChangeAspect="1" noChangeArrowheads="1"/>
          </p:cNvPicPr>
          <p:nvPr/>
        </p:nvPicPr>
        <p:blipFill>
          <a:blip r:embed="rId3" cstate="print"/>
          <a:srcRect r="5749"/>
          <a:stretch>
            <a:fillRect/>
          </a:stretch>
        </p:blipFill>
        <p:spPr bwMode="auto">
          <a:xfrm>
            <a:off x="3714744" y="500042"/>
            <a:ext cx="4929222" cy="2214578"/>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72" y="5929330"/>
            <a:ext cx="8183880" cy="622932"/>
          </a:xfrm>
        </p:spPr>
        <p:txBody>
          <a:bodyPr>
            <a:normAutofit fontScale="90000"/>
          </a:bodyPr>
          <a:lstStyle/>
          <a:p>
            <a:pPr algn="ctr"/>
            <a:r>
              <a:rPr lang="ru-RU" dirty="0" smtClean="0"/>
              <a:t>Мультивибратор</a:t>
            </a:r>
            <a:endParaRPr lang="ru-RU" dirty="0"/>
          </a:p>
        </p:txBody>
      </p:sp>
      <p:sp>
        <p:nvSpPr>
          <p:cNvPr id="3" name="Содержимое 2"/>
          <p:cNvSpPr>
            <a:spLocks noGrp="1"/>
          </p:cNvSpPr>
          <p:nvPr>
            <p:ph idx="1"/>
          </p:nvPr>
        </p:nvSpPr>
        <p:spPr>
          <a:xfrm>
            <a:off x="3428992" y="857232"/>
            <a:ext cx="5112046" cy="2928958"/>
          </a:xfrm>
        </p:spPr>
        <p:txBody>
          <a:bodyPr>
            <a:noAutofit/>
          </a:bodyPr>
          <a:lstStyle/>
          <a:p>
            <a:pPr marL="0" indent="531813">
              <a:buNone/>
            </a:pPr>
            <a:r>
              <a:rPr lang="ru-RU" sz="2400" dirty="0" smtClean="0"/>
              <a:t>Мультивибратор генерирует  прямоугольные импульсы с частотой, который можно посчитать по формуле (вернее, посчитаем период, а частота, как известно </a:t>
            </a:r>
            <a:r>
              <a:rPr lang="ru-RU" sz="2400" dirty="0" err="1" smtClean="0"/>
              <a:t>обратна</a:t>
            </a:r>
            <a:r>
              <a:rPr lang="ru-RU" sz="2400" dirty="0" smtClean="0"/>
              <a:t> периоду): </a:t>
            </a:r>
            <a:endParaRPr lang="ru-RU" sz="2400" dirty="0"/>
          </a:p>
        </p:txBody>
      </p:sp>
      <p:pic>
        <p:nvPicPr>
          <p:cNvPr id="48130" name="Picture 2" descr="Мультивибратор"/>
          <p:cNvPicPr>
            <a:picLocks noChangeAspect="1" noChangeArrowheads="1"/>
          </p:cNvPicPr>
          <p:nvPr/>
        </p:nvPicPr>
        <p:blipFill>
          <a:blip r:embed="rId2" cstate="print"/>
          <a:srcRect/>
          <a:stretch>
            <a:fillRect/>
          </a:stretch>
        </p:blipFill>
        <p:spPr bwMode="auto">
          <a:xfrm>
            <a:off x="500034" y="1000108"/>
            <a:ext cx="2989276" cy="2714644"/>
          </a:xfrm>
          <a:prstGeom prst="rect">
            <a:avLst/>
          </a:prstGeom>
          <a:noFill/>
        </p:spPr>
      </p:pic>
      <p:pic>
        <p:nvPicPr>
          <p:cNvPr id="48131" name="Picture 3"/>
          <p:cNvPicPr>
            <a:picLocks noChangeAspect="1" noChangeArrowheads="1"/>
          </p:cNvPicPr>
          <p:nvPr/>
        </p:nvPicPr>
        <p:blipFill>
          <a:blip r:embed="rId3" cstate="print"/>
          <a:srcRect/>
          <a:stretch>
            <a:fillRect/>
          </a:stretch>
        </p:blipFill>
        <p:spPr bwMode="auto">
          <a:xfrm>
            <a:off x="3786182" y="4000504"/>
            <a:ext cx="4094290" cy="1000132"/>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5929330"/>
            <a:ext cx="8183880" cy="622932"/>
          </a:xfrm>
        </p:spPr>
        <p:txBody>
          <a:bodyPr>
            <a:normAutofit fontScale="90000"/>
          </a:bodyPr>
          <a:lstStyle/>
          <a:p>
            <a:r>
              <a:rPr lang="ru-RU" dirty="0" err="1" smtClean="0"/>
              <a:t>Бистабильный</a:t>
            </a:r>
            <a:r>
              <a:rPr lang="ru-RU" dirty="0" smtClean="0"/>
              <a:t> мультивибратор</a:t>
            </a:r>
            <a:endParaRPr lang="ru-RU" dirty="0"/>
          </a:p>
        </p:txBody>
      </p:sp>
      <p:sp>
        <p:nvSpPr>
          <p:cNvPr id="3" name="Содержимое 2"/>
          <p:cNvSpPr>
            <a:spLocks noGrp="1"/>
          </p:cNvSpPr>
          <p:nvPr>
            <p:ph idx="1"/>
          </p:nvPr>
        </p:nvSpPr>
        <p:spPr>
          <a:xfrm>
            <a:off x="428596" y="3143248"/>
            <a:ext cx="8183880" cy="1857388"/>
          </a:xfrm>
        </p:spPr>
        <p:txBody>
          <a:bodyPr>
            <a:normAutofit fontScale="92500"/>
          </a:bodyPr>
          <a:lstStyle/>
          <a:p>
            <a:pPr marL="0" indent="450850">
              <a:buNone/>
            </a:pPr>
            <a:r>
              <a:rPr lang="ru-RU" sz="1800" dirty="0" err="1" smtClean="0"/>
              <a:t>Бистабильный</a:t>
            </a:r>
            <a:r>
              <a:rPr lang="ru-RU" sz="1800" dirty="0" smtClean="0"/>
              <a:t> мультивибратор имеет два стабильных состояния, которые характеризуются разным напряжением на его выходе. Переключаются эти самые состояния входными импульсами разной полярности, примерно, как показано на рисунке.</a:t>
            </a:r>
          </a:p>
          <a:p>
            <a:pPr marL="0" indent="450850">
              <a:buNone/>
            </a:pPr>
            <a:r>
              <a:rPr lang="ru-RU" sz="1800" dirty="0" smtClean="0"/>
              <a:t>Величина импульса, необходимая для переключения мультивибратора может быть оценена по формуле: и.</a:t>
            </a:r>
            <a:endParaRPr lang="ru-RU" sz="1800" dirty="0"/>
          </a:p>
        </p:txBody>
      </p:sp>
      <p:pic>
        <p:nvPicPr>
          <p:cNvPr id="49156" name="Picture 4" descr="Бистабильный мультивибратор"/>
          <p:cNvPicPr>
            <a:picLocks noChangeAspect="1" noChangeArrowheads="1"/>
          </p:cNvPicPr>
          <p:nvPr/>
        </p:nvPicPr>
        <p:blipFill>
          <a:blip r:embed="rId2" cstate="print"/>
          <a:srcRect/>
          <a:stretch>
            <a:fillRect/>
          </a:stretch>
        </p:blipFill>
        <p:spPr bwMode="auto">
          <a:xfrm>
            <a:off x="785787" y="571480"/>
            <a:ext cx="3071834" cy="2471947"/>
          </a:xfrm>
          <a:prstGeom prst="rect">
            <a:avLst/>
          </a:prstGeom>
          <a:noFill/>
        </p:spPr>
      </p:pic>
      <p:pic>
        <p:nvPicPr>
          <p:cNvPr id="49158" name="Picture 6" descr="Что это?!"/>
          <p:cNvPicPr>
            <a:picLocks noChangeAspect="1" noChangeArrowheads="1"/>
          </p:cNvPicPr>
          <p:nvPr/>
        </p:nvPicPr>
        <p:blipFill>
          <a:blip r:embed="rId3" cstate="print"/>
          <a:srcRect/>
          <a:stretch>
            <a:fillRect/>
          </a:stretch>
        </p:blipFill>
        <p:spPr bwMode="auto">
          <a:xfrm>
            <a:off x="5357818" y="642918"/>
            <a:ext cx="2428892" cy="2218447"/>
          </a:xfrm>
          <a:prstGeom prst="rect">
            <a:avLst/>
          </a:prstGeom>
          <a:noFill/>
        </p:spPr>
      </p:pic>
      <p:pic>
        <p:nvPicPr>
          <p:cNvPr id="49159" name="Picture 7"/>
          <p:cNvPicPr>
            <a:picLocks noChangeAspect="1" noChangeArrowheads="1"/>
          </p:cNvPicPr>
          <p:nvPr/>
        </p:nvPicPr>
        <p:blipFill>
          <a:blip r:embed="rId4" cstate="print"/>
          <a:srcRect/>
          <a:stretch>
            <a:fillRect/>
          </a:stretch>
        </p:blipFill>
        <p:spPr bwMode="auto">
          <a:xfrm>
            <a:off x="3500430" y="4857760"/>
            <a:ext cx="1495425" cy="657225"/>
          </a:xfrm>
          <a:prstGeom prst="rect">
            <a:avLst/>
          </a:prstGeom>
          <a:noFill/>
          <a:ln w="9525">
            <a:noFill/>
            <a:miter lim="800000"/>
            <a:headEnd/>
            <a:tailEnd/>
          </a:ln>
          <a:effectLst/>
        </p:spPr>
      </p:pic>
      <p:sp>
        <p:nvSpPr>
          <p:cNvPr id="8" name="Прямоугольник 7"/>
          <p:cNvSpPr/>
          <p:nvPr/>
        </p:nvSpPr>
        <p:spPr>
          <a:xfrm>
            <a:off x="785786" y="5500702"/>
            <a:ext cx="3866764" cy="369332"/>
          </a:xfrm>
          <a:prstGeom prst="rect">
            <a:avLst/>
          </a:prstGeom>
        </p:spPr>
        <p:txBody>
          <a:bodyPr wrap="none">
            <a:spAutoFit/>
          </a:bodyPr>
          <a:lstStyle/>
          <a:p>
            <a:r>
              <a:rPr lang="ru-RU" dirty="0"/>
              <a:t>Где </a:t>
            </a:r>
            <a:r>
              <a:rPr lang="en-US" dirty="0"/>
              <a:t>V0 - </a:t>
            </a:r>
            <a:r>
              <a:rPr lang="ru-RU" dirty="0"/>
              <a:t>напряжение питания.</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5429264"/>
            <a:ext cx="8183880" cy="1051560"/>
          </a:xfrm>
        </p:spPr>
        <p:txBody>
          <a:bodyPr>
            <a:normAutofit/>
          </a:bodyPr>
          <a:lstStyle/>
          <a:p>
            <a:pPr algn="ctr"/>
            <a:r>
              <a:rPr lang="ru-RU" sz="2800" b="0" dirty="0" smtClean="0">
                <a:solidFill>
                  <a:srgbClr val="FF0000"/>
                </a:solidFill>
              </a:rPr>
              <a:t>Фильтр высоких частот с </a:t>
            </a:r>
            <a:r>
              <a:rPr lang="ru-RU" sz="2800" b="0" dirty="0" err="1" smtClean="0">
                <a:solidFill>
                  <a:srgbClr val="FF0000"/>
                </a:solidFill>
              </a:rPr>
              <a:t>неинвертирующим</a:t>
            </a:r>
            <a:r>
              <a:rPr lang="ru-RU" sz="2800" b="0" dirty="0" smtClean="0">
                <a:solidFill>
                  <a:srgbClr val="FF0000"/>
                </a:solidFill>
              </a:rPr>
              <a:t> включением ОУ</a:t>
            </a:r>
            <a:endParaRPr lang="ru-RU" sz="2800" b="0" dirty="0">
              <a:solidFill>
                <a:srgbClr val="FF0000"/>
              </a:solidFill>
            </a:endParaRPr>
          </a:p>
        </p:txBody>
      </p:sp>
      <p:sp>
        <p:nvSpPr>
          <p:cNvPr id="3" name="Содержимое 2"/>
          <p:cNvSpPr>
            <a:spLocks noGrp="1"/>
          </p:cNvSpPr>
          <p:nvPr>
            <p:ph idx="1"/>
          </p:nvPr>
        </p:nvSpPr>
        <p:spPr>
          <a:xfrm>
            <a:off x="428596" y="2714620"/>
            <a:ext cx="8183880" cy="2398582"/>
          </a:xfrm>
        </p:spPr>
        <p:txBody>
          <a:bodyPr>
            <a:normAutofit/>
          </a:bodyPr>
          <a:lstStyle/>
          <a:p>
            <a:pPr marL="0" indent="355600">
              <a:buNone/>
            </a:pPr>
            <a:r>
              <a:rPr lang="ru-RU" sz="2000" dirty="0" smtClean="0"/>
              <a:t>Это фильтр первого порядка с ослаблением ненужного сигнала - крутизной - 6дБ на октаву. Определить частоту среза можно, рассчитывая реактивное сопротивление </a:t>
            </a:r>
            <a:r>
              <a:rPr lang="ru-RU" sz="2000" dirty="0" err="1" smtClean="0"/>
              <a:t>конденсатора,когда</a:t>
            </a:r>
            <a:r>
              <a:rPr lang="ru-RU" sz="2000" dirty="0" smtClean="0"/>
              <a:t> оно станет равным сопротивлению резистора, включенного последовательно с конденсатором. </a:t>
            </a:r>
            <a:br>
              <a:rPr lang="ru-RU" sz="2000" dirty="0" smtClean="0"/>
            </a:br>
            <a:r>
              <a:rPr lang="ru-RU" sz="2000" dirty="0" smtClean="0"/>
              <a:t>Формула следующая: </a:t>
            </a:r>
            <a:endParaRPr lang="ru-RU" sz="2000" dirty="0"/>
          </a:p>
        </p:txBody>
      </p:sp>
      <p:pic>
        <p:nvPicPr>
          <p:cNvPr id="51202" name="Picture 2" descr="Формула"/>
          <p:cNvPicPr>
            <a:picLocks noChangeAspect="1" noChangeArrowheads="1"/>
          </p:cNvPicPr>
          <p:nvPr/>
        </p:nvPicPr>
        <p:blipFill>
          <a:blip r:embed="rId2" cstate="print"/>
          <a:srcRect/>
          <a:stretch>
            <a:fillRect/>
          </a:stretch>
        </p:blipFill>
        <p:spPr bwMode="auto">
          <a:xfrm>
            <a:off x="3786182" y="4572008"/>
            <a:ext cx="1600211" cy="500066"/>
          </a:xfrm>
          <a:prstGeom prst="rect">
            <a:avLst/>
          </a:prstGeom>
          <a:noFill/>
        </p:spPr>
      </p:pic>
      <p:sp>
        <p:nvSpPr>
          <p:cNvPr id="5" name="Прямоугольник 4"/>
          <p:cNvSpPr/>
          <p:nvPr/>
        </p:nvSpPr>
        <p:spPr>
          <a:xfrm>
            <a:off x="428596" y="5143512"/>
            <a:ext cx="8286808" cy="307777"/>
          </a:xfrm>
          <a:prstGeom prst="rect">
            <a:avLst/>
          </a:prstGeom>
        </p:spPr>
        <p:txBody>
          <a:bodyPr wrap="square">
            <a:spAutoFit/>
          </a:bodyPr>
          <a:lstStyle/>
          <a:p>
            <a:r>
              <a:rPr lang="ru-RU" sz="1400" dirty="0"/>
              <a:t>Где F - частота в Герцах, C - емкость в Фарадах, </a:t>
            </a:r>
            <a:r>
              <a:rPr lang="ru-RU" sz="1400" dirty="0" err="1"/>
              <a:t>Ec</a:t>
            </a:r>
            <a:r>
              <a:rPr lang="ru-RU" sz="1400" dirty="0"/>
              <a:t> - сопротивление в Омах.</a:t>
            </a:r>
          </a:p>
        </p:txBody>
      </p:sp>
      <p:pic>
        <p:nvPicPr>
          <p:cNvPr id="51204" name="Picture 4" descr="ФВЧ"/>
          <p:cNvPicPr>
            <a:picLocks noChangeAspect="1" noChangeArrowheads="1"/>
          </p:cNvPicPr>
          <p:nvPr/>
        </p:nvPicPr>
        <p:blipFill>
          <a:blip r:embed="rId3" cstate="print"/>
          <a:srcRect l="26699" r="7766" b="44510"/>
          <a:stretch>
            <a:fillRect/>
          </a:stretch>
        </p:blipFill>
        <p:spPr bwMode="auto">
          <a:xfrm>
            <a:off x="2928926" y="571480"/>
            <a:ext cx="1928826" cy="2214578"/>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5929330"/>
            <a:ext cx="8183880" cy="605776"/>
          </a:xfrm>
        </p:spPr>
        <p:txBody>
          <a:bodyPr>
            <a:normAutofit fontScale="90000"/>
          </a:bodyPr>
          <a:lstStyle/>
          <a:p>
            <a:pPr algn="ctr"/>
            <a:r>
              <a:rPr lang="ru-RU" dirty="0" smtClean="0"/>
              <a:t>Операционные</a:t>
            </a:r>
            <a:r>
              <a:rPr lang="ru-RU" b="0" dirty="0" smtClean="0"/>
              <a:t> </a:t>
            </a:r>
            <a:r>
              <a:rPr lang="ru-RU" dirty="0" smtClean="0"/>
              <a:t>усилители</a:t>
            </a:r>
            <a:endParaRPr lang="ru-RU" dirty="0"/>
          </a:p>
        </p:txBody>
      </p:sp>
      <p:pic>
        <p:nvPicPr>
          <p:cNvPr id="28674" name="Picture 2" descr="http://newsonya.narod.ru/schemes/av220/opa.jpg"/>
          <p:cNvPicPr>
            <a:picLocks noChangeAspect="1" noChangeArrowheads="1"/>
          </p:cNvPicPr>
          <p:nvPr/>
        </p:nvPicPr>
        <p:blipFill>
          <a:blip r:embed="rId2" cstate="print"/>
          <a:srcRect t="7579"/>
          <a:stretch>
            <a:fillRect/>
          </a:stretch>
        </p:blipFill>
        <p:spPr bwMode="auto">
          <a:xfrm>
            <a:off x="928662" y="571480"/>
            <a:ext cx="7429552" cy="5226512"/>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5500702"/>
            <a:ext cx="8183880" cy="1051560"/>
          </a:xfrm>
        </p:spPr>
        <p:txBody>
          <a:bodyPr/>
          <a:lstStyle/>
          <a:p>
            <a:r>
              <a:rPr lang="ru-RU" dirty="0" smtClean="0"/>
              <a:t>Схема ОУ типа 411</a:t>
            </a:r>
            <a:endParaRPr lang="ru-RU" dirty="0"/>
          </a:p>
        </p:txBody>
      </p:sp>
      <p:pic>
        <p:nvPicPr>
          <p:cNvPr id="21508" name="Picture 4"/>
          <p:cNvPicPr>
            <a:picLocks noGrp="1" noChangeAspect="1" noChangeArrowheads="1"/>
          </p:cNvPicPr>
          <p:nvPr>
            <p:ph idx="1"/>
          </p:nvPr>
        </p:nvPicPr>
        <p:blipFill>
          <a:blip r:embed="rId2" cstate="print"/>
          <a:srcRect/>
          <a:stretch>
            <a:fillRect/>
          </a:stretch>
        </p:blipFill>
        <p:spPr bwMode="auto">
          <a:xfrm>
            <a:off x="500034" y="1285860"/>
            <a:ext cx="6446279" cy="2714644"/>
          </a:xfrm>
          <a:prstGeom prst="rect">
            <a:avLst/>
          </a:prstGeom>
          <a:noFill/>
          <a:ln w="9525">
            <a:noFill/>
            <a:miter lim="800000"/>
            <a:headEnd/>
            <a:tailEnd/>
          </a:ln>
          <a:effectLst/>
        </p:spPr>
      </p:pic>
      <p:sp>
        <p:nvSpPr>
          <p:cNvPr id="7" name="Прямоугольник 6"/>
          <p:cNvSpPr/>
          <p:nvPr/>
        </p:nvSpPr>
        <p:spPr>
          <a:xfrm>
            <a:off x="428596" y="4071942"/>
            <a:ext cx="8215370" cy="2062103"/>
          </a:xfrm>
          <a:prstGeom prst="rect">
            <a:avLst/>
          </a:prstGeom>
        </p:spPr>
        <p:txBody>
          <a:bodyPr wrap="square">
            <a:spAutoFit/>
          </a:bodyPr>
          <a:lstStyle/>
          <a:p>
            <a:r>
              <a:rPr lang="ru-RU" sz="1600" dirty="0" smtClean="0">
                <a:solidFill>
                  <a:srgbClr val="FF0000"/>
                </a:solidFill>
              </a:rPr>
              <a:t>     Точка </a:t>
            </a:r>
            <a:r>
              <a:rPr lang="ru-RU" sz="1600" dirty="0">
                <a:solidFill>
                  <a:srgbClr val="FF0000"/>
                </a:solidFill>
              </a:rPr>
              <a:t>на крышке </a:t>
            </a:r>
            <a:r>
              <a:rPr lang="ru-RU" sz="1600" dirty="0"/>
              <a:t>корпуса и выемка на его торце </a:t>
            </a:r>
            <a:r>
              <a:rPr lang="ru-RU" sz="1600" dirty="0">
                <a:solidFill>
                  <a:srgbClr val="FF0000"/>
                </a:solidFill>
              </a:rPr>
              <a:t>служат для обозначения точки отсчета </a:t>
            </a:r>
            <a:r>
              <a:rPr lang="ru-RU" sz="1600" dirty="0"/>
              <a:t>при нумерации выводов. </a:t>
            </a:r>
            <a:endParaRPr lang="ru-RU" sz="1600" dirty="0" smtClean="0"/>
          </a:p>
          <a:p>
            <a:r>
              <a:rPr lang="ru-RU" sz="1600" dirty="0" smtClean="0"/>
              <a:t>     В </a:t>
            </a:r>
            <a:r>
              <a:rPr lang="ru-RU" sz="1600" dirty="0"/>
              <a:t>большинстве корпусов электронных схем нумерация выводов осуществляется в направлении против часовой стрелки со стороны крышки корпуса. </a:t>
            </a:r>
            <a:endParaRPr lang="ru-RU" sz="1600" dirty="0" smtClean="0"/>
          </a:p>
          <a:p>
            <a:r>
              <a:rPr lang="ru-RU" sz="1600" dirty="0" smtClean="0"/>
              <a:t>      Выводы </a:t>
            </a:r>
            <a:r>
              <a:rPr lang="ru-RU" sz="1600" dirty="0"/>
              <a:t>"установка нуля" (или "баланс", "регулировка") служат для устранения небольшой асимметрии, возможной в операционном усилителе.</a:t>
            </a:r>
          </a:p>
        </p:txBody>
      </p:sp>
      <p:sp>
        <p:nvSpPr>
          <p:cNvPr id="8" name="Прямоугольник 7"/>
          <p:cNvSpPr/>
          <p:nvPr/>
        </p:nvSpPr>
        <p:spPr>
          <a:xfrm>
            <a:off x="428596" y="428604"/>
            <a:ext cx="8215370" cy="923330"/>
          </a:xfrm>
          <a:prstGeom prst="rect">
            <a:avLst/>
          </a:prstGeom>
        </p:spPr>
        <p:txBody>
          <a:bodyPr wrap="square">
            <a:spAutoFit/>
          </a:bodyPr>
          <a:lstStyle/>
          <a:p>
            <a:r>
              <a:rPr lang="ru-RU" dirty="0" smtClean="0"/>
              <a:t>     Схема ОУ типа 411 - это кристалл кремния, содержащий 24 транзистора (21 биполярный транзистор, 3 полевых транзистора, 11 резисторов и 1 конденсатор). </a:t>
            </a:r>
            <a:endParaRPr lang="ru-RU" dirty="0"/>
          </a:p>
        </p:txBody>
      </p:sp>
      <p:sp>
        <p:nvSpPr>
          <p:cNvPr id="9" name="Прямоугольник 8"/>
          <p:cNvSpPr/>
          <p:nvPr/>
        </p:nvSpPr>
        <p:spPr>
          <a:xfrm>
            <a:off x="7000892" y="1785926"/>
            <a:ext cx="1785950" cy="1477328"/>
          </a:xfrm>
          <a:prstGeom prst="rect">
            <a:avLst/>
          </a:prstGeom>
        </p:spPr>
        <p:txBody>
          <a:bodyPr wrap="square">
            <a:spAutoFit/>
          </a:bodyPr>
          <a:lstStyle/>
          <a:p>
            <a:r>
              <a:rPr lang="ru-RU" dirty="0" smtClean="0"/>
              <a:t> На рисунке показано </a:t>
            </a:r>
            <a:r>
              <a:rPr lang="ru-RU" dirty="0" smtClean="0">
                <a:solidFill>
                  <a:srgbClr val="FF0000"/>
                </a:solidFill>
              </a:rPr>
              <a:t>соединение с выводами корпуса</a:t>
            </a:r>
            <a:r>
              <a:rPr lang="ru-RU" dirty="0" smtClean="0"/>
              <a:t>.</a:t>
            </a:r>
            <a:endParaRPr lang="ru-RU"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7158" y="5857892"/>
            <a:ext cx="8183880" cy="765808"/>
          </a:xfrm>
        </p:spPr>
        <p:txBody>
          <a:bodyPr>
            <a:normAutofit fontScale="90000"/>
          </a:bodyPr>
          <a:lstStyle/>
          <a:p>
            <a:pPr algn="ctr"/>
            <a:r>
              <a:rPr lang="ru-RU" sz="2400" dirty="0" smtClean="0">
                <a:solidFill>
                  <a:srgbClr val="0070C0"/>
                </a:solidFill>
              </a:rPr>
              <a:t>Операционные</a:t>
            </a:r>
            <a:r>
              <a:rPr lang="ru-RU" sz="2400" b="0" dirty="0" smtClean="0">
                <a:solidFill>
                  <a:srgbClr val="0070C0"/>
                </a:solidFill>
              </a:rPr>
              <a:t> </a:t>
            </a:r>
            <a:r>
              <a:rPr lang="ru-RU" sz="2400" dirty="0" smtClean="0">
                <a:solidFill>
                  <a:srgbClr val="0070C0"/>
                </a:solidFill>
              </a:rPr>
              <a:t>усилители</a:t>
            </a:r>
            <a:r>
              <a:rPr lang="ru-RU" sz="2400" b="0" dirty="0" smtClean="0">
                <a:solidFill>
                  <a:srgbClr val="0070C0"/>
                </a:solidFill>
              </a:rPr>
              <a:t> в стандартных корпусах с 14 и 8 выводами</a:t>
            </a:r>
            <a:endParaRPr lang="ru-RU" sz="2400" dirty="0">
              <a:solidFill>
                <a:srgbClr val="0070C0"/>
              </a:solidFill>
            </a:endParaRPr>
          </a:p>
        </p:txBody>
      </p:sp>
      <p:pic>
        <p:nvPicPr>
          <p:cNvPr id="55298" name="Picture 2" descr="http://www.novmuz.net/uploads/editor/Image/image076.jpg"/>
          <p:cNvPicPr>
            <a:picLocks noChangeAspect="1" noChangeArrowheads="1"/>
          </p:cNvPicPr>
          <p:nvPr/>
        </p:nvPicPr>
        <p:blipFill>
          <a:blip r:embed="rId2" cstate="print"/>
          <a:srcRect/>
          <a:stretch>
            <a:fillRect/>
          </a:stretch>
        </p:blipFill>
        <p:spPr bwMode="auto">
          <a:xfrm>
            <a:off x="571472" y="1071546"/>
            <a:ext cx="8074407" cy="4214842"/>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7158" y="6000768"/>
            <a:ext cx="8183880" cy="462900"/>
          </a:xfrm>
        </p:spPr>
        <p:txBody>
          <a:bodyPr>
            <a:normAutofit fontScale="90000"/>
          </a:bodyPr>
          <a:lstStyle/>
          <a:p>
            <a:pPr algn="ctr"/>
            <a:r>
              <a:rPr lang="ru-RU" sz="2800" dirty="0" smtClean="0">
                <a:solidFill>
                  <a:srgbClr val="0070C0"/>
                </a:solidFill>
              </a:rPr>
              <a:t>Операционные</a:t>
            </a:r>
            <a:r>
              <a:rPr lang="ru-RU" sz="2800" b="0" dirty="0" smtClean="0">
                <a:solidFill>
                  <a:srgbClr val="0070C0"/>
                </a:solidFill>
              </a:rPr>
              <a:t> </a:t>
            </a:r>
            <a:r>
              <a:rPr lang="ru-RU" sz="2800" dirty="0" smtClean="0">
                <a:solidFill>
                  <a:srgbClr val="0070C0"/>
                </a:solidFill>
              </a:rPr>
              <a:t>усилители</a:t>
            </a:r>
            <a:r>
              <a:rPr lang="ru-RU" sz="2800" b="0" dirty="0" smtClean="0">
                <a:solidFill>
                  <a:srgbClr val="0070C0"/>
                </a:solidFill>
              </a:rPr>
              <a:t> серии 140</a:t>
            </a:r>
            <a:endParaRPr lang="ru-RU" sz="2800" dirty="0">
              <a:solidFill>
                <a:srgbClr val="0070C0"/>
              </a:solidFill>
            </a:endParaRPr>
          </a:p>
        </p:txBody>
      </p:sp>
      <p:pic>
        <p:nvPicPr>
          <p:cNvPr id="56322" name="Picture 2" descr="Картинка 23 из 10687"/>
          <p:cNvPicPr>
            <a:picLocks noChangeAspect="1" noChangeArrowheads="1"/>
          </p:cNvPicPr>
          <p:nvPr/>
        </p:nvPicPr>
        <p:blipFill>
          <a:blip r:embed="rId2" cstate="print"/>
          <a:srcRect b="7476"/>
          <a:stretch>
            <a:fillRect/>
          </a:stretch>
        </p:blipFill>
        <p:spPr bwMode="auto">
          <a:xfrm>
            <a:off x="928662" y="571480"/>
            <a:ext cx="7286676" cy="5214974"/>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5857892"/>
            <a:ext cx="8429684" cy="765808"/>
          </a:xfrm>
        </p:spPr>
        <p:txBody>
          <a:bodyPr>
            <a:noAutofit/>
          </a:bodyPr>
          <a:lstStyle/>
          <a:p>
            <a:pPr algn="ctr"/>
            <a:r>
              <a:rPr lang="ru-RU" sz="2400" b="0" dirty="0" smtClean="0">
                <a:solidFill>
                  <a:srgbClr val="0070C0"/>
                </a:solidFill>
              </a:rPr>
              <a:t>Разные </a:t>
            </a:r>
            <a:r>
              <a:rPr lang="ru-RU" sz="2400" dirty="0" smtClean="0">
                <a:solidFill>
                  <a:srgbClr val="0070C0"/>
                </a:solidFill>
              </a:rPr>
              <a:t>операционные</a:t>
            </a:r>
            <a:r>
              <a:rPr lang="ru-RU" sz="2400" b="0" dirty="0" smtClean="0">
                <a:solidFill>
                  <a:srgbClr val="0070C0"/>
                </a:solidFill>
              </a:rPr>
              <a:t> </a:t>
            </a:r>
            <a:r>
              <a:rPr lang="ru-RU" sz="2400" dirty="0" smtClean="0">
                <a:solidFill>
                  <a:srgbClr val="0070C0"/>
                </a:solidFill>
              </a:rPr>
              <a:t>усилители</a:t>
            </a:r>
            <a:r>
              <a:rPr lang="ru-RU" sz="2400" b="0" dirty="0" smtClean="0">
                <a:solidFill>
                  <a:srgbClr val="0070C0"/>
                </a:solidFill>
              </a:rPr>
              <a:t> в различных корпусах, в том числе несколько в одном корпусе</a:t>
            </a:r>
            <a:endParaRPr lang="ru-RU" sz="2400" dirty="0">
              <a:solidFill>
                <a:srgbClr val="0070C0"/>
              </a:solidFill>
            </a:endParaRPr>
          </a:p>
        </p:txBody>
      </p:sp>
      <p:pic>
        <p:nvPicPr>
          <p:cNvPr id="57346" name="Picture 2" descr="Картинка 57 из 10687"/>
          <p:cNvPicPr>
            <a:picLocks noChangeAspect="1" noChangeArrowheads="1"/>
          </p:cNvPicPr>
          <p:nvPr/>
        </p:nvPicPr>
        <p:blipFill>
          <a:blip r:embed="rId2" cstate="print"/>
          <a:srcRect/>
          <a:stretch>
            <a:fillRect/>
          </a:stretch>
        </p:blipFill>
        <p:spPr bwMode="auto">
          <a:xfrm>
            <a:off x="285718" y="214290"/>
            <a:ext cx="8667444" cy="5688000"/>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idx="1"/>
          </p:nvPr>
        </p:nvGraphicFramePr>
        <p:xfrm>
          <a:off x="503238" y="530225"/>
          <a:ext cx="8183562" cy="6705600"/>
        </p:xfrm>
        <a:graphic>
          <a:graphicData uri="http://schemas.openxmlformats.org/drawingml/2006/table">
            <a:tbl>
              <a:tblPr firstRow="1" bandRow="1">
                <a:tableStyleId>{5C22544A-7EE6-4342-B048-85BDC9FD1C3A}</a:tableStyleId>
              </a:tblPr>
              <a:tblGrid>
                <a:gridCol w="4091781"/>
                <a:gridCol w="4091781"/>
              </a:tblGrid>
              <a:tr h="370840">
                <a:tc>
                  <a:txBody>
                    <a:bodyPr/>
                    <a:lstStyle/>
                    <a:p>
                      <a:pPr marL="342900" indent="-342900">
                        <a:buFont typeface="+mj-lt"/>
                        <a:buAutoNum type="arabicPeriod"/>
                      </a:pPr>
                      <a:r>
                        <a:rPr lang="ru-RU" sz="1400" dirty="0" smtClean="0"/>
                        <a:t>Операционный усилитель </a:t>
                      </a:r>
                    </a:p>
                    <a:p>
                      <a:pPr marL="342900" indent="-342900">
                        <a:buFont typeface="+mj-lt"/>
                        <a:buAutoNum type="arabicPeriod"/>
                      </a:pPr>
                      <a:r>
                        <a:rPr lang="ru-RU" sz="1400" dirty="0" smtClean="0"/>
                        <a:t>Условное обозначение операционного усилителя</a:t>
                      </a:r>
                    </a:p>
                    <a:p>
                      <a:pPr marL="342900" indent="-342900">
                        <a:buFont typeface="+mj-lt"/>
                        <a:buAutoNum type="arabicPeriod"/>
                      </a:pPr>
                      <a:r>
                        <a:rPr lang="ru-RU" sz="1400" dirty="0" smtClean="0"/>
                        <a:t>Интегральная микросхема ОУ типа 411.</a:t>
                      </a:r>
                    </a:p>
                    <a:p>
                      <a:pPr marL="342900" indent="-342900">
                        <a:buFont typeface="+mj-lt"/>
                        <a:buAutoNum type="arabicPeriod"/>
                      </a:pPr>
                      <a:r>
                        <a:rPr lang="ru-RU" sz="1400" dirty="0" smtClean="0"/>
                        <a:t>Корпус, нумерация выводов.</a:t>
                      </a:r>
                    </a:p>
                    <a:p>
                      <a:pPr marL="342900" indent="-342900">
                        <a:buFont typeface="+mj-lt"/>
                        <a:buAutoNum type="arabicPeriod"/>
                      </a:pPr>
                      <a:r>
                        <a:rPr lang="ru-RU" sz="1400" dirty="0" smtClean="0"/>
                        <a:t>Эквивалентная схема замещения операционных усилителей.</a:t>
                      </a:r>
                    </a:p>
                    <a:p>
                      <a:pPr marL="342900" indent="-342900">
                        <a:buFont typeface="+mj-lt"/>
                        <a:buAutoNum type="arabicPeriod"/>
                      </a:pPr>
                      <a:r>
                        <a:rPr lang="ru-RU" sz="1400" dirty="0" smtClean="0"/>
                        <a:t>Допущения, принятые при рассмотрении работы идеального ОУ.</a:t>
                      </a:r>
                    </a:p>
                    <a:p>
                      <a:pPr marL="342900" indent="-342900">
                        <a:buFont typeface="+mj-lt"/>
                        <a:buAutoNum type="arabicPeriod"/>
                      </a:pPr>
                      <a:r>
                        <a:rPr lang="ru-RU" sz="1400" dirty="0" smtClean="0"/>
                        <a:t>Обратная связь.</a:t>
                      </a:r>
                    </a:p>
                    <a:p>
                      <a:pPr marL="342900" indent="-342900">
                        <a:buFont typeface="+mj-lt"/>
                        <a:buAutoNum type="arabicPeriod"/>
                      </a:pPr>
                      <a:r>
                        <a:rPr lang="ru-RU" sz="1400" dirty="0" smtClean="0"/>
                        <a:t>Операционный  усилитель с глубокой отрицательной обратной связью.</a:t>
                      </a:r>
                    </a:p>
                    <a:p>
                      <a:pPr marL="342900" indent="-342900">
                        <a:buFont typeface="+mj-lt"/>
                        <a:buAutoNum type="arabicPeriod"/>
                      </a:pPr>
                      <a:r>
                        <a:rPr lang="ru-RU" sz="1400" dirty="0" err="1" smtClean="0"/>
                        <a:t>Неинвертирующий</a:t>
                      </a:r>
                      <a:r>
                        <a:rPr lang="ru-RU" sz="1400" dirty="0" smtClean="0"/>
                        <a:t> усилитель.</a:t>
                      </a:r>
                    </a:p>
                    <a:p>
                      <a:pPr marL="342900" indent="-342900">
                        <a:buFont typeface="+mj-lt"/>
                        <a:buAutoNum type="arabicPeriod"/>
                      </a:pPr>
                      <a:r>
                        <a:rPr lang="ru-RU" sz="1400" dirty="0" err="1" smtClean="0"/>
                        <a:t>Неинвертирующий</a:t>
                      </a:r>
                      <a:r>
                        <a:rPr lang="ru-RU" sz="1400" dirty="0" smtClean="0"/>
                        <a:t> повторитель.</a:t>
                      </a:r>
                    </a:p>
                    <a:p>
                      <a:pPr marL="342900" indent="-342900">
                        <a:buFont typeface="+mj-lt"/>
                        <a:buAutoNum type="arabicPeriod"/>
                      </a:pPr>
                      <a:r>
                        <a:rPr lang="ru-RU" sz="1400" dirty="0" smtClean="0"/>
                        <a:t>Инвертирующее включение ОУ.</a:t>
                      </a:r>
                    </a:p>
                    <a:p>
                      <a:pPr marL="342900" indent="-342900">
                        <a:buFont typeface="+mj-lt"/>
                        <a:buAutoNum type="arabicPeriod"/>
                      </a:pPr>
                      <a:r>
                        <a:rPr lang="ru-RU" sz="1400" dirty="0" smtClean="0"/>
                        <a:t>Расчёт  делителя напряжения.</a:t>
                      </a:r>
                    </a:p>
                    <a:p>
                      <a:pPr marL="342900" indent="-342900">
                        <a:buFont typeface="+mj-lt"/>
                        <a:buAutoNum type="arabicPeriod"/>
                      </a:pPr>
                      <a:r>
                        <a:rPr lang="ru-RU" sz="1400" dirty="0" smtClean="0"/>
                        <a:t>Инвертирующий  усилитель с повышенным входным сопротивлением.</a:t>
                      </a:r>
                    </a:p>
                    <a:p>
                      <a:pPr marL="342900" indent="-342900">
                        <a:buFont typeface="+mj-lt"/>
                        <a:buAutoNum type="arabicPeriod"/>
                      </a:pPr>
                      <a:r>
                        <a:rPr lang="ru-RU" sz="1400" dirty="0" smtClean="0"/>
                        <a:t>ОУ с изменяемым коэффициентом усиления.</a:t>
                      </a:r>
                    </a:p>
                    <a:p>
                      <a:pPr marL="342900" indent="-342900">
                        <a:buFont typeface="+mj-lt"/>
                        <a:buAutoNum type="arabicPeriod"/>
                      </a:pPr>
                      <a:r>
                        <a:rPr lang="ru-RU" sz="1400" dirty="0" smtClean="0"/>
                        <a:t>Инвертирующий сумматор.</a:t>
                      </a:r>
                    </a:p>
                    <a:p>
                      <a:pPr marL="342900" indent="-342900">
                        <a:buFont typeface="+mj-lt"/>
                        <a:buAutoNum type="arabicPeriod"/>
                      </a:pPr>
                      <a:r>
                        <a:rPr lang="ru-RU" sz="1400" dirty="0" smtClean="0"/>
                        <a:t>Суммирующая схема с масштабными коэффициентами.</a:t>
                      </a:r>
                    </a:p>
                    <a:p>
                      <a:pPr marL="342900" indent="-342900">
                        <a:buFont typeface="+mj-lt"/>
                        <a:buAutoNum type="arabicPeriod"/>
                      </a:pPr>
                      <a:r>
                        <a:rPr lang="ru-RU" sz="1400" dirty="0" smtClean="0"/>
                        <a:t>Схема сложения-вычитания.</a:t>
                      </a:r>
                    </a:p>
                    <a:p>
                      <a:pPr marL="342900" indent="-342900">
                        <a:buFont typeface="+mj-lt"/>
                        <a:buAutoNum type="arabicPeriod"/>
                      </a:pPr>
                      <a:r>
                        <a:rPr lang="ru-RU" sz="1400" dirty="0" err="1" smtClean="0"/>
                        <a:t>Неинвертирующий</a:t>
                      </a:r>
                      <a:r>
                        <a:rPr lang="ru-RU" sz="1400" dirty="0" smtClean="0"/>
                        <a:t> сумматор.</a:t>
                      </a:r>
                      <a:endParaRPr lang="ru-RU" sz="1400" dirty="0"/>
                    </a:p>
                  </a:txBody>
                  <a:tcPr/>
                </a:tc>
                <a:tc>
                  <a:txBody>
                    <a:bodyPr/>
                    <a:lstStyle/>
                    <a:p>
                      <a:pPr marL="342900" indent="-342900">
                        <a:buFont typeface="+mj-lt"/>
                        <a:buAutoNum type="arabicPeriod" startAt="19"/>
                      </a:pPr>
                      <a:r>
                        <a:rPr lang="ru-RU" sz="1400" dirty="0" smtClean="0"/>
                        <a:t>Простейший интегратор на ОУ.</a:t>
                      </a:r>
                    </a:p>
                    <a:p>
                      <a:pPr marL="342900" indent="-342900">
                        <a:buFont typeface="+mj-lt"/>
                        <a:buAutoNum type="arabicPeriod" startAt="19"/>
                      </a:pPr>
                      <a:r>
                        <a:rPr lang="ru-RU" sz="1400" dirty="0" smtClean="0"/>
                        <a:t>Дифференциатор на ОУ.</a:t>
                      </a:r>
                    </a:p>
                    <a:p>
                      <a:pPr marL="342900" indent="-342900">
                        <a:buFont typeface="+mj-lt"/>
                        <a:buAutoNum type="arabicPeriod" startAt="19"/>
                      </a:pPr>
                      <a:r>
                        <a:rPr lang="ru-RU" sz="1400" dirty="0" smtClean="0"/>
                        <a:t>Компаратор.</a:t>
                      </a:r>
                    </a:p>
                    <a:p>
                      <a:pPr marL="342900" indent="-342900">
                        <a:buFont typeface="+mj-lt"/>
                        <a:buAutoNum type="arabicPeriod" startAt="19"/>
                      </a:pPr>
                      <a:r>
                        <a:rPr lang="ru-RU" sz="1400" dirty="0" err="1" smtClean="0"/>
                        <a:t>Фазовращатель</a:t>
                      </a:r>
                      <a:r>
                        <a:rPr lang="ru-RU" sz="1400" dirty="0" smtClean="0"/>
                        <a:t>.</a:t>
                      </a:r>
                    </a:p>
                    <a:p>
                      <a:pPr marL="342900" indent="-342900">
                        <a:buFont typeface="+mj-lt"/>
                        <a:buAutoNum type="arabicPeriod" startAt="19"/>
                      </a:pPr>
                      <a:r>
                        <a:rPr lang="ru-RU" sz="1400" dirty="0" smtClean="0"/>
                        <a:t>Преобразователь ток-напряжение.</a:t>
                      </a:r>
                    </a:p>
                    <a:p>
                      <a:pPr marL="342900" indent="-342900">
                        <a:buFont typeface="+mj-lt"/>
                        <a:buAutoNum type="arabicPeriod" startAt="19"/>
                      </a:pPr>
                      <a:r>
                        <a:rPr lang="ru-RU" sz="1400" dirty="0" smtClean="0"/>
                        <a:t>Преобразователь напряжение-ток.</a:t>
                      </a:r>
                    </a:p>
                    <a:p>
                      <a:pPr marL="342900" indent="-342900">
                        <a:buFont typeface="+mj-lt"/>
                        <a:buAutoNum type="arabicPeriod" startAt="19"/>
                      </a:pPr>
                      <a:r>
                        <a:rPr lang="ru-RU" sz="1400" dirty="0" smtClean="0"/>
                        <a:t>Генератор на ОУ.</a:t>
                      </a:r>
                    </a:p>
                    <a:p>
                      <a:pPr marL="342900" indent="-342900">
                        <a:buFont typeface="+mj-lt"/>
                        <a:buAutoNum type="arabicPeriod" startAt="19"/>
                      </a:pPr>
                      <a:r>
                        <a:rPr lang="ru-RU" sz="1400" dirty="0" smtClean="0"/>
                        <a:t>Структурная схема LC-автогенератора.</a:t>
                      </a:r>
                    </a:p>
                    <a:p>
                      <a:pPr marL="342900" indent="-342900">
                        <a:buFont typeface="+mj-lt"/>
                        <a:buAutoNum type="arabicPeriod" startAt="19"/>
                      </a:pPr>
                      <a:r>
                        <a:rPr lang="ru-RU" sz="1400" dirty="0" smtClean="0"/>
                        <a:t>RC-генератор синусоидальных колебаний.</a:t>
                      </a:r>
                    </a:p>
                    <a:p>
                      <a:pPr marL="342900" indent="-342900">
                        <a:buFont typeface="+mj-lt"/>
                        <a:buAutoNum type="arabicPeriod" startAt="19"/>
                      </a:pPr>
                      <a:r>
                        <a:rPr lang="ru-RU" sz="1400" dirty="0" smtClean="0"/>
                        <a:t>Генератор меандра.</a:t>
                      </a:r>
                    </a:p>
                    <a:p>
                      <a:pPr marL="342900" indent="-342900">
                        <a:buFont typeface="+mj-lt"/>
                        <a:buAutoNum type="arabicPeriod" startAt="19"/>
                      </a:pPr>
                      <a:r>
                        <a:rPr lang="ru-RU" sz="1400" dirty="0" smtClean="0"/>
                        <a:t>Генератор треугольных импульсов.</a:t>
                      </a:r>
                    </a:p>
                    <a:p>
                      <a:pPr marL="342900" indent="-342900">
                        <a:buFont typeface="+mj-lt"/>
                        <a:buAutoNum type="arabicPeriod" startAt="19"/>
                      </a:pPr>
                      <a:r>
                        <a:rPr lang="ru-RU" sz="1400" dirty="0" smtClean="0"/>
                        <a:t>Генератор пилообразного напряжения.</a:t>
                      </a:r>
                    </a:p>
                    <a:p>
                      <a:pPr marL="342900" indent="-342900">
                        <a:buFont typeface="+mj-lt"/>
                        <a:buAutoNum type="arabicPeriod" startAt="19"/>
                      </a:pPr>
                      <a:r>
                        <a:rPr lang="ru-RU" sz="1400" dirty="0" smtClean="0"/>
                        <a:t>Мультивибратор.</a:t>
                      </a:r>
                    </a:p>
                    <a:p>
                      <a:pPr marL="342900" indent="-342900">
                        <a:buFont typeface="+mj-lt"/>
                        <a:buAutoNum type="arabicPeriod" startAt="19"/>
                      </a:pPr>
                      <a:r>
                        <a:rPr lang="ru-RU" sz="1400" dirty="0" err="1" smtClean="0"/>
                        <a:t>Бистабильный</a:t>
                      </a:r>
                      <a:r>
                        <a:rPr lang="ru-RU" sz="1400" dirty="0" smtClean="0"/>
                        <a:t> мультивибратор.</a:t>
                      </a:r>
                    </a:p>
                    <a:p>
                      <a:pPr marL="342900" indent="-342900">
                        <a:buFont typeface="+mj-lt"/>
                        <a:buAutoNum type="arabicPeriod" startAt="19"/>
                      </a:pPr>
                      <a:r>
                        <a:rPr lang="ru-RU" sz="1400" dirty="0" smtClean="0"/>
                        <a:t>Триггер Шмидта.</a:t>
                      </a:r>
                    </a:p>
                    <a:p>
                      <a:pPr marL="342900" indent="-342900">
                        <a:buFont typeface="+mj-lt"/>
                        <a:buAutoNum type="arabicPeriod" startAt="19"/>
                      </a:pPr>
                      <a:r>
                        <a:rPr lang="ru-RU" sz="1400" dirty="0" smtClean="0"/>
                        <a:t>Фильтр высоких частот с </a:t>
                      </a:r>
                      <a:r>
                        <a:rPr lang="ru-RU" sz="1400" dirty="0" err="1" smtClean="0"/>
                        <a:t>неинвертирующим</a:t>
                      </a:r>
                      <a:r>
                        <a:rPr lang="ru-RU" sz="1400" dirty="0" smtClean="0"/>
                        <a:t> включением ОУ.</a:t>
                      </a:r>
                    </a:p>
                    <a:p>
                      <a:pPr marL="342900" indent="-342900">
                        <a:buFont typeface="+mj-lt"/>
                        <a:buAutoNum type="arabicPeriod" startAt="19"/>
                      </a:pPr>
                      <a:r>
                        <a:rPr lang="ru-RU" sz="1400" dirty="0" smtClean="0"/>
                        <a:t>Операционные усилители в стандартных корпусах с 14 и 8 выводами.</a:t>
                      </a:r>
                    </a:p>
                    <a:p>
                      <a:pPr marL="342900" indent="-342900">
                        <a:buFont typeface="+mj-lt"/>
                        <a:buAutoNum type="arabicPeriod" startAt="19"/>
                      </a:pPr>
                      <a:r>
                        <a:rPr lang="ru-RU" sz="1400" dirty="0" smtClean="0"/>
                        <a:t>Разные операционные усилители в различных корпусах, в том числе несколько в одном корпусе.</a:t>
                      </a:r>
                      <a:endParaRPr lang="ru-RU" sz="1400"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571480"/>
            <a:ext cx="8183880" cy="1051560"/>
          </a:xfrm>
        </p:spPr>
        <p:txBody>
          <a:bodyPr>
            <a:normAutofit fontScale="90000"/>
          </a:bodyPr>
          <a:lstStyle/>
          <a:p>
            <a:pPr algn="ctr"/>
            <a:r>
              <a:rPr lang="ru-RU" dirty="0" smtClean="0"/>
              <a:t>Эквивалентная схема замещения операционных усилителей</a:t>
            </a:r>
            <a:endParaRPr lang="ru-RU"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642910" y="1643050"/>
            <a:ext cx="7676082" cy="4187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714356"/>
            <a:ext cx="8183880" cy="1051560"/>
          </a:xfrm>
        </p:spPr>
        <p:txBody>
          <a:bodyPr>
            <a:normAutofit fontScale="90000"/>
          </a:bodyPr>
          <a:lstStyle/>
          <a:p>
            <a:r>
              <a:rPr lang="ru-RU" sz="3100" dirty="0" smtClean="0">
                <a:solidFill>
                  <a:srgbClr val="FF0000"/>
                </a:solidFill>
              </a:rPr>
              <a:t/>
            </a:r>
            <a:br>
              <a:rPr lang="ru-RU" sz="3100" dirty="0" smtClean="0">
                <a:solidFill>
                  <a:srgbClr val="FF0000"/>
                </a:solidFill>
              </a:rPr>
            </a:br>
            <a:r>
              <a:rPr lang="ru-RU" sz="3100" dirty="0" smtClean="0">
                <a:solidFill>
                  <a:srgbClr val="FF0000"/>
                </a:solidFill>
              </a:rPr>
              <a:t/>
            </a:r>
            <a:br>
              <a:rPr lang="ru-RU" sz="3100" dirty="0" smtClean="0">
                <a:solidFill>
                  <a:srgbClr val="FF0000"/>
                </a:solidFill>
              </a:rPr>
            </a:br>
            <a:r>
              <a:rPr lang="ru-RU" sz="3100" dirty="0" smtClean="0">
                <a:solidFill>
                  <a:srgbClr val="FF0000"/>
                </a:solidFill>
              </a:rPr>
              <a:t/>
            </a:r>
            <a:br>
              <a:rPr lang="ru-RU" sz="3100" dirty="0" smtClean="0">
                <a:solidFill>
                  <a:srgbClr val="FF0000"/>
                </a:solidFill>
              </a:rPr>
            </a:br>
            <a:r>
              <a:rPr lang="ru-RU" sz="3100" dirty="0" smtClean="0">
                <a:solidFill>
                  <a:srgbClr val="FF0000"/>
                </a:solidFill>
              </a:rPr>
              <a:t>Допущения, принятые при рассмотрении работы идеального ОУ </a:t>
            </a:r>
            <a:r>
              <a:rPr lang="ru-RU" dirty="0" smtClean="0">
                <a:solidFill>
                  <a:srgbClr val="FF0000"/>
                </a:solidFill>
              </a:rPr>
              <a:t/>
            </a:r>
            <a:br>
              <a:rPr lang="ru-RU" dirty="0" smtClean="0">
                <a:solidFill>
                  <a:srgbClr val="FF0000"/>
                </a:solidFill>
              </a:rPr>
            </a:br>
            <a:endParaRPr lang="ru-RU"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428596" y="3597020"/>
            <a:ext cx="8286808" cy="2332310"/>
          </a:xfrm>
          <a:prstGeom prst="rect">
            <a:avLst/>
          </a:prstGeom>
          <a:noFill/>
          <a:ln w="9525">
            <a:no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2143108" y="1272393"/>
            <a:ext cx="4214842" cy="22994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5857892"/>
            <a:ext cx="8183880" cy="605776"/>
          </a:xfrm>
        </p:spPr>
        <p:txBody>
          <a:bodyPr>
            <a:normAutofit fontScale="90000"/>
          </a:bodyPr>
          <a:lstStyle/>
          <a:p>
            <a:pPr algn="ctr"/>
            <a:r>
              <a:rPr lang="ru-RU" dirty="0" smtClean="0"/>
              <a:t>Обратная связь</a:t>
            </a:r>
            <a:endParaRPr lang="ru-RU" dirty="0"/>
          </a:p>
        </p:txBody>
      </p:sp>
      <p:pic>
        <p:nvPicPr>
          <p:cNvPr id="7170" name="Picture 2"/>
          <p:cNvPicPr>
            <a:picLocks noGrp="1" noChangeAspect="1" noChangeArrowheads="1"/>
          </p:cNvPicPr>
          <p:nvPr>
            <p:ph idx="1"/>
          </p:nvPr>
        </p:nvPicPr>
        <p:blipFill>
          <a:blip r:embed="rId3" cstate="print"/>
          <a:srcRect/>
          <a:stretch>
            <a:fillRect/>
          </a:stretch>
        </p:blipFill>
        <p:spPr bwMode="auto">
          <a:xfrm>
            <a:off x="1695019" y="1142984"/>
            <a:ext cx="5234435" cy="1899524"/>
          </a:xfrm>
          <a:prstGeom prst="rect">
            <a:avLst/>
          </a:prstGeom>
          <a:noFill/>
          <a:ln w="9525">
            <a:noFill/>
            <a:miter lim="800000"/>
            <a:headEnd/>
            <a:tailEnd/>
          </a:ln>
          <a:effectLst/>
        </p:spPr>
      </p:pic>
      <p:sp>
        <p:nvSpPr>
          <p:cNvPr id="5" name="Прямоугольник 4"/>
          <p:cNvSpPr/>
          <p:nvPr/>
        </p:nvSpPr>
        <p:spPr>
          <a:xfrm>
            <a:off x="571472" y="500042"/>
            <a:ext cx="6143668" cy="646331"/>
          </a:xfrm>
          <a:prstGeom prst="rect">
            <a:avLst/>
          </a:prstGeom>
        </p:spPr>
        <p:txBody>
          <a:bodyPr wrap="square">
            <a:spAutoFit/>
          </a:bodyPr>
          <a:lstStyle/>
          <a:p>
            <a:r>
              <a:rPr lang="ru-RU" dirty="0" smtClean="0"/>
              <a:t>Операционный  усилитель </a:t>
            </a:r>
            <a:r>
              <a:rPr lang="ru-RU" dirty="0"/>
              <a:t>почти всегда охвачен </a:t>
            </a:r>
            <a:r>
              <a:rPr lang="ru-RU" i="1" dirty="0"/>
              <a:t>глубокой отрицательной обратной связью</a:t>
            </a:r>
            <a:endParaRPr lang="ru-RU" dirty="0"/>
          </a:p>
        </p:txBody>
      </p:sp>
      <p:graphicFrame>
        <p:nvGraphicFramePr>
          <p:cNvPr id="7172" name="Object 4"/>
          <p:cNvGraphicFramePr>
            <a:graphicFrameLocks noChangeAspect="1"/>
          </p:cNvGraphicFramePr>
          <p:nvPr/>
        </p:nvGraphicFramePr>
        <p:xfrm>
          <a:off x="2743210" y="3429000"/>
          <a:ext cx="3257550" cy="342900"/>
        </p:xfrm>
        <a:graphic>
          <a:graphicData uri="http://schemas.openxmlformats.org/presentationml/2006/ole">
            <p:oleObj spid="_x0000_s7175" name="Формула" r:id="rId4" imgW="2273300" imgH="241300" progId="Equation.3">
              <p:embed/>
            </p:oleObj>
          </a:graphicData>
        </a:graphic>
      </p:graphicFrame>
      <p:graphicFrame>
        <p:nvGraphicFramePr>
          <p:cNvPr id="7171" name="Object 3"/>
          <p:cNvGraphicFramePr>
            <a:graphicFrameLocks noChangeAspect="1"/>
          </p:cNvGraphicFramePr>
          <p:nvPr/>
        </p:nvGraphicFramePr>
        <p:xfrm>
          <a:off x="3146424" y="4143380"/>
          <a:ext cx="2437771" cy="714380"/>
        </p:xfrm>
        <a:graphic>
          <a:graphicData uri="http://schemas.openxmlformats.org/presentationml/2006/ole">
            <p:oleObj spid="_x0000_s7176" name="Формула" r:id="rId5" imgW="1473200" imgH="431800" progId="Equation.3">
              <p:embed/>
            </p:oleObj>
          </a:graphicData>
        </a:graphic>
      </p:graphicFrame>
      <p:sp>
        <p:nvSpPr>
          <p:cNvPr id="7173" name="Rectangle 5"/>
          <p:cNvSpPr>
            <a:spLocks noChangeArrowheads="1"/>
          </p:cNvSpPr>
          <p:nvPr/>
        </p:nvSpPr>
        <p:spPr bwMode="auto">
          <a:xfrm>
            <a:off x="428596" y="3071810"/>
            <a:ext cx="5786478"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90500" algn="l" defTabSz="914400" rtl="0" eaLnBrk="1" fontAlgn="base" latinLnBrk="0" hangingPunct="1">
              <a:lnSpc>
                <a:spcPct val="100000"/>
              </a:lnSpc>
              <a:spcBef>
                <a:spcPct val="0"/>
              </a:spcBef>
              <a:spcAft>
                <a:spcPct val="0"/>
              </a:spcAft>
              <a:buClrTx/>
              <a:buSzTx/>
              <a:buFontTx/>
              <a:buNone/>
              <a:tabLst/>
            </a:pPr>
            <a:r>
              <a:rPr kumimoji="0" lang="ru-RU" altLang="zh-CN" sz="1400" b="0" i="0" u="none" strike="noStrike" cap="none" normalizeH="0" baseline="0" dirty="0" smtClean="0">
                <a:ln>
                  <a:noFill/>
                </a:ln>
                <a:solidFill>
                  <a:srgbClr val="000000"/>
                </a:solidFill>
                <a:effectLst/>
                <a:latin typeface="Times New Roman" pitchFamily="18" charset="0"/>
                <a:ea typeface="SimSun"/>
                <a:cs typeface="Times New Roman" pitchFamily="18" charset="0"/>
              </a:rPr>
              <a:t>После достижения устойчивого состояния выходное напряжение ОУ</a:t>
            </a:r>
            <a:endParaRPr kumimoji="0" lang="ru-RU" altLang="zh-CN" sz="900" b="0" i="0" u="none" strike="noStrike" cap="none" normalizeH="0" baseline="0" dirty="0" smtClean="0">
              <a:ln>
                <a:noFill/>
              </a:ln>
              <a:solidFill>
                <a:schemeClr val="tx1"/>
              </a:solidFill>
              <a:effectLst/>
              <a:latin typeface="Arial" pitchFamily="34" charset="0"/>
            </a:endParaRPr>
          </a:p>
          <a:p>
            <a:pPr marL="0" marR="0" lvl="0" indent="190500" algn="l" defTabSz="914400" rtl="0" eaLnBrk="0" fontAlgn="base" latinLnBrk="0" hangingPunct="0">
              <a:lnSpc>
                <a:spcPct val="100000"/>
              </a:lnSpc>
              <a:spcBef>
                <a:spcPct val="0"/>
              </a:spcBef>
              <a:spcAft>
                <a:spcPct val="0"/>
              </a:spcAft>
              <a:buClrTx/>
              <a:buSzTx/>
              <a:buFontTx/>
              <a:buNone/>
              <a:tabLst/>
            </a:pPr>
            <a:endParaRPr kumimoji="0" lang="ru-RU" altLang="zh-CN" sz="1800" b="0" i="0" u="none" strike="noStrike" cap="none" normalizeH="0" baseline="0" dirty="0" smtClean="0">
              <a:ln>
                <a:noFill/>
              </a:ln>
              <a:solidFill>
                <a:schemeClr val="tx1"/>
              </a:solidFill>
              <a:effectLst/>
              <a:latin typeface="Arial" pitchFamily="34" charset="0"/>
            </a:endParaRPr>
          </a:p>
        </p:txBody>
      </p:sp>
      <p:sp>
        <p:nvSpPr>
          <p:cNvPr id="7174" name="Rectangle 6"/>
          <p:cNvSpPr>
            <a:spLocks noChangeArrowheads="1"/>
          </p:cNvSpPr>
          <p:nvPr/>
        </p:nvSpPr>
        <p:spPr bwMode="auto">
          <a:xfrm>
            <a:off x="428596" y="3714752"/>
            <a:ext cx="4214842"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190500" algn="l" defTabSz="914400" rtl="0" eaLnBrk="1" fontAlgn="base" latinLnBrk="0" hangingPunct="1">
              <a:lnSpc>
                <a:spcPct val="100000"/>
              </a:lnSpc>
              <a:spcBef>
                <a:spcPct val="0"/>
              </a:spcBef>
              <a:spcAft>
                <a:spcPct val="0"/>
              </a:spcAft>
              <a:buClrTx/>
              <a:buSzTx/>
              <a:buFontTx/>
              <a:buNone/>
              <a:tabLst/>
            </a:pPr>
            <a:r>
              <a:rPr kumimoji="0" lang="ru-RU" altLang="zh-CN" sz="1400" b="0" i="0" u="none" strike="noStrike" cap="none" normalizeH="0" baseline="0" dirty="0" smtClean="0">
                <a:ln>
                  <a:noFill/>
                </a:ln>
                <a:solidFill>
                  <a:srgbClr val="000000"/>
                </a:solidFill>
                <a:effectLst/>
                <a:latin typeface="Times New Roman" pitchFamily="18" charset="0"/>
                <a:ea typeface="SimSun"/>
                <a:cs typeface="Times New Roman" pitchFamily="18" charset="0"/>
              </a:rPr>
              <a:t>Решив это уравнение относительно U</a:t>
            </a:r>
            <a:r>
              <a:rPr kumimoji="0" lang="ru-RU" altLang="zh-CN" sz="1400" b="0" i="0" u="none" strike="noStrike" cap="none" normalizeH="0" baseline="-30000" dirty="0" smtClean="0">
                <a:ln>
                  <a:noFill/>
                </a:ln>
                <a:solidFill>
                  <a:srgbClr val="000000"/>
                </a:solidFill>
                <a:effectLst/>
                <a:latin typeface="Times New Roman" pitchFamily="18" charset="0"/>
                <a:ea typeface="SimSun"/>
                <a:cs typeface="Times New Roman" pitchFamily="18" charset="0"/>
              </a:rPr>
              <a:t>вых</a:t>
            </a:r>
            <a:r>
              <a:rPr kumimoji="0" lang="ru-RU" altLang="zh-CN" sz="1400" b="0" i="0" u="none" strike="noStrike" cap="none" normalizeH="0" baseline="0" dirty="0" smtClean="0">
                <a:ln>
                  <a:noFill/>
                </a:ln>
                <a:solidFill>
                  <a:srgbClr val="000000"/>
                </a:solidFill>
                <a:effectLst/>
                <a:latin typeface="Times New Roman" pitchFamily="18" charset="0"/>
                <a:ea typeface="SimSun"/>
                <a:cs typeface="Times New Roman" pitchFamily="18" charset="0"/>
              </a:rPr>
              <a:t>, получим:</a:t>
            </a:r>
            <a:endParaRPr kumimoji="0" lang="ru-RU" altLang="zh-CN" sz="1800" b="0" i="0" u="none" strike="noStrike" cap="none" normalizeH="0" baseline="0" dirty="0" smtClean="0">
              <a:ln>
                <a:noFill/>
              </a:ln>
              <a:solidFill>
                <a:schemeClr val="tx1"/>
              </a:solidFill>
              <a:effectLst/>
              <a:latin typeface="Arial" pitchFamily="34" charset="0"/>
            </a:endParaRPr>
          </a:p>
        </p:txBody>
      </p:sp>
      <p:sp>
        <p:nvSpPr>
          <p:cNvPr id="10" name="Прямоугольник 9"/>
          <p:cNvSpPr/>
          <p:nvPr/>
        </p:nvSpPr>
        <p:spPr>
          <a:xfrm>
            <a:off x="428596" y="4929198"/>
            <a:ext cx="8215370" cy="923330"/>
          </a:xfrm>
          <a:prstGeom prst="rect">
            <a:avLst/>
          </a:prstGeom>
        </p:spPr>
        <p:txBody>
          <a:bodyPr wrap="square">
            <a:spAutoFit/>
          </a:bodyPr>
          <a:lstStyle/>
          <a:p>
            <a:r>
              <a:rPr lang="ru-RU" b="1" dirty="0" smtClean="0">
                <a:solidFill>
                  <a:srgbClr val="FF0000"/>
                </a:solidFill>
              </a:rPr>
              <a:t>ВЫВОД</a:t>
            </a:r>
            <a:r>
              <a:rPr lang="ru-RU" dirty="0" smtClean="0"/>
              <a:t>: </a:t>
            </a:r>
            <a:r>
              <a:rPr lang="ru-RU" u="sng" dirty="0" smtClean="0"/>
              <a:t>коэффициент </a:t>
            </a:r>
            <a:r>
              <a:rPr lang="ru-RU" u="sng" dirty="0"/>
              <a:t>усиления </a:t>
            </a:r>
            <a:r>
              <a:rPr lang="ru-RU" dirty="0"/>
              <a:t>ОУ с обратной связью </a:t>
            </a:r>
            <a:r>
              <a:rPr lang="ru-RU" u="sng" dirty="0"/>
              <a:t>определяется</a:t>
            </a:r>
            <a:r>
              <a:rPr lang="ru-RU" dirty="0"/>
              <a:t> почти исключительно только </a:t>
            </a:r>
            <a:r>
              <a:rPr lang="ru-RU" u="sng" dirty="0"/>
              <a:t>обратной связью </a:t>
            </a:r>
            <a:r>
              <a:rPr lang="ru-RU" dirty="0"/>
              <a:t>и мало зависит от параметров самого усилителя</a:t>
            </a:r>
          </a:p>
        </p:txBody>
      </p:sp>
      <p:graphicFrame>
        <p:nvGraphicFramePr>
          <p:cNvPr id="11" name="Таблица 10"/>
          <p:cNvGraphicFramePr>
            <a:graphicFrameLocks noGrp="1"/>
          </p:cNvGraphicFramePr>
          <p:nvPr/>
        </p:nvGraphicFramePr>
        <p:xfrm>
          <a:off x="3071803" y="4071943"/>
          <a:ext cx="2571768" cy="785818"/>
        </p:xfrm>
        <a:graphic>
          <a:graphicData uri="http://schemas.openxmlformats.org/drawingml/2006/table">
            <a:tbl>
              <a:tblPr/>
              <a:tblGrid>
                <a:gridCol w="2571768"/>
              </a:tblGrid>
              <a:tr h="785818">
                <a:tc>
                  <a:txBody>
                    <a:bodyPr/>
                    <a:lstStyle/>
                    <a:p>
                      <a:endParaRPr lang="ru-RU" dirty="0"/>
                    </a:p>
                  </a:txBody>
                  <a:tcPr>
                    <a:lnL w="76200" cmpd="sng">
                      <a:solidFill>
                        <a:srgbClr val="FF0000"/>
                      </a:solidFill>
                      <a:prstDash val="solid"/>
                    </a:lnL>
                    <a:lnR w="76200" cmpd="sng">
                      <a:solidFill>
                        <a:srgbClr val="FF0000"/>
                      </a:solidFill>
                      <a:prstDash val="solid"/>
                    </a:lnR>
                    <a:lnT w="76200" cmpd="sng">
                      <a:solidFill>
                        <a:srgbClr val="FF0000"/>
                      </a:solidFill>
                      <a:prstDash val="solid"/>
                    </a:lnT>
                    <a:lnB w="76200" cmpd="sng">
                      <a:solidFill>
                        <a:srgbClr val="FF0000"/>
                      </a:solidFill>
                      <a:prstDash val="solid"/>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5929330"/>
            <a:ext cx="8183880" cy="605776"/>
          </a:xfrm>
        </p:spPr>
        <p:txBody>
          <a:bodyPr>
            <a:normAutofit fontScale="90000"/>
          </a:bodyPr>
          <a:lstStyle/>
          <a:p>
            <a:r>
              <a:rPr lang="ru-RU" dirty="0" smtClean="0"/>
              <a:t>Неинвертирующий усилитель </a:t>
            </a:r>
            <a:endParaRPr lang="ru-RU" dirty="0"/>
          </a:p>
        </p:txBody>
      </p:sp>
      <p:sp>
        <p:nvSpPr>
          <p:cNvPr id="3" name="Содержимое 2"/>
          <p:cNvSpPr>
            <a:spLocks noGrp="1"/>
          </p:cNvSpPr>
          <p:nvPr>
            <p:ph idx="1"/>
          </p:nvPr>
        </p:nvSpPr>
        <p:spPr/>
        <p:txBody>
          <a:bodyPr>
            <a:normAutofit/>
          </a:bodyPr>
          <a:lstStyle/>
          <a:p>
            <a:pPr marL="0" indent="363538">
              <a:buNone/>
            </a:pPr>
            <a:r>
              <a:rPr lang="ru-RU" sz="1800" dirty="0" smtClean="0"/>
              <a:t>При неинвертирующем включении входной сигнал подается на неинвертирующий вход ОУ, а на инвертирующий вход через делитель на резисторах R</a:t>
            </a:r>
            <a:r>
              <a:rPr lang="ru-RU" sz="1800" baseline="-25000" dirty="0" smtClean="0"/>
              <a:t>1</a:t>
            </a:r>
            <a:r>
              <a:rPr lang="ru-RU" sz="1800" dirty="0" smtClean="0"/>
              <a:t> и R</a:t>
            </a:r>
            <a:r>
              <a:rPr lang="ru-RU" sz="1800" baseline="-25000" dirty="0" smtClean="0"/>
              <a:t>2</a:t>
            </a:r>
            <a:r>
              <a:rPr lang="ru-RU" sz="1800" dirty="0" smtClean="0"/>
              <a:t> поступает сигнал с выхода усилителя</a:t>
            </a:r>
            <a:endParaRPr lang="ru-RU" sz="1800" dirty="0"/>
          </a:p>
        </p:txBody>
      </p:sp>
      <p:pic>
        <p:nvPicPr>
          <p:cNvPr id="8194" name="Picture 2" descr="Неинвертирующий усилитель"/>
          <p:cNvPicPr>
            <a:picLocks noChangeAspect="1" noChangeArrowheads="1"/>
          </p:cNvPicPr>
          <p:nvPr/>
        </p:nvPicPr>
        <p:blipFill>
          <a:blip r:embed="rId2" cstate="print"/>
          <a:srcRect/>
          <a:stretch>
            <a:fillRect/>
          </a:stretch>
        </p:blipFill>
        <p:spPr bwMode="auto">
          <a:xfrm>
            <a:off x="642909" y="1857363"/>
            <a:ext cx="3286149" cy="3023811"/>
          </a:xfrm>
          <a:prstGeom prst="rect">
            <a:avLst/>
          </a:prstGeom>
          <a:noFill/>
        </p:spPr>
      </p:pic>
      <p:sp>
        <p:nvSpPr>
          <p:cNvPr id="5" name="Прямоугольник 4"/>
          <p:cNvSpPr/>
          <p:nvPr/>
        </p:nvSpPr>
        <p:spPr>
          <a:xfrm>
            <a:off x="4000496" y="1857364"/>
            <a:ext cx="4572000" cy="923330"/>
          </a:xfrm>
          <a:prstGeom prst="rect">
            <a:avLst/>
          </a:prstGeom>
        </p:spPr>
        <p:txBody>
          <a:bodyPr>
            <a:spAutoFit/>
          </a:bodyPr>
          <a:lstStyle/>
          <a:p>
            <a:r>
              <a:rPr lang="ru-RU" dirty="0" smtClean="0"/>
              <a:t>    Фаза  сигнала </a:t>
            </a:r>
            <a:r>
              <a:rPr lang="ru-RU" dirty="0"/>
              <a:t>на входе и на выходе </a:t>
            </a:r>
            <a:r>
              <a:rPr lang="ru-RU" dirty="0" smtClean="0"/>
              <a:t>совпадает(</a:t>
            </a:r>
            <a:r>
              <a:rPr lang="ru-RU" dirty="0"/>
              <a:t>выходной сигнал </a:t>
            </a:r>
            <a:r>
              <a:rPr lang="ru-RU" dirty="0">
                <a:solidFill>
                  <a:srgbClr val="FF0000"/>
                </a:solidFill>
              </a:rPr>
              <a:t>синфазен</a:t>
            </a:r>
            <a:r>
              <a:rPr lang="ru-RU" dirty="0"/>
              <a:t> </a:t>
            </a:r>
            <a:r>
              <a:rPr lang="ru-RU" dirty="0" smtClean="0"/>
              <a:t>входному)</a:t>
            </a:r>
            <a:endParaRPr lang="ru-RU" dirty="0"/>
          </a:p>
        </p:txBody>
      </p:sp>
      <p:pic>
        <p:nvPicPr>
          <p:cNvPr id="8196" name="Picture 4" descr="Формула"/>
          <p:cNvPicPr>
            <a:picLocks noChangeAspect="1" noChangeArrowheads="1"/>
          </p:cNvPicPr>
          <p:nvPr/>
        </p:nvPicPr>
        <p:blipFill>
          <a:blip r:embed="rId3" cstate="print"/>
          <a:srcRect/>
          <a:stretch>
            <a:fillRect/>
          </a:stretch>
        </p:blipFill>
        <p:spPr bwMode="auto">
          <a:xfrm>
            <a:off x="5715008" y="3929066"/>
            <a:ext cx="1632084" cy="785818"/>
          </a:xfrm>
          <a:prstGeom prst="rect">
            <a:avLst/>
          </a:prstGeom>
          <a:noFill/>
        </p:spPr>
      </p:pic>
      <p:sp>
        <p:nvSpPr>
          <p:cNvPr id="7" name="Прямоугольник 6"/>
          <p:cNvSpPr/>
          <p:nvPr/>
        </p:nvSpPr>
        <p:spPr>
          <a:xfrm>
            <a:off x="4000496" y="2928934"/>
            <a:ext cx="4572000" cy="646331"/>
          </a:xfrm>
          <a:prstGeom prst="rect">
            <a:avLst/>
          </a:prstGeom>
        </p:spPr>
        <p:txBody>
          <a:bodyPr>
            <a:spAutoFit/>
          </a:bodyPr>
          <a:lstStyle/>
          <a:p>
            <a:r>
              <a:rPr lang="ru-RU" dirty="0" smtClean="0"/>
              <a:t>      Коэффициент </a:t>
            </a:r>
            <a:r>
              <a:rPr lang="ru-RU" dirty="0"/>
              <a:t>усиления определяется так:</a:t>
            </a:r>
          </a:p>
        </p:txBody>
      </p:sp>
      <p:graphicFrame>
        <p:nvGraphicFramePr>
          <p:cNvPr id="8" name="Таблица 7"/>
          <p:cNvGraphicFramePr>
            <a:graphicFrameLocks noGrp="1"/>
          </p:cNvGraphicFramePr>
          <p:nvPr/>
        </p:nvGraphicFramePr>
        <p:xfrm>
          <a:off x="5715008" y="3857629"/>
          <a:ext cx="1643074" cy="928693"/>
        </p:xfrm>
        <a:graphic>
          <a:graphicData uri="http://schemas.openxmlformats.org/drawingml/2006/table">
            <a:tbl>
              <a:tblPr/>
              <a:tblGrid>
                <a:gridCol w="1643074"/>
              </a:tblGrid>
              <a:tr h="928693">
                <a:tc>
                  <a:txBody>
                    <a:bodyPr/>
                    <a:lstStyle/>
                    <a:p>
                      <a:endParaRPr lang="ru-RU" dirty="0"/>
                    </a:p>
                  </a:txBody>
                  <a:tcPr>
                    <a:lnL w="76200" cmpd="sng">
                      <a:solidFill>
                        <a:srgbClr val="FF0000"/>
                      </a:solidFill>
                      <a:prstDash val="solid"/>
                    </a:lnL>
                    <a:lnR w="76200" cmpd="sng">
                      <a:solidFill>
                        <a:srgbClr val="FF0000"/>
                      </a:solidFill>
                      <a:prstDash val="solid"/>
                    </a:lnR>
                    <a:lnT w="76200" cmpd="sng">
                      <a:solidFill>
                        <a:srgbClr val="FF0000"/>
                      </a:solidFill>
                      <a:prstDash val="solid"/>
                    </a:lnT>
                    <a:lnB w="76200" cmpd="sng">
                      <a:solidFill>
                        <a:srgbClr val="FF0000"/>
                      </a:solidFill>
                      <a:prstDash val="soli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Неинвертирующий усилитель"/>
          <p:cNvPicPr>
            <a:picLocks noChangeAspect="1" noChangeArrowheads="1"/>
          </p:cNvPicPr>
          <p:nvPr/>
        </p:nvPicPr>
        <p:blipFill>
          <a:blip r:embed="rId3" cstate="print"/>
          <a:srcRect l="7843" t="8151" r="7843" b="7626"/>
          <a:stretch>
            <a:fillRect/>
          </a:stretch>
        </p:blipFill>
        <p:spPr bwMode="auto">
          <a:xfrm>
            <a:off x="5429256" y="571480"/>
            <a:ext cx="3071834" cy="2214578"/>
          </a:xfrm>
          <a:prstGeom prst="rect">
            <a:avLst/>
          </a:prstGeom>
          <a:noFill/>
        </p:spPr>
      </p:pic>
      <p:sp>
        <p:nvSpPr>
          <p:cNvPr id="2" name="Заголовок 1"/>
          <p:cNvSpPr>
            <a:spLocks noGrp="1"/>
          </p:cNvSpPr>
          <p:nvPr>
            <p:ph type="title"/>
          </p:nvPr>
        </p:nvSpPr>
        <p:spPr>
          <a:xfrm>
            <a:off x="428596" y="5500702"/>
            <a:ext cx="8183880" cy="1051560"/>
          </a:xfrm>
        </p:spPr>
        <p:txBody>
          <a:bodyPr>
            <a:normAutofit fontScale="90000"/>
          </a:bodyPr>
          <a:lstStyle/>
          <a:p>
            <a:r>
              <a:rPr lang="ru-RU" dirty="0" smtClean="0"/>
              <a:t>Неинвертирующий повторитель</a:t>
            </a:r>
            <a:endParaRPr lang="ru-RU" dirty="0"/>
          </a:p>
        </p:txBody>
      </p:sp>
      <p:pic>
        <p:nvPicPr>
          <p:cNvPr id="22529" name="Picture 1"/>
          <p:cNvPicPr>
            <a:picLocks noChangeAspect="1" noChangeArrowheads="1"/>
          </p:cNvPicPr>
          <p:nvPr/>
        </p:nvPicPr>
        <p:blipFill>
          <a:blip r:embed="rId4" cstate="print">
            <a:lum contrast="60000"/>
            <a:grayscl/>
            <a:biLevel thresh="50000"/>
          </a:blip>
          <a:srcRect/>
          <a:stretch>
            <a:fillRect/>
          </a:stretch>
        </p:blipFill>
        <p:spPr bwMode="auto">
          <a:xfrm>
            <a:off x="500034" y="642918"/>
            <a:ext cx="3687641" cy="2071702"/>
          </a:xfrm>
          <a:prstGeom prst="rect">
            <a:avLst/>
          </a:prstGeom>
          <a:noFill/>
          <a:ln w="9525">
            <a:noFill/>
            <a:miter lim="800000"/>
            <a:headEnd/>
            <a:tailEnd/>
          </a:ln>
        </p:spPr>
      </p:pic>
      <p:sp>
        <p:nvSpPr>
          <p:cNvPr id="2253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2530" name="Object 2"/>
          <p:cNvGraphicFramePr>
            <a:graphicFrameLocks noChangeAspect="1"/>
          </p:cNvGraphicFramePr>
          <p:nvPr/>
        </p:nvGraphicFramePr>
        <p:xfrm>
          <a:off x="2786050" y="4071942"/>
          <a:ext cx="3302023" cy="714380"/>
        </p:xfrm>
        <a:graphic>
          <a:graphicData uri="http://schemas.openxmlformats.org/presentationml/2006/ole">
            <p:oleObj spid="_x0000_s22532" name="Формула" r:id="rId5" imgW="1981200" imgH="431800" progId="Equation.3">
              <p:embed/>
            </p:oleObj>
          </a:graphicData>
        </a:graphic>
      </p:graphicFrame>
      <p:sp>
        <p:nvSpPr>
          <p:cNvPr id="8" name="Прямоугольник 7"/>
          <p:cNvSpPr/>
          <p:nvPr/>
        </p:nvSpPr>
        <p:spPr>
          <a:xfrm>
            <a:off x="428596" y="4929198"/>
            <a:ext cx="8286808" cy="830997"/>
          </a:xfrm>
          <a:prstGeom prst="rect">
            <a:avLst/>
          </a:prstGeom>
        </p:spPr>
        <p:txBody>
          <a:bodyPr wrap="square">
            <a:spAutoFit/>
          </a:bodyPr>
          <a:lstStyle/>
          <a:p>
            <a:r>
              <a:rPr lang="ru-RU" sz="1400" b="1" dirty="0" smtClean="0"/>
              <a:t>   </a:t>
            </a:r>
            <a:r>
              <a:rPr lang="ru-RU" sz="1600" b="1" dirty="0" smtClean="0"/>
              <a:t>Усилитель</a:t>
            </a:r>
            <a:r>
              <a:rPr lang="ru-RU" sz="1600" dirty="0" smtClean="0"/>
              <a:t> </a:t>
            </a:r>
            <a:r>
              <a:rPr lang="ru-RU" sz="1600" dirty="0"/>
              <a:t>с единичным коэффициентом усиления </a:t>
            </a:r>
            <a:r>
              <a:rPr lang="ru-RU" sz="1600" b="1" dirty="0"/>
              <a:t>называют</a:t>
            </a:r>
            <a:r>
              <a:rPr lang="ru-RU" sz="1600" dirty="0"/>
              <a:t> иногда </a:t>
            </a:r>
            <a:r>
              <a:rPr lang="ru-RU" sz="1600" b="1" dirty="0"/>
              <a:t>буфером</a:t>
            </a:r>
            <a:r>
              <a:rPr lang="ru-RU" sz="1600" dirty="0"/>
              <a:t>, так как </a:t>
            </a:r>
            <a:r>
              <a:rPr lang="ru-RU" sz="1600" b="1" dirty="0"/>
              <a:t>он обладает изолирующими свойствами </a:t>
            </a:r>
            <a:r>
              <a:rPr lang="ru-RU" sz="1600" dirty="0"/>
              <a:t>(</a:t>
            </a:r>
            <a:r>
              <a:rPr lang="ru-RU" sz="1600" b="1" dirty="0">
                <a:solidFill>
                  <a:schemeClr val="accent2">
                    <a:lumMod val="60000"/>
                    <a:lumOff val="40000"/>
                  </a:schemeClr>
                </a:solidFill>
              </a:rPr>
              <a:t>большим входным импедансом </a:t>
            </a:r>
            <a:r>
              <a:rPr lang="ru-RU" sz="1600" dirty="0"/>
              <a:t>и </a:t>
            </a:r>
            <a:r>
              <a:rPr lang="ru-RU" sz="1600" b="1" dirty="0">
                <a:solidFill>
                  <a:schemeClr val="accent2">
                    <a:lumMod val="60000"/>
                    <a:lumOff val="40000"/>
                  </a:schemeClr>
                </a:solidFill>
              </a:rPr>
              <a:t>малым выходным</a:t>
            </a:r>
            <a:r>
              <a:rPr lang="ru-RU" sz="1600" dirty="0"/>
              <a:t>).</a:t>
            </a:r>
          </a:p>
        </p:txBody>
      </p:sp>
      <p:sp>
        <p:nvSpPr>
          <p:cNvPr id="9" name="Прямоугольник 8"/>
          <p:cNvSpPr/>
          <p:nvPr/>
        </p:nvSpPr>
        <p:spPr>
          <a:xfrm>
            <a:off x="571472" y="0"/>
            <a:ext cx="8001056" cy="369332"/>
          </a:xfrm>
          <a:prstGeom prst="rect">
            <a:avLst/>
          </a:prstGeom>
        </p:spPr>
        <p:txBody>
          <a:bodyPr wrap="square">
            <a:spAutoFit/>
          </a:bodyPr>
          <a:lstStyle/>
          <a:p>
            <a:pPr marL="3175" indent="360363">
              <a:buNone/>
            </a:pPr>
            <a:r>
              <a:rPr lang="ru-RU" dirty="0"/>
              <a:t>Повторитель, на основе операционного усилителя. </a:t>
            </a:r>
          </a:p>
        </p:txBody>
      </p:sp>
      <p:sp>
        <p:nvSpPr>
          <p:cNvPr id="3" name="Содержимое 2"/>
          <p:cNvSpPr>
            <a:spLocks noGrp="1"/>
          </p:cNvSpPr>
          <p:nvPr>
            <p:ph idx="1"/>
          </p:nvPr>
        </p:nvSpPr>
        <p:spPr>
          <a:xfrm>
            <a:off x="428596" y="2857496"/>
            <a:ext cx="8183880" cy="2857520"/>
          </a:xfrm>
        </p:spPr>
        <p:txBody>
          <a:bodyPr>
            <a:normAutofit/>
          </a:bodyPr>
          <a:lstStyle/>
          <a:p>
            <a:pPr marL="3175" indent="360363">
              <a:buNone/>
            </a:pPr>
            <a:r>
              <a:rPr lang="ru-RU" sz="1800" dirty="0" smtClean="0"/>
              <a:t>Представляет собой неинвертирующий усилитель, в котором сопротивление резистора </a:t>
            </a:r>
            <a:r>
              <a:rPr lang="ru-RU" sz="1800" b="1" i="1" dirty="0" smtClean="0">
                <a:solidFill>
                  <a:srgbClr val="FF0000"/>
                </a:solidFill>
              </a:rPr>
              <a:t>R</a:t>
            </a:r>
            <a:r>
              <a:rPr lang="ru-RU" sz="1800" b="1" baseline="-25000" dirty="0" smtClean="0">
                <a:solidFill>
                  <a:srgbClr val="FF0000"/>
                </a:solidFill>
              </a:rPr>
              <a:t>1</a:t>
            </a:r>
            <a:r>
              <a:rPr lang="ru-RU" sz="1800" b="1" dirty="0" smtClean="0">
                <a:solidFill>
                  <a:srgbClr val="FF0000"/>
                </a:solidFill>
              </a:rPr>
              <a:t> =∞</a:t>
            </a:r>
            <a:r>
              <a:rPr lang="ru-RU" sz="1800" dirty="0" smtClean="0"/>
              <a:t> равно бесконечности, а сопротивление резистора </a:t>
            </a:r>
            <a:r>
              <a:rPr lang="ru-RU" sz="1800" b="1" i="1" dirty="0" smtClean="0">
                <a:solidFill>
                  <a:srgbClr val="FF0000"/>
                </a:solidFill>
              </a:rPr>
              <a:t>R</a:t>
            </a:r>
            <a:r>
              <a:rPr lang="ru-RU" sz="1800" b="1" baseline="-25000" dirty="0" smtClean="0">
                <a:solidFill>
                  <a:srgbClr val="FF0000"/>
                </a:solidFill>
              </a:rPr>
              <a:t>2</a:t>
            </a:r>
            <a:r>
              <a:rPr lang="ru-RU" sz="1800" b="1" dirty="0" smtClean="0">
                <a:solidFill>
                  <a:srgbClr val="FF0000"/>
                </a:solidFill>
              </a:rPr>
              <a:t> =0</a:t>
            </a:r>
            <a:r>
              <a:rPr lang="ru-RU" sz="1800" dirty="0" smtClean="0"/>
              <a:t> - нулю (коэффициент усиления = 1). </a:t>
            </a:r>
            <a:endParaRPr lang="ru-RU" sz="1800" dirty="0"/>
          </a:p>
        </p:txBody>
      </p:sp>
      <p:graphicFrame>
        <p:nvGraphicFramePr>
          <p:cNvPr id="10" name="Таблица 9"/>
          <p:cNvGraphicFramePr>
            <a:graphicFrameLocks noGrp="1"/>
          </p:cNvGraphicFramePr>
          <p:nvPr/>
        </p:nvGraphicFramePr>
        <p:xfrm>
          <a:off x="2786050" y="4071943"/>
          <a:ext cx="3357586" cy="714379"/>
        </p:xfrm>
        <a:graphic>
          <a:graphicData uri="http://schemas.openxmlformats.org/drawingml/2006/table">
            <a:tbl>
              <a:tblPr/>
              <a:tblGrid>
                <a:gridCol w="3357586"/>
              </a:tblGrid>
              <a:tr h="714379">
                <a:tc>
                  <a:txBody>
                    <a:bodyPr/>
                    <a:lstStyle/>
                    <a:p>
                      <a:endParaRPr lang="ru-RU" dirty="0"/>
                    </a:p>
                  </a:txBody>
                  <a:tcPr>
                    <a:lnL w="76200" cmpd="sng">
                      <a:solidFill>
                        <a:srgbClr val="FF0000"/>
                      </a:solidFill>
                      <a:prstDash val="solid"/>
                    </a:lnL>
                    <a:lnR w="76200" cmpd="sng">
                      <a:solidFill>
                        <a:srgbClr val="FF0000"/>
                      </a:solidFill>
                      <a:prstDash val="solid"/>
                    </a:lnR>
                    <a:lnT w="76200" cmpd="sng">
                      <a:solidFill>
                        <a:srgbClr val="FF0000"/>
                      </a:solidFill>
                      <a:prstDash val="solid"/>
                    </a:lnT>
                    <a:lnB w="76200" cmpd="sng">
                      <a:solidFill>
                        <a:srgbClr val="FF0000"/>
                      </a:solidFill>
                      <a:prstDash val="solid"/>
                    </a:lnB>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Аспект">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Аспект">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343</TotalTime>
  <Words>1647</Words>
  <Application>Microsoft Office PowerPoint</Application>
  <PresentationFormat>On-screen Show (4:3)</PresentationFormat>
  <Paragraphs>191</Paragraphs>
  <Slides>43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Аспект</vt:lpstr>
      <vt:lpstr>Формула</vt:lpstr>
      <vt:lpstr>Операционный усилитель</vt:lpstr>
      <vt:lpstr> Условное обозначение операционного усилителя</vt:lpstr>
      <vt:lpstr>Условное обозначение операционного усилителя (ОУ)</vt:lpstr>
      <vt:lpstr>Схема ОУ типа 411</vt:lpstr>
      <vt:lpstr>Эквивалентная схема замещения операционных усилителей</vt:lpstr>
      <vt:lpstr>   Допущения, принятые при рассмотрении работы идеального ОУ  </vt:lpstr>
      <vt:lpstr>Обратная связь</vt:lpstr>
      <vt:lpstr>Неинвертирующий усилитель </vt:lpstr>
      <vt:lpstr>Неинвертирующий повторитель</vt:lpstr>
      <vt:lpstr>Инвертирующее включение ОУ</vt:lpstr>
      <vt:lpstr>Расчёт  делителя напряжения </vt:lpstr>
      <vt:lpstr>Инвертирующий  усилитель с повышенным входным сопротивлением</vt:lpstr>
      <vt:lpstr>ОУ с изменяемым коэффициентом усиления</vt:lpstr>
      <vt:lpstr>Инвертирующий сумматор</vt:lpstr>
      <vt:lpstr>Суммирующая схема с масштабными коэффициентами</vt:lpstr>
      <vt:lpstr>Схема сложения-вычитания</vt:lpstr>
      <vt:lpstr>Неинвертирующий сумматор</vt:lpstr>
      <vt:lpstr>Простейший интегратор на ОУ</vt:lpstr>
      <vt:lpstr>Дифференциатор на ОУ</vt:lpstr>
      <vt:lpstr>Компаратор</vt:lpstr>
      <vt:lpstr>Компаратор</vt:lpstr>
      <vt:lpstr>Триггер Шмидта</vt:lpstr>
      <vt:lpstr>Инвертирующий триггер Шмитта</vt:lpstr>
      <vt:lpstr>Инвертирующий триггер Шмитта</vt:lpstr>
      <vt:lpstr>Неинвертирующий триггер Шмитта</vt:lpstr>
      <vt:lpstr>Slide 26</vt:lpstr>
      <vt:lpstr>Фазовращатель</vt:lpstr>
      <vt:lpstr>Преобразователь ток-напряжение</vt:lpstr>
      <vt:lpstr>Преобразователь напряжение-ток</vt:lpstr>
      <vt:lpstr>Генератор</vt:lpstr>
      <vt:lpstr>Структурная схема LC-автогенератора</vt:lpstr>
      <vt:lpstr> RC-генератор синусоидальных колебаний</vt:lpstr>
      <vt:lpstr>Генератор меандра</vt:lpstr>
      <vt:lpstr>Генератор треугольных импульсов</vt:lpstr>
      <vt:lpstr>Генератор пилообразного напряжения</vt:lpstr>
      <vt:lpstr>Мультивибратор</vt:lpstr>
      <vt:lpstr>Бистабильный мультивибратор</vt:lpstr>
      <vt:lpstr>Фильтр высоких частот с неинвертирующим включением ОУ</vt:lpstr>
      <vt:lpstr>Операционные усилители</vt:lpstr>
      <vt:lpstr>Операционные усилители в стандартных корпусах с 14 и 8 выводами</vt:lpstr>
      <vt:lpstr>Операционные усилители серии 140</vt:lpstr>
      <vt:lpstr>Разные операционные усилители в различных корпусах, в том числе несколько в одном корпусе</vt:lpstr>
      <vt:lpstr>Slide 43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Условное обозначение операционного усилителя</dc:title>
  <dc:creator>Admin</dc:creator>
  <cp:lastModifiedBy>Windows User</cp:lastModifiedBy>
  <cp:revision>100</cp:revision>
  <dcterms:created xsi:type="dcterms:W3CDTF">2012-05-16T18:03:29Z</dcterms:created>
  <dcterms:modified xsi:type="dcterms:W3CDTF">2019-10-30T04:36:57Z</dcterms:modified>
</cp:coreProperties>
</file>