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D8F3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1B6F8-7F62-435C-B5D3-B5E9AA5F6129}" type="datetimeFigureOut">
              <a:rPr lang="ru-RU" smtClean="0"/>
              <a:t>17.03.2021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4BA3A-4448-4CD9-B679-5F8867051D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0880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1B6F8-7F62-435C-B5D3-B5E9AA5F6129}" type="datetimeFigureOut">
              <a:rPr lang="ru-RU" smtClean="0"/>
              <a:t>17.03.2021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4BA3A-4448-4CD9-B679-5F8867051D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6547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1B6F8-7F62-435C-B5D3-B5E9AA5F6129}" type="datetimeFigureOut">
              <a:rPr lang="ru-RU" smtClean="0"/>
              <a:t>17.03.2021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4BA3A-4448-4CD9-B679-5F8867051D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7766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1B6F8-7F62-435C-B5D3-B5E9AA5F6129}" type="datetimeFigureOut">
              <a:rPr lang="ru-RU" smtClean="0"/>
              <a:t>17.03.2021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4BA3A-4448-4CD9-B679-5F8867051D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5557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1B6F8-7F62-435C-B5D3-B5E9AA5F6129}" type="datetimeFigureOut">
              <a:rPr lang="ru-RU" smtClean="0"/>
              <a:t>17.03.2021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4BA3A-4448-4CD9-B679-5F8867051D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25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1B6F8-7F62-435C-B5D3-B5E9AA5F6129}" type="datetimeFigureOut">
              <a:rPr lang="ru-RU" smtClean="0"/>
              <a:t>17.03.2021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4BA3A-4448-4CD9-B679-5F8867051D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6876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1B6F8-7F62-435C-B5D3-B5E9AA5F6129}" type="datetimeFigureOut">
              <a:rPr lang="ru-RU" smtClean="0"/>
              <a:t>17.03.2021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4BA3A-4448-4CD9-B679-5F8867051D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670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1B6F8-7F62-435C-B5D3-B5E9AA5F6129}" type="datetimeFigureOut">
              <a:rPr lang="ru-RU" smtClean="0"/>
              <a:t>17.03.2021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4BA3A-4448-4CD9-B679-5F8867051D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2287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1B6F8-7F62-435C-B5D3-B5E9AA5F6129}" type="datetimeFigureOut">
              <a:rPr lang="ru-RU" smtClean="0"/>
              <a:t>17.03.2021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4BA3A-4448-4CD9-B679-5F8867051D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4961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1B6F8-7F62-435C-B5D3-B5E9AA5F6129}" type="datetimeFigureOut">
              <a:rPr lang="ru-RU" smtClean="0"/>
              <a:t>17.03.2021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4BA3A-4448-4CD9-B679-5F8867051D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8895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1B6F8-7F62-435C-B5D3-B5E9AA5F6129}" type="datetimeFigureOut">
              <a:rPr lang="ru-RU" smtClean="0"/>
              <a:t>17.03.2021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4BA3A-4448-4CD9-B679-5F8867051D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9033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1B6F8-7F62-435C-B5D3-B5E9AA5F6129}" type="datetimeFigureOut">
              <a:rPr lang="ru-RU" smtClean="0"/>
              <a:t>17.03.2021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34BA3A-4448-4CD9-B679-5F8867051D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9194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17" Type="http://schemas.openxmlformats.org/officeDocument/2006/relationships/image" Target="../media/image43.png"/><Relationship Id="rId2" Type="http://schemas.openxmlformats.org/officeDocument/2006/relationships/image" Target="../media/image28.png"/><Relationship Id="rId16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5" Type="http://schemas.openxmlformats.org/officeDocument/2006/relationships/image" Target="../media/image4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45990" y="1831810"/>
            <a:ext cx="1085426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6000" dirty="0">
                <a:solidFill>
                  <a:srgbClr val="FF0066"/>
                </a:solidFill>
                <a:latin typeface="Times New Roman" panose="02020603050405020304" pitchFamily="18" charset="0"/>
                <a:ea typeface="Microsoft Sans Serif" panose="020B0604020202020204" pitchFamily="34" charset="0"/>
              </a:rPr>
              <a:t>Операторный метод расчета переходных процессов</a:t>
            </a:r>
            <a:endParaRPr lang="ru-RU" sz="6000" dirty="0">
              <a:ln w="0"/>
              <a:solidFill>
                <a:srgbClr val="FF0066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62389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24692" y="130566"/>
            <a:ext cx="1160456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320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Алгоритм расчета переходных процессов </a:t>
            </a:r>
            <a:r>
              <a:rPr lang="ru-RU" sz="3200" dirty="0" smtClean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операторным методом</a:t>
            </a:r>
            <a:endParaRPr lang="ru-RU" sz="3200" dirty="0">
              <a:ln w="0"/>
              <a:solidFill>
                <a:srgbClr val="7030A0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6645283"/>
              </p:ext>
            </p:extLst>
          </p:nvPr>
        </p:nvGraphicFramePr>
        <p:xfrm>
          <a:off x="124692" y="732323"/>
          <a:ext cx="11812386" cy="3445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0489">
                  <a:extLst>
                    <a:ext uri="{9D8B030D-6E8A-4147-A177-3AD203B41FA5}">
                      <a16:colId xmlns:a16="http://schemas.microsoft.com/office/drawing/2014/main" val="1947403951"/>
                    </a:ext>
                  </a:extLst>
                </a:gridCol>
                <a:gridCol w="9991897">
                  <a:extLst>
                    <a:ext uri="{9D8B030D-6E8A-4147-A177-3AD203B41FA5}">
                      <a16:colId xmlns:a16="http://schemas.microsoft.com/office/drawing/2014/main" val="2582015641"/>
                    </a:ext>
                  </a:extLst>
                </a:gridCol>
              </a:tblGrid>
              <a:tr h="870398">
                <a:tc>
                  <a:txBody>
                    <a:bodyPr/>
                    <a:lstStyle/>
                    <a:p>
                      <a:pPr algn="ctr"/>
                      <a:r>
                        <a:rPr lang="ru-RU" sz="2800" dirty="0" smtClean="0"/>
                        <a:t>ШАГ 1</a:t>
                      </a:r>
                      <a:endParaRPr lang="ru-RU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28521"/>
                  </a:ext>
                </a:extLst>
              </a:tr>
              <a:tr h="777070">
                <a:tc>
                  <a:txBody>
                    <a:bodyPr/>
                    <a:lstStyle/>
                    <a:p>
                      <a:pPr algn="ctr"/>
                      <a:r>
                        <a:rPr lang="ru-RU" sz="2800" b="1" dirty="0" smtClean="0"/>
                        <a:t>ШАГ 2</a:t>
                      </a:r>
                      <a:endParaRPr lang="ru-RU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427933"/>
                  </a:ext>
                </a:extLst>
              </a:tr>
              <a:tr h="770561">
                <a:tc>
                  <a:txBody>
                    <a:bodyPr/>
                    <a:lstStyle/>
                    <a:p>
                      <a:pPr algn="ctr"/>
                      <a:r>
                        <a:rPr lang="ru-RU" sz="2800" b="1" dirty="0" smtClean="0"/>
                        <a:t>ШАГ 3</a:t>
                      </a:r>
                      <a:endParaRPr lang="ru-RU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 smtClean="0"/>
                        <a:t>Ищем операторное изображение искомой величины наиболее рациональным методом. Изображение искомой величины получаем в виде отношения двух полиномов </a:t>
                      </a:r>
                      <a:r>
                        <a:rPr lang="ru-RU" sz="2800" i="1" dirty="0" smtClean="0"/>
                        <a:t>F</a:t>
                      </a:r>
                      <a:r>
                        <a:rPr lang="ru-RU" sz="2000" i="1" dirty="0" smtClean="0"/>
                        <a:t>1</a:t>
                      </a:r>
                      <a:r>
                        <a:rPr lang="ru-RU" sz="2800" i="1" dirty="0" smtClean="0"/>
                        <a:t>(</a:t>
                      </a:r>
                      <a:r>
                        <a:rPr lang="ru-RU" sz="2800" i="1" dirty="0" smtClean="0"/>
                        <a:t>p)</a:t>
                      </a:r>
                      <a:r>
                        <a:rPr lang="ru-RU" sz="2800" dirty="0" smtClean="0"/>
                        <a:t> и </a:t>
                      </a:r>
                      <a:r>
                        <a:rPr lang="ru-RU" sz="2800" i="1" dirty="0" smtClean="0"/>
                        <a:t>F</a:t>
                      </a:r>
                      <a:r>
                        <a:rPr lang="ru-RU" sz="2000" i="1" dirty="0" smtClean="0"/>
                        <a:t>2</a:t>
                      </a:r>
                      <a:r>
                        <a:rPr lang="ru-RU" sz="2800" i="1" dirty="0" smtClean="0"/>
                        <a:t> (</a:t>
                      </a:r>
                      <a:r>
                        <a:rPr lang="ru-RU" sz="2800" i="1" dirty="0" smtClean="0"/>
                        <a:t>p)</a:t>
                      </a:r>
                      <a:r>
                        <a:rPr lang="ru-RU" sz="2800" dirty="0" smtClean="0"/>
                        <a:t>, причем степень </a:t>
                      </a:r>
                      <a:r>
                        <a:rPr lang="ru-RU" sz="2800" i="1" dirty="0" smtClean="0"/>
                        <a:t>F</a:t>
                      </a:r>
                      <a:r>
                        <a:rPr lang="ru-RU" sz="2000" i="1" dirty="0" smtClean="0"/>
                        <a:t>1</a:t>
                      </a:r>
                      <a:r>
                        <a:rPr lang="ru-RU" sz="2800" i="1" dirty="0" smtClean="0"/>
                        <a:t>(p)</a:t>
                      </a:r>
                      <a:r>
                        <a:rPr lang="ru-RU" sz="2800" dirty="0" smtClean="0"/>
                        <a:t> </a:t>
                      </a:r>
                      <a:r>
                        <a:rPr lang="ru-RU" sz="2800" dirty="0" smtClean="0"/>
                        <a:t>должна быть ниже степени </a:t>
                      </a:r>
                      <a:r>
                        <a:rPr lang="ru-RU" sz="2800" i="1" dirty="0" smtClean="0"/>
                        <a:t>F</a:t>
                      </a:r>
                      <a:r>
                        <a:rPr lang="ru-RU" sz="2000" i="1" dirty="0" smtClean="0"/>
                        <a:t>2</a:t>
                      </a:r>
                      <a:r>
                        <a:rPr lang="ru-RU" sz="2800" i="1" dirty="0" smtClean="0"/>
                        <a:t>(p)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06265"/>
                  </a:ext>
                </a:extLst>
              </a:tr>
            </a:tbl>
          </a:graphicData>
        </a:graphic>
      </p:graphicFrame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3077" y="852502"/>
            <a:ext cx="7943286" cy="65394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3077" y="1674242"/>
            <a:ext cx="7782876" cy="592685"/>
          </a:xfrm>
          <a:prstGeom prst="rect">
            <a:avLst/>
          </a:prstGeom>
        </p:spPr>
      </p:pic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966212"/>
              </p:ext>
            </p:extLst>
          </p:nvPr>
        </p:nvGraphicFramePr>
        <p:xfrm>
          <a:off x="124692" y="4178111"/>
          <a:ext cx="11812386" cy="25551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0489">
                  <a:extLst>
                    <a:ext uri="{9D8B030D-6E8A-4147-A177-3AD203B41FA5}">
                      <a16:colId xmlns:a16="http://schemas.microsoft.com/office/drawing/2014/main" val="1933198790"/>
                    </a:ext>
                  </a:extLst>
                </a:gridCol>
                <a:gridCol w="9991897">
                  <a:extLst>
                    <a:ext uri="{9D8B030D-6E8A-4147-A177-3AD203B41FA5}">
                      <a16:colId xmlns:a16="http://schemas.microsoft.com/office/drawing/2014/main" val="71603936"/>
                    </a:ext>
                  </a:extLst>
                </a:gridCol>
              </a:tblGrid>
              <a:tr h="2555198">
                <a:tc>
                  <a:txBody>
                    <a:bodyPr/>
                    <a:lstStyle/>
                    <a:p>
                      <a:pPr algn="ctr"/>
                      <a:r>
                        <a:rPr lang="ru-RU" sz="2800" dirty="0" smtClean="0"/>
                        <a:t>ШАГ 4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 smtClean="0"/>
                        <a:t>Переходим от операторного изображения к функции времени, пользуясь формулами соответствия либо теоремой разложения, имеющей следующий вид:</a:t>
                      </a:r>
                    </a:p>
                    <a:p>
                      <a:endParaRPr lang="ru-RU" sz="2800" dirty="0" smtClean="0"/>
                    </a:p>
                    <a:p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3769044"/>
                  </a:ext>
                </a:extLst>
              </a:tr>
            </a:tbl>
          </a:graphicData>
        </a:graphic>
      </p:graphicFrame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3178" y="5119218"/>
            <a:ext cx="3042458" cy="1441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780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24692" y="130566"/>
            <a:ext cx="1160456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3200" dirty="0" smtClean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ШАГ 4. Использование теоремы разложения</a:t>
            </a:r>
            <a:endParaRPr lang="ru-RU" sz="3200" dirty="0">
              <a:ln w="0"/>
              <a:solidFill>
                <a:srgbClr val="7030A0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331" y="715341"/>
            <a:ext cx="3042458" cy="1441584"/>
          </a:xfrm>
          <a:prstGeom prst="rect">
            <a:avLst/>
          </a:prstGeom>
          <a:ln w="28575">
            <a:solidFill>
              <a:srgbClr val="FF0066"/>
            </a:solidFill>
          </a:ln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8917" y="984232"/>
            <a:ext cx="8241722" cy="477152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3798917" y="1461384"/>
            <a:ext cx="824172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число </a:t>
            </a:r>
            <a:r>
              <a:rPr lang="ru-RU" sz="2400" dirty="0"/>
              <a:t>слагаемых экспоненциальных функций </a:t>
            </a:r>
            <a:r>
              <a:rPr lang="ru-RU" sz="2400" i="1" dirty="0"/>
              <a:t>m</a:t>
            </a:r>
            <a:r>
              <a:rPr lang="ru-RU" sz="2400" dirty="0"/>
              <a:t> равно числу корней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203" y="2494425"/>
            <a:ext cx="6031230" cy="1418676"/>
          </a:xfrm>
          <a:prstGeom prst="rect">
            <a:avLst/>
          </a:prstGeom>
          <a:ln w="28575">
            <a:solidFill>
              <a:srgbClr val="FF0066"/>
            </a:solidFill>
          </a:ln>
        </p:spPr>
      </p:pic>
      <p:sp>
        <p:nvSpPr>
          <p:cNvPr id="8" name="Прямоугольник 7"/>
          <p:cNvSpPr/>
          <p:nvPr/>
        </p:nvSpPr>
        <p:spPr>
          <a:xfrm>
            <a:off x="6774873" y="2494425"/>
            <a:ext cx="52657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Если есть корень </a:t>
            </a:r>
            <a:r>
              <a:rPr lang="ru-RU" sz="2400" i="1" dirty="0"/>
              <a:t>р </a:t>
            </a:r>
            <a:r>
              <a:rPr lang="ru-RU" sz="2400" dirty="0"/>
              <a:t>= 0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2937" y="3158134"/>
            <a:ext cx="4062065" cy="501013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42" y="4058647"/>
            <a:ext cx="6127691" cy="2680865"/>
          </a:xfrm>
          <a:prstGeom prst="rect">
            <a:avLst/>
          </a:prstGeom>
          <a:ln w="28575">
            <a:solidFill>
              <a:srgbClr val="FF0066"/>
            </a:solidFill>
          </a:ln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16684" y="4450107"/>
            <a:ext cx="5147195" cy="437777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16684" y="4923858"/>
            <a:ext cx="2485505" cy="34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450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7694" y="240899"/>
            <a:ext cx="1172925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 - </a:t>
            </a:r>
            <a:r>
              <a:rPr lang="ru-RU" sz="2400" i="1" dirty="0" smtClean="0">
                <a:solidFill>
                  <a:srgbClr val="FF0000"/>
                </a:solidFill>
              </a:rPr>
              <a:t>Метод </a:t>
            </a:r>
            <a:r>
              <a:rPr lang="ru-RU" sz="2400" i="1" dirty="0">
                <a:solidFill>
                  <a:srgbClr val="FF0000"/>
                </a:solidFill>
              </a:rPr>
              <a:t>основан на использовании понятия об изображении функции времени для упрощения математических расчетов.</a:t>
            </a:r>
            <a:r>
              <a:rPr lang="ru-RU" sz="2400" dirty="0"/>
              <a:t> </a:t>
            </a:r>
            <a:r>
              <a:rPr lang="ru-RU" sz="2400" dirty="0" smtClean="0"/>
              <a:t>(С </a:t>
            </a:r>
            <a:r>
              <a:rPr lang="ru-RU" sz="2400" dirty="0"/>
              <a:t>этим приемом мы уже встречались: замена чисел их логарифмами, изображение гармонических функций вращающимися векторами, которым можно сопоставить </a:t>
            </a:r>
            <a:r>
              <a:rPr lang="ru-RU" sz="2400" dirty="0" smtClean="0"/>
              <a:t>комплексные </a:t>
            </a:r>
            <a:r>
              <a:rPr lang="ru-RU" sz="2400" dirty="0"/>
              <a:t>числа</a:t>
            </a:r>
            <a:r>
              <a:rPr lang="ru-RU" sz="2400" dirty="0" smtClean="0"/>
              <a:t>.)</a:t>
            </a:r>
            <a:endParaRPr lang="ru-RU" sz="2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57693" y="1810559"/>
            <a:ext cx="1180407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ru-RU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Функции 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вещественной переменной </a:t>
            </a:r>
            <a:r>
              <a:rPr lang="en-US" sz="2400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f(t)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lang="ru-RU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называемой </a:t>
            </a:r>
            <a:r>
              <a:rPr lang="ru-RU" sz="24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оригиналом</a:t>
            </a:r>
            <a:r>
              <a:rPr lang="ru-RU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сопоставляют 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другую функцию </a:t>
            </a:r>
            <a:r>
              <a:rPr lang="ru-RU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F(p</a:t>
            </a:r>
            <a:r>
              <a:rPr lang="ru-RU" sz="2400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комплексного переменного </a:t>
            </a:r>
            <a:r>
              <a:rPr lang="en-US" sz="2400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=</a:t>
            </a:r>
            <a:r>
              <a:rPr lang="el-GR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β±</a:t>
            </a:r>
            <a:r>
              <a:rPr lang="en-US" sz="2400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j</a:t>
            </a:r>
            <a:r>
              <a:rPr lang="el-GR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ω</a:t>
            </a:r>
            <a:r>
              <a:rPr lang="ru-RU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, называемую </a:t>
            </a:r>
            <a:r>
              <a:rPr lang="ru-RU" sz="24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и</a:t>
            </a:r>
            <a:r>
              <a:rPr lang="ru-RU" sz="2400" i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зображением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. Это сопоставление производят по формуле, представляющей собой прямое преобразование Лапласа над функцией </a:t>
            </a:r>
            <a:r>
              <a:rPr lang="en-US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f(t)</a:t>
            </a:r>
            <a:endParaRPr lang="ru-RU" sz="2400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580" y="3569286"/>
            <a:ext cx="4341408" cy="1571368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573580" y="5499101"/>
            <a:ext cx="101858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Оригиналу </a:t>
            </a:r>
            <a:r>
              <a:rPr lang="ru-RU" sz="2400" i="1" dirty="0"/>
              <a:t>f (t)</a:t>
            </a:r>
            <a:r>
              <a:rPr lang="ru-RU" sz="2400" dirty="0"/>
              <a:t> соответствует операторное изображение </a:t>
            </a:r>
            <a:r>
              <a:rPr lang="ru-RU" sz="2400" i="1" dirty="0"/>
              <a:t>F( p)</a:t>
            </a:r>
            <a:r>
              <a:rPr lang="ru-RU" sz="2400" dirty="0"/>
              <a:t>: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7066025" y="4062582"/>
            <a:ext cx="18533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i="1" dirty="0" smtClean="0"/>
              <a:t>F(p</a:t>
            </a:r>
            <a:r>
              <a:rPr lang="en-US" sz="3200" i="1" dirty="0"/>
              <a:t>)</a:t>
            </a:r>
            <a:r>
              <a:rPr lang="en-US" sz="3200" dirty="0"/>
              <a:t> </a:t>
            </a:r>
            <a:r>
              <a:rPr lang="en-US" sz="3200" dirty="0" smtClean="0">
                <a:sym typeface="Symbol" panose="05050102010706020507" pitchFamily="18" charset="2"/>
              </a:rPr>
              <a:t></a:t>
            </a:r>
            <a:r>
              <a:rPr lang="ru-RU" sz="3200" dirty="0" smtClean="0">
                <a:sym typeface="Symbol" panose="05050102010706020507" pitchFamily="18" charset="2"/>
              </a:rPr>
              <a:t> </a:t>
            </a:r>
            <a:r>
              <a:rPr lang="en-US" sz="3200" i="1" dirty="0" smtClean="0"/>
              <a:t>f </a:t>
            </a:r>
            <a:r>
              <a:rPr lang="en-US" sz="3200" i="1" dirty="0"/>
              <a:t>(t)</a:t>
            </a:r>
            <a:endParaRPr lang="ru-RU" sz="3200" i="1" dirty="0"/>
          </a:p>
        </p:txBody>
      </p:sp>
    </p:spTree>
    <p:extLst>
      <p:ext uri="{BB962C8B-B14F-4D97-AF65-F5344CB8AC3E}">
        <p14:creationId xmlns:p14="http://schemas.microsoft.com/office/powerpoint/2010/main" val="1480287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791122" y="127335"/>
            <a:ext cx="65460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rgbClr val="FF0000"/>
                </a:solidFill>
              </a:rPr>
              <a:t>Оригиналы и соответствующие им изображения</a:t>
            </a:r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654620"/>
              </p:ext>
            </p:extLst>
          </p:nvPr>
        </p:nvGraphicFramePr>
        <p:xfrm>
          <a:off x="99752" y="719661"/>
          <a:ext cx="11928764" cy="5830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2191">
                  <a:extLst>
                    <a:ext uri="{9D8B030D-6E8A-4147-A177-3AD203B41FA5}">
                      <a16:colId xmlns:a16="http://schemas.microsoft.com/office/drawing/2014/main" val="2585518835"/>
                    </a:ext>
                  </a:extLst>
                </a:gridCol>
                <a:gridCol w="2982191">
                  <a:extLst>
                    <a:ext uri="{9D8B030D-6E8A-4147-A177-3AD203B41FA5}">
                      <a16:colId xmlns:a16="http://schemas.microsoft.com/office/drawing/2014/main" val="1392636425"/>
                    </a:ext>
                  </a:extLst>
                </a:gridCol>
                <a:gridCol w="2982191">
                  <a:extLst>
                    <a:ext uri="{9D8B030D-6E8A-4147-A177-3AD203B41FA5}">
                      <a16:colId xmlns:a16="http://schemas.microsoft.com/office/drawing/2014/main" val="852956203"/>
                    </a:ext>
                  </a:extLst>
                </a:gridCol>
                <a:gridCol w="2982191">
                  <a:extLst>
                    <a:ext uri="{9D8B030D-6E8A-4147-A177-3AD203B41FA5}">
                      <a16:colId xmlns:a16="http://schemas.microsoft.com/office/drawing/2014/main" val="1531885762"/>
                    </a:ext>
                  </a:extLst>
                </a:gridCol>
              </a:tblGrid>
              <a:tr h="483433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Оригиналы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Изображения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Оригиналы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Изображения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978511"/>
                  </a:ext>
                </a:extLst>
              </a:tr>
              <a:tr h="1069467">
                <a:tc>
                  <a:txBody>
                    <a:bodyPr/>
                    <a:lstStyle/>
                    <a:p>
                      <a:r>
                        <a:rPr lang="ru-RU" dirty="0" smtClean="0"/>
                        <a:t>1.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2.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650909"/>
                  </a:ext>
                </a:extLst>
              </a:tr>
              <a:tr h="1069467">
                <a:tc>
                  <a:txBody>
                    <a:bodyPr/>
                    <a:lstStyle/>
                    <a:p>
                      <a:r>
                        <a:rPr lang="ru-RU" dirty="0" smtClean="0"/>
                        <a:t>3.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4.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08895"/>
                  </a:ext>
                </a:extLst>
              </a:tr>
              <a:tr h="1069467">
                <a:tc>
                  <a:txBody>
                    <a:bodyPr/>
                    <a:lstStyle/>
                    <a:p>
                      <a:r>
                        <a:rPr lang="ru-RU" dirty="0" smtClean="0"/>
                        <a:t>5.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6.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339"/>
                  </a:ext>
                </a:extLst>
              </a:tr>
              <a:tr h="1069467">
                <a:tc>
                  <a:txBody>
                    <a:bodyPr/>
                    <a:lstStyle/>
                    <a:p>
                      <a:r>
                        <a:rPr lang="ru-RU" dirty="0" smtClean="0"/>
                        <a:t>7.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8.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442447"/>
                  </a:ext>
                </a:extLst>
              </a:tr>
              <a:tr h="1069467">
                <a:tc>
                  <a:txBody>
                    <a:bodyPr/>
                    <a:lstStyle/>
                    <a:p>
                      <a:r>
                        <a:rPr lang="ru-RU" dirty="0" smtClean="0"/>
                        <a:t>9.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2328700"/>
                  </a:ext>
                </a:extLst>
              </a:tr>
            </a:tbl>
          </a:graphicData>
        </a:graphic>
      </p:graphicFrame>
      <p:pic>
        <p:nvPicPr>
          <p:cNvPr id="11" name="Рисунок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619" y="1290464"/>
            <a:ext cx="1771650" cy="752475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8004" y="1290464"/>
            <a:ext cx="432175" cy="917424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1628" y="1344724"/>
            <a:ext cx="800100" cy="65722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32496" y="1206749"/>
            <a:ext cx="929467" cy="900868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4073" y="2257895"/>
            <a:ext cx="840191" cy="884803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37943" y="2395841"/>
            <a:ext cx="1967778" cy="698979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34937" y="2346232"/>
            <a:ext cx="1794294" cy="830914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78104" y="2463094"/>
            <a:ext cx="1238250" cy="638175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25310" y="3512370"/>
            <a:ext cx="1298680" cy="657665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725294" y="3456313"/>
            <a:ext cx="1557596" cy="769777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465916" y="3482349"/>
            <a:ext cx="2391640" cy="582579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932496" y="3445034"/>
            <a:ext cx="782087" cy="853186"/>
          </a:xfrm>
          <a:prstGeom prst="rect">
            <a:avLst/>
          </a:prstGeom>
        </p:spPr>
      </p:pic>
      <p:pic>
        <p:nvPicPr>
          <p:cNvPr id="23" name="Рисунок 2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77697" y="4627043"/>
            <a:ext cx="1152525" cy="600075"/>
          </a:xfrm>
          <a:prstGeom prst="rect">
            <a:avLst/>
          </a:prstGeom>
        </p:spPr>
      </p:pic>
      <p:pic>
        <p:nvPicPr>
          <p:cNvPr id="24" name="Рисунок 2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922873" y="4521634"/>
            <a:ext cx="1122260" cy="841695"/>
          </a:xfrm>
          <a:prstGeom prst="rect">
            <a:avLst/>
          </a:prstGeom>
        </p:spPr>
      </p:pic>
      <p:pic>
        <p:nvPicPr>
          <p:cNvPr id="25" name="Рисунок 24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838653" y="4627043"/>
            <a:ext cx="1228725" cy="600075"/>
          </a:xfrm>
          <a:prstGeom prst="rect">
            <a:avLst/>
          </a:prstGeom>
        </p:spPr>
      </p:pic>
      <p:pic>
        <p:nvPicPr>
          <p:cNvPr id="26" name="Рисунок 25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838373" y="4526830"/>
            <a:ext cx="1023590" cy="800500"/>
          </a:xfrm>
          <a:prstGeom prst="rect">
            <a:avLst/>
          </a:prstGeom>
        </p:spPr>
      </p:pic>
      <p:pic>
        <p:nvPicPr>
          <p:cNvPr id="27" name="Рисунок 26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25310" y="5595498"/>
            <a:ext cx="1257300" cy="742950"/>
          </a:xfrm>
          <a:prstGeom prst="rect">
            <a:avLst/>
          </a:prstGeom>
        </p:spPr>
      </p:pic>
      <p:pic>
        <p:nvPicPr>
          <p:cNvPr id="28" name="Рисунок 27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922873" y="5595498"/>
            <a:ext cx="1162438" cy="85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350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15882" y="179755"/>
            <a:ext cx="112304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solidFill>
                  <a:schemeClr val="accent1">
                    <a:lumMod val="75000"/>
                  </a:schemeClr>
                </a:solidFill>
              </a:rPr>
              <a:t>Операторное 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</a:rPr>
              <a:t>изображение напряжения на </a:t>
            </a:r>
            <a:r>
              <a:rPr lang="ru-RU" sz="2400" dirty="0" smtClean="0">
                <a:solidFill>
                  <a:schemeClr val="accent1">
                    <a:lumMod val="75000"/>
                  </a:schemeClr>
                </a:solidFill>
              </a:rPr>
              <a:t>резистивном 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</a:rPr>
              <a:t>элементе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550" y="724802"/>
            <a:ext cx="1343025" cy="71437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4894" y="821859"/>
            <a:ext cx="2562225" cy="66675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4002" y="854664"/>
            <a:ext cx="2019300" cy="619125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296916" y="1687033"/>
            <a:ext cx="112304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solidFill>
                  <a:schemeClr val="accent1">
                    <a:lumMod val="75000"/>
                  </a:schemeClr>
                </a:solidFill>
              </a:rPr>
              <a:t>Операторное 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</a:rPr>
              <a:t>изображение напряжения на </a:t>
            </a:r>
            <a:r>
              <a:rPr lang="ru-RU" sz="2400" dirty="0" smtClean="0">
                <a:solidFill>
                  <a:schemeClr val="accent1">
                    <a:lumMod val="75000"/>
                  </a:schemeClr>
                </a:solidFill>
              </a:rPr>
              <a:t>индуктивном 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</a:rPr>
              <a:t>элементе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812" y="2347122"/>
            <a:ext cx="1714500" cy="122872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91827" y="2396554"/>
            <a:ext cx="4162425" cy="962025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418754" y="3606435"/>
            <a:ext cx="112304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solidFill>
                  <a:schemeClr val="accent1">
                    <a:lumMod val="75000"/>
                  </a:schemeClr>
                </a:solidFill>
              </a:rPr>
              <a:t>Операторное 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</a:rPr>
              <a:t>изображение напряжения на </a:t>
            </a:r>
            <a:r>
              <a:rPr lang="ru-RU" sz="2400" dirty="0" smtClean="0">
                <a:solidFill>
                  <a:schemeClr val="accent1">
                    <a:lumMod val="75000"/>
                  </a:schemeClr>
                </a:solidFill>
              </a:rPr>
              <a:t>емкостном 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</a:rPr>
              <a:t>элементе</a:t>
            </a: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6916" y="4255250"/>
            <a:ext cx="2190750" cy="1123950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23766" y="4068100"/>
            <a:ext cx="3533775" cy="1428750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29003" y="4255250"/>
            <a:ext cx="346710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906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431202" y="119022"/>
            <a:ext cx="55590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smtClean="0">
                <a:solidFill>
                  <a:srgbClr val="FF0000"/>
                </a:solidFill>
              </a:rPr>
              <a:t>Элементы операторных схем замещения</a:t>
            </a:r>
            <a:endParaRPr lang="ru-RU" sz="2400" dirty="0">
              <a:solidFill>
                <a:srgbClr val="FF0000"/>
              </a:solidFill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4234284"/>
              </p:ext>
            </p:extLst>
          </p:nvPr>
        </p:nvGraphicFramePr>
        <p:xfrm>
          <a:off x="141316" y="580688"/>
          <a:ext cx="11903828" cy="61193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5957">
                  <a:extLst>
                    <a:ext uri="{9D8B030D-6E8A-4147-A177-3AD203B41FA5}">
                      <a16:colId xmlns:a16="http://schemas.microsoft.com/office/drawing/2014/main" val="3432179153"/>
                    </a:ext>
                  </a:extLst>
                </a:gridCol>
                <a:gridCol w="2975957">
                  <a:extLst>
                    <a:ext uri="{9D8B030D-6E8A-4147-A177-3AD203B41FA5}">
                      <a16:colId xmlns:a16="http://schemas.microsoft.com/office/drawing/2014/main" val="3918420381"/>
                    </a:ext>
                  </a:extLst>
                </a:gridCol>
                <a:gridCol w="2975957">
                  <a:extLst>
                    <a:ext uri="{9D8B030D-6E8A-4147-A177-3AD203B41FA5}">
                      <a16:colId xmlns:a16="http://schemas.microsoft.com/office/drawing/2014/main" val="1460884107"/>
                    </a:ext>
                  </a:extLst>
                </a:gridCol>
                <a:gridCol w="2975957">
                  <a:extLst>
                    <a:ext uri="{9D8B030D-6E8A-4147-A177-3AD203B41FA5}">
                      <a16:colId xmlns:a16="http://schemas.microsoft.com/office/drawing/2014/main" val="2829066132"/>
                    </a:ext>
                  </a:extLst>
                </a:gridCol>
              </a:tblGrid>
              <a:tr h="849229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Идеальный элемент </a:t>
                      </a:r>
                    </a:p>
                    <a:p>
                      <a:pPr algn="ctr"/>
                      <a:r>
                        <a:rPr lang="ru-RU" dirty="0" smtClean="0"/>
                        <a:t>схемы замещения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Операторная схема</a:t>
                      </a:r>
                    </a:p>
                    <a:p>
                      <a:pPr algn="ctr"/>
                      <a:r>
                        <a:rPr lang="ru-RU" dirty="0" smtClean="0"/>
                        <a:t>замещения элемента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Идеальный элемент </a:t>
                      </a:r>
                    </a:p>
                    <a:p>
                      <a:pPr algn="ctr"/>
                      <a:r>
                        <a:rPr lang="ru-RU" dirty="0" smtClean="0"/>
                        <a:t>схемы замещения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Операторная схема</a:t>
                      </a:r>
                    </a:p>
                    <a:p>
                      <a:pPr algn="ctr"/>
                      <a:r>
                        <a:rPr lang="ru-RU" dirty="0" smtClean="0"/>
                        <a:t>замещения элемента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877042"/>
                  </a:ext>
                </a:extLst>
              </a:tr>
              <a:tr h="1317535">
                <a:tc>
                  <a:txBody>
                    <a:bodyPr/>
                    <a:lstStyle/>
                    <a:p>
                      <a:r>
                        <a:rPr lang="ru-RU" dirty="0" smtClean="0"/>
                        <a:t>1.</a:t>
                      </a:r>
                      <a:endParaRPr lang="ru-RU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2.</a:t>
                      </a:r>
                      <a:endParaRPr lang="ru-RU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2815241"/>
                  </a:ext>
                </a:extLst>
              </a:tr>
              <a:tr h="1317535">
                <a:tc>
                  <a:txBody>
                    <a:bodyPr/>
                    <a:lstStyle/>
                    <a:p>
                      <a:r>
                        <a:rPr lang="ru-RU" dirty="0" smtClean="0"/>
                        <a:t>3.</a:t>
                      </a:r>
                      <a:endParaRPr lang="ru-RU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4. </a:t>
                      </a:r>
                      <a:endParaRPr lang="ru-RU" dirty="0"/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393417"/>
                  </a:ext>
                </a:extLst>
              </a:tr>
              <a:tr h="1317535">
                <a:tc>
                  <a:txBody>
                    <a:bodyPr/>
                    <a:lstStyle/>
                    <a:p>
                      <a:r>
                        <a:rPr lang="ru-RU" dirty="0" smtClean="0"/>
                        <a:t>5.</a:t>
                      </a:r>
                      <a:endParaRPr lang="ru-RU" dirty="0"/>
                    </a:p>
                  </a:txBody>
                  <a:tcPr anchor="ctr">
                    <a:solidFill>
                      <a:srgbClr val="D8F3CF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D8F3C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6.</a:t>
                      </a:r>
                      <a:endParaRPr lang="ru-RU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8273226"/>
                  </a:ext>
                </a:extLst>
              </a:tr>
              <a:tr h="1317535">
                <a:tc>
                  <a:txBody>
                    <a:bodyPr/>
                    <a:lstStyle/>
                    <a:p>
                      <a:r>
                        <a:rPr lang="ru-RU" dirty="0" smtClean="0"/>
                        <a:t>7.</a:t>
                      </a:r>
                      <a:endParaRPr lang="ru-RU" dirty="0"/>
                    </a:p>
                  </a:txBody>
                  <a:tcPr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8.</a:t>
                      </a:r>
                      <a:endParaRPr lang="ru-RU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417674"/>
                  </a:ext>
                </a:extLst>
              </a:tr>
            </a:tbl>
          </a:graphicData>
        </a:graphic>
      </p:graphicFrame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076" y="1538228"/>
            <a:ext cx="2303058" cy="103548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838" y="1478106"/>
            <a:ext cx="2361161" cy="115572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5308" y="1525665"/>
            <a:ext cx="2482213" cy="109626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65074" y="1478106"/>
            <a:ext cx="2347385" cy="1211554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7076" y="2927293"/>
            <a:ext cx="2476325" cy="93026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50276" y="2885207"/>
            <a:ext cx="2663796" cy="1014432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05308" y="2977509"/>
            <a:ext cx="2482213" cy="922130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23757" y="2918208"/>
            <a:ext cx="2644238" cy="981431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7075" y="4286473"/>
            <a:ext cx="2476325" cy="837150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33838" y="4202859"/>
            <a:ext cx="2482870" cy="1004377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405308" y="4299295"/>
            <a:ext cx="2573801" cy="824328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257915" y="4160261"/>
            <a:ext cx="2591688" cy="1102395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07075" y="5552543"/>
            <a:ext cx="2404715" cy="892315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394935" y="5411161"/>
            <a:ext cx="2361373" cy="1288896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542116" y="5402365"/>
            <a:ext cx="2400448" cy="1255376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338341" y="5405079"/>
            <a:ext cx="2400849" cy="1301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543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613" y="1358399"/>
            <a:ext cx="11351645" cy="3901211"/>
          </a:xfrm>
          <a:prstGeom prst="rect">
            <a:avLst/>
          </a:prstGeom>
          <a:ln w="38100"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507126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Скругленный прямоугольник 19"/>
          <p:cNvSpPr/>
          <p:nvPr/>
        </p:nvSpPr>
        <p:spPr>
          <a:xfrm>
            <a:off x="7971905" y="4930315"/>
            <a:ext cx="4064924" cy="1811307"/>
          </a:xfrm>
          <a:prstGeom prst="roundRect">
            <a:avLst/>
          </a:prstGeom>
          <a:solidFill>
            <a:srgbClr val="FF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8429105" y="3142211"/>
            <a:ext cx="3483033" cy="16625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7207135" y="826158"/>
            <a:ext cx="4829694" cy="219049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51073" y="3665913"/>
            <a:ext cx="7714211" cy="28595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290945" y="580414"/>
            <a:ext cx="6400800" cy="275203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3766863" y="86355"/>
            <a:ext cx="46433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400" b="1" dirty="0" smtClean="0">
                <a:solidFill>
                  <a:srgbClr val="FF0000"/>
                </a:solidFill>
              </a:rPr>
              <a:t>Закон </a:t>
            </a:r>
            <a:r>
              <a:rPr lang="ru-RU" sz="2400" b="1" dirty="0">
                <a:solidFill>
                  <a:srgbClr val="FF0000"/>
                </a:solidFill>
              </a:rPr>
              <a:t>Ома </a:t>
            </a:r>
            <a:r>
              <a:rPr lang="ru-RU" sz="2400" b="1" dirty="0" smtClean="0">
                <a:solidFill>
                  <a:srgbClr val="FF0000"/>
                </a:solidFill>
              </a:rPr>
              <a:t>в </a:t>
            </a:r>
            <a:r>
              <a:rPr lang="ru-RU" sz="2400" b="1" dirty="0">
                <a:solidFill>
                  <a:srgbClr val="FF0000"/>
                </a:solidFill>
              </a:rPr>
              <a:t>операторной форме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054" y="714750"/>
            <a:ext cx="5948272" cy="1103937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8779" y="1975330"/>
            <a:ext cx="3326821" cy="104132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736" y="3822904"/>
            <a:ext cx="7216362" cy="127279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629" y="5341446"/>
            <a:ext cx="7234469" cy="103737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4098" y="1042899"/>
            <a:ext cx="4279975" cy="1642819"/>
          </a:xfrm>
          <a:prstGeom prst="rect">
            <a:avLst/>
          </a:prstGeom>
        </p:spPr>
      </p:pic>
      <p:sp>
        <p:nvSpPr>
          <p:cNvPr id="11" name="Стрелка вниз 10"/>
          <p:cNvSpPr/>
          <p:nvPr/>
        </p:nvSpPr>
        <p:spPr>
          <a:xfrm>
            <a:off x="3442667" y="3366671"/>
            <a:ext cx="324196" cy="3205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трелка углом 14"/>
          <p:cNvSpPr/>
          <p:nvPr/>
        </p:nvSpPr>
        <p:spPr>
          <a:xfrm>
            <a:off x="6899564" y="1956433"/>
            <a:ext cx="307571" cy="170948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35123" y="3332453"/>
            <a:ext cx="3028950" cy="1295400"/>
          </a:xfrm>
          <a:prstGeom prst="rect">
            <a:avLst/>
          </a:prstGeom>
        </p:spPr>
      </p:pic>
      <p:sp>
        <p:nvSpPr>
          <p:cNvPr id="18" name="Стрелка вниз 17"/>
          <p:cNvSpPr/>
          <p:nvPr/>
        </p:nvSpPr>
        <p:spPr>
          <a:xfrm>
            <a:off x="10149598" y="3016651"/>
            <a:ext cx="499006" cy="315801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9" name="Рисунок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76167" y="5086091"/>
            <a:ext cx="3634485" cy="1439400"/>
          </a:xfrm>
          <a:prstGeom prst="rect">
            <a:avLst/>
          </a:prstGeom>
        </p:spPr>
      </p:pic>
      <p:sp>
        <p:nvSpPr>
          <p:cNvPr id="21" name="Стрелка вниз 20"/>
          <p:cNvSpPr/>
          <p:nvPr/>
        </p:nvSpPr>
        <p:spPr>
          <a:xfrm>
            <a:off x="10149598" y="4729942"/>
            <a:ext cx="440817" cy="356149"/>
          </a:xfrm>
          <a:prstGeom prst="downArrow">
            <a:avLst/>
          </a:prstGeom>
          <a:solidFill>
            <a:srgbClr val="D8F3C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2376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417346" y="86355"/>
            <a:ext cx="5342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400" b="1" dirty="0" smtClean="0">
                <a:solidFill>
                  <a:srgbClr val="FF0000"/>
                </a:solidFill>
              </a:rPr>
              <a:t>Закон Кирхгофа в </a:t>
            </a:r>
            <a:r>
              <a:rPr lang="ru-RU" sz="2400" b="1" dirty="0">
                <a:solidFill>
                  <a:srgbClr val="FF0000"/>
                </a:solidFill>
              </a:rPr>
              <a:t>операторной форме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687798" y="891832"/>
            <a:ext cx="59259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rgbClr val="FF0000"/>
                </a:solidFill>
              </a:rPr>
              <a:t>Первый закон Кирхгофа</a:t>
            </a:r>
            <a:r>
              <a:rPr lang="ru-RU" sz="2400" dirty="0"/>
              <a:t> для узла имеет вид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894" y="1755498"/>
            <a:ext cx="2409825" cy="1457325"/>
          </a:xfrm>
          <a:prstGeom prst="rect">
            <a:avLst/>
          </a:prstGeom>
          <a:ln w="28575">
            <a:solidFill>
              <a:srgbClr val="FF0066"/>
            </a:solidFill>
          </a:ln>
        </p:spPr>
      </p:pic>
      <p:sp>
        <p:nvSpPr>
          <p:cNvPr id="5" name="Прямоугольник 4"/>
          <p:cNvSpPr/>
          <p:nvPr/>
        </p:nvSpPr>
        <p:spPr>
          <a:xfrm>
            <a:off x="829219" y="3655175"/>
            <a:ext cx="48730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smtClean="0">
                <a:solidFill>
                  <a:srgbClr val="FF0000"/>
                </a:solidFill>
              </a:rPr>
              <a:t>Второй закон </a:t>
            </a:r>
            <a:r>
              <a:rPr lang="ru-RU" sz="2400" dirty="0">
                <a:solidFill>
                  <a:srgbClr val="FF0000"/>
                </a:solidFill>
              </a:rPr>
              <a:t>Кирхгофа</a:t>
            </a:r>
            <a:r>
              <a:rPr lang="ru-RU" sz="2400" dirty="0"/>
              <a:t> для контура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5097" y="4584304"/>
            <a:ext cx="4495800" cy="1504950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221610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37308" y="262882"/>
            <a:ext cx="112083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Составить уравнение по второму закону Кирхгофа в </a:t>
            </a:r>
            <a:r>
              <a:rPr lang="ru-RU" sz="2400" dirty="0" smtClean="0"/>
              <a:t>операторной </a:t>
            </a:r>
            <a:r>
              <a:rPr lang="ru-RU" sz="2400" dirty="0"/>
              <a:t>форме </a:t>
            </a:r>
            <a:r>
              <a:rPr lang="ru-RU" sz="2400" dirty="0" smtClean="0"/>
              <a:t>и нарисовать операторную схему замещения для </a:t>
            </a:r>
            <a:r>
              <a:rPr lang="ru-RU" sz="2400" dirty="0"/>
              <a:t>контура, </a:t>
            </a:r>
            <a:r>
              <a:rPr lang="ru-RU" sz="2400" dirty="0" smtClean="0"/>
              <a:t>представленного на рисунке</a:t>
            </a:r>
            <a:endParaRPr lang="ru-RU" sz="24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4066" y="1235195"/>
            <a:ext cx="6614940" cy="5173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00885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314</Words>
  <Application>Microsoft Office PowerPoint</Application>
  <PresentationFormat>Широкоэкранный</PresentationFormat>
  <Paragraphs>54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Microsoft Sans Serif</vt:lpstr>
      <vt:lpstr>Symbol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SidYulia</dc:creator>
  <cp:lastModifiedBy>SidYulia</cp:lastModifiedBy>
  <cp:revision>25</cp:revision>
  <dcterms:created xsi:type="dcterms:W3CDTF">2021-02-11T16:14:32Z</dcterms:created>
  <dcterms:modified xsi:type="dcterms:W3CDTF">2021-03-17T16:02:20Z</dcterms:modified>
</cp:coreProperties>
</file>