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8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4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76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5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7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7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2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96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9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1B6F8-7F62-435C-B5D3-B5E9AA5F6129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0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B6F8-7F62-435C-B5D3-B5E9AA5F6129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BA3A-4448-4CD9-B679-5F8867051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19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3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5058" y="0"/>
            <a:ext cx="1131098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Алгоритм расчета переходных процессов в электрической цепи</a:t>
            </a:r>
          </a:p>
          <a:p>
            <a:pPr algn="ctr"/>
            <a:r>
              <a:rPr lang="ru-RU" sz="32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32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0113" y="530294"/>
            <a:ext cx="11851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16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Шаг 1</a:t>
            </a:r>
            <a:r>
              <a:rPr lang="ru-RU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ru-RU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Понять, в чем состоит коммутация. Рассмотреть схему электрической цепи после коммутации. Разметить схему,</a:t>
            </a:r>
          </a:p>
          <a:p>
            <a:r>
              <a:rPr lang="ru-RU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обозначив в ней узлы и токи в ветвях. Составить систему дифференциальных уравнений электрического</a:t>
            </a:r>
          </a:p>
          <a:p>
            <a:r>
              <a:rPr lang="ru-RU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состояния цепи д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ля мгновенных значений токов и напряжений.</a:t>
            </a:r>
            <a:r>
              <a:rPr lang="ru-RU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112191"/>
            <a:ext cx="9818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r>
              <a:rPr lang="ru-RU" dirty="0" smtClean="0">
                <a:solidFill>
                  <a:srgbClr val="0070C0"/>
                </a:solidFill>
              </a:rPr>
              <a:t>Шаг 2</a:t>
            </a:r>
            <a:r>
              <a:rPr lang="ru-RU" dirty="0" smtClean="0"/>
              <a:t>. Ищем решение системы ДУ относительно требуемой величины, как сумму двух слагаемых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135" y="2112191"/>
            <a:ext cx="1895770" cy="543454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6" name="Прямоугольник 5"/>
          <p:cNvSpPr/>
          <p:nvPr/>
        </p:nvSpPr>
        <p:spPr>
          <a:xfrm>
            <a:off x="0" y="2655645"/>
            <a:ext cx="9519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r>
              <a:rPr lang="ru-RU" dirty="0" smtClean="0">
                <a:solidFill>
                  <a:srgbClr val="0070C0"/>
                </a:solidFill>
              </a:rPr>
              <a:t>Шаг 3</a:t>
            </a:r>
            <a:r>
              <a:rPr lang="ru-RU" dirty="0" smtClean="0"/>
              <a:t>. Найдем принужденную составляющую (</a:t>
            </a:r>
            <a:r>
              <a:rPr lang="ru-RU" dirty="0" smtClean="0">
                <a:solidFill>
                  <a:srgbClr val="FF0000"/>
                </a:solidFill>
              </a:rPr>
              <a:t>4</a:t>
            </a:r>
            <a:r>
              <a:rPr lang="ru-RU" dirty="0" smtClean="0"/>
              <a:t>), как новый установившийся режим на </a:t>
            </a:r>
            <a:r>
              <a:rPr lang="en-US" dirty="0" smtClean="0"/>
              <a:t>t=∞.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267" y="2687910"/>
            <a:ext cx="957903" cy="356429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0" y="3138245"/>
            <a:ext cx="5580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r>
              <a:rPr lang="ru-RU" dirty="0" smtClean="0">
                <a:solidFill>
                  <a:srgbClr val="0070C0"/>
                </a:solidFill>
              </a:rPr>
              <a:t>Шаг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ru-RU" dirty="0" smtClean="0"/>
              <a:t>. Найдем свободную составляющую (</a:t>
            </a:r>
            <a:r>
              <a:rPr lang="ru-RU" dirty="0" smtClean="0">
                <a:solidFill>
                  <a:srgbClr val="FF0000"/>
                </a:solidFill>
              </a:rPr>
              <a:t>2+3</a:t>
            </a:r>
            <a:r>
              <a:rPr lang="ru-RU" dirty="0" smtClean="0"/>
              <a:t>) в виде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024" y="3641888"/>
            <a:ext cx="1229310" cy="5798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t="6587"/>
          <a:stretch/>
        </p:blipFill>
        <p:spPr>
          <a:xfrm>
            <a:off x="7860971" y="3591682"/>
            <a:ext cx="1053414" cy="735058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1991" y="3577979"/>
            <a:ext cx="863069" cy="63651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3667" y="3490565"/>
            <a:ext cx="805922" cy="66953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8"/>
          <a:srcRect l="2311"/>
          <a:stretch/>
        </p:blipFill>
        <p:spPr>
          <a:xfrm>
            <a:off x="9023861" y="4200887"/>
            <a:ext cx="3036615" cy="79413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7918" y="3076654"/>
            <a:ext cx="1444904" cy="63816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15" name="Прямоугольник 14"/>
          <p:cNvSpPr/>
          <p:nvPr/>
        </p:nvSpPr>
        <p:spPr>
          <a:xfrm>
            <a:off x="653205" y="37473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- найдем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ru-RU" dirty="0" smtClean="0"/>
              <a:t>с помощью характеристического уравнения (</a:t>
            </a:r>
            <a:r>
              <a:rPr lang="ru-RU" dirty="0" smtClean="0">
                <a:solidFill>
                  <a:srgbClr val="FF0000"/>
                </a:solidFill>
              </a:rPr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53205" y="4130066"/>
            <a:ext cx="70493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найдем постоянную интегрирования </a:t>
            </a:r>
            <a:r>
              <a:rPr lang="en-US" i="1" dirty="0" smtClean="0"/>
              <a:t>A</a:t>
            </a:r>
            <a:r>
              <a:rPr lang="ru-RU" dirty="0" smtClean="0"/>
              <a:t> из начальных условий (</a:t>
            </a:r>
            <a:r>
              <a:rPr lang="ru-RU" dirty="0" smtClean="0">
                <a:solidFill>
                  <a:srgbClr val="FF0000"/>
                </a:solidFill>
              </a:rPr>
              <a:t>2</a:t>
            </a:r>
            <a:r>
              <a:rPr lang="ru-RU" dirty="0" smtClean="0"/>
              <a:t>) с </a:t>
            </a:r>
          </a:p>
          <a:p>
            <a:r>
              <a:rPr lang="ru-RU" dirty="0"/>
              <a:t> </a:t>
            </a:r>
            <a:r>
              <a:rPr lang="ru-RU" dirty="0" smtClean="0"/>
              <a:t>    использованием законов коммутации</a:t>
            </a:r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367" y="4658772"/>
            <a:ext cx="3138312" cy="67249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558" y="5127998"/>
            <a:ext cx="3883110" cy="37356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9790" y="5127998"/>
            <a:ext cx="1018814" cy="37356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4467" y="5476161"/>
            <a:ext cx="1325300" cy="33132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367" y="5862351"/>
            <a:ext cx="4572000" cy="3429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64857" y="4840593"/>
            <a:ext cx="1006876" cy="407545"/>
          </a:xfrm>
          <a:prstGeom prst="rect">
            <a:avLst/>
          </a:prstGeom>
        </p:spPr>
      </p:pic>
      <p:sp>
        <p:nvSpPr>
          <p:cNvPr id="23" name="Стрелка вправо 22"/>
          <p:cNvSpPr/>
          <p:nvPr/>
        </p:nvSpPr>
        <p:spPr>
          <a:xfrm>
            <a:off x="4343400" y="4944112"/>
            <a:ext cx="1083733" cy="183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30929" y="4870194"/>
            <a:ext cx="799918" cy="355519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25" name="Стрелка вправо 24"/>
          <p:cNvSpPr/>
          <p:nvPr/>
        </p:nvSpPr>
        <p:spPr>
          <a:xfrm>
            <a:off x="6909457" y="4958446"/>
            <a:ext cx="360437" cy="212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44911" y="4882452"/>
            <a:ext cx="3720652" cy="1786387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2388155" y="6298929"/>
            <a:ext cx="8041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Ответ: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68762" y="6205251"/>
            <a:ext cx="1517307" cy="521212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37113" y="1167070"/>
            <a:ext cx="2408129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2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1644" y="315575"/>
            <a:ext cx="107067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rgbClr val="7030A0"/>
                </a:solidFill>
              </a:rPr>
              <a:t>Нахождение </a:t>
            </a:r>
            <a:r>
              <a:rPr lang="ru-RU" sz="3200" dirty="0">
                <a:solidFill>
                  <a:srgbClr val="7030A0"/>
                </a:solidFill>
              </a:rPr>
              <a:t>мгновенных значений</a:t>
            </a:r>
          </a:p>
          <a:p>
            <a:pPr algn="ctr"/>
            <a:r>
              <a:rPr lang="ru-RU" sz="3200" dirty="0">
                <a:solidFill>
                  <a:srgbClr val="7030A0"/>
                </a:solidFill>
              </a:rPr>
              <a:t>электрических величин, не подчиняющихся законам коммутации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7819" y="1984162"/>
            <a:ext cx="1182901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Вариант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  <a:p>
            <a:r>
              <a:rPr lang="ru-RU" sz="2000" dirty="0"/>
              <a:t>Если в условии задачи требуется найти закон изменения величины, </a:t>
            </a:r>
            <a:r>
              <a:rPr lang="ru-RU" sz="2000" dirty="0" smtClean="0"/>
              <a:t>не подчиняющейся </a:t>
            </a:r>
            <a:r>
              <a:rPr lang="ru-RU" sz="2000" dirty="0"/>
              <a:t>законам коммутации, то сначала находим закон </a:t>
            </a:r>
            <a:r>
              <a:rPr lang="ru-RU" sz="2000" dirty="0" smtClean="0"/>
              <a:t>изменения величины</a:t>
            </a:r>
            <a:r>
              <a:rPr lang="ru-RU" sz="2000" dirty="0"/>
              <a:t>, подчиняющейся законам коммутации, затем из </a:t>
            </a:r>
            <a:r>
              <a:rPr lang="ru-RU" sz="2000" dirty="0" smtClean="0"/>
              <a:t>системы уравнений </a:t>
            </a:r>
            <a:r>
              <a:rPr lang="ru-RU" sz="2000" dirty="0"/>
              <a:t>электрического состояния в дифференциальной форме </a:t>
            </a:r>
            <a:r>
              <a:rPr lang="ru-RU" sz="2000" dirty="0" smtClean="0"/>
              <a:t>– требуемую </a:t>
            </a:r>
            <a:r>
              <a:rPr lang="ru-RU" sz="2000" dirty="0"/>
              <a:t>величину. При составлении системы рекомендуется </a:t>
            </a:r>
            <a:r>
              <a:rPr lang="ru-RU" sz="2000" dirty="0" smtClean="0"/>
              <a:t>выбирать уравнения</a:t>
            </a:r>
            <a:r>
              <a:rPr lang="ru-RU" sz="2000" dirty="0"/>
              <a:t>, связывающие искомые величины с величинами</a:t>
            </a:r>
            <a:r>
              <a:rPr lang="ru-RU" sz="2000" dirty="0" smtClean="0"/>
              <a:t>, подчиняющимися </a:t>
            </a:r>
            <a:r>
              <a:rPr lang="ru-RU" sz="2000" dirty="0"/>
              <a:t>законам коммутации.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7819" y="4183810"/>
            <a:ext cx="1151312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Вариант 2</a:t>
            </a:r>
          </a:p>
          <a:p>
            <a:r>
              <a:rPr lang="ru-RU" sz="2000" dirty="0"/>
              <a:t>Сразу ищем закон изменения требуемой по </a:t>
            </a:r>
            <a:r>
              <a:rPr lang="ru-RU" sz="2000" dirty="0" smtClean="0"/>
              <a:t>условию величины как сумму </a:t>
            </a:r>
            <a:r>
              <a:rPr lang="ru-RU" sz="2000" dirty="0"/>
              <a:t>принужденной и </a:t>
            </a:r>
            <a:r>
              <a:rPr lang="ru-RU" sz="2000" dirty="0" smtClean="0"/>
              <a:t>свободной составляющих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33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011" y="262883"/>
            <a:ext cx="115131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[</a:t>
            </a:r>
            <a:r>
              <a:rPr lang="ru-RU" sz="3200" dirty="0" smtClean="0">
                <a:solidFill>
                  <a:srgbClr val="0070C0"/>
                </a:solidFill>
              </a:rPr>
              <a:t>Шаг 4.1</a:t>
            </a:r>
            <a:r>
              <a:rPr lang="en-US" sz="3200" dirty="0" smtClean="0">
                <a:solidFill>
                  <a:srgbClr val="0070C0"/>
                </a:solidFill>
              </a:rPr>
              <a:t>] </a:t>
            </a:r>
            <a:r>
              <a:rPr lang="ru-RU" sz="3200" dirty="0" smtClean="0">
                <a:solidFill>
                  <a:srgbClr val="0070C0"/>
                </a:solidFill>
              </a:rPr>
              <a:t>Вычисление </a:t>
            </a:r>
            <a:r>
              <a:rPr lang="ru-RU" sz="3200" dirty="0">
                <a:solidFill>
                  <a:srgbClr val="0070C0"/>
                </a:solidFill>
              </a:rPr>
              <a:t>корня характеристического уравнения в </a:t>
            </a:r>
            <a:r>
              <a:rPr lang="ru-RU" sz="3200" dirty="0" smtClean="0">
                <a:solidFill>
                  <a:srgbClr val="0070C0"/>
                </a:solidFill>
              </a:rPr>
              <a:t>разветвленной схеме </a:t>
            </a:r>
            <a:r>
              <a:rPr lang="ru-RU" sz="3200" dirty="0">
                <a:solidFill>
                  <a:srgbClr val="0070C0"/>
                </a:solidFill>
              </a:rPr>
              <a:t>с одним реактивным элементом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8764" y="1529372"/>
            <a:ext cx="114133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Заменить </a:t>
            </a:r>
            <a:r>
              <a:rPr lang="ru-RU" dirty="0"/>
              <a:t>разветвленную цепь эквивалентной ей </a:t>
            </a:r>
            <a:r>
              <a:rPr lang="ru-RU" dirty="0" smtClean="0"/>
              <a:t>одноконтурной:</a:t>
            </a:r>
          </a:p>
          <a:p>
            <a:r>
              <a:rPr lang="ru-RU" dirty="0" smtClean="0"/>
              <a:t> - источники </a:t>
            </a:r>
            <a:r>
              <a:rPr lang="ru-RU" dirty="0"/>
              <a:t>ЭДС </a:t>
            </a:r>
            <a:r>
              <a:rPr lang="ru-RU" dirty="0" smtClean="0"/>
              <a:t>закорачиваем; </a:t>
            </a:r>
          </a:p>
          <a:p>
            <a:r>
              <a:rPr lang="ru-RU" dirty="0"/>
              <a:t> </a:t>
            </a:r>
            <a:r>
              <a:rPr lang="ru-RU" dirty="0" smtClean="0"/>
              <a:t>- источники </a:t>
            </a:r>
            <a:r>
              <a:rPr lang="ru-RU" dirty="0"/>
              <a:t>тока </a:t>
            </a:r>
            <a:r>
              <a:rPr lang="ru-RU" dirty="0" smtClean="0"/>
              <a:t>разрываем; </a:t>
            </a:r>
          </a:p>
          <a:p>
            <a:r>
              <a:rPr lang="ru-RU" dirty="0"/>
              <a:t> </a:t>
            </a:r>
            <a:r>
              <a:rPr lang="ru-RU" dirty="0" smtClean="0"/>
              <a:t>- разрываем </a:t>
            </a:r>
            <a:r>
              <a:rPr lang="ru-RU" dirty="0"/>
              <a:t>также ветвь с реактивным элементом и заменяем все резисторы одним с эквивалентным сопротивлением. </a:t>
            </a:r>
            <a:endParaRPr lang="ru-RU" dirty="0" smtClean="0"/>
          </a:p>
          <a:p>
            <a:r>
              <a:rPr lang="ru-RU" dirty="0" smtClean="0"/>
              <a:t>Схема </a:t>
            </a:r>
            <a:r>
              <a:rPr lang="ru-RU" dirty="0"/>
              <a:t>превращается в последовательное соединение (рис. </a:t>
            </a:r>
            <a:r>
              <a:rPr lang="ru-RU" dirty="0" smtClean="0"/>
              <a:t>а или </a:t>
            </a:r>
            <a:r>
              <a:rPr lang="ru-RU" dirty="0"/>
              <a:t>б).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034" y="3375137"/>
            <a:ext cx="6953546" cy="14878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461" y="4862945"/>
            <a:ext cx="1329171" cy="10042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784" y="4862944"/>
            <a:ext cx="1474124" cy="11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8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2492" y="182571"/>
            <a:ext cx="1064727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Поиск зависимых и независимых начальных условий</a:t>
            </a:r>
          </a:p>
          <a:p>
            <a:pPr algn="ctr"/>
            <a:r>
              <a:rPr lang="ru-RU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(ЗНУ и ННУ)</a:t>
            </a:r>
            <a:endParaRPr lang="ru-RU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7323" y="1380528"/>
            <a:ext cx="113136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FF0000"/>
                </a:solidFill>
              </a:rPr>
              <a:t>ННУ – начальные значения электрических величин, подчиняющихся законам коммутации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04" y="1684160"/>
            <a:ext cx="4238625" cy="1200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793" y="1969831"/>
            <a:ext cx="3792041" cy="91447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7323" y="3073503"/>
            <a:ext cx="11313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FF0000"/>
                </a:solidFill>
              </a:rPr>
              <a:t>ЗНУ – начальные значения электрических величин,  не подчиняющихся законам коммутации, например ток на конденсаторе или напряжение на катушке или другие параметры схемы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4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Скругленный прямоугольник 10"/>
          <p:cNvSpPr/>
          <p:nvPr/>
        </p:nvSpPr>
        <p:spPr>
          <a:xfrm>
            <a:off x="5349835" y="2075812"/>
            <a:ext cx="6504114" cy="36604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1316" y="2067498"/>
            <a:ext cx="5203768" cy="3543593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60706" y="211812"/>
            <a:ext cx="8853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[</a:t>
            </a:r>
            <a:r>
              <a:rPr lang="ru-RU" sz="3200" dirty="0" smtClean="0">
                <a:solidFill>
                  <a:srgbClr val="7030A0"/>
                </a:solidFill>
              </a:rPr>
              <a:t>Шаг 4.2</a:t>
            </a:r>
            <a:r>
              <a:rPr lang="en-US" sz="3200" dirty="0" smtClean="0">
                <a:solidFill>
                  <a:srgbClr val="7030A0"/>
                </a:solidFill>
              </a:rPr>
              <a:t>] </a:t>
            </a:r>
            <a:r>
              <a:rPr lang="ru-RU" sz="3200" dirty="0" smtClean="0">
                <a:solidFill>
                  <a:srgbClr val="7030A0"/>
                </a:solidFill>
              </a:rPr>
              <a:t>Алгоритм </a:t>
            </a:r>
            <a:r>
              <a:rPr lang="ru-RU" sz="3200" dirty="0">
                <a:solidFill>
                  <a:srgbClr val="7030A0"/>
                </a:solidFill>
              </a:rPr>
              <a:t>нахождения ЗНУ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78459" y="900145"/>
            <a:ext cx="6504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Шаг 1</a:t>
            </a:r>
            <a:r>
              <a:rPr lang="ru-RU" dirty="0">
                <a:solidFill>
                  <a:srgbClr val="7030A0"/>
                </a:solidFill>
              </a:rPr>
              <a:t>.</a:t>
            </a:r>
            <a:r>
              <a:rPr lang="ru-RU" dirty="0"/>
              <a:t> В схеме при t = </a:t>
            </a:r>
            <a:r>
              <a:rPr lang="ru-RU" dirty="0" smtClean="0"/>
              <a:t>0 – </a:t>
            </a:r>
            <a:r>
              <a:rPr lang="ru-RU" dirty="0"/>
              <a:t>находим ННУ: </a:t>
            </a:r>
            <a:r>
              <a:rPr lang="en-US" dirty="0" err="1" smtClean="0"/>
              <a:t>i</a:t>
            </a:r>
            <a:r>
              <a:rPr lang="en-US" sz="1400" dirty="0" err="1" smtClean="0"/>
              <a:t>L</a:t>
            </a:r>
            <a:r>
              <a:rPr lang="ru-RU" dirty="0" smtClean="0"/>
              <a:t>(0</a:t>
            </a:r>
            <a:r>
              <a:rPr lang="ru-RU" dirty="0"/>
              <a:t>−)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u</a:t>
            </a:r>
            <a:r>
              <a:rPr lang="en-US" sz="1600" dirty="0" err="1" smtClean="0"/>
              <a:t>c</a:t>
            </a:r>
            <a:r>
              <a:rPr lang="ru-RU" dirty="0" smtClean="0"/>
              <a:t> </a:t>
            </a:r>
            <a:r>
              <a:rPr lang="ru-RU" dirty="0"/>
              <a:t>(0−)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8459" y="1295961"/>
            <a:ext cx="11217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Шаг 2.</a:t>
            </a:r>
            <a:r>
              <a:rPr lang="ru-RU" dirty="0" smtClean="0"/>
              <a:t> Составляем эквивалентную схему для момента </a:t>
            </a:r>
            <a:r>
              <a:rPr lang="ru-RU" dirty="0"/>
              <a:t>t = 0</a:t>
            </a:r>
            <a:r>
              <a:rPr lang="ru-RU" dirty="0" smtClean="0"/>
              <a:t>+. Схему </a:t>
            </a:r>
            <a:r>
              <a:rPr lang="ru-RU" dirty="0"/>
              <a:t>составляем с </a:t>
            </a:r>
            <a:r>
              <a:rPr lang="ru-RU" dirty="0" smtClean="0"/>
              <a:t>учетом ННУ</a:t>
            </a:r>
            <a:r>
              <a:rPr lang="ru-RU" dirty="0"/>
              <a:t>, которые могут быть </a:t>
            </a:r>
            <a:r>
              <a:rPr lang="ru-RU" dirty="0">
                <a:solidFill>
                  <a:srgbClr val="FFC000"/>
                </a:solidFill>
              </a:rPr>
              <a:t>нулевыми</a:t>
            </a:r>
            <a:r>
              <a:rPr lang="ru-RU" dirty="0"/>
              <a:t> и </a:t>
            </a:r>
            <a:r>
              <a:rPr lang="ru-RU" dirty="0">
                <a:solidFill>
                  <a:srgbClr val="0070C0"/>
                </a:solidFill>
              </a:rPr>
              <a:t>ненулевыми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78459" y="2075812"/>
            <a:ext cx="41018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Если </a:t>
            </a:r>
            <a:r>
              <a:rPr lang="en-US" dirty="0" err="1" smtClean="0"/>
              <a:t>iL</a:t>
            </a:r>
            <a:r>
              <a:rPr lang="ru-RU" dirty="0" smtClean="0"/>
              <a:t>(0</a:t>
            </a:r>
            <a:r>
              <a:rPr lang="ru-RU" dirty="0"/>
              <a:t>+) = </a:t>
            </a:r>
            <a:r>
              <a:rPr lang="en-US" dirty="0" err="1" smtClean="0"/>
              <a:t>iL</a:t>
            </a:r>
            <a:r>
              <a:rPr lang="ru-RU" dirty="0" smtClean="0"/>
              <a:t>(0</a:t>
            </a:r>
            <a:r>
              <a:rPr lang="ru-RU" dirty="0"/>
              <a:t>−) = 0 </a:t>
            </a:r>
            <a:r>
              <a:rPr lang="ru-RU" dirty="0" smtClean="0"/>
              <a:t>, </a:t>
            </a:r>
            <a:r>
              <a:rPr lang="ru-RU" dirty="0"/>
              <a:t>то вместо индуктивного элемента </a:t>
            </a:r>
            <a:r>
              <a:rPr lang="ru-RU" dirty="0" smtClean="0"/>
              <a:t>можно</a:t>
            </a:r>
            <a:r>
              <a:rPr lang="en-US" dirty="0" smtClean="0"/>
              <a:t> </a:t>
            </a:r>
            <a:r>
              <a:rPr lang="ru-RU" dirty="0" smtClean="0"/>
              <a:t>изобразить </a:t>
            </a:r>
            <a:r>
              <a:rPr lang="ru-RU" dirty="0"/>
              <a:t>разрыв цепи (рис. </a:t>
            </a:r>
            <a:r>
              <a:rPr lang="ru-RU" dirty="0" smtClean="0"/>
              <a:t>а</a:t>
            </a:r>
            <a:r>
              <a:rPr lang="ru-RU" dirty="0"/>
              <a:t>). </a:t>
            </a:r>
            <a:endParaRPr lang="en-US" dirty="0" smtClean="0"/>
          </a:p>
          <a:p>
            <a:r>
              <a:rPr lang="ru-RU" dirty="0" smtClean="0"/>
              <a:t>Если </a:t>
            </a:r>
            <a:r>
              <a:rPr lang="en-US" dirty="0" err="1" smtClean="0"/>
              <a:t>uc</a:t>
            </a:r>
            <a:r>
              <a:rPr lang="ru-RU" dirty="0" smtClean="0"/>
              <a:t>(0</a:t>
            </a:r>
            <a:r>
              <a:rPr lang="ru-RU" dirty="0"/>
              <a:t>+) = </a:t>
            </a:r>
            <a:r>
              <a:rPr lang="en-US" dirty="0" err="1" smtClean="0"/>
              <a:t>uc</a:t>
            </a:r>
            <a:r>
              <a:rPr lang="ru-RU" dirty="0" smtClean="0"/>
              <a:t>(0</a:t>
            </a:r>
            <a:r>
              <a:rPr lang="ru-RU" dirty="0"/>
              <a:t>−) = </a:t>
            </a:r>
            <a:r>
              <a:rPr lang="ru-RU" dirty="0" smtClean="0"/>
              <a:t>0, то</a:t>
            </a:r>
            <a:r>
              <a:rPr lang="en-US" dirty="0" smtClean="0"/>
              <a:t> </a:t>
            </a:r>
            <a:r>
              <a:rPr lang="ru-RU" dirty="0" smtClean="0"/>
              <a:t>емкостный </a:t>
            </a:r>
            <a:r>
              <a:rPr lang="ru-RU" dirty="0"/>
              <a:t>элемент можно заменить «</a:t>
            </a:r>
            <a:r>
              <a:rPr lang="ru-RU" dirty="0" err="1"/>
              <a:t>закороткой</a:t>
            </a:r>
            <a:r>
              <a:rPr lang="ru-RU" dirty="0"/>
              <a:t>» (рис. </a:t>
            </a:r>
            <a:r>
              <a:rPr lang="ru-RU" dirty="0" smtClean="0"/>
              <a:t>б</a:t>
            </a:r>
            <a:r>
              <a:rPr lang="ru-RU" dirty="0"/>
              <a:t>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58" y="3963659"/>
            <a:ext cx="4475927" cy="146302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600007" y="220933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Если </a:t>
            </a:r>
            <a:r>
              <a:rPr lang="en-US" dirty="0" err="1" smtClean="0"/>
              <a:t>iL</a:t>
            </a:r>
            <a:r>
              <a:rPr lang="ru-RU" dirty="0" smtClean="0"/>
              <a:t>(0</a:t>
            </a:r>
            <a:r>
              <a:rPr lang="ru-RU" dirty="0"/>
              <a:t>+) </a:t>
            </a:r>
            <a:r>
              <a:rPr lang="ru-RU" dirty="0" smtClean="0"/>
              <a:t>=</a:t>
            </a:r>
            <a:r>
              <a:rPr lang="en-US" dirty="0" err="1" smtClean="0"/>
              <a:t>iL</a:t>
            </a:r>
            <a:r>
              <a:rPr lang="ru-RU" dirty="0" smtClean="0"/>
              <a:t> </a:t>
            </a:r>
            <a:r>
              <a:rPr lang="ru-RU" dirty="0"/>
              <a:t>(0−) ≠ </a:t>
            </a:r>
            <a:r>
              <a:rPr lang="ru-RU" dirty="0" smtClean="0"/>
              <a:t>0, </a:t>
            </a:r>
            <a:r>
              <a:rPr lang="ru-RU" dirty="0"/>
              <a:t>то индуктивный элемент заменяем</a:t>
            </a:r>
          </a:p>
          <a:p>
            <a:r>
              <a:rPr lang="ru-RU" dirty="0"/>
              <a:t>источником тока с током </a:t>
            </a:r>
            <a:r>
              <a:rPr lang="en-US" dirty="0" err="1" smtClean="0"/>
              <a:t>iL</a:t>
            </a:r>
            <a:r>
              <a:rPr lang="ru-RU" dirty="0" smtClean="0"/>
              <a:t>(0</a:t>
            </a:r>
            <a:r>
              <a:rPr lang="ru-RU" dirty="0"/>
              <a:t>−</a:t>
            </a:r>
            <a:r>
              <a:rPr lang="ru-RU" dirty="0" smtClean="0"/>
              <a:t>), </a:t>
            </a:r>
            <a:r>
              <a:rPr lang="ru-RU" dirty="0"/>
              <a:t>направления которых </a:t>
            </a:r>
            <a:r>
              <a:rPr lang="ru-RU" dirty="0" smtClean="0"/>
              <a:t>совпадают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рис. </a:t>
            </a:r>
            <a:r>
              <a:rPr lang="ru-RU" dirty="0" smtClean="0"/>
              <a:t>а</a:t>
            </a:r>
            <a:r>
              <a:rPr lang="ru-RU" dirty="0"/>
              <a:t>). </a:t>
            </a:r>
            <a:endParaRPr lang="en-US" dirty="0" smtClean="0"/>
          </a:p>
          <a:p>
            <a:r>
              <a:rPr lang="ru-RU" dirty="0" smtClean="0"/>
              <a:t>Если </a:t>
            </a:r>
            <a:r>
              <a:rPr lang="en-US" dirty="0" err="1" smtClean="0"/>
              <a:t>uc</a:t>
            </a:r>
            <a:r>
              <a:rPr lang="ru-RU" dirty="0" smtClean="0"/>
              <a:t>(0</a:t>
            </a:r>
            <a:r>
              <a:rPr lang="ru-RU" dirty="0"/>
              <a:t>+) = </a:t>
            </a:r>
            <a:r>
              <a:rPr lang="en-US" dirty="0" err="1" smtClean="0"/>
              <a:t>uc</a:t>
            </a:r>
            <a:r>
              <a:rPr lang="ru-RU" dirty="0" smtClean="0"/>
              <a:t>(0</a:t>
            </a:r>
            <a:r>
              <a:rPr lang="ru-RU" dirty="0"/>
              <a:t>−) ≠ </a:t>
            </a:r>
            <a:r>
              <a:rPr lang="ru-RU" dirty="0" smtClean="0"/>
              <a:t>0, </a:t>
            </a:r>
            <a:r>
              <a:rPr lang="ru-RU" dirty="0"/>
              <a:t>то емкостный элемент заменяют</a:t>
            </a:r>
          </a:p>
          <a:p>
            <a:r>
              <a:rPr lang="ru-RU" dirty="0"/>
              <a:t>источником ЭДС с ЭДС, равной </a:t>
            </a:r>
            <a:r>
              <a:rPr lang="en-US" dirty="0" err="1" smtClean="0"/>
              <a:t>uc</a:t>
            </a:r>
            <a:r>
              <a:rPr lang="ru-RU" dirty="0" smtClean="0"/>
              <a:t>(0</a:t>
            </a:r>
            <a:r>
              <a:rPr lang="ru-RU" dirty="0"/>
              <a:t>−</a:t>
            </a:r>
            <a:r>
              <a:rPr lang="ru-RU" dirty="0" smtClean="0"/>
              <a:t>) </a:t>
            </a:r>
            <a:r>
              <a:rPr lang="ru-RU" dirty="0"/>
              <a:t>. Направления их </a:t>
            </a:r>
            <a:r>
              <a:rPr lang="ru-RU" dirty="0" smtClean="0"/>
              <a:t>противоположны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/>
              <a:t>рис. </a:t>
            </a:r>
            <a:r>
              <a:rPr lang="ru-RU" dirty="0" smtClean="0"/>
              <a:t>б</a:t>
            </a:r>
            <a:r>
              <a:rPr lang="ru-RU" dirty="0"/>
              <a:t>).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007" y="3963659"/>
            <a:ext cx="6004560" cy="150030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32753" y="5943412"/>
            <a:ext cx="11546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Шаг </a:t>
            </a:r>
            <a:r>
              <a:rPr lang="en-US" dirty="0" smtClean="0">
                <a:solidFill>
                  <a:srgbClr val="7030A0"/>
                </a:solidFill>
              </a:rPr>
              <a:t>3</a:t>
            </a:r>
            <a:r>
              <a:rPr lang="ru-RU" dirty="0" smtClean="0">
                <a:solidFill>
                  <a:srgbClr val="7030A0"/>
                </a:solidFill>
              </a:rPr>
              <a:t>.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smtClean="0"/>
              <a:t>полученной схеме </a:t>
            </a:r>
            <a:r>
              <a:rPr lang="ru-RU" dirty="0"/>
              <a:t>при t = </a:t>
            </a:r>
            <a:r>
              <a:rPr lang="ru-RU" dirty="0" smtClean="0"/>
              <a:t>0</a:t>
            </a:r>
            <a:r>
              <a:rPr lang="en-US" dirty="0" smtClean="0"/>
              <a:t>+</a:t>
            </a:r>
            <a:r>
              <a:rPr lang="ru-RU" dirty="0" smtClean="0"/>
              <a:t> </a:t>
            </a:r>
            <a:r>
              <a:rPr lang="ru-RU" dirty="0"/>
              <a:t>находим </a:t>
            </a:r>
            <a:r>
              <a:rPr lang="ru-RU" dirty="0" smtClean="0"/>
              <a:t>требуемые ЗНУ, используя любые известные методы расчета электрических цепей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8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007" y="0"/>
            <a:ext cx="11785085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2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Алгоритм расчета переходных процессов </a:t>
            </a:r>
            <a:r>
              <a:rPr lang="ru-RU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электрических </a:t>
            </a:r>
            <a:r>
              <a:rPr lang="ru-RU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величин, </a:t>
            </a:r>
            <a:endParaRPr lang="ru-RU" sz="320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 </a:t>
            </a:r>
            <a:r>
              <a:rPr lang="ru-RU" sz="32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подчиняющихся законам </a:t>
            </a:r>
            <a:r>
              <a:rPr lang="ru-RU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коммутации в </a:t>
            </a:r>
          </a:p>
          <a:p>
            <a:pPr algn="ctr"/>
            <a:r>
              <a:rPr lang="ru-RU" sz="32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разветвленных электрических цепях (Вариант 2)</a:t>
            </a:r>
            <a:endParaRPr lang="ru-RU" sz="32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ru-RU" sz="3200" b="0" cap="none" spc="0" dirty="0" smtClean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ru-RU" sz="3200" b="0" cap="none" spc="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ru-RU" sz="32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8432" y="1697549"/>
            <a:ext cx="11851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1600" b="0" cap="none" spc="0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Шаг 1</a:t>
            </a:r>
            <a:r>
              <a:rPr lang="ru-RU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ru-RU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Понять, в чем состоит коммутация. Рассмотреть схему электрической цепи после коммутации. Разметить схему,</a:t>
            </a:r>
          </a:p>
          <a:p>
            <a:r>
              <a:rPr lang="ru-RU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обозначив в ней узлы и токи в ветвях. Составить систему дифференциальных уравнений электрического</a:t>
            </a:r>
          </a:p>
          <a:p>
            <a:r>
              <a:rPr lang="ru-RU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состояния цепи д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ля мгновенных значений токов и напряжений.</a:t>
            </a:r>
            <a:r>
              <a:rPr lang="ru-RU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3617" y="2715339"/>
            <a:ext cx="112485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r>
              <a:rPr lang="ru-RU" dirty="0" smtClean="0">
                <a:solidFill>
                  <a:srgbClr val="0070C0"/>
                </a:solidFill>
              </a:rPr>
              <a:t>Шаг 2</a:t>
            </a:r>
            <a:r>
              <a:rPr lang="ru-RU" dirty="0" smtClean="0"/>
              <a:t>. Ищем решение системы ДУ относительно требуемой величины, не подчиняющейся закону коммутации,</a:t>
            </a:r>
          </a:p>
          <a:p>
            <a:r>
              <a:rPr lang="ru-RU" dirty="0" smtClean="0"/>
              <a:t> как сумму принужденной и свободной составляющих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3617" y="3434724"/>
            <a:ext cx="11501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  <a:r>
              <a:rPr lang="ru-RU" dirty="0" smtClean="0">
                <a:solidFill>
                  <a:srgbClr val="0070C0"/>
                </a:solidFill>
              </a:rPr>
              <a:t>Шаг 3</a:t>
            </a:r>
            <a:r>
              <a:rPr lang="ru-RU" dirty="0" smtClean="0"/>
              <a:t>. Найдем принужденную составляющую (</a:t>
            </a:r>
            <a:r>
              <a:rPr lang="ru-RU" dirty="0" smtClean="0">
                <a:solidFill>
                  <a:srgbClr val="FF0000"/>
                </a:solidFill>
              </a:rPr>
              <a:t>4</a:t>
            </a:r>
            <a:r>
              <a:rPr lang="ru-RU" dirty="0" smtClean="0"/>
              <a:t>), как новый установившийся режим на </a:t>
            </a:r>
            <a:r>
              <a:rPr lang="en-US" dirty="0" smtClean="0"/>
              <a:t>t=∞.</a:t>
            </a:r>
            <a:r>
              <a:rPr lang="ru-RU" dirty="0" smtClean="0"/>
              <a:t> Для этого изобразим</a:t>
            </a:r>
          </a:p>
          <a:p>
            <a:r>
              <a:rPr lang="ru-RU" dirty="0" smtClean="0"/>
              <a:t>Эквивалентную электрическую схему для </a:t>
            </a:r>
            <a:r>
              <a:rPr lang="en-US" dirty="0"/>
              <a:t>t=</a:t>
            </a:r>
            <a:r>
              <a:rPr lang="en-US" dirty="0" smtClean="0"/>
              <a:t>∞</a:t>
            </a:r>
            <a:r>
              <a:rPr lang="ru-RU" dirty="0" smtClean="0"/>
              <a:t> (4).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3617" y="3994634"/>
            <a:ext cx="5527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Шаг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ru-RU" dirty="0" smtClean="0"/>
              <a:t>. Найдем свободную составляющую (</a:t>
            </a:r>
            <a:r>
              <a:rPr lang="ru-RU" dirty="0" smtClean="0">
                <a:solidFill>
                  <a:srgbClr val="FF0000"/>
                </a:solidFill>
              </a:rPr>
              <a:t>2+3</a:t>
            </a:r>
            <a:r>
              <a:rPr lang="ru-RU" dirty="0" smtClean="0"/>
              <a:t>) в виде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53205" y="4800442"/>
            <a:ext cx="70493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Шаг 4.1. </a:t>
            </a:r>
            <a:r>
              <a:rPr lang="ru-RU" dirty="0" smtClean="0"/>
              <a:t>найдем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ru-RU" dirty="0" smtClean="0"/>
              <a:t>с помощью характеристического уравнения (</a:t>
            </a:r>
            <a:r>
              <a:rPr lang="ru-RU" dirty="0" smtClean="0">
                <a:solidFill>
                  <a:srgbClr val="FF0000"/>
                </a:solidFill>
              </a:rPr>
              <a:t>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53205" y="5360350"/>
            <a:ext cx="9471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Шаг 4.2. </a:t>
            </a:r>
            <a:r>
              <a:rPr lang="ru-RU" dirty="0" smtClean="0"/>
              <a:t>найдем постоянную интегрирования </a:t>
            </a:r>
            <a:r>
              <a:rPr lang="en-US" i="1" dirty="0" smtClean="0"/>
              <a:t>B</a:t>
            </a:r>
            <a:r>
              <a:rPr lang="ru-RU" i="1" dirty="0" smtClean="0"/>
              <a:t>,</a:t>
            </a:r>
            <a:r>
              <a:rPr lang="ru-RU" dirty="0" smtClean="0"/>
              <a:t> воспользовавшись алгоритмом поиска ЗНУ (</a:t>
            </a:r>
            <a:r>
              <a:rPr lang="ru-RU" dirty="0" smtClean="0">
                <a:solidFill>
                  <a:srgbClr val="FF0000"/>
                </a:solidFill>
              </a:rPr>
              <a:t>2</a:t>
            </a:r>
            <a:r>
              <a:rPr lang="ru-RU" dirty="0" smtClean="0"/>
              <a:t>)     </a:t>
            </a:r>
            <a:endParaRPr lang="ru-RU" dirty="0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882" y="4041246"/>
            <a:ext cx="1096943" cy="5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3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672</Words>
  <Application>Microsoft Office PowerPoint</Application>
  <PresentationFormat>Широкоэкранный</PresentationFormat>
  <Paragraphs>54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SidYulia</dc:creator>
  <cp:lastModifiedBy>SidYulia</cp:lastModifiedBy>
  <cp:revision>4</cp:revision>
  <dcterms:created xsi:type="dcterms:W3CDTF">2021-02-11T16:14:32Z</dcterms:created>
  <dcterms:modified xsi:type="dcterms:W3CDTF">2021-02-17T16:04:25Z</dcterms:modified>
</cp:coreProperties>
</file>