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0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B6F8-7F62-435C-B5D3-B5E9AA5F612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95866" y="1274858"/>
            <a:ext cx="10854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Переходные процессы в электрических цепях с двумя реактивными элементами</a:t>
            </a:r>
          </a:p>
          <a:p>
            <a:pPr algn="ctr"/>
            <a:r>
              <a:rPr lang="ru-RU" sz="5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(алгоритмы решения задач)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62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44" y="315575"/>
            <a:ext cx="107067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7030A0"/>
                </a:solidFill>
              </a:rPr>
              <a:t>Нахождение мгновенных значений</a:t>
            </a:r>
          </a:p>
          <a:p>
            <a:pPr algn="ctr"/>
            <a:r>
              <a:rPr lang="ru-RU" sz="3200" dirty="0">
                <a:solidFill>
                  <a:srgbClr val="7030A0"/>
                </a:solidFill>
              </a:rPr>
              <a:t>электрических величин, не подчиняющихся законам коммутации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7819" y="1984162"/>
            <a:ext cx="1182901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Вариант 1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Если в условии задачи требуется найти закон изменения величины, не подчиняющейся законам коммутации, то сначала находим закон изменения величины, подчиняющейся законам коммутации, затем из системы уравнений электрического состояния в дифференциальной форме – требуемую величину. При составлении системы рекомендуется выбирать уравнения, связывающие искомые величины с величинами, подчиняющимися законам коммутации.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7819" y="4183810"/>
            <a:ext cx="11513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Вариант 2</a:t>
            </a:r>
          </a:p>
          <a:p>
            <a:r>
              <a:rPr lang="ru-RU" sz="2000" dirty="0"/>
              <a:t>Сразу ищем закон изменения требуемой по условию величины как сумму принужденной и свободной составляющих.</a:t>
            </a:r>
          </a:p>
        </p:txBody>
      </p:sp>
    </p:spTree>
    <p:extLst>
      <p:ext uri="{BB962C8B-B14F-4D97-AF65-F5344CB8AC3E}">
        <p14:creationId xmlns:p14="http://schemas.microsoft.com/office/powerpoint/2010/main" val="196533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011" y="0"/>
            <a:ext cx="117850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Алгоритм расчета переходных процессов электрических величин,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не подчиняющихся законам коммутации в разветвленных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электрических цепях с двумя реактивными элементами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8432" y="1697549"/>
            <a:ext cx="118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Шаг 1</a:t>
            </a: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Понять, в чем состоит коммутация. Рассмотреть схему электрической цепи после коммутации. Разметить схему,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         обозначив в ней узлы и токи в ветвях. Составить систему дифференциальных уравнений электрического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         состояния цепи для мгновенных значений токов и напряжений </a:t>
            </a: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(2+3+4)</a:t>
            </a:r>
            <a:r>
              <a:rPr kumimoji="0" lang="ru-RU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6889" y="2583490"/>
            <a:ext cx="10142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2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Ищем решение системы ДУ относительно величины, подчиняющейся закону коммутации,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как сумму принужденной и свободной составляющих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(2+3+4).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0343" y="3205127"/>
            <a:ext cx="11501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3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Найдем принужденную составляющую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как новый установившийся режим на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t=∞.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Для этого изобразим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эквивалентную электрическую схему для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t=∞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(4)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6889" y="3496142"/>
            <a:ext cx="508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Найдем свободную составляющую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1+2+3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3272" y="4148969"/>
            <a:ext cx="1050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4.1.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найдем корни характеристического уравнения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и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помощью эквивалентной схемы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63272" y="4524798"/>
            <a:ext cx="975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4.2.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найдем постоянные интегрирования</a:t>
            </a: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воспользовавшись алгоритмом поиска ЗНУ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1+2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 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6889" y="5160451"/>
            <a:ext cx="11475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Шаг 5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Определим постоянную времени, длительность переходного процесса, значение электрической величины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до коммутации и построим график переходного процесса, как сумму свободной и принужденной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составляющих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1+2+3+4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242575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262883"/>
            <a:ext cx="11513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[</a:t>
            </a:r>
            <a:r>
              <a:rPr lang="ru-RU" sz="3200" dirty="0">
                <a:solidFill>
                  <a:srgbClr val="0070C0"/>
                </a:solidFill>
              </a:rPr>
              <a:t>Шаг 4.1</a:t>
            </a:r>
            <a:r>
              <a:rPr lang="en-US" sz="3200" dirty="0">
                <a:solidFill>
                  <a:srgbClr val="0070C0"/>
                </a:solidFill>
              </a:rPr>
              <a:t>] </a:t>
            </a:r>
            <a:r>
              <a:rPr lang="ru-RU" sz="3200" dirty="0">
                <a:solidFill>
                  <a:srgbClr val="0070C0"/>
                </a:solidFill>
              </a:rPr>
              <a:t>Вычисление корней характеристического уравнения в разветвленной схеме с двумя реактивными элементами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8764" y="1529372"/>
            <a:ext cx="1141337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Построить эквивалентную схему для поиска корней характеристического уравнения </a:t>
            </a:r>
            <a:r>
              <a:rPr lang="ru-RU" sz="2000" dirty="0">
                <a:solidFill>
                  <a:srgbClr val="FF0000"/>
                </a:solidFill>
              </a:rPr>
              <a:t>(3)</a:t>
            </a:r>
            <a:r>
              <a:rPr lang="ru-RU" sz="2000" dirty="0"/>
              <a:t>:</a:t>
            </a:r>
          </a:p>
          <a:p>
            <a:r>
              <a:rPr lang="ru-RU" sz="2000" dirty="0"/>
              <a:t> - все индуктивные элементы в схеме заменяем эквивалентными сопротивлениями </a:t>
            </a:r>
            <a:r>
              <a:rPr lang="en-US" sz="2000" i="1" dirty="0" err="1"/>
              <a:t>Lp</a:t>
            </a:r>
            <a:r>
              <a:rPr lang="ru-RU" sz="2000" dirty="0"/>
              <a:t>; </a:t>
            </a:r>
          </a:p>
          <a:p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все емкостные элементы в схеме за меняем эквивалентными сопротивлениями  </a:t>
            </a:r>
            <a:r>
              <a:rPr lang="en-US" sz="2000" i="1" dirty="0"/>
              <a:t>1/Cp</a:t>
            </a:r>
            <a:r>
              <a:rPr lang="ru-RU" sz="2000" dirty="0"/>
              <a:t>; </a:t>
            </a:r>
          </a:p>
          <a:p>
            <a:r>
              <a:rPr lang="ru-RU" sz="2000" dirty="0"/>
              <a:t> - резистивные элементы оставляем без изменений;</a:t>
            </a:r>
          </a:p>
          <a:p>
            <a:r>
              <a:rPr lang="ru-RU" sz="2000" dirty="0"/>
              <a:t> - все источники ЭДС закорачиваем;</a:t>
            </a:r>
          </a:p>
          <a:p>
            <a:r>
              <a:rPr lang="ru-RU" sz="2000" dirty="0"/>
              <a:t> - все источники тока разрываем;</a:t>
            </a:r>
          </a:p>
          <a:p>
            <a:r>
              <a:rPr lang="ru-RU" sz="2000" dirty="0"/>
              <a:t> -  записываем полное сопротивление схемы относительно любой разорванной ветви</a:t>
            </a:r>
            <a:r>
              <a:rPr lang="en-US" sz="2000" dirty="0"/>
              <a:t> </a:t>
            </a:r>
            <a:r>
              <a:rPr lang="ru-RU" sz="2000" dirty="0"/>
              <a:t>и составляем характеристическое уравнение </a:t>
            </a:r>
            <a:r>
              <a:rPr lang="en-US" sz="2000" dirty="0"/>
              <a:t>Z(p) =0</a:t>
            </a:r>
            <a:r>
              <a:rPr lang="ru-RU" sz="2000" dirty="0"/>
              <a:t>;</a:t>
            </a:r>
            <a:endParaRPr lang="en-US" sz="2000" dirty="0"/>
          </a:p>
          <a:p>
            <a:r>
              <a:rPr lang="ru-RU" sz="2000" i="1" dirty="0"/>
              <a:t>Если в схеме после удаления источников энергии появятся короткозамкнутые ветви или имеют место резонансные режимы, то часть корней может обращаться в нуль. Поэтому необходимо следовать рекомендации: общее сопротивление записывать относительно той ветви, где находится искомая величина.</a:t>
            </a:r>
          </a:p>
          <a:p>
            <a:r>
              <a:rPr lang="ru-RU" sz="2000" dirty="0"/>
              <a:t> - находим корни характеристического уравнения.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6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0F0CE6-67F8-4DFC-8705-6EF657FA7576}"/>
              </a:ext>
            </a:extLst>
          </p:cNvPr>
          <p:cNvSpPr txBox="1"/>
          <p:nvPr/>
        </p:nvSpPr>
        <p:spPr>
          <a:xfrm>
            <a:off x="1580225" y="244109"/>
            <a:ext cx="9177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ru-RU" sz="2400" dirty="0">
                <a:solidFill>
                  <a:srgbClr val="0070C0"/>
                </a:solidFill>
              </a:rPr>
              <a:t>Шаг 4.2</a:t>
            </a:r>
            <a:r>
              <a:rPr lang="en-US" sz="2400" dirty="0">
                <a:solidFill>
                  <a:srgbClr val="0070C0"/>
                </a:solidFill>
              </a:rPr>
              <a:t>] </a:t>
            </a:r>
            <a:r>
              <a:rPr lang="ru-RU" sz="2400" dirty="0">
                <a:solidFill>
                  <a:srgbClr val="0070C0"/>
                </a:solidFill>
              </a:rPr>
              <a:t>Вычисление постоянных интегрирования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FF299A-5822-4F5B-9466-B2E89CE482DE}"/>
              </a:ext>
            </a:extLst>
          </p:cNvPr>
          <p:cNvSpPr/>
          <p:nvPr/>
        </p:nvSpPr>
        <p:spPr>
          <a:xfrm>
            <a:off x="652249" y="818939"/>
            <a:ext cx="101052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 свободной составляющей зависит от типа корней характеристического уравнения, </a:t>
            </a:r>
          </a:p>
          <a:p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полученных на шаге 4.1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5716E8E-BED3-4C02-86DE-2BFED46632B4}"/>
              </a:ext>
            </a:extLst>
          </p:cNvPr>
          <p:cNvSpPr/>
          <p:nvPr/>
        </p:nvSpPr>
        <p:spPr>
          <a:xfrm>
            <a:off x="87653" y="1596957"/>
            <a:ext cx="11882674" cy="135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8B35DF-9680-45CD-979B-144E58E34D42}"/>
              </a:ext>
            </a:extLst>
          </p:cNvPr>
          <p:cNvSpPr/>
          <p:nvPr/>
        </p:nvSpPr>
        <p:spPr>
          <a:xfrm>
            <a:off x="610539" y="1760040"/>
            <a:ext cx="4019370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Корни действительные и разные</a:t>
            </a:r>
          </a:p>
          <a:p>
            <a:pPr marL="342900" indent="-342900" algn="ctr">
              <a:buFontTx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Апериодический процесс</a:t>
            </a:r>
          </a:p>
          <a:p>
            <a:pPr marL="342900" indent="-342900" algn="ctr">
              <a:buFontTx/>
              <a:buChar char="-"/>
            </a:pPr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 свободной составляющей: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BE233A8-CFFF-4C88-AA27-C7201DD07F52}"/>
              </a:ext>
            </a:extLst>
          </p:cNvPr>
          <p:cNvSpPr/>
          <p:nvPr/>
        </p:nvSpPr>
        <p:spPr>
          <a:xfrm>
            <a:off x="87653" y="3019238"/>
            <a:ext cx="11793019" cy="135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9A505EA-7C11-484A-B2B1-F1798A93D093}"/>
              </a:ext>
            </a:extLst>
          </p:cNvPr>
          <p:cNvSpPr/>
          <p:nvPr/>
        </p:nvSpPr>
        <p:spPr>
          <a:xfrm>
            <a:off x="106034" y="4428350"/>
            <a:ext cx="11793019" cy="135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59A965-96C3-4930-BA0B-B22545446290}"/>
              </a:ext>
            </a:extLst>
          </p:cNvPr>
          <p:cNvSpPr/>
          <p:nvPr/>
        </p:nvSpPr>
        <p:spPr>
          <a:xfrm>
            <a:off x="505543" y="3169152"/>
            <a:ext cx="4499117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2.Корни действительные и одинаковые</a:t>
            </a:r>
          </a:p>
          <a:p>
            <a:pPr marL="342900" indent="-342900" algn="ctr">
              <a:buFontTx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Критический процесс</a:t>
            </a:r>
          </a:p>
          <a:p>
            <a:pPr marL="342900" indent="-342900" algn="ctr">
              <a:buFontTx/>
              <a:buChar char="-"/>
            </a:pPr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 свободной составляющей: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E832DC-D8CF-499C-848D-F8A2543C1023}"/>
              </a:ext>
            </a:extLst>
          </p:cNvPr>
          <p:cNvSpPr/>
          <p:nvPr/>
        </p:nvSpPr>
        <p:spPr>
          <a:xfrm>
            <a:off x="581974" y="4596814"/>
            <a:ext cx="4076501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Корни комплексно-сопряженные</a:t>
            </a:r>
          </a:p>
          <a:p>
            <a:pPr marL="342900" indent="-342900" algn="ctr">
              <a:buFontTx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Апериодический процесс</a:t>
            </a:r>
          </a:p>
          <a:p>
            <a:pPr marL="342900" indent="-342900" algn="ctr">
              <a:buFontTx/>
              <a:buChar char="-"/>
            </a:pPr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 свободной составляющей: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61F4DE-09A9-4F98-9E43-D2368DC3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5" y="1782300"/>
            <a:ext cx="4315490" cy="7699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2F6AE8-DDC9-461C-9FE4-FC1AE8E7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41" y="3263216"/>
            <a:ext cx="3817940" cy="8275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9B4360-2092-4DBF-806C-2F991FCFD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041" y="4692496"/>
            <a:ext cx="3890676" cy="100306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35EAC64-8693-417B-A7C0-E34939CADD01}"/>
              </a:ext>
            </a:extLst>
          </p:cNvPr>
          <p:cNvSpPr/>
          <p:nvPr/>
        </p:nvSpPr>
        <p:spPr>
          <a:xfrm>
            <a:off x="462383" y="5949406"/>
            <a:ext cx="10191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вычисления постоянных интегрирования необходимо составить систему уравнений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начальных условиях для искомой величины и ее производной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5349835" y="2075812"/>
            <a:ext cx="6504114" cy="3660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1316" y="2067498"/>
            <a:ext cx="5203768" cy="354359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60706" y="211812"/>
            <a:ext cx="8853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[</a:t>
            </a:r>
            <a:r>
              <a:rPr lang="ru-RU" sz="3200" dirty="0">
                <a:solidFill>
                  <a:srgbClr val="7030A0"/>
                </a:solidFill>
              </a:rPr>
              <a:t>Шаг 4.2</a:t>
            </a:r>
            <a:r>
              <a:rPr lang="en-US" sz="3200" dirty="0">
                <a:solidFill>
                  <a:srgbClr val="7030A0"/>
                </a:solidFill>
              </a:rPr>
              <a:t>] </a:t>
            </a:r>
            <a:r>
              <a:rPr lang="ru-RU" sz="3200" dirty="0">
                <a:solidFill>
                  <a:srgbClr val="7030A0"/>
                </a:solidFill>
              </a:rPr>
              <a:t>Алгоритм нахождения ЗНУ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459" y="900145"/>
            <a:ext cx="6504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Шаг 1.</a:t>
            </a:r>
            <a:r>
              <a:rPr lang="ru-RU" dirty="0"/>
              <a:t> В схеме при t = 0 – находим ННУ: </a:t>
            </a:r>
            <a:r>
              <a:rPr lang="en-US" dirty="0" err="1"/>
              <a:t>i</a:t>
            </a:r>
            <a:r>
              <a:rPr lang="en-US" sz="1400" dirty="0" err="1"/>
              <a:t>L</a:t>
            </a:r>
            <a:r>
              <a:rPr lang="ru-RU" dirty="0"/>
              <a:t>(0−) и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sz="1600" dirty="0" err="1"/>
              <a:t>c</a:t>
            </a:r>
            <a:r>
              <a:rPr lang="ru-RU" dirty="0"/>
              <a:t> (0−)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8459" y="1295961"/>
            <a:ext cx="11217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Шаг 2.</a:t>
            </a:r>
            <a:r>
              <a:rPr lang="ru-RU" dirty="0"/>
              <a:t> Составляем эквивалентную схему для момента t = 0+. Схему составляем с учетом ННУ, которые могут быть </a:t>
            </a:r>
            <a:r>
              <a:rPr lang="ru-RU" dirty="0">
                <a:solidFill>
                  <a:srgbClr val="FFC000"/>
                </a:solidFill>
              </a:rPr>
              <a:t>нулевыми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ненулевыми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459" y="2075812"/>
            <a:ext cx="4101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</a:t>
            </a:r>
            <a:r>
              <a:rPr lang="en-US" dirty="0" err="1"/>
              <a:t>iL</a:t>
            </a:r>
            <a:r>
              <a:rPr lang="ru-RU" dirty="0"/>
              <a:t>(0+) = </a:t>
            </a:r>
            <a:r>
              <a:rPr lang="en-US" dirty="0" err="1"/>
              <a:t>iL</a:t>
            </a:r>
            <a:r>
              <a:rPr lang="ru-RU" dirty="0"/>
              <a:t>(0−) = 0 , то вместо индуктивного элемента можно</a:t>
            </a:r>
            <a:r>
              <a:rPr lang="en-US" dirty="0"/>
              <a:t> </a:t>
            </a:r>
            <a:r>
              <a:rPr lang="ru-RU" dirty="0"/>
              <a:t>изобразить разрыв цепи (рис. а). 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dirty="0" err="1"/>
              <a:t>uc</a:t>
            </a:r>
            <a:r>
              <a:rPr lang="ru-RU" dirty="0"/>
              <a:t>(0+) = </a:t>
            </a:r>
            <a:r>
              <a:rPr lang="en-US" dirty="0" err="1"/>
              <a:t>uc</a:t>
            </a:r>
            <a:r>
              <a:rPr lang="ru-RU" dirty="0"/>
              <a:t>(0−) = 0, то</a:t>
            </a:r>
            <a:r>
              <a:rPr lang="en-US" dirty="0"/>
              <a:t> </a:t>
            </a:r>
            <a:r>
              <a:rPr lang="ru-RU" dirty="0"/>
              <a:t>емкостный элемент можно заменить «</a:t>
            </a:r>
            <a:r>
              <a:rPr lang="ru-RU" dirty="0" err="1"/>
              <a:t>закороткой</a:t>
            </a:r>
            <a:r>
              <a:rPr lang="ru-RU" dirty="0"/>
              <a:t>» (рис. б).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8" y="3963659"/>
            <a:ext cx="4475927" cy="14630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00007" y="22093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Если </a:t>
            </a:r>
            <a:r>
              <a:rPr lang="en-US" dirty="0" err="1"/>
              <a:t>iL</a:t>
            </a:r>
            <a:r>
              <a:rPr lang="ru-RU" dirty="0"/>
              <a:t>(0+) =</a:t>
            </a:r>
            <a:r>
              <a:rPr lang="en-US" dirty="0" err="1"/>
              <a:t>iL</a:t>
            </a:r>
            <a:r>
              <a:rPr lang="ru-RU" dirty="0"/>
              <a:t> (0−) ≠ 0, то индуктивный элемент заменяем</a:t>
            </a:r>
          </a:p>
          <a:p>
            <a:r>
              <a:rPr lang="ru-RU" dirty="0"/>
              <a:t>источником тока с током </a:t>
            </a:r>
            <a:r>
              <a:rPr lang="en-US" dirty="0" err="1"/>
              <a:t>iL</a:t>
            </a:r>
            <a:r>
              <a:rPr lang="ru-RU" dirty="0"/>
              <a:t>(0−), направления которых совпадают</a:t>
            </a:r>
            <a:r>
              <a:rPr lang="en-US" dirty="0"/>
              <a:t> </a:t>
            </a:r>
            <a:r>
              <a:rPr lang="ru-RU" dirty="0"/>
              <a:t>(рис. а). 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dirty="0" err="1"/>
              <a:t>uc</a:t>
            </a:r>
            <a:r>
              <a:rPr lang="ru-RU" dirty="0"/>
              <a:t>(0+) = </a:t>
            </a:r>
            <a:r>
              <a:rPr lang="en-US" dirty="0" err="1"/>
              <a:t>uc</a:t>
            </a:r>
            <a:r>
              <a:rPr lang="ru-RU" dirty="0"/>
              <a:t>(0−) ≠ 0, то емкостный элемент заменяют</a:t>
            </a:r>
          </a:p>
          <a:p>
            <a:r>
              <a:rPr lang="ru-RU" dirty="0"/>
              <a:t>источником ЭДС с ЭДС, равной </a:t>
            </a:r>
            <a:r>
              <a:rPr lang="en-US" dirty="0" err="1"/>
              <a:t>uc</a:t>
            </a:r>
            <a:r>
              <a:rPr lang="ru-RU" dirty="0"/>
              <a:t>(0−) . Направления их противоположны</a:t>
            </a:r>
            <a:r>
              <a:rPr lang="en-US" dirty="0"/>
              <a:t> </a:t>
            </a:r>
            <a:r>
              <a:rPr lang="ru-RU" dirty="0"/>
              <a:t>(рис. б).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07" y="3963659"/>
            <a:ext cx="6004560" cy="150030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2753" y="5943412"/>
            <a:ext cx="1154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Шаг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ru-RU" dirty="0">
                <a:solidFill>
                  <a:srgbClr val="7030A0"/>
                </a:solidFill>
              </a:rPr>
              <a:t>.</a:t>
            </a:r>
            <a:r>
              <a:rPr lang="ru-RU" dirty="0"/>
              <a:t> В полученной схеме при t = 0</a:t>
            </a:r>
            <a:r>
              <a:rPr lang="en-US" dirty="0"/>
              <a:t>+</a:t>
            </a:r>
            <a:r>
              <a:rPr lang="ru-RU" dirty="0"/>
              <a:t> находим требуемые ЗНУ, используя любые известные методы расчета электрических цепей </a:t>
            </a:r>
          </a:p>
        </p:txBody>
      </p:sp>
    </p:spTree>
    <p:extLst>
      <p:ext uri="{BB962C8B-B14F-4D97-AF65-F5344CB8AC3E}">
        <p14:creationId xmlns:p14="http://schemas.microsoft.com/office/powerpoint/2010/main" val="2007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007" y="0"/>
            <a:ext cx="1178508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 расчета переходных процессов </a:t>
            </a:r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электрических величин, </a:t>
            </a:r>
          </a:p>
          <a:p>
            <a:pPr algn="ctr"/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 подчиняющихся законам коммутации в </a:t>
            </a:r>
          </a:p>
          <a:p>
            <a:pPr algn="ctr"/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разветвленных электрических цепях (Вариант 2)</a:t>
            </a:r>
          </a:p>
          <a:p>
            <a:pPr algn="ctr"/>
            <a:endParaRPr lang="ru-RU" sz="3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8432" y="1697549"/>
            <a:ext cx="118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Шаг 1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Понять, в чем состоит коммутация. Рассмотреть схему электрической цепи после коммутации. Разметить схему,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обозначив в ней узлы и токи в ветвях. Составить систему дифференциальных уравнений электрического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состояния цепи д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ля мгновенных значений токов и напряжений </a:t>
            </a:r>
            <a:r>
              <a:rPr lang="ru-RU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(2+3+4)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ru-RU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617" y="2715339"/>
            <a:ext cx="11248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</a:rPr>
              <a:t>Шаг 2</a:t>
            </a:r>
            <a:r>
              <a:rPr lang="ru-RU" b="1" dirty="0"/>
              <a:t>.</a:t>
            </a:r>
            <a:r>
              <a:rPr lang="ru-RU" dirty="0"/>
              <a:t> Ищем решение системы ДУ относительно требуемой величины, не подчиняющейся закону коммутации,</a:t>
            </a:r>
          </a:p>
          <a:p>
            <a:r>
              <a:rPr lang="ru-RU" dirty="0"/>
              <a:t>              как сумму принужденной и свободной составляющих </a:t>
            </a:r>
            <a:r>
              <a:rPr lang="ru-RU" dirty="0">
                <a:solidFill>
                  <a:srgbClr val="FF0000"/>
                </a:solidFill>
              </a:rPr>
              <a:t>(2+3+4).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3617" y="3434724"/>
            <a:ext cx="11501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</a:rPr>
              <a:t>Шаг 3</a:t>
            </a:r>
            <a:r>
              <a:rPr lang="ru-RU" b="1" dirty="0"/>
              <a:t>.</a:t>
            </a:r>
            <a:r>
              <a:rPr lang="ru-RU" dirty="0"/>
              <a:t> Найдем принужденную составляющую (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), как новый установившийся режим на </a:t>
            </a:r>
            <a:r>
              <a:rPr lang="en-US" dirty="0"/>
              <a:t>t=∞.</a:t>
            </a:r>
            <a:r>
              <a:rPr lang="ru-RU" dirty="0"/>
              <a:t> Для этого изобразим</a:t>
            </a:r>
          </a:p>
          <a:p>
            <a:r>
              <a:rPr lang="ru-RU" dirty="0"/>
              <a:t>              эквивалентную электрическую схему для </a:t>
            </a:r>
            <a:r>
              <a:rPr lang="en-US" dirty="0"/>
              <a:t>t=∞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(4)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3617" y="3994634"/>
            <a:ext cx="5759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  <a:p>
            <a:r>
              <a:rPr lang="ru-RU" b="1" dirty="0">
                <a:solidFill>
                  <a:srgbClr val="0070C0"/>
                </a:solidFill>
              </a:rPr>
              <a:t>Шаг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ru-RU" b="1" dirty="0"/>
              <a:t>.</a:t>
            </a:r>
            <a:r>
              <a:rPr lang="ru-RU" dirty="0"/>
              <a:t> Найдем свободную составляющую (</a:t>
            </a:r>
            <a:r>
              <a:rPr lang="ru-RU" dirty="0">
                <a:solidFill>
                  <a:srgbClr val="FF0000"/>
                </a:solidFill>
              </a:rPr>
              <a:t>1+2+3</a:t>
            </a:r>
            <a:r>
              <a:rPr lang="ru-RU" dirty="0"/>
              <a:t>) в виде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3272" y="4640965"/>
            <a:ext cx="704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Шаг 4.1. </a:t>
            </a:r>
            <a:r>
              <a:rPr lang="ru-RU" dirty="0"/>
              <a:t>найдем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с помощью эквивалентной схемы (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ru-RU" dirty="0"/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63272" y="5038626"/>
            <a:ext cx="975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Шаг 4.2. </a:t>
            </a:r>
            <a:r>
              <a:rPr lang="ru-RU" dirty="0"/>
              <a:t>найдем постоянную интегрирования </a:t>
            </a:r>
            <a:r>
              <a:rPr lang="en-US" i="1" dirty="0"/>
              <a:t>B</a:t>
            </a:r>
            <a:r>
              <a:rPr lang="ru-RU" i="1" dirty="0"/>
              <a:t>,</a:t>
            </a:r>
            <a:r>
              <a:rPr lang="ru-RU" dirty="0"/>
              <a:t> воспользовавшись алгоритмом поиска ЗНУ (</a:t>
            </a:r>
            <a:r>
              <a:rPr lang="ru-RU" dirty="0">
                <a:solidFill>
                  <a:srgbClr val="FF0000"/>
                </a:solidFill>
              </a:rPr>
              <a:t>1+2</a:t>
            </a:r>
            <a:r>
              <a:rPr lang="ru-RU" dirty="0"/>
              <a:t>)    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81" y="4243304"/>
            <a:ext cx="1096943" cy="5360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6889" y="5598536"/>
            <a:ext cx="11475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rgbClr val="0070C0"/>
                </a:solidFill>
              </a:rPr>
              <a:t>Шаг 5</a:t>
            </a:r>
            <a:r>
              <a:rPr lang="ru-RU" b="1" dirty="0">
                <a:solidFill>
                  <a:prstClr val="black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Определим постоянную времени, длительность переходного процесса, значение электрической величины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             до коммутации и построим график переходного процесса, как сумму свободной и принужденной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             составляющих (</a:t>
            </a:r>
            <a:r>
              <a:rPr lang="ru-RU" dirty="0">
                <a:solidFill>
                  <a:srgbClr val="FF0000"/>
                </a:solidFill>
              </a:rPr>
              <a:t>1+2+3+4</a:t>
            </a:r>
            <a:r>
              <a:rPr lang="ru-RU" dirty="0">
                <a:solidFill>
                  <a:prstClr val="black"/>
                </a:solidFill>
              </a:rPr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773033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925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SidYulia</dc:creator>
  <cp:lastModifiedBy>Андрей Сидоркин</cp:lastModifiedBy>
  <cp:revision>14</cp:revision>
  <dcterms:created xsi:type="dcterms:W3CDTF">2021-02-11T16:14:32Z</dcterms:created>
  <dcterms:modified xsi:type="dcterms:W3CDTF">2021-03-10T20:27:15Z</dcterms:modified>
</cp:coreProperties>
</file>