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707DCE-B538-4117-A236-F2AB7DBFDF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8ce67166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8ce67166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253c4ab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253c4ab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253c4ab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253c4ab3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253c4ab3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253c4ab3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28ce67166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28ce67166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28ce67166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28ce67166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28ce67166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28ce67166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253c4ab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253c4ab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253c4ab3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253c4ab3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253c4ab3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253c4ab3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28ce67166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28ce67166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253c4ab3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253c4ab3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28ce67166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28ce67166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28ce67166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28ce67166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28ce67166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28ce67166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28ce67166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28ce67166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28ce67166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28ce67166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28ce67166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28ce67166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53c4ab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253c4ab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8ce6716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8ce6716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28ce67166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28ce67166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53c4a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253c4a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6725" y="369575"/>
            <a:ext cx="6471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Многослойные печатные платы. Метод послойного наращивания.</a:t>
            </a:r>
            <a:endParaRPr sz="30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500850"/>
            <a:ext cx="5603475" cy="36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6370301" y="109175"/>
            <a:ext cx="3840499" cy="24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626725" y="369575"/>
            <a:ext cx="58086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Метод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1"/>
          <a:srcRect t="1205" r="53020" b="10765"/>
          <a:stretch>
            <a:fillRect/>
          </a:stretch>
        </p:blipFill>
        <p:spPr>
          <a:xfrm>
            <a:off x="5926325" y="0"/>
            <a:ext cx="1525550" cy="507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1"/>
          <a:srcRect l="53872" t="1155" b="18633"/>
          <a:stretch>
            <a:fillRect/>
          </a:stretch>
        </p:blipFill>
        <p:spPr>
          <a:xfrm>
            <a:off x="7605400" y="590350"/>
            <a:ext cx="1477309" cy="45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43100" y="1007325"/>
            <a:ext cx="5179800" cy="21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На изготовленный слой проводящего рисунка напрессовывают следующий слой перфорированной изоляции и через перфорации наращивают очередные металлизированные переходы. 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43100" y="3013675"/>
            <a:ext cx="5098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Таким образом, 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последовательно создаются слои проводящего рисунка и изоляции с межслойными переходами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1"/>
          <a:srcRect t="89359" r="53020" b="812"/>
          <a:stretch>
            <a:fillRect/>
          </a:stretch>
        </p:blipFill>
        <p:spPr>
          <a:xfrm>
            <a:off x="7605400" y="36601"/>
            <a:ext cx="1525550" cy="56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3252499" y="-2775825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626725" y="369575"/>
            <a:ext cx="8343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Метод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91325" y="1312575"/>
            <a:ext cx="80322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 качестве межслойной изоляции могут быть использованы стеклотекстолитовые прокладки с перфорацией в местах межслойных соединений или полимерные пленки, отверстия в которых вытравливаются в назначенных местах.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Количество слоев при послойном наращивании обычно ограничивают пятью, т.к. изготовление каждого последующего слоя связано с многократными технологическими и химическими воздействиями на уже изготовленные слои 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 rot="10800000">
            <a:off x="5700476" y="76200"/>
            <a:ext cx="7924249" cy="5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>
            <a:off x="-5805724" y="22860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626725" y="369575"/>
            <a:ext cx="77817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Связь между слоями. Метод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609600" y="838200"/>
            <a:ext cx="8173500" cy="4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Способы получения электролитического соединения: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en-US" sz="1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Способ</a:t>
            </a: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– связь между слоями столбиком из медной фольги.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Медную фольгу покрывают фоторезистом,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стравливают медь с пробельных участков,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контактные площадки защищают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проводят повторное травление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на поверхность платы (кроме контактных площадок) наносят изоляционный материал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На изоляционный материал – хим. Cu, затем – гальв. Cu.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Слой Cu, контактирующий с выступающими площадками, покрывается фоторезистом,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далее - изготавливается рисунок второго слоя платы.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 rot="5400000">
            <a:off x="5700476" y="144780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626725" y="369575"/>
            <a:ext cx="7413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Связь между слоями. Метод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09600" y="1295400"/>
            <a:ext cx="8173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2.</a:t>
            </a:r>
            <a:r>
              <a:rPr lang="en-US" sz="1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Способ </a:t>
            </a: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путем гальванического наращивания меди, начиная от фольги, через перфорированное отверстие в стеклоткани до ее верхней границы и даже несколько выше.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Важно!!!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Контроль состояния поверхности контактных выступов.  Не допускается вытекание лака или клея при прессовании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626725" y="3328350"/>
            <a:ext cx="7835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Операции выполнится столько раз, сколько требуется слоев МПП. При монтаже ИС с планарными выводами контактные площадки используются для пайки выводов внахлест.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 rot="-5400000">
            <a:off x="5700476" y="-53340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626725" y="64775"/>
            <a:ext cx="55545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Подытожим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409925" y="742950"/>
          <a:ext cx="8336175" cy="3000000"/>
        </p:xfrm>
        <a:graphic>
          <a:graphicData uri="http://schemas.openxmlformats.org/drawingml/2006/table">
            <a:tbl>
              <a:tblPr>
                <a:noFill/>
                <a:tableStyleId>{28707DCE-B538-4117-A236-F2AB7DBFDFC2}</a:tableStyleId>
              </a:tblPr>
              <a:tblGrid>
                <a:gridCol w="652700"/>
                <a:gridCol w="3365525"/>
                <a:gridCol w="43179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Этап ТП</a:t>
                      </a:r>
                      <a:endParaRPr sz="17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Технологическое воздействие на материал</a:t>
                      </a:r>
                      <a:endParaRPr sz="17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Характерные признаки состояния материала, эскиз заготовки</a:t>
                      </a:r>
                      <a:endParaRPr sz="17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Раскрой медной фольги нефольгированного диэлектрика. Перфорирование диэлектрика</a:t>
                      </a: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Слой медной фольги и слой перфорванного диэлектрика</a:t>
                      </a: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</a:t>
                      </a: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Склеивание фольги и диэлектрика, удаление клея из отверстий в диэлектрике, гальваническое наращивание меди в отверстиях (слой фольги – катод)</a:t>
                      </a: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Отверстия в диэлектрике заполнены сплошным слоем гальванически осажденной меди, выступающей за диэлектрик</a:t>
                      </a: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70" name="Google Shape;170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97300" y="2360053"/>
            <a:ext cx="4911451" cy="6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60024" y="4536225"/>
            <a:ext cx="4261539" cy="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 rot="10800000">
            <a:off x="1128476" y="-358140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626725" y="64775"/>
            <a:ext cx="55545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Подытожим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409925" y="590550"/>
          <a:ext cx="8336175" cy="3000000"/>
        </p:xfrm>
        <a:graphic>
          <a:graphicData uri="http://schemas.openxmlformats.org/drawingml/2006/table">
            <a:tbl>
              <a:tblPr>
                <a:noFill/>
                <a:tableStyleId>{28707DCE-B538-4117-A236-F2AB7DBFDFC2}</a:tableStyleId>
              </a:tblPr>
              <a:tblGrid>
                <a:gridCol w="676825"/>
                <a:gridCol w="3341400"/>
                <a:gridCol w="43179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Этап ТП</a:t>
                      </a:r>
                      <a:endParaRPr sz="16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Технологическое воздействие на материал</a:t>
                      </a:r>
                      <a:endParaRPr sz="16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Характерные признаки состояния материала, эскиз заготовки</a:t>
                      </a:r>
                      <a:endParaRPr sz="16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</a:t>
                      </a:r>
                      <a:endParaRPr sz="16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Химико-механическое вытравливание поверхности диэлектрика. Получение проводящего рисунка слоя 2 электрохимическим методом (табл. 1.8). Подготовка следующего слоя перфорированного диэлектрика</a:t>
                      </a:r>
                      <a:endParaRPr sz="16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Слой фольги 1 остается сплошным, на слое 2 образован проводящий рисунок, следующий слой диэлектрика перфорирован</a:t>
                      </a:r>
                      <a:endParaRPr sz="16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4</a:t>
                      </a:r>
                      <a:endParaRPr sz="16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Приклеивание перфорированного диэлектрика к пакету слоев 1 и 2. Гальваническое наращивание меди в отверстиях очередного слоя диэлектрика. Далее повторение операций наращивания последующих проводящих слоев</a:t>
                      </a:r>
                      <a:endParaRPr sz="16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Образование следующих проводящих слоев. Слой фольги 1 выполняет роль катода на гальванических операциях</a:t>
                      </a:r>
                      <a:endParaRPr sz="16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79" name="Google Shape;17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28150" y="2124250"/>
            <a:ext cx="4201624" cy="9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28150" y="4103675"/>
            <a:ext cx="4201624" cy="78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-243124" y="-297180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26725" y="369575"/>
            <a:ext cx="55545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Подытожим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409925" y="1047750"/>
          <a:ext cx="8336175" cy="3000000"/>
        </p:xfrm>
        <a:graphic>
          <a:graphicData uri="http://schemas.openxmlformats.org/drawingml/2006/table">
            <a:tbl>
              <a:tblPr>
                <a:noFill/>
                <a:tableStyleId>{28707DCE-B538-4117-A236-F2AB7DBFDFC2}</a:tableStyleId>
              </a:tblPr>
              <a:tblGrid>
                <a:gridCol w="676825"/>
                <a:gridCol w="3341400"/>
                <a:gridCol w="43179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Этап ТП</a:t>
                      </a:r>
                      <a:endParaRPr sz="18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Технологическое воздействие на материал</a:t>
                      </a:r>
                      <a:endParaRPr sz="18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Характерные признаки состояния материала, эскиз заготовки</a:t>
                      </a:r>
                      <a:endParaRPr sz="18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5</a:t>
                      </a: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Создание проводящего рисунка на слое фольги 1. Удаление технологического поля, нанесение паяльной маски </a:t>
                      </a: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МПП со сплошными металлизированными межслойными переходами, обепечивающими надежное соединение слоев</a:t>
                      </a: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88" name="Google Shape;188;p28"/>
          <p:cNvPicPr preferRelativeResize="0"/>
          <p:nvPr/>
        </p:nvPicPr>
        <p:blipFill rotWithShape="1">
          <a:blip r:embed="rId1"/>
          <a:srcRect l="2420" t="10740" r="-2420" b="-10740"/>
          <a:stretch>
            <a:fillRect/>
          </a:stretch>
        </p:blipFill>
        <p:spPr>
          <a:xfrm>
            <a:off x="1278425" y="3286038"/>
            <a:ext cx="63055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2">
            <a:alphaModFix amt="16000"/>
          </a:blip>
          <a:srcRect l="79419"/>
          <a:stretch>
            <a:fillRect/>
          </a:stretch>
        </p:blipFill>
        <p:spPr>
          <a:xfrm rot="5400000">
            <a:off x="3665587" y="-1806287"/>
            <a:ext cx="1630826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626725" y="369575"/>
            <a:ext cx="7539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Преимущества метода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489275" y="1460650"/>
            <a:ext cx="77637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Char char="-"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Исключительно высокая плотность монтажа - дает возможность выполнения межслойных переходов любой точке платы независимо от трассировки и местоположения межслойных соединений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Char char="-"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Межслойные переходы могут выполняться независимо друг от друга, между любыми слоями в любой назначенной точке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 rot="-5400000">
            <a:off x="537551" y="3643625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626725" y="369575"/>
            <a:ext cx="41514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Процесс изготовления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471300" y="927250"/>
            <a:ext cx="8220300" cy="4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Char char="-"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Имеет длительный технологический цикл,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Char char="-"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Требует тщательности и качества изготовления - любой производственный дефект приводит к браку всей ПП,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Char char="-"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Трудности при очистке отверстий под межслойные переходы от затёков клея,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Char char="-"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Требует тщательного визуального контроля каждого отверстия на отсутствие загрязнений, 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Char char="-"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Требует сошлифовывания вручную выступающих над поверхностью заготовки столбиков меди межслойных соединений до уровня поверхности изоляции и др,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Char char="-"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Необходимость тщательной очистки электролитов и предотвращение попадания в ванну даже незначительных загрязнений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 rot="10800000">
            <a:off x="4888321" y="6749"/>
            <a:ext cx="7924253" cy="512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626725" y="369575"/>
            <a:ext cx="64437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Недостатки метода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620725" y="1170450"/>
            <a:ext cx="81516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-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Только последовательное изготовление проводящих слоев, наличие операции очистки переходных отверстий после операций приклеивания и шлифования диэлектрика с выступающими медными столбиками.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-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данные МПП предназначены только для монтажа компонентов (КМП), монтируемых на поверхность платы, и может быть применена для изготовления ЭВС высокой надежности (бортовая аппаратура).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-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трудности послойного наращивания в сочетании с высокой реализуемой плотностью монтажа и надежностью. Внедрение в серийное и мелкосерийное производство затруднено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>
            <a:off x="-4281724" y="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6725" y="369575"/>
            <a:ext cx="41514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Ликбез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388600" y="2383475"/>
            <a:ext cx="3469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Ядро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— основа МПП (формируются слои двух первых внутренних слоев МПП с рисунком печатных проводников и площадок)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11600" y="967575"/>
            <a:ext cx="8320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Препрег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— это </a:t>
            </a:r>
            <a:r>
              <a:rPr lang="en-US" sz="2000" b="1">
                <a:solidFill>
                  <a:srgbClr val="333333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изоляционный прокладочный материал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для склеивания заготовок внутренних слоев (ядер) многослойной печатной платы, а также для создания ламинатов (фольгированных с одной или двух сторон диэлектрических оснований).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5249" y="2482332"/>
            <a:ext cx="5230426" cy="266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 amt="16000"/>
          </a:blip>
          <a:srcRect l="51728"/>
          <a:stretch>
            <a:fillRect/>
          </a:stretch>
        </p:blipFill>
        <p:spPr>
          <a:xfrm rot="10800000">
            <a:off x="5395675" y="76200"/>
            <a:ext cx="3825075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626725" y="369575"/>
            <a:ext cx="67056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Применение метода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829300" y="1590775"/>
            <a:ext cx="7485300" cy="20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Применение метода оправдано для создания аппаратуры с высокой надежностью. Например в аппаратуре космического транспорта и космического базирования. Изготовленные этим методом МПП не имели ни одного отказа за все время использования с 80х годов прошлого столетия</a:t>
            </a:r>
            <a:endParaRPr sz="18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2844000"/>
            <a:ext cx="3342724" cy="22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3688999" y="1480775"/>
            <a:ext cx="7924249" cy="5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rot="10800000">
            <a:off x="3287626" y="-309315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626725" y="369575"/>
            <a:ext cx="58782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Интерактив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1"/>
          <a:srcRect t="38053" r="49885" b="56637"/>
          <a:stretch>
            <a:fillRect/>
          </a:stretch>
        </p:blipFill>
        <p:spPr>
          <a:xfrm>
            <a:off x="387888" y="1469571"/>
            <a:ext cx="2282596" cy="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1"/>
          <a:srcRect l="1" t="64719" r="60444" b="30406"/>
          <a:stretch>
            <a:fillRect/>
          </a:stretch>
        </p:blipFill>
        <p:spPr>
          <a:xfrm>
            <a:off x="3597712" y="617000"/>
            <a:ext cx="1546677" cy="34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1"/>
          <a:srcRect l="53873" t="16844" r="-9899" b="74430"/>
          <a:stretch>
            <a:fillRect/>
          </a:stretch>
        </p:blipFill>
        <p:spPr>
          <a:xfrm>
            <a:off x="6886648" y="617000"/>
            <a:ext cx="2101919" cy="59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1"/>
          <a:srcRect l="53872" t="5054" r="-7590" b="87008"/>
          <a:stretch>
            <a:fillRect/>
          </a:stretch>
        </p:blipFill>
        <p:spPr>
          <a:xfrm>
            <a:off x="4195654" y="4081386"/>
            <a:ext cx="2139292" cy="571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rot="5400000">
            <a:off x="-3728549" y="326025"/>
            <a:ext cx="7924249" cy="5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25;p33"/>
          <p:cNvPicPr preferRelativeResize="0"/>
          <p:nvPr/>
        </p:nvPicPr>
        <p:blipFill rotWithShape="1">
          <a:blip r:embed="rId1"/>
          <a:srcRect l="-1468" t="55033" r="53019" b="39657"/>
          <a:stretch>
            <a:fillRect/>
          </a:stretch>
        </p:blipFill>
        <p:spPr>
          <a:xfrm>
            <a:off x="1605103" y="1916805"/>
            <a:ext cx="2206679" cy="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5;p33"/>
          <p:cNvPicPr preferRelativeResize="0"/>
          <p:nvPr/>
        </p:nvPicPr>
        <p:blipFill rotWithShape="1">
          <a:blip r:embed="rId1"/>
          <a:srcRect t="18294" r="49884" b="73735"/>
          <a:stretch>
            <a:fillRect/>
          </a:stretch>
        </p:blipFill>
        <p:spPr>
          <a:xfrm>
            <a:off x="369205" y="2464276"/>
            <a:ext cx="2282595" cy="64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5;p33"/>
          <p:cNvPicPr preferRelativeResize="0"/>
          <p:nvPr/>
        </p:nvPicPr>
        <p:blipFill rotWithShape="1">
          <a:blip r:embed="rId1"/>
          <a:srcRect t="3109" r="51550" b="86983"/>
          <a:stretch>
            <a:fillRect/>
          </a:stretch>
        </p:blipFill>
        <p:spPr>
          <a:xfrm>
            <a:off x="1959513" y="4202307"/>
            <a:ext cx="2206678" cy="80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5;p33"/>
          <p:cNvPicPr preferRelativeResize="0"/>
          <p:nvPr/>
        </p:nvPicPr>
        <p:blipFill rotWithShape="1">
          <a:blip r:embed="rId1"/>
          <a:srcRect t="30842" r="42316" b="66413"/>
          <a:stretch>
            <a:fillRect/>
          </a:stretch>
        </p:blipFill>
        <p:spPr>
          <a:xfrm>
            <a:off x="1538880" y="3375643"/>
            <a:ext cx="2627311" cy="2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5;p33"/>
          <p:cNvPicPr preferRelativeResize="0"/>
          <p:nvPr/>
        </p:nvPicPr>
        <p:blipFill rotWithShape="1">
          <a:blip r:embed="rId1"/>
          <a:srcRect t="46361" r="49884" b="48330"/>
          <a:stretch>
            <a:fillRect/>
          </a:stretch>
        </p:blipFill>
        <p:spPr>
          <a:xfrm>
            <a:off x="387888" y="3885547"/>
            <a:ext cx="2282595" cy="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26;p33"/>
          <p:cNvPicPr preferRelativeResize="0"/>
          <p:nvPr/>
        </p:nvPicPr>
        <p:blipFill rotWithShape="1">
          <a:blip r:embed="rId1"/>
          <a:srcRect t="73699" r="50696" b="20234"/>
          <a:stretch>
            <a:fillRect/>
          </a:stretch>
        </p:blipFill>
        <p:spPr>
          <a:xfrm>
            <a:off x="3855363" y="2056973"/>
            <a:ext cx="1927879" cy="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26;p33"/>
          <p:cNvPicPr preferRelativeResize="0"/>
          <p:nvPr/>
        </p:nvPicPr>
        <p:blipFill rotWithShape="1">
          <a:blip r:embed="rId1"/>
          <a:srcRect l="-2324" t="81903" r="48569" b="10266"/>
          <a:stretch>
            <a:fillRect/>
          </a:stretch>
        </p:blipFill>
        <p:spPr>
          <a:xfrm>
            <a:off x="4040924" y="1208987"/>
            <a:ext cx="2101920" cy="55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6;p33"/>
          <p:cNvPicPr preferRelativeResize="0"/>
          <p:nvPr/>
        </p:nvPicPr>
        <p:blipFill rotWithShape="1">
          <a:blip r:embed="rId1"/>
          <a:srcRect t="91510" r="52390" b="660"/>
          <a:stretch>
            <a:fillRect/>
          </a:stretch>
        </p:blipFill>
        <p:spPr>
          <a:xfrm>
            <a:off x="4585381" y="2563544"/>
            <a:ext cx="1861656" cy="55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7;p33"/>
          <p:cNvPicPr preferRelativeResize="0"/>
          <p:nvPr/>
        </p:nvPicPr>
        <p:blipFill rotWithShape="1">
          <a:blip r:embed="rId1"/>
          <a:srcRect l="53871" t="29412" r="-3702" b="61930"/>
          <a:stretch>
            <a:fillRect/>
          </a:stretch>
        </p:blipFill>
        <p:spPr>
          <a:xfrm>
            <a:off x="6886648" y="1469572"/>
            <a:ext cx="1869463" cy="58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7;p33"/>
          <p:cNvPicPr preferRelativeResize="0"/>
          <p:nvPr/>
        </p:nvPicPr>
        <p:blipFill rotWithShape="1">
          <a:blip r:embed="rId1"/>
          <a:srcRect l="53872" t="41911" r="-3702" b="49927"/>
          <a:stretch>
            <a:fillRect/>
          </a:stretch>
        </p:blipFill>
        <p:spPr>
          <a:xfrm>
            <a:off x="5681336" y="3268228"/>
            <a:ext cx="1869462" cy="55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7;p33"/>
          <p:cNvPicPr preferRelativeResize="0"/>
          <p:nvPr/>
        </p:nvPicPr>
        <p:blipFill rotWithShape="1">
          <a:blip r:embed="rId1"/>
          <a:srcRect l="53873" t="54683" r="-3702" b="34977"/>
          <a:stretch>
            <a:fillRect/>
          </a:stretch>
        </p:blipFill>
        <p:spPr>
          <a:xfrm>
            <a:off x="6504925" y="4202307"/>
            <a:ext cx="1869462" cy="7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7;p33"/>
          <p:cNvPicPr preferRelativeResize="0"/>
          <p:nvPr/>
        </p:nvPicPr>
        <p:blipFill rotWithShape="1">
          <a:blip r:embed="rId1"/>
          <a:srcRect l="53644" t="69578" r="-12813" b="18506"/>
          <a:stretch>
            <a:fillRect/>
          </a:stretch>
        </p:blipFill>
        <p:spPr>
          <a:xfrm>
            <a:off x="7003143" y="2207943"/>
            <a:ext cx="2219863" cy="80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626725" y="369575"/>
            <a:ext cx="58782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Интерактив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1"/>
          <a:srcRect r="53020" b="39657"/>
          <a:stretch>
            <a:fillRect/>
          </a:stretch>
        </p:blipFill>
        <p:spPr>
          <a:xfrm>
            <a:off x="2425475" y="118400"/>
            <a:ext cx="2139775" cy="48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1"/>
          <a:srcRect t="50762" r="53020" b="660"/>
          <a:stretch>
            <a:fillRect/>
          </a:stretch>
        </p:blipFill>
        <p:spPr>
          <a:xfrm>
            <a:off x="4799181" y="524469"/>
            <a:ext cx="1837026" cy="343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1"/>
          <a:srcRect l="53872" t="13197" b="18636"/>
          <a:stretch>
            <a:fillRect/>
          </a:stretch>
        </p:blipFill>
        <p:spPr>
          <a:xfrm>
            <a:off x="6898770" y="369575"/>
            <a:ext cx="1730576" cy="46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1"/>
          <a:srcRect l="53872" b="86776"/>
          <a:stretch>
            <a:fillRect/>
          </a:stretch>
        </p:blipFill>
        <p:spPr>
          <a:xfrm>
            <a:off x="4827813" y="3838394"/>
            <a:ext cx="1837026" cy="95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rot="5400000">
            <a:off x="-3728549" y="326025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/>
        </p:nvSpPr>
        <p:spPr>
          <a:xfrm>
            <a:off x="626725" y="369575"/>
            <a:ext cx="67056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Литература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413700" y="121777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Гальваническое покрытие диэлектриков -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https://djvu.online/file/s86DNXE9XCS9a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400050" y="1726000"/>
            <a:ext cx="882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Оборудование электро-химического производства -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https://galvanicrus.ru/files/istomina_sosnovskaya_kovalyuk_2010.pdf?ysclid=m36p0p0lld129244500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399700" y="2499150"/>
            <a:ext cx="841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Анализ технологии изготовения печатных плат -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https://e-learning.bmstu.ru/iu4/pluginfile.php/695/mod_resource/content/1/tom_09_1.10.%20Анализ%20технологии%20изготовления%20многослойных%20печатных%20плат.pdf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413350" y="3487700"/>
            <a:ext cx="823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Мир электроники -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file:///D:/DOWNLOAD/Pechatnye_platy_Medvedev.pdf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>
            <a:off x="-14525" y="-2971800"/>
            <a:ext cx="9144000" cy="591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26725" y="369575"/>
            <a:ext cx="41514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Ликбез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45900" y="999600"/>
            <a:ext cx="80871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Изоляционная</a:t>
            </a: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прокладка с перфорацией</a:t>
            </a: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- диэлектрик с перфорацией, где перфорация подразумевает наличие отверстий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01750" y="1933025"/>
            <a:ext cx="6268800" cy="26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rot="10800000">
            <a:off x="2373076" y="369575"/>
            <a:ext cx="7924249" cy="5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6339124" y="22860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626725" y="369575"/>
            <a:ext cx="41514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Ликбез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1095" y="1199870"/>
            <a:ext cx="4249250" cy="27437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050050" y="1199875"/>
            <a:ext cx="38166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Электрохимические (гальванические) ванны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– служат для электрохимической обработки поверхности металлических или неметаллических деталей;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– 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для нанесения нанесения электропроводного подслоя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 amt="16000"/>
          </a:blip>
          <a:srcRect l="59626"/>
          <a:stretch>
            <a:fillRect/>
          </a:stretch>
        </p:blipFill>
        <p:spPr>
          <a:xfrm rot="-5400000">
            <a:off x="900176" y="990301"/>
            <a:ext cx="3199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26725" y="369575"/>
            <a:ext cx="61284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Метод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1"/>
          <a:srcRect b="34193"/>
          <a:stretch>
            <a:fillRect/>
          </a:stretch>
        </p:blipFill>
        <p:spPr>
          <a:xfrm>
            <a:off x="1909150" y="2243600"/>
            <a:ext cx="5325700" cy="16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15875" y="890500"/>
            <a:ext cx="8174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Заключается в последовательном чередовании слоев изоляционного материала (препрега) и проводникового слоя. Соединение между проводящими элементами соседних печатных слоев производится гальваническим наращиванием меди в отверстиях изоляционного слоя.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-183000" y="3774350"/>
            <a:ext cx="9510000" cy="4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Структура МПП послойного наращивания</a:t>
            </a:r>
            <a:endParaRPr sz="18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1 - межслойный переход - металлический столбик, </a:t>
            </a:r>
            <a:endParaRPr sz="18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2 - монтажная контактная площадка,   3 - компонент с планарными выводами</a:t>
            </a:r>
            <a:endParaRPr sz="18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4 - проводник внутреннего слоя,     5 - проводник внешнего слоя</a:t>
            </a:r>
            <a:endParaRPr sz="18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16000"/>
          </a:blip>
          <a:srcRect l="71659"/>
          <a:stretch>
            <a:fillRect/>
          </a:stretch>
        </p:blipFill>
        <p:spPr>
          <a:xfrm>
            <a:off x="-51050" y="76200"/>
            <a:ext cx="2245774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626725" y="369575"/>
            <a:ext cx="80784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Метод послойного наращивания. Вариант структуры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0275" y="1492363"/>
            <a:ext cx="5016750" cy="21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483225" y="1085225"/>
            <a:ext cx="35727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1 — сквозное переходное металлизированное отверстие между наружными слоями;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— монтажная контактная площадка;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 — компонент с планарными выводами;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 — основа (ядро МПП);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 — проводники внутренних слоев;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 — межслойные переходы (металлизированные столбики);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 — проводники внешних слоев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 amt="16000"/>
          </a:blip>
          <a:srcRect l="74435"/>
          <a:stretch>
            <a:fillRect/>
          </a:stretch>
        </p:blipFill>
        <p:spPr>
          <a:xfrm rot="-5400000">
            <a:off x="1549249" y="1596775"/>
            <a:ext cx="2025851" cy="5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 amt="16000"/>
          </a:blip>
          <a:srcRect l="71678"/>
          <a:stretch>
            <a:fillRect/>
          </a:stretch>
        </p:blipFill>
        <p:spPr>
          <a:xfrm rot="5400000">
            <a:off x="5492474" y="-1427199"/>
            <a:ext cx="2244251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626725" y="369575"/>
            <a:ext cx="58782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Метод послойного наращивания поэтапно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1"/>
          <a:srcRect r="53020" b="39657"/>
          <a:stretch>
            <a:fillRect/>
          </a:stretch>
        </p:blipFill>
        <p:spPr>
          <a:xfrm>
            <a:off x="6616475" y="118400"/>
            <a:ext cx="2139775" cy="48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63650" y="1311625"/>
            <a:ext cx="6237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Изготовление платы начинается с приклеивания к медной фольге изоляционной прокладки с перфорацией в местах межслойных переходов.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На всех операциях изготовления эта фольга осуществляет соединение металлизируемых поверхностей с катодом гальванической ванны. На конечном этапе на ней вытравливается  рисунок наружного слоя. 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 amt="16000"/>
          </a:blip>
          <a:srcRect l="11723"/>
          <a:stretch>
            <a:fillRect/>
          </a:stretch>
        </p:blipFill>
        <p:spPr>
          <a:xfrm>
            <a:off x="0" y="0"/>
            <a:ext cx="6995325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626725" y="369575"/>
            <a:ext cx="58782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Метод послойного наращивания поэтапно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19400" y="1377925"/>
            <a:ext cx="60915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 - изготовление заготовок стеклоткани и фольги;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б - перфорирование диэлектрика;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 - напрессовывание первого слоя перфорированного диэлектрика на фольгу;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 - гальваническое наращивание столбиков меди, химическо-гальваническое покрытие диэлектрика медью;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 - получение рисунка схемы второго слоя, травление меди с пробельных мест, удаление защитного слоя рисунка схемы;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1"/>
          <a:srcRect r="53020" b="39657"/>
          <a:stretch>
            <a:fillRect/>
          </a:stretch>
        </p:blipFill>
        <p:spPr>
          <a:xfrm>
            <a:off x="6616475" y="118400"/>
            <a:ext cx="2139775" cy="48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2">
            <a:alphaModFix amt="16000"/>
          </a:blip>
          <a:srcRect l="-10864"/>
          <a:stretch>
            <a:fillRect/>
          </a:stretch>
        </p:blipFill>
        <p:spPr>
          <a:xfrm>
            <a:off x="-776524" y="76200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626725" y="369575"/>
            <a:ext cx="47892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Метод послойного наращивания</a:t>
            </a:r>
            <a:endParaRPr sz="2400" b="1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02200" y="2845100"/>
            <a:ext cx="5078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е-о – выполняются в соответствии с пунктами в-д; 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 - напрессовывание диэлектрика; 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 - получение рисунка схемы наружного слоя на фольге, нанесение металлорезиста, удаление защитного слоя рисунка схемы, травление меди с пробельных мест, осветление, оплавление, механическая обработка МПП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1"/>
          <a:srcRect t="50762" r="53020" b="660"/>
          <a:stretch>
            <a:fillRect/>
          </a:stretch>
        </p:blipFill>
        <p:spPr>
          <a:xfrm>
            <a:off x="5380300" y="563225"/>
            <a:ext cx="1745126" cy="3201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9825" y="931125"/>
            <a:ext cx="5026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После изготовления металлизированных переходов и их планаризации в плоскость с диэлектриком, на поверхность межслойной изоляции полуаддитивным методом формируют печатный рисунок слоя. </a:t>
            </a: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1"/>
          <a:srcRect l="53872" t="13197" b="18636"/>
          <a:stretch>
            <a:fillRect/>
          </a:stretch>
        </p:blipFill>
        <p:spPr>
          <a:xfrm>
            <a:off x="7143900" y="457900"/>
            <a:ext cx="1644000" cy="43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1"/>
          <a:srcRect l="53872" b="86776"/>
          <a:stretch>
            <a:fillRect/>
          </a:stretch>
        </p:blipFill>
        <p:spPr>
          <a:xfrm>
            <a:off x="5405225" y="3690275"/>
            <a:ext cx="1745126" cy="88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rot="-5400000">
            <a:off x="-4671874" y="-1147650"/>
            <a:ext cx="7924249" cy="5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 rot="-5400000">
            <a:off x="6271501" y="-1091725"/>
            <a:ext cx="7924249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8408</Words>
  <Application>WPS Presentation</Application>
  <PresentationFormat>Экран (16:9)</PresentationFormat>
  <Paragraphs>206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stepanfilimonov</cp:lastModifiedBy>
  <cp:revision>3</cp:revision>
  <dcterms:created xsi:type="dcterms:W3CDTF">2025-01-16T10:58:14Z</dcterms:created>
  <dcterms:modified xsi:type="dcterms:W3CDTF">2025-01-16T10:58:37Z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B59B168B0C094C608BAA733BBBED649F_12</vt:lpwstr>
  </property>
  <property fmtid="{D5CDD505-2E9C-101B-9397-08002B2CF9AE}" pid="3" name="KSOProductBuildVer">
    <vt:lpwstr>1049-12.2.0.18911</vt:lpwstr>
  </property>
</Properties>
</file>