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316721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267604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395259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63838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303609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95354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E961FA2-323E-47B2-84FD-D3713B72F177}" type="datetimeFigureOut">
              <a:rPr lang="ru-RU" smtClean="0"/>
              <a:t>21.03.2024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18294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E961FA2-323E-47B2-84FD-D3713B72F177}" type="datetimeFigureOut">
              <a:rPr lang="ru-RU" smtClean="0"/>
              <a:t>21.03.2024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266337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E961FA2-323E-47B2-84FD-D3713B72F177}" type="datetimeFigureOut">
              <a:rPr lang="ru-RU" smtClean="0"/>
              <a:t>21.03.2024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423499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E961FA2-323E-47B2-84FD-D3713B72F177}" type="datetimeFigureOut">
              <a:rPr lang="ru-RU" smtClean="0"/>
              <a:t>21.03.2024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35511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E961FA2-323E-47B2-84FD-D3713B72F177}" type="datetimeFigureOut">
              <a:rPr lang="ru-RU" smtClean="0"/>
              <a:t>21.03.2024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16025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E961FA2-323E-47B2-84FD-D3713B72F177}" type="datetimeFigureOut">
              <a:rPr lang="ru-RU" smtClean="0"/>
              <a:t>21.03.2024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7F6DA8F-F0BF-4412-9B62-D0CCA530C2E6}" type="slidenum">
              <a:rPr lang="ru-RU" smtClean="0"/>
              <a:t>‹#›</a:t>
            </a:fld>
            <a:endParaRPr lang="ru-RU"/>
          </a:p>
        </p:txBody>
      </p:sp>
    </p:spTree>
    <p:extLst>
      <p:ext uri="{BB962C8B-B14F-4D97-AF65-F5344CB8AC3E}">
        <p14:creationId xmlns:p14="http://schemas.microsoft.com/office/powerpoint/2010/main" val="325212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61FA2-323E-47B2-84FD-D3713B72F177}" type="datetimeFigureOut">
              <a:rPr lang="ru-RU" smtClean="0"/>
              <a:t>21.03.2024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6DA8F-F0BF-4412-9B62-D0CCA530C2E6}" type="slidenum">
              <a:rPr lang="ru-RU" smtClean="0"/>
              <a:t>‹#›</a:t>
            </a:fld>
            <a:endParaRPr lang="ru-RU"/>
          </a:p>
        </p:txBody>
      </p:sp>
    </p:spTree>
    <p:extLst>
      <p:ext uri="{BB962C8B-B14F-4D97-AF65-F5344CB8AC3E}">
        <p14:creationId xmlns:p14="http://schemas.microsoft.com/office/powerpoint/2010/main" val="263267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4.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6DAB7-B6C8-48F9-9FDB-3C513CC030B9}"/>
              </a:ext>
            </a:extLst>
          </p:cNvPr>
          <p:cNvSpPr>
            <a:spLocks noGrp="1"/>
          </p:cNvSpPr>
          <p:nvPr>
            <p:ph type="ctrTitle"/>
          </p:nvPr>
        </p:nvSpPr>
        <p:spPr>
          <a:xfrm>
            <a:off x="1524000" y="-127820"/>
            <a:ext cx="9144000" cy="835589"/>
          </a:xfrm>
        </p:spPr>
        <p:txBody>
          <a:bodyPr>
            <a:normAutofit/>
          </a:bodyPr>
          <a:lstStyle/>
          <a:p>
            <a:r>
              <a:rPr lang="ru-RU" sz="4800" dirty="0"/>
              <a:t>Управление качеством </a:t>
            </a:r>
            <a:r>
              <a:rPr lang="ru-RU" sz="4800" dirty="0" err="1"/>
              <a:t>РЭС</a:t>
            </a:r>
            <a:endParaRPr lang="ru-RU" sz="4800" dirty="0"/>
          </a:p>
        </p:txBody>
      </p:sp>
      <p:sp>
        <p:nvSpPr>
          <p:cNvPr id="3" name="Подзаголовок 2">
            <a:extLst>
              <a:ext uri="{FF2B5EF4-FFF2-40B4-BE49-F238E27FC236}">
                <a16:creationId xmlns:a16="http://schemas.microsoft.com/office/drawing/2014/main" id="{C8956779-53C9-4B81-8BDF-A283AD674C78}"/>
              </a:ext>
            </a:extLst>
          </p:cNvPr>
          <p:cNvSpPr>
            <a:spLocks noGrp="1"/>
          </p:cNvSpPr>
          <p:nvPr>
            <p:ph type="subTitle" idx="1"/>
          </p:nvPr>
        </p:nvSpPr>
        <p:spPr>
          <a:xfrm>
            <a:off x="1524000" y="707769"/>
            <a:ext cx="9144000" cy="454255"/>
          </a:xfrm>
        </p:spPr>
        <p:txBody>
          <a:bodyPr/>
          <a:lstStyle/>
          <a:p>
            <a:r>
              <a:rPr lang="ru-RU" dirty="0">
                <a:latin typeface="Times New Roman" panose="02020603050405020304" pitchFamily="18" charset="0"/>
                <a:cs typeface="Times New Roman" panose="02020603050405020304" pitchFamily="18" charset="0"/>
              </a:rPr>
              <a:t>Общие сведения о системе управления качеством</a:t>
            </a:r>
          </a:p>
        </p:txBody>
      </p:sp>
      <p:sp>
        <p:nvSpPr>
          <p:cNvPr id="5" name="TextBox 4">
            <a:extLst>
              <a:ext uri="{FF2B5EF4-FFF2-40B4-BE49-F238E27FC236}">
                <a16:creationId xmlns:a16="http://schemas.microsoft.com/office/drawing/2014/main" id="{A6C0C4BF-D8CD-48B6-99FC-CBC4564D32E7}"/>
              </a:ext>
            </a:extLst>
          </p:cNvPr>
          <p:cNvSpPr txBox="1"/>
          <p:nvPr/>
        </p:nvSpPr>
        <p:spPr>
          <a:xfrm>
            <a:off x="1066800" y="1162024"/>
            <a:ext cx="10058400" cy="2460032"/>
          </a:xfrm>
          <a:prstGeom prst="rect">
            <a:avLst/>
          </a:prstGeom>
          <a:noFill/>
        </p:spPr>
        <p:txBody>
          <a:bodyPr wrap="square">
            <a:spAutoFit/>
          </a:bodyPr>
          <a:lstStyle/>
          <a:p>
            <a:pPr indent="450215" algn="just">
              <a:lnSpc>
                <a:spcPct val="107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Качество</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совокупность свойств изделия, обусловливающих возможность его применения для удовлетворения требованиям потребителя.</a:t>
            </a: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Параметры объекта, характеризующие его качество, называют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параметрами качества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Качество изделия закладывается в его конструкцию при проектировании и изготовлении и оценивается в процессе эксплуатации.</a:t>
            </a: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Обеспечение планируемого качества и соответствующая корректировка параметров качества осуществляется на всех этапах жизненного цикла изделия (в соответствии с циклом Деминга).</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0677D24-4AAB-449B-B60A-290C39CC1069}"/>
              </a:ext>
            </a:extLst>
          </p:cNvPr>
          <p:cNvSpPr txBox="1"/>
          <p:nvPr/>
        </p:nvSpPr>
        <p:spPr>
          <a:xfrm>
            <a:off x="6824504" y="5455630"/>
            <a:ext cx="3770670" cy="369332"/>
          </a:xfrm>
          <a:prstGeom prst="rect">
            <a:avLst/>
          </a:prstGeom>
          <a:noFill/>
        </p:spPr>
        <p:txBody>
          <a:bodyPr wrap="square">
            <a:spAutoFit/>
          </a:bodyPr>
          <a:lstStyle/>
          <a:p>
            <a:r>
              <a:rPr lang="ru-RU" dirty="0">
                <a:latin typeface="Times New Roman" panose="02020603050405020304" pitchFamily="18" charset="0"/>
                <a:cs typeface="Times New Roman" panose="02020603050405020304" pitchFamily="18" charset="0"/>
              </a:rPr>
              <a:t>Этапы жизненного цикла изделия</a:t>
            </a:r>
          </a:p>
        </p:txBody>
      </p:sp>
      <p:sp>
        <p:nvSpPr>
          <p:cNvPr id="14" name="TextBox 13">
            <a:extLst>
              <a:ext uri="{FF2B5EF4-FFF2-40B4-BE49-F238E27FC236}">
                <a16:creationId xmlns:a16="http://schemas.microsoft.com/office/drawing/2014/main" id="{F3FC54E5-5B42-493B-AE57-C286A06C2BFC}"/>
              </a:ext>
            </a:extLst>
          </p:cNvPr>
          <p:cNvSpPr txBox="1"/>
          <p:nvPr/>
        </p:nvSpPr>
        <p:spPr>
          <a:xfrm>
            <a:off x="2553622" y="6150231"/>
            <a:ext cx="1612490" cy="369332"/>
          </a:xfrm>
          <a:prstGeom prst="rect">
            <a:avLst/>
          </a:prstGeom>
          <a:noFill/>
        </p:spPr>
        <p:txBody>
          <a:bodyPr wrap="square">
            <a:spAutoFit/>
          </a:bodyPr>
          <a:lstStyle/>
          <a:p>
            <a:r>
              <a:rPr lang="ru-RU" dirty="0">
                <a:latin typeface="Times New Roman" panose="02020603050405020304" pitchFamily="18" charset="0"/>
                <a:cs typeface="Times New Roman" panose="02020603050405020304" pitchFamily="18" charset="0"/>
              </a:rPr>
              <a:t>Цикл Деминга</a:t>
            </a:r>
          </a:p>
        </p:txBody>
      </p:sp>
      <p:grpSp>
        <p:nvGrpSpPr>
          <p:cNvPr id="10" name="Полотно 60">
            <a:extLst>
              <a:ext uri="{FF2B5EF4-FFF2-40B4-BE49-F238E27FC236}">
                <a16:creationId xmlns:a16="http://schemas.microsoft.com/office/drawing/2014/main" id="{9129239E-C0EE-4F72-8F85-C22D15FF6854}"/>
              </a:ext>
            </a:extLst>
          </p:cNvPr>
          <p:cNvGrpSpPr/>
          <p:nvPr/>
        </p:nvGrpSpPr>
        <p:grpSpPr>
          <a:xfrm>
            <a:off x="2056888" y="3690199"/>
            <a:ext cx="2424631" cy="2461895"/>
            <a:chOff x="0" y="0"/>
            <a:chExt cx="2424631" cy="2461895"/>
          </a:xfrm>
        </p:grpSpPr>
        <p:sp>
          <p:nvSpPr>
            <p:cNvPr id="11" name="Прямоугольник 10">
              <a:extLst>
                <a:ext uri="{FF2B5EF4-FFF2-40B4-BE49-F238E27FC236}">
                  <a16:creationId xmlns:a16="http://schemas.microsoft.com/office/drawing/2014/main" id="{A3C97AFB-F3E8-46A1-BFF9-37D3FB08AFE2}"/>
                </a:ext>
              </a:extLst>
            </p:cNvPr>
            <p:cNvSpPr/>
            <p:nvPr/>
          </p:nvSpPr>
          <p:spPr>
            <a:xfrm>
              <a:off x="0" y="0"/>
              <a:ext cx="2355850" cy="2461895"/>
            </a:xfrm>
            <a:prstGeom prst="rect">
              <a:avLst/>
            </a:prstGeom>
            <a:solidFill>
              <a:prstClr val="white"/>
            </a:solidFill>
          </p:spPr>
        </p:sp>
        <p:cxnSp>
          <p:nvCxnSpPr>
            <p:cNvPr id="13" name="Прямая соединительная линия 12">
              <a:extLst>
                <a:ext uri="{FF2B5EF4-FFF2-40B4-BE49-F238E27FC236}">
                  <a16:creationId xmlns:a16="http://schemas.microsoft.com/office/drawing/2014/main" id="{97BE5110-A412-4526-8C59-E896A26F216A}"/>
                </a:ext>
              </a:extLst>
            </p:cNvPr>
            <p:cNvCxnSpPr/>
            <p:nvPr/>
          </p:nvCxnSpPr>
          <p:spPr>
            <a:xfrm>
              <a:off x="1272106" y="61912"/>
              <a:ext cx="0" cy="2300288"/>
            </a:xfrm>
            <a:prstGeom prst="line">
              <a:avLst/>
            </a:prstGeom>
          </p:spPr>
          <p:style>
            <a:lnRef idx="1">
              <a:schemeClr val="dk1"/>
            </a:lnRef>
            <a:fillRef idx="0">
              <a:schemeClr val="dk1"/>
            </a:fillRef>
            <a:effectRef idx="0">
              <a:schemeClr val="dk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4C40F994-D443-4EDB-A955-3BB487E6C61C}"/>
                </a:ext>
              </a:extLst>
            </p:cNvPr>
            <p:cNvCxnSpPr/>
            <p:nvPr/>
          </p:nvCxnSpPr>
          <p:spPr>
            <a:xfrm>
              <a:off x="114818" y="1190625"/>
              <a:ext cx="2309813" cy="0"/>
            </a:xfrm>
            <a:prstGeom prst="line">
              <a:avLst/>
            </a:prstGeom>
          </p:spPr>
          <p:style>
            <a:lnRef idx="1">
              <a:schemeClr val="dk1"/>
            </a:lnRef>
            <a:fillRef idx="0">
              <a:schemeClr val="dk1"/>
            </a:fillRef>
            <a:effectRef idx="0">
              <a:schemeClr val="dk1"/>
            </a:effectRef>
            <a:fontRef idx="minor">
              <a:schemeClr val="tx1"/>
            </a:fontRef>
          </p:style>
        </p:cxnSp>
        <p:sp>
          <p:nvSpPr>
            <p:cNvPr id="16" name="Овал 15">
              <a:extLst>
                <a:ext uri="{FF2B5EF4-FFF2-40B4-BE49-F238E27FC236}">
                  <a16:creationId xmlns:a16="http://schemas.microsoft.com/office/drawing/2014/main" id="{9F6EFA0B-065A-41A5-A532-B35683569148}"/>
                </a:ext>
              </a:extLst>
            </p:cNvPr>
            <p:cNvSpPr/>
            <p:nvPr/>
          </p:nvSpPr>
          <p:spPr>
            <a:xfrm>
              <a:off x="206601" y="147637"/>
              <a:ext cx="2113890" cy="2113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7" name="Надпись 65">
              <a:extLst>
                <a:ext uri="{FF2B5EF4-FFF2-40B4-BE49-F238E27FC236}">
                  <a16:creationId xmlns:a16="http://schemas.microsoft.com/office/drawing/2014/main" id="{591552C4-CA8D-4E38-95D1-1DFF6BEAD49D}"/>
                </a:ext>
              </a:extLst>
            </p:cNvPr>
            <p:cNvSpPr txBox="1"/>
            <p:nvPr/>
          </p:nvSpPr>
          <p:spPr>
            <a:xfrm rot="18900000">
              <a:off x="305510" y="567099"/>
              <a:ext cx="1065530" cy="35909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Планирование</a:t>
              </a:r>
            </a:p>
          </p:txBody>
        </p:sp>
        <p:sp>
          <p:nvSpPr>
            <p:cNvPr id="18" name="Надпись 65">
              <a:extLst>
                <a:ext uri="{FF2B5EF4-FFF2-40B4-BE49-F238E27FC236}">
                  <a16:creationId xmlns:a16="http://schemas.microsoft.com/office/drawing/2014/main" id="{7ADB1364-441C-47C6-BC6E-00DDBB747236}"/>
                </a:ext>
              </a:extLst>
            </p:cNvPr>
            <p:cNvSpPr txBox="1"/>
            <p:nvPr/>
          </p:nvSpPr>
          <p:spPr>
            <a:xfrm rot="18900000">
              <a:off x="1180996" y="651489"/>
              <a:ext cx="1008380" cy="3587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Выполнение</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65">
              <a:extLst>
                <a:ext uri="{FF2B5EF4-FFF2-40B4-BE49-F238E27FC236}">
                  <a16:creationId xmlns:a16="http://schemas.microsoft.com/office/drawing/2014/main" id="{1A5E92A9-0152-4324-9E7D-61E9287FB829}"/>
                </a:ext>
              </a:extLst>
            </p:cNvPr>
            <p:cNvSpPr txBox="1"/>
            <p:nvPr/>
          </p:nvSpPr>
          <p:spPr>
            <a:xfrm rot="18900000">
              <a:off x="1356608" y="1481566"/>
              <a:ext cx="802640" cy="3587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Контроль</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65">
              <a:extLst>
                <a:ext uri="{FF2B5EF4-FFF2-40B4-BE49-F238E27FC236}">
                  <a16:creationId xmlns:a16="http://schemas.microsoft.com/office/drawing/2014/main" id="{83A1C888-49DB-4344-B785-9AFAAF3DDABE}"/>
                </a:ext>
              </a:extLst>
            </p:cNvPr>
            <p:cNvSpPr txBox="1"/>
            <p:nvPr/>
          </p:nvSpPr>
          <p:spPr>
            <a:xfrm rot="18900000">
              <a:off x="516301" y="1432539"/>
              <a:ext cx="800735" cy="3587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Действие</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1" name="Полотно 69">
            <a:extLst>
              <a:ext uri="{FF2B5EF4-FFF2-40B4-BE49-F238E27FC236}">
                <a16:creationId xmlns:a16="http://schemas.microsoft.com/office/drawing/2014/main" id="{548EF464-AC91-45C8-9276-0AC2E8DA8DF3}"/>
              </a:ext>
            </a:extLst>
          </p:cNvPr>
          <p:cNvGrpSpPr/>
          <p:nvPr/>
        </p:nvGrpSpPr>
        <p:grpSpPr>
          <a:xfrm>
            <a:off x="6523396" y="4228473"/>
            <a:ext cx="3943350" cy="1042988"/>
            <a:chOff x="0" y="0"/>
            <a:chExt cx="3943350" cy="1042988"/>
          </a:xfrm>
        </p:grpSpPr>
        <p:sp>
          <p:nvSpPr>
            <p:cNvPr id="22" name="Прямоугольник 21">
              <a:extLst>
                <a:ext uri="{FF2B5EF4-FFF2-40B4-BE49-F238E27FC236}">
                  <a16:creationId xmlns:a16="http://schemas.microsoft.com/office/drawing/2014/main" id="{7AA6C105-6140-4EFF-AE51-00F6EEE99DC4}"/>
                </a:ext>
              </a:extLst>
            </p:cNvPr>
            <p:cNvSpPr/>
            <p:nvPr/>
          </p:nvSpPr>
          <p:spPr>
            <a:xfrm>
              <a:off x="0" y="0"/>
              <a:ext cx="3943350" cy="1042670"/>
            </a:xfrm>
            <a:prstGeom prst="rect">
              <a:avLst/>
            </a:prstGeom>
            <a:solidFill>
              <a:prstClr val="white"/>
            </a:solidFill>
          </p:spPr>
        </p:sp>
        <p:sp>
          <p:nvSpPr>
            <p:cNvPr id="23" name="Надпись 71">
              <a:extLst>
                <a:ext uri="{FF2B5EF4-FFF2-40B4-BE49-F238E27FC236}">
                  <a16:creationId xmlns:a16="http://schemas.microsoft.com/office/drawing/2014/main" id="{00E37441-2DAB-49F2-8BBA-6B9294F0503E}"/>
                </a:ext>
              </a:extLst>
            </p:cNvPr>
            <p:cNvSpPr txBox="1"/>
            <p:nvPr/>
          </p:nvSpPr>
          <p:spPr>
            <a:xfrm>
              <a:off x="1571626" y="185738"/>
              <a:ext cx="1033461" cy="280988"/>
            </a:xfrm>
            <a:prstGeom prst="rect">
              <a:avLst/>
            </a:prstGeom>
            <a:solidFill>
              <a:schemeClr val="lt1"/>
            </a:solidFill>
            <a:ln w="190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100">
                  <a:effectLst/>
                  <a:latin typeface="Calibri" panose="020F0502020204030204" pitchFamily="34" charset="0"/>
                  <a:ea typeface="Calibri" panose="020F0502020204030204" pitchFamily="34" charset="0"/>
                  <a:cs typeface="Times New Roman" panose="02020603050405020304" pitchFamily="18" charset="0"/>
                </a:rPr>
                <a:t>Изготовление</a:t>
              </a:r>
            </a:p>
          </p:txBody>
        </p:sp>
        <p:sp>
          <p:nvSpPr>
            <p:cNvPr id="24" name="Надпись 71">
              <a:extLst>
                <a:ext uri="{FF2B5EF4-FFF2-40B4-BE49-F238E27FC236}">
                  <a16:creationId xmlns:a16="http://schemas.microsoft.com/office/drawing/2014/main" id="{82E1E98F-9E70-48F7-A9F2-4869B9FF8E65}"/>
                </a:ext>
              </a:extLst>
            </p:cNvPr>
            <p:cNvSpPr txBox="1"/>
            <p:nvPr/>
          </p:nvSpPr>
          <p:spPr>
            <a:xfrm>
              <a:off x="99037" y="575288"/>
              <a:ext cx="1243987" cy="467700"/>
            </a:xfrm>
            <a:prstGeom prst="rect">
              <a:avLst/>
            </a:prstGeom>
            <a:solidFill>
              <a:schemeClr val="lt1"/>
            </a:solidFill>
            <a:ln w="190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ru-RU" sz="1100" dirty="0">
                  <a:effectLst/>
                  <a:latin typeface="Calibri" panose="020F0502020204030204" pitchFamily="34" charset="0"/>
                  <a:ea typeface="Calibri" panose="020F0502020204030204" pitchFamily="34" charset="0"/>
                  <a:cs typeface="Times New Roman" panose="02020603050405020304" pitchFamily="18" charset="0"/>
                </a:rPr>
                <a:t>Проектирование изделия</a:t>
              </a:r>
            </a:p>
          </p:txBody>
        </p:sp>
        <p:sp>
          <p:nvSpPr>
            <p:cNvPr id="25" name="Надпись 71">
              <a:extLst>
                <a:ext uri="{FF2B5EF4-FFF2-40B4-BE49-F238E27FC236}">
                  <a16:creationId xmlns:a16="http://schemas.microsoft.com/office/drawing/2014/main" id="{CFE7BC16-D959-42AB-B7C7-719288B06725}"/>
                </a:ext>
              </a:extLst>
            </p:cNvPr>
            <p:cNvSpPr txBox="1"/>
            <p:nvPr/>
          </p:nvSpPr>
          <p:spPr>
            <a:xfrm>
              <a:off x="2708887" y="680062"/>
              <a:ext cx="1101112" cy="280670"/>
            </a:xfrm>
            <a:prstGeom prst="rect">
              <a:avLst/>
            </a:prstGeom>
            <a:solidFill>
              <a:schemeClr val="lt1"/>
            </a:solidFill>
            <a:ln w="190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Эксплуатация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Соединитель: уступ 25">
              <a:extLst>
                <a:ext uri="{FF2B5EF4-FFF2-40B4-BE49-F238E27FC236}">
                  <a16:creationId xmlns:a16="http://schemas.microsoft.com/office/drawing/2014/main" id="{1E1C98E3-FAC4-41DF-B348-F60C9BF513CE}"/>
                </a:ext>
              </a:extLst>
            </p:cNvPr>
            <p:cNvCxnSpPr>
              <a:stCxn id="24" idx="0"/>
              <a:endCxn id="23" idx="1"/>
            </p:cNvCxnSpPr>
            <p:nvPr/>
          </p:nvCxnSpPr>
          <p:spPr>
            <a:xfrm rot="5400000" flipH="1" flipV="1">
              <a:off x="1021800" y="25463"/>
              <a:ext cx="249056" cy="8505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Соединитель: уступ 26">
              <a:extLst>
                <a:ext uri="{FF2B5EF4-FFF2-40B4-BE49-F238E27FC236}">
                  <a16:creationId xmlns:a16="http://schemas.microsoft.com/office/drawing/2014/main" id="{BC40D6A1-3A47-4714-8E3C-151F5F8FA3AD}"/>
                </a:ext>
              </a:extLst>
            </p:cNvPr>
            <p:cNvCxnSpPr>
              <a:stCxn id="23" idx="3"/>
              <a:endCxn id="25" idx="0"/>
            </p:cNvCxnSpPr>
            <p:nvPr/>
          </p:nvCxnSpPr>
          <p:spPr>
            <a:xfrm>
              <a:off x="2605087" y="326232"/>
              <a:ext cx="654356" cy="35383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B10A4E83-CD00-411F-93BB-FADD45EC97FE}"/>
                </a:ext>
              </a:extLst>
            </p:cNvPr>
            <p:cNvCxnSpPr>
              <a:stCxn id="25" idx="1"/>
              <a:endCxn id="24" idx="3"/>
            </p:cNvCxnSpPr>
            <p:nvPr/>
          </p:nvCxnSpPr>
          <p:spPr>
            <a:xfrm flipH="1" flipV="1">
              <a:off x="1343024" y="809138"/>
              <a:ext cx="1365863" cy="11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736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3155351"/>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На каждом из этапов жизненного цикла производится анализ отказавших изделий с целью установления причины брака.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Брак, возникший в результате несовершенства или несоблюдения норм проектирования, называют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конструктивным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Брак, возникший в результате несовершенства или нарушения установленного технологического процесса производства, называют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производственным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Брак, возникший в результате нарушения процесса эксплуатации, называют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эксплуатационным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У</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правляющие воздействия должны быть направлены на организацию работ по управлению качеством на соответствующем этапе.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870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2529" y="173737"/>
            <a:ext cx="11178039" cy="380062"/>
          </a:xfrm>
          <a:prstGeom prst="rect">
            <a:avLst/>
          </a:prstGeom>
        </p:spPr>
        <p:txBody>
          <a:bodyPr vert="horz" wrap="square" lIns="0" tIns="8086" rIns="0" bIns="0" rtlCol="0">
            <a:spAutoFit/>
          </a:bodyPr>
          <a:lstStyle/>
          <a:p>
            <a:pPr marL="7316" algn="ctr">
              <a:lnSpc>
                <a:spcPts val="2862"/>
              </a:lnSpc>
              <a:spcBef>
                <a:spcPts val="64"/>
              </a:spcBef>
              <a:buSzPct val="125316"/>
              <a:tabLst>
                <a:tab pos="324994" algn="l"/>
                <a:tab pos="325379" algn="l"/>
              </a:tabLst>
            </a:pPr>
            <a:r>
              <a:rPr lang="ru-RU" sz="2395" spc="64" dirty="0">
                <a:latin typeface="Trebuchet MS"/>
                <a:cs typeface="Trebuchet MS"/>
              </a:rPr>
              <a:t>	</a:t>
            </a:r>
            <a:r>
              <a:rPr sz="2395" spc="64" dirty="0" err="1">
                <a:latin typeface="Trebuchet MS"/>
                <a:cs typeface="Trebuchet MS"/>
              </a:rPr>
              <a:t>История</a:t>
            </a:r>
            <a:r>
              <a:rPr sz="2395" spc="-55" dirty="0">
                <a:latin typeface="Trebuchet MS"/>
                <a:cs typeface="Trebuchet MS"/>
              </a:rPr>
              <a:t> </a:t>
            </a:r>
            <a:r>
              <a:rPr sz="2395" spc="45" dirty="0">
                <a:latin typeface="Trebuchet MS"/>
                <a:cs typeface="Trebuchet MS"/>
              </a:rPr>
              <a:t>развития</a:t>
            </a:r>
            <a:r>
              <a:rPr sz="2395" spc="-52" dirty="0">
                <a:latin typeface="Trebuchet MS"/>
                <a:cs typeface="Trebuchet MS"/>
              </a:rPr>
              <a:t> </a:t>
            </a:r>
            <a:r>
              <a:rPr sz="2395" spc="33" dirty="0">
                <a:latin typeface="Trebuchet MS"/>
                <a:cs typeface="Trebuchet MS"/>
              </a:rPr>
              <a:t>систем</a:t>
            </a:r>
            <a:r>
              <a:rPr sz="2395" spc="-55" dirty="0">
                <a:latin typeface="Trebuchet MS"/>
                <a:cs typeface="Trebuchet MS"/>
              </a:rPr>
              <a:t> </a:t>
            </a:r>
            <a:r>
              <a:rPr sz="2395" spc="21" dirty="0" err="1">
                <a:latin typeface="Trebuchet MS"/>
                <a:cs typeface="Trebuchet MS"/>
              </a:rPr>
              <a:t>управления</a:t>
            </a:r>
            <a:r>
              <a:rPr sz="2395" spc="-52" dirty="0">
                <a:latin typeface="Trebuchet MS"/>
                <a:cs typeface="Trebuchet MS"/>
              </a:rPr>
              <a:t> </a:t>
            </a:r>
            <a:r>
              <a:rPr sz="2395" spc="36" dirty="0" err="1">
                <a:latin typeface="Trebuchet MS"/>
                <a:cs typeface="Trebuchet MS"/>
              </a:rPr>
              <a:t>качеств</a:t>
            </a:r>
            <a:r>
              <a:rPr lang="ru-RU" sz="2395" spc="36" dirty="0">
                <a:latin typeface="Trebuchet MS"/>
                <a:cs typeface="Trebuchet MS"/>
              </a:rPr>
              <a:t>ом</a:t>
            </a:r>
            <a:endParaRPr sz="2395" dirty="0">
              <a:latin typeface="Trebuchet MS"/>
              <a:cs typeface="Trebuchet MS"/>
            </a:endParaRPr>
          </a:p>
        </p:txBody>
      </p:sp>
      <p:grpSp>
        <p:nvGrpSpPr>
          <p:cNvPr id="3" name="object 3"/>
          <p:cNvGrpSpPr/>
          <p:nvPr/>
        </p:nvGrpSpPr>
        <p:grpSpPr>
          <a:xfrm>
            <a:off x="1220933" y="1376816"/>
            <a:ext cx="10655892" cy="5159095"/>
            <a:chOff x="2012703" y="2270471"/>
            <a:chExt cx="17572355" cy="8507730"/>
          </a:xfrm>
        </p:grpSpPr>
        <p:pic>
          <p:nvPicPr>
            <p:cNvPr id="4" name="object 4"/>
            <p:cNvPicPr/>
            <p:nvPr/>
          </p:nvPicPr>
          <p:blipFill>
            <a:blip r:embed="rId2" cstate="print"/>
            <a:stretch>
              <a:fillRect/>
            </a:stretch>
          </p:blipFill>
          <p:spPr>
            <a:xfrm>
              <a:off x="2012703" y="2301883"/>
              <a:ext cx="8460475" cy="4020820"/>
            </a:xfrm>
            <a:prstGeom prst="rect">
              <a:avLst/>
            </a:prstGeom>
          </p:spPr>
        </p:pic>
        <p:pic>
          <p:nvPicPr>
            <p:cNvPr id="5" name="object 5"/>
            <p:cNvPicPr/>
            <p:nvPr/>
          </p:nvPicPr>
          <p:blipFill>
            <a:blip r:embed="rId3" cstate="print"/>
            <a:stretch>
              <a:fillRect/>
            </a:stretch>
          </p:blipFill>
          <p:spPr>
            <a:xfrm>
              <a:off x="10464786" y="2270471"/>
              <a:ext cx="9120141" cy="4146470"/>
            </a:xfrm>
            <a:prstGeom prst="rect">
              <a:avLst/>
            </a:prstGeom>
          </p:spPr>
        </p:pic>
        <p:pic>
          <p:nvPicPr>
            <p:cNvPr id="6" name="object 6"/>
            <p:cNvPicPr/>
            <p:nvPr/>
          </p:nvPicPr>
          <p:blipFill>
            <a:blip r:embed="rId4" cstate="print"/>
            <a:stretch>
              <a:fillRect/>
            </a:stretch>
          </p:blipFill>
          <p:spPr>
            <a:xfrm>
              <a:off x="5742485" y="6757291"/>
              <a:ext cx="9046844" cy="4020819"/>
            </a:xfrm>
            <a:prstGeom prst="rect">
              <a:avLst/>
            </a:prstGeom>
          </p:spPr>
        </p:pic>
      </p:grpSp>
    </p:spTree>
    <p:extLst>
      <p:ext uri="{BB962C8B-B14F-4D97-AF65-F5344CB8AC3E}">
        <p14:creationId xmlns:p14="http://schemas.microsoft.com/office/powerpoint/2010/main" val="3906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79ECC-3FA0-4A0C-BAAB-8BC1DC899100}"/>
              </a:ext>
            </a:extLst>
          </p:cNvPr>
          <p:cNvSpPr txBox="1"/>
          <p:nvPr/>
        </p:nvSpPr>
        <p:spPr>
          <a:xfrm>
            <a:off x="2366613" y="462335"/>
            <a:ext cx="7458773" cy="523220"/>
          </a:xfrm>
          <a:prstGeom prst="rect">
            <a:avLst/>
          </a:prstGeom>
          <a:noFill/>
        </p:spPr>
        <p:txBody>
          <a:bodyPr wrap="none" rtlCol="0">
            <a:spAutoFit/>
          </a:bodyPr>
          <a:lstStyle/>
          <a:p>
            <a:r>
              <a:rPr lang="ru-RU" sz="2800" dirty="0">
                <a:latin typeface="Times New Roman" panose="02020603050405020304" pitchFamily="18" charset="0"/>
                <a:cs typeface="Times New Roman" panose="02020603050405020304" pitchFamily="18" charset="0"/>
              </a:rPr>
              <a:t>Существующие системы управления качеством</a:t>
            </a:r>
          </a:p>
        </p:txBody>
      </p:sp>
      <p:sp>
        <p:nvSpPr>
          <p:cNvPr id="5" name="TextBox 4">
            <a:extLst>
              <a:ext uri="{FF2B5EF4-FFF2-40B4-BE49-F238E27FC236}">
                <a16:creationId xmlns:a16="http://schemas.microsoft.com/office/drawing/2014/main" id="{12747F5E-C7D8-46B5-A798-342D16525243}"/>
              </a:ext>
            </a:extLst>
          </p:cNvPr>
          <p:cNvSpPr txBox="1"/>
          <p:nvPr/>
        </p:nvSpPr>
        <p:spPr>
          <a:xfrm>
            <a:off x="670837" y="1443841"/>
            <a:ext cx="10850324" cy="3970318"/>
          </a:xfrm>
          <a:prstGeom prst="rect">
            <a:avLst/>
          </a:prstGeom>
          <a:noFill/>
        </p:spPr>
        <p:txBody>
          <a:bodyPr wrap="square" rtlCol="0">
            <a:spAutoFit/>
          </a:bodyPr>
          <a:lstStyle/>
          <a:p>
            <a:r>
              <a:rPr lang="ru-RU" b="1" dirty="0">
                <a:latin typeface="Times New Roman" panose="02020603050405020304" pitchFamily="18" charset="0"/>
                <a:cs typeface="Times New Roman" panose="02020603050405020304" pitchFamily="18" charset="0"/>
              </a:rPr>
              <a:t>Система тотального управления качеством</a:t>
            </a:r>
          </a:p>
          <a:p>
            <a:pPr algn="just"/>
            <a:r>
              <a:rPr lang="ru-RU" dirty="0">
                <a:latin typeface="Times New Roman" panose="02020603050405020304" pitchFamily="18" charset="0"/>
                <a:cs typeface="Times New Roman" panose="02020603050405020304" pitchFamily="18" charset="0"/>
              </a:rPr>
              <a:t>Тотальное качество (</a:t>
            </a:r>
            <a:r>
              <a:rPr lang="ru-RU" i="1" dirty="0">
                <a:latin typeface="Times New Roman" panose="02020603050405020304" pitchFamily="18" charset="0"/>
                <a:cs typeface="Times New Roman" panose="02020603050405020304" pitchFamily="18" charset="0"/>
              </a:rPr>
              <a:t>Total Quality (TQ)</a:t>
            </a:r>
            <a:r>
              <a:rPr lang="ru-RU" dirty="0">
                <a:latin typeface="Times New Roman" panose="02020603050405020304" pitchFamily="18" charset="0"/>
                <a:cs typeface="Times New Roman" panose="02020603050405020304" pitchFamily="18" charset="0"/>
              </a:rPr>
              <a:t>) – ориентированная на людей система менеджмента, целью которой является непрерывное повышение удовлетворенности потребителей при постоянном снижении реальной стоимости продукции или услуг. Такая система </a:t>
            </a:r>
            <a:r>
              <a:rPr lang="ru-RU" i="1" dirty="0">
                <a:latin typeface="Times New Roman" panose="02020603050405020304" pitchFamily="18" charset="0"/>
                <a:cs typeface="Times New Roman" panose="02020603050405020304" pitchFamily="18" charset="0"/>
              </a:rPr>
              <a:t>исключает возможность снижения качественных характеристик продукции в целях увеличения ее выпуска</a:t>
            </a:r>
            <a:r>
              <a:rPr lang="ru-RU" dirty="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Система «ДЖИТ»</a:t>
            </a:r>
          </a:p>
          <a:p>
            <a:pPr algn="just"/>
            <a:r>
              <a:rPr lang="ru-RU" sz="1800" b="0" i="0" u="none" strike="noStrike" baseline="0" dirty="0">
                <a:latin typeface="TimesNewRoman"/>
              </a:rPr>
              <a:t>«</a:t>
            </a:r>
            <a:r>
              <a:rPr lang="en-US" sz="1800" b="0" i="0" u="none" strike="noStrike" baseline="0" dirty="0">
                <a:latin typeface="TimesNewRoman"/>
              </a:rPr>
              <a:t>JIT</a:t>
            </a:r>
            <a:r>
              <a:rPr lang="ru-RU" sz="1800" b="0" i="0" u="none" strike="noStrike" baseline="0" dirty="0">
                <a:latin typeface="TimesNewRoman"/>
              </a:rPr>
              <a:t>»</a:t>
            </a:r>
            <a:r>
              <a:rPr lang="en-US" sz="1800" b="0" i="0" u="none" strike="noStrike" baseline="0" dirty="0">
                <a:latin typeface="TimesNewRoman"/>
              </a:rPr>
              <a:t> (</a:t>
            </a:r>
            <a:r>
              <a:rPr lang="en-US" sz="1800" b="0" i="1" u="none" strike="noStrike" baseline="0" dirty="0">
                <a:latin typeface="TimesNewRoman"/>
              </a:rPr>
              <a:t>just in time</a:t>
            </a:r>
            <a:r>
              <a:rPr lang="en-US" sz="1800" b="0" i="0" u="none" strike="noStrike" baseline="0" dirty="0">
                <a:latin typeface="TimesNewRoman"/>
              </a:rPr>
              <a:t>) - </a:t>
            </a:r>
            <a:r>
              <a:rPr lang="ru-RU" sz="1800" b="0" i="0" u="none" strike="noStrike" baseline="0" dirty="0">
                <a:latin typeface="TimesNewRoman"/>
              </a:rPr>
              <a:t>представляет собой технологию, которая подразумевает</a:t>
            </a:r>
            <a:r>
              <a:rPr lang="en-US" sz="1800" b="0" i="0" u="none" strike="noStrike" baseline="0" dirty="0">
                <a:latin typeface="TimesNewRoman"/>
              </a:rPr>
              <a:t> </a:t>
            </a:r>
            <a:r>
              <a:rPr lang="ru-RU" sz="1800" b="0" i="0" u="none" strike="noStrike" baseline="0" dirty="0">
                <a:latin typeface="TimesNewRoman"/>
              </a:rPr>
              <a:t>снижение запаса материалов благодаря подаче деталей на каждый</a:t>
            </a:r>
            <a:r>
              <a:rPr lang="en-US" sz="1800" b="0" i="0" u="none" strike="noStrike" baseline="0" dirty="0">
                <a:latin typeface="TimesNewRoman"/>
              </a:rPr>
              <a:t> </a:t>
            </a:r>
            <a:r>
              <a:rPr lang="ru-RU" sz="1800" b="0" i="0" u="none" strike="noStrike" baseline="0" dirty="0">
                <a:latin typeface="TimesNewRoman"/>
              </a:rPr>
              <a:t>участок производства в тот момент, когда они там нужны.</a:t>
            </a:r>
            <a:endParaRPr lang="en-US" sz="1800" b="0" i="0" u="none" strike="noStrike" baseline="0" dirty="0">
              <a:latin typeface="TimesNewRoman"/>
            </a:endParaRPr>
          </a:p>
          <a:p>
            <a:pPr algn="just"/>
            <a:endParaRPr lang="en-US" dirty="0">
              <a:latin typeface="TimesNewRoman"/>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Комплексная система</a:t>
            </a:r>
            <a:r>
              <a:rPr lang="en-US" b="1"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управления качеством продукции (КСУКП)</a:t>
            </a:r>
            <a:endParaRPr lang="en-US" b="1" dirty="0">
              <a:latin typeface="Times New Roman" panose="02020603050405020304" pitchFamily="18" charset="0"/>
              <a:cs typeface="Times New Roman" panose="02020603050405020304" pitchFamily="18" charset="0"/>
            </a:endParaRPr>
          </a:p>
          <a:p>
            <a:pPr algn="just"/>
            <a:r>
              <a:rPr lang="ru-RU" dirty="0">
                <a:latin typeface="TimesNewRoman"/>
              </a:rPr>
              <a:t>У</a:t>
            </a:r>
            <a:r>
              <a:rPr lang="ru-RU" sz="1800" b="0" i="0" u="none" strike="noStrike" baseline="0" dirty="0">
                <a:latin typeface="TimesNewRoman"/>
              </a:rPr>
              <a:t>станавливает, обеспечивает</a:t>
            </a:r>
            <a:r>
              <a:rPr lang="en-US" sz="1800" b="0" i="0" u="none" strike="noStrike" baseline="0" dirty="0">
                <a:latin typeface="TimesNewRoman"/>
              </a:rPr>
              <a:t> </a:t>
            </a:r>
            <a:r>
              <a:rPr lang="ru-RU" sz="1800" b="0" i="0" u="none" strike="noStrike" baseline="0" dirty="0">
                <a:latin typeface="TimesNewRoman"/>
              </a:rPr>
              <a:t>и поддерживает необходимый уровень качества продукции при</a:t>
            </a:r>
            <a:r>
              <a:rPr lang="en-US" sz="1800" b="0" i="0" u="none" strike="noStrike" baseline="0" dirty="0">
                <a:latin typeface="TimesNewRoman"/>
              </a:rPr>
              <a:t> </a:t>
            </a:r>
            <a:r>
              <a:rPr lang="ru-RU" sz="1800" b="0" i="0" u="none" strike="noStrike" baseline="0" dirty="0">
                <a:latin typeface="TimesNewRoman"/>
              </a:rPr>
              <a:t>ее разработке, производстве и эксплуатации, осуществляемый</a:t>
            </a:r>
            <a:r>
              <a:rPr lang="en-US" sz="1800" b="0" i="0" u="none" strike="noStrike" baseline="0" dirty="0">
                <a:latin typeface="TimesNewRoman"/>
              </a:rPr>
              <a:t> </a:t>
            </a:r>
            <a:r>
              <a:rPr lang="ru-RU" sz="1800" b="0" i="0" u="none" strike="noStrike" baseline="0" dirty="0">
                <a:latin typeface="TimesNewRoman"/>
              </a:rPr>
              <a:t>путем систематического контроля качества и целенаправленного</a:t>
            </a:r>
            <a:r>
              <a:rPr lang="en-US" sz="1800" b="0" i="0" u="none" strike="noStrike" baseline="0" dirty="0">
                <a:latin typeface="TimesNewRoman"/>
              </a:rPr>
              <a:t> </a:t>
            </a:r>
            <a:r>
              <a:rPr lang="ru-RU" sz="1800" b="0" i="0" u="none" strike="noStrike" baseline="0" dirty="0">
                <a:latin typeface="TimesNewRoman"/>
              </a:rPr>
              <a:t>воздействия на условия и факторы, влияющие на качество продукции.</a:t>
            </a: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875F520-B55D-45A0-8045-30476F9E1BBE}"/>
              </a:ext>
            </a:extLst>
          </p:cNvPr>
          <p:cNvSpPr txBox="1"/>
          <p:nvPr/>
        </p:nvSpPr>
        <p:spPr>
          <a:xfrm>
            <a:off x="4560277" y="5872445"/>
            <a:ext cx="6529754" cy="830997"/>
          </a:xfrm>
          <a:prstGeom prst="rect">
            <a:avLst/>
          </a:prstGeom>
          <a:noFill/>
        </p:spPr>
        <p:txBody>
          <a:bodyPr wrap="square" rtlCol="0">
            <a:spAutoFit/>
          </a:bodyPr>
          <a:lstStyle/>
          <a:p>
            <a:r>
              <a:rPr lang="ru-RU" sz="4800" dirty="0">
                <a:solidFill>
                  <a:srgbClr val="FF0000"/>
                </a:solidFill>
              </a:rPr>
              <a:t>Литература по теме</a:t>
            </a:r>
          </a:p>
        </p:txBody>
      </p:sp>
    </p:spTree>
    <p:extLst>
      <p:ext uri="{BB962C8B-B14F-4D97-AF65-F5344CB8AC3E}">
        <p14:creationId xmlns:p14="http://schemas.microsoft.com/office/powerpoint/2010/main" val="89915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3987" y="222454"/>
            <a:ext cx="9344025" cy="461665"/>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Основные показатели качества прибора</a:t>
            </a:r>
          </a:p>
        </p:txBody>
      </p:sp>
      <p:pic>
        <p:nvPicPr>
          <p:cNvPr id="6" name="Рисунок 5"/>
          <p:cNvPicPr/>
          <p:nvPr/>
        </p:nvPicPr>
        <p:blipFill rotWithShape="1">
          <a:blip r:embed="rId2"/>
          <a:srcRect l="9894" t="6752" r="3695" b="14311"/>
          <a:stretch/>
        </p:blipFill>
        <p:spPr>
          <a:xfrm>
            <a:off x="2070764" y="1170038"/>
            <a:ext cx="7983795" cy="3834581"/>
          </a:xfrm>
          <a:prstGeom prst="rect">
            <a:avLst/>
          </a:prstGeom>
        </p:spPr>
      </p:pic>
      <p:sp>
        <p:nvSpPr>
          <p:cNvPr id="4" name="Прямоугольник 3"/>
          <p:cNvSpPr/>
          <p:nvPr/>
        </p:nvSpPr>
        <p:spPr>
          <a:xfrm>
            <a:off x="3076575" y="5276850"/>
            <a:ext cx="5972175" cy="809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0619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r>
              <a:rPr lang="ru-RU" sz="2400" dirty="0">
                <a:latin typeface="Times New Roman" panose="02020603050405020304" pitchFamily="18" charset="0"/>
                <a:cs typeface="Times New Roman" panose="02020603050405020304" pitchFamily="18" charset="0"/>
              </a:rPr>
              <a:t>Основные показатели качества прибора</a:t>
            </a:r>
          </a:p>
        </p:txBody>
      </p:sp>
      <p:sp>
        <p:nvSpPr>
          <p:cNvPr id="7" name="TextBox 6">
            <a:extLst>
              <a:ext uri="{FF2B5EF4-FFF2-40B4-BE49-F238E27FC236}">
                <a16:creationId xmlns:a16="http://schemas.microsoft.com/office/drawing/2014/main" id="{8CA2FE99-6851-4DE0-82B0-2658A276958C}"/>
              </a:ext>
            </a:extLst>
          </p:cNvPr>
          <p:cNvSpPr txBox="1"/>
          <p:nvPr/>
        </p:nvSpPr>
        <p:spPr>
          <a:xfrm>
            <a:off x="968477" y="751959"/>
            <a:ext cx="10255046" cy="3542893"/>
          </a:xfrm>
          <a:prstGeom prst="rect">
            <a:avLst/>
          </a:prstGeom>
          <a:noFill/>
        </p:spPr>
        <p:txBody>
          <a:bodyPr wrap="square">
            <a:spAutoFit/>
          </a:bodyPr>
          <a:lstStyle/>
          <a:p>
            <a:pPr indent="450215" algn="just">
              <a:lnSpc>
                <a:spcPct val="107000"/>
              </a:lnSpc>
              <a:spcAft>
                <a:spcPts val="800"/>
              </a:spcAft>
            </a:pP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назначения включают в себя: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электрические параметры (излучаемая мощность, чувствительность,</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быстродействие, частота и т. п.);</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параметры функционального назначения (прием, передача, обработка сигналов);</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технической эффективности; классификационные показатели; условия эксплуатации;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масса-габаритные показатели;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удельные масса-габаритные показатели.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Удельные масса-габаритные показатели (например, удельная мощность источника питания, приходящаяся на единицу объема или массы) характеризуют конструктивную эффективность изделия и широко используются для сравнительной оценки вариантов конструкций объектов проектирования.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677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r>
              <a:rPr lang="ru-RU" sz="2400" dirty="0">
                <a:latin typeface="Times New Roman" panose="02020603050405020304" pitchFamily="18" charset="0"/>
                <a:cs typeface="Times New Roman" panose="02020603050405020304" pitchFamily="18" charset="0"/>
              </a:rPr>
              <a:t>Основные показатели качества прибора</a:t>
            </a:r>
          </a:p>
        </p:txBody>
      </p:sp>
      <p:sp>
        <p:nvSpPr>
          <p:cNvPr id="7" name="TextBox 6">
            <a:extLst>
              <a:ext uri="{FF2B5EF4-FFF2-40B4-BE49-F238E27FC236}">
                <a16:creationId xmlns:a16="http://schemas.microsoft.com/office/drawing/2014/main" id="{8CA2FE99-6851-4DE0-82B0-2658A276958C}"/>
              </a:ext>
            </a:extLst>
          </p:cNvPr>
          <p:cNvSpPr txBox="1"/>
          <p:nvPr/>
        </p:nvSpPr>
        <p:spPr>
          <a:xfrm>
            <a:off x="968477" y="751959"/>
            <a:ext cx="10255046" cy="3143938"/>
          </a:xfrm>
          <a:prstGeom prst="rect">
            <a:avLst/>
          </a:prstGeom>
          <a:noFill/>
        </p:spPr>
        <p:txBody>
          <a:bodyPr wrap="square">
            <a:spAutoFit/>
          </a:bodyPr>
          <a:lstStyle/>
          <a:p>
            <a:pPr indent="450215" algn="just">
              <a:lnSpc>
                <a:spcPct val="107000"/>
              </a:lnSpc>
              <a:spcAft>
                <a:spcPts val="800"/>
              </a:spcAft>
            </a:pP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К показателям назначения электроизмерительных приборов относятся, например:</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метрологические показатели: основная и дополнительная погрешности, пределы измерений, разрешающая способность;</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динамические показатели: быстродействие, частотный диапазон и другие;</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параметры входной и выходной цепи: входной и выходной ток, напряжение,</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сопротивление, емкость, индуктивность, пульсация выходной величины (для источников питания);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условия эксплуатации: устойчивость к механическим воздействиям, температурный диапазон, влажность;</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конструктивные показатели: габариты, масса, плотность заполнения конструкции.</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51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r>
              <a:rPr lang="ru-RU" sz="2400" dirty="0">
                <a:latin typeface="Times New Roman" panose="02020603050405020304" pitchFamily="18" charset="0"/>
                <a:cs typeface="Times New Roman" panose="02020603050405020304" pitchFamily="18" charset="0"/>
              </a:rPr>
              <a:t>Основные показатели качества прибора</a:t>
            </a:r>
          </a:p>
        </p:txBody>
      </p:sp>
      <p:sp>
        <p:nvSpPr>
          <p:cNvPr id="7" name="TextBox 6">
            <a:extLst>
              <a:ext uri="{FF2B5EF4-FFF2-40B4-BE49-F238E27FC236}">
                <a16:creationId xmlns:a16="http://schemas.microsoft.com/office/drawing/2014/main" id="{8CA2FE99-6851-4DE0-82B0-2658A276958C}"/>
              </a:ext>
            </a:extLst>
          </p:cNvPr>
          <p:cNvSpPr txBox="1"/>
          <p:nvPr/>
        </p:nvSpPr>
        <p:spPr>
          <a:xfrm>
            <a:off x="968477" y="751959"/>
            <a:ext cx="10255046" cy="5024709"/>
          </a:xfrm>
          <a:prstGeom prst="rect">
            <a:avLst/>
          </a:prstGeom>
          <a:noFill/>
        </p:spPr>
        <p:txBody>
          <a:bodyPr wrap="square">
            <a:spAutoFit/>
          </a:bodyPr>
          <a:lstStyle/>
          <a:p>
            <a:pPr indent="450215" algn="just">
              <a:lnSpc>
                <a:spcPct val="107000"/>
              </a:lnSpc>
              <a:spcAft>
                <a:spcPts val="800"/>
              </a:spcAft>
            </a:pP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К эксплуатационным показателям относятся: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u="sng"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точности;</a:t>
            </a:r>
            <a:endParaRPr lang="ru-RU"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u="sng" dirty="0">
                <a:effectLst/>
                <a:latin typeface="Times New Roman" panose="02020603050405020304" pitchFamily="18" charset="0"/>
                <a:ea typeface="Times New Roman" panose="02020603050405020304" pitchFamily="18" charset="0"/>
                <a:cs typeface="Times New Roman" panose="02020603050405020304" pitchFamily="18" charset="0"/>
              </a:rPr>
              <a:t>надежности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(безотказности, долговечности, ремонтопригодности, сохраняемости);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эргономические показатели характеризуют степень приспособленности продукции к эксплуатации человеком;</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эстетические показатели характеризуют композиционную целостность, информационную выразительность, рациональность формы и культуру производственного исполнения продукции;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транспортабельности характеризуют степень приспособленности продукции к перемещению;</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безопасности характеризуют конструктивно-технические особенности продукции, обусловливающие безопасность обслуживающего персонала, сопрягаемых объектов и окружающей среды на всех режимах эксплуатации;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экологические показатели.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К производственно-технологическим показателям качества относятся:</a:t>
            </a:r>
            <a:r>
              <a:rPr lang="ru-RU" b="1" dirty="0">
                <a:latin typeface="Calibri" panose="020F0502020204030204" pitchFamily="34" charset="0"/>
                <a:ea typeface="Times New Roman" panose="02020603050405020304" pitchFamily="18" charset="0"/>
                <a:cs typeface="Times New Roman" panose="02020603050405020304" pitchFamily="18" charset="0"/>
              </a:rPr>
              <a:t> </a:t>
            </a:r>
            <a:r>
              <a:rPr lang="ru-RU" sz="1800" u="sng" dirty="0">
                <a:effectLst/>
                <a:latin typeface="Times New Roman" panose="02020603050405020304" pitchFamily="18" charset="0"/>
                <a:ea typeface="Times New Roman" panose="02020603050405020304" pitchFamily="18" charset="0"/>
                <a:cs typeface="Times New Roman" panose="02020603050405020304" pitchFamily="18" charset="0"/>
              </a:rPr>
              <a:t>показатели технологичности</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показатели унификации, патентно-правовые показатели, коэффициент дефектности, индекс качества продукции, индекс дефектности, </a:t>
            </a:r>
            <a:r>
              <a:rPr lang="ru-RU" sz="1800" u="sng" dirty="0">
                <a:effectLst/>
                <a:latin typeface="Times New Roman" panose="02020603050405020304" pitchFamily="18" charset="0"/>
                <a:ea typeface="Times New Roman" panose="02020603050405020304" pitchFamily="18" charset="0"/>
                <a:cs typeface="Times New Roman" panose="02020603050405020304" pitchFamily="18" charset="0"/>
              </a:rPr>
              <a:t>процент выхода годных изделий</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82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142240" y="212762"/>
            <a:ext cx="12192000" cy="461665"/>
          </a:xfrm>
          <a:prstGeom prst="rect">
            <a:avLst/>
          </a:prstGeom>
          <a:noFill/>
        </p:spPr>
        <p:txBody>
          <a:bodyPr wrap="square">
            <a:spAutoFit/>
          </a:bodyPr>
          <a:lstStyle/>
          <a:p>
            <a:pPr algn="ctr"/>
            <a:r>
              <a:rPr lang="ru-RU" sz="2400" dirty="0"/>
              <a:t>Методы определения значений показателей качества продукции</a:t>
            </a:r>
          </a:p>
        </p:txBody>
      </p:sp>
      <p:sp>
        <p:nvSpPr>
          <p:cNvPr id="7" name="TextBox 6">
            <a:extLst>
              <a:ext uri="{FF2B5EF4-FFF2-40B4-BE49-F238E27FC236}">
                <a16:creationId xmlns:a16="http://schemas.microsoft.com/office/drawing/2014/main" id="{8CA2FE99-6851-4DE0-82B0-2658A276958C}"/>
              </a:ext>
            </a:extLst>
          </p:cNvPr>
          <p:cNvSpPr txBox="1"/>
          <p:nvPr/>
        </p:nvSpPr>
        <p:spPr>
          <a:xfrm>
            <a:off x="0" y="1036439"/>
            <a:ext cx="12192000" cy="5016758"/>
          </a:xfrm>
          <a:prstGeom prst="rect">
            <a:avLst/>
          </a:prstGeom>
          <a:noFill/>
        </p:spPr>
        <p:txBody>
          <a:bodyPr wrap="square">
            <a:spAutoFit/>
          </a:bodyPr>
          <a:lstStyle/>
          <a:p>
            <a:pPr lvl="0"/>
            <a:r>
              <a:rPr lang="ru-RU" sz="2000" dirty="0"/>
              <a:t>Экспериментальный – предполагает обнаружение или измерения в результате опыта событий и объектов, обладающих определенными признаками.</a:t>
            </a:r>
          </a:p>
          <a:p>
            <a:pPr lvl="0"/>
            <a:endParaRPr lang="ru-RU" sz="2000" dirty="0"/>
          </a:p>
          <a:p>
            <a:pPr lvl="0"/>
            <a:r>
              <a:rPr lang="ru-RU" sz="2000" dirty="0"/>
              <a:t>Расчетный – предполагает вычисление значений показателей качества по значениям параметров продукции, найденным другими методами. Для этого необходимо иметь теоретические или экспериментальные зависимости показателей качества от параметров продукции.</a:t>
            </a:r>
          </a:p>
          <a:p>
            <a:pPr lvl="0"/>
            <a:endParaRPr lang="ru-RU" sz="2000" dirty="0"/>
          </a:p>
          <a:p>
            <a:pPr lvl="0"/>
            <a:r>
              <a:rPr lang="ru-RU" sz="2000" dirty="0"/>
              <a:t>Метод опросов в формах:</a:t>
            </a:r>
          </a:p>
          <a:p>
            <a:pPr lvl="0"/>
            <a:endParaRPr lang="ru-RU" sz="2000" dirty="0"/>
          </a:p>
          <a:p>
            <a:pPr lvl="0"/>
            <a:r>
              <a:rPr lang="ru-RU" sz="2000" dirty="0"/>
              <a:t>органолептический – основан на анализе реакции органов чувств человека без применения технических или регистрационных средств (при этом могут применяться технические средства, повышающие разрешающие способности органов чувств человека);</a:t>
            </a:r>
          </a:p>
          <a:p>
            <a:pPr lvl="0"/>
            <a:endParaRPr lang="ru-RU" sz="2000" dirty="0"/>
          </a:p>
          <a:p>
            <a:pPr lvl="0"/>
            <a:r>
              <a:rPr lang="ru-RU" sz="2000" dirty="0"/>
              <a:t>социологический. Основан на сборе и анализе мнений потребителей продукции. </a:t>
            </a:r>
          </a:p>
          <a:p>
            <a:pPr lvl="0"/>
            <a:endParaRPr lang="ru-RU" sz="2000" dirty="0"/>
          </a:p>
          <a:p>
            <a:pPr lvl="0"/>
            <a:r>
              <a:rPr lang="ru-RU" sz="2000" dirty="0"/>
              <a:t>экспертный. Основан на сборе и анализе мнений специалистов-экспертов.</a:t>
            </a:r>
          </a:p>
        </p:txBody>
      </p:sp>
    </p:spTree>
    <p:extLst>
      <p:ext uri="{BB962C8B-B14F-4D97-AF65-F5344CB8AC3E}">
        <p14:creationId xmlns:p14="http://schemas.microsoft.com/office/powerpoint/2010/main" val="36812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965842"/>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Экспертный метод.</a:t>
            </a:r>
          </a:p>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111760" y="1473319"/>
            <a:ext cx="12080240" cy="4908010"/>
          </a:xfrm>
          <a:prstGeom prst="rect">
            <a:avLst/>
          </a:prstGeom>
          <a:noFill/>
        </p:spPr>
        <p:txBody>
          <a:bodyPr wrap="square">
            <a:spAutoFit/>
          </a:bodyPr>
          <a:lstStyle/>
          <a:p>
            <a:pPr marL="342900" lvl="0" indent="-342900" algn="just">
              <a:lnSpc>
                <a:spcPct val="107000"/>
              </a:lnSpc>
              <a:buFont typeface="+mj-lt"/>
              <a:buAutoNum type="arabicParenR"/>
              <a:tabLst>
                <a:tab pos="450215" algn="l"/>
              </a:tabLst>
            </a:pPr>
            <a:r>
              <a:rPr lang="ru-RU" sz="2000" u="sng" dirty="0">
                <a:effectLst/>
                <a:latin typeface="Times New Roman" panose="02020603050405020304" pitchFamily="18" charset="0"/>
                <a:ea typeface="Calibri" panose="020F0502020204030204" pitchFamily="34" charset="0"/>
                <a:cs typeface="Times New Roman" panose="02020603050405020304" pitchFamily="18" charset="0"/>
              </a:rPr>
              <a:t>Определение количества экспертов.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tabLst>
                <a:tab pos="450215" algn="l"/>
              </a:tabLs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При выборе размера экспертной группы учитывают следующие соображения: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tabLst>
                <a:tab pos="450215" algn="l"/>
              </a:tabLs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при малом количестве экспертов каждый отдельный эксперт оказывает сильное влияние на результирующую оценку;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0215" algn="l"/>
              </a:tabLs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при большом количестве экспертов увеличивается время опроса и вероятность включения в группу экспертов, обладающих низкой квалификацией в данной отрасли.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На практике количество экспертов выбирают из допустимых погрешностей результирующих оценок. В группу экспертов включаются специалисты различных направлений (разработчики, конструкторы, технологи, специалисты по эксплуатации и др.). Это позволяет повысить объективность оценок. Основу экспертной группы составляют специалисты одной организации с привлечением отдельных специалистов из других организаций.</a:t>
            </a:r>
          </a:p>
          <a:p>
            <a:pPr marL="342900" lvl="0" indent="-342900" algn="just">
              <a:lnSpc>
                <a:spcPct val="107000"/>
              </a:lnSpc>
              <a:buFont typeface="+mj-lt"/>
              <a:buAutoNum type="arabicParenR" startAt="2"/>
            </a:pPr>
            <a:r>
              <a:rPr lang="ru-RU" sz="2000" u="sng" dirty="0">
                <a:latin typeface="Times New Roman" panose="02020603050405020304" pitchFamily="18" charset="0"/>
                <a:ea typeface="Calibri" panose="020F0502020204030204" pitchFamily="34" charset="0"/>
                <a:cs typeface="Times New Roman" panose="02020603050405020304" pitchFamily="18" charset="0"/>
              </a:rPr>
              <a:t>Выбор размаха балльной шкалы</a:t>
            </a:r>
          </a:p>
          <a:p>
            <a:pPr lvl="0" algn="just">
              <a:lnSpc>
                <a:spcPct val="107000"/>
              </a:lnSpc>
            </a:pPr>
            <a:r>
              <a:rPr lang="ru-RU" sz="2000" dirty="0">
                <a:latin typeface="Times New Roman" panose="02020603050405020304" pitchFamily="18" charset="0"/>
                <a:ea typeface="Calibri" panose="020F0502020204030204" pitchFamily="34" charset="0"/>
                <a:cs typeface="Times New Roman" panose="02020603050405020304" pitchFamily="18" charset="0"/>
              </a:rPr>
              <a:t>	С одной стороны, чем больше размах, тем точнее могут быть оценки, но, с другой стороны, большой размах затрудняет простановку оценок. На практике обычно используется 10-балльная шкала.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25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27203" y="1402199"/>
            <a:ext cx="12164797" cy="4335674"/>
          </a:xfrm>
          <a:prstGeom prst="rect">
            <a:avLst/>
          </a:prstGeom>
          <a:noFill/>
        </p:spPr>
        <p:txBody>
          <a:bodyPr wrap="square">
            <a:spAutoFit/>
          </a:bodyPr>
          <a:lstStyle/>
          <a:p>
            <a:pPr marL="342900" lvl="0" indent="-342900" algn="just">
              <a:lnSpc>
                <a:spcPct val="107000"/>
              </a:lnSpc>
              <a:spcBef>
                <a:spcPts val="600"/>
              </a:spcBef>
              <a:spcAft>
                <a:spcPts val="800"/>
              </a:spcAft>
              <a:buFont typeface="+mj-lt"/>
              <a:buAutoNum type="arabicParenR" startAt="3"/>
            </a:pPr>
            <a:r>
              <a:rPr lang="ru-RU" sz="2000" u="sng" dirty="0">
                <a:effectLst/>
                <a:latin typeface="Times New Roman" panose="02020603050405020304" pitchFamily="18" charset="0"/>
                <a:ea typeface="Calibri" panose="020F0502020204030204" pitchFamily="34" charset="0"/>
                <a:cs typeface="Times New Roman" panose="02020603050405020304" pitchFamily="18" charset="0"/>
              </a:rPr>
              <a:t>Составление анкет.</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К анкетам предъявляются следующие основные требования: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вопросы не должны быть двусмысленными;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оцениваемые параметры должны быть расположены в случайном порядке;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к анкетам прилагается пояснительная записка, в которой излагается цель экспертизы и подробное описание объекта и оцениваемых параметров.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Для опроса используется итерационный метод, при использовании которого эксперты сначала знакомятся с априорной информацией. Затем к опросу привлекается первый эксперт, который оценивает параметры, перечисленные в анкете. Затем к опросу привлекается второй эксперт, после чего эксперты обмениваются информацией и корректируют свои оценки. Затем к опросу последовательно привлекаются следующие эксперты и </a:t>
            </a:r>
            <a:r>
              <a:rPr lang="ru-RU" sz="2000" dirty="0">
                <a:latin typeface="Times New Roman" panose="02020603050405020304" pitchFamily="18" charset="0"/>
                <a:ea typeface="Calibri" panose="020F0502020204030204" pitchFamily="34" charset="0"/>
                <a:cs typeface="Times New Roman" panose="02020603050405020304" pitchFamily="18" charset="0"/>
              </a:rPr>
              <a:t>процесс</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повторяется. В результате итерационный процесс уточнения оценок заканчивается после их стабилизации.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785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1665"/>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Общие сведения о системе управления качеством</a:t>
            </a: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968278"/>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Если все показатели качества изделия систематизированы и осуществляется комплексный подход к обеспечению и контролю качества на каждом этапе жизненного цикла, то можно говорить о наличии системы управления качеством.</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E4B3B5C-D8F9-4D32-817A-960314A5E1F9}"/>
              </a:ext>
            </a:extLst>
          </p:cNvPr>
          <p:cNvSpPr txBox="1"/>
          <p:nvPr/>
        </p:nvSpPr>
        <p:spPr>
          <a:xfrm>
            <a:off x="993058" y="4448937"/>
            <a:ext cx="10255046" cy="670440"/>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Управление качеством возможно только в том случае, если есть возможность управления факторами, воздействующими на рассматриваемый показатель качества.</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6" name="Полотно 50">
            <a:extLst>
              <a:ext uri="{FF2B5EF4-FFF2-40B4-BE49-F238E27FC236}">
                <a16:creationId xmlns:a16="http://schemas.microsoft.com/office/drawing/2014/main" id="{C2B84004-7640-452D-BB6A-084D503EBB13}"/>
              </a:ext>
            </a:extLst>
          </p:cNvPr>
          <p:cNvGrpSpPr/>
          <p:nvPr/>
        </p:nvGrpSpPr>
        <p:grpSpPr>
          <a:xfrm>
            <a:off x="2580968" y="2161931"/>
            <a:ext cx="7079226" cy="2224764"/>
            <a:chOff x="0" y="12776"/>
            <a:chExt cx="5486400" cy="1242695"/>
          </a:xfrm>
        </p:grpSpPr>
        <p:sp>
          <p:nvSpPr>
            <p:cNvPr id="8" name="Прямоугольник 7">
              <a:extLst>
                <a:ext uri="{FF2B5EF4-FFF2-40B4-BE49-F238E27FC236}">
                  <a16:creationId xmlns:a16="http://schemas.microsoft.com/office/drawing/2014/main" id="{BCF365E9-17D5-42AA-B622-419B685243C5}"/>
                </a:ext>
              </a:extLst>
            </p:cNvPr>
            <p:cNvSpPr/>
            <p:nvPr/>
          </p:nvSpPr>
          <p:spPr>
            <a:xfrm>
              <a:off x="0" y="12776"/>
              <a:ext cx="5486400" cy="1242695"/>
            </a:xfrm>
            <a:prstGeom prst="rect">
              <a:avLst/>
            </a:prstGeom>
            <a:solidFill>
              <a:prstClr val="white"/>
            </a:solidFill>
          </p:spPr>
        </p:sp>
        <p:sp>
          <p:nvSpPr>
            <p:cNvPr id="9" name="Надпись 52">
              <a:extLst>
                <a:ext uri="{FF2B5EF4-FFF2-40B4-BE49-F238E27FC236}">
                  <a16:creationId xmlns:a16="http://schemas.microsoft.com/office/drawing/2014/main" id="{67740F93-D42A-4BE9-A681-BA28D9138FC6}"/>
                </a:ext>
              </a:extLst>
            </p:cNvPr>
            <p:cNvSpPr txBox="1"/>
            <p:nvPr/>
          </p:nvSpPr>
          <p:spPr>
            <a:xfrm>
              <a:off x="1924050" y="35999"/>
              <a:ext cx="1562735" cy="271780"/>
            </a:xfrm>
            <a:prstGeom prst="rect">
              <a:avLst/>
            </a:prstGeom>
            <a:solidFill>
              <a:schemeClr val="lt1"/>
            </a:solidFill>
            <a:ln w="190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Управление качеством</a:t>
              </a:r>
            </a:p>
          </p:txBody>
        </p:sp>
        <p:sp>
          <p:nvSpPr>
            <p:cNvPr id="11" name="Надпись 52">
              <a:extLst>
                <a:ext uri="{FF2B5EF4-FFF2-40B4-BE49-F238E27FC236}">
                  <a16:creationId xmlns:a16="http://schemas.microsoft.com/office/drawing/2014/main" id="{75236128-1593-430A-96C9-20CBCEF05965}"/>
                </a:ext>
              </a:extLst>
            </p:cNvPr>
            <p:cNvSpPr txBox="1"/>
            <p:nvPr/>
          </p:nvSpPr>
          <p:spPr>
            <a:xfrm>
              <a:off x="739677" y="634123"/>
              <a:ext cx="1410335" cy="271780"/>
            </a:xfrm>
            <a:prstGeom prst="rect">
              <a:avLst/>
            </a:prstGeom>
            <a:solidFill>
              <a:schemeClr val="lt1"/>
            </a:solidFill>
            <a:ln w="190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Контроль качества</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52">
              <a:extLst>
                <a:ext uri="{FF2B5EF4-FFF2-40B4-BE49-F238E27FC236}">
                  <a16:creationId xmlns:a16="http://schemas.microsoft.com/office/drawing/2014/main" id="{70118CC3-AB9E-409A-849B-EA6337C2106C}"/>
                </a:ext>
              </a:extLst>
            </p:cNvPr>
            <p:cNvSpPr txBox="1"/>
            <p:nvPr/>
          </p:nvSpPr>
          <p:spPr>
            <a:xfrm>
              <a:off x="2954779" y="635099"/>
              <a:ext cx="1661795" cy="271780"/>
            </a:xfrm>
            <a:prstGeom prst="rect">
              <a:avLst/>
            </a:prstGeom>
            <a:solidFill>
              <a:schemeClr val="lt1"/>
            </a:solidFill>
            <a:ln w="19050">
              <a:solidFill>
                <a:prstClr val="black"/>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Обеспечение качества</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Прямая соединительная линия 13">
              <a:extLst>
                <a:ext uri="{FF2B5EF4-FFF2-40B4-BE49-F238E27FC236}">
                  <a16:creationId xmlns:a16="http://schemas.microsoft.com/office/drawing/2014/main" id="{590F2DDB-7110-4C0C-BF52-934B28E62BBA}"/>
                </a:ext>
              </a:extLst>
            </p:cNvPr>
            <p:cNvCxnSpPr>
              <a:endCxn id="11" idx="0"/>
            </p:cNvCxnSpPr>
            <p:nvPr/>
          </p:nvCxnSpPr>
          <p:spPr>
            <a:xfrm flipH="1">
              <a:off x="1444845" y="307779"/>
              <a:ext cx="903067" cy="326344"/>
            </a:xfrm>
            <a:prstGeom prst="line">
              <a:avLst/>
            </a:prstGeom>
          </p:spPr>
          <p:style>
            <a:lnRef idx="1">
              <a:schemeClr val="dk1"/>
            </a:lnRef>
            <a:fillRef idx="0">
              <a:schemeClr val="dk1"/>
            </a:fillRef>
            <a:effectRef idx="0">
              <a:schemeClr val="dk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E159ADD8-6EBC-4D49-AE01-EF51860F2C09}"/>
                </a:ext>
              </a:extLst>
            </p:cNvPr>
            <p:cNvCxnSpPr>
              <a:endCxn id="13" idx="0"/>
            </p:cNvCxnSpPr>
            <p:nvPr/>
          </p:nvCxnSpPr>
          <p:spPr>
            <a:xfrm>
              <a:off x="3014662" y="307779"/>
              <a:ext cx="771015" cy="327320"/>
            </a:xfrm>
            <a:prstGeom prst="line">
              <a:avLst/>
            </a:prstGeom>
          </p:spPr>
          <p:style>
            <a:lnRef idx="1">
              <a:schemeClr val="dk1"/>
            </a:lnRef>
            <a:fillRef idx="0">
              <a:schemeClr val="dk1"/>
            </a:fillRef>
            <a:effectRef idx="0">
              <a:schemeClr val="dk1"/>
            </a:effectRef>
            <a:fontRef idx="minor">
              <a:schemeClr val="tx1"/>
            </a:fontRef>
          </p:style>
        </p:cxnSp>
        <p:sp>
          <p:nvSpPr>
            <p:cNvPr id="16" name="Надпись 57">
              <a:extLst>
                <a:ext uri="{FF2B5EF4-FFF2-40B4-BE49-F238E27FC236}">
                  <a16:creationId xmlns:a16="http://schemas.microsoft.com/office/drawing/2014/main" id="{E4D439B9-1AD5-45DD-BB68-B18A5362F973}"/>
                </a:ext>
              </a:extLst>
            </p:cNvPr>
            <p:cNvSpPr txBox="1"/>
            <p:nvPr/>
          </p:nvSpPr>
          <p:spPr>
            <a:xfrm>
              <a:off x="1139508" y="873615"/>
              <a:ext cx="603885" cy="328613"/>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анализ</a:t>
              </a:r>
            </a:p>
          </p:txBody>
        </p:sp>
        <p:sp>
          <p:nvSpPr>
            <p:cNvPr id="17" name="Надпись 57">
              <a:extLst>
                <a:ext uri="{FF2B5EF4-FFF2-40B4-BE49-F238E27FC236}">
                  <a16:creationId xmlns:a16="http://schemas.microsoft.com/office/drawing/2014/main" id="{D4BA0097-4E87-4D74-BA08-310C3C25B945}"/>
                </a:ext>
              </a:extLst>
            </p:cNvPr>
            <p:cNvSpPr txBox="1"/>
            <p:nvPr/>
          </p:nvSpPr>
          <p:spPr>
            <a:xfrm>
              <a:off x="3477066" y="873615"/>
              <a:ext cx="617220" cy="32829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синтез</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00220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87506"/>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0" y="1320919"/>
            <a:ext cx="12192000" cy="5096908"/>
          </a:xfrm>
          <a:prstGeom prst="rect">
            <a:avLst/>
          </a:prstGeom>
          <a:noFill/>
        </p:spPr>
        <p:txBody>
          <a:bodyPr wrap="square">
            <a:spAutoFit/>
          </a:bodyPr>
          <a:lstStyle/>
          <a:p>
            <a:pPr marL="342900" lvl="0" indent="-342900" algn="just">
              <a:lnSpc>
                <a:spcPct val="107000"/>
              </a:lnSpc>
              <a:buFont typeface="+mj-lt"/>
              <a:buAutoNum type="arabicParenR" startAt="4"/>
            </a:pPr>
            <a:r>
              <a:rPr lang="ru-RU" sz="2000" u="sng" dirty="0">
                <a:effectLst/>
                <a:latin typeface="Times New Roman" panose="02020603050405020304" pitchFamily="18" charset="0"/>
                <a:ea typeface="Calibri" panose="020F0502020204030204" pitchFamily="34" charset="0"/>
                <a:cs typeface="Times New Roman" panose="02020603050405020304" pitchFamily="18" charset="0"/>
              </a:rPr>
              <a:t>Формирование высококачественной группы экспертов.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Для этого оценки параметров качества каждого эксперта ранжируются: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1 ранг присваивается оценке, имеющей максимальную величину, 2 ранг – следующей по величине оценке, последний ранг – оценке, имеющей минимальную величину.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После этого оцениваются коэффициенты парной ранговой корреляции оценок всех экспертов (согласованность мнений экспертов).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Проверяется значимость коэффициентов ранговой корреляции. На основе значимых коэффициентов корреляции строится граф связей между экспертами. Вершинами графа являются имена экспертов. Из полученного графа выделяются вершины, имеющие между собой значимые связи. Такие вершины представляют из себя высококачественную группу экспертов. Вершины, не имеющие связей с остальными, в высококачественную группу не включаются.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Согласованность мнений экспертов в высококачественной группе оценивается коэффициентом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конкордации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(0…1), 0 – полная рассогласованность, 1 – полная согласованность мнений. При этом статистическая значимость коэффициента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конкордации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также проверяется.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23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0" y="1300599"/>
                <a:ext cx="12192000" cy="4130490"/>
              </a:xfrm>
              <a:prstGeom prst="rect">
                <a:avLst/>
              </a:prstGeom>
              <a:noFill/>
            </p:spPr>
            <p:txBody>
              <a:bodyPr wrap="square">
                <a:spAutoFit/>
              </a:bodyPr>
              <a:lstStyle/>
              <a:p>
                <a:pPr marL="342900" lvl="0" indent="-342900" algn="just">
                  <a:lnSpc>
                    <a:spcPct val="107000"/>
                  </a:lnSpc>
                  <a:buFont typeface="+mj-lt"/>
                  <a:buAutoNum type="arabicParenR" startAt="5"/>
                </a:pPr>
                <a:r>
                  <a:rPr lang="ru-RU" sz="2000" u="sng" dirty="0">
                    <a:effectLst/>
                    <a:latin typeface="Times New Roman" panose="02020603050405020304" pitchFamily="18" charset="0"/>
                    <a:ea typeface="Calibri" panose="020F0502020204030204" pitchFamily="34" charset="0"/>
                    <a:cs typeface="Times New Roman" panose="02020603050405020304" pitchFamily="18" charset="0"/>
                  </a:rPr>
                  <a:t>Корректировка оценок экспертов.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Оценки, выставленные экспертами, корректируются с учетом весовых коэффициентов экспертов. Для этого эксперты ранжируются по отклонению их оценок от средней оценки экспертной группы. 1 ранг присваивается эксперту с минимальным отклонением, последний – с максимальным.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startAt="6"/>
                </a:pPr>
                <a:r>
                  <a:rPr lang="ru-RU" sz="2000" u="sng" dirty="0">
                    <a:effectLst/>
                    <a:latin typeface="Times New Roman" panose="02020603050405020304" pitchFamily="18" charset="0"/>
                    <a:ea typeface="Calibri" panose="020F0502020204030204" pitchFamily="34" charset="0"/>
                    <a:cs typeface="Times New Roman" panose="02020603050405020304" pitchFamily="18" charset="0"/>
                  </a:rPr>
                  <a:t>Определение весовых коэффициентов оцениваемых параметров.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Для этого ранги оценок каждого параметра сравниваются с рангами оценок всех остальных параметров. Оценка, имеющая 1 ранг, имеет предпочтение перед оценками 2 ранга и т.д. В итоге определяются весовые коэффициенты каждого параметра и определяется комплексный показатель качества.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Комплексный показатель качества является функционалом от единичных показателей: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80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=Ф</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𝑛</m:t>
                        </m:r>
                      </m:e>
                    </m:acc>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а </a:t>
                </a:r>
                <a14:m>
                  <m:oMath xmlns:m="http://schemas.openxmlformats.org/officeDocument/2006/math">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количество оцениваемых параметров.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0" y="1300599"/>
                <a:ext cx="12192000" cy="4130490"/>
              </a:xfrm>
              <a:prstGeom prst="rect">
                <a:avLst/>
              </a:prstGeom>
              <a:blipFill>
                <a:blip r:embed="rId2"/>
                <a:stretch>
                  <a:fillRect l="-400" t="-737" r="-500" b="-1475"/>
                </a:stretch>
              </a:blipFill>
            </p:spPr>
            <p:txBody>
              <a:bodyPr/>
              <a:lstStyle/>
              <a:p>
                <a:r>
                  <a:rPr lang="ru-RU">
                    <a:noFill/>
                  </a:rPr>
                  <a:t> </a:t>
                </a:r>
              </a:p>
            </p:txBody>
          </p:sp>
        </mc:Fallback>
      </mc:AlternateContent>
    </p:spTree>
    <p:extLst>
      <p:ext uri="{BB962C8B-B14F-4D97-AF65-F5344CB8AC3E}">
        <p14:creationId xmlns:p14="http://schemas.microsoft.com/office/powerpoint/2010/main" val="381185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217010" y="0"/>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71120" y="468077"/>
                <a:ext cx="12192000" cy="6387711"/>
              </a:xfrm>
              <a:prstGeom prst="rect">
                <a:avLst/>
              </a:prstGeom>
              <a:noFill/>
            </p:spPr>
            <p:txBody>
              <a:bodyPr wrap="square">
                <a:spAutoFit/>
              </a:bodyPr>
              <a:lstStyle/>
              <a:p>
                <a:pPr indent="450215" algn="just">
                  <a:lnSpc>
                    <a:spcPct val="107000"/>
                  </a:lnSpc>
                  <a:spcAft>
                    <a:spcPts val="8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Ф</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ункционал от единичных показателей должен удовлетворять следующим требованиям:</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чувствительность; монотонность; репрезентативность; </a:t>
                </a:r>
                <a:r>
                  <a:rPr lang="ru-RU" dirty="0" err="1">
                    <a:latin typeface="Times New Roman" panose="02020603050405020304" pitchFamily="18" charset="0"/>
                    <a:ea typeface="Times New Roman" panose="02020603050405020304" pitchFamily="18" charset="0"/>
                    <a:cs typeface="Times New Roman" panose="02020603050405020304" pitchFamily="18" charset="0"/>
                  </a:rPr>
                  <a:t>н</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ормированность</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сравнимость результатов комплексной оценки. </a:t>
                </a:r>
              </a:p>
              <a:p>
                <a:pPr lvl="0" algn="ctr">
                  <a:lnSpc>
                    <a:spcPct val="107000"/>
                  </a:lnSpc>
                </a:pPr>
                <a:r>
                  <a:rPr lang="ru-RU" dirty="0">
                    <a:latin typeface="Times New Roman" panose="02020603050405020304" pitchFamily="18" charset="0"/>
                    <a:ea typeface="Times New Roman" panose="02020603050405020304" pitchFamily="18" charset="0"/>
                    <a:cs typeface="Times New Roman" panose="02020603050405020304" pitchFamily="18" charset="0"/>
                  </a:rPr>
                  <a:t>Обычно используется</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модель вида:</a:t>
                </a: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𝑖</m:t>
                              </m:r>
                              <m:r>
                                <a:rPr lang="ru-RU" i="1">
                                  <a:latin typeface="Cambria Math" panose="02040503050406030204" pitchFamily="18" charset="0"/>
                                  <a:ea typeface="Times New Roman" panose="02020603050405020304" pitchFamily="18" charset="0"/>
                                  <a:cs typeface="Times New Roman" panose="02020603050405020304" pitchFamily="18" charset="0"/>
                                </a:rPr>
                                <m:t>б</m:t>
                              </m:r>
                            </m:sub>
                          </m:sSub>
                        </m:den>
                      </m:f>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i="1">
                              <a:latin typeface="Cambria Math" panose="02040503050406030204" pitchFamily="18" charset="0"/>
                              <a:ea typeface="Times New Roman" panose="02020603050405020304" pitchFamily="18" charset="0"/>
                              <a:cs typeface="Times New Roman" panose="02020603050405020304" pitchFamily="18" charset="0"/>
                            </a:rPr>
                            <m:t>𝑖</m:t>
                          </m:r>
                          <m:r>
                            <a:rPr lang="en-US" i="1">
                              <a:latin typeface="Cambria Math" panose="02040503050406030204" pitchFamily="18" charset="0"/>
                              <a:ea typeface="Times New Roman" panose="02020603050405020304" pitchFamily="18" charset="0"/>
                              <a:cs typeface="Times New Roman" panose="02020603050405020304" pitchFamily="18" charset="0"/>
                            </a:rPr>
                            <m:t>ед</m:t>
                          </m:r>
                        </m:sub>
                      </m:sSub>
                    </m:oMath>
                  </m:oMathPara>
                </a14:m>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𝑘</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en-US" i="1">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en-US" i="1">
                                      <a:latin typeface="Cambria Math" panose="02040503050406030204" pitchFamily="18" charset="0"/>
                                      <a:ea typeface="Times New Roman" panose="02020603050405020304" pitchFamily="18" charset="0"/>
                                      <a:cs typeface="Times New Roman" panose="02020603050405020304" pitchFamily="18" charset="0"/>
                                    </a:rPr>
                                    <m:t>𝛼</m:t>
                                  </m:r>
                                </m:sup>
                              </m:sSubSup>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𝑛</m:t>
                                  </m:r>
                                </m:sub>
                              </m:sSub>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𝑛</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en-US" i="1">
                                      <a:latin typeface="Cambria Math" panose="02040503050406030204" pitchFamily="18" charset="0"/>
                                      <a:ea typeface="Times New Roman" panose="02020603050405020304" pitchFamily="18" charset="0"/>
                                      <a:cs typeface="Times New Roman" panose="02020603050405020304" pitchFamily="18" charset="0"/>
                                    </a:rPr>
                                    <m:t>𝛼</m:t>
                                  </m:r>
                                </m:sup>
                              </m:sSubSup>
                            </m:e>
                          </m:d>
                        </m:e>
                        <m:sup>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latin typeface="Cambria Math" panose="02040503050406030204" pitchFamily="18" charset="0"/>
                                  <a:ea typeface="Times New Roman" panose="02020603050405020304" pitchFamily="18" charset="0"/>
                                  <a:cs typeface="Times New Roman" panose="02020603050405020304" pitchFamily="18" charset="0"/>
                                </a:rPr>
                                <m:t>𝛼</m:t>
                              </m:r>
                            </m:den>
                          </m:f>
                        </m:sup>
                      </m:sSup>
                    </m:oMath>
                  </m:oMathPara>
                </a14:m>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𝛼</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1</m:t>
                    </m:r>
                  </m:oMath>
                </a14:m>
                <a:r>
                  <a:rPr lang="ru-RU" dirty="0">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𝑘</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𝑛</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oMath>
                  </m:oMathPara>
                </a14:m>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𝛼</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2</m:t>
                    </m:r>
                  </m:oMath>
                </a14:m>
                <a:r>
                  <a:rPr lang="ru-RU" dirty="0">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𝑘</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ru-RU" i="1">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ru-RU"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ru-RU" i="1">
                                  <a:latin typeface="Cambria Math" panose="02040503050406030204" pitchFamily="18" charset="0"/>
                                  <a:ea typeface="Times New Roman" panose="02020603050405020304" pitchFamily="18" charset="0"/>
                                  <a:cs typeface="Times New Roman" panose="02020603050405020304" pitchFamily="18" charset="0"/>
                                </a:rPr>
                                <m:t>2</m:t>
                              </m:r>
                            </m:sup>
                          </m:sSubSup>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Sup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𝑛</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up>
                              <m:r>
                                <a:rPr lang="ru-RU" i="1">
                                  <a:latin typeface="Cambria Math" panose="02040503050406030204" pitchFamily="18" charset="0"/>
                                  <a:ea typeface="Times New Roman" panose="02020603050405020304" pitchFamily="18" charset="0"/>
                                  <a:cs typeface="Times New Roman" panose="02020603050405020304" pitchFamily="18" charset="0"/>
                                </a:rPr>
                                <m:t>2</m:t>
                              </m:r>
                            </m:sup>
                          </m:sSubSup>
                        </m:e>
                      </m:rad>
                    </m:oMath>
                  </m:oMathPara>
                </a14:m>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𝛼</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1</m:t>
                    </m:r>
                  </m:oMath>
                </a14:m>
                <a:r>
                  <a:rPr lang="ru-RU" dirty="0">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6788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𝑘</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r>
                            <a:rPr lang="ru-RU" i="1">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r>
                                <a:rPr lang="ru-RU" i="1">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1</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den>
                          </m:f>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r>
                                <a:rPr lang="ru-RU" i="1">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2</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den>
                          </m:f>
                          <m:r>
                            <a:rPr lang="ru-RU"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𝐾</m:t>
                              </m:r>
                            </m:e>
                            <m:sub>
                              <m:r>
                                <a:rPr lang="en-US" i="1">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i="1">
                              <a:latin typeface="Cambria Math" panose="02040503050406030204" pitchFamily="18" charset="0"/>
                              <a:ea typeface="Times New Roman" panose="02020603050405020304" pitchFamily="18" charset="0"/>
                              <a:cs typeface="Times New Roman" panose="02020603050405020304" pitchFamily="18" charset="0"/>
                            </a:rPr>
                            <m:t>∙</m:t>
                          </m:r>
                          <m:f>
                            <m:fPr>
                              <m:ctrlPr>
                                <a:rPr lang="ru-RU" i="1">
                                  <a:latin typeface="Cambria Math" panose="02040503050406030204" pitchFamily="18" charset="0"/>
                                  <a:ea typeface="Times New Roman" panose="02020603050405020304" pitchFamily="18" charset="0"/>
                                  <a:cs typeface="Times New Roman" panose="02020603050405020304" pitchFamily="18" charset="0"/>
                                </a:rPr>
                              </m:ctrlPr>
                            </m:fPr>
                            <m:num>
                              <m:r>
                                <a:rPr lang="ru-RU" i="1">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i="1">
                                      <a:latin typeface="Cambria Math" panose="02040503050406030204" pitchFamily="18" charset="0"/>
                                      <a:ea typeface="Times New Roman" panose="02020603050405020304" pitchFamily="18" charset="0"/>
                                      <a:cs typeface="Times New Roman" panose="02020603050405020304" pitchFamily="18" charset="0"/>
                                    </a:rPr>
                                    <m:t>𝑛</m:t>
                                  </m:r>
                                  <m:r>
                                    <a:rPr lang="ru-RU" i="1">
                                      <a:latin typeface="Cambria Math" panose="02040503050406030204" pitchFamily="18" charset="0"/>
                                      <a:ea typeface="Times New Roman" panose="02020603050405020304" pitchFamily="18" charset="0"/>
                                      <a:cs typeface="Times New Roman" panose="02020603050405020304" pitchFamily="18" charset="0"/>
                                    </a:rPr>
                                    <m:t>ед</m:t>
                                  </m:r>
                                </m:sub>
                              </m:sSub>
                            </m:den>
                          </m:f>
                        </m:den>
                      </m:f>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71120" y="468077"/>
                <a:ext cx="12192000" cy="6387711"/>
              </a:xfrm>
              <a:prstGeom prst="rect">
                <a:avLst/>
              </a:prstGeom>
              <a:blipFill>
                <a:blip r:embed="rId2"/>
                <a:stretch>
                  <a:fillRect l="-450" t="-573" r="-400"/>
                </a:stretch>
              </a:blipFill>
            </p:spPr>
            <p:txBody>
              <a:bodyPr/>
              <a:lstStyle/>
              <a:p>
                <a:r>
                  <a:rPr lang="ru-RU">
                    <a:noFill/>
                  </a:rPr>
                  <a:t> </a:t>
                </a:r>
              </a:p>
            </p:txBody>
          </p:sp>
        </mc:Fallback>
      </mc:AlternateContent>
    </p:spTree>
    <p:extLst>
      <p:ext uri="{BB962C8B-B14F-4D97-AF65-F5344CB8AC3E}">
        <p14:creationId xmlns:p14="http://schemas.microsoft.com/office/powerpoint/2010/main" val="22172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217010" y="0"/>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Основные этапы подготовки к проведению экспертизы</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A2FE99-6851-4DE0-82B0-2658A276958C}"/>
                  </a:ext>
                </a:extLst>
              </p:cNvPr>
              <p:cNvSpPr txBox="1"/>
              <p:nvPr/>
            </p:nvSpPr>
            <p:spPr>
              <a:xfrm>
                <a:off x="91440" y="751959"/>
                <a:ext cx="11968480" cy="4334072"/>
              </a:xfrm>
              <a:prstGeom prst="rect">
                <a:avLst/>
              </a:prstGeom>
              <a:noFill/>
            </p:spPr>
            <p:txBody>
              <a:bodyPr wrap="square">
                <a:spAutoFit/>
              </a:bodyPr>
              <a:lstStyle/>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 большинстве случаев применяется линейная модель свертки единичных показателей </a:t>
                </a:r>
                <a14:m>
                  <m:oMath xmlns:m="http://schemas.openxmlformats.org/officeDocument/2006/math">
                    <m:r>
                      <a:rPr lang="ru-RU" sz="20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При этом возможна ситуация, в которой при высоком комплексном показателе один из единичных показателей имеет низкое значение. Необходимо ввести такой функционал комплексного показателя от единичных, </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в</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котором комплексный показатель обращается в ноль, если один из единичных показателей выходит за допустимый интервал. Это реализуется введением  функционала вида: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sSubSup>
                      <m:sSub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Ψ</m:t>
                    </m:r>
                    <m:d>
                      <m:d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e>
                    </m:d>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latin typeface="Cambria Math" panose="02040503050406030204" pitchFamily="18" charset="0"/>
                            <a:ea typeface="Times New Roman" panose="02020603050405020304" pitchFamily="18" charset="0"/>
                            <a:cs typeface="Times New Roman" panose="02020603050405020304" pitchFamily="18" charset="0"/>
                          </a:rPr>
                          <m:t>ед</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причем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Ψ</m:t>
                    </m:r>
                    <m:d>
                      <m:d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e>
                    </m:d>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если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 </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 </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e>
                    </m:d>
                    <m:r>
                      <a:rPr lang="ru-RU" sz="20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2000" i="1">
                            <a:latin typeface="Cambria Math" panose="02040503050406030204" pitchFamily="18" charset="0"/>
                            <a:ea typeface="Times New Roman" panose="02020603050405020304" pitchFamily="18" charset="0"/>
                            <a:cs typeface="Times New Roman" panose="02020603050405020304" pitchFamily="18" charset="0"/>
                          </a:rPr>
                          <m:t>1,</m:t>
                        </m:r>
                        <m:r>
                          <a:rPr lang="ru-RU" sz="2000" i="1">
                            <a:latin typeface="Cambria Math" panose="02040503050406030204" pitchFamily="18" charset="0"/>
                            <a:ea typeface="Times New Roman" panose="02020603050405020304" pitchFamily="18" charset="0"/>
                            <a:cs typeface="Times New Roman" panose="02020603050405020304" pitchFamily="18" charset="0"/>
                          </a:rPr>
                          <m:t>𝑛</m:t>
                        </m:r>
                        <m:r>
                          <a:rPr lang="ru-RU" sz="2000" i="1">
                            <a:latin typeface="Cambria Math" panose="02040503050406030204" pitchFamily="18" charset="0"/>
                            <a:ea typeface="Times New Roman" panose="02020603050405020304" pitchFamily="18" charset="0"/>
                            <a:cs typeface="Times New Roman" panose="02020603050405020304" pitchFamily="18" charset="0"/>
                          </a:rPr>
                          <m:t> </m:t>
                        </m:r>
                      </m:e>
                    </m:acc>
                  </m:oMath>
                </a14:m>
                <a:endParaRPr lang="ru-RU" sz="20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lvl="1" indent="450215" algn="just">
                  <a:lnSpc>
                    <a:spcPct val="107000"/>
                  </a:lnSpc>
                  <a:spcAft>
                    <a:spcPts val="800"/>
                  </a:spcAft>
                </a:pP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Ψ</m:t>
                    </m:r>
                    <m:d>
                      <m:d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e>
                    </m:d>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если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 </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 </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ru-RU" sz="2000" dirty="0">
                    <a:ea typeface="Times New Roman" panose="02020603050405020304" pitchFamily="18" charset="0"/>
                    <a:cs typeface="Times New Roman" panose="02020603050405020304" pitchFamily="18" charset="0"/>
                  </a:rPr>
                  <a:t>, </a:t>
                </a:r>
                <a14:m>
                  <m:oMath xmlns:m="http://schemas.openxmlformats.org/officeDocument/2006/math">
                    <m:r>
                      <a:rPr lang="ru-RU" sz="2000" i="1">
                        <a:latin typeface="Cambria Math" panose="02040503050406030204" pitchFamily="18" charset="0"/>
                        <a:ea typeface="Times New Roman" panose="02020603050405020304" pitchFamily="18" charset="0"/>
                        <a:cs typeface="Times New Roman" panose="02020603050405020304" pitchFamily="18" charset="0"/>
                      </a:rPr>
                      <m:t>∀</m:t>
                    </m:r>
                    <m:r>
                      <a:rPr lang="ru-RU" sz="2000" i="1">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ru-RU"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ru-RU" sz="2000" i="1">
                            <a:latin typeface="Cambria Math" panose="02040503050406030204" pitchFamily="18" charset="0"/>
                            <a:ea typeface="Times New Roman" panose="02020603050405020304" pitchFamily="18" charset="0"/>
                            <a:cs typeface="Times New Roman" panose="02020603050405020304" pitchFamily="18" charset="0"/>
                          </a:rPr>
                          <m:t>1,</m:t>
                        </m:r>
                        <m:r>
                          <a:rPr lang="ru-RU" sz="2000" i="1">
                            <a:latin typeface="Cambria Math" panose="02040503050406030204" pitchFamily="18" charset="0"/>
                            <a:ea typeface="Times New Roman" panose="02020603050405020304" pitchFamily="18" charset="0"/>
                            <a:cs typeface="Times New Roman" panose="02020603050405020304" pitchFamily="18" charset="0"/>
                          </a:rPr>
                          <m:t>𝑛</m:t>
                        </m:r>
                      </m:e>
                    </m:acc>
                  </m:oMath>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Функционал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Ψ</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называется функционалом «вето»</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07000"/>
                  </a:lnSpc>
                  <a:spcAft>
                    <a:spcPts val="800"/>
                  </a:spcAft>
                </a:pPr>
                <a:r>
                  <a:rPr lang="ru-RU" sz="2000" dirty="0">
                    <a:latin typeface="Times New Roman" panose="02020603050405020304" pitchFamily="18" charset="0"/>
                    <a:ea typeface="Times New Roman" panose="02020603050405020304" pitchFamily="18" charset="0"/>
                    <a:cs typeface="Times New Roman" panose="02020603050405020304" pitchFamily="18" charset="0"/>
                  </a:rPr>
                  <a:t>К</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омплексный метод применяется в случае, </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если</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качество продукции целесообразно охарактеризовать одним числом.</a:t>
                </a:r>
              </a:p>
            </p:txBody>
          </p:sp>
        </mc:Choice>
        <mc:Fallback xmlns="">
          <p:sp>
            <p:nvSpPr>
              <p:cNvPr id="4" name="TextBox 3">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1440" y="751959"/>
                <a:ext cx="11968480" cy="4334072"/>
              </a:xfrm>
              <a:prstGeom prst="rect">
                <a:avLst/>
              </a:prstGeom>
              <a:blipFill>
                <a:blip r:embed="rId2"/>
                <a:stretch>
                  <a:fillRect l="-509" t="-703" r="-509" b="-1547"/>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26135DC8-E85F-436E-9BDB-EC65F7931AA7}"/>
              </a:ext>
            </a:extLst>
          </p:cNvPr>
          <p:cNvSpPr txBox="1"/>
          <p:nvPr/>
        </p:nvSpPr>
        <p:spPr>
          <a:xfrm>
            <a:off x="4560277" y="5872445"/>
            <a:ext cx="6529754" cy="830997"/>
          </a:xfrm>
          <a:prstGeom prst="rect">
            <a:avLst/>
          </a:prstGeom>
          <a:noFill/>
        </p:spPr>
        <p:txBody>
          <a:bodyPr wrap="square" rtlCol="0">
            <a:spAutoFit/>
          </a:bodyPr>
          <a:lstStyle/>
          <a:p>
            <a:r>
              <a:rPr lang="ru-RU" sz="4800" dirty="0">
                <a:solidFill>
                  <a:srgbClr val="FF0000"/>
                </a:solidFill>
              </a:rPr>
              <a:t>Литература по теме</a:t>
            </a:r>
          </a:p>
        </p:txBody>
      </p:sp>
    </p:spTree>
    <p:extLst>
      <p:ext uri="{BB962C8B-B14F-4D97-AF65-F5344CB8AC3E}">
        <p14:creationId xmlns:p14="http://schemas.microsoft.com/office/powerpoint/2010/main" val="135524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61532"/>
            <a:ext cx="12192000" cy="702067"/>
          </a:xfrm>
        </p:spPr>
        <p:txBody>
          <a:bodyPr>
            <a:normAutofit fontScale="90000"/>
          </a:bodyPr>
          <a:lstStyle/>
          <a:p>
            <a:pPr algn="ctr"/>
            <a:r>
              <a:rPr lang="ru-RU" sz="2400" dirty="0">
                <a:latin typeface="Times New Roman" panose="02020603050405020304" pitchFamily="18" charset="0"/>
                <a:cs typeface="Times New Roman" panose="02020603050405020304" pitchFamily="18" charset="0"/>
              </a:rPr>
              <a:t>Применение экспертного метода для определения доминирующих технологических параметров ТП производства герконов</a:t>
            </a:r>
          </a:p>
        </p:txBody>
      </p:sp>
      <p:sp>
        <p:nvSpPr>
          <p:cNvPr id="3" name="Прямоугольник 2"/>
          <p:cNvSpPr/>
          <p:nvPr/>
        </p:nvSpPr>
        <p:spPr>
          <a:xfrm>
            <a:off x="554180" y="969038"/>
            <a:ext cx="7075056" cy="1754326"/>
          </a:xfrm>
          <a:prstGeom prst="rect">
            <a:avLst/>
          </a:prstGeom>
        </p:spPr>
        <p:txBody>
          <a:bodyPr wrap="square">
            <a:spAutoFit/>
          </a:bodyPr>
          <a:lstStyle/>
          <a:p>
            <a:pPr indent="457200" algn="just"/>
            <a:r>
              <a:rPr lang="ru-RU" b="1" dirty="0">
                <a:solidFill>
                  <a:srgbClr val="202122"/>
                </a:solidFill>
                <a:latin typeface="Times New Roman" panose="02020603050405020304" pitchFamily="18" charset="0"/>
                <a:cs typeface="Times New Roman" panose="02020603050405020304" pitchFamily="18" charset="0"/>
              </a:rPr>
              <a:t>Герметизированный магнитоуправляемый контакт (</a:t>
            </a:r>
            <a:r>
              <a:rPr lang="ru-RU" b="1" dirty="0" err="1">
                <a:solidFill>
                  <a:srgbClr val="202122"/>
                </a:solidFill>
                <a:latin typeface="Times New Roman" panose="02020603050405020304" pitchFamily="18" charset="0"/>
                <a:cs typeface="Times New Roman" panose="02020603050405020304" pitchFamily="18" charset="0"/>
              </a:rPr>
              <a:t>герко́н</a:t>
            </a:r>
            <a:r>
              <a:rPr lang="ru-RU" b="1" dirty="0">
                <a:solidFill>
                  <a:srgbClr val="202122"/>
                </a:solidFill>
                <a:latin typeface="Times New Roman" panose="02020603050405020304" pitchFamily="18" charset="0"/>
                <a:cs typeface="Times New Roman" panose="02020603050405020304" pitchFamily="18" charset="0"/>
              </a:rPr>
              <a:t>)</a:t>
            </a:r>
            <a:r>
              <a:rPr lang="ru-RU" dirty="0">
                <a:solidFill>
                  <a:srgbClr val="202122"/>
                </a:solidFill>
                <a:latin typeface="Times New Roman" panose="02020603050405020304" pitchFamily="18" charset="0"/>
                <a:cs typeface="Times New Roman" panose="02020603050405020304" pitchFamily="18" charset="0"/>
              </a:rPr>
              <a:t> — элемент электрической цепи, изменяющий ее состояние посредством механического замыкания или размыкания при воздействии управляющего магнитного поля на герметически изолированные от окружающей среды контакт-детали, совмещающие функции участков электрических и магнитных цепей.</a:t>
            </a:r>
            <a:endParaRPr lang="ru-RU" dirty="0">
              <a:latin typeface="Times New Roman" panose="02020603050405020304" pitchFamily="18" charset="0"/>
              <a:cs typeface="Times New Roman" panose="02020603050405020304" pitchFamily="18" charset="0"/>
            </a:endParaRPr>
          </a:p>
        </p:txBody>
      </p:sp>
      <p:pic>
        <p:nvPicPr>
          <p:cNvPr id="11266" name="Picture 2" descr="undefin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2629" y="1279487"/>
            <a:ext cx="3234170" cy="75248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554180" y="4795130"/>
            <a:ext cx="10830100" cy="646331"/>
          </a:xfrm>
          <a:prstGeom prst="rect">
            <a:avLst/>
          </a:prstGeom>
        </p:spPr>
        <p:txBody>
          <a:bodyPr wrap="square">
            <a:spAutoFit/>
          </a:bodyPr>
          <a:lstStyle/>
          <a:p>
            <a:pPr indent="457200" algn="ctr"/>
            <a:r>
              <a:rPr lang="ru-RU" dirty="0">
                <a:solidFill>
                  <a:srgbClr val="202122"/>
                </a:solidFill>
                <a:latin typeface="Times New Roman" panose="02020603050405020304" pitchFamily="18" charset="0"/>
                <a:cs typeface="Times New Roman" panose="02020603050405020304" pitchFamily="18" charset="0"/>
              </a:rPr>
              <a:t>Необходимо определить </a:t>
            </a:r>
            <a:r>
              <a:rPr lang="ru-RU" dirty="0">
                <a:latin typeface="Times New Roman" pitchFamily="18" charset="0"/>
                <a:cs typeface="Times New Roman" pitchFamily="18" charset="0"/>
              </a:rPr>
              <a:t>доминирующие технологические факторы, влияющие на магнитную проницаемость материала. </a:t>
            </a:r>
            <a:endParaRPr lang="ru-RU" dirty="0"/>
          </a:p>
        </p:txBody>
      </p:sp>
      <p:sp>
        <p:nvSpPr>
          <p:cNvPr id="8" name="Прямоугольник 7"/>
          <p:cNvSpPr/>
          <p:nvPr/>
        </p:nvSpPr>
        <p:spPr>
          <a:xfrm>
            <a:off x="554180" y="2966913"/>
            <a:ext cx="11099340" cy="1200329"/>
          </a:xfrm>
          <a:prstGeom prst="rect">
            <a:avLst/>
          </a:prstGeom>
        </p:spPr>
        <p:txBody>
          <a:bodyPr wrap="square">
            <a:spAutoFit/>
          </a:bodyPr>
          <a:lstStyle/>
          <a:p>
            <a:pPr indent="457200" algn="just"/>
            <a:r>
              <a:rPr lang="ru-RU" dirty="0">
                <a:solidFill>
                  <a:srgbClr val="000000"/>
                </a:solidFill>
                <a:latin typeface="Times New Roman" panose="02020603050405020304" pitchFamily="18" charset="0"/>
                <a:cs typeface="Times New Roman" panose="02020603050405020304" pitchFamily="18" charset="0"/>
              </a:rPr>
              <a:t>Технологический процесс изготовления герконов включает контроль электрических параметров. Контроль проводится с целью отбраковки герконов, не соответствующих требованиям к показателям назначения: магнитодвижущей силе срабатывания (</a:t>
            </a:r>
            <a:r>
              <a:rPr lang="ru-RU" dirty="0" err="1">
                <a:solidFill>
                  <a:srgbClr val="000000"/>
                </a:solidFill>
                <a:latin typeface="Times New Roman" panose="02020603050405020304" pitchFamily="18" charset="0"/>
                <a:cs typeface="Times New Roman" panose="02020603050405020304" pitchFamily="18" charset="0"/>
              </a:rPr>
              <a:t>F</a:t>
            </a:r>
            <a:r>
              <a:rPr lang="ru-RU" baseline="-25000" dirty="0" err="1">
                <a:solidFill>
                  <a:srgbClr val="000000"/>
                </a:solidFill>
                <a:latin typeface="Times New Roman" panose="02020603050405020304" pitchFamily="18" charset="0"/>
                <a:cs typeface="Times New Roman" panose="02020603050405020304" pitchFamily="18" charset="0"/>
              </a:rPr>
              <a:t>cpaб</a:t>
            </a:r>
            <a:r>
              <a:rPr lang="ru-RU" dirty="0">
                <a:solidFill>
                  <a:srgbClr val="000000"/>
                </a:solidFill>
                <a:latin typeface="Times New Roman" panose="02020603050405020304" pitchFamily="18" charset="0"/>
                <a:cs typeface="Times New Roman" panose="02020603050405020304" pitchFamily="18" charset="0"/>
              </a:rPr>
              <a:t>), магнитодвижущей силе отпускания (</a:t>
            </a:r>
            <a:r>
              <a:rPr lang="ru-RU" dirty="0" err="1">
                <a:solidFill>
                  <a:srgbClr val="000000"/>
                </a:solidFill>
                <a:latin typeface="Times New Roman" panose="02020603050405020304" pitchFamily="18" charset="0"/>
                <a:cs typeface="Times New Roman" panose="02020603050405020304" pitchFamily="18" charset="0"/>
              </a:rPr>
              <a:t>F</a:t>
            </a:r>
            <a:r>
              <a:rPr lang="ru-RU" baseline="-25000" dirty="0" err="1">
                <a:solidFill>
                  <a:srgbClr val="000000"/>
                </a:solidFill>
                <a:latin typeface="Times New Roman" panose="02020603050405020304" pitchFamily="18" charset="0"/>
                <a:cs typeface="Times New Roman" panose="02020603050405020304" pitchFamily="18" charset="0"/>
              </a:rPr>
              <a:t>Oтп</a:t>
            </a:r>
            <a:r>
              <a:rPr lang="ru-RU" dirty="0">
                <a:solidFill>
                  <a:srgbClr val="000000"/>
                </a:solidFill>
                <a:latin typeface="Times New Roman" panose="02020603050405020304" pitchFamily="18" charset="0"/>
                <a:cs typeface="Times New Roman" panose="02020603050405020304" pitchFamily="18" charset="0"/>
              </a:rPr>
              <a:t>), зависящим от диэлектрической проницаемости материала </a:t>
            </a:r>
            <a:r>
              <a:rPr lang="ru-RU" dirty="0">
                <a:latin typeface="Times New Roman" pitchFamily="18" charset="0"/>
                <a:cs typeface="Times New Roman" pitchFamily="18" charset="0"/>
              </a:rPr>
              <a:t>корпуса.</a:t>
            </a:r>
          </a:p>
        </p:txBody>
      </p:sp>
    </p:spTree>
    <p:extLst>
      <p:ext uri="{BB962C8B-B14F-4D97-AF65-F5344CB8AC3E}">
        <p14:creationId xmlns:p14="http://schemas.microsoft.com/office/powerpoint/2010/main" val="3646906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882994"/>
            <a:ext cx="12192000" cy="1443646"/>
          </a:xfrm>
        </p:spPr>
        <p:txBody>
          <a:bodyPr>
            <a:normAutofit fontScale="85000" lnSpcReduction="10000"/>
          </a:bodyPr>
          <a:lstStyle/>
          <a:p>
            <a:pPr marL="0" indent="0" algn="just">
              <a:buNone/>
            </a:pPr>
            <a:r>
              <a:rPr lang="ru-RU" sz="1800" dirty="0">
                <a:latin typeface="Times New Roman" pitchFamily="18" charset="0"/>
                <a:cs typeface="Times New Roman" pitchFamily="18" charset="0"/>
              </a:rPr>
              <a:t>Необходимо выбрать доминирующие технологические параметры, влияющие на магнитную проницаемость материала.</a:t>
            </a:r>
          </a:p>
          <a:p>
            <a:pPr marL="0" indent="0" algn="just">
              <a:buNone/>
            </a:pPr>
            <a:r>
              <a:rPr lang="ru-RU" sz="1800" dirty="0">
                <a:latin typeface="Times New Roman" pitchFamily="18" charset="0"/>
                <a:cs typeface="Times New Roman" pitchFamily="18" charset="0"/>
              </a:rPr>
              <a:t>Формируются 2 группы экспертов. Первая – специалисты, не принимающие непосредственного участия в изготовлении прибора (теоретики, конструкторы и др.) Вторая – специалисты, принимающие непосредственное участие в изготовлении (технологи цеха, отдела и др.)</a:t>
            </a:r>
          </a:p>
          <a:p>
            <a:pPr marL="0" indent="0" algn="just">
              <a:buNone/>
            </a:pPr>
            <a:r>
              <a:rPr lang="ru-RU" sz="1800" dirty="0">
                <a:latin typeface="Times New Roman" pitchFamily="18" charset="0"/>
                <a:cs typeface="Times New Roman" pitchFamily="18" charset="0"/>
              </a:rPr>
              <a:t>На основе результатов опроса составляются таблицы ранжирования технологических параметров для обеих групп экспертов.</a:t>
            </a:r>
            <a:endParaRPr lang="en-US" sz="1800" dirty="0">
              <a:latin typeface="Times New Roman" pitchFamily="18" charset="0"/>
              <a:cs typeface="Times New Roman" pitchFamily="18" charset="0"/>
            </a:endParaRPr>
          </a:p>
          <a:p>
            <a:pPr marL="0" indent="0" algn="just">
              <a:buNone/>
            </a:pPr>
            <a:r>
              <a:rPr lang="ru-RU" sz="1800" dirty="0">
                <a:latin typeface="Times New Roman" pitchFamily="18" charset="0"/>
                <a:cs typeface="Times New Roman" pitchFamily="18" charset="0"/>
              </a:rPr>
              <a:t>Перечень и условные обозначения технологических параметров – согласно </a:t>
            </a:r>
            <a:r>
              <a:rPr lang="ru-RU" sz="1800" dirty="0"/>
              <a:t>структурной схеме формирования магнитной проницаемости</a:t>
            </a:r>
            <a:r>
              <a:rPr lang="ru-RU" sz="1800" dirty="0">
                <a:latin typeface="Times New Roman" pitchFamily="18" charset="0"/>
                <a:cs typeface="Times New Roman" pitchFamily="18" charset="0"/>
              </a:rPr>
              <a:t>.</a:t>
            </a:r>
          </a:p>
        </p:txBody>
      </p:sp>
      <p:pic>
        <p:nvPicPr>
          <p:cNvPr id="50177" name="Picture 1"/>
          <p:cNvPicPr>
            <a:picLocks noChangeAspect="1" noChangeArrowheads="1"/>
          </p:cNvPicPr>
          <p:nvPr/>
        </p:nvPicPr>
        <p:blipFill>
          <a:blip r:embed="rId2"/>
          <a:srcRect/>
          <a:stretch>
            <a:fillRect/>
          </a:stretch>
        </p:blipFill>
        <p:spPr bwMode="auto">
          <a:xfrm>
            <a:off x="2119105" y="2576906"/>
            <a:ext cx="7528821" cy="3888588"/>
          </a:xfrm>
          <a:prstGeom prst="rect">
            <a:avLst/>
          </a:prstGeom>
          <a:noFill/>
          <a:ln w="9525">
            <a:noFill/>
            <a:miter lim="800000"/>
            <a:headEnd/>
            <a:tailEnd/>
          </a:ln>
          <a:effectLst/>
        </p:spPr>
      </p:pic>
      <p:sp>
        <p:nvSpPr>
          <p:cNvPr id="4" name="TextBox 3"/>
          <p:cNvSpPr txBox="1"/>
          <p:nvPr/>
        </p:nvSpPr>
        <p:spPr>
          <a:xfrm>
            <a:off x="378116" y="6502400"/>
            <a:ext cx="11813884" cy="369332"/>
          </a:xfrm>
          <a:prstGeom prst="rect">
            <a:avLst/>
          </a:prstGeom>
          <a:noFill/>
        </p:spPr>
        <p:txBody>
          <a:bodyPr wrap="square" rtlCol="0">
            <a:spAutoFit/>
          </a:bodyPr>
          <a:lstStyle/>
          <a:p>
            <a:pPr algn="ctr"/>
            <a:r>
              <a:rPr lang="ru-RU" dirty="0"/>
              <a:t>Структурная схема формирования магнитной проницаемости</a:t>
            </a:r>
          </a:p>
        </p:txBody>
      </p:sp>
      <p:sp>
        <p:nvSpPr>
          <p:cNvPr id="7" name="Заголовок 1"/>
          <p:cNvSpPr>
            <a:spLocks noGrp="1"/>
          </p:cNvSpPr>
          <p:nvPr>
            <p:ph type="title"/>
          </p:nvPr>
        </p:nvSpPr>
        <p:spPr>
          <a:xfrm>
            <a:off x="0" y="161532"/>
            <a:ext cx="12192000" cy="702067"/>
          </a:xfrm>
        </p:spPr>
        <p:txBody>
          <a:bodyPr>
            <a:normAutofit fontScale="90000"/>
          </a:bodyPr>
          <a:lstStyle/>
          <a:p>
            <a:pPr algn="ctr"/>
            <a:r>
              <a:rPr lang="ru-RU" sz="2400" dirty="0">
                <a:latin typeface="Times New Roman" panose="02020603050405020304" pitchFamily="18" charset="0"/>
                <a:cs typeface="Times New Roman" panose="02020603050405020304" pitchFamily="18" charset="0"/>
              </a:rPr>
              <a:t>Применение экспертного метода для определения доминирующих технологических параметров ТП производства герконов</a:t>
            </a:r>
          </a:p>
        </p:txBody>
      </p:sp>
    </p:spTree>
    <p:extLst>
      <p:ext uri="{BB962C8B-B14F-4D97-AF65-F5344CB8AC3E}">
        <p14:creationId xmlns:p14="http://schemas.microsoft.com/office/powerpoint/2010/main" val="82727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538481"/>
          </a:xfrm>
        </p:spPr>
        <p:txBody>
          <a:bodyPr>
            <a:noAutofit/>
          </a:bodyPr>
          <a:lstStyle/>
          <a:p>
            <a:pPr algn="ctr"/>
            <a:r>
              <a:rPr lang="ru-RU" sz="2000" dirty="0">
                <a:latin typeface="Times New Roman" pitchFamily="18" charset="0"/>
                <a:cs typeface="Times New Roman" pitchFamily="18" charset="0"/>
              </a:rPr>
              <a:t>Таблицы ранжирования технологических параметров для первой и второй групп экспертов </a:t>
            </a:r>
          </a:p>
        </p:txBody>
      </p:sp>
      <p:pic>
        <p:nvPicPr>
          <p:cNvPr id="4" name="Рисунок 3"/>
          <p:cNvPicPr>
            <a:picLocks noChangeAspect="1"/>
          </p:cNvPicPr>
          <p:nvPr/>
        </p:nvPicPr>
        <p:blipFill>
          <a:blip r:embed="rId2"/>
          <a:stretch>
            <a:fillRect/>
          </a:stretch>
        </p:blipFill>
        <p:spPr>
          <a:xfrm>
            <a:off x="251327" y="792389"/>
            <a:ext cx="11757739" cy="2545080"/>
          </a:xfrm>
          <a:prstGeom prst="rect">
            <a:avLst/>
          </a:prstGeom>
        </p:spPr>
      </p:pic>
      <p:pic>
        <p:nvPicPr>
          <p:cNvPr id="5" name="Рисунок 4"/>
          <p:cNvPicPr>
            <a:picLocks noChangeAspect="1"/>
          </p:cNvPicPr>
          <p:nvPr/>
        </p:nvPicPr>
        <p:blipFill>
          <a:blip r:embed="rId3"/>
          <a:stretch>
            <a:fillRect/>
          </a:stretch>
        </p:blipFill>
        <p:spPr>
          <a:xfrm>
            <a:off x="302075" y="3875858"/>
            <a:ext cx="11656245" cy="2535102"/>
          </a:xfrm>
          <a:prstGeom prst="rect">
            <a:avLst/>
          </a:prstGeom>
        </p:spPr>
      </p:pic>
    </p:spTree>
    <p:extLst>
      <p:ext uri="{BB962C8B-B14F-4D97-AF65-F5344CB8AC3E}">
        <p14:creationId xmlns:p14="http://schemas.microsoft.com/office/powerpoint/2010/main" val="77689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538481"/>
          </a:xfrm>
        </p:spPr>
        <p:txBody>
          <a:bodyPr>
            <a:noAutofit/>
          </a:bodyPr>
          <a:lstStyle/>
          <a:p>
            <a:pPr algn="ctr"/>
            <a:r>
              <a:rPr lang="ru-RU" sz="2000" dirty="0">
                <a:latin typeface="Times New Roman" pitchFamily="18" charset="0"/>
                <a:cs typeface="Times New Roman" pitchFamily="18" charset="0"/>
              </a:rPr>
              <a:t>Таблицы ранжирования технологических параметров для первой и второй групп экспертов </a:t>
            </a:r>
          </a:p>
        </p:txBody>
      </p:sp>
      <p:pic>
        <p:nvPicPr>
          <p:cNvPr id="2050" name="Picture 2"/>
          <p:cNvPicPr>
            <a:picLocks noGrp="1" noChangeAspect="1" noChangeArrowheads="1"/>
          </p:cNvPicPr>
          <p:nvPr>
            <p:ph idx="1"/>
          </p:nvPr>
        </p:nvPicPr>
        <p:blipFill>
          <a:blip r:embed="rId2"/>
          <a:srcRect/>
          <a:stretch>
            <a:fillRect/>
          </a:stretch>
        </p:blipFill>
        <p:spPr bwMode="auto">
          <a:xfrm>
            <a:off x="1489497" y="538481"/>
            <a:ext cx="8967019" cy="302792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489497" y="3739127"/>
            <a:ext cx="9081691" cy="3058160"/>
          </a:xfrm>
          <a:prstGeom prst="rect">
            <a:avLst/>
          </a:prstGeom>
          <a:noFill/>
          <a:ln w="9525">
            <a:noFill/>
            <a:miter lim="800000"/>
            <a:headEnd/>
            <a:tailEnd/>
          </a:ln>
          <a:effectLst/>
        </p:spPr>
      </p:pic>
    </p:spTree>
    <p:extLst>
      <p:ext uri="{BB962C8B-B14F-4D97-AF65-F5344CB8AC3E}">
        <p14:creationId xmlns:p14="http://schemas.microsoft.com/office/powerpoint/2010/main" val="2437404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024034" y="1000109"/>
            <a:ext cx="8229600" cy="4697427"/>
          </a:xfrm>
        </p:spPr>
        <p:txBody>
          <a:bodyPr>
            <a:normAutofit fontScale="70000" lnSpcReduction="20000"/>
          </a:bodyPr>
          <a:lstStyle/>
          <a:p>
            <a:r>
              <a:rPr lang="ru-RU" dirty="0">
                <a:latin typeface="Times New Roman" pitchFamily="18" charset="0"/>
                <a:cs typeface="Times New Roman" pitchFamily="18" charset="0"/>
              </a:rPr>
              <a:t>По результатам опроса первой группы специалистов рассчитываются:</a:t>
            </a:r>
          </a:p>
          <a:p>
            <a:r>
              <a:rPr lang="ru-RU" dirty="0">
                <a:latin typeface="Times New Roman" pitchFamily="18" charset="0"/>
                <a:cs typeface="Times New Roman" pitchFamily="18" charset="0"/>
              </a:rPr>
              <a:t>-суммы рангов, среднее значение суммы рангов, квадраты отклонений. Результаты занесены в таблицу 1;</a:t>
            </a:r>
          </a:p>
          <a:p>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-сумма квадратов отклонений:</a:t>
            </a:r>
          </a:p>
          <a:p>
            <a:endParaRPr lang="ru-RU" dirty="0">
              <a:latin typeface="Times New Roman" pitchFamily="18" charset="0"/>
              <a:cs typeface="Times New Roman" pitchFamily="18" charset="0"/>
            </a:endParaRPr>
          </a:p>
          <a:p>
            <a:r>
              <a:rPr lang="en-US" dirty="0">
                <a:latin typeface="Times New Roman" pitchFamily="18" charset="0"/>
                <a:cs typeface="Times New Roman" pitchFamily="18" charset="0"/>
              </a:rPr>
              <a:t>-</a:t>
            </a:r>
            <a:r>
              <a:rPr lang="ru-RU" dirty="0">
                <a:latin typeface="Times New Roman" pitchFamily="18" charset="0"/>
                <a:cs typeface="Times New Roman" pitchFamily="18" charset="0"/>
              </a:rPr>
              <a:t>коэффициент </a:t>
            </a:r>
            <a:r>
              <a:rPr lang="ru-RU" dirty="0" err="1">
                <a:latin typeface="Times New Roman" pitchFamily="18" charset="0"/>
                <a:cs typeface="Times New Roman" pitchFamily="18" charset="0"/>
              </a:rPr>
              <a:t>конкордации</a:t>
            </a:r>
            <a:r>
              <a:rPr lang="ru-RU" dirty="0">
                <a:latin typeface="Times New Roman" pitchFamily="18" charset="0"/>
                <a:cs typeface="Times New Roman" pitchFamily="18" charset="0"/>
              </a:rPr>
              <a:t>:</a:t>
            </a:r>
          </a:p>
          <a:p>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-значение </a:t>
            </a:r>
          </a:p>
          <a:p>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Табличное значение  для 5%-го уровня значимости и числа степеней свободы </a:t>
            </a:r>
            <a:r>
              <a:rPr lang="en-US" dirty="0">
                <a:latin typeface="Times New Roman" pitchFamily="18" charset="0"/>
                <a:cs typeface="Times New Roman" pitchFamily="18" charset="0"/>
              </a:rPr>
              <a:t>f</a:t>
            </a:r>
            <a:r>
              <a:rPr lang="ru-RU" dirty="0">
                <a:latin typeface="Times New Roman" pitchFamily="18" charset="0"/>
                <a:cs typeface="Times New Roman" pitchFamily="18" charset="0"/>
              </a:rPr>
              <a:t>=</a:t>
            </a:r>
            <a:r>
              <a:rPr lang="en-US" dirty="0">
                <a:latin typeface="Times New Roman" pitchFamily="18" charset="0"/>
                <a:cs typeface="Times New Roman" pitchFamily="18" charset="0"/>
              </a:rPr>
              <a:t>n</a:t>
            </a:r>
            <a:r>
              <a:rPr lang="ru-RU" dirty="0">
                <a:latin typeface="Times New Roman" pitchFamily="18" charset="0"/>
                <a:cs typeface="Times New Roman" pitchFamily="18" charset="0"/>
              </a:rPr>
              <a:t>-1=13 равно 22,4.</a:t>
            </a:r>
          </a:p>
          <a:p>
            <a:r>
              <a:rPr lang="ru-RU" dirty="0">
                <a:latin typeface="Times New Roman" pitchFamily="18" charset="0"/>
                <a:cs typeface="Times New Roman" pitchFamily="18" charset="0"/>
              </a:rPr>
              <a:t>Коэффициент </a:t>
            </a:r>
            <a:r>
              <a:rPr lang="ru-RU" dirty="0" err="1">
                <a:latin typeface="Times New Roman" pitchFamily="18" charset="0"/>
                <a:cs typeface="Times New Roman" pitchFamily="18" charset="0"/>
              </a:rPr>
              <a:t>конкордации</a:t>
            </a:r>
            <a:r>
              <a:rPr lang="ru-RU" dirty="0">
                <a:latin typeface="Times New Roman" pitchFamily="18" charset="0"/>
                <a:cs typeface="Times New Roman" pitchFamily="18" charset="0"/>
              </a:rPr>
              <a:t> не значим. Согласованность мнений первой группы специалистов отсутствует.</a:t>
            </a:r>
          </a:p>
          <a:p>
            <a:endParaRPr lang="ru-RU" dirty="0">
              <a:latin typeface="Times New Roman" pitchFamily="18" charset="0"/>
              <a:cs typeface="Times New Roman" pitchFamily="18" charset="0"/>
            </a:endParaRPr>
          </a:p>
          <a:p>
            <a:endParaRPr lang="ru-RU"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096001" y="2071678"/>
            <a:ext cx="1438275" cy="685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203440" y="2757478"/>
            <a:ext cx="3562350" cy="7048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105276" y="3334530"/>
            <a:ext cx="3429000" cy="733425"/>
          </a:xfrm>
          <a:prstGeom prst="rect">
            <a:avLst/>
          </a:prstGeom>
          <a:noFill/>
          <a:ln w="9525">
            <a:noFill/>
            <a:miter lim="800000"/>
            <a:headEnd/>
            <a:tailEnd/>
          </a:ln>
          <a:effectLst/>
        </p:spPr>
      </p:pic>
    </p:spTree>
    <p:extLst>
      <p:ext uri="{BB962C8B-B14F-4D97-AF65-F5344CB8AC3E}">
        <p14:creationId xmlns:p14="http://schemas.microsoft.com/office/powerpoint/2010/main" val="862902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75360" y="525275"/>
            <a:ext cx="10281920" cy="5550405"/>
          </a:xfrm>
        </p:spPr>
        <p:txBody>
          <a:bodyPr>
            <a:noAutofit/>
          </a:bodyPr>
          <a:lstStyle/>
          <a:p>
            <a:r>
              <a:rPr lang="ru-RU" sz="2000" dirty="0">
                <a:latin typeface="Times New Roman" pitchFamily="18" charset="0"/>
                <a:cs typeface="Times New Roman" pitchFamily="18" charset="0"/>
              </a:rPr>
              <a:t>По результатам опроса второй группы специалистов рассчитываются:</a:t>
            </a:r>
          </a:p>
          <a:p>
            <a:r>
              <a:rPr lang="ru-RU" sz="2000" dirty="0">
                <a:latin typeface="Times New Roman" pitchFamily="18" charset="0"/>
                <a:cs typeface="Times New Roman" pitchFamily="18" charset="0"/>
              </a:rPr>
              <a:t>-суммы рангов, среднее значение суммы рангов, квадраты отклонений. Результаты занесены в таблицу 2;</a:t>
            </a:r>
          </a:p>
          <a:p>
            <a:endParaRPr lang="ru-RU" sz="2000" dirty="0">
              <a:latin typeface="Times New Roman" pitchFamily="18" charset="0"/>
              <a:cs typeface="Times New Roman" pitchFamily="18" charset="0"/>
            </a:endParaRPr>
          </a:p>
          <a:p>
            <a:r>
              <a:rPr lang="ru-RU" sz="2000" dirty="0">
                <a:latin typeface="Times New Roman" pitchFamily="18" charset="0"/>
                <a:cs typeface="Times New Roman" pitchFamily="18" charset="0"/>
              </a:rPr>
              <a:t>-сумма квадратов отклонений:</a:t>
            </a:r>
          </a:p>
          <a:p>
            <a:endParaRPr lang="ru-RU"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r>
              <a:rPr lang="ru-RU" sz="2000" dirty="0">
                <a:latin typeface="Times New Roman" pitchFamily="18" charset="0"/>
                <a:cs typeface="Times New Roman" pitchFamily="18" charset="0"/>
              </a:rPr>
              <a:t>коэффициент </a:t>
            </a:r>
            <a:r>
              <a:rPr lang="ru-RU" sz="2000" dirty="0" err="1">
                <a:latin typeface="Times New Roman" pitchFamily="18" charset="0"/>
                <a:cs typeface="Times New Roman" pitchFamily="18" charset="0"/>
              </a:rPr>
              <a:t>конкордации</a:t>
            </a:r>
            <a:r>
              <a:rPr lang="ru-RU" sz="2000" dirty="0">
                <a:latin typeface="Times New Roman" pitchFamily="18" charset="0"/>
                <a:cs typeface="Times New Roman" pitchFamily="18" charset="0"/>
              </a:rPr>
              <a:t>:</a:t>
            </a:r>
          </a:p>
          <a:p>
            <a:endParaRPr lang="ru-RU" sz="2000" dirty="0">
              <a:latin typeface="Times New Roman" pitchFamily="18" charset="0"/>
              <a:cs typeface="Times New Roman" pitchFamily="18" charset="0"/>
            </a:endParaRPr>
          </a:p>
          <a:p>
            <a:r>
              <a:rPr lang="ru-RU" sz="2000" dirty="0">
                <a:latin typeface="Times New Roman" pitchFamily="18" charset="0"/>
                <a:cs typeface="Times New Roman" pitchFamily="18" charset="0"/>
              </a:rPr>
              <a:t>-значение </a:t>
            </a:r>
          </a:p>
          <a:p>
            <a:endParaRPr lang="ru-RU" sz="2000" dirty="0">
              <a:latin typeface="Times New Roman" pitchFamily="18" charset="0"/>
              <a:cs typeface="Times New Roman" pitchFamily="18" charset="0"/>
            </a:endParaRPr>
          </a:p>
          <a:p>
            <a:r>
              <a:rPr lang="ru-RU" sz="2000" dirty="0">
                <a:latin typeface="Times New Roman" pitchFamily="18" charset="0"/>
                <a:cs typeface="Times New Roman" pitchFamily="18" charset="0"/>
              </a:rPr>
              <a:t>Табличное значение      для 5%-го уровня значимости и числа степеней свободы </a:t>
            </a:r>
            <a:r>
              <a:rPr lang="en-US" sz="2000" dirty="0">
                <a:latin typeface="Times New Roman" pitchFamily="18" charset="0"/>
                <a:cs typeface="Times New Roman" pitchFamily="18" charset="0"/>
              </a:rPr>
              <a:t>f</a:t>
            </a:r>
            <a:r>
              <a:rPr lang="ru-RU" sz="2000" dirty="0">
                <a:latin typeface="Times New Roman" pitchFamily="18" charset="0"/>
                <a:cs typeface="Times New Roman" pitchFamily="18" charset="0"/>
              </a:rPr>
              <a:t>=</a:t>
            </a:r>
            <a:r>
              <a:rPr lang="en-US" sz="2000" dirty="0">
                <a:latin typeface="Times New Roman" pitchFamily="18" charset="0"/>
                <a:cs typeface="Times New Roman" pitchFamily="18" charset="0"/>
              </a:rPr>
              <a:t>n</a:t>
            </a:r>
            <a:r>
              <a:rPr lang="ru-RU" sz="2000" dirty="0">
                <a:latin typeface="Times New Roman" pitchFamily="18" charset="0"/>
                <a:cs typeface="Times New Roman" pitchFamily="18" charset="0"/>
              </a:rPr>
              <a:t>-1=13 равно 22,4. Коэффициент </a:t>
            </a:r>
            <a:r>
              <a:rPr lang="ru-RU" sz="2000" dirty="0" err="1">
                <a:latin typeface="Times New Roman" pitchFamily="18" charset="0"/>
                <a:cs typeface="Times New Roman" pitchFamily="18" charset="0"/>
              </a:rPr>
              <a:t>конкордации</a:t>
            </a:r>
            <a:r>
              <a:rPr lang="ru-RU" sz="2000" dirty="0">
                <a:latin typeface="Times New Roman" pitchFamily="18" charset="0"/>
                <a:cs typeface="Times New Roman" pitchFamily="18" charset="0"/>
              </a:rPr>
              <a:t> значим.</a:t>
            </a:r>
          </a:p>
          <a:p>
            <a:r>
              <a:rPr lang="ru-RU" sz="2000" dirty="0">
                <a:latin typeface="Times New Roman" pitchFamily="18" charset="0"/>
                <a:cs typeface="Times New Roman" pitchFamily="18" charset="0"/>
              </a:rPr>
              <a:t>Согласованность мнений специалистов существует. Следовательно выбор доминирующих технологический параметров проводится по результатам опроса второй группы специалистов. </a:t>
            </a:r>
          </a:p>
        </p:txBody>
      </p:sp>
      <p:pic>
        <p:nvPicPr>
          <p:cNvPr id="4099" name="Picture 3"/>
          <p:cNvPicPr>
            <a:picLocks noChangeAspect="1" noChangeArrowheads="1"/>
          </p:cNvPicPr>
          <p:nvPr/>
        </p:nvPicPr>
        <p:blipFill>
          <a:blip r:embed="rId2"/>
          <a:srcRect/>
          <a:stretch>
            <a:fillRect/>
          </a:stretch>
        </p:blipFill>
        <p:spPr bwMode="auto">
          <a:xfrm>
            <a:off x="5481209" y="1597992"/>
            <a:ext cx="1660937" cy="820088"/>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258428" y="2490145"/>
            <a:ext cx="4253704" cy="850741"/>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990568" y="3498593"/>
            <a:ext cx="4106230" cy="734448"/>
          </a:xfrm>
          <a:prstGeom prst="rect">
            <a:avLst/>
          </a:prstGeom>
          <a:noFill/>
          <a:ln w="9525">
            <a:noFill/>
            <a:miter lim="800000"/>
            <a:headEnd/>
            <a:tailEnd/>
          </a:ln>
          <a:effectLst/>
        </p:spPr>
      </p:pic>
      <p:pic>
        <p:nvPicPr>
          <p:cNvPr id="4104" name="Picture 8"/>
          <p:cNvPicPr>
            <a:picLocks noChangeAspect="1" noChangeArrowheads="1"/>
          </p:cNvPicPr>
          <p:nvPr/>
        </p:nvPicPr>
        <p:blipFill>
          <a:blip r:embed="rId5"/>
          <a:srcRect/>
          <a:stretch>
            <a:fillRect/>
          </a:stretch>
        </p:blipFill>
        <p:spPr bwMode="auto">
          <a:xfrm>
            <a:off x="3606801" y="4457995"/>
            <a:ext cx="225768" cy="257680"/>
          </a:xfrm>
          <a:prstGeom prst="rect">
            <a:avLst/>
          </a:prstGeom>
          <a:noFill/>
          <a:ln w="9525">
            <a:noFill/>
            <a:miter lim="800000"/>
            <a:headEnd/>
            <a:tailEnd/>
          </a:ln>
          <a:effectLst/>
        </p:spPr>
      </p:pic>
    </p:spTree>
    <p:extLst>
      <p:ext uri="{BB962C8B-B14F-4D97-AF65-F5344CB8AC3E}">
        <p14:creationId xmlns:p14="http://schemas.microsoft.com/office/powerpoint/2010/main" val="1323618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1665"/>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Общие сведения о системе управления качеством</a:t>
            </a: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374077"/>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Будем рассматривать объект управления качеством в виде черного ящика: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56D2D7-B2CE-476F-BCE6-CA53F9F86130}"/>
                  </a:ext>
                </a:extLst>
              </p:cNvPr>
              <p:cNvSpPr txBox="1"/>
              <p:nvPr/>
            </p:nvSpPr>
            <p:spPr>
              <a:xfrm>
                <a:off x="993058" y="4133707"/>
                <a:ext cx="10255046" cy="2163669"/>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acc>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входные параметры (</a:t>
                </a:r>
                <a:r>
                  <a:rPr lang="ru-RU" dirty="0">
                    <a:latin typeface="Times New Roman" panose="02020603050405020304" pitchFamily="18" charset="0"/>
                    <a:ea typeface="Times New Roman" panose="02020603050405020304" pitchFamily="18" charset="0"/>
                    <a:cs typeface="Times New Roman" panose="02020603050405020304" pitchFamily="18" charset="0"/>
                  </a:rPr>
                  <a:t>контролируемые</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управляемые);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выходные показатели качества (контролируемые);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𝑍</m:t>
                        </m:r>
                      </m:e>
                    </m:acc>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случайные факторы, воздействующие на объект (неконтролируемые и неуправляемые). 	</a:t>
                </a:r>
                <a:r>
                  <a:rPr lang="ru-RU" dirty="0">
                    <a:latin typeface="Times New Roman" panose="02020603050405020304" pitchFamily="18" charset="0"/>
                    <a:ea typeface="Times New Roman" panose="02020603050405020304" pitchFamily="18" charset="0"/>
                    <a:cs typeface="Times New Roman" panose="02020603050405020304" pitchFamily="18" charset="0"/>
                  </a:rPr>
                  <a:t>н</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апример, перепады температуры, ионизирующие излучения;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acc>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контролируемые, но неуправляемые факторы. Например, толщина полупроводниковой подложки.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4="http://schemas.microsoft.com/office/drawing/2010/main" xmlns="" xmlns:a16="http://schemas.microsoft.com/office/drawing/2014/main" id="{1756D2D7-B2CE-476F-BCE6-CA53F9F86130}"/>
                  </a:ext>
                </a:extLst>
              </p:cNvPr>
              <p:cNvSpPr txBox="1">
                <a:spLocks noRot="1" noChangeAspect="1" noMove="1" noResize="1" noEditPoints="1" noAdjustHandles="1" noChangeArrowheads="1" noChangeShapeType="1" noTextEdit="1"/>
              </p:cNvSpPr>
              <p:nvPr/>
            </p:nvSpPr>
            <p:spPr>
              <a:xfrm>
                <a:off x="993058" y="4133707"/>
                <a:ext cx="10255046" cy="2163669"/>
              </a:xfrm>
              <a:prstGeom prst="rect">
                <a:avLst/>
              </a:prstGeom>
              <a:blipFill>
                <a:blip r:embed="rId2"/>
                <a:stretch>
                  <a:fillRect l="-535" t="-1408" r="-476" b="-3380"/>
                </a:stretch>
              </a:blipFill>
            </p:spPr>
            <p:txBody>
              <a:bodyPr/>
              <a:lstStyle/>
              <a:p>
                <a:r>
                  <a:rPr lang="ru-RU">
                    <a:noFill/>
                  </a:rPr>
                  <a:t> </a:t>
                </a:r>
              </a:p>
            </p:txBody>
          </p:sp>
        </mc:Fallback>
      </mc:AlternateContent>
      <p:grpSp>
        <p:nvGrpSpPr>
          <p:cNvPr id="9" name="Полотно 1">
            <a:extLst>
              <a:ext uri="{FF2B5EF4-FFF2-40B4-BE49-F238E27FC236}">
                <a16:creationId xmlns:a16="http://schemas.microsoft.com/office/drawing/2014/main" id="{EDB872D7-6B30-4923-8AE6-4A16C670BB53}"/>
              </a:ext>
            </a:extLst>
          </p:cNvPr>
          <p:cNvGrpSpPr/>
          <p:nvPr/>
        </p:nvGrpSpPr>
        <p:grpSpPr>
          <a:xfrm>
            <a:off x="4420368" y="1428982"/>
            <a:ext cx="3400425" cy="2385206"/>
            <a:chOff x="0" y="0"/>
            <a:chExt cx="3400425" cy="2385206"/>
          </a:xfrm>
        </p:grpSpPr>
        <p:sp>
          <p:nvSpPr>
            <p:cNvPr id="10" name="Прямоугольник 9">
              <a:extLst>
                <a:ext uri="{FF2B5EF4-FFF2-40B4-BE49-F238E27FC236}">
                  <a16:creationId xmlns:a16="http://schemas.microsoft.com/office/drawing/2014/main" id="{6C6789A9-7F3A-4EA2-AAF8-2071D26FF6A8}"/>
                </a:ext>
              </a:extLst>
            </p:cNvPr>
            <p:cNvSpPr/>
            <p:nvPr/>
          </p:nvSpPr>
          <p:spPr>
            <a:xfrm>
              <a:off x="0" y="0"/>
              <a:ext cx="3400425" cy="2385060"/>
            </a:xfrm>
            <a:prstGeom prst="rect">
              <a:avLst/>
            </a:prstGeom>
            <a:solidFill>
              <a:prstClr val="white"/>
            </a:solidFill>
          </p:spPr>
        </p:sp>
        <p:sp>
          <p:nvSpPr>
            <p:cNvPr id="11" name="Прямоугольник 10">
              <a:extLst>
                <a:ext uri="{FF2B5EF4-FFF2-40B4-BE49-F238E27FC236}">
                  <a16:creationId xmlns:a16="http://schemas.microsoft.com/office/drawing/2014/main" id="{EEF3C638-78B7-45B3-ABD0-F136C21CD7E1}"/>
                </a:ext>
              </a:extLst>
            </p:cNvPr>
            <p:cNvSpPr/>
            <p:nvPr/>
          </p:nvSpPr>
          <p:spPr>
            <a:xfrm>
              <a:off x="939312" y="1107831"/>
              <a:ext cx="803030" cy="8030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2" name="Надпись 3">
              <a:extLst>
                <a:ext uri="{FF2B5EF4-FFF2-40B4-BE49-F238E27FC236}">
                  <a16:creationId xmlns:a16="http://schemas.microsoft.com/office/drawing/2014/main" id="{AA7B28A1-E8C1-4EBE-BB1F-5A7FAAB2B58E}"/>
                </a:ext>
              </a:extLst>
            </p:cNvPr>
            <p:cNvSpPr txBox="1"/>
            <p:nvPr/>
          </p:nvSpPr>
          <p:spPr>
            <a:xfrm>
              <a:off x="1021373" y="1219201"/>
              <a:ext cx="664210" cy="56896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Объект</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(ЧЯ)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Прямая со стрелкой 12">
              <a:extLst>
                <a:ext uri="{FF2B5EF4-FFF2-40B4-BE49-F238E27FC236}">
                  <a16:creationId xmlns:a16="http://schemas.microsoft.com/office/drawing/2014/main" id="{E1E4B5E9-3E93-467D-8E30-CC3A9A1BEDA5}"/>
                </a:ext>
              </a:extLst>
            </p:cNvPr>
            <p:cNvCxnSpPr/>
            <p:nvPr/>
          </p:nvCxnSpPr>
          <p:spPr>
            <a:xfrm flipV="1">
              <a:off x="1021373" y="1910861"/>
              <a:ext cx="0" cy="222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a:extLst>
                <a:ext uri="{FF2B5EF4-FFF2-40B4-BE49-F238E27FC236}">
                  <a16:creationId xmlns:a16="http://schemas.microsoft.com/office/drawing/2014/main" id="{CA14D3A5-E81F-41E0-B83B-A67566F0D5D8}"/>
                </a:ext>
              </a:extLst>
            </p:cNvPr>
            <p:cNvCxnSpPr/>
            <p:nvPr/>
          </p:nvCxnSpPr>
          <p:spPr>
            <a:xfrm flipV="1">
              <a:off x="1671859" y="1910861"/>
              <a:ext cx="0" cy="2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a:extLst>
                <a:ext uri="{FF2B5EF4-FFF2-40B4-BE49-F238E27FC236}">
                  <a16:creationId xmlns:a16="http://schemas.microsoft.com/office/drawing/2014/main" id="{FC9D45DB-AB03-4685-9817-BDD16E4AF78B}"/>
                </a:ext>
              </a:extLst>
            </p:cNvPr>
            <p:cNvCxnSpPr/>
            <p:nvPr/>
          </p:nvCxnSpPr>
          <p:spPr>
            <a:xfrm flipV="1">
              <a:off x="1535188" y="1910861"/>
              <a:ext cx="0" cy="2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a:extLst>
                <a:ext uri="{FF2B5EF4-FFF2-40B4-BE49-F238E27FC236}">
                  <a16:creationId xmlns:a16="http://schemas.microsoft.com/office/drawing/2014/main" id="{C0A887C4-7F15-42A0-B70C-93C88BF9B291}"/>
                </a:ext>
              </a:extLst>
            </p:cNvPr>
            <p:cNvCxnSpPr/>
            <p:nvPr/>
          </p:nvCxnSpPr>
          <p:spPr>
            <a:xfrm flipV="1">
              <a:off x="1148326" y="1910861"/>
              <a:ext cx="0" cy="2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a:extLst>
                <a:ext uri="{FF2B5EF4-FFF2-40B4-BE49-F238E27FC236}">
                  <a16:creationId xmlns:a16="http://schemas.microsoft.com/office/drawing/2014/main" id="{050B6124-AFD5-4620-86AC-E456BAAD33B4}"/>
                </a:ext>
              </a:extLst>
            </p:cNvPr>
            <p:cNvCxnSpPr/>
            <p:nvPr/>
          </p:nvCxnSpPr>
          <p:spPr>
            <a:xfrm flipV="1">
              <a:off x="1277280" y="1910861"/>
              <a:ext cx="0" cy="2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a:extLst>
                <a:ext uri="{FF2B5EF4-FFF2-40B4-BE49-F238E27FC236}">
                  <a16:creationId xmlns:a16="http://schemas.microsoft.com/office/drawing/2014/main" id="{E56FC8AA-AFD0-4111-9DAB-958450EE7828}"/>
                </a:ext>
              </a:extLst>
            </p:cNvPr>
            <p:cNvCxnSpPr/>
            <p:nvPr/>
          </p:nvCxnSpPr>
          <p:spPr>
            <a:xfrm flipV="1">
              <a:off x="1394511" y="1911350"/>
              <a:ext cx="0" cy="222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C95A6A14-185C-45A3-972C-51E5B7B718EB}"/>
                </a:ext>
              </a:extLst>
            </p:cNvPr>
            <p:cNvCxnSpPr/>
            <p:nvPr/>
          </p:nvCxnSpPr>
          <p:spPr>
            <a:xfrm>
              <a:off x="1009649" y="902678"/>
              <a:ext cx="0" cy="20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101FDD5D-C19F-4B58-AFBD-C43B436CA408}"/>
                </a:ext>
              </a:extLst>
            </p:cNvPr>
            <p:cNvCxnSpPr/>
            <p:nvPr/>
          </p:nvCxnSpPr>
          <p:spPr>
            <a:xfrm>
              <a:off x="1671859" y="902678"/>
              <a:ext cx="0" cy="20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a:extLst>
                <a:ext uri="{FF2B5EF4-FFF2-40B4-BE49-F238E27FC236}">
                  <a16:creationId xmlns:a16="http://schemas.microsoft.com/office/drawing/2014/main" id="{0F2EADD1-F514-449E-B59A-F8302FFB9EE8}"/>
                </a:ext>
              </a:extLst>
            </p:cNvPr>
            <p:cNvCxnSpPr/>
            <p:nvPr/>
          </p:nvCxnSpPr>
          <p:spPr>
            <a:xfrm>
              <a:off x="1148326" y="902678"/>
              <a:ext cx="0" cy="20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Прямая со стрелкой 21">
              <a:extLst>
                <a:ext uri="{FF2B5EF4-FFF2-40B4-BE49-F238E27FC236}">
                  <a16:creationId xmlns:a16="http://schemas.microsoft.com/office/drawing/2014/main" id="{166D198B-3329-42BC-99ED-98F4F1A5D81C}"/>
                </a:ext>
              </a:extLst>
            </p:cNvPr>
            <p:cNvCxnSpPr/>
            <p:nvPr/>
          </p:nvCxnSpPr>
          <p:spPr>
            <a:xfrm>
              <a:off x="1535188" y="902726"/>
              <a:ext cx="0" cy="20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a:extLst>
                <a:ext uri="{FF2B5EF4-FFF2-40B4-BE49-F238E27FC236}">
                  <a16:creationId xmlns:a16="http://schemas.microsoft.com/office/drawing/2014/main" id="{17974700-99CA-4936-89A9-E51A805213C8}"/>
                </a:ext>
              </a:extLst>
            </p:cNvPr>
            <p:cNvCxnSpPr/>
            <p:nvPr/>
          </p:nvCxnSpPr>
          <p:spPr>
            <a:xfrm>
              <a:off x="1398469" y="902726"/>
              <a:ext cx="0" cy="20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Прямая со стрелкой 23">
              <a:extLst>
                <a:ext uri="{FF2B5EF4-FFF2-40B4-BE49-F238E27FC236}">
                  <a16:creationId xmlns:a16="http://schemas.microsoft.com/office/drawing/2014/main" id="{8F6346E6-A253-4514-B822-43FD22115703}"/>
                </a:ext>
              </a:extLst>
            </p:cNvPr>
            <p:cNvCxnSpPr/>
            <p:nvPr/>
          </p:nvCxnSpPr>
          <p:spPr>
            <a:xfrm>
              <a:off x="1277280" y="902726"/>
              <a:ext cx="0" cy="205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Прямая со стрелкой 24">
              <a:extLst>
                <a:ext uri="{FF2B5EF4-FFF2-40B4-BE49-F238E27FC236}">
                  <a16:creationId xmlns:a16="http://schemas.microsoft.com/office/drawing/2014/main" id="{3AFBED13-5241-4D40-B714-B1AB2C349BC3}"/>
                </a:ext>
              </a:extLst>
            </p:cNvPr>
            <p:cNvCxnSpPr/>
            <p:nvPr/>
          </p:nvCxnSpPr>
          <p:spPr>
            <a:xfrm>
              <a:off x="693128" y="1189893"/>
              <a:ext cx="2461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a:extLst>
                <a:ext uri="{FF2B5EF4-FFF2-40B4-BE49-F238E27FC236}">
                  <a16:creationId xmlns:a16="http://schemas.microsoft.com/office/drawing/2014/main" id="{966778E5-5C5E-4101-80E4-31FBFD13CC8C}"/>
                </a:ext>
              </a:extLst>
            </p:cNvPr>
            <p:cNvCxnSpPr/>
            <p:nvPr/>
          </p:nvCxnSpPr>
          <p:spPr>
            <a:xfrm>
              <a:off x="693128" y="132300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Прямая со стрелкой 26">
              <a:extLst>
                <a:ext uri="{FF2B5EF4-FFF2-40B4-BE49-F238E27FC236}">
                  <a16:creationId xmlns:a16="http://schemas.microsoft.com/office/drawing/2014/main" id="{9D10DA44-873A-457C-9221-09BBFDF4054A}"/>
                </a:ext>
              </a:extLst>
            </p:cNvPr>
            <p:cNvCxnSpPr/>
            <p:nvPr/>
          </p:nvCxnSpPr>
          <p:spPr>
            <a:xfrm>
              <a:off x="693128" y="1446092"/>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C9D70077-CAD6-450A-9EA5-42C9E7B67D37}"/>
                </a:ext>
              </a:extLst>
            </p:cNvPr>
            <p:cNvCxnSpPr/>
            <p:nvPr/>
          </p:nvCxnSpPr>
          <p:spPr>
            <a:xfrm>
              <a:off x="693128" y="1563324"/>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6345701B-9A2A-4CC7-A5E5-B583DF4ACCDC}"/>
                </a:ext>
              </a:extLst>
            </p:cNvPr>
            <p:cNvCxnSpPr/>
            <p:nvPr/>
          </p:nvCxnSpPr>
          <p:spPr>
            <a:xfrm>
              <a:off x="693128" y="170400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3420B651-DBC0-4489-B245-BF91F29698CC}"/>
                </a:ext>
              </a:extLst>
            </p:cNvPr>
            <p:cNvCxnSpPr/>
            <p:nvPr/>
          </p:nvCxnSpPr>
          <p:spPr>
            <a:xfrm>
              <a:off x="693128" y="1827092"/>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Прямая со стрелкой 30">
              <a:extLst>
                <a:ext uri="{FF2B5EF4-FFF2-40B4-BE49-F238E27FC236}">
                  <a16:creationId xmlns:a16="http://schemas.microsoft.com/office/drawing/2014/main" id="{91688CAC-A9D7-4E45-B1B7-2BC28C348D4B}"/>
                </a:ext>
              </a:extLst>
            </p:cNvPr>
            <p:cNvCxnSpPr/>
            <p:nvPr/>
          </p:nvCxnSpPr>
          <p:spPr>
            <a:xfrm>
              <a:off x="1742342" y="118965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Прямая со стрелкой 31">
              <a:extLst>
                <a:ext uri="{FF2B5EF4-FFF2-40B4-BE49-F238E27FC236}">
                  <a16:creationId xmlns:a16="http://schemas.microsoft.com/office/drawing/2014/main" id="{CE54F6A5-84B2-4F07-B15F-C145B2A4E4BD}"/>
                </a:ext>
              </a:extLst>
            </p:cNvPr>
            <p:cNvCxnSpPr/>
            <p:nvPr/>
          </p:nvCxnSpPr>
          <p:spPr>
            <a:xfrm>
              <a:off x="1742342" y="132300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Прямая со стрелкой 32">
              <a:extLst>
                <a:ext uri="{FF2B5EF4-FFF2-40B4-BE49-F238E27FC236}">
                  <a16:creationId xmlns:a16="http://schemas.microsoft.com/office/drawing/2014/main" id="{9622255D-07E2-49C5-8B0F-FB3A29DB2C0B}"/>
                </a:ext>
              </a:extLst>
            </p:cNvPr>
            <p:cNvCxnSpPr/>
            <p:nvPr/>
          </p:nvCxnSpPr>
          <p:spPr>
            <a:xfrm>
              <a:off x="1742342" y="144619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Прямая со стрелкой 33">
              <a:extLst>
                <a:ext uri="{FF2B5EF4-FFF2-40B4-BE49-F238E27FC236}">
                  <a16:creationId xmlns:a16="http://schemas.microsoft.com/office/drawing/2014/main" id="{C2CD8A28-0323-4943-9635-15D2AC9E702E}"/>
                </a:ext>
              </a:extLst>
            </p:cNvPr>
            <p:cNvCxnSpPr/>
            <p:nvPr/>
          </p:nvCxnSpPr>
          <p:spPr>
            <a:xfrm>
              <a:off x="1742342" y="156303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Прямая со стрелкой 34">
              <a:extLst>
                <a:ext uri="{FF2B5EF4-FFF2-40B4-BE49-F238E27FC236}">
                  <a16:creationId xmlns:a16="http://schemas.microsoft.com/office/drawing/2014/main" id="{EC2C4419-B352-4178-893B-9EEDE4DA4583}"/>
                </a:ext>
              </a:extLst>
            </p:cNvPr>
            <p:cNvCxnSpPr/>
            <p:nvPr/>
          </p:nvCxnSpPr>
          <p:spPr>
            <a:xfrm>
              <a:off x="1742342" y="170400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Прямая со стрелкой 35">
              <a:extLst>
                <a:ext uri="{FF2B5EF4-FFF2-40B4-BE49-F238E27FC236}">
                  <a16:creationId xmlns:a16="http://schemas.microsoft.com/office/drawing/2014/main" id="{4C669CF1-5F0A-47AB-8994-D5105C8B6CEF}"/>
                </a:ext>
              </a:extLst>
            </p:cNvPr>
            <p:cNvCxnSpPr/>
            <p:nvPr/>
          </p:nvCxnSpPr>
          <p:spPr>
            <a:xfrm>
              <a:off x="1742342" y="1827190"/>
              <a:ext cx="2457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Надпись 35">
                  <a:extLst>
                    <a:ext uri="{FF2B5EF4-FFF2-40B4-BE49-F238E27FC236}">
                      <a16:creationId xmlns:a16="http://schemas.microsoft.com/office/drawing/2014/main" id="{58DAA617-40D2-4271-AEB0-A864295C1A13}"/>
                    </a:ext>
                  </a:extLst>
                </p:cNvPr>
                <p:cNvSpPr txBox="1"/>
                <p:nvPr/>
              </p:nvSpPr>
              <p:spPr>
                <a:xfrm>
                  <a:off x="395313" y="1365739"/>
                  <a:ext cx="297815" cy="25209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200" i="1">
                                <a:effectLst/>
                                <a:latin typeface="Cambria Math" panose="02040503050406030204" pitchFamily="18" charset="0"/>
                                <a:ea typeface="Calibri" panose="020F0502020204030204" pitchFamily="34" charset="0"/>
                                <a:cs typeface="Times New Roman" panose="02020603050405020304" pitchFamily="18" charset="0"/>
                              </a:rPr>
                              <m:t>𝑋</m:t>
                            </m:r>
                          </m:e>
                        </m:acc>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37" name="Надпись 35">
                  <a:extLst>
                    <a:ext uri="{FF2B5EF4-FFF2-40B4-BE49-F238E27FC236}">
                      <a16:creationId xmlns:a14="http://schemas.microsoft.com/office/drawing/2010/main" xmlns="" xmlns:a16="http://schemas.microsoft.com/office/drawing/2014/main" id="{58DAA617-40D2-4271-AEB0-A864295C1A13}"/>
                    </a:ext>
                  </a:extLst>
                </p:cNvPr>
                <p:cNvSpPr txBox="1">
                  <a:spLocks noRot="1" noChangeAspect="1" noMove="1" noResize="1" noEditPoints="1" noAdjustHandles="1" noChangeArrowheads="1" noChangeShapeType="1" noTextEdit="1"/>
                </p:cNvSpPr>
                <p:nvPr/>
              </p:nvSpPr>
              <p:spPr>
                <a:xfrm>
                  <a:off x="395313" y="1365739"/>
                  <a:ext cx="297815" cy="252095"/>
                </a:xfrm>
                <a:prstGeom prst="rect">
                  <a:avLst/>
                </a:prstGeom>
                <a:blipFill>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8" name="Надпись 35">
                  <a:extLst>
                    <a:ext uri="{FF2B5EF4-FFF2-40B4-BE49-F238E27FC236}">
                      <a16:creationId xmlns:a16="http://schemas.microsoft.com/office/drawing/2014/main" id="{02FDF886-0405-49A4-8734-3A2F52FC7BF1}"/>
                    </a:ext>
                  </a:extLst>
                </p:cNvPr>
                <p:cNvSpPr txBox="1"/>
                <p:nvPr/>
              </p:nvSpPr>
              <p:spPr>
                <a:xfrm>
                  <a:off x="1213096" y="619616"/>
                  <a:ext cx="278765" cy="25209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acc>
                          <m:accPr>
                            <m:chr m:val="̅"/>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100" i="1">
                                <a:effectLst/>
                                <a:latin typeface="Cambria Math" panose="02040503050406030204" pitchFamily="18" charset="0"/>
                                <a:ea typeface="Calibri" panose="020F0502020204030204" pitchFamily="34" charset="0"/>
                                <a:cs typeface="Times New Roman" panose="02020603050405020304" pitchFamily="18" charset="0"/>
                              </a:rPr>
                              <m:t>𝑍</m:t>
                            </m:r>
                          </m:e>
                        </m:acc>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38" name="Надпись 35">
                  <a:extLst>
                    <a:ext uri="{FF2B5EF4-FFF2-40B4-BE49-F238E27FC236}">
                      <a16:creationId xmlns:a14="http://schemas.microsoft.com/office/drawing/2010/main" xmlns="" xmlns:a16="http://schemas.microsoft.com/office/drawing/2014/main" id="{02FDF886-0405-49A4-8734-3A2F52FC7BF1}"/>
                    </a:ext>
                  </a:extLst>
                </p:cNvPr>
                <p:cNvSpPr txBox="1">
                  <a:spLocks noRot="1" noChangeAspect="1" noMove="1" noResize="1" noEditPoints="1" noAdjustHandles="1" noChangeArrowheads="1" noChangeShapeType="1" noTextEdit="1"/>
                </p:cNvSpPr>
                <p:nvPr/>
              </p:nvSpPr>
              <p:spPr>
                <a:xfrm>
                  <a:off x="1213096" y="619616"/>
                  <a:ext cx="278765" cy="252095"/>
                </a:xfrm>
                <a:prstGeom prst="rect">
                  <a:avLst/>
                </a:prstGeom>
                <a:blipFill>
                  <a:blip r:embed="rId4"/>
                  <a:stretch>
                    <a:fillRect r="-6522"/>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Надпись 35">
                  <a:extLst>
                    <a:ext uri="{FF2B5EF4-FFF2-40B4-BE49-F238E27FC236}">
                      <a16:creationId xmlns:a16="http://schemas.microsoft.com/office/drawing/2014/main" id="{8C1A3F0D-F146-4D68-9914-A641D521280D}"/>
                    </a:ext>
                  </a:extLst>
                </p:cNvPr>
                <p:cNvSpPr txBox="1"/>
                <p:nvPr/>
              </p:nvSpPr>
              <p:spPr>
                <a:xfrm>
                  <a:off x="1206111" y="2133111"/>
                  <a:ext cx="328295" cy="25209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acc>
                          <m:accPr>
                            <m:chr m:val="̅"/>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100" i="1">
                                <a:effectLst/>
                                <a:latin typeface="Cambria Math" panose="02040503050406030204" pitchFamily="18" charset="0"/>
                                <a:ea typeface="Calibri" panose="020F0502020204030204" pitchFamily="34" charset="0"/>
                                <a:cs typeface="Times New Roman" panose="02020603050405020304" pitchFamily="18" charset="0"/>
                              </a:rPr>
                              <m:t>𝑊</m:t>
                            </m:r>
                          </m:e>
                        </m:acc>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39" name="Надпись 35">
                  <a:extLst>
                    <a:ext uri="{FF2B5EF4-FFF2-40B4-BE49-F238E27FC236}">
                      <a16:creationId xmlns:a14="http://schemas.microsoft.com/office/drawing/2010/main" xmlns="" xmlns:a16="http://schemas.microsoft.com/office/drawing/2014/main" id="{8C1A3F0D-F146-4D68-9914-A641D521280D}"/>
                    </a:ext>
                  </a:extLst>
                </p:cNvPr>
                <p:cNvSpPr txBox="1">
                  <a:spLocks noRot="1" noChangeAspect="1" noMove="1" noResize="1" noEditPoints="1" noAdjustHandles="1" noChangeArrowheads="1" noChangeShapeType="1" noTextEdit="1"/>
                </p:cNvSpPr>
                <p:nvPr/>
              </p:nvSpPr>
              <p:spPr>
                <a:xfrm>
                  <a:off x="1206111" y="2133111"/>
                  <a:ext cx="328295" cy="252095"/>
                </a:xfrm>
                <a:prstGeom prst="rect">
                  <a:avLst/>
                </a:prstGeom>
                <a:blipFill>
                  <a:blip r:embed="rId5"/>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0" name="Надпись 35">
                  <a:extLst>
                    <a:ext uri="{FF2B5EF4-FFF2-40B4-BE49-F238E27FC236}">
                      <a16:creationId xmlns:a16="http://schemas.microsoft.com/office/drawing/2014/main" id="{6860461A-A23A-4816-BB4A-2466B6F43E41}"/>
                    </a:ext>
                  </a:extLst>
                </p:cNvPr>
                <p:cNvSpPr txBox="1"/>
                <p:nvPr/>
              </p:nvSpPr>
              <p:spPr>
                <a:xfrm>
                  <a:off x="1988087" y="1365739"/>
                  <a:ext cx="291465" cy="25209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acc>
                          <m:accPr>
                            <m:chr m:val="̅"/>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200" i="1">
                                <a:effectLst/>
                                <a:latin typeface="Cambria Math" panose="02040503050406030204" pitchFamily="18" charset="0"/>
                                <a:ea typeface="Calibri" panose="020F0502020204030204" pitchFamily="34" charset="0"/>
                                <a:cs typeface="Times New Roman" panose="02020603050405020304" pitchFamily="18" charset="0"/>
                              </a:rPr>
                              <m:t>𝑌</m:t>
                            </m:r>
                          </m:e>
                        </m:acc>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40" name="Надпись 35">
                  <a:extLst>
                    <a:ext uri="{FF2B5EF4-FFF2-40B4-BE49-F238E27FC236}">
                      <a16:creationId xmlns:a14="http://schemas.microsoft.com/office/drawing/2010/main" xmlns="" xmlns:a16="http://schemas.microsoft.com/office/drawing/2014/main" id="{6860461A-A23A-4816-BB4A-2466B6F43E41}"/>
                    </a:ext>
                  </a:extLst>
                </p:cNvPr>
                <p:cNvSpPr txBox="1">
                  <a:spLocks noRot="1" noChangeAspect="1" noMove="1" noResize="1" noEditPoints="1" noAdjustHandles="1" noChangeArrowheads="1" noChangeShapeType="1" noTextEdit="1"/>
                </p:cNvSpPr>
                <p:nvPr/>
              </p:nvSpPr>
              <p:spPr>
                <a:xfrm>
                  <a:off x="1988087" y="1365739"/>
                  <a:ext cx="291465" cy="252095"/>
                </a:xfrm>
                <a:prstGeom prst="rect">
                  <a:avLst/>
                </a:prstGeom>
                <a:blipFill>
                  <a:blip r:embed="rId6"/>
                  <a:stretch>
                    <a:fillRect/>
                  </a:stretch>
                </a:blipFill>
                <a:ln>
                  <a:noFill/>
                </a:ln>
              </p:spPr>
              <p:txBody>
                <a:bodyPr/>
                <a:lstStyle/>
                <a:p>
                  <a:r>
                    <a:rPr lang="ru-RU">
                      <a:noFill/>
                    </a:rPr>
                    <a:t> </a:t>
                  </a:r>
                </a:p>
              </p:txBody>
            </p:sp>
          </mc:Fallback>
        </mc:AlternateContent>
        <p:sp>
          <p:nvSpPr>
            <p:cNvPr id="41" name="Прямоугольник 40">
              <a:extLst>
                <a:ext uri="{FF2B5EF4-FFF2-40B4-BE49-F238E27FC236}">
                  <a16:creationId xmlns:a16="http://schemas.microsoft.com/office/drawing/2014/main" id="{A460ACAD-47B6-4F4C-9828-CBC240875CD7}"/>
                </a:ext>
              </a:extLst>
            </p:cNvPr>
            <p:cNvSpPr/>
            <p:nvPr/>
          </p:nvSpPr>
          <p:spPr>
            <a:xfrm>
              <a:off x="810211" y="140677"/>
              <a:ext cx="1033341" cy="269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2" name="Надпись 40">
              <a:extLst>
                <a:ext uri="{FF2B5EF4-FFF2-40B4-BE49-F238E27FC236}">
                  <a16:creationId xmlns:a16="http://schemas.microsoft.com/office/drawing/2014/main" id="{7477F8F0-BABD-48C3-B2A8-2E5075C96867}"/>
                </a:ext>
              </a:extLst>
            </p:cNvPr>
            <p:cNvSpPr txBox="1"/>
            <p:nvPr/>
          </p:nvSpPr>
          <p:spPr>
            <a:xfrm>
              <a:off x="874542" y="140433"/>
              <a:ext cx="969010" cy="2698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200">
                  <a:effectLst/>
                  <a:latin typeface="Times New Roman" panose="02020603050405020304" pitchFamily="18" charset="0"/>
                  <a:ea typeface="Calibri" panose="020F0502020204030204" pitchFamily="34" charset="0"/>
                  <a:cs typeface="Times New Roman" panose="02020603050405020304" pitchFamily="18" charset="0"/>
                </a:rPr>
                <a:t>Управление</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4" name="Соединитель: уступ 43">
              <a:extLst>
                <a:ext uri="{FF2B5EF4-FFF2-40B4-BE49-F238E27FC236}">
                  <a16:creationId xmlns:a16="http://schemas.microsoft.com/office/drawing/2014/main" id="{D6BEFF9A-9BFE-4D4F-8253-7C891A406B24}"/>
                </a:ext>
              </a:extLst>
            </p:cNvPr>
            <p:cNvCxnSpPr>
              <a:endCxn id="37" idx="1"/>
            </p:cNvCxnSpPr>
            <p:nvPr/>
          </p:nvCxnSpPr>
          <p:spPr>
            <a:xfrm rot="5400000">
              <a:off x="-2454" y="679121"/>
              <a:ext cx="1210433" cy="414898"/>
            </a:xfrm>
            <a:prstGeom prst="bentConnector4">
              <a:avLst>
                <a:gd name="adj1" fmla="val -1695"/>
                <a:gd name="adj2" fmla="val 155098"/>
              </a:avLst>
            </a:prstGeom>
            <a:ln>
              <a:tailEnd type="triangle"/>
            </a:ln>
          </p:spPr>
          <p:style>
            <a:lnRef idx="1">
              <a:schemeClr val="dk1"/>
            </a:lnRef>
            <a:fillRef idx="0">
              <a:schemeClr val="dk1"/>
            </a:fillRef>
            <a:effectRef idx="0">
              <a:schemeClr val="dk1"/>
            </a:effectRef>
            <a:fontRef idx="minor">
              <a:schemeClr val="tx1"/>
            </a:fontRef>
          </p:style>
        </p:cxnSp>
        <p:sp>
          <p:nvSpPr>
            <p:cNvPr id="45" name="Прямоугольник 44">
              <a:extLst>
                <a:ext uri="{FF2B5EF4-FFF2-40B4-BE49-F238E27FC236}">
                  <a16:creationId xmlns:a16="http://schemas.microsoft.com/office/drawing/2014/main" id="{32AB93BD-89F6-445B-9603-E5015C1E4F01}"/>
                </a:ext>
              </a:extLst>
            </p:cNvPr>
            <p:cNvSpPr/>
            <p:nvPr/>
          </p:nvSpPr>
          <p:spPr>
            <a:xfrm>
              <a:off x="2574680" y="1365739"/>
              <a:ext cx="760195" cy="2692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6" name="Надпись 40">
              <a:extLst>
                <a:ext uri="{FF2B5EF4-FFF2-40B4-BE49-F238E27FC236}">
                  <a16:creationId xmlns:a16="http://schemas.microsoft.com/office/drawing/2014/main" id="{7B8BC4A3-D447-4AFF-93E6-CB1B03293032}"/>
                </a:ext>
              </a:extLst>
            </p:cNvPr>
            <p:cNvSpPr txBox="1"/>
            <p:nvPr/>
          </p:nvSpPr>
          <p:spPr>
            <a:xfrm>
              <a:off x="2532235" y="1365739"/>
              <a:ext cx="802640" cy="2698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Контроль</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 стрелкой 46">
              <a:extLst>
                <a:ext uri="{FF2B5EF4-FFF2-40B4-BE49-F238E27FC236}">
                  <a16:creationId xmlns:a16="http://schemas.microsoft.com/office/drawing/2014/main" id="{BBF6B9C5-EE88-4948-9A22-F2CEBE522BB9}"/>
                </a:ext>
              </a:extLst>
            </p:cNvPr>
            <p:cNvCxnSpPr>
              <a:endCxn id="45" idx="1"/>
            </p:cNvCxnSpPr>
            <p:nvPr/>
          </p:nvCxnSpPr>
          <p:spPr>
            <a:xfrm flipV="1">
              <a:off x="2305050" y="1500359"/>
              <a:ext cx="269630" cy="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Надпись 40">
              <a:extLst>
                <a:ext uri="{FF2B5EF4-FFF2-40B4-BE49-F238E27FC236}">
                  <a16:creationId xmlns:a16="http://schemas.microsoft.com/office/drawing/2014/main" id="{9C433879-F8AC-4268-8459-C7E3DEA7B134}"/>
                </a:ext>
              </a:extLst>
            </p:cNvPr>
            <p:cNvSpPr txBox="1"/>
            <p:nvPr/>
          </p:nvSpPr>
          <p:spPr>
            <a:xfrm>
              <a:off x="1988087" y="632803"/>
              <a:ext cx="476250" cy="2698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200">
                  <a:effectLst/>
                  <a:latin typeface="Calibri" panose="020F0502020204030204" pitchFamily="34" charset="0"/>
                  <a:ea typeface="Calibri" panose="020F0502020204030204" pitchFamily="34" charset="0"/>
                  <a:cs typeface="Times New Roman" panose="02020603050405020304" pitchFamily="18" charset="0"/>
                </a:rPr>
                <a:t>Учет</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0" name="Соединитель: уступ 49">
              <a:extLst>
                <a:ext uri="{FF2B5EF4-FFF2-40B4-BE49-F238E27FC236}">
                  <a16:creationId xmlns:a16="http://schemas.microsoft.com/office/drawing/2014/main" id="{B05C2B1A-D945-4C7D-A84F-AAC41127C3CF}"/>
                </a:ext>
              </a:extLst>
            </p:cNvPr>
            <p:cNvCxnSpPr/>
            <p:nvPr/>
          </p:nvCxnSpPr>
          <p:spPr>
            <a:xfrm rot="16200000" flipV="1">
              <a:off x="1897490" y="288962"/>
              <a:ext cx="276716" cy="38459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1" name="Соединитель: уступ 50">
              <a:extLst>
                <a:ext uri="{FF2B5EF4-FFF2-40B4-BE49-F238E27FC236}">
                  <a16:creationId xmlns:a16="http://schemas.microsoft.com/office/drawing/2014/main" id="{9D3B3568-5E41-4D89-9CC6-8BD80CDE2542}"/>
                </a:ext>
              </a:extLst>
            </p:cNvPr>
            <p:cNvCxnSpPr/>
            <p:nvPr/>
          </p:nvCxnSpPr>
          <p:spPr>
            <a:xfrm rot="16200000" flipV="1">
              <a:off x="1834968" y="245928"/>
              <a:ext cx="1128396" cy="1111226"/>
            </a:xfrm>
            <a:prstGeom prst="bentConnector3">
              <a:avLst>
                <a:gd name="adj1" fmla="val 99803"/>
              </a:avLst>
            </a:prstGeom>
            <a:ln>
              <a:tailEnd type="triangle"/>
            </a:ln>
          </p:spPr>
          <p:style>
            <a:lnRef idx="1">
              <a:schemeClr val="dk1"/>
            </a:lnRef>
            <a:fillRef idx="0">
              <a:schemeClr val="dk1"/>
            </a:fillRef>
            <a:effectRef idx="0">
              <a:schemeClr val="dk1"/>
            </a:effectRef>
            <a:fontRef idx="minor">
              <a:schemeClr val="tx1"/>
            </a:fontRef>
          </p:style>
        </p:cxnSp>
      </p:grpSp>
      <p:sp>
        <p:nvSpPr>
          <p:cNvPr id="2" name="Прямоугольник 1"/>
          <p:cNvSpPr/>
          <p:nvPr/>
        </p:nvSpPr>
        <p:spPr>
          <a:xfrm>
            <a:off x="6263920" y="2063317"/>
            <a:ext cx="787400" cy="304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3" name="Соединительная линия уступом 52"/>
          <p:cNvCxnSpPr/>
          <p:nvPr/>
        </p:nvCxnSpPr>
        <p:spPr>
          <a:xfrm flipV="1">
            <a:off x="5881483" y="3071502"/>
            <a:ext cx="1220539" cy="647107"/>
          </a:xfrm>
          <a:prstGeom prst="bentConnector3">
            <a:avLst>
              <a:gd name="adj1" fmla="val 1001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38" idx="3"/>
            <a:endCxn id="2" idx="1"/>
          </p:cNvCxnSpPr>
          <p:nvPr/>
        </p:nvCxnSpPr>
        <p:spPr>
          <a:xfrm>
            <a:off x="5912229" y="2174646"/>
            <a:ext cx="351691" cy="4107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Соединительная линия уступом 66"/>
          <p:cNvCxnSpPr>
            <a:stCxn id="37" idx="2"/>
            <a:endCxn id="45" idx="2"/>
          </p:cNvCxnSpPr>
          <p:nvPr/>
        </p:nvCxnSpPr>
        <p:spPr>
          <a:xfrm rot="16200000" flipH="1">
            <a:off x="6161295" y="1850109"/>
            <a:ext cx="17145" cy="2410557"/>
          </a:xfrm>
          <a:prstGeom prst="bentConnector3">
            <a:avLst>
              <a:gd name="adj1" fmla="val 49533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562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5A3AD9-08F8-E1EC-126C-B3B2E5E694CF}"/>
              </a:ext>
            </a:extLst>
          </p:cNvPr>
          <p:cNvSpPr>
            <a:spLocks noGrp="1"/>
          </p:cNvSpPr>
          <p:nvPr>
            <p:ph type="title"/>
          </p:nvPr>
        </p:nvSpPr>
        <p:spPr>
          <a:xfrm>
            <a:off x="106677" y="212726"/>
            <a:ext cx="12085323" cy="403348"/>
          </a:xfrm>
        </p:spPr>
        <p:txBody>
          <a:bodyPr>
            <a:noAutofit/>
          </a:bodyPr>
          <a:lstStyle/>
          <a:p>
            <a:pPr algn="ctr"/>
            <a:r>
              <a:rPr lang="ru-RU" sz="2000">
                <a:latin typeface="+mn-lt"/>
              </a:rPr>
              <a:t>Диаграмма распределения параметров ТП, влияющих на магнитную проницаемость</a:t>
            </a:r>
            <a:endParaRPr lang="ru-RU" sz="2000" dirty="0">
              <a:latin typeface="+mn-lt"/>
            </a:endParaRPr>
          </a:p>
        </p:txBody>
      </p:sp>
      <p:pic>
        <p:nvPicPr>
          <p:cNvPr id="5122" name="Picture 2">
            <a:extLst>
              <a:ext uri="{FF2B5EF4-FFF2-40B4-BE49-F238E27FC236}">
                <a16:creationId xmlns:a16="http://schemas.microsoft.com/office/drawing/2014/main" id="{106E0928-7AD0-4038-8368-2248213A9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907" y="721360"/>
            <a:ext cx="9374119" cy="500075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06677" y="6061193"/>
            <a:ext cx="11978640" cy="646331"/>
          </a:xfrm>
          <a:prstGeom prst="rect">
            <a:avLst/>
          </a:prstGeom>
        </p:spPr>
        <p:txBody>
          <a:bodyPr wrap="square">
            <a:spAutoFit/>
          </a:bodyPr>
          <a:lstStyle/>
          <a:p>
            <a:pPr algn="ctr"/>
            <a:r>
              <a:rPr lang="ru-RU" dirty="0">
                <a:latin typeface="Times New Roman" pitchFamily="18" charset="0"/>
                <a:cs typeface="Times New Roman" pitchFamily="18" charset="0"/>
              </a:rPr>
              <a:t>Доминирующими технологическими параметрами являются: температура отжига, скорость охлаждения и время выдержки на операции «Магнитный отжиг».</a:t>
            </a:r>
          </a:p>
        </p:txBody>
      </p:sp>
    </p:spTree>
    <p:extLst>
      <p:ext uri="{BB962C8B-B14F-4D97-AF65-F5344CB8AC3E}">
        <p14:creationId xmlns:p14="http://schemas.microsoft.com/office/powerpoint/2010/main" val="2965388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Дифференциальный метод оценки качества</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751959"/>
                <a:ext cx="10255046" cy="3438570"/>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Это альтернативный подход, который состоит в сопоставлении единичных показателей с соответствующими единичными показателями аналога (базового образца).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При этом вычисляются значения единичных относительных показателей качества по формуле: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б</m:t>
                            </m:r>
                          </m:sub>
                        </m:sSub>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или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б</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б</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единичный показатель качества базового образца.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Из двух выбирается то, при котором увеличение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соответствует повышению качества продукции.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ходе оценки уровня качества определяется, достигнут ли базовый уровень или нет и по каким параметрам достигнут, а по каким – нет.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4="http://schemas.microsoft.com/office/drawing/2010/main" xmlns=""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751959"/>
                <a:ext cx="10255046" cy="3438570"/>
              </a:xfrm>
              <a:prstGeom prst="rect">
                <a:avLst/>
              </a:prstGeom>
              <a:blipFill>
                <a:blip r:embed="rId2"/>
                <a:stretch>
                  <a:fillRect l="-535" t="-887" r="-476" b="-1773"/>
                </a:stretch>
              </a:blipFill>
            </p:spPr>
            <p:txBody>
              <a:bodyPr/>
              <a:lstStyle/>
              <a:p>
                <a:r>
                  <a:rPr lang="ru-RU">
                    <a:noFill/>
                  </a:rPr>
                  <a:t> </a:t>
                </a:r>
              </a:p>
            </p:txBody>
          </p:sp>
        </mc:Fallback>
      </mc:AlternateContent>
    </p:spTree>
    <p:extLst>
      <p:ext uri="{BB962C8B-B14F-4D97-AF65-F5344CB8AC3E}">
        <p14:creationId xmlns:p14="http://schemas.microsoft.com/office/powerpoint/2010/main" val="2870792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Дифференциальный метод оценки качества</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1463159"/>
                <a:ext cx="10255046" cy="4354847"/>
              </a:xfrm>
              <a:prstGeom prst="rect">
                <a:avLst/>
              </a:prstGeom>
              <a:noFill/>
            </p:spPr>
            <p:txBody>
              <a:bodyPr wrap="square">
                <a:spAutoFit/>
              </a:bodyPr>
              <a:lstStyle/>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Если в качестве базовых показателей приняты показатели, содержащиеся в нормативной технической документации, то достигнутый уровень можно считать удовлетворительным только в том случае, если все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ед</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 том случае, если требуемый уровень качества достигнут не по всем единичным показателям, то показатели могут быть разбиты на 2 группы:</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важные показатели;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второстепенные.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Можно считать, что уровень качества оцениваемой продукции не хуже базового лишь в том случае, если все единичные показатели 1-й группы и б</a:t>
                </a:r>
                <a14:m>
                  <m:oMath xmlns:m="http://schemas.openxmlformats.org/officeDocument/2006/math">
                    <m:acc>
                      <m:accPr>
                        <m:chr m:val="́"/>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о</m:t>
                        </m:r>
                      </m:e>
                    </m:acc>
                  </m:oMath>
                </a14:m>
                <a:r>
                  <a:rPr lang="ru-RU" sz="2000" dirty="0" err="1">
                    <a:effectLst/>
                    <a:latin typeface="Times New Roman" panose="02020603050405020304" pitchFamily="18" charset="0"/>
                    <a:ea typeface="Times New Roman" panose="02020603050405020304" pitchFamily="18" charset="0"/>
                    <a:cs typeface="Times New Roman" panose="02020603050405020304" pitchFamily="18" charset="0"/>
                  </a:rPr>
                  <a:t>льшая</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часть показателей 2-й группы </a:t>
                </a:r>
                <a14:m>
                  <m:oMath xmlns:m="http://schemas.openxmlformats.org/officeDocument/2006/math">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Основной недостаток дифференциального метода – неоднозначность выбора аналога (базового образца).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1463159"/>
                <a:ext cx="10255046" cy="4354847"/>
              </a:xfrm>
              <a:prstGeom prst="rect">
                <a:avLst/>
              </a:prstGeom>
              <a:blipFill>
                <a:blip r:embed="rId2"/>
                <a:stretch>
                  <a:fillRect l="-654" t="-700" r="-595" b="-1541"/>
                </a:stretch>
              </a:blipFill>
            </p:spPr>
            <p:txBody>
              <a:bodyPr/>
              <a:lstStyle/>
              <a:p>
                <a:r>
                  <a:rPr lang="ru-RU">
                    <a:noFill/>
                  </a:rPr>
                  <a:t> </a:t>
                </a:r>
              </a:p>
            </p:txBody>
          </p:sp>
        </mc:Fallback>
      </mc:AlternateContent>
    </p:spTree>
    <p:extLst>
      <p:ext uri="{BB962C8B-B14F-4D97-AF65-F5344CB8AC3E}">
        <p14:creationId xmlns:p14="http://schemas.microsoft.com/office/powerpoint/2010/main" val="170360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79352" y="18953"/>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Временные оценки уровня качества</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76586" y="485719"/>
            <a:ext cx="10255046" cy="388696"/>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Суть метода сводится к определению года выпуска продукции соответствующего качества.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3EDE1D-B198-4A2F-92FC-F8C83A82D8E5}"/>
                  </a:ext>
                </a:extLst>
              </p:cNvPr>
              <p:cNvSpPr txBox="1"/>
              <p:nvPr/>
            </p:nvSpPr>
            <p:spPr>
              <a:xfrm>
                <a:off x="33461" y="4161836"/>
                <a:ext cx="12192001" cy="2687146"/>
              </a:xfrm>
              <a:prstGeom prst="rect">
                <a:avLst/>
              </a:prstGeom>
              <a:noFill/>
            </p:spPr>
            <p:txBody>
              <a:bodyPr wrap="square">
                <a:spAutoFit/>
              </a:bodyPr>
              <a:lstStyle/>
              <a:p>
                <a:pPr indent="450215" algn="just">
                  <a:lnSpc>
                    <a:spcPct val="107000"/>
                  </a:lnSpc>
                  <a:spcAft>
                    <a:spcPts val="80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По горизонтальной оси отложен год выпуска продукции. По вертикальной оси – значение показателя качества существующей продукции. Точки </a:t>
                </a:r>
                <a14:m>
                  <m:oMath xmlns:m="http://schemas.openxmlformats.org/officeDocument/2006/math">
                    <m:sSub>
                      <m:sSubPr>
                        <m:ctrlPr>
                          <a:rPr lang="ru-RU" sz="1600" i="1">
                            <a:latin typeface="Cambria Math" panose="02040503050406030204" pitchFamily="18" charset="0"/>
                            <a:ea typeface="Calibri" panose="020F0502020204030204" pitchFamily="34" charset="0"/>
                            <a:cs typeface="Times New Roman" panose="02020603050405020304" pitchFamily="18" charset="0"/>
                          </a:rPr>
                        </m:ctrlPr>
                      </m:sSubPr>
                      <m:e>
                        <m:r>
                          <a:rPr lang="ru-RU"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libri" panose="020F0502020204030204" pitchFamily="34" charset="0"/>
                            <a:cs typeface="Times New Roman" panose="02020603050405020304" pitchFamily="18" charset="0"/>
                          </a:rPr>
                          <m:t>𝑌</m:t>
                        </m:r>
                      </m:e>
                      <m:sub>
                        <m:r>
                          <a:rPr lang="en-US" sz="1600" i="1">
                            <a:latin typeface="Cambria Math" panose="02040503050406030204" pitchFamily="18" charset="0"/>
                            <a:ea typeface="Calibri" panose="020F0502020204030204" pitchFamily="34" charset="0"/>
                            <a:cs typeface="Times New Roman" panose="02020603050405020304" pitchFamily="18" charset="0"/>
                          </a:rPr>
                          <m:t>𝑖</m:t>
                        </m:r>
                        <m:r>
                          <a:rPr lang="en-US" sz="1600" i="1">
                            <a:latin typeface="Cambria Math" panose="02040503050406030204" pitchFamily="18" charset="0"/>
                            <a:ea typeface="Calibri" panose="020F0502020204030204" pitchFamily="34" charset="0"/>
                            <a:cs typeface="Times New Roman" panose="02020603050405020304" pitchFamily="18" charset="0"/>
                          </a:rPr>
                          <m:t> </m:t>
                        </m:r>
                        <m:r>
                          <a:rPr lang="en-US" sz="1600" i="1">
                            <a:latin typeface="Cambria Math" panose="02040503050406030204" pitchFamily="18" charset="0"/>
                            <a:ea typeface="Calibri" panose="020F0502020204030204" pitchFamily="34" charset="0"/>
                            <a:cs typeface="Times New Roman" panose="02020603050405020304" pitchFamily="18" charset="0"/>
                          </a:rPr>
                          <m:t>𝜕</m:t>
                        </m:r>
                      </m:sub>
                    </m:sSub>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значения показателя качества конкретных образцов. </a:t>
                </a:r>
              </a:p>
              <a:p>
                <a:pPr indent="450215" algn="just">
                  <a:lnSpc>
                    <a:spcPct val="107000"/>
                  </a:lnSpc>
                  <a:spcAft>
                    <a:spcPts val="800"/>
                  </a:spcAft>
                </a:pPr>
                <a:r>
                  <a:rPr lang="ru-RU" sz="1600" dirty="0">
                    <a:latin typeface="Times New Roman" panose="02020603050405020304" pitchFamily="18" charset="0"/>
                    <a:ea typeface="Times New Roman" panose="02020603050405020304" pitchFamily="18" charset="0"/>
                    <a:cs typeface="Times New Roman" panose="02020603050405020304" pitchFamily="18" charset="0"/>
                  </a:rPr>
                  <a:t>Через эмпирические точки проводится аппроксимирующая прямая</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ea typeface="Times New Roman" panose="02020603050405020304" pitchFamily="18" charset="0"/>
                    <a:cs typeface="Times New Roman" panose="02020603050405020304" pitchFamily="18" charset="0"/>
                  </a:rPr>
                  <a:t>f(Yi)</a:t>
                </a:r>
                <a:r>
                  <a:rPr lang="ru-RU" sz="1600" dirty="0">
                    <a:latin typeface="Times New Roman" panose="02020603050405020304" pitchFamily="18" charset="0"/>
                    <a:ea typeface="Times New Roman" panose="02020603050405020304" pitchFamily="18" charset="0"/>
                    <a:cs typeface="Times New Roman" panose="02020603050405020304" pitchFamily="18" charset="0"/>
                  </a:rPr>
                  <a:t>  (кривая) методом наименьших квадратов:</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600" i="1">
                              <a:latin typeface="Cambria Math" panose="02040503050406030204" pitchFamily="18" charset="0"/>
                              <a:ea typeface="Times New Roman" panose="02020603050405020304" pitchFamily="18" charset="0"/>
                              <a:cs typeface="Times New Roman" panose="02020603050405020304" pitchFamily="18" charset="0"/>
                            </a:rPr>
                            <m:t>𝑖</m:t>
                          </m:r>
                          <m:r>
                            <a:rPr lang="ru-RU" sz="16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𝑚</m:t>
                          </m:r>
                        </m:sup>
                        <m:e>
                          <m:sSup>
                            <m:sSup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ru-RU" sz="16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𝑖</m:t>
                                      </m:r>
                                      <m:r>
                                        <a:rPr lang="ru-RU" sz="1600" i="1">
                                          <a:latin typeface="Cambria Math" panose="02040503050406030204" pitchFamily="18" charset="0"/>
                                          <a:ea typeface="Times New Roman" panose="02020603050405020304" pitchFamily="18" charset="0"/>
                                          <a:cs typeface="Times New Roman" panose="02020603050405020304" pitchFamily="18" charset="0"/>
                                        </a:rPr>
                                        <m:t> </m:t>
                                      </m:r>
                                      <m:r>
                                        <a:rPr lang="en-US" sz="1600" i="1">
                                          <a:latin typeface="Cambria Math" panose="02040503050406030204" pitchFamily="18" charset="0"/>
                                          <a:ea typeface="Calibri" panose="020F0502020204030204" pitchFamily="34" charset="0"/>
                                          <a:cs typeface="Times New Roman" panose="02020603050405020304" pitchFamily="18" charset="0"/>
                                        </a:rPr>
                                        <m:t>𝜕</m:t>
                                      </m:r>
                                    </m:sub>
                                  </m:sSub>
                                </m:e>
                              </m:d>
                            </m:e>
                            <m:sup>
                              <m:r>
                                <a:rPr lang="ru-RU" sz="1600" i="1">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ru-RU" sz="1600" i="1">
                          <a:latin typeface="Cambria Math" panose="02040503050406030204" pitchFamily="18" charset="0"/>
                          <a:ea typeface="Times New Roman" panose="02020603050405020304" pitchFamily="18" charset="0"/>
                          <a:cs typeface="Times New Roman" panose="02020603050405020304" pitchFamily="18" charset="0"/>
                        </a:rPr>
                        <m:t>→</m:t>
                      </m:r>
                      <m:r>
                        <a:rPr lang="ru-RU" sz="1600" i="1">
                          <a:latin typeface="Cambria Math" panose="02040503050406030204" pitchFamily="18" charset="0"/>
                          <a:ea typeface="Times New Roman" panose="02020603050405020304" pitchFamily="18" charset="0"/>
                          <a:cs typeface="Times New Roman" panose="02020603050405020304" pitchFamily="18" charset="0"/>
                        </a:rPr>
                        <m:t>𝑚𝑖𝑛</m:t>
                      </m:r>
                    </m:oMath>
                  </m:oMathPara>
                </a14:m>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600" dirty="0">
                    <a:latin typeface="Times New Roman" panose="02020603050405020304" pitchFamily="18" charset="0"/>
                    <a:ea typeface="Times New Roman" panose="02020603050405020304" pitchFamily="18" charset="0"/>
                    <a:cs typeface="Times New Roman" panose="02020603050405020304" pitchFamily="18" charset="0"/>
                  </a:rPr>
                  <a:t>По кривой </a:t>
                </a:r>
                <a14:m>
                  <m:oMath xmlns:m="http://schemas.openxmlformats.org/officeDocument/2006/math">
                    <m:r>
                      <a:rPr lang="ru-RU" sz="16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i="1">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600" i="1">
                                <a:latin typeface="Cambria Math" panose="02040503050406030204" pitchFamily="18" charset="0"/>
                                <a:ea typeface="Times New Roman" panose="02020603050405020304" pitchFamily="18" charset="0"/>
                                <a:cs typeface="Times New Roman" panose="02020603050405020304" pitchFamily="18" charset="0"/>
                              </a:rPr>
                              <m:t>𝑖</m:t>
                            </m:r>
                          </m:sub>
                        </m:sSub>
                      </m:e>
                    </m:d>
                  </m:oMath>
                </a14:m>
                <a:r>
                  <a:rPr lang="ru-RU" sz="1600" dirty="0">
                    <a:latin typeface="Times New Roman" panose="02020603050405020304" pitchFamily="18" charset="0"/>
                    <a:ea typeface="Times New Roman" panose="02020603050405020304" pitchFamily="18" charset="0"/>
                    <a:cs typeface="Times New Roman" panose="02020603050405020304" pitchFamily="18" charset="0"/>
                  </a:rPr>
                  <a:t> определяют год выпуска планируемой к выпуску продукции. В результате можно сказать, к примеру, что качество планируемой к выпуску продукции по </a:t>
                </a:r>
                <a14:m>
                  <m:oMath xmlns:m="http://schemas.openxmlformats.org/officeDocument/2006/math">
                    <m:r>
                      <a:rPr lang="ru-RU" sz="1600" i="1">
                        <a:latin typeface="Cambria Math" panose="02040503050406030204" pitchFamily="18" charset="0"/>
                        <a:ea typeface="Times New Roman" panose="02020603050405020304" pitchFamily="18" charset="0"/>
                        <a:cs typeface="Times New Roman" panose="02020603050405020304" pitchFamily="18" charset="0"/>
                      </a:rPr>
                      <m:t>𝑖</m:t>
                    </m:r>
                  </m:oMath>
                </a14:m>
                <a:r>
                  <a:rPr lang="ru-RU" sz="1600" dirty="0">
                    <a:latin typeface="Times New Roman" panose="02020603050405020304" pitchFamily="18" charset="0"/>
                    <a:ea typeface="Times New Roman" panose="02020603050405020304" pitchFamily="18" charset="0"/>
                    <a:cs typeface="Times New Roman" panose="02020603050405020304" pitchFamily="18" charset="0"/>
                  </a:rPr>
                  <a:t>-му показателю соответствует прошлому году. Или что планируемая к выпуску продукция соответствует по качеству году, который наступит через … лет.</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73EDE1D-B198-4A2F-92FC-F8C83A82D8E5}"/>
                  </a:ext>
                </a:extLst>
              </p:cNvPr>
              <p:cNvSpPr txBox="1">
                <a:spLocks noRot="1" noChangeAspect="1" noMove="1" noResize="1" noEditPoints="1" noAdjustHandles="1" noChangeArrowheads="1" noChangeShapeType="1" noTextEdit="1"/>
              </p:cNvSpPr>
              <p:nvPr/>
            </p:nvSpPr>
            <p:spPr>
              <a:xfrm>
                <a:off x="33461" y="4161836"/>
                <a:ext cx="12192001" cy="2687146"/>
              </a:xfrm>
              <a:prstGeom prst="rect">
                <a:avLst/>
              </a:prstGeom>
              <a:blipFill>
                <a:blip r:embed="rId2"/>
                <a:stretch>
                  <a:fillRect l="-250" t="-680" r="-300" b="-1814"/>
                </a:stretch>
              </a:blipFill>
            </p:spPr>
            <p:txBody>
              <a:bodyPr/>
              <a:lstStyle/>
              <a:p>
                <a:r>
                  <a:rPr lang="ru-RU">
                    <a:noFill/>
                  </a:rPr>
                  <a:t> </a:t>
                </a:r>
              </a:p>
            </p:txBody>
          </p:sp>
        </mc:Fallback>
      </mc:AlternateContent>
      <p:grpSp>
        <p:nvGrpSpPr>
          <p:cNvPr id="8" name="Полотно 1">
            <a:extLst>
              <a:ext uri="{FF2B5EF4-FFF2-40B4-BE49-F238E27FC236}">
                <a16:creationId xmlns:a16="http://schemas.microsoft.com/office/drawing/2014/main" id="{E65AF996-B68B-4944-A862-32EB9645C4DB}"/>
              </a:ext>
            </a:extLst>
          </p:cNvPr>
          <p:cNvGrpSpPr/>
          <p:nvPr/>
        </p:nvGrpSpPr>
        <p:grpSpPr>
          <a:xfrm>
            <a:off x="3657600" y="952552"/>
            <a:ext cx="5183918" cy="3313490"/>
            <a:chOff x="0" y="0"/>
            <a:chExt cx="4609299" cy="3007995"/>
          </a:xfrm>
        </p:grpSpPr>
        <p:sp>
          <p:nvSpPr>
            <p:cNvPr id="9" name="Прямоугольник 8">
              <a:extLst>
                <a:ext uri="{FF2B5EF4-FFF2-40B4-BE49-F238E27FC236}">
                  <a16:creationId xmlns:a16="http://schemas.microsoft.com/office/drawing/2014/main" id="{F06A9C4E-E844-4ADB-8338-4263810813A2}"/>
                </a:ext>
              </a:extLst>
            </p:cNvPr>
            <p:cNvSpPr/>
            <p:nvPr/>
          </p:nvSpPr>
          <p:spPr>
            <a:xfrm>
              <a:off x="0" y="0"/>
              <a:ext cx="4608830" cy="3007995"/>
            </a:xfrm>
            <a:prstGeom prst="rect">
              <a:avLst/>
            </a:prstGeom>
            <a:solidFill>
              <a:prstClr val="white"/>
            </a:solidFill>
          </p:spPr>
        </p:sp>
        <p:cxnSp>
          <p:nvCxnSpPr>
            <p:cNvPr id="10" name="Прямая со стрелкой 9">
              <a:extLst>
                <a:ext uri="{FF2B5EF4-FFF2-40B4-BE49-F238E27FC236}">
                  <a16:creationId xmlns:a16="http://schemas.microsoft.com/office/drawing/2014/main" id="{42018491-DCAC-47DB-82B1-2EDC9D960771}"/>
                </a:ext>
              </a:extLst>
            </p:cNvPr>
            <p:cNvCxnSpPr/>
            <p:nvPr/>
          </p:nvCxnSpPr>
          <p:spPr>
            <a:xfrm flipV="1">
              <a:off x="340052" y="53340"/>
              <a:ext cx="0" cy="26667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a:extLst>
                <a:ext uri="{FF2B5EF4-FFF2-40B4-BE49-F238E27FC236}">
                  <a16:creationId xmlns:a16="http://schemas.microsoft.com/office/drawing/2014/main" id="{D9CDBAB4-0136-49BA-B1A2-9E553F3E33E1}"/>
                </a:ext>
              </a:extLst>
            </p:cNvPr>
            <p:cNvCxnSpPr/>
            <p:nvPr/>
          </p:nvCxnSpPr>
          <p:spPr>
            <a:xfrm>
              <a:off x="273211" y="2640330"/>
              <a:ext cx="41275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5EB29A87-EB2C-4B0C-B11E-E015769382AF}"/>
                </a:ext>
              </a:extLst>
            </p:cNvPr>
            <p:cNvCxnSpPr/>
            <p:nvPr/>
          </p:nvCxnSpPr>
          <p:spPr>
            <a:xfrm flipV="1">
              <a:off x="599268" y="712470"/>
              <a:ext cx="2621280" cy="143256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396A8AAB-9E1A-4EB6-8853-4DEE67DEDBDE}"/>
                </a:ext>
              </a:extLst>
            </p:cNvPr>
            <p:cNvCxnSpPr/>
            <p:nvPr/>
          </p:nvCxnSpPr>
          <p:spPr>
            <a:xfrm flipH="1">
              <a:off x="3220548" y="217170"/>
              <a:ext cx="914400" cy="49530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4" name="Овал 13">
              <a:extLst>
                <a:ext uri="{FF2B5EF4-FFF2-40B4-BE49-F238E27FC236}">
                  <a16:creationId xmlns:a16="http://schemas.microsoft.com/office/drawing/2014/main" id="{7662149C-B05E-4DC8-B478-F404725B8281}"/>
                </a:ext>
              </a:extLst>
            </p:cNvPr>
            <p:cNvSpPr/>
            <p:nvPr/>
          </p:nvSpPr>
          <p:spPr>
            <a:xfrm>
              <a:off x="1204719" y="155760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Овал 14">
              <a:extLst>
                <a:ext uri="{FF2B5EF4-FFF2-40B4-BE49-F238E27FC236}">
                  <a16:creationId xmlns:a16="http://schemas.microsoft.com/office/drawing/2014/main" id="{90FF6D6C-2573-4388-940A-3E118859C60D}"/>
                </a:ext>
              </a:extLst>
            </p:cNvPr>
            <p:cNvSpPr/>
            <p:nvPr/>
          </p:nvSpPr>
          <p:spPr>
            <a:xfrm>
              <a:off x="1250438" y="138395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6" name="Овал 15">
              <a:extLst>
                <a:ext uri="{FF2B5EF4-FFF2-40B4-BE49-F238E27FC236}">
                  <a16:creationId xmlns:a16="http://schemas.microsoft.com/office/drawing/2014/main" id="{AC174A40-754F-4E9C-964E-1D1182849AA3}"/>
                </a:ext>
              </a:extLst>
            </p:cNvPr>
            <p:cNvSpPr/>
            <p:nvPr/>
          </p:nvSpPr>
          <p:spPr>
            <a:xfrm>
              <a:off x="1306523" y="124616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7" name="Овал 16">
              <a:extLst>
                <a:ext uri="{FF2B5EF4-FFF2-40B4-BE49-F238E27FC236}">
                  <a16:creationId xmlns:a16="http://schemas.microsoft.com/office/drawing/2014/main" id="{64CF9424-A7AE-4CE7-A0FF-0CC1F6FDDB79}"/>
                </a:ext>
              </a:extLst>
            </p:cNvPr>
            <p:cNvSpPr/>
            <p:nvPr/>
          </p:nvSpPr>
          <p:spPr>
            <a:xfrm>
              <a:off x="1324098" y="111726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8" name="Овал 17">
              <a:extLst>
                <a:ext uri="{FF2B5EF4-FFF2-40B4-BE49-F238E27FC236}">
                  <a16:creationId xmlns:a16="http://schemas.microsoft.com/office/drawing/2014/main" id="{464AF0B9-4554-4A9B-A502-E7794CAA6F91}"/>
                </a:ext>
              </a:extLst>
            </p:cNvPr>
            <p:cNvSpPr/>
            <p:nvPr/>
          </p:nvSpPr>
          <p:spPr>
            <a:xfrm>
              <a:off x="1502627" y="981262"/>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9" name="Овал 18">
              <a:extLst>
                <a:ext uri="{FF2B5EF4-FFF2-40B4-BE49-F238E27FC236}">
                  <a16:creationId xmlns:a16="http://schemas.microsoft.com/office/drawing/2014/main" id="{22C3BCF0-0F54-4BF5-8D88-9C2E44F5CC4A}"/>
                </a:ext>
              </a:extLst>
            </p:cNvPr>
            <p:cNvSpPr/>
            <p:nvPr/>
          </p:nvSpPr>
          <p:spPr>
            <a:xfrm>
              <a:off x="2299730" y="78324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0" name="Овал 19">
              <a:extLst>
                <a:ext uri="{FF2B5EF4-FFF2-40B4-BE49-F238E27FC236}">
                  <a16:creationId xmlns:a16="http://schemas.microsoft.com/office/drawing/2014/main" id="{3F7373A8-3CDF-4023-BF54-5100394A0FE8}"/>
                </a:ext>
              </a:extLst>
            </p:cNvPr>
            <p:cNvSpPr/>
            <p:nvPr/>
          </p:nvSpPr>
          <p:spPr>
            <a:xfrm>
              <a:off x="1511083" y="107852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1" name="Овал 20">
              <a:extLst>
                <a:ext uri="{FF2B5EF4-FFF2-40B4-BE49-F238E27FC236}">
                  <a16:creationId xmlns:a16="http://schemas.microsoft.com/office/drawing/2014/main" id="{7F29599E-48D8-48C2-A4CC-68E6329438A5}"/>
                </a:ext>
              </a:extLst>
            </p:cNvPr>
            <p:cNvSpPr/>
            <p:nvPr/>
          </p:nvSpPr>
          <p:spPr>
            <a:xfrm>
              <a:off x="1629828" y="94962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Овал 21">
              <a:extLst>
                <a:ext uri="{FF2B5EF4-FFF2-40B4-BE49-F238E27FC236}">
                  <a16:creationId xmlns:a16="http://schemas.microsoft.com/office/drawing/2014/main" id="{3F92ECCC-1BD6-4B4E-AC2E-80EC76EE852D}"/>
                </a:ext>
              </a:extLst>
            </p:cNvPr>
            <p:cNvSpPr/>
            <p:nvPr/>
          </p:nvSpPr>
          <p:spPr>
            <a:xfrm>
              <a:off x="1347253" y="133760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3" name="Овал 22">
              <a:extLst>
                <a:ext uri="{FF2B5EF4-FFF2-40B4-BE49-F238E27FC236}">
                  <a16:creationId xmlns:a16="http://schemas.microsoft.com/office/drawing/2014/main" id="{21A6F2A3-202A-4C5E-84BA-13451B70B24F}"/>
                </a:ext>
              </a:extLst>
            </p:cNvPr>
            <p:cNvSpPr/>
            <p:nvPr/>
          </p:nvSpPr>
          <p:spPr>
            <a:xfrm>
              <a:off x="1465998" y="120869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Овал 23">
              <a:extLst>
                <a:ext uri="{FF2B5EF4-FFF2-40B4-BE49-F238E27FC236}">
                  <a16:creationId xmlns:a16="http://schemas.microsoft.com/office/drawing/2014/main" id="{58CF4220-D47C-4BD0-9C4B-810DDCF53CFE}"/>
                </a:ext>
              </a:extLst>
            </p:cNvPr>
            <p:cNvSpPr/>
            <p:nvPr/>
          </p:nvSpPr>
          <p:spPr>
            <a:xfrm>
              <a:off x="1511083" y="142142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Овал 24">
              <a:extLst>
                <a:ext uri="{FF2B5EF4-FFF2-40B4-BE49-F238E27FC236}">
                  <a16:creationId xmlns:a16="http://schemas.microsoft.com/office/drawing/2014/main" id="{CEE7FFC9-56FB-40AC-AF9C-E0CFFE8E57E0}"/>
                </a:ext>
              </a:extLst>
            </p:cNvPr>
            <p:cNvSpPr/>
            <p:nvPr/>
          </p:nvSpPr>
          <p:spPr>
            <a:xfrm>
              <a:off x="1629828" y="129251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Овал 25">
              <a:extLst>
                <a:ext uri="{FF2B5EF4-FFF2-40B4-BE49-F238E27FC236}">
                  <a16:creationId xmlns:a16="http://schemas.microsoft.com/office/drawing/2014/main" id="{2DC54A52-772C-41A4-A5A7-FC8FDC42D56B}"/>
                </a:ext>
              </a:extLst>
            </p:cNvPr>
            <p:cNvSpPr/>
            <p:nvPr/>
          </p:nvSpPr>
          <p:spPr>
            <a:xfrm>
              <a:off x="1653618" y="116234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7" name="Овал 26">
              <a:extLst>
                <a:ext uri="{FF2B5EF4-FFF2-40B4-BE49-F238E27FC236}">
                  <a16:creationId xmlns:a16="http://schemas.microsoft.com/office/drawing/2014/main" id="{BCD4F56C-3D2B-4E40-8989-63514E82CADB}"/>
                </a:ext>
              </a:extLst>
            </p:cNvPr>
            <p:cNvSpPr/>
            <p:nvPr/>
          </p:nvSpPr>
          <p:spPr>
            <a:xfrm>
              <a:off x="1772363" y="10334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8" name="Овал 27">
              <a:extLst>
                <a:ext uri="{FF2B5EF4-FFF2-40B4-BE49-F238E27FC236}">
                  <a16:creationId xmlns:a16="http://schemas.microsoft.com/office/drawing/2014/main" id="{E8B5902D-BBA9-41A4-A68A-7CB9A867C898}"/>
                </a:ext>
              </a:extLst>
            </p:cNvPr>
            <p:cNvSpPr/>
            <p:nvPr/>
          </p:nvSpPr>
          <p:spPr>
            <a:xfrm>
              <a:off x="1817448" y="124616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9" name="Овал 28">
              <a:extLst>
                <a:ext uri="{FF2B5EF4-FFF2-40B4-BE49-F238E27FC236}">
                  <a16:creationId xmlns:a16="http://schemas.microsoft.com/office/drawing/2014/main" id="{056D2295-268E-4519-B54F-5AB1C5D2C0AE}"/>
                </a:ext>
              </a:extLst>
            </p:cNvPr>
            <p:cNvSpPr/>
            <p:nvPr/>
          </p:nvSpPr>
          <p:spPr>
            <a:xfrm>
              <a:off x="1943378" y="118429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0" name="Овал 29">
              <a:extLst>
                <a:ext uri="{FF2B5EF4-FFF2-40B4-BE49-F238E27FC236}">
                  <a16:creationId xmlns:a16="http://schemas.microsoft.com/office/drawing/2014/main" id="{38746162-8FD3-4DD8-B1A7-BD6F7E504C1D}"/>
                </a:ext>
              </a:extLst>
            </p:cNvPr>
            <p:cNvSpPr/>
            <p:nvPr/>
          </p:nvSpPr>
          <p:spPr>
            <a:xfrm>
              <a:off x="2007731" y="104773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1" name="Овал 30">
              <a:extLst>
                <a:ext uri="{FF2B5EF4-FFF2-40B4-BE49-F238E27FC236}">
                  <a16:creationId xmlns:a16="http://schemas.microsoft.com/office/drawing/2014/main" id="{393CB7C2-0C94-4906-863D-BC663799F4CA}"/>
                </a:ext>
              </a:extLst>
            </p:cNvPr>
            <p:cNvSpPr/>
            <p:nvPr/>
          </p:nvSpPr>
          <p:spPr>
            <a:xfrm>
              <a:off x="2119691" y="835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2" name="Овал 31">
              <a:extLst>
                <a:ext uri="{FF2B5EF4-FFF2-40B4-BE49-F238E27FC236}">
                  <a16:creationId xmlns:a16="http://schemas.microsoft.com/office/drawing/2014/main" id="{F708A91D-1D22-473D-81AA-EB9463AC2C8D}"/>
                </a:ext>
              </a:extLst>
            </p:cNvPr>
            <p:cNvSpPr/>
            <p:nvPr/>
          </p:nvSpPr>
          <p:spPr>
            <a:xfrm>
              <a:off x="2122883" y="107852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3" name="Овал 32">
              <a:extLst>
                <a:ext uri="{FF2B5EF4-FFF2-40B4-BE49-F238E27FC236}">
                  <a16:creationId xmlns:a16="http://schemas.microsoft.com/office/drawing/2014/main" id="{6F6EA098-678E-4CF0-B22B-F6D2975DB263}"/>
                </a:ext>
              </a:extLst>
            </p:cNvPr>
            <p:cNvSpPr/>
            <p:nvPr/>
          </p:nvSpPr>
          <p:spPr>
            <a:xfrm>
              <a:off x="2241628" y="94961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4" name="Овал 33">
              <a:extLst>
                <a:ext uri="{FF2B5EF4-FFF2-40B4-BE49-F238E27FC236}">
                  <a16:creationId xmlns:a16="http://schemas.microsoft.com/office/drawing/2014/main" id="{F10270D5-6F6E-4970-93B8-377C24A1B622}"/>
                </a:ext>
              </a:extLst>
            </p:cNvPr>
            <p:cNvSpPr/>
            <p:nvPr/>
          </p:nvSpPr>
          <p:spPr>
            <a:xfrm>
              <a:off x="1959053" y="133760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11381C73-DC23-45A1-B545-D84FCCFDA8BA}"/>
                </a:ext>
              </a:extLst>
            </p:cNvPr>
            <p:cNvSpPr/>
            <p:nvPr/>
          </p:nvSpPr>
          <p:spPr>
            <a:xfrm>
              <a:off x="2077798" y="120869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Овал 35">
              <a:extLst>
                <a:ext uri="{FF2B5EF4-FFF2-40B4-BE49-F238E27FC236}">
                  <a16:creationId xmlns:a16="http://schemas.microsoft.com/office/drawing/2014/main" id="{ABE5F552-35AD-4EE6-B43F-8EC63E196286}"/>
                </a:ext>
              </a:extLst>
            </p:cNvPr>
            <p:cNvSpPr/>
            <p:nvPr/>
          </p:nvSpPr>
          <p:spPr>
            <a:xfrm>
              <a:off x="2122883" y="152056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Овал 36">
              <a:extLst>
                <a:ext uri="{FF2B5EF4-FFF2-40B4-BE49-F238E27FC236}">
                  <a16:creationId xmlns:a16="http://schemas.microsoft.com/office/drawing/2014/main" id="{5CE85221-403A-42BD-9715-F90198E05F88}"/>
                </a:ext>
              </a:extLst>
            </p:cNvPr>
            <p:cNvSpPr/>
            <p:nvPr/>
          </p:nvSpPr>
          <p:spPr>
            <a:xfrm>
              <a:off x="2241628" y="129251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8" name="Овал 37">
              <a:extLst>
                <a:ext uri="{FF2B5EF4-FFF2-40B4-BE49-F238E27FC236}">
                  <a16:creationId xmlns:a16="http://schemas.microsoft.com/office/drawing/2014/main" id="{98D328DD-67A6-4F48-B5F3-B6EFB18926FE}"/>
                </a:ext>
              </a:extLst>
            </p:cNvPr>
            <p:cNvSpPr/>
            <p:nvPr/>
          </p:nvSpPr>
          <p:spPr>
            <a:xfrm>
              <a:off x="2250813" y="112487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CF0F7F2C-81B9-40AA-AA07-0778A4BECF62}"/>
                </a:ext>
              </a:extLst>
            </p:cNvPr>
            <p:cNvSpPr/>
            <p:nvPr/>
          </p:nvSpPr>
          <p:spPr>
            <a:xfrm>
              <a:off x="2369558" y="9959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Овал 39">
              <a:extLst>
                <a:ext uri="{FF2B5EF4-FFF2-40B4-BE49-F238E27FC236}">
                  <a16:creationId xmlns:a16="http://schemas.microsoft.com/office/drawing/2014/main" id="{06C830E0-4215-4C2E-BAF0-732F06303ECF}"/>
                </a:ext>
              </a:extLst>
            </p:cNvPr>
            <p:cNvSpPr/>
            <p:nvPr/>
          </p:nvSpPr>
          <p:spPr>
            <a:xfrm>
              <a:off x="2414643" y="120869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1" name="Овал 40">
              <a:extLst>
                <a:ext uri="{FF2B5EF4-FFF2-40B4-BE49-F238E27FC236}">
                  <a16:creationId xmlns:a16="http://schemas.microsoft.com/office/drawing/2014/main" id="{83F9E313-1367-4116-9474-9EC623280C8F}"/>
                </a:ext>
              </a:extLst>
            </p:cNvPr>
            <p:cNvSpPr/>
            <p:nvPr/>
          </p:nvSpPr>
          <p:spPr>
            <a:xfrm>
              <a:off x="2533388" y="107979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2" name="Овал 41">
              <a:extLst>
                <a:ext uri="{FF2B5EF4-FFF2-40B4-BE49-F238E27FC236}">
                  <a16:creationId xmlns:a16="http://schemas.microsoft.com/office/drawing/2014/main" id="{2C1D6342-D90F-4887-9A66-5663C1A1D323}"/>
                </a:ext>
              </a:extLst>
            </p:cNvPr>
            <p:cNvSpPr/>
            <p:nvPr/>
          </p:nvSpPr>
          <p:spPr>
            <a:xfrm>
              <a:off x="2556248" y="9572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3" name="Овал 42">
              <a:extLst>
                <a:ext uri="{FF2B5EF4-FFF2-40B4-BE49-F238E27FC236}">
                  <a16:creationId xmlns:a16="http://schemas.microsoft.com/office/drawing/2014/main" id="{8EE916DF-4AF3-4A74-96C0-DCC26E2B06C2}"/>
                </a:ext>
              </a:extLst>
            </p:cNvPr>
            <p:cNvSpPr/>
            <p:nvPr/>
          </p:nvSpPr>
          <p:spPr>
            <a:xfrm>
              <a:off x="2674993" y="8283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4" name="Овал 43">
              <a:extLst>
                <a:ext uri="{FF2B5EF4-FFF2-40B4-BE49-F238E27FC236}">
                  <a16:creationId xmlns:a16="http://schemas.microsoft.com/office/drawing/2014/main" id="{C2B00C8C-2D9F-4983-932D-FF804F4E15B7}"/>
                </a:ext>
              </a:extLst>
            </p:cNvPr>
            <p:cNvSpPr/>
            <p:nvPr/>
          </p:nvSpPr>
          <p:spPr>
            <a:xfrm>
              <a:off x="2720078" y="104105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5" name="Овал 44">
              <a:extLst>
                <a:ext uri="{FF2B5EF4-FFF2-40B4-BE49-F238E27FC236}">
                  <a16:creationId xmlns:a16="http://schemas.microsoft.com/office/drawing/2014/main" id="{CF96CF6C-1A7B-4266-8FB2-49D1AF9A6932}"/>
                </a:ext>
              </a:extLst>
            </p:cNvPr>
            <p:cNvSpPr/>
            <p:nvPr/>
          </p:nvSpPr>
          <p:spPr>
            <a:xfrm>
              <a:off x="2838823" y="9121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6" name="Овал 45">
              <a:extLst>
                <a:ext uri="{FF2B5EF4-FFF2-40B4-BE49-F238E27FC236}">
                  <a16:creationId xmlns:a16="http://schemas.microsoft.com/office/drawing/2014/main" id="{AB5D06EB-924C-449E-8794-AE99076CA135}"/>
                </a:ext>
              </a:extLst>
            </p:cNvPr>
            <p:cNvSpPr/>
            <p:nvPr/>
          </p:nvSpPr>
          <p:spPr>
            <a:xfrm>
              <a:off x="2556248" y="13001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7" name="Овал 46">
              <a:extLst>
                <a:ext uri="{FF2B5EF4-FFF2-40B4-BE49-F238E27FC236}">
                  <a16:creationId xmlns:a16="http://schemas.microsoft.com/office/drawing/2014/main" id="{2EEAF258-E95D-4A91-86BE-AB253B58B25C}"/>
                </a:ext>
              </a:extLst>
            </p:cNvPr>
            <p:cNvSpPr/>
            <p:nvPr/>
          </p:nvSpPr>
          <p:spPr>
            <a:xfrm>
              <a:off x="2674993" y="11712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8" name="Овал 47">
              <a:extLst>
                <a:ext uri="{FF2B5EF4-FFF2-40B4-BE49-F238E27FC236}">
                  <a16:creationId xmlns:a16="http://schemas.microsoft.com/office/drawing/2014/main" id="{AC710208-5EAB-44FB-B230-34C8A5D84263}"/>
                </a:ext>
              </a:extLst>
            </p:cNvPr>
            <p:cNvSpPr/>
            <p:nvPr/>
          </p:nvSpPr>
          <p:spPr>
            <a:xfrm>
              <a:off x="2720078" y="138395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9" name="Овал 48">
              <a:extLst>
                <a:ext uri="{FF2B5EF4-FFF2-40B4-BE49-F238E27FC236}">
                  <a16:creationId xmlns:a16="http://schemas.microsoft.com/office/drawing/2014/main" id="{18AB9427-8F60-40ED-BCB3-5F67E9724778}"/>
                </a:ext>
              </a:extLst>
            </p:cNvPr>
            <p:cNvSpPr/>
            <p:nvPr/>
          </p:nvSpPr>
          <p:spPr>
            <a:xfrm>
              <a:off x="2838823" y="12550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0" name="Овал 49">
              <a:extLst>
                <a:ext uri="{FF2B5EF4-FFF2-40B4-BE49-F238E27FC236}">
                  <a16:creationId xmlns:a16="http://schemas.microsoft.com/office/drawing/2014/main" id="{FE35ED5A-C948-4FEE-B1F6-DEA7A76EF548}"/>
                </a:ext>
              </a:extLst>
            </p:cNvPr>
            <p:cNvSpPr/>
            <p:nvPr/>
          </p:nvSpPr>
          <p:spPr>
            <a:xfrm>
              <a:off x="1924083" y="171191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1" name="Овал 50">
              <a:extLst>
                <a:ext uri="{FF2B5EF4-FFF2-40B4-BE49-F238E27FC236}">
                  <a16:creationId xmlns:a16="http://schemas.microsoft.com/office/drawing/2014/main" id="{615A0DAC-21B2-415F-8DDA-6F0A565F726F}"/>
                </a:ext>
              </a:extLst>
            </p:cNvPr>
            <p:cNvSpPr/>
            <p:nvPr/>
          </p:nvSpPr>
          <p:spPr>
            <a:xfrm>
              <a:off x="2001603" y="1526747"/>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2" name="Овал 51">
              <a:extLst>
                <a:ext uri="{FF2B5EF4-FFF2-40B4-BE49-F238E27FC236}">
                  <a16:creationId xmlns:a16="http://schemas.microsoft.com/office/drawing/2014/main" id="{957B01CE-AC58-4469-B120-F3038DBFE456}"/>
                </a:ext>
              </a:extLst>
            </p:cNvPr>
            <p:cNvSpPr/>
            <p:nvPr/>
          </p:nvSpPr>
          <p:spPr>
            <a:xfrm>
              <a:off x="2087913" y="179573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3" name="Овал 52">
              <a:extLst>
                <a:ext uri="{FF2B5EF4-FFF2-40B4-BE49-F238E27FC236}">
                  <a16:creationId xmlns:a16="http://schemas.microsoft.com/office/drawing/2014/main" id="{292FBAE0-EDD7-44F8-B3AA-D164C8F776B6}"/>
                </a:ext>
              </a:extLst>
            </p:cNvPr>
            <p:cNvSpPr/>
            <p:nvPr/>
          </p:nvSpPr>
          <p:spPr>
            <a:xfrm>
              <a:off x="2206658" y="166682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4" name="Овал 53">
              <a:extLst>
                <a:ext uri="{FF2B5EF4-FFF2-40B4-BE49-F238E27FC236}">
                  <a16:creationId xmlns:a16="http://schemas.microsoft.com/office/drawing/2014/main" id="{E92485B9-1BEE-4CE3-BAB6-AEBC2471A30E}"/>
                </a:ext>
              </a:extLst>
            </p:cNvPr>
            <p:cNvSpPr/>
            <p:nvPr/>
          </p:nvSpPr>
          <p:spPr>
            <a:xfrm>
              <a:off x="2229518" y="154427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5" name="Овал 54">
              <a:extLst>
                <a:ext uri="{FF2B5EF4-FFF2-40B4-BE49-F238E27FC236}">
                  <a16:creationId xmlns:a16="http://schemas.microsoft.com/office/drawing/2014/main" id="{B7F0309D-0FF5-4383-A011-D47C6C4C59F6}"/>
                </a:ext>
              </a:extLst>
            </p:cNvPr>
            <p:cNvSpPr/>
            <p:nvPr/>
          </p:nvSpPr>
          <p:spPr>
            <a:xfrm>
              <a:off x="2348263" y="141536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6" name="Овал 55">
              <a:extLst>
                <a:ext uri="{FF2B5EF4-FFF2-40B4-BE49-F238E27FC236}">
                  <a16:creationId xmlns:a16="http://schemas.microsoft.com/office/drawing/2014/main" id="{27A8F7E4-63EC-41EC-9F8F-4DAF9E35E1DE}"/>
                </a:ext>
              </a:extLst>
            </p:cNvPr>
            <p:cNvSpPr/>
            <p:nvPr/>
          </p:nvSpPr>
          <p:spPr>
            <a:xfrm>
              <a:off x="2393348" y="162809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7" name="Овал 56">
              <a:extLst>
                <a:ext uri="{FF2B5EF4-FFF2-40B4-BE49-F238E27FC236}">
                  <a16:creationId xmlns:a16="http://schemas.microsoft.com/office/drawing/2014/main" id="{E367A7D9-1F35-4F12-948E-F64F8E577B0D}"/>
                </a:ext>
              </a:extLst>
            </p:cNvPr>
            <p:cNvSpPr/>
            <p:nvPr/>
          </p:nvSpPr>
          <p:spPr>
            <a:xfrm>
              <a:off x="2512093" y="149918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8" name="Овал 57">
              <a:extLst>
                <a:ext uri="{FF2B5EF4-FFF2-40B4-BE49-F238E27FC236}">
                  <a16:creationId xmlns:a16="http://schemas.microsoft.com/office/drawing/2014/main" id="{D20A9269-35AE-43B4-9407-6A2CA0420540}"/>
                </a:ext>
              </a:extLst>
            </p:cNvPr>
            <p:cNvSpPr/>
            <p:nvPr/>
          </p:nvSpPr>
          <p:spPr>
            <a:xfrm>
              <a:off x="2207727" y="1762232"/>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EB587F63-27D8-4C0C-8509-75CEFC12B9A4}"/>
                </a:ext>
              </a:extLst>
            </p:cNvPr>
            <p:cNvSpPr/>
            <p:nvPr/>
          </p:nvSpPr>
          <p:spPr>
            <a:xfrm>
              <a:off x="2348263" y="175826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0" name="Овал 59">
              <a:extLst>
                <a:ext uri="{FF2B5EF4-FFF2-40B4-BE49-F238E27FC236}">
                  <a16:creationId xmlns:a16="http://schemas.microsoft.com/office/drawing/2014/main" id="{DDCEBC7F-30C8-4C70-BC39-F26A714F865C}"/>
                </a:ext>
              </a:extLst>
            </p:cNvPr>
            <p:cNvSpPr/>
            <p:nvPr/>
          </p:nvSpPr>
          <p:spPr>
            <a:xfrm>
              <a:off x="2501342" y="164142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1" name="Овал 60">
              <a:extLst>
                <a:ext uri="{FF2B5EF4-FFF2-40B4-BE49-F238E27FC236}">
                  <a16:creationId xmlns:a16="http://schemas.microsoft.com/office/drawing/2014/main" id="{BA5239DD-5407-4E56-B3F2-3F0B07FC274A}"/>
                </a:ext>
              </a:extLst>
            </p:cNvPr>
            <p:cNvSpPr/>
            <p:nvPr/>
          </p:nvSpPr>
          <p:spPr>
            <a:xfrm>
              <a:off x="2355520" y="149456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2" name="Овал 61">
              <a:extLst>
                <a:ext uri="{FF2B5EF4-FFF2-40B4-BE49-F238E27FC236}">
                  <a16:creationId xmlns:a16="http://schemas.microsoft.com/office/drawing/2014/main" id="{A3018600-250B-4834-9312-7F487145DB3C}"/>
                </a:ext>
              </a:extLst>
            </p:cNvPr>
            <p:cNvSpPr/>
            <p:nvPr/>
          </p:nvSpPr>
          <p:spPr>
            <a:xfrm>
              <a:off x="2400605" y="69180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3" name="Овал 62">
              <a:extLst>
                <a:ext uri="{FF2B5EF4-FFF2-40B4-BE49-F238E27FC236}">
                  <a16:creationId xmlns:a16="http://schemas.microsoft.com/office/drawing/2014/main" id="{929311FB-A0F1-4329-9E59-A77FEEE85D65}"/>
                </a:ext>
              </a:extLst>
            </p:cNvPr>
            <p:cNvSpPr/>
            <p:nvPr/>
          </p:nvSpPr>
          <p:spPr>
            <a:xfrm>
              <a:off x="2132998" y="13763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FE78BC70-06A9-4A24-BC95-A362DE6D4657}"/>
                </a:ext>
              </a:extLst>
            </p:cNvPr>
            <p:cNvSpPr/>
            <p:nvPr/>
          </p:nvSpPr>
          <p:spPr>
            <a:xfrm>
              <a:off x="1730703" y="85817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Овал 64">
              <a:extLst>
                <a:ext uri="{FF2B5EF4-FFF2-40B4-BE49-F238E27FC236}">
                  <a16:creationId xmlns:a16="http://schemas.microsoft.com/office/drawing/2014/main" id="{4E2A0D73-8C3F-43AF-B361-B605F2208A2C}"/>
                </a:ext>
              </a:extLst>
            </p:cNvPr>
            <p:cNvSpPr/>
            <p:nvPr/>
          </p:nvSpPr>
          <p:spPr>
            <a:xfrm>
              <a:off x="1849448" y="7292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Овал 65">
              <a:extLst>
                <a:ext uri="{FF2B5EF4-FFF2-40B4-BE49-F238E27FC236}">
                  <a16:creationId xmlns:a16="http://schemas.microsoft.com/office/drawing/2014/main" id="{33D4AFC3-EBCF-44D4-AFC7-5336D97D25CE}"/>
                </a:ext>
              </a:extLst>
            </p:cNvPr>
            <p:cNvSpPr/>
            <p:nvPr/>
          </p:nvSpPr>
          <p:spPr>
            <a:xfrm>
              <a:off x="2252812" y="712470"/>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7" name="Овал 66">
              <a:extLst>
                <a:ext uri="{FF2B5EF4-FFF2-40B4-BE49-F238E27FC236}">
                  <a16:creationId xmlns:a16="http://schemas.microsoft.com/office/drawing/2014/main" id="{32E77A44-7AF0-463C-AC79-FB4B393F625C}"/>
                </a:ext>
              </a:extLst>
            </p:cNvPr>
            <p:cNvSpPr/>
            <p:nvPr/>
          </p:nvSpPr>
          <p:spPr>
            <a:xfrm>
              <a:off x="2330944" y="8810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Овал 67">
              <a:extLst>
                <a:ext uri="{FF2B5EF4-FFF2-40B4-BE49-F238E27FC236}">
                  <a16:creationId xmlns:a16="http://schemas.microsoft.com/office/drawing/2014/main" id="{788B0983-19B0-4704-9E15-98A0062E6C6B}"/>
                </a:ext>
              </a:extLst>
            </p:cNvPr>
            <p:cNvSpPr/>
            <p:nvPr/>
          </p:nvSpPr>
          <p:spPr>
            <a:xfrm>
              <a:off x="2036138" y="6905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A2FB0696-4D79-4B9E-980B-9BF671F60A6C}"/>
                </a:ext>
              </a:extLst>
            </p:cNvPr>
            <p:cNvSpPr/>
            <p:nvPr/>
          </p:nvSpPr>
          <p:spPr>
            <a:xfrm>
              <a:off x="1118741" y="175826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Овал 69">
              <a:extLst>
                <a:ext uri="{FF2B5EF4-FFF2-40B4-BE49-F238E27FC236}">
                  <a16:creationId xmlns:a16="http://schemas.microsoft.com/office/drawing/2014/main" id="{B5CE79E2-3CFF-4110-83C4-009FCCDC2879}"/>
                </a:ext>
              </a:extLst>
            </p:cNvPr>
            <p:cNvSpPr/>
            <p:nvPr/>
          </p:nvSpPr>
          <p:spPr>
            <a:xfrm>
              <a:off x="1872308" y="94961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1" name="Овал 70">
              <a:extLst>
                <a:ext uri="{FF2B5EF4-FFF2-40B4-BE49-F238E27FC236}">
                  <a16:creationId xmlns:a16="http://schemas.microsoft.com/office/drawing/2014/main" id="{AB0ADD26-177E-45FF-AF86-3B1A61B3396A}"/>
                </a:ext>
              </a:extLst>
            </p:cNvPr>
            <p:cNvSpPr/>
            <p:nvPr/>
          </p:nvSpPr>
          <p:spPr>
            <a:xfrm>
              <a:off x="1991053" y="82071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2" name="Овал 71">
              <a:extLst>
                <a:ext uri="{FF2B5EF4-FFF2-40B4-BE49-F238E27FC236}">
                  <a16:creationId xmlns:a16="http://schemas.microsoft.com/office/drawing/2014/main" id="{71EC5305-3844-4DEE-A7AB-6BED0BAA4F5F}"/>
                </a:ext>
              </a:extLst>
            </p:cNvPr>
            <p:cNvSpPr/>
            <p:nvPr/>
          </p:nvSpPr>
          <p:spPr>
            <a:xfrm>
              <a:off x="2107592" y="981262"/>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3" name="Овал 72">
              <a:extLst>
                <a:ext uri="{FF2B5EF4-FFF2-40B4-BE49-F238E27FC236}">
                  <a16:creationId xmlns:a16="http://schemas.microsoft.com/office/drawing/2014/main" id="{F8A7465E-148E-4705-B4CE-59F66B886203}"/>
                </a:ext>
              </a:extLst>
            </p:cNvPr>
            <p:cNvSpPr/>
            <p:nvPr/>
          </p:nvSpPr>
          <p:spPr>
            <a:xfrm>
              <a:off x="2154883" y="9045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Овал 73">
              <a:extLst>
                <a:ext uri="{FF2B5EF4-FFF2-40B4-BE49-F238E27FC236}">
                  <a16:creationId xmlns:a16="http://schemas.microsoft.com/office/drawing/2014/main" id="{1B640DF1-6B19-4460-AEFE-C8384F87AF60}"/>
                </a:ext>
              </a:extLst>
            </p:cNvPr>
            <p:cNvSpPr/>
            <p:nvPr/>
          </p:nvSpPr>
          <p:spPr>
            <a:xfrm>
              <a:off x="2868651" y="10745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Овал 74">
              <a:extLst>
                <a:ext uri="{FF2B5EF4-FFF2-40B4-BE49-F238E27FC236}">
                  <a16:creationId xmlns:a16="http://schemas.microsoft.com/office/drawing/2014/main" id="{7DE704DD-E3A6-46FC-A130-6ABE9C436DCF}"/>
                </a:ext>
              </a:extLst>
            </p:cNvPr>
            <p:cNvSpPr/>
            <p:nvPr/>
          </p:nvSpPr>
          <p:spPr>
            <a:xfrm>
              <a:off x="1213757" y="192590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Овал 75">
              <a:extLst>
                <a:ext uri="{FF2B5EF4-FFF2-40B4-BE49-F238E27FC236}">
                  <a16:creationId xmlns:a16="http://schemas.microsoft.com/office/drawing/2014/main" id="{4562D930-8430-4D96-AA5A-44923E1A3A3C}"/>
                </a:ext>
              </a:extLst>
            </p:cNvPr>
            <p:cNvSpPr/>
            <p:nvPr/>
          </p:nvSpPr>
          <p:spPr>
            <a:xfrm>
              <a:off x="2439363" y="78959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7" name="Овал 76">
              <a:extLst>
                <a:ext uri="{FF2B5EF4-FFF2-40B4-BE49-F238E27FC236}">
                  <a16:creationId xmlns:a16="http://schemas.microsoft.com/office/drawing/2014/main" id="{A531D4A9-33FD-4D39-A190-CC716B28B9C8}"/>
                </a:ext>
              </a:extLst>
            </p:cNvPr>
            <p:cNvSpPr/>
            <p:nvPr/>
          </p:nvSpPr>
          <p:spPr>
            <a:xfrm>
              <a:off x="1377587" y="200972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8" name="Овал 77">
              <a:extLst>
                <a:ext uri="{FF2B5EF4-FFF2-40B4-BE49-F238E27FC236}">
                  <a16:creationId xmlns:a16="http://schemas.microsoft.com/office/drawing/2014/main" id="{7963AE03-DA50-4706-92B1-11C95E06CED3}"/>
                </a:ext>
              </a:extLst>
            </p:cNvPr>
            <p:cNvSpPr/>
            <p:nvPr/>
          </p:nvSpPr>
          <p:spPr>
            <a:xfrm>
              <a:off x="1400447" y="188717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9" name="Овал 78">
              <a:extLst>
                <a:ext uri="{FF2B5EF4-FFF2-40B4-BE49-F238E27FC236}">
                  <a16:creationId xmlns:a16="http://schemas.microsoft.com/office/drawing/2014/main" id="{9C332565-C678-4DB2-8875-94619305D3AB}"/>
                </a:ext>
              </a:extLst>
            </p:cNvPr>
            <p:cNvSpPr/>
            <p:nvPr/>
          </p:nvSpPr>
          <p:spPr>
            <a:xfrm>
              <a:off x="1519192" y="175826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0" name="Овал 79">
              <a:extLst>
                <a:ext uri="{FF2B5EF4-FFF2-40B4-BE49-F238E27FC236}">
                  <a16:creationId xmlns:a16="http://schemas.microsoft.com/office/drawing/2014/main" id="{32E41917-3430-44CA-BA5D-4DCE1D0E2037}"/>
                </a:ext>
              </a:extLst>
            </p:cNvPr>
            <p:cNvSpPr/>
            <p:nvPr/>
          </p:nvSpPr>
          <p:spPr>
            <a:xfrm>
              <a:off x="1564277" y="197099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1" name="Овал 80">
              <a:extLst>
                <a:ext uri="{FF2B5EF4-FFF2-40B4-BE49-F238E27FC236}">
                  <a16:creationId xmlns:a16="http://schemas.microsoft.com/office/drawing/2014/main" id="{FB8DA10B-AEC1-4B2F-9067-6FFC75F52FE1}"/>
                </a:ext>
              </a:extLst>
            </p:cNvPr>
            <p:cNvSpPr/>
            <p:nvPr/>
          </p:nvSpPr>
          <p:spPr>
            <a:xfrm>
              <a:off x="1683022" y="184208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2" name="Овал 81">
              <a:extLst>
                <a:ext uri="{FF2B5EF4-FFF2-40B4-BE49-F238E27FC236}">
                  <a16:creationId xmlns:a16="http://schemas.microsoft.com/office/drawing/2014/main" id="{DC21F058-5CD8-45CB-9B41-5661F9BB6FFA}"/>
                </a:ext>
              </a:extLst>
            </p:cNvPr>
            <p:cNvSpPr/>
            <p:nvPr/>
          </p:nvSpPr>
          <p:spPr>
            <a:xfrm>
              <a:off x="2580968" y="8810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3" name="Овал 82">
              <a:extLst>
                <a:ext uri="{FF2B5EF4-FFF2-40B4-BE49-F238E27FC236}">
                  <a16:creationId xmlns:a16="http://schemas.microsoft.com/office/drawing/2014/main" id="{886548E0-565C-41BA-8EF9-C7C1DCE2D6D7}"/>
                </a:ext>
              </a:extLst>
            </p:cNvPr>
            <p:cNvSpPr/>
            <p:nvPr/>
          </p:nvSpPr>
          <p:spPr>
            <a:xfrm>
              <a:off x="2699713" y="75213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4" name="Овал 83">
              <a:extLst>
                <a:ext uri="{FF2B5EF4-FFF2-40B4-BE49-F238E27FC236}">
                  <a16:creationId xmlns:a16="http://schemas.microsoft.com/office/drawing/2014/main" id="{EDFB9B46-C835-411A-934E-AAD6BD522144}"/>
                </a:ext>
              </a:extLst>
            </p:cNvPr>
            <p:cNvSpPr/>
            <p:nvPr/>
          </p:nvSpPr>
          <p:spPr>
            <a:xfrm>
              <a:off x="2744798" y="96485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5" name="Овал 84">
              <a:extLst>
                <a:ext uri="{FF2B5EF4-FFF2-40B4-BE49-F238E27FC236}">
                  <a16:creationId xmlns:a16="http://schemas.microsoft.com/office/drawing/2014/main" id="{0F20F3B1-356A-4BF0-B3BA-26F6A1D5CADA}"/>
                </a:ext>
              </a:extLst>
            </p:cNvPr>
            <p:cNvSpPr/>
            <p:nvPr/>
          </p:nvSpPr>
          <p:spPr>
            <a:xfrm>
              <a:off x="2863543" y="83595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6" name="Овал 85">
              <a:extLst>
                <a:ext uri="{FF2B5EF4-FFF2-40B4-BE49-F238E27FC236}">
                  <a16:creationId xmlns:a16="http://schemas.microsoft.com/office/drawing/2014/main" id="{33F650D7-693F-4DD2-85EB-3B5F042D7B31}"/>
                </a:ext>
              </a:extLst>
            </p:cNvPr>
            <p:cNvSpPr/>
            <p:nvPr/>
          </p:nvSpPr>
          <p:spPr>
            <a:xfrm>
              <a:off x="2589018" y="159634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7" name="Овал 86">
              <a:extLst>
                <a:ext uri="{FF2B5EF4-FFF2-40B4-BE49-F238E27FC236}">
                  <a16:creationId xmlns:a16="http://schemas.microsoft.com/office/drawing/2014/main" id="{9EA9CBC9-C6C9-463D-882D-D758D07DDFF2}"/>
                </a:ext>
              </a:extLst>
            </p:cNvPr>
            <p:cNvSpPr/>
            <p:nvPr/>
          </p:nvSpPr>
          <p:spPr>
            <a:xfrm>
              <a:off x="2707763" y="146743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8" name="Овал 87">
              <a:extLst>
                <a:ext uri="{FF2B5EF4-FFF2-40B4-BE49-F238E27FC236}">
                  <a16:creationId xmlns:a16="http://schemas.microsoft.com/office/drawing/2014/main" id="{289A8CA7-4E45-490A-A402-132635F7B98B}"/>
                </a:ext>
              </a:extLst>
            </p:cNvPr>
            <p:cNvSpPr/>
            <p:nvPr/>
          </p:nvSpPr>
          <p:spPr>
            <a:xfrm>
              <a:off x="2594726" y="141536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9" name="Овал 88">
              <a:extLst>
                <a:ext uri="{FF2B5EF4-FFF2-40B4-BE49-F238E27FC236}">
                  <a16:creationId xmlns:a16="http://schemas.microsoft.com/office/drawing/2014/main" id="{900DF149-2753-4E9E-AAEE-8CE3B0CE170E}"/>
                </a:ext>
              </a:extLst>
            </p:cNvPr>
            <p:cNvSpPr/>
            <p:nvPr/>
          </p:nvSpPr>
          <p:spPr>
            <a:xfrm>
              <a:off x="2626053" y="667385"/>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0" name="Овал 89">
              <a:extLst>
                <a:ext uri="{FF2B5EF4-FFF2-40B4-BE49-F238E27FC236}">
                  <a16:creationId xmlns:a16="http://schemas.microsoft.com/office/drawing/2014/main" id="{7411B257-CDD0-4004-9E37-EC1BA4CA1233}"/>
                </a:ext>
              </a:extLst>
            </p:cNvPr>
            <p:cNvSpPr/>
            <p:nvPr/>
          </p:nvSpPr>
          <p:spPr>
            <a:xfrm flipH="1" flipV="1">
              <a:off x="2789727" y="11652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1" name="Овал 90">
              <a:extLst>
                <a:ext uri="{FF2B5EF4-FFF2-40B4-BE49-F238E27FC236}">
                  <a16:creationId xmlns:a16="http://schemas.microsoft.com/office/drawing/2014/main" id="{A64F3E36-1483-4487-82F8-688087FCBDE9}"/>
                </a:ext>
              </a:extLst>
            </p:cNvPr>
            <p:cNvSpPr/>
            <p:nvPr/>
          </p:nvSpPr>
          <p:spPr>
            <a:xfrm>
              <a:off x="2968113" y="94834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2" name="Овал 91">
              <a:extLst>
                <a:ext uri="{FF2B5EF4-FFF2-40B4-BE49-F238E27FC236}">
                  <a16:creationId xmlns:a16="http://schemas.microsoft.com/office/drawing/2014/main" id="{5E2F07EC-ACB7-423E-B54E-6B1B7B828176}"/>
                </a:ext>
              </a:extLst>
            </p:cNvPr>
            <p:cNvSpPr/>
            <p:nvPr/>
          </p:nvSpPr>
          <p:spPr>
            <a:xfrm>
              <a:off x="2561985" y="599099"/>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3" name="Овал 92">
              <a:extLst>
                <a:ext uri="{FF2B5EF4-FFF2-40B4-BE49-F238E27FC236}">
                  <a16:creationId xmlns:a16="http://schemas.microsoft.com/office/drawing/2014/main" id="{BC0A9C22-A466-40B7-A04D-7C4A1A4BC081}"/>
                </a:ext>
              </a:extLst>
            </p:cNvPr>
            <p:cNvSpPr/>
            <p:nvPr/>
          </p:nvSpPr>
          <p:spPr>
            <a:xfrm flipH="1">
              <a:off x="2400605" y="130013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4" name="Овал 93">
              <a:extLst>
                <a:ext uri="{FF2B5EF4-FFF2-40B4-BE49-F238E27FC236}">
                  <a16:creationId xmlns:a16="http://schemas.microsoft.com/office/drawing/2014/main" id="{FCB3BF49-E2D5-4EFD-8841-3B3FC97421E8}"/>
                </a:ext>
              </a:extLst>
            </p:cNvPr>
            <p:cNvSpPr/>
            <p:nvPr/>
          </p:nvSpPr>
          <p:spPr>
            <a:xfrm>
              <a:off x="1946949" y="18617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5" name="Овал 94">
              <a:extLst>
                <a:ext uri="{FF2B5EF4-FFF2-40B4-BE49-F238E27FC236}">
                  <a16:creationId xmlns:a16="http://schemas.microsoft.com/office/drawing/2014/main" id="{952A2B48-8B47-4E91-B5B9-4E90F9A4ECF7}"/>
                </a:ext>
              </a:extLst>
            </p:cNvPr>
            <p:cNvSpPr/>
            <p:nvPr/>
          </p:nvSpPr>
          <p:spPr>
            <a:xfrm>
              <a:off x="2516900" y="7292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6" name="Овал 95">
              <a:extLst>
                <a:ext uri="{FF2B5EF4-FFF2-40B4-BE49-F238E27FC236}">
                  <a16:creationId xmlns:a16="http://schemas.microsoft.com/office/drawing/2014/main" id="{5B755DBE-255C-46FE-97D4-23DC7491498F}"/>
                </a:ext>
              </a:extLst>
            </p:cNvPr>
            <p:cNvSpPr/>
            <p:nvPr/>
          </p:nvSpPr>
          <p:spPr>
            <a:xfrm>
              <a:off x="2151691" y="1861774"/>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7" name="Овал 96">
              <a:extLst>
                <a:ext uri="{FF2B5EF4-FFF2-40B4-BE49-F238E27FC236}">
                  <a16:creationId xmlns:a16="http://schemas.microsoft.com/office/drawing/2014/main" id="{CC3B093B-CF88-455B-A836-D4E8C3E75298}"/>
                </a:ext>
              </a:extLst>
            </p:cNvPr>
            <p:cNvSpPr/>
            <p:nvPr/>
          </p:nvSpPr>
          <p:spPr>
            <a:xfrm>
              <a:off x="2068952" y="162809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8" name="Овал 97">
              <a:extLst>
                <a:ext uri="{FF2B5EF4-FFF2-40B4-BE49-F238E27FC236}">
                  <a16:creationId xmlns:a16="http://schemas.microsoft.com/office/drawing/2014/main" id="{01C2D60D-819F-486D-8566-652FC3EFCF20}"/>
                </a:ext>
              </a:extLst>
            </p:cNvPr>
            <p:cNvSpPr/>
            <p:nvPr/>
          </p:nvSpPr>
          <p:spPr>
            <a:xfrm>
              <a:off x="1261438" y="171064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9" name="Овал 98">
              <a:extLst>
                <a:ext uri="{FF2B5EF4-FFF2-40B4-BE49-F238E27FC236}">
                  <a16:creationId xmlns:a16="http://schemas.microsoft.com/office/drawing/2014/main" id="{6631B1C7-4CB1-47E0-BA35-FC27EF6B3C70}"/>
                </a:ext>
              </a:extLst>
            </p:cNvPr>
            <p:cNvSpPr/>
            <p:nvPr/>
          </p:nvSpPr>
          <p:spPr>
            <a:xfrm>
              <a:off x="1380183" y="158173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0" name="Овал 99">
              <a:extLst>
                <a:ext uri="{FF2B5EF4-FFF2-40B4-BE49-F238E27FC236}">
                  <a16:creationId xmlns:a16="http://schemas.microsoft.com/office/drawing/2014/main" id="{DA66F069-662C-419C-9356-C418C7C5B9CA}"/>
                </a:ext>
              </a:extLst>
            </p:cNvPr>
            <p:cNvSpPr/>
            <p:nvPr/>
          </p:nvSpPr>
          <p:spPr>
            <a:xfrm>
              <a:off x="1425268" y="179446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1" name="Овал 100">
              <a:extLst>
                <a:ext uri="{FF2B5EF4-FFF2-40B4-BE49-F238E27FC236}">
                  <a16:creationId xmlns:a16="http://schemas.microsoft.com/office/drawing/2014/main" id="{C2BE1D78-01B4-44C8-984A-313200BCAD6D}"/>
                </a:ext>
              </a:extLst>
            </p:cNvPr>
            <p:cNvSpPr/>
            <p:nvPr/>
          </p:nvSpPr>
          <p:spPr>
            <a:xfrm>
              <a:off x="1544013" y="166555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2" name="Овал 101">
              <a:extLst>
                <a:ext uri="{FF2B5EF4-FFF2-40B4-BE49-F238E27FC236}">
                  <a16:creationId xmlns:a16="http://schemas.microsoft.com/office/drawing/2014/main" id="{36B8EBA9-35C0-42B4-BD87-581C437B5E1A}"/>
                </a:ext>
              </a:extLst>
            </p:cNvPr>
            <p:cNvSpPr/>
            <p:nvPr/>
          </p:nvSpPr>
          <p:spPr>
            <a:xfrm>
              <a:off x="1566873" y="154300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3" name="Овал 102">
              <a:extLst>
                <a:ext uri="{FF2B5EF4-FFF2-40B4-BE49-F238E27FC236}">
                  <a16:creationId xmlns:a16="http://schemas.microsoft.com/office/drawing/2014/main" id="{E2F29953-91C4-4381-B0F1-8E7240B2494A}"/>
                </a:ext>
              </a:extLst>
            </p:cNvPr>
            <p:cNvSpPr/>
            <p:nvPr/>
          </p:nvSpPr>
          <p:spPr>
            <a:xfrm>
              <a:off x="1685618" y="141409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4" name="Овал 103">
              <a:extLst>
                <a:ext uri="{FF2B5EF4-FFF2-40B4-BE49-F238E27FC236}">
                  <a16:creationId xmlns:a16="http://schemas.microsoft.com/office/drawing/2014/main" id="{1A5D9C77-217E-4325-B20F-0E2C5D539CFE}"/>
                </a:ext>
              </a:extLst>
            </p:cNvPr>
            <p:cNvSpPr/>
            <p:nvPr/>
          </p:nvSpPr>
          <p:spPr>
            <a:xfrm>
              <a:off x="1730703" y="162682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5" name="Овал 104">
              <a:extLst>
                <a:ext uri="{FF2B5EF4-FFF2-40B4-BE49-F238E27FC236}">
                  <a16:creationId xmlns:a16="http://schemas.microsoft.com/office/drawing/2014/main" id="{5ABC3138-20F0-45A4-B583-1EB7FE79FA12}"/>
                </a:ext>
              </a:extLst>
            </p:cNvPr>
            <p:cNvSpPr/>
            <p:nvPr/>
          </p:nvSpPr>
          <p:spPr>
            <a:xfrm>
              <a:off x="1849448" y="149791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6" name="Овал 105">
              <a:extLst>
                <a:ext uri="{FF2B5EF4-FFF2-40B4-BE49-F238E27FC236}">
                  <a16:creationId xmlns:a16="http://schemas.microsoft.com/office/drawing/2014/main" id="{369CA67C-2BD5-48C6-9C98-2B3D0841A1CE}"/>
                </a:ext>
              </a:extLst>
            </p:cNvPr>
            <p:cNvSpPr/>
            <p:nvPr/>
          </p:nvSpPr>
          <p:spPr>
            <a:xfrm>
              <a:off x="1566873" y="188590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7" name="Овал 106">
              <a:extLst>
                <a:ext uri="{FF2B5EF4-FFF2-40B4-BE49-F238E27FC236}">
                  <a16:creationId xmlns:a16="http://schemas.microsoft.com/office/drawing/2014/main" id="{90CC623D-A0CB-49F7-96C4-C5DBB172672C}"/>
                </a:ext>
              </a:extLst>
            </p:cNvPr>
            <p:cNvSpPr/>
            <p:nvPr/>
          </p:nvSpPr>
          <p:spPr>
            <a:xfrm>
              <a:off x="1685618" y="175699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8" name="Овал 107">
              <a:extLst>
                <a:ext uri="{FF2B5EF4-FFF2-40B4-BE49-F238E27FC236}">
                  <a16:creationId xmlns:a16="http://schemas.microsoft.com/office/drawing/2014/main" id="{64F635C6-CDEF-4AE8-9C9C-0F124414160E}"/>
                </a:ext>
              </a:extLst>
            </p:cNvPr>
            <p:cNvSpPr/>
            <p:nvPr/>
          </p:nvSpPr>
          <p:spPr>
            <a:xfrm>
              <a:off x="1730703" y="1969723"/>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9" name="Овал 108">
              <a:extLst>
                <a:ext uri="{FF2B5EF4-FFF2-40B4-BE49-F238E27FC236}">
                  <a16:creationId xmlns:a16="http://schemas.microsoft.com/office/drawing/2014/main" id="{AEE246B2-C0A4-4735-928C-67D8DA6F59C5}"/>
                </a:ext>
              </a:extLst>
            </p:cNvPr>
            <p:cNvSpPr/>
            <p:nvPr/>
          </p:nvSpPr>
          <p:spPr>
            <a:xfrm>
              <a:off x="1849448" y="1840818"/>
              <a:ext cx="45085" cy="450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10" name="Прямая соединительная линия 109">
              <a:extLst>
                <a:ext uri="{FF2B5EF4-FFF2-40B4-BE49-F238E27FC236}">
                  <a16:creationId xmlns:a16="http://schemas.microsoft.com/office/drawing/2014/main" id="{37D9ADCE-768F-4D67-BE0E-B7111869B160}"/>
                </a:ext>
              </a:extLst>
            </p:cNvPr>
            <p:cNvCxnSpPr/>
            <p:nvPr/>
          </p:nvCxnSpPr>
          <p:spPr>
            <a:xfrm>
              <a:off x="2968113" y="858179"/>
              <a:ext cx="0" cy="1782151"/>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Прямая соединительная линия 110">
              <a:extLst>
                <a:ext uri="{FF2B5EF4-FFF2-40B4-BE49-F238E27FC236}">
                  <a16:creationId xmlns:a16="http://schemas.microsoft.com/office/drawing/2014/main" id="{3C3D9BD1-8924-46C3-955F-0F5454F91DD4}"/>
                </a:ext>
              </a:extLst>
            </p:cNvPr>
            <p:cNvCxnSpPr/>
            <p:nvPr/>
          </p:nvCxnSpPr>
          <p:spPr>
            <a:xfrm>
              <a:off x="3834559" y="365960"/>
              <a:ext cx="0" cy="227437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Прямая соединительная линия 111">
              <a:extLst>
                <a:ext uri="{FF2B5EF4-FFF2-40B4-BE49-F238E27FC236}">
                  <a16:creationId xmlns:a16="http://schemas.microsoft.com/office/drawing/2014/main" id="{581BDDD5-818C-495A-825F-BC7CD743B83A}"/>
                </a:ext>
              </a:extLst>
            </p:cNvPr>
            <p:cNvCxnSpPr>
              <a:stCxn id="15" idx="5"/>
            </p:cNvCxnSpPr>
            <p:nvPr/>
          </p:nvCxnSpPr>
          <p:spPr>
            <a:xfrm flipH="1" flipV="1">
              <a:off x="855708" y="1245890"/>
              <a:ext cx="433212" cy="176551"/>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3" name="Надпись 111">
                  <a:extLst>
                    <a:ext uri="{FF2B5EF4-FFF2-40B4-BE49-F238E27FC236}">
                      <a16:creationId xmlns:a16="http://schemas.microsoft.com/office/drawing/2014/main" id="{5E4A822F-780F-4E46-8298-A64243C58960}"/>
                    </a:ext>
                  </a:extLst>
                </p:cNvPr>
                <p:cNvSpPr txBox="1"/>
                <p:nvPr/>
              </p:nvSpPr>
              <p:spPr>
                <a:xfrm>
                  <a:off x="557878" y="963549"/>
                  <a:ext cx="433705" cy="36639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3" name="Надпись 111">
                  <a:extLst>
                    <a:ext uri="{FF2B5EF4-FFF2-40B4-BE49-F238E27FC236}">
                      <a16:creationId xmlns:a14="http://schemas.microsoft.com/office/drawing/2010/main" xmlns="" xmlns:a16="http://schemas.microsoft.com/office/drawing/2014/main" id="{5E4A822F-780F-4E46-8298-A64243C58960}"/>
                    </a:ext>
                  </a:extLst>
                </p:cNvPr>
                <p:cNvSpPr txBox="1">
                  <a:spLocks noRot="1" noChangeAspect="1" noMove="1" noResize="1" noEditPoints="1" noAdjustHandles="1" noChangeArrowheads="1" noChangeShapeType="1" noTextEdit="1"/>
                </p:cNvSpPr>
                <p:nvPr/>
              </p:nvSpPr>
              <p:spPr>
                <a:xfrm>
                  <a:off x="557878" y="963549"/>
                  <a:ext cx="433705" cy="366395"/>
                </a:xfrm>
                <a:prstGeom prst="rect">
                  <a:avLst/>
                </a:prstGeom>
                <a:blipFill>
                  <a:blip r:embed="rId3"/>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4" name="Надпись 111">
                  <a:extLst>
                    <a:ext uri="{FF2B5EF4-FFF2-40B4-BE49-F238E27FC236}">
                      <a16:creationId xmlns:a16="http://schemas.microsoft.com/office/drawing/2014/main" id="{FFFF6090-61C5-49A5-9016-8C6CDFE0E72A}"/>
                    </a:ext>
                  </a:extLst>
                </p:cNvPr>
                <p:cNvSpPr txBox="1"/>
                <p:nvPr/>
              </p:nvSpPr>
              <p:spPr>
                <a:xfrm>
                  <a:off x="1163110" y="477815"/>
                  <a:ext cx="574040" cy="31178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4" name="Надпись 111">
                  <a:extLst>
                    <a:ext uri="{FF2B5EF4-FFF2-40B4-BE49-F238E27FC236}">
                      <a16:creationId xmlns:a14="http://schemas.microsoft.com/office/drawing/2010/main" xmlns="" xmlns:a16="http://schemas.microsoft.com/office/drawing/2014/main" id="{FFFF6090-61C5-49A5-9016-8C6CDFE0E72A}"/>
                    </a:ext>
                  </a:extLst>
                </p:cNvPr>
                <p:cNvSpPr txBox="1">
                  <a:spLocks noRot="1" noChangeAspect="1" noMove="1" noResize="1" noEditPoints="1" noAdjustHandles="1" noChangeArrowheads="1" noChangeShapeType="1" noTextEdit="1"/>
                </p:cNvSpPr>
                <p:nvPr/>
              </p:nvSpPr>
              <p:spPr>
                <a:xfrm>
                  <a:off x="1163110" y="477815"/>
                  <a:ext cx="574040" cy="311785"/>
                </a:xfrm>
                <a:prstGeom prst="rect">
                  <a:avLst/>
                </a:prstGeom>
                <a:blipFill>
                  <a:blip r:embed="rId4"/>
                  <a:stretch>
                    <a:fillRect b="-5769"/>
                  </a:stretch>
                </a:blipFill>
                <a:ln w="6350">
                  <a:noFill/>
                </a:ln>
              </p:spPr>
              <p:txBody>
                <a:bodyPr/>
                <a:lstStyle/>
                <a:p>
                  <a:r>
                    <a:rPr lang="ru-RU">
                      <a:noFill/>
                    </a:rPr>
                    <a:t> </a:t>
                  </a:r>
                </a:p>
              </p:txBody>
            </p:sp>
          </mc:Fallback>
        </mc:AlternateContent>
        <p:cxnSp>
          <p:nvCxnSpPr>
            <p:cNvPr id="115" name="Прямая соединительная линия 114">
              <a:extLst>
                <a:ext uri="{FF2B5EF4-FFF2-40B4-BE49-F238E27FC236}">
                  <a16:creationId xmlns:a16="http://schemas.microsoft.com/office/drawing/2014/main" id="{CA5A18F3-CE1F-4A78-AF12-9D56A0B2FE94}"/>
                </a:ext>
              </a:extLst>
            </p:cNvPr>
            <p:cNvCxnSpPr/>
            <p:nvPr/>
          </p:nvCxnSpPr>
          <p:spPr>
            <a:xfrm flipH="1" flipV="1">
              <a:off x="1519192" y="736893"/>
              <a:ext cx="613806" cy="570866"/>
            </a:xfrm>
            <a:prstGeom prst="line">
              <a:avLst/>
            </a:prstGeom>
          </p:spPr>
          <p:style>
            <a:lnRef idx="1">
              <a:schemeClr val="dk1"/>
            </a:lnRef>
            <a:fillRef idx="0">
              <a:schemeClr val="dk1"/>
            </a:fillRef>
            <a:effectRef idx="0">
              <a:schemeClr val="dk1"/>
            </a:effectRef>
            <a:fontRef idx="minor">
              <a:schemeClr val="tx1"/>
            </a:fontRef>
          </p:style>
        </p:cxnSp>
        <p:sp>
          <p:nvSpPr>
            <p:cNvPr id="116" name="Надпись 114">
              <a:extLst>
                <a:ext uri="{FF2B5EF4-FFF2-40B4-BE49-F238E27FC236}">
                  <a16:creationId xmlns:a16="http://schemas.microsoft.com/office/drawing/2014/main" id="{31828750-2D31-44F4-B2B0-593B2C69DB83}"/>
                </a:ext>
              </a:extLst>
            </p:cNvPr>
            <p:cNvSpPr txBox="1"/>
            <p:nvPr/>
          </p:nvSpPr>
          <p:spPr>
            <a:xfrm>
              <a:off x="3060388" y="2256142"/>
              <a:ext cx="279400" cy="322847"/>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7" name="Надпись 114">
              <a:extLst>
                <a:ext uri="{FF2B5EF4-FFF2-40B4-BE49-F238E27FC236}">
                  <a16:creationId xmlns:a16="http://schemas.microsoft.com/office/drawing/2014/main" id="{BCBE96BC-6402-42C1-A801-431F5C0360DE}"/>
                </a:ext>
              </a:extLst>
            </p:cNvPr>
            <p:cNvSpPr txBox="1"/>
            <p:nvPr/>
          </p:nvSpPr>
          <p:spPr>
            <a:xfrm>
              <a:off x="3914614" y="2258677"/>
              <a:ext cx="279400" cy="32031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8" name="Овал 117">
              <a:extLst>
                <a:ext uri="{FF2B5EF4-FFF2-40B4-BE49-F238E27FC236}">
                  <a16:creationId xmlns:a16="http://schemas.microsoft.com/office/drawing/2014/main" id="{14C755D6-3B04-41AC-80A3-7978718EC1FC}"/>
                </a:ext>
              </a:extLst>
            </p:cNvPr>
            <p:cNvSpPr/>
            <p:nvPr/>
          </p:nvSpPr>
          <p:spPr>
            <a:xfrm>
              <a:off x="3092480" y="2299564"/>
              <a:ext cx="224721" cy="236393"/>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mc:AlternateContent xmlns:mc="http://schemas.openxmlformats.org/markup-compatibility/2006" xmlns:a14="http://schemas.microsoft.com/office/drawing/2010/main">
          <mc:Choice Requires="a14">
            <p:sp>
              <p:nvSpPr>
                <p:cNvPr id="119" name="Надпись 114">
                  <a:extLst>
                    <a:ext uri="{FF2B5EF4-FFF2-40B4-BE49-F238E27FC236}">
                      <a16:creationId xmlns:a16="http://schemas.microsoft.com/office/drawing/2014/main" id="{6333F6D3-D0E3-4128-9BB3-08BE7D709DBA}"/>
                    </a:ext>
                  </a:extLst>
                </p:cNvPr>
                <p:cNvSpPr txBox="1"/>
                <p:nvPr/>
              </p:nvSpPr>
              <p:spPr>
                <a:xfrm>
                  <a:off x="36000" y="0"/>
                  <a:ext cx="323850" cy="3263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9" name="Надпись 114">
                  <a:extLst>
                    <a:ext uri="{FF2B5EF4-FFF2-40B4-BE49-F238E27FC236}">
                      <a16:creationId xmlns:a14="http://schemas.microsoft.com/office/drawing/2010/main" xmlns="" xmlns:a16="http://schemas.microsoft.com/office/drawing/2014/main" id="{6333F6D3-D0E3-4128-9BB3-08BE7D709DBA}"/>
                    </a:ext>
                  </a:extLst>
                </p:cNvPr>
                <p:cNvSpPr txBox="1">
                  <a:spLocks noRot="1" noChangeAspect="1" noMove="1" noResize="1" noEditPoints="1" noAdjustHandles="1" noChangeArrowheads="1" noChangeShapeType="1" noTextEdit="1"/>
                </p:cNvSpPr>
                <p:nvPr/>
              </p:nvSpPr>
              <p:spPr>
                <a:xfrm>
                  <a:off x="36000" y="0"/>
                  <a:ext cx="323850" cy="326390"/>
                </a:xfrm>
                <a:prstGeom prst="rect">
                  <a:avLst/>
                </a:prstGeom>
                <a:blipFill>
                  <a:blip r:embed="rId5"/>
                  <a:stretch>
                    <a:fillRect/>
                  </a:stretch>
                </a:blipFill>
                <a:ln w="6350">
                  <a:noFill/>
                </a:ln>
              </p:spPr>
              <p:txBody>
                <a:bodyPr/>
                <a:lstStyle/>
                <a:p>
                  <a:r>
                    <a:rPr lang="ru-RU">
                      <a:noFill/>
                    </a:rPr>
                    <a:t> </a:t>
                  </a:r>
                </a:p>
              </p:txBody>
            </p:sp>
          </mc:Fallback>
        </mc:AlternateContent>
        <p:sp>
          <p:nvSpPr>
            <p:cNvPr id="120" name="Овал 119">
              <a:extLst>
                <a:ext uri="{FF2B5EF4-FFF2-40B4-BE49-F238E27FC236}">
                  <a16:creationId xmlns:a16="http://schemas.microsoft.com/office/drawing/2014/main" id="{3163DC99-50B8-4C35-ABB8-DD2C86B8E9AE}"/>
                </a:ext>
              </a:extLst>
            </p:cNvPr>
            <p:cNvSpPr/>
            <p:nvPr/>
          </p:nvSpPr>
          <p:spPr>
            <a:xfrm>
              <a:off x="3914608" y="2299565"/>
              <a:ext cx="234780" cy="234788"/>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mc:AlternateContent xmlns:mc="http://schemas.openxmlformats.org/markup-compatibility/2006" xmlns:a14="http://schemas.microsoft.com/office/drawing/2010/main">
          <mc:Choice Requires="a14">
            <p:sp>
              <p:nvSpPr>
                <p:cNvPr id="121" name="Надпись 114">
                  <a:extLst>
                    <a:ext uri="{FF2B5EF4-FFF2-40B4-BE49-F238E27FC236}">
                      <a16:creationId xmlns:a16="http://schemas.microsoft.com/office/drawing/2014/main" id="{DB2D232D-6F38-4303-BCF3-97DB03300C9C}"/>
                    </a:ext>
                  </a:extLst>
                </p:cNvPr>
                <p:cNvSpPr txBox="1"/>
                <p:nvPr/>
              </p:nvSpPr>
              <p:spPr>
                <a:xfrm>
                  <a:off x="3873334" y="2642085"/>
                  <a:ext cx="735965" cy="28003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𝑡</m:t>
                        </m:r>
                        <m:r>
                          <a:rPr lang="ru-RU" sz="1400" i="1">
                            <a:effectLst/>
                            <a:latin typeface="Cambria Math" panose="02040503050406030204" pitchFamily="18" charset="0"/>
                            <a:ea typeface="Calibri" panose="020F0502020204030204" pitchFamily="34" charset="0"/>
                            <a:cs typeface="Times New Roman" panose="02020603050405020304" pitchFamily="18" charset="0"/>
                          </a:rPr>
                          <m:t>, годы</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1" name="Надпись 114">
                  <a:extLst>
                    <a:ext uri="{FF2B5EF4-FFF2-40B4-BE49-F238E27FC236}">
                      <a16:creationId xmlns:a14="http://schemas.microsoft.com/office/drawing/2010/main" xmlns="" xmlns:a16="http://schemas.microsoft.com/office/drawing/2014/main" id="{DB2D232D-6F38-4303-BCF3-97DB03300C9C}"/>
                    </a:ext>
                  </a:extLst>
                </p:cNvPr>
                <p:cNvSpPr txBox="1">
                  <a:spLocks noRot="1" noChangeAspect="1" noMove="1" noResize="1" noEditPoints="1" noAdjustHandles="1" noChangeArrowheads="1" noChangeShapeType="1" noTextEdit="1"/>
                </p:cNvSpPr>
                <p:nvPr/>
              </p:nvSpPr>
              <p:spPr>
                <a:xfrm>
                  <a:off x="3873334" y="2642085"/>
                  <a:ext cx="735965" cy="280035"/>
                </a:xfrm>
                <a:prstGeom prst="rect">
                  <a:avLst/>
                </a:prstGeom>
                <a:blipFill>
                  <a:blip r:embed="rId6"/>
                  <a:stretch>
                    <a:fillRect b="-11111"/>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2617893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Точность </a:t>
            </a:r>
            <a:r>
              <a:rPr lang="ru-RU" sz="2400" dirty="0" err="1">
                <a:effectLst/>
                <a:latin typeface="Times New Roman" panose="02020603050405020304" pitchFamily="18" charset="0"/>
                <a:ea typeface="Times New Roman" panose="02020603050405020304" pitchFamily="18" charset="0"/>
                <a:cs typeface="Times New Roman" panose="02020603050405020304" pitchFamily="18" charset="0"/>
              </a:rPr>
              <a:t>РЭС</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73EDE1D-B198-4A2F-92FC-F8C83A82D8E5}"/>
              </a:ext>
            </a:extLst>
          </p:cNvPr>
          <p:cNvSpPr txBox="1"/>
          <p:nvPr/>
        </p:nvSpPr>
        <p:spPr>
          <a:xfrm>
            <a:off x="968477" y="751959"/>
            <a:ext cx="10255046" cy="966803"/>
          </a:xfrm>
          <a:prstGeom prst="rect">
            <a:avLst/>
          </a:prstGeom>
          <a:noFill/>
        </p:spPr>
        <p:txBody>
          <a:bodyPr wrap="square">
            <a:spAutoFit/>
          </a:bodyPr>
          <a:lstStyle/>
          <a:p>
            <a:pPr indent="450215" algn="just">
              <a:lnSpc>
                <a:spcPct val="107000"/>
              </a:lnSpc>
              <a:spcAft>
                <a:spcPts val="800"/>
              </a:spcAft>
            </a:pP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Точность прибора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степень соответствия действительного значения параметра его номинальному значению.</a:t>
            </a:r>
            <a:r>
              <a:rPr lang="ru-RU" dirty="0">
                <a:latin typeface="Calibri" panose="020F0502020204030204" pitchFamily="34" charset="0"/>
                <a:ea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Количественная точность характеризуется противоположной характеристикой, т.е. </a:t>
            </a:r>
            <a:r>
              <a:rPr lang="ru-RU" sz="1800" i="1" dirty="0">
                <a:effectLst/>
                <a:latin typeface="Times New Roman" panose="02020603050405020304" pitchFamily="18" charset="0"/>
                <a:ea typeface="Times New Roman" panose="02020603050405020304" pitchFamily="18" charset="0"/>
              </a:rPr>
              <a:t>погрешностью</a:t>
            </a:r>
            <a:r>
              <a:rPr lang="ru-RU" sz="1800" dirty="0">
                <a:effectLst/>
                <a:latin typeface="Times New Roman" panose="02020603050405020304" pitchFamily="18" charset="0"/>
                <a:ea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1" name="Полотно 122">
            <a:extLst>
              <a:ext uri="{FF2B5EF4-FFF2-40B4-BE49-F238E27FC236}">
                <a16:creationId xmlns:a16="http://schemas.microsoft.com/office/drawing/2014/main" id="{5EE12AD6-5981-4726-B594-5B5D98069236}"/>
              </a:ext>
            </a:extLst>
          </p:cNvPr>
          <p:cNvGrpSpPr/>
          <p:nvPr/>
        </p:nvGrpSpPr>
        <p:grpSpPr>
          <a:xfrm>
            <a:off x="945694" y="1868805"/>
            <a:ext cx="5061585" cy="3120390"/>
            <a:chOff x="0" y="0"/>
            <a:chExt cx="5061585" cy="3120390"/>
          </a:xfrm>
        </p:grpSpPr>
        <p:sp>
          <p:nvSpPr>
            <p:cNvPr id="142" name="Прямоугольник 141">
              <a:extLst>
                <a:ext uri="{FF2B5EF4-FFF2-40B4-BE49-F238E27FC236}">
                  <a16:creationId xmlns:a16="http://schemas.microsoft.com/office/drawing/2014/main" id="{EF9F4F51-9CBE-4CB4-8487-278ED54902BC}"/>
                </a:ext>
              </a:extLst>
            </p:cNvPr>
            <p:cNvSpPr/>
            <p:nvPr/>
          </p:nvSpPr>
          <p:spPr>
            <a:xfrm>
              <a:off x="0" y="0"/>
              <a:ext cx="5061585" cy="3120390"/>
            </a:xfrm>
            <a:prstGeom prst="rect">
              <a:avLst/>
            </a:prstGeom>
            <a:solidFill>
              <a:prstClr val="white"/>
            </a:solidFill>
          </p:spPr>
        </p:sp>
        <p:cxnSp>
          <p:nvCxnSpPr>
            <p:cNvPr id="143" name="Прямая со стрелкой 142">
              <a:extLst>
                <a:ext uri="{FF2B5EF4-FFF2-40B4-BE49-F238E27FC236}">
                  <a16:creationId xmlns:a16="http://schemas.microsoft.com/office/drawing/2014/main" id="{AF7BA467-BA0C-4445-83CB-FC891175024A}"/>
                </a:ext>
              </a:extLst>
            </p:cNvPr>
            <p:cNvCxnSpPr/>
            <p:nvPr/>
          </p:nvCxnSpPr>
          <p:spPr>
            <a:xfrm flipV="1">
              <a:off x="466197" y="72184"/>
              <a:ext cx="0" cy="2895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4" name="Прямая со стрелкой 143">
              <a:extLst>
                <a:ext uri="{FF2B5EF4-FFF2-40B4-BE49-F238E27FC236}">
                  <a16:creationId xmlns:a16="http://schemas.microsoft.com/office/drawing/2014/main" id="{47FDD1D3-5C40-4973-BE35-E88BF489E78B}"/>
                </a:ext>
              </a:extLst>
            </p:cNvPr>
            <p:cNvCxnSpPr/>
            <p:nvPr/>
          </p:nvCxnSpPr>
          <p:spPr>
            <a:xfrm>
              <a:off x="337868" y="2093267"/>
              <a:ext cx="468656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5" name="Полилиния: фигура 144">
              <a:extLst>
                <a:ext uri="{FF2B5EF4-FFF2-40B4-BE49-F238E27FC236}">
                  <a16:creationId xmlns:a16="http://schemas.microsoft.com/office/drawing/2014/main" id="{6EC3236F-0D66-4F7E-9159-2BD15B4F55A0}"/>
                </a:ext>
              </a:extLst>
            </p:cNvPr>
            <p:cNvSpPr/>
            <p:nvPr/>
          </p:nvSpPr>
          <p:spPr>
            <a:xfrm>
              <a:off x="478254" y="280738"/>
              <a:ext cx="4423578" cy="1776645"/>
            </a:xfrm>
            <a:custGeom>
              <a:avLst/>
              <a:gdLst>
                <a:gd name="connsiteX0" fmla="*/ 0 w 4339390"/>
                <a:gd name="connsiteY0" fmla="*/ 2213877 h 2213877"/>
                <a:gd name="connsiteX1" fmla="*/ 1407695 w 4339390"/>
                <a:gd name="connsiteY1" fmla="*/ 1612299 h 2213877"/>
                <a:gd name="connsiteX2" fmla="*/ 2069432 w 4339390"/>
                <a:gd name="connsiteY2" fmla="*/ 67 h 2213877"/>
                <a:gd name="connsiteX3" fmla="*/ 2654969 w 4339390"/>
                <a:gd name="connsiteY3" fmla="*/ 1676467 h 2213877"/>
                <a:gd name="connsiteX4" fmla="*/ 4339390 w 4339390"/>
                <a:gd name="connsiteY4" fmla="*/ 2197835 h 2213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9390" h="2213877">
                  <a:moveTo>
                    <a:pt x="0" y="2213877"/>
                  </a:moveTo>
                  <a:cubicBezTo>
                    <a:pt x="531395" y="2097572"/>
                    <a:pt x="1062790" y="1981267"/>
                    <a:pt x="1407695" y="1612299"/>
                  </a:cubicBezTo>
                  <a:cubicBezTo>
                    <a:pt x="1752600" y="1243331"/>
                    <a:pt x="1861553" y="-10628"/>
                    <a:pt x="2069432" y="67"/>
                  </a:cubicBezTo>
                  <a:cubicBezTo>
                    <a:pt x="2277311" y="10762"/>
                    <a:pt x="2276643" y="1310172"/>
                    <a:pt x="2654969" y="1676467"/>
                  </a:cubicBezTo>
                  <a:cubicBezTo>
                    <a:pt x="3033295" y="2042762"/>
                    <a:pt x="4015874" y="2171767"/>
                    <a:pt x="4339390" y="2197835"/>
                  </a:cubicBezTo>
                </a:path>
              </a:pathLst>
            </a:custGeom>
            <a:ln w="19050"/>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46" name="Прямая соединительная линия 145">
              <a:extLst>
                <a:ext uri="{FF2B5EF4-FFF2-40B4-BE49-F238E27FC236}">
                  <a16:creationId xmlns:a16="http://schemas.microsoft.com/office/drawing/2014/main" id="{683AA2D5-1FFF-46A1-BFBB-703C25C956A2}"/>
                </a:ext>
              </a:extLst>
            </p:cNvPr>
            <p:cNvCxnSpPr/>
            <p:nvPr/>
          </p:nvCxnSpPr>
          <p:spPr>
            <a:xfrm>
              <a:off x="2014991" y="1382879"/>
              <a:ext cx="0" cy="15851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7" name="Прямая соединительная линия 146">
              <a:extLst>
                <a:ext uri="{FF2B5EF4-FFF2-40B4-BE49-F238E27FC236}">
                  <a16:creationId xmlns:a16="http://schemas.microsoft.com/office/drawing/2014/main" id="{79D830DA-DF68-4876-9FC9-289A5C6BC5EA}"/>
                </a:ext>
              </a:extLst>
            </p:cNvPr>
            <p:cNvCxnSpPr/>
            <p:nvPr/>
          </p:nvCxnSpPr>
          <p:spPr>
            <a:xfrm>
              <a:off x="2577193" y="184486"/>
              <a:ext cx="0" cy="253064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a:extLst>
                <a:ext uri="{FF2B5EF4-FFF2-40B4-BE49-F238E27FC236}">
                  <a16:creationId xmlns:a16="http://schemas.microsoft.com/office/drawing/2014/main" id="{0306A402-7918-4F2A-91D0-970003DBD4FF}"/>
                </a:ext>
              </a:extLst>
            </p:cNvPr>
            <p:cNvCxnSpPr/>
            <p:nvPr/>
          </p:nvCxnSpPr>
          <p:spPr>
            <a:xfrm>
              <a:off x="3770896" y="1744980"/>
              <a:ext cx="0" cy="12223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Надпись 135">
                  <a:extLst>
                    <a:ext uri="{FF2B5EF4-FFF2-40B4-BE49-F238E27FC236}">
                      <a16:creationId xmlns:a16="http://schemas.microsoft.com/office/drawing/2014/main" id="{4CCEA6FA-94B2-41DB-AF25-1E3C64E510B5}"/>
                    </a:ext>
                  </a:extLst>
                </p:cNvPr>
                <p:cNvSpPr txBox="1"/>
                <p:nvPr/>
              </p:nvSpPr>
              <p:spPr>
                <a:xfrm>
                  <a:off x="4695004" y="2093267"/>
                  <a:ext cx="295910" cy="425816"/>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49" name="Надпись 135">
                  <a:extLst>
                    <a:ext uri="{FF2B5EF4-FFF2-40B4-BE49-F238E27FC236}">
                      <a16:creationId xmlns:a14="http://schemas.microsoft.com/office/drawing/2010/main" xmlns="" xmlns:a16="http://schemas.microsoft.com/office/drawing/2014/main" id="{4CCEA6FA-94B2-41DB-AF25-1E3C64E510B5}"/>
                    </a:ext>
                  </a:extLst>
                </p:cNvPr>
                <p:cNvSpPr txBox="1">
                  <a:spLocks noRot="1" noChangeAspect="1" noMove="1" noResize="1" noEditPoints="1" noAdjustHandles="1" noChangeArrowheads="1" noChangeShapeType="1" noTextEdit="1"/>
                </p:cNvSpPr>
                <p:nvPr/>
              </p:nvSpPr>
              <p:spPr>
                <a:xfrm>
                  <a:off x="4695004" y="2093267"/>
                  <a:ext cx="295910" cy="425816"/>
                </a:xfrm>
                <a:prstGeom prst="rect">
                  <a:avLst/>
                </a:prstGeom>
                <a:blipFill>
                  <a:blip r:embed="rId2"/>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0" name="Надпись 135">
                  <a:extLst>
                    <a:ext uri="{FF2B5EF4-FFF2-40B4-BE49-F238E27FC236}">
                      <a16:creationId xmlns:a16="http://schemas.microsoft.com/office/drawing/2014/main" id="{9C208B96-7CB9-45F9-BA5D-1648EF997CFC}"/>
                    </a:ext>
                  </a:extLst>
                </p:cNvPr>
                <p:cNvSpPr txBox="1"/>
                <p:nvPr/>
              </p:nvSpPr>
              <p:spPr>
                <a:xfrm>
                  <a:off x="2508010" y="2057383"/>
                  <a:ext cx="329565"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ru-RU" sz="1200" i="1">
                            <a:effectLst/>
                            <a:latin typeface="Cambria Math" panose="02040503050406030204" pitchFamily="18" charset="0"/>
                            <a:ea typeface="Calibri" panose="020F0502020204030204" pitchFamily="34" charset="0"/>
                            <a:cs typeface="Times New Roman" panose="02020603050405020304" pitchFamily="18" charset="0"/>
                          </a:rPr>
                          <m:t>𝑀</m:t>
                        </m:r>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0" name="Надпись 135">
                  <a:extLst>
                    <a:ext uri="{FF2B5EF4-FFF2-40B4-BE49-F238E27FC236}">
                      <a16:creationId xmlns:a14="http://schemas.microsoft.com/office/drawing/2010/main" xmlns="" xmlns:a16="http://schemas.microsoft.com/office/drawing/2014/main" id="{9C208B96-7CB9-45F9-BA5D-1648EF997CFC}"/>
                    </a:ext>
                  </a:extLst>
                </p:cNvPr>
                <p:cNvSpPr txBox="1">
                  <a:spLocks noRot="1" noChangeAspect="1" noMove="1" noResize="1" noEditPoints="1" noAdjustHandles="1" noChangeArrowheads="1" noChangeShapeType="1" noTextEdit="1"/>
                </p:cNvSpPr>
                <p:nvPr/>
              </p:nvSpPr>
              <p:spPr>
                <a:xfrm>
                  <a:off x="2508010" y="2057383"/>
                  <a:ext cx="329565" cy="425450"/>
                </a:xfrm>
                <a:prstGeom prst="rect">
                  <a:avLst/>
                </a:prstGeom>
                <a:blipFill>
                  <a:blip r:embed="rId3"/>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1" name="Надпись 135">
                  <a:extLst>
                    <a:ext uri="{FF2B5EF4-FFF2-40B4-BE49-F238E27FC236}">
                      <a16:creationId xmlns:a16="http://schemas.microsoft.com/office/drawing/2014/main" id="{68E4B895-4B4D-4398-BDB8-8EBD41B89E87}"/>
                    </a:ext>
                  </a:extLst>
                </p:cNvPr>
                <p:cNvSpPr txBox="1"/>
                <p:nvPr/>
              </p:nvSpPr>
              <p:spPr>
                <a:xfrm>
                  <a:off x="3722820" y="2036401"/>
                  <a:ext cx="344805" cy="385958"/>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1" name="Надпись 135">
                  <a:extLst>
                    <a:ext uri="{FF2B5EF4-FFF2-40B4-BE49-F238E27FC236}">
                      <a16:creationId xmlns:a14="http://schemas.microsoft.com/office/drawing/2010/main" xmlns="" xmlns:a16="http://schemas.microsoft.com/office/drawing/2014/main" id="{68E4B895-4B4D-4398-BDB8-8EBD41B89E87}"/>
                    </a:ext>
                  </a:extLst>
                </p:cNvPr>
                <p:cNvSpPr txBox="1">
                  <a:spLocks noRot="1" noChangeAspect="1" noMove="1" noResize="1" noEditPoints="1" noAdjustHandles="1" noChangeArrowheads="1" noChangeShapeType="1" noTextEdit="1"/>
                </p:cNvSpPr>
                <p:nvPr/>
              </p:nvSpPr>
              <p:spPr>
                <a:xfrm>
                  <a:off x="3722820" y="2036401"/>
                  <a:ext cx="344805" cy="385958"/>
                </a:xfrm>
                <a:prstGeom prst="rect">
                  <a:avLst/>
                </a:prstGeom>
                <a:blipFill>
                  <a:blip r:embed="rId4"/>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2" name="Надпись 135">
                  <a:extLst>
                    <a:ext uri="{FF2B5EF4-FFF2-40B4-BE49-F238E27FC236}">
                      <a16:creationId xmlns:a16="http://schemas.microsoft.com/office/drawing/2014/main" id="{92B7C20D-DFF3-4C5C-BC08-E56660F8823B}"/>
                    </a:ext>
                  </a:extLst>
                </p:cNvPr>
                <p:cNvSpPr txBox="1"/>
                <p:nvPr/>
              </p:nvSpPr>
              <p:spPr>
                <a:xfrm>
                  <a:off x="1986419" y="2031443"/>
                  <a:ext cx="370840"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н</m:t>
                            </m:r>
                          </m:sub>
                        </m:sSub>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2" name="Надпись 135">
                  <a:extLst>
                    <a:ext uri="{FF2B5EF4-FFF2-40B4-BE49-F238E27FC236}">
                      <a16:creationId xmlns:a14="http://schemas.microsoft.com/office/drawing/2010/main" xmlns="" xmlns:a16="http://schemas.microsoft.com/office/drawing/2014/main" id="{92B7C20D-DFF3-4C5C-BC08-E56660F8823B}"/>
                    </a:ext>
                  </a:extLst>
                </p:cNvPr>
                <p:cNvSpPr txBox="1">
                  <a:spLocks noRot="1" noChangeAspect="1" noMove="1" noResize="1" noEditPoints="1" noAdjustHandles="1" noChangeArrowheads="1" noChangeShapeType="1" noTextEdit="1"/>
                </p:cNvSpPr>
                <p:nvPr/>
              </p:nvSpPr>
              <p:spPr>
                <a:xfrm>
                  <a:off x="1986419" y="2031443"/>
                  <a:ext cx="370840" cy="425450"/>
                </a:xfrm>
                <a:prstGeom prst="rect">
                  <a:avLst/>
                </a:prstGeom>
                <a:blipFill>
                  <a:blip r:embed="rId5"/>
                  <a:stretch>
                    <a:fillRect/>
                  </a:stretch>
                </a:blipFill>
                <a:ln>
                  <a:noFill/>
                </a:ln>
              </p:spPr>
              <p:txBody>
                <a:bodyPr/>
                <a:lstStyle/>
                <a:p>
                  <a:r>
                    <a:rPr lang="ru-RU">
                      <a:noFill/>
                    </a:rPr>
                    <a:t> </a:t>
                  </a:r>
                </a:p>
              </p:txBody>
            </p:sp>
          </mc:Fallback>
        </mc:AlternateContent>
        <p:cxnSp>
          <p:nvCxnSpPr>
            <p:cNvPr id="153" name="Прямая со стрелкой 152">
              <a:extLst>
                <a:ext uri="{FF2B5EF4-FFF2-40B4-BE49-F238E27FC236}">
                  <a16:creationId xmlns:a16="http://schemas.microsoft.com/office/drawing/2014/main" id="{D57E6E0C-FB0F-4E96-8820-E21C216D14FB}"/>
                </a:ext>
              </a:extLst>
            </p:cNvPr>
            <p:cNvCxnSpPr/>
            <p:nvPr/>
          </p:nvCxnSpPr>
          <p:spPr>
            <a:xfrm>
              <a:off x="2017342" y="2582499"/>
              <a:ext cx="56220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4" name="Прямая со стрелкой 153">
              <a:extLst>
                <a:ext uri="{FF2B5EF4-FFF2-40B4-BE49-F238E27FC236}">
                  <a16:creationId xmlns:a16="http://schemas.microsoft.com/office/drawing/2014/main" id="{9AC8AC0B-EBFE-41B0-ADCE-DC1FE62D1BFA}"/>
                </a:ext>
              </a:extLst>
            </p:cNvPr>
            <p:cNvCxnSpPr/>
            <p:nvPr/>
          </p:nvCxnSpPr>
          <p:spPr>
            <a:xfrm>
              <a:off x="2573455" y="2582780"/>
              <a:ext cx="11974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5" name="Прямая со стрелкой 154">
              <a:extLst>
                <a:ext uri="{FF2B5EF4-FFF2-40B4-BE49-F238E27FC236}">
                  <a16:creationId xmlns:a16="http://schemas.microsoft.com/office/drawing/2014/main" id="{08BE1FC1-3887-4CFF-90EC-0B9D2B7B962E}"/>
                </a:ext>
              </a:extLst>
            </p:cNvPr>
            <p:cNvCxnSpPr/>
            <p:nvPr/>
          </p:nvCxnSpPr>
          <p:spPr>
            <a:xfrm>
              <a:off x="2016190" y="2910239"/>
              <a:ext cx="175857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6" name="Надпись 135">
                  <a:extLst>
                    <a:ext uri="{FF2B5EF4-FFF2-40B4-BE49-F238E27FC236}">
                      <a16:creationId xmlns:a16="http://schemas.microsoft.com/office/drawing/2014/main" id="{AA9F2EA1-5102-4E8C-8ADB-2C2D57D9DE59}"/>
                    </a:ext>
                  </a:extLst>
                </p:cNvPr>
                <p:cNvSpPr txBox="1"/>
                <p:nvPr/>
              </p:nvSpPr>
              <p:spPr>
                <a:xfrm>
                  <a:off x="0" y="6987"/>
                  <a:ext cx="514350"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6" name="Надпись 135">
                  <a:extLst>
                    <a:ext uri="{FF2B5EF4-FFF2-40B4-BE49-F238E27FC236}">
                      <a16:creationId xmlns:a14="http://schemas.microsoft.com/office/drawing/2010/main" xmlns="" xmlns:a16="http://schemas.microsoft.com/office/drawing/2014/main" id="{AA9F2EA1-5102-4E8C-8ADB-2C2D57D9DE59}"/>
                    </a:ext>
                  </a:extLst>
                </p:cNvPr>
                <p:cNvSpPr txBox="1">
                  <a:spLocks noRot="1" noChangeAspect="1" noMove="1" noResize="1" noEditPoints="1" noAdjustHandles="1" noChangeArrowheads="1" noChangeShapeType="1" noTextEdit="1"/>
                </p:cNvSpPr>
                <p:nvPr/>
              </p:nvSpPr>
              <p:spPr>
                <a:xfrm>
                  <a:off x="0" y="6987"/>
                  <a:ext cx="514350" cy="425450"/>
                </a:xfrm>
                <a:prstGeom prst="rect">
                  <a:avLst/>
                </a:prstGeom>
                <a:blipFill>
                  <a:blip r:embed="rId6"/>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7" name="Надпись 135">
                  <a:extLst>
                    <a:ext uri="{FF2B5EF4-FFF2-40B4-BE49-F238E27FC236}">
                      <a16:creationId xmlns:a16="http://schemas.microsoft.com/office/drawing/2014/main" id="{C8361F7D-A02B-496B-A843-54D28EA00A64}"/>
                    </a:ext>
                  </a:extLst>
                </p:cNvPr>
                <p:cNvSpPr txBox="1"/>
                <p:nvPr/>
              </p:nvSpPr>
              <p:spPr>
                <a:xfrm>
                  <a:off x="2002409" y="2303092"/>
                  <a:ext cx="654050"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m:rPr>
                            <m:sty m:val="p"/>
                          </m:rPr>
                          <a:rPr lang="ru-RU" sz="14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сист</m:t>
                            </m:r>
                          </m:sub>
                        </m:sSub>
                      </m:oMath>
                    </m:oMathPara>
                  </a14:m>
                  <a:endParaRPr lang="ru-RU" sz="1100" dirty="0">
                    <a:effectLst/>
                    <a:ea typeface="Calibri" panose="020F0502020204030204" pitchFamily="34" charset="0"/>
                    <a:cs typeface="Times New Roman" panose="02020603050405020304" pitchFamily="18" charset="0"/>
                  </a:endParaRPr>
                </a:p>
              </p:txBody>
            </p:sp>
          </mc:Choice>
          <mc:Fallback xmlns="">
            <p:sp>
              <p:nvSpPr>
                <p:cNvPr id="157" name="Надпись 135">
                  <a:extLst>
                    <a:ext uri="{FF2B5EF4-FFF2-40B4-BE49-F238E27FC236}">
                      <a16:creationId xmlns:a14="http://schemas.microsoft.com/office/drawing/2010/main" xmlns="" xmlns:a16="http://schemas.microsoft.com/office/drawing/2014/main" id="{C8361F7D-A02B-496B-A843-54D28EA00A64}"/>
                    </a:ext>
                  </a:extLst>
                </p:cNvPr>
                <p:cNvSpPr txBox="1">
                  <a:spLocks noRot="1" noChangeAspect="1" noMove="1" noResize="1" noEditPoints="1" noAdjustHandles="1" noChangeArrowheads="1" noChangeShapeType="1" noTextEdit="1"/>
                </p:cNvSpPr>
                <p:nvPr/>
              </p:nvSpPr>
              <p:spPr>
                <a:xfrm>
                  <a:off x="2002409" y="2303092"/>
                  <a:ext cx="654050" cy="425450"/>
                </a:xfrm>
                <a:prstGeom prst="rect">
                  <a:avLst/>
                </a:prstGeom>
                <a:blipFill>
                  <a:blip r:embed="rId7"/>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8" name="Надпись 135">
                  <a:extLst>
                    <a:ext uri="{FF2B5EF4-FFF2-40B4-BE49-F238E27FC236}">
                      <a16:creationId xmlns:a16="http://schemas.microsoft.com/office/drawing/2014/main" id="{B6790528-319D-4565-9DE2-3854134A481C}"/>
                    </a:ext>
                  </a:extLst>
                </p:cNvPr>
                <p:cNvSpPr txBox="1"/>
                <p:nvPr/>
              </p:nvSpPr>
              <p:spPr>
                <a:xfrm>
                  <a:off x="3008100" y="2291630"/>
                  <a:ext cx="528955"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m:rPr>
                            <m:sty m:val="p"/>
                          </m:rPr>
                          <a:rPr lang="ru-RU" sz="14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сл</m:t>
                            </m:r>
                          </m:sub>
                        </m:sSub>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8" name="Надпись 135">
                  <a:extLst>
                    <a:ext uri="{FF2B5EF4-FFF2-40B4-BE49-F238E27FC236}">
                      <a16:creationId xmlns:a14="http://schemas.microsoft.com/office/drawing/2010/main" xmlns="" xmlns:a16="http://schemas.microsoft.com/office/drawing/2014/main" id="{B6790528-319D-4565-9DE2-3854134A481C}"/>
                    </a:ext>
                  </a:extLst>
                </p:cNvPr>
                <p:cNvSpPr txBox="1">
                  <a:spLocks noRot="1" noChangeAspect="1" noMove="1" noResize="1" noEditPoints="1" noAdjustHandles="1" noChangeArrowheads="1" noChangeShapeType="1" noTextEdit="1"/>
                </p:cNvSpPr>
                <p:nvPr/>
              </p:nvSpPr>
              <p:spPr>
                <a:xfrm>
                  <a:off x="3008100" y="2291630"/>
                  <a:ext cx="528955" cy="425450"/>
                </a:xfrm>
                <a:prstGeom prst="rect">
                  <a:avLst/>
                </a:prstGeom>
                <a:blipFill>
                  <a:blip r:embed="rId8"/>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59" name="Надпись 135">
                  <a:extLst>
                    <a:ext uri="{FF2B5EF4-FFF2-40B4-BE49-F238E27FC236}">
                      <a16:creationId xmlns:a16="http://schemas.microsoft.com/office/drawing/2014/main" id="{B5A579B4-2585-4490-8FEE-2AC8425F885B}"/>
                    </a:ext>
                  </a:extLst>
                </p:cNvPr>
                <p:cNvSpPr txBox="1"/>
                <p:nvPr/>
              </p:nvSpPr>
              <p:spPr>
                <a:xfrm>
                  <a:off x="2692191" y="2663923"/>
                  <a:ext cx="401955" cy="42545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m:rPr>
                            <m:sty m:val="p"/>
                          </m:rPr>
                          <a:rPr lang="ru-RU" sz="1400">
                            <a:effectLst/>
                            <a:latin typeface="Cambria Math" panose="02040503050406030204" pitchFamily="18" charset="0"/>
                            <a:ea typeface="Calibri" panose="020F0502020204030204" pitchFamily="34" charset="0"/>
                            <a:cs typeface="Times New Roman" panose="02020603050405020304" pitchFamily="18" charset="0"/>
                          </a:rPr>
                          <m:t>Δ</m:t>
                        </m:r>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ru-RU" sz="1100">
                    <a:effectLst/>
                    <a:ea typeface="Calibri" panose="020F0502020204030204" pitchFamily="34" charset="0"/>
                    <a:cs typeface="Times New Roman" panose="02020603050405020304" pitchFamily="18" charset="0"/>
                  </a:endParaRPr>
                </a:p>
              </p:txBody>
            </p:sp>
          </mc:Choice>
          <mc:Fallback xmlns="">
            <p:sp>
              <p:nvSpPr>
                <p:cNvPr id="159" name="Надпись 135">
                  <a:extLst>
                    <a:ext uri="{FF2B5EF4-FFF2-40B4-BE49-F238E27FC236}">
                      <a16:creationId xmlns:a14="http://schemas.microsoft.com/office/drawing/2010/main" xmlns="" xmlns:a16="http://schemas.microsoft.com/office/drawing/2014/main" id="{B5A579B4-2585-4490-8FEE-2AC8425F885B}"/>
                    </a:ext>
                  </a:extLst>
                </p:cNvPr>
                <p:cNvSpPr txBox="1">
                  <a:spLocks noRot="1" noChangeAspect="1" noMove="1" noResize="1" noEditPoints="1" noAdjustHandles="1" noChangeArrowheads="1" noChangeShapeType="1" noTextEdit="1"/>
                </p:cNvSpPr>
                <p:nvPr/>
              </p:nvSpPr>
              <p:spPr>
                <a:xfrm>
                  <a:off x="2692191" y="2663923"/>
                  <a:ext cx="401955" cy="425450"/>
                </a:xfrm>
                <a:prstGeom prst="rect">
                  <a:avLst/>
                </a:prstGeom>
                <a:blipFill>
                  <a:blip r:embed="rId9"/>
                  <a:stretch>
                    <a:fillRect/>
                  </a:stretch>
                </a:blipFill>
                <a:ln>
                  <a:noFill/>
                </a:ln>
              </p:spPr>
              <p:txBody>
                <a:bodyPr/>
                <a:lstStyle/>
                <a:p>
                  <a:r>
                    <a:rPr lang="ru-RU">
                      <a:noFill/>
                    </a:rPr>
                    <a:t> </a:t>
                  </a:r>
                </a:p>
              </p:txBody>
            </p:sp>
          </mc:Fallback>
        </mc:AlternateContent>
      </p:gr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B49AFD79-8BFF-43CC-89A7-7546E98B2402}"/>
                  </a:ext>
                </a:extLst>
              </p:cNvPr>
              <p:cNvSpPr txBox="1"/>
              <p:nvPr/>
            </p:nvSpPr>
            <p:spPr>
              <a:xfrm>
                <a:off x="6307999" y="2520253"/>
                <a:ext cx="5398331" cy="1560620"/>
              </a:xfrm>
              <a:prstGeom prst="rect">
                <a:avLst/>
              </a:prstGeom>
              <a:noFill/>
            </p:spPr>
            <p:txBody>
              <a:bodyPr wrap="square">
                <a:spAutoFit/>
              </a:bodyPr>
              <a:lstStyle/>
              <a:p>
                <a:pPr algn="just">
                  <a:lnSpc>
                    <a:spcPct val="106000"/>
                  </a:lnSpc>
                  <a:spcAft>
                    <a:spcPts val="800"/>
                  </a:spcAft>
                </a:pP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н</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номинал (некоторое абстрактное значение);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14:m>
                  <m:oMath xmlns:m="http://schemas.openxmlformats.org/officeDocument/2006/math">
                    <m:r>
                      <m:rPr>
                        <m:sty m:val="p"/>
                      </m:rPr>
                      <a:rPr lang="ru-RU" sz="1800">
                        <a:effectLst/>
                        <a:latin typeface="Cambria Math" panose="02040503050406030204" pitchFamily="18" charset="0"/>
                        <a:ea typeface="Calibri" panose="020F0502020204030204" pitchFamily="34" charset="0"/>
                        <a:cs typeface="Times New Roman" panose="02020603050405020304" pitchFamily="18" charset="0"/>
                      </a:rPr>
                      <m:t>Δ</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полная погрешность;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14:m>
                  <m:oMath xmlns:m="http://schemas.openxmlformats.org/officeDocument/2006/math">
                    <m:r>
                      <m:rPr>
                        <m:sty m:val="p"/>
                      </m:rPr>
                      <a:rPr lang="ru-RU" sz="18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сл</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случайная погрешность;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14:m>
                  <m:oMath xmlns:m="http://schemas.openxmlformats.org/officeDocument/2006/math">
                    <m:r>
                      <m:rPr>
                        <m:sty m:val="p"/>
                      </m:rPr>
                      <a:rPr lang="ru-RU" sz="18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сист</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систематическая погрешность.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1" name="TextBox 160">
                <a:extLst>
                  <a:ext uri="{FF2B5EF4-FFF2-40B4-BE49-F238E27FC236}">
                    <a16:creationId xmlns:a14="http://schemas.microsoft.com/office/drawing/2010/main" xmlns="" xmlns:a16="http://schemas.microsoft.com/office/drawing/2014/main" id="{B49AFD79-8BFF-43CC-89A7-7546E98B2402}"/>
                  </a:ext>
                </a:extLst>
              </p:cNvPr>
              <p:cNvSpPr txBox="1">
                <a:spLocks noRot="1" noChangeAspect="1" noMove="1" noResize="1" noEditPoints="1" noAdjustHandles="1" noChangeArrowheads="1" noChangeShapeType="1" noTextEdit="1"/>
              </p:cNvSpPr>
              <p:nvPr/>
            </p:nvSpPr>
            <p:spPr>
              <a:xfrm>
                <a:off x="6307999" y="2520253"/>
                <a:ext cx="5398331" cy="1560620"/>
              </a:xfrm>
              <a:prstGeom prst="rect">
                <a:avLst/>
              </a:prstGeom>
              <a:blipFill>
                <a:blip r:embed="rId10"/>
                <a:stretch>
                  <a:fillRect t="-1953" b="-5078"/>
                </a:stretch>
              </a:blipFill>
            </p:spPr>
            <p:txBody>
              <a:bodyPr/>
              <a:lstStyle/>
              <a:p>
                <a:r>
                  <a:rPr lang="ru-RU">
                    <a:noFill/>
                  </a:rPr>
                  <a:t> </a:t>
                </a:r>
              </a:p>
            </p:txBody>
          </p:sp>
        </mc:Fallback>
      </mc:AlternateContent>
      <p:sp>
        <p:nvSpPr>
          <p:cNvPr id="162" name="TextBox 161">
            <a:extLst>
              <a:ext uri="{FF2B5EF4-FFF2-40B4-BE49-F238E27FC236}">
                <a16:creationId xmlns:a16="http://schemas.microsoft.com/office/drawing/2014/main" id="{6AD1991D-40E2-434F-BE05-CBA2FBFD3A9D}"/>
              </a:ext>
            </a:extLst>
          </p:cNvPr>
          <p:cNvSpPr txBox="1"/>
          <p:nvPr/>
        </p:nvSpPr>
        <p:spPr>
          <a:xfrm>
            <a:off x="945694" y="5199019"/>
            <a:ext cx="10255046" cy="1365758"/>
          </a:xfrm>
          <a:prstGeom prst="rect">
            <a:avLst/>
          </a:prstGeom>
          <a:noFill/>
        </p:spPr>
        <p:txBody>
          <a:bodyPr wrap="square">
            <a:spAutoFit/>
          </a:bodyPr>
          <a:lstStyle/>
          <a:p>
            <a:pPr indent="450215" algn="just">
              <a:lnSpc>
                <a:spcPct val="107000"/>
              </a:lnSpc>
              <a:spcAft>
                <a:spcPts val="800"/>
              </a:spcAft>
            </a:pP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Погрешность параметра прибора</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разница между действительным значением и номиналом. Эта погрешность складывается из двух составляющих: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систематической</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 разница между математическим ожиданием и номиналом;</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i="1" dirty="0">
                <a:effectLst/>
                <a:latin typeface="Times New Roman" panose="02020603050405020304" pitchFamily="18" charset="0"/>
                <a:ea typeface="Times New Roman" panose="02020603050405020304" pitchFamily="18" charset="0"/>
                <a:cs typeface="Times New Roman" panose="02020603050405020304" pitchFamily="18" charset="0"/>
              </a:rPr>
              <a:t>случайной</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 разница между действительным значением параметра и номиналом.</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309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3987" y="29344"/>
            <a:ext cx="9344025" cy="461665"/>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Точность </a:t>
            </a:r>
            <a:r>
              <a:rPr lang="ru-RU" sz="2400" dirty="0" err="1">
                <a:latin typeface="Times New Roman" panose="02020603050405020304" pitchFamily="18" charset="0"/>
                <a:cs typeface="Times New Roman" panose="02020603050405020304" pitchFamily="18" charset="0"/>
              </a:rPr>
              <a:t>РЭС</a:t>
            </a:r>
            <a:endParaRPr lang="ru-RU" sz="2400"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323851" y="483632"/>
            <a:ext cx="8426859" cy="4238212"/>
          </a:xfrm>
          <a:prstGeom prst="rect">
            <a:avLst/>
          </a:prstGeom>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В радиоэлектронике и машиностроении точность принято характеризовать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допуском</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Это такое установленное опытом или расчетом допустимое поле значений параметров прибора, при котором изделие способно выполнять заданные функции, сохраняя свои показательные значения в течение заданного времени в определенных условиях.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Исходя из назначения различают допуски: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производственный;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эксплуатационный;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ремонтный.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Допуск принято характеризовать верхним (ВО) и нижним (НО) предельными отклонениями от номинального значения параметра или величиной поля допуска ∆, координатой его середины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Е </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и половиной поля допуска δ (рис. 1.1). Эти величины связаны между собой следующими соотношениями: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195263" y="483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5" descr="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7775" y="157163"/>
            <a:ext cx="3324225" cy="6543674"/>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5D447-2FD5-4A87-9142-D8B1D177610E}"/>
                  </a:ext>
                </a:extLst>
              </p:cNvPr>
              <p:cNvSpPr txBox="1"/>
              <p:nvPr/>
            </p:nvSpPr>
            <p:spPr>
              <a:xfrm>
                <a:off x="323851" y="4632198"/>
                <a:ext cx="6096000" cy="2225802"/>
              </a:xfrm>
              <a:prstGeom prst="rect">
                <a:avLst/>
              </a:prstGeom>
              <a:noFill/>
            </p:spPr>
            <p:txBody>
              <a:bodyPr wrap="square">
                <a:spAutoFit/>
              </a:bodyPr>
              <a:lstStyle/>
              <a:p>
                <a:pPr marL="449580" algn="just">
                  <a:lnSpc>
                    <a:spcPct val="107000"/>
                  </a:lnSpc>
                  <a:spcAft>
                    <a:spcPts val="800"/>
                  </a:spcAft>
                </a:pPr>
                <a14:m>
                  <m:oMath xmlns:m="http://schemas.openxmlformats.org/officeDocument/2006/math">
                    <m:r>
                      <m:rPr>
                        <m:sty m:val="p"/>
                      </m:rPr>
                      <a:rPr lang="en-US" sz="1800" smtClean="0">
                        <a:effectLst/>
                        <a:latin typeface="Cambria Math" panose="02040503050406030204" pitchFamily="18" charset="0"/>
                        <a:ea typeface="Times New Roman" panose="02020603050405020304" pitchFamily="18" charset="0"/>
                        <a:cs typeface="Times New Roman" panose="02020603050405020304" pitchFamily="18" charset="0"/>
                      </a:rPr>
                      <m:t>Δ</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𝐵𝑂</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𝑂𝐻</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поле допуска;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07000"/>
                  </a:lnSpc>
                  <a:spcAft>
                    <a:spcPts val="800"/>
                  </a:spcAft>
                </a:pP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половина поля допуска;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07000"/>
                  </a:lnSpc>
                  <a:spcAft>
                    <a:spcPts val="800"/>
                  </a:spcAft>
                </a:pP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𝐵𝑂</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𝑂𝐻</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середина поля допуска;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07000"/>
                  </a:lnSpc>
                  <a:spcAft>
                    <a:spcPts val="800"/>
                  </a:spcAft>
                </a:pP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𝐵𝑂</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верхнее предельное отклонение;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07000"/>
                  </a:lnSpc>
                  <a:spcAft>
                    <a:spcPts val="8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𝐻</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𝑂</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нижнее предельное отклонение.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4="http://schemas.microsoft.com/office/drawing/2010/main" xmlns="" xmlns:a16="http://schemas.microsoft.com/office/drawing/2014/main" id="{E755D447-2FD5-4A87-9142-D8B1D177610E}"/>
                  </a:ext>
                </a:extLst>
              </p:cNvPr>
              <p:cNvSpPr txBox="1">
                <a:spLocks noRot="1" noChangeAspect="1" noMove="1" noResize="1" noEditPoints="1" noAdjustHandles="1" noChangeArrowheads="1" noChangeShapeType="1" noTextEdit="1"/>
              </p:cNvSpPr>
              <p:nvPr/>
            </p:nvSpPr>
            <p:spPr>
              <a:xfrm>
                <a:off x="323851" y="4632198"/>
                <a:ext cx="6096000" cy="2225802"/>
              </a:xfrm>
              <a:prstGeom prst="rect">
                <a:avLst/>
              </a:prstGeom>
              <a:blipFill>
                <a:blip r:embed="rId3"/>
                <a:stretch>
                  <a:fillRect t="-1644" b="-3288"/>
                </a:stretch>
              </a:blipFill>
            </p:spPr>
            <p:txBody>
              <a:bodyPr/>
              <a:lstStyle/>
              <a:p>
                <a:r>
                  <a:rPr lang="ru-RU">
                    <a:noFill/>
                  </a:rPr>
                  <a:t> </a:t>
                </a:r>
              </a:p>
            </p:txBody>
          </p:sp>
        </mc:Fallback>
      </mc:AlternateContent>
    </p:spTree>
    <p:extLst>
      <p:ext uri="{BB962C8B-B14F-4D97-AF65-F5344CB8AC3E}">
        <p14:creationId xmlns:p14="http://schemas.microsoft.com/office/powerpoint/2010/main" val="1236238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112206" y="49411"/>
            <a:ext cx="11967587" cy="487506"/>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Анализ точности. </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Аналитический вероятностный метод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6860" y="528903"/>
                <a:ext cx="12192000" cy="2852832"/>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Будем различать 2 задачи: анализ допусков и синтез допусков.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b="1" dirty="0">
                    <a:effectLst/>
                    <a:latin typeface="Times New Roman" panose="02020603050405020304" pitchFamily="18" charset="0"/>
                    <a:ea typeface="Times New Roman" panose="02020603050405020304" pitchFamily="18" charset="0"/>
                    <a:cs typeface="Times New Roman" panose="02020603050405020304" pitchFamily="18" charset="0"/>
                  </a:rPr>
                  <a:t>Анализ допусков</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i="1" u="sng" dirty="0">
                    <a:effectLst/>
                    <a:latin typeface="Times New Roman" panose="02020603050405020304" pitchFamily="18" charset="0"/>
                    <a:ea typeface="Times New Roman" panose="02020603050405020304" pitchFamily="18" charset="0"/>
                    <a:cs typeface="Times New Roman" panose="02020603050405020304" pitchFamily="18" charset="0"/>
                  </a:rPr>
                  <a:t>Дано</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где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параметры конструкции анализируемого прибора,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технологические погрешности,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половина поля допуска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-го параметра конструкции,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=1….n</a:t>
                </a:r>
                <a:r>
                  <a:rPr lang="ru-RU" dirty="0">
                    <a:latin typeface="Times New Roman" panose="02020603050405020304" pitchFamily="18" charset="0"/>
                    <a:ea typeface="Times New Roman" panose="02020603050405020304" pitchFamily="18" charset="0"/>
                    <a:cs typeface="Times New Roman" panose="02020603050405020304" pitchFamily="18" charset="0"/>
                  </a:rPr>
                  <a:t>;</a:t>
                </a:r>
                <a:r>
                  <a:rPr lang="ru-RU" dirty="0">
                    <a:ea typeface="Calibri" panose="020F0502020204030204" pitchFamily="34" charset="0"/>
                    <a:cs typeface="Times New Roman" panose="02020603050405020304" pitchFamily="18" charset="0"/>
                  </a:rPr>
                  <a:t> </a:t>
                </a:r>
                <a14:m>
                  <m:oMath xmlns:m="http://schemas.openxmlformats.org/officeDocument/2006/math">
                    <m:sSub>
                      <m:sSubPr>
                        <m:ctrlPr>
                          <a:rPr lang="ru-RU"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𝑟</m:t>
                        </m:r>
                      </m:e>
                      <m:sub>
                        <m:r>
                          <a:rPr lang="en-US" i="1">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u-RU" dirty="0">
                    <a:latin typeface="Times New Roman" panose="02020603050405020304" pitchFamily="18" charset="0"/>
                    <a:ea typeface="Times New Roman" panose="02020603050405020304" pitchFamily="18" charset="0"/>
                    <a:cs typeface="Times New Roman" panose="02020603050405020304" pitchFamily="18" charset="0"/>
                  </a:rPr>
                  <a:t> – матрица коэффициентов корреляции параметров прибора.</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07000"/>
                  </a:lnSpc>
                  <a:spcAft>
                    <a:spcPts val="800"/>
                  </a:spcAft>
                </a:pPr>
                <a:r>
                  <a:rPr lang="ru-RU" i="1" u="sng" dirty="0">
                    <a:latin typeface="Times New Roman" panose="02020603050405020304" pitchFamily="18" charset="0"/>
                    <a:ea typeface="Times New Roman" panose="02020603050405020304" pitchFamily="18" charset="0"/>
                    <a:cs typeface="Times New Roman" panose="02020603050405020304" pitchFamily="18" charset="0"/>
                  </a:rPr>
                  <a:t>Требуется определить: </a:t>
                </a:r>
                <a:r>
                  <a:rPr lang="ru-RU" dirty="0">
                    <a:latin typeface="Times New Roman" panose="02020603050405020304" pitchFamily="18" charset="0"/>
                    <a:ea typeface="Times New Roman" panose="02020603050405020304" pitchFamily="18" charset="0"/>
                    <a:cs typeface="Times New Roman" panose="02020603050405020304" pitchFamily="18" charset="0"/>
                  </a:rPr>
                  <a:t>Технологические погрешности выходных электрических параметров устройства </a:t>
                </a:r>
                <a14:m>
                  <m:oMath xmlns:m="http://schemas.openxmlformats.org/officeDocument/2006/math">
                    <m:r>
                      <m:rPr>
                        <m:sty m:val="p"/>
                      </m:rPr>
                      <a:rPr lang="ru-RU">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i="1">
                            <a:latin typeface="Cambria Math" panose="02040503050406030204" pitchFamily="18" charset="0"/>
                            <a:ea typeface="Times New Roman" panose="02020603050405020304" pitchFamily="18" charset="0"/>
                            <a:cs typeface="Times New Roman" panose="02020603050405020304" pitchFamily="18" charset="0"/>
                          </a:rPr>
                        </m:ctrlPr>
                      </m:sSubPr>
                      <m:e>
                        <m:r>
                          <a:rPr lang="ru-RU" i="1">
                            <a:latin typeface="Cambria Math" panose="02040503050406030204" pitchFamily="18" charset="0"/>
                            <a:ea typeface="Times New Roman" panose="02020603050405020304" pitchFamily="18" charset="0"/>
                            <a:cs typeface="Times New Roman" panose="02020603050405020304" pitchFamily="18" charset="0"/>
                          </a:rPr>
                          <m:t>𝑌</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𝑗</m:t>
                        </m:r>
                      </m:sub>
                    </m:sSub>
                    <m:r>
                      <a:rPr lang="ru-RU" i="1">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j</a:t>
                </a:r>
                <a:r>
                  <a:rPr lang="en-US" i="1" dirty="0">
                    <a:latin typeface="Times New Roman" panose="02020603050405020304" pitchFamily="18" charset="0"/>
                    <a:ea typeface="Times New Roman" panose="02020603050405020304" pitchFamily="18" charset="0"/>
                    <a:cs typeface="Times New Roman" panose="02020603050405020304" pitchFamily="18" charset="0"/>
                  </a:rPr>
                  <a:t>=1….n.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6860" y="528903"/>
                <a:ext cx="12192000" cy="2852832"/>
              </a:xfrm>
              <a:prstGeom prst="rect">
                <a:avLst/>
              </a:prstGeom>
              <a:blipFill>
                <a:blip r:embed="rId2"/>
                <a:stretch>
                  <a:fillRect l="-400" t="-1282" r="-45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6EA07A-9503-40CC-B7C0-E578A764D3BD}"/>
                  </a:ext>
                </a:extLst>
              </p:cNvPr>
              <p:cNvSpPr txBox="1"/>
              <p:nvPr/>
            </p:nvSpPr>
            <p:spPr>
              <a:xfrm>
                <a:off x="5659875" y="4020923"/>
                <a:ext cx="6408241" cy="1374864"/>
              </a:xfrm>
              <a:prstGeom prst="rect">
                <a:avLst/>
              </a:prstGeom>
              <a:noFill/>
            </p:spPr>
            <p:txBody>
              <a:bodyPr wrap="square">
                <a:spAutoFit/>
              </a:bodyPr>
              <a:lstStyle/>
              <a:p>
                <a:pPr algn="just">
                  <a:lnSpc>
                    <a:spcPct val="107000"/>
                  </a:lnSpc>
                  <a:spcAft>
                    <a:spcPts val="80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На рисунке:</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конструкторский допуск (назначено в документации);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технологический допуск (получено фактически в результате технологического разброса);</a:t>
                </a:r>
              </a:p>
            </p:txBody>
          </p:sp>
        </mc:Choice>
        <mc:Fallback xmlns="">
          <p:sp>
            <p:nvSpPr>
              <p:cNvPr id="4" name="TextBox 3">
                <a:extLst>
                  <a:ext uri="{FF2B5EF4-FFF2-40B4-BE49-F238E27FC236}">
                    <a16:creationId xmlns:a16="http://schemas.microsoft.com/office/drawing/2014/main" id="{D46EA07A-9503-40CC-B7C0-E578A764D3BD}"/>
                  </a:ext>
                </a:extLst>
              </p:cNvPr>
              <p:cNvSpPr txBox="1">
                <a:spLocks noRot="1" noChangeAspect="1" noMove="1" noResize="1" noEditPoints="1" noAdjustHandles="1" noChangeArrowheads="1" noChangeShapeType="1" noTextEdit="1"/>
              </p:cNvSpPr>
              <p:nvPr/>
            </p:nvSpPr>
            <p:spPr>
              <a:xfrm>
                <a:off x="5659875" y="4020923"/>
                <a:ext cx="6408241" cy="1374864"/>
              </a:xfrm>
              <a:prstGeom prst="rect">
                <a:avLst/>
              </a:prstGeom>
              <a:blipFill>
                <a:blip r:embed="rId3"/>
                <a:stretch>
                  <a:fillRect l="-760" t="-2667" r="-760" b="-4889"/>
                </a:stretch>
              </a:blipFill>
            </p:spPr>
            <p:txBody>
              <a:bodyPr/>
              <a:lstStyle/>
              <a:p>
                <a:r>
                  <a:rPr lang="ru-RU">
                    <a:noFill/>
                  </a:rPr>
                  <a:t> </a:t>
                </a:r>
              </a:p>
            </p:txBody>
          </p:sp>
        </mc:Fallback>
      </mc:AlternateContent>
      <p:grpSp>
        <p:nvGrpSpPr>
          <p:cNvPr id="6" name="Полотно 147">
            <a:extLst>
              <a:ext uri="{FF2B5EF4-FFF2-40B4-BE49-F238E27FC236}">
                <a16:creationId xmlns:a16="http://schemas.microsoft.com/office/drawing/2014/main" id="{56710BC3-147B-45CA-A59A-29B0EE388792}"/>
              </a:ext>
            </a:extLst>
          </p:cNvPr>
          <p:cNvGrpSpPr/>
          <p:nvPr/>
        </p:nvGrpSpPr>
        <p:grpSpPr>
          <a:xfrm>
            <a:off x="337983" y="3302000"/>
            <a:ext cx="3939377" cy="3496637"/>
            <a:chOff x="0" y="0"/>
            <a:chExt cx="4740127" cy="3467100"/>
          </a:xfrm>
        </p:grpSpPr>
        <p:sp>
          <p:nvSpPr>
            <p:cNvPr id="8" name="Прямоугольник 7">
              <a:extLst>
                <a:ext uri="{FF2B5EF4-FFF2-40B4-BE49-F238E27FC236}">
                  <a16:creationId xmlns:a16="http://schemas.microsoft.com/office/drawing/2014/main" id="{1CD2CCDA-9E7C-4368-9D2A-6CBE160BB323}"/>
                </a:ext>
              </a:extLst>
            </p:cNvPr>
            <p:cNvSpPr/>
            <p:nvPr/>
          </p:nvSpPr>
          <p:spPr>
            <a:xfrm>
              <a:off x="0" y="0"/>
              <a:ext cx="4739640" cy="3467100"/>
            </a:xfrm>
            <a:prstGeom prst="rect">
              <a:avLst/>
            </a:prstGeom>
            <a:solidFill>
              <a:prstClr val="white"/>
            </a:solidFill>
          </p:spPr>
        </p:sp>
        <p:cxnSp>
          <p:nvCxnSpPr>
            <p:cNvPr id="9" name="Прямая со стрелкой 8">
              <a:extLst>
                <a:ext uri="{FF2B5EF4-FFF2-40B4-BE49-F238E27FC236}">
                  <a16:creationId xmlns:a16="http://schemas.microsoft.com/office/drawing/2014/main" id="{7E8EE9AB-C682-4DF8-AD2F-5A973234CEAB}"/>
                </a:ext>
              </a:extLst>
            </p:cNvPr>
            <p:cNvCxnSpPr/>
            <p:nvPr/>
          </p:nvCxnSpPr>
          <p:spPr>
            <a:xfrm>
              <a:off x="407318" y="2450450"/>
              <a:ext cx="417576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 name="Прямая со стрелкой 9">
              <a:extLst>
                <a:ext uri="{FF2B5EF4-FFF2-40B4-BE49-F238E27FC236}">
                  <a16:creationId xmlns:a16="http://schemas.microsoft.com/office/drawing/2014/main" id="{F275AA35-D988-4138-8305-F2301F84C7D2}"/>
                </a:ext>
              </a:extLst>
            </p:cNvPr>
            <p:cNvCxnSpPr/>
            <p:nvPr/>
          </p:nvCxnSpPr>
          <p:spPr>
            <a:xfrm flipV="1">
              <a:off x="509643" y="35999"/>
              <a:ext cx="0" cy="249282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F45AD5B4-5098-4B75-B8D8-D244289F2078}"/>
                </a:ext>
              </a:extLst>
            </p:cNvPr>
            <p:cNvCxnSpPr/>
            <p:nvPr/>
          </p:nvCxnSpPr>
          <p:spPr>
            <a:xfrm>
              <a:off x="2425528" y="117642"/>
              <a:ext cx="0" cy="248194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D304B710-D36B-446E-8037-ECC20A3C3124}"/>
                </a:ext>
              </a:extLst>
            </p:cNvPr>
            <p:cNvCxnSpPr/>
            <p:nvPr/>
          </p:nvCxnSpPr>
          <p:spPr>
            <a:xfrm>
              <a:off x="2186248" y="645599"/>
              <a:ext cx="0" cy="1953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Надпись 154">
                  <a:extLst>
                    <a:ext uri="{FF2B5EF4-FFF2-40B4-BE49-F238E27FC236}">
                      <a16:creationId xmlns:a16="http://schemas.microsoft.com/office/drawing/2014/main" id="{9EBE3832-B49F-42E7-93B4-6F838D477310}"/>
                    </a:ext>
                  </a:extLst>
                </p:cNvPr>
                <p:cNvSpPr txBox="1"/>
                <p:nvPr/>
              </p:nvSpPr>
              <p:spPr>
                <a:xfrm>
                  <a:off x="1910672" y="2342301"/>
                  <a:ext cx="364490" cy="315686"/>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400" i="1">
                                <a:effectLst/>
                                <a:latin typeface="Cambria Math" panose="02040503050406030204" pitchFamily="18" charset="0"/>
                                <a:ea typeface="Calibri" panose="020F0502020204030204" pitchFamily="34" charset="0"/>
                                <a:cs typeface="Times New Roman" panose="02020603050405020304" pitchFamily="18" charset="0"/>
                              </a:rPr>
                              <m:t>н</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Надпись 154">
                  <a:extLst>
                    <a:ext uri="{FF2B5EF4-FFF2-40B4-BE49-F238E27FC236}">
                      <a16:creationId xmlns:a14="http://schemas.microsoft.com/office/drawing/2010/main" xmlns="" xmlns:a16="http://schemas.microsoft.com/office/drawing/2014/main" id="{9EBE3832-B49F-42E7-93B4-6F838D477310}"/>
                    </a:ext>
                  </a:extLst>
                </p:cNvPr>
                <p:cNvSpPr txBox="1">
                  <a:spLocks noRot="1" noChangeAspect="1" noMove="1" noResize="1" noEditPoints="1" noAdjustHandles="1" noChangeArrowheads="1" noChangeShapeType="1" noTextEdit="1"/>
                </p:cNvSpPr>
                <p:nvPr/>
              </p:nvSpPr>
              <p:spPr>
                <a:xfrm>
                  <a:off x="1910672" y="2342301"/>
                  <a:ext cx="364490" cy="315686"/>
                </a:xfrm>
                <a:prstGeom prst="rect">
                  <a:avLst/>
                </a:prstGeom>
                <a:blipFill>
                  <a:blip r:embed="rId4"/>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4" name="Надпись 154">
                  <a:extLst>
                    <a:ext uri="{FF2B5EF4-FFF2-40B4-BE49-F238E27FC236}">
                      <a16:creationId xmlns:a16="http://schemas.microsoft.com/office/drawing/2014/main" id="{B057436D-5946-407F-840C-2DC5038E69B6}"/>
                    </a:ext>
                  </a:extLst>
                </p:cNvPr>
                <p:cNvSpPr txBox="1"/>
                <p:nvPr/>
              </p:nvSpPr>
              <p:spPr>
                <a:xfrm>
                  <a:off x="2362781" y="2385122"/>
                  <a:ext cx="345440" cy="31559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𝑀</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Надпись 154">
                  <a:extLst>
                    <a:ext uri="{FF2B5EF4-FFF2-40B4-BE49-F238E27FC236}">
                      <a16:creationId xmlns:a14="http://schemas.microsoft.com/office/drawing/2010/main" xmlns="" xmlns:a16="http://schemas.microsoft.com/office/drawing/2014/main" id="{B057436D-5946-407F-840C-2DC5038E69B6}"/>
                    </a:ext>
                  </a:extLst>
                </p:cNvPr>
                <p:cNvSpPr txBox="1">
                  <a:spLocks noRot="1" noChangeAspect="1" noMove="1" noResize="1" noEditPoints="1" noAdjustHandles="1" noChangeArrowheads="1" noChangeShapeType="1" noTextEdit="1"/>
                </p:cNvSpPr>
                <p:nvPr/>
              </p:nvSpPr>
              <p:spPr>
                <a:xfrm>
                  <a:off x="2362781" y="2385122"/>
                  <a:ext cx="345440" cy="315595"/>
                </a:xfrm>
                <a:prstGeom prst="rect">
                  <a:avLst/>
                </a:prstGeom>
                <a:blipFill>
                  <a:blip r:embed="rId5"/>
                  <a:stretch>
                    <a:fillRect/>
                  </a:stretch>
                </a:blipFill>
                <a:ln w="6350">
                  <a:noFill/>
                </a:ln>
              </p:spPr>
              <p:txBody>
                <a:bodyPr/>
                <a:lstStyle/>
                <a:p>
                  <a:r>
                    <a:rPr lang="ru-RU">
                      <a:noFill/>
                    </a:rPr>
                    <a:t> </a:t>
                  </a:r>
                </a:p>
              </p:txBody>
            </p:sp>
          </mc:Fallback>
        </mc:AlternateContent>
        <p:cxnSp>
          <p:nvCxnSpPr>
            <p:cNvPr id="15" name="Прямая соединительная линия 14">
              <a:extLst>
                <a:ext uri="{FF2B5EF4-FFF2-40B4-BE49-F238E27FC236}">
                  <a16:creationId xmlns:a16="http://schemas.microsoft.com/office/drawing/2014/main" id="{181601EE-A72C-41D2-B83A-164AF5EC5B7E}"/>
                </a:ext>
              </a:extLst>
            </p:cNvPr>
            <p:cNvCxnSpPr/>
            <p:nvPr/>
          </p:nvCxnSpPr>
          <p:spPr>
            <a:xfrm>
              <a:off x="923301" y="2283421"/>
              <a:ext cx="0" cy="751592"/>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D3AB4926-A67E-447D-882F-EC7F73E9F7BB}"/>
                </a:ext>
              </a:extLst>
            </p:cNvPr>
            <p:cNvCxnSpPr/>
            <p:nvPr/>
          </p:nvCxnSpPr>
          <p:spPr>
            <a:xfrm>
              <a:off x="3905986" y="2283421"/>
              <a:ext cx="0" cy="751285"/>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Прямая со стрелкой 16">
              <a:extLst>
                <a:ext uri="{FF2B5EF4-FFF2-40B4-BE49-F238E27FC236}">
                  <a16:creationId xmlns:a16="http://schemas.microsoft.com/office/drawing/2014/main" id="{C91EC0F4-7EDB-4A67-AAE4-0FFF5F1D3C61}"/>
                </a:ext>
              </a:extLst>
            </p:cNvPr>
            <p:cNvCxnSpPr/>
            <p:nvPr/>
          </p:nvCxnSpPr>
          <p:spPr>
            <a:xfrm flipH="1">
              <a:off x="923301" y="2942177"/>
              <a:ext cx="298268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Надпись 159">
                  <a:extLst>
                    <a:ext uri="{FF2B5EF4-FFF2-40B4-BE49-F238E27FC236}">
                      <a16:creationId xmlns:a16="http://schemas.microsoft.com/office/drawing/2014/main" id="{621ED7E3-2E56-4835-825D-FB491CA6BC31}"/>
                    </a:ext>
                  </a:extLst>
                </p:cNvPr>
                <p:cNvSpPr txBox="1"/>
                <p:nvPr/>
              </p:nvSpPr>
              <p:spPr>
                <a:xfrm>
                  <a:off x="2126377" y="2680681"/>
                  <a:ext cx="447675" cy="3216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Надпись 159">
                  <a:extLst>
                    <a:ext uri="{FF2B5EF4-FFF2-40B4-BE49-F238E27FC236}">
                      <a16:creationId xmlns:a14="http://schemas.microsoft.com/office/drawing/2010/main" xmlns="" xmlns:a16="http://schemas.microsoft.com/office/drawing/2014/main" id="{621ED7E3-2E56-4835-825D-FB491CA6BC31}"/>
                    </a:ext>
                  </a:extLst>
                </p:cNvPr>
                <p:cNvSpPr txBox="1">
                  <a:spLocks noRot="1" noChangeAspect="1" noMove="1" noResize="1" noEditPoints="1" noAdjustHandles="1" noChangeArrowheads="1" noChangeShapeType="1" noTextEdit="1"/>
                </p:cNvSpPr>
                <p:nvPr/>
              </p:nvSpPr>
              <p:spPr>
                <a:xfrm>
                  <a:off x="2126377" y="2680681"/>
                  <a:ext cx="447675" cy="321675"/>
                </a:xfrm>
                <a:prstGeom prst="rect">
                  <a:avLst/>
                </a:prstGeom>
                <a:blipFill>
                  <a:blip r:embed="rId6"/>
                  <a:stretch>
                    <a:fillRect/>
                  </a:stretch>
                </a:blipFill>
                <a:ln w="6350">
                  <a:noFill/>
                </a:ln>
              </p:spPr>
              <p:txBody>
                <a:bodyPr/>
                <a:lstStyle/>
                <a:p>
                  <a:r>
                    <a:rPr lang="ru-RU">
                      <a:noFill/>
                    </a:rPr>
                    <a:t> </a:t>
                  </a:r>
                </a:p>
              </p:txBody>
            </p:sp>
          </mc:Fallback>
        </mc:AlternateContent>
        <p:cxnSp>
          <p:nvCxnSpPr>
            <p:cNvPr id="19" name="Прямая соединительная линия 18">
              <a:extLst>
                <a:ext uri="{FF2B5EF4-FFF2-40B4-BE49-F238E27FC236}">
                  <a16:creationId xmlns:a16="http://schemas.microsoft.com/office/drawing/2014/main" id="{38BF6845-C84E-462E-B680-E12521E25A4A}"/>
                </a:ext>
              </a:extLst>
            </p:cNvPr>
            <p:cNvCxnSpPr/>
            <p:nvPr/>
          </p:nvCxnSpPr>
          <p:spPr>
            <a:xfrm>
              <a:off x="727358" y="2282943"/>
              <a:ext cx="0" cy="1040208"/>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204BED8B-540C-463E-8D31-56943AA38A31}"/>
                </a:ext>
              </a:extLst>
            </p:cNvPr>
            <p:cNvCxnSpPr/>
            <p:nvPr/>
          </p:nvCxnSpPr>
          <p:spPr>
            <a:xfrm>
              <a:off x="4243443" y="2282943"/>
              <a:ext cx="0" cy="1040541"/>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Прямая со стрелкой 20">
              <a:extLst>
                <a:ext uri="{FF2B5EF4-FFF2-40B4-BE49-F238E27FC236}">
                  <a16:creationId xmlns:a16="http://schemas.microsoft.com/office/drawing/2014/main" id="{9BE17BDE-1D15-485D-B7EC-FE9046BE6C68}"/>
                </a:ext>
              </a:extLst>
            </p:cNvPr>
            <p:cNvCxnSpPr/>
            <p:nvPr/>
          </p:nvCxnSpPr>
          <p:spPr>
            <a:xfrm>
              <a:off x="727358" y="3258170"/>
              <a:ext cx="3516085"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Надпись 159">
                  <a:extLst>
                    <a:ext uri="{FF2B5EF4-FFF2-40B4-BE49-F238E27FC236}">
                      <a16:creationId xmlns:a16="http://schemas.microsoft.com/office/drawing/2014/main" id="{7A4D62C4-13F3-471F-A7F5-ABB7CC7F9FA0}"/>
                    </a:ext>
                  </a:extLst>
                </p:cNvPr>
                <p:cNvSpPr txBox="1"/>
                <p:nvPr/>
              </p:nvSpPr>
              <p:spPr>
                <a:xfrm>
                  <a:off x="2144027" y="2995825"/>
                  <a:ext cx="444500" cy="32131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m:rPr>
                            <m:sty m:val="p"/>
                          </m:rPr>
                          <a:rPr lang="en-US" sz="14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Надпись 159">
                  <a:extLst>
                    <a:ext uri="{FF2B5EF4-FFF2-40B4-BE49-F238E27FC236}">
                      <a16:creationId xmlns:a14="http://schemas.microsoft.com/office/drawing/2010/main" xmlns="" xmlns:a16="http://schemas.microsoft.com/office/drawing/2014/main" id="{7A4D62C4-13F3-471F-A7F5-ABB7CC7F9FA0}"/>
                    </a:ext>
                  </a:extLst>
                </p:cNvPr>
                <p:cNvSpPr txBox="1">
                  <a:spLocks noRot="1" noChangeAspect="1" noMove="1" noResize="1" noEditPoints="1" noAdjustHandles="1" noChangeArrowheads="1" noChangeShapeType="1" noTextEdit="1"/>
                </p:cNvSpPr>
                <p:nvPr/>
              </p:nvSpPr>
              <p:spPr>
                <a:xfrm>
                  <a:off x="2144027" y="2995825"/>
                  <a:ext cx="444500" cy="321310"/>
                </a:xfrm>
                <a:prstGeom prst="rect">
                  <a:avLst/>
                </a:prstGeom>
                <a:blipFill>
                  <a:blip r:embed="rId7"/>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Надпись 159">
                  <a:extLst>
                    <a:ext uri="{FF2B5EF4-FFF2-40B4-BE49-F238E27FC236}">
                      <a16:creationId xmlns:a16="http://schemas.microsoft.com/office/drawing/2014/main" id="{ABD534E7-1420-4D75-BAB1-2EEF04F851A6}"/>
                    </a:ext>
                  </a:extLst>
                </p:cNvPr>
                <p:cNvSpPr txBox="1"/>
                <p:nvPr/>
              </p:nvSpPr>
              <p:spPr>
                <a:xfrm>
                  <a:off x="4401672" y="2419437"/>
                  <a:ext cx="338455" cy="3206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ru-RU" sz="1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4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3" name="Надпись 159">
                  <a:extLst>
                    <a:ext uri="{FF2B5EF4-FFF2-40B4-BE49-F238E27FC236}">
                      <a16:creationId xmlns:a14="http://schemas.microsoft.com/office/drawing/2010/main" xmlns="" xmlns:a16="http://schemas.microsoft.com/office/drawing/2014/main" id="{ABD534E7-1420-4D75-BAB1-2EEF04F851A6}"/>
                    </a:ext>
                  </a:extLst>
                </p:cNvPr>
                <p:cNvSpPr txBox="1">
                  <a:spLocks noRot="1" noChangeAspect="1" noMove="1" noResize="1" noEditPoints="1" noAdjustHandles="1" noChangeArrowheads="1" noChangeShapeType="1" noTextEdit="1"/>
                </p:cNvSpPr>
                <p:nvPr/>
              </p:nvSpPr>
              <p:spPr>
                <a:xfrm>
                  <a:off x="4401672" y="2419437"/>
                  <a:ext cx="338455" cy="320675"/>
                </a:xfrm>
                <a:prstGeom prst="rect">
                  <a:avLst/>
                </a:prstGeom>
                <a:blipFill>
                  <a:blip r:embed="rId8"/>
                  <a:stretch>
                    <a:fillRect/>
                  </a:stretch>
                </a:blipFill>
                <a:ln w="6350">
                  <a:noFill/>
                </a:ln>
              </p:spPr>
              <p:txBody>
                <a:bodyPr/>
                <a:lstStyle/>
                <a:p>
                  <a:r>
                    <a:rPr lang="ru-RU">
                      <a:noFill/>
                    </a:rPr>
                    <a:t> </a:t>
                  </a:r>
                </a:p>
              </p:txBody>
            </p:sp>
          </mc:Fallback>
        </mc:AlternateContent>
        <p:cxnSp>
          <p:nvCxnSpPr>
            <p:cNvPr id="24" name="Прямая соединительная линия 23">
              <a:extLst>
                <a:ext uri="{FF2B5EF4-FFF2-40B4-BE49-F238E27FC236}">
                  <a16:creationId xmlns:a16="http://schemas.microsoft.com/office/drawing/2014/main" id="{3319E6F8-8D98-4F1F-B125-291F52ACD6B6}"/>
                </a:ext>
              </a:extLst>
            </p:cNvPr>
            <p:cNvCxnSpPr/>
            <p:nvPr/>
          </p:nvCxnSpPr>
          <p:spPr>
            <a:xfrm flipH="1">
              <a:off x="2301455" y="270081"/>
              <a:ext cx="167759" cy="167712"/>
            </a:xfrm>
            <a:prstGeom prst="line">
              <a:avLst/>
            </a:prstGeom>
          </p:spPr>
          <p:style>
            <a:lnRef idx="1">
              <a:schemeClr val="dk1"/>
            </a:lnRef>
            <a:fillRef idx="0">
              <a:schemeClr val="dk1"/>
            </a:fillRef>
            <a:effectRef idx="0">
              <a:schemeClr val="dk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F92475BD-285A-4AC8-B122-29E6611AE3AD}"/>
                </a:ext>
              </a:extLst>
            </p:cNvPr>
            <p:cNvCxnSpPr/>
            <p:nvPr/>
          </p:nvCxnSpPr>
          <p:spPr>
            <a:xfrm flipH="1">
              <a:off x="2256243" y="321440"/>
              <a:ext cx="254001" cy="253886"/>
            </a:xfrm>
            <a:prstGeom prst="line">
              <a:avLst/>
            </a:prstGeom>
          </p:spPr>
          <p:style>
            <a:lnRef idx="1">
              <a:schemeClr val="dk1"/>
            </a:lnRef>
            <a:fillRef idx="0">
              <a:schemeClr val="dk1"/>
            </a:fillRef>
            <a:effectRef idx="0">
              <a:schemeClr val="dk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5B7E7EC8-21A5-4075-AAB3-601A8E4404F6}"/>
                </a:ext>
              </a:extLst>
            </p:cNvPr>
            <p:cNvCxnSpPr/>
            <p:nvPr/>
          </p:nvCxnSpPr>
          <p:spPr>
            <a:xfrm flipH="1">
              <a:off x="2226935" y="393632"/>
              <a:ext cx="314569" cy="314455"/>
            </a:xfrm>
            <a:prstGeom prst="line">
              <a:avLst/>
            </a:prstGeom>
          </p:spPr>
          <p:style>
            <a:lnRef idx="1">
              <a:schemeClr val="dk1"/>
            </a:lnRef>
            <a:fillRef idx="0">
              <a:schemeClr val="dk1"/>
            </a:fillRef>
            <a:effectRef idx="0">
              <a:schemeClr val="dk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9A6D44D7-0F61-4FBE-AD39-C4CEB47042C0}"/>
                </a:ext>
              </a:extLst>
            </p:cNvPr>
            <p:cNvCxnSpPr/>
            <p:nvPr/>
          </p:nvCxnSpPr>
          <p:spPr>
            <a:xfrm flipH="1">
              <a:off x="2187693" y="474853"/>
              <a:ext cx="375304" cy="375202"/>
            </a:xfrm>
            <a:prstGeom prst="line">
              <a:avLst/>
            </a:prstGeom>
          </p:spPr>
          <p:style>
            <a:lnRef idx="1">
              <a:schemeClr val="dk1"/>
            </a:lnRef>
            <a:fillRef idx="0">
              <a:schemeClr val="dk1"/>
            </a:fillRef>
            <a:effectRef idx="0">
              <a:schemeClr val="dk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79553D5-4F13-4E22-83A4-5F7C9BD9B420}"/>
                </a:ext>
              </a:extLst>
            </p:cNvPr>
            <p:cNvCxnSpPr/>
            <p:nvPr/>
          </p:nvCxnSpPr>
          <p:spPr>
            <a:xfrm flipH="1">
              <a:off x="2165335" y="547045"/>
              <a:ext cx="418162" cy="418047"/>
            </a:xfrm>
            <a:prstGeom prst="line">
              <a:avLst/>
            </a:prstGeom>
          </p:spPr>
          <p:style>
            <a:lnRef idx="1">
              <a:schemeClr val="dk1"/>
            </a:lnRef>
            <a:fillRef idx="0">
              <a:schemeClr val="dk1"/>
            </a:fillRef>
            <a:effectRef idx="0">
              <a:schemeClr val="dk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DF502C6E-D942-4045-A3A2-9EC649DB76E3}"/>
                </a:ext>
              </a:extLst>
            </p:cNvPr>
            <p:cNvCxnSpPr/>
            <p:nvPr/>
          </p:nvCxnSpPr>
          <p:spPr>
            <a:xfrm flipH="1">
              <a:off x="2126377" y="625185"/>
              <a:ext cx="482462" cy="482331"/>
            </a:xfrm>
            <a:prstGeom prst="line">
              <a:avLst/>
            </a:prstGeom>
          </p:spPr>
          <p:style>
            <a:lnRef idx="1">
              <a:schemeClr val="dk1"/>
            </a:lnRef>
            <a:fillRef idx="0">
              <a:schemeClr val="dk1"/>
            </a:fillRef>
            <a:effectRef idx="0">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731F6B6F-2AB1-4BB8-8AFB-354B1741EAEF}"/>
                </a:ext>
              </a:extLst>
            </p:cNvPr>
            <p:cNvCxnSpPr/>
            <p:nvPr/>
          </p:nvCxnSpPr>
          <p:spPr>
            <a:xfrm flipH="1">
              <a:off x="2088212" y="712988"/>
              <a:ext cx="545124" cy="544976"/>
            </a:xfrm>
            <a:prstGeom prst="line">
              <a:avLst/>
            </a:prstGeom>
          </p:spPr>
          <p:style>
            <a:lnRef idx="1">
              <a:schemeClr val="dk1"/>
            </a:lnRef>
            <a:fillRef idx="0">
              <a:schemeClr val="dk1"/>
            </a:fillRef>
            <a:effectRef idx="0">
              <a:schemeClr val="dk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4D4762B2-E05C-4CBF-95A2-5D699D92C21A}"/>
                </a:ext>
              </a:extLst>
            </p:cNvPr>
            <p:cNvCxnSpPr/>
            <p:nvPr/>
          </p:nvCxnSpPr>
          <p:spPr>
            <a:xfrm flipH="1">
              <a:off x="2055555" y="783521"/>
              <a:ext cx="600043" cy="599934"/>
            </a:xfrm>
            <a:prstGeom prst="line">
              <a:avLst/>
            </a:prstGeom>
          </p:spPr>
          <p:style>
            <a:lnRef idx="1">
              <a:schemeClr val="dk1"/>
            </a:lnRef>
            <a:fillRef idx="0">
              <a:schemeClr val="dk1"/>
            </a:fillRef>
            <a:effectRef idx="0">
              <a:schemeClr val="dk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A4E99D7E-0A66-4370-810D-C0623646E6EC}"/>
                </a:ext>
              </a:extLst>
            </p:cNvPr>
            <p:cNvCxnSpPr/>
            <p:nvPr/>
          </p:nvCxnSpPr>
          <p:spPr>
            <a:xfrm flipH="1">
              <a:off x="1994427" y="869482"/>
              <a:ext cx="678697" cy="678575"/>
            </a:xfrm>
            <a:prstGeom prst="line">
              <a:avLst/>
            </a:prstGeom>
          </p:spPr>
          <p:style>
            <a:lnRef idx="1">
              <a:schemeClr val="dk1"/>
            </a:lnRef>
            <a:fillRef idx="0">
              <a:schemeClr val="dk1"/>
            </a:fillRef>
            <a:effectRef idx="0">
              <a:schemeClr val="dk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CEDD6512-5B6E-4126-A43D-0AE39BF921A9}"/>
                </a:ext>
              </a:extLst>
            </p:cNvPr>
            <p:cNvCxnSpPr/>
            <p:nvPr/>
          </p:nvCxnSpPr>
          <p:spPr>
            <a:xfrm flipH="1">
              <a:off x="1918227" y="965212"/>
              <a:ext cx="773483" cy="773343"/>
            </a:xfrm>
            <a:prstGeom prst="line">
              <a:avLst/>
            </a:prstGeom>
          </p:spPr>
          <p:style>
            <a:lnRef idx="1">
              <a:schemeClr val="dk1"/>
            </a:lnRef>
            <a:fillRef idx="0">
              <a:schemeClr val="dk1"/>
            </a:fillRef>
            <a:effectRef idx="0">
              <a:schemeClr val="dk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2471505-2B5F-4462-B33F-6AD4A5C9C3C9}"/>
                </a:ext>
              </a:extLst>
            </p:cNvPr>
            <p:cNvCxnSpPr/>
            <p:nvPr/>
          </p:nvCxnSpPr>
          <p:spPr>
            <a:xfrm flipH="1">
              <a:off x="1296904" y="1041278"/>
              <a:ext cx="1411311" cy="1410928"/>
            </a:xfrm>
            <a:prstGeom prst="line">
              <a:avLst/>
            </a:prstGeom>
          </p:spPr>
          <p:style>
            <a:lnRef idx="1">
              <a:schemeClr val="dk1"/>
            </a:lnRef>
            <a:fillRef idx="0">
              <a:schemeClr val="dk1"/>
            </a:fillRef>
            <a:effectRef idx="0">
              <a:schemeClr val="dk1"/>
            </a:effectRef>
            <a:fontRef idx="minor">
              <a:schemeClr val="tx1"/>
            </a:fontRef>
          </p:style>
        </p:cxnSp>
        <p:cxnSp>
          <p:nvCxnSpPr>
            <p:cNvPr id="35" name="Прямая соединительная линия 34">
              <a:extLst>
                <a:ext uri="{FF2B5EF4-FFF2-40B4-BE49-F238E27FC236}">
                  <a16:creationId xmlns:a16="http://schemas.microsoft.com/office/drawing/2014/main" id="{0124E16E-051D-4C5F-AEE1-068E955FBE85}"/>
                </a:ext>
              </a:extLst>
            </p:cNvPr>
            <p:cNvCxnSpPr/>
            <p:nvPr/>
          </p:nvCxnSpPr>
          <p:spPr>
            <a:xfrm flipH="1">
              <a:off x="1404366" y="1124687"/>
              <a:ext cx="1324057" cy="1323817"/>
            </a:xfrm>
            <a:prstGeom prst="line">
              <a:avLst/>
            </a:prstGeom>
          </p:spPr>
          <p:style>
            <a:lnRef idx="1">
              <a:schemeClr val="dk1"/>
            </a:lnRef>
            <a:fillRef idx="0">
              <a:schemeClr val="dk1"/>
            </a:fillRef>
            <a:effectRef idx="0">
              <a:schemeClr val="dk1"/>
            </a:effectRef>
            <a:fontRef idx="minor">
              <a:schemeClr val="tx1"/>
            </a:fontRef>
          </p:style>
        </p:cxnSp>
        <p:cxnSp>
          <p:nvCxnSpPr>
            <p:cNvPr id="36" name="Прямая соединительная линия 35">
              <a:extLst>
                <a:ext uri="{FF2B5EF4-FFF2-40B4-BE49-F238E27FC236}">
                  <a16:creationId xmlns:a16="http://schemas.microsoft.com/office/drawing/2014/main" id="{C2CBAC98-8139-4EA5-8D2F-CC561B413D13}"/>
                </a:ext>
              </a:extLst>
            </p:cNvPr>
            <p:cNvCxnSpPr/>
            <p:nvPr/>
          </p:nvCxnSpPr>
          <p:spPr>
            <a:xfrm flipH="1">
              <a:off x="1505966" y="1211376"/>
              <a:ext cx="1241007" cy="1240782"/>
            </a:xfrm>
            <a:prstGeom prst="line">
              <a:avLst/>
            </a:prstGeom>
          </p:spPr>
          <p:style>
            <a:lnRef idx="1">
              <a:schemeClr val="dk1"/>
            </a:lnRef>
            <a:fillRef idx="0">
              <a:schemeClr val="dk1"/>
            </a:fillRef>
            <a:effectRef idx="0">
              <a:schemeClr val="dk1"/>
            </a:effectRef>
            <a:fontRef idx="minor">
              <a:schemeClr val="tx1"/>
            </a:fontRef>
          </p:style>
        </p:cxnSp>
        <p:cxnSp>
          <p:nvCxnSpPr>
            <p:cNvPr id="37" name="Прямая соединительная линия 36">
              <a:extLst>
                <a:ext uri="{FF2B5EF4-FFF2-40B4-BE49-F238E27FC236}">
                  <a16:creationId xmlns:a16="http://schemas.microsoft.com/office/drawing/2014/main" id="{E299D267-025C-48B1-A576-D718D54504C9}"/>
                </a:ext>
              </a:extLst>
            </p:cNvPr>
            <p:cNvCxnSpPr/>
            <p:nvPr/>
          </p:nvCxnSpPr>
          <p:spPr>
            <a:xfrm flipH="1">
              <a:off x="1605612" y="1279753"/>
              <a:ext cx="1165682" cy="1165470"/>
            </a:xfrm>
            <a:prstGeom prst="line">
              <a:avLst/>
            </a:prstGeom>
          </p:spPr>
          <p:style>
            <a:lnRef idx="1">
              <a:schemeClr val="dk1"/>
            </a:lnRef>
            <a:fillRef idx="0">
              <a:schemeClr val="dk1"/>
            </a:fillRef>
            <a:effectRef idx="0">
              <a:schemeClr val="dk1"/>
            </a:effectRef>
            <a:fontRef idx="minor">
              <a:schemeClr val="tx1"/>
            </a:fontRef>
          </p:style>
        </p:cxnSp>
        <p:cxnSp>
          <p:nvCxnSpPr>
            <p:cNvPr id="38" name="Прямая соединительная линия 37">
              <a:extLst>
                <a:ext uri="{FF2B5EF4-FFF2-40B4-BE49-F238E27FC236}">
                  <a16:creationId xmlns:a16="http://schemas.microsoft.com/office/drawing/2014/main" id="{4C52B939-251D-4120-9347-DFED350C4311}"/>
                </a:ext>
              </a:extLst>
            </p:cNvPr>
            <p:cNvCxnSpPr/>
            <p:nvPr/>
          </p:nvCxnSpPr>
          <p:spPr>
            <a:xfrm flipH="1">
              <a:off x="1701350" y="1359541"/>
              <a:ext cx="1093335" cy="1092937"/>
            </a:xfrm>
            <a:prstGeom prst="line">
              <a:avLst/>
            </a:prstGeom>
          </p:spPr>
          <p:style>
            <a:lnRef idx="1">
              <a:schemeClr val="dk1"/>
            </a:lnRef>
            <a:fillRef idx="0">
              <a:schemeClr val="dk1"/>
            </a:fillRef>
            <a:effectRef idx="0">
              <a:schemeClr val="dk1"/>
            </a:effectRef>
            <a:fontRef idx="minor">
              <a:schemeClr val="tx1"/>
            </a:fontRef>
          </p:style>
        </p:cxnSp>
        <p:cxnSp>
          <p:nvCxnSpPr>
            <p:cNvPr id="39" name="Прямая соединительная линия 38">
              <a:extLst>
                <a:ext uri="{FF2B5EF4-FFF2-40B4-BE49-F238E27FC236}">
                  <a16:creationId xmlns:a16="http://schemas.microsoft.com/office/drawing/2014/main" id="{52CE195B-4331-4BBB-8BF8-9A9676A08BE1}"/>
                </a:ext>
              </a:extLst>
            </p:cNvPr>
            <p:cNvCxnSpPr/>
            <p:nvPr/>
          </p:nvCxnSpPr>
          <p:spPr>
            <a:xfrm flipH="1">
              <a:off x="1808812" y="1438000"/>
              <a:ext cx="1016223" cy="1016039"/>
            </a:xfrm>
            <a:prstGeom prst="line">
              <a:avLst/>
            </a:prstGeom>
          </p:spPr>
          <p:style>
            <a:lnRef idx="1">
              <a:schemeClr val="dk1"/>
            </a:lnRef>
            <a:fillRef idx="0">
              <a:schemeClr val="dk1"/>
            </a:fillRef>
            <a:effectRef idx="0">
              <a:schemeClr val="dk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813657E5-F43E-42CC-9EAD-9E1D8E17A42F}"/>
                </a:ext>
              </a:extLst>
            </p:cNvPr>
            <p:cNvCxnSpPr/>
            <p:nvPr/>
          </p:nvCxnSpPr>
          <p:spPr>
            <a:xfrm flipH="1">
              <a:off x="1906504" y="1508332"/>
              <a:ext cx="940896" cy="940727"/>
            </a:xfrm>
            <a:prstGeom prst="line">
              <a:avLst/>
            </a:prstGeom>
          </p:spPr>
          <p:style>
            <a:lnRef idx="1">
              <a:schemeClr val="dk1"/>
            </a:lnRef>
            <a:fillRef idx="0">
              <a:schemeClr val="dk1"/>
            </a:fillRef>
            <a:effectRef idx="0">
              <a:schemeClr val="dk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077FE782-4D6D-4F28-84F2-1567C0759E09}"/>
                </a:ext>
              </a:extLst>
            </p:cNvPr>
            <p:cNvCxnSpPr/>
            <p:nvPr/>
          </p:nvCxnSpPr>
          <p:spPr>
            <a:xfrm flipH="1">
              <a:off x="2004196" y="1584349"/>
              <a:ext cx="870504" cy="870266"/>
            </a:xfrm>
            <a:prstGeom prst="line">
              <a:avLst/>
            </a:prstGeom>
          </p:spPr>
          <p:style>
            <a:lnRef idx="1">
              <a:schemeClr val="dk1"/>
            </a:lnRef>
            <a:fillRef idx="0">
              <a:schemeClr val="dk1"/>
            </a:fillRef>
            <a:effectRef idx="0">
              <a:schemeClr val="dk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12A1904D-972A-4216-813C-3F038C1A2053}"/>
                </a:ext>
              </a:extLst>
            </p:cNvPr>
            <p:cNvCxnSpPr/>
            <p:nvPr/>
          </p:nvCxnSpPr>
          <p:spPr>
            <a:xfrm flipH="1">
              <a:off x="2126377" y="1670486"/>
              <a:ext cx="778741" cy="778600"/>
            </a:xfrm>
            <a:prstGeom prst="line">
              <a:avLst/>
            </a:prstGeom>
          </p:spPr>
          <p:style>
            <a:lnRef idx="1">
              <a:schemeClr val="dk1"/>
            </a:lnRef>
            <a:fillRef idx="0">
              <a:schemeClr val="dk1"/>
            </a:fillRef>
            <a:effectRef idx="0">
              <a:schemeClr val="dk1"/>
            </a:effectRef>
            <a:fontRef idx="minor">
              <a:schemeClr val="tx1"/>
            </a:fontRef>
          </p:style>
        </p:cxnSp>
        <p:cxnSp>
          <p:nvCxnSpPr>
            <p:cNvPr id="43" name="Прямая соединительная линия 42">
              <a:extLst>
                <a:ext uri="{FF2B5EF4-FFF2-40B4-BE49-F238E27FC236}">
                  <a16:creationId xmlns:a16="http://schemas.microsoft.com/office/drawing/2014/main" id="{79DEC98E-20EF-4C20-B54C-3F90D280BFAB}"/>
                </a:ext>
              </a:extLst>
            </p:cNvPr>
            <p:cNvCxnSpPr/>
            <p:nvPr/>
          </p:nvCxnSpPr>
          <p:spPr>
            <a:xfrm flipH="1">
              <a:off x="2226935" y="1736911"/>
              <a:ext cx="712754" cy="712625"/>
            </a:xfrm>
            <a:prstGeom prst="line">
              <a:avLst/>
            </a:prstGeom>
          </p:spPr>
          <p:style>
            <a:lnRef idx="1">
              <a:schemeClr val="dk1"/>
            </a:lnRef>
            <a:fillRef idx="0">
              <a:schemeClr val="dk1"/>
            </a:fillRef>
            <a:effectRef idx="0">
              <a:schemeClr val="dk1"/>
            </a:effectRef>
            <a:fontRef idx="minor">
              <a:schemeClr val="tx1"/>
            </a:fontRef>
          </p:style>
        </p:cxnSp>
        <p:cxnSp>
          <p:nvCxnSpPr>
            <p:cNvPr id="44" name="Прямая соединительная линия 43">
              <a:extLst>
                <a:ext uri="{FF2B5EF4-FFF2-40B4-BE49-F238E27FC236}">
                  <a16:creationId xmlns:a16="http://schemas.microsoft.com/office/drawing/2014/main" id="{6C5EFF50-0569-4234-844D-A471ED8CB502}"/>
                </a:ext>
              </a:extLst>
            </p:cNvPr>
            <p:cNvCxnSpPr/>
            <p:nvPr/>
          </p:nvCxnSpPr>
          <p:spPr>
            <a:xfrm flipH="1">
              <a:off x="2329779" y="1802880"/>
              <a:ext cx="647434" cy="647316"/>
            </a:xfrm>
            <a:prstGeom prst="line">
              <a:avLst/>
            </a:prstGeom>
          </p:spPr>
          <p:style>
            <a:lnRef idx="1">
              <a:schemeClr val="dk1"/>
            </a:lnRef>
            <a:fillRef idx="0">
              <a:schemeClr val="dk1"/>
            </a:fillRef>
            <a:effectRef idx="0">
              <a:schemeClr val="dk1"/>
            </a:effectRef>
            <a:fontRef idx="minor">
              <a:schemeClr val="tx1"/>
            </a:fontRef>
          </p:style>
        </p:cxnSp>
        <p:cxnSp>
          <p:nvCxnSpPr>
            <p:cNvPr id="45" name="Прямая соединительная линия 44">
              <a:extLst>
                <a:ext uri="{FF2B5EF4-FFF2-40B4-BE49-F238E27FC236}">
                  <a16:creationId xmlns:a16="http://schemas.microsoft.com/office/drawing/2014/main" id="{2B23BD74-DD79-4BB7-89A7-B56086A8665E}"/>
                </a:ext>
              </a:extLst>
            </p:cNvPr>
            <p:cNvCxnSpPr/>
            <p:nvPr/>
          </p:nvCxnSpPr>
          <p:spPr>
            <a:xfrm flipH="1">
              <a:off x="2439218" y="1874327"/>
              <a:ext cx="575117" cy="575013"/>
            </a:xfrm>
            <a:prstGeom prst="line">
              <a:avLst/>
            </a:prstGeom>
          </p:spPr>
          <p:style>
            <a:lnRef idx="1">
              <a:schemeClr val="dk1"/>
            </a:lnRef>
            <a:fillRef idx="0">
              <a:schemeClr val="dk1"/>
            </a:fillRef>
            <a:effectRef idx="0">
              <a:schemeClr val="dk1"/>
            </a:effectRef>
            <a:fontRef idx="minor">
              <a:schemeClr val="tx1"/>
            </a:fontRef>
          </p:style>
        </p:cxnSp>
        <p:cxnSp>
          <p:nvCxnSpPr>
            <p:cNvPr id="46" name="Прямая соединительная линия 45">
              <a:extLst>
                <a:ext uri="{FF2B5EF4-FFF2-40B4-BE49-F238E27FC236}">
                  <a16:creationId xmlns:a16="http://schemas.microsoft.com/office/drawing/2014/main" id="{41F3C353-928B-4BA0-8BC6-31F858C2AC87}"/>
                </a:ext>
              </a:extLst>
            </p:cNvPr>
            <p:cNvCxnSpPr/>
            <p:nvPr/>
          </p:nvCxnSpPr>
          <p:spPr>
            <a:xfrm flipH="1">
              <a:off x="2531675" y="1918603"/>
              <a:ext cx="531087" cy="530991"/>
            </a:xfrm>
            <a:prstGeom prst="line">
              <a:avLst/>
            </a:prstGeom>
          </p:spPr>
          <p:style>
            <a:lnRef idx="1">
              <a:schemeClr val="dk1"/>
            </a:lnRef>
            <a:fillRef idx="0">
              <a:schemeClr val="dk1"/>
            </a:fillRef>
            <a:effectRef idx="0">
              <a:schemeClr val="dk1"/>
            </a:effectRef>
            <a:fontRef idx="minor">
              <a:schemeClr val="tx1"/>
            </a:fontRef>
          </p:style>
        </p:cxnSp>
        <p:cxnSp>
          <p:nvCxnSpPr>
            <p:cNvPr id="47" name="Прямая соединительная линия 46">
              <a:extLst>
                <a:ext uri="{FF2B5EF4-FFF2-40B4-BE49-F238E27FC236}">
                  <a16:creationId xmlns:a16="http://schemas.microsoft.com/office/drawing/2014/main" id="{C03C804D-9D9B-4BB9-98D3-1292C864D94F}"/>
                </a:ext>
              </a:extLst>
            </p:cNvPr>
            <p:cNvCxnSpPr/>
            <p:nvPr/>
          </p:nvCxnSpPr>
          <p:spPr>
            <a:xfrm flipH="1">
              <a:off x="2633335" y="1974576"/>
              <a:ext cx="476740" cy="476608"/>
            </a:xfrm>
            <a:prstGeom prst="line">
              <a:avLst/>
            </a:prstGeom>
          </p:spPr>
          <p:style>
            <a:lnRef idx="1">
              <a:schemeClr val="dk1"/>
            </a:lnRef>
            <a:fillRef idx="0">
              <a:schemeClr val="dk1"/>
            </a:fillRef>
            <a:effectRef idx="0">
              <a:schemeClr val="dk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AFD50EFA-F65D-4A5C-86E6-E7BC1DBEEDBF}"/>
                </a:ext>
              </a:extLst>
            </p:cNvPr>
            <p:cNvCxnSpPr/>
            <p:nvPr/>
          </p:nvCxnSpPr>
          <p:spPr>
            <a:xfrm flipH="1">
              <a:off x="2748877" y="2026054"/>
              <a:ext cx="423909" cy="423794"/>
            </a:xfrm>
            <a:prstGeom prst="line">
              <a:avLst/>
            </a:prstGeom>
          </p:spPr>
          <p:style>
            <a:lnRef idx="1">
              <a:schemeClr val="dk1"/>
            </a:lnRef>
            <a:fillRef idx="0">
              <a:schemeClr val="dk1"/>
            </a:fillRef>
            <a:effectRef idx="0">
              <a:schemeClr val="dk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41D135AB-DB7A-4ADC-A8D4-EDC4FD909F05}"/>
                </a:ext>
              </a:extLst>
            </p:cNvPr>
            <p:cNvCxnSpPr/>
            <p:nvPr/>
          </p:nvCxnSpPr>
          <p:spPr>
            <a:xfrm flipH="1">
              <a:off x="2841240" y="2061220"/>
              <a:ext cx="389082" cy="388976"/>
            </a:xfrm>
            <a:prstGeom prst="line">
              <a:avLst/>
            </a:prstGeom>
          </p:spPr>
          <p:style>
            <a:lnRef idx="1">
              <a:schemeClr val="dk1"/>
            </a:lnRef>
            <a:fillRef idx="0">
              <a:schemeClr val="dk1"/>
            </a:fillRef>
            <a:effectRef idx="0">
              <a:schemeClr val="dk1"/>
            </a:effectRef>
            <a:fontRef idx="minor">
              <a:schemeClr val="tx1"/>
            </a:fontRef>
          </p:style>
        </p:cxnSp>
        <p:cxnSp>
          <p:nvCxnSpPr>
            <p:cNvPr id="50" name="Прямая соединительная линия 49">
              <a:extLst>
                <a:ext uri="{FF2B5EF4-FFF2-40B4-BE49-F238E27FC236}">
                  <a16:creationId xmlns:a16="http://schemas.microsoft.com/office/drawing/2014/main" id="{DED8A1A6-AC07-4611-9A51-8005031813A7}"/>
                </a:ext>
              </a:extLst>
            </p:cNvPr>
            <p:cNvCxnSpPr/>
            <p:nvPr/>
          </p:nvCxnSpPr>
          <p:spPr>
            <a:xfrm flipH="1">
              <a:off x="2942462" y="2093989"/>
              <a:ext cx="358365" cy="358234"/>
            </a:xfrm>
            <a:prstGeom prst="line">
              <a:avLst/>
            </a:prstGeom>
          </p:spPr>
          <p:style>
            <a:lnRef idx="1">
              <a:schemeClr val="dk1"/>
            </a:lnRef>
            <a:fillRef idx="0">
              <a:schemeClr val="dk1"/>
            </a:fillRef>
            <a:effectRef idx="0">
              <a:schemeClr val="dk1"/>
            </a:effectRef>
            <a:fontRef idx="minor">
              <a:schemeClr val="tx1"/>
            </a:fontRef>
          </p:style>
        </p:cxnSp>
        <p:cxnSp>
          <p:nvCxnSpPr>
            <p:cNvPr id="51" name="Прямая соединительная линия 50">
              <a:extLst>
                <a:ext uri="{FF2B5EF4-FFF2-40B4-BE49-F238E27FC236}">
                  <a16:creationId xmlns:a16="http://schemas.microsoft.com/office/drawing/2014/main" id="{14640100-B4D4-4A1F-8F58-E7EBD22455A5}"/>
                </a:ext>
              </a:extLst>
            </p:cNvPr>
            <p:cNvCxnSpPr/>
            <p:nvPr/>
          </p:nvCxnSpPr>
          <p:spPr>
            <a:xfrm flipH="1">
              <a:off x="3062762" y="2137834"/>
              <a:ext cx="309129" cy="308988"/>
            </a:xfrm>
            <a:prstGeom prst="line">
              <a:avLst/>
            </a:prstGeom>
          </p:spPr>
          <p:style>
            <a:lnRef idx="1">
              <a:schemeClr val="dk1"/>
            </a:lnRef>
            <a:fillRef idx="0">
              <a:schemeClr val="dk1"/>
            </a:fillRef>
            <a:effectRef idx="0">
              <a:schemeClr val="dk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F731CC35-392D-4B08-A731-973C39A7ABF2}"/>
                </a:ext>
              </a:extLst>
            </p:cNvPr>
            <p:cNvCxnSpPr/>
            <p:nvPr/>
          </p:nvCxnSpPr>
          <p:spPr>
            <a:xfrm flipH="1">
              <a:off x="3172786" y="2175800"/>
              <a:ext cx="263602" cy="263483"/>
            </a:xfrm>
            <a:prstGeom prst="line">
              <a:avLst/>
            </a:prstGeom>
          </p:spPr>
          <p:style>
            <a:lnRef idx="1">
              <a:schemeClr val="dk1"/>
            </a:lnRef>
            <a:fillRef idx="0">
              <a:schemeClr val="dk1"/>
            </a:fillRef>
            <a:effectRef idx="0">
              <a:schemeClr val="dk1"/>
            </a:effectRef>
            <a:fontRef idx="minor">
              <a:schemeClr val="tx1"/>
            </a:fontRef>
          </p:style>
        </p:cxnSp>
        <p:cxnSp>
          <p:nvCxnSpPr>
            <p:cNvPr id="53" name="Прямая соединительная линия 52">
              <a:extLst>
                <a:ext uri="{FF2B5EF4-FFF2-40B4-BE49-F238E27FC236}">
                  <a16:creationId xmlns:a16="http://schemas.microsoft.com/office/drawing/2014/main" id="{51910A8D-53A9-47E7-ADA4-D185D96144EA}"/>
                </a:ext>
              </a:extLst>
            </p:cNvPr>
            <p:cNvCxnSpPr/>
            <p:nvPr/>
          </p:nvCxnSpPr>
          <p:spPr>
            <a:xfrm flipH="1">
              <a:off x="3271108" y="2197747"/>
              <a:ext cx="247290" cy="247223"/>
            </a:xfrm>
            <a:prstGeom prst="line">
              <a:avLst/>
            </a:prstGeom>
          </p:spPr>
          <p:style>
            <a:lnRef idx="1">
              <a:schemeClr val="dk1"/>
            </a:lnRef>
            <a:fillRef idx="0">
              <a:schemeClr val="dk1"/>
            </a:fillRef>
            <a:effectRef idx="0">
              <a:schemeClr val="dk1"/>
            </a:effectRef>
            <a:fontRef idx="minor">
              <a:schemeClr val="tx1"/>
            </a:fontRef>
          </p:style>
        </p:cxnSp>
        <p:cxnSp>
          <p:nvCxnSpPr>
            <p:cNvPr id="54" name="Прямая соединительная линия 53">
              <a:extLst>
                <a:ext uri="{FF2B5EF4-FFF2-40B4-BE49-F238E27FC236}">
                  <a16:creationId xmlns:a16="http://schemas.microsoft.com/office/drawing/2014/main" id="{FFFEFF9A-96A0-49F6-8D91-EF7DE3D970FA}"/>
                </a:ext>
              </a:extLst>
            </p:cNvPr>
            <p:cNvCxnSpPr/>
            <p:nvPr/>
          </p:nvCxnSpPr>
          <p:spPr>
            <a:xfrm flipH="1">
              <a:off x="3380054" y="2225958"/>
              <a:ext cx="218819" cy="218759"/>
            </a:xfrm>
            <a:prstGeom prst="line">
              <a:avLst/>
            </a:prstGeom>
          </p:spPr>
          <p:style>
            <a:lnRef idx="1">
              <a:schemeClr val="dk1"/>
            </a:lnRef>
            <a:fillRef idx="0">
              <a:schemeClr val="dk1"/>
            </a:fillRef>
            <a:effectRef idx="0">
              <a:schemeClr val="dk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67ADA31F-D240-4BA1-8721-6CF40D961CFE}"/>
                </a:ext>
              </a:extLst>
            </p:cNvPr>
            <p:cNvCxnSpPr/>
            <p:nvPr/>
          </p:nvCxnSpPr>
          <p:spPr>
            <a:xfrm flipH="1">
              <a:off x="3472982" y="2252988"/>
              <a:ext cx="201682" cy="201626"/>
            </a:xfrm>
            <a:prstGeom prst="line">
              <a:avLst/>
            </a:prstGeom>
          </p:spPr>
          <p:style>
            <a:lnRef idx="1">
              <a:schemeClr val="dk1"/>
            </a:lnRef>
            <a:fillRef idx="0">
              <a:schemeClr val="dk1"/>
            </a:fillRef>
            <a:effectRef idx="0">
              <a:schemeClr val="dk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2A91B28A-0F6A-4865-8CCD-3D5F90E961A0}"/>
                </a:ext>
              </a:extLst>
            </p:cNvPr>
            <p:cNvCxnSpPr/>
            <p:nvPr/>
          </p:nvCxnSpPr>
          <p:spPr>
            <a:xfrm flipH="1">
              <a:off x="3576683" y="2283421"/>
              <a:ext cx="171265" cy="171217"/>
            </a:xfrm>
            <a:prstGeom prst="line">
              <a:avLst/>
            </a:prstGeom>
          </p:spPr>
          <p:style>
            <a:lnRef idx="1">
              <a:schemeClr val="dk1"/>
            </a:lnRef>
            <a:fillRef idx="0">
              <a:schemeClr val="dk1"/>
            </a:fillRef>
            <a:effectRef idx="0">
              <a:schemeClr val="dk1"/>
            </a:effectRef>
            <a:fontRef idx="minor">
              <a:schemeClr val="tx1"/>
            </a:fontRef>
          </p:style>
        </p:cxnSp>
        <p:cxnSp>
          <p:nvCxnSpPr>
            <p:cNvPr id="57" name="Прямая соединительная линия 56">
              <a:extLst>
                <a:ext uri="{FF2B5EF4-FFF2-40B4-BE49-F238E27FC236}">
                  <a16:creationId xmlns:a16="http://schemas.microsoft.com/office/drawing/2014/main" id="{1AE45715-2A46-4141-B784-E4F69BC46342}"/>
                </a:ext>
              </a:extLst>
            </p:cNvPr>
            <p:cNvCxnSpPr/>
            <p:nvPr/>
          </p:nvCxnSpPr>
          <p:spPr>
            <a:xfrm flipH="1">
              <a:off x="3688767" y="2297135"/>
              <a:ext cx="148562" cy="148509"/>
            </a:xfrm>
            <a:prstGeom prst="line">
              <a:avLst/>
            </a:prstGeom>
          </p:spPr>
          <p:style>
            <a:lnRef idx="1">
              <a:schemeClr val="dk1"/>
            </a:lnRef>
            <a:fillRef idx="0">
              <a:schemeClr val="dk1"/>
            </a:fillRef>
            <a:effectRef idx="0">
              <a:schemeClr val="dk1"/>
            </a:effectRef>
            <a:fontRef idx="minor">
              <a:schemeClr val="tx1"/>
            </a:fontRef>
          </p:style>
        </p:cxnSp>
        <p:cxnSp>
          <p:nvCxnSpPr>
            <p:cNvPr id="58" name="Прямая соединительная линия 57">
              <a:extLst>
                <a:ext uri="{FF2B5EF4-FFF2-40B4-BE49-F238E27FC236}">
                  <a16:creationId xmlns:a16="http://schemas.microsoft.com/office/drawing/2014/main" id="{29C9CD84-2A31-48F4-AF6E-45D8D6166977}"/>
                </a:ext>
              </a:extLst>
            </p:cNvPr>
            <p:cNvCxnSpPr/>
            <p:nvPr/>
          </p:nvCxnSpPr>
          <p:spPr>
            <a:xfrm flipH="1">
              <a:off x="3773626" y="2314955"/>
              <a:ext cx="138828" cy="138790"/>
            </a:xfrm>
            <a:prstGeom prst="line">
              <a:avLst/>
            </a:prstGeom>
          </p:spPr>
          <p:style>
            <a:lnRef idx="1">
              <a:schemeClr val="dk1"/>
            </a:lnRef>
            <a:fillRef idx="0">
              <a:schemeClr val="dk1"/>
            </a:fillRef>
            <a:effectRef idx="0">
              <a:schemeClr val="dk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313FA38B-18F8-4D4F-830C-71CA48E8FB92}"/>
                </a:ext>
              </a:extLst>
            </p:cNvPr>
            <p:cNvCxnSpPr/>
            <p:nvPr/>
          </p:nvCxnSpPr>
          <p:spPr>
            <a:xfrm flipH="1">
              <a:off x="3870030" y="2413907"/>
              <a:ext cx="35956" cy="35941"/>
            </a:xfrm>
            <a:prstGeom prst="line">
              <a:avLst/>
            </a:prstGeom>
          </p:spPr>
          <p:style>
            <a:lnRef idx="1">
              <a:schemeClr val="dk1"/>
            </a:lnRef>
            <a:fillRef idx="0">
              <a:schemeClr val="dk1"/>
            </a:fillRef>
            <a:effectRef idx="0">
              <a:schemeClr val="dk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61E9764F-ED4E-4B05-8CE6-3816CB2C1EC4}"/>
                </a:ext>
              </a:extLst>
            </p:cNvPr>
            <p:cNvCxnSpPr/>
            <p:nvPr/>
          </p:nvCxnSpPr>
          <p:spPr>
            <a:xfrm flipH="1">
              <a:off x="1006066" y="2282233"/>
              <a:ext cx="165792" cy="165763"/>
            </a:xfrm>
            <a:prstGeom prst="line">
              <a:avLst/>
            </a:prstGeom>
          </p:spPr>
          <p:style>
            <a:lnRef idx="1">
              <a:schemeClr val="dk1"/>
            </a:lnRef>
            <a:fillRef idx="0">
              <a:schemeClr val="dk1"/>
            </a:fillRef>
            <a:effectRef idx="0">
              <a:schemeClr val="dk1"/>
            </a:effectRef>
            <a:fontRef idx="minor">
              <a:schemeClr val="tx1"/>
            </a:fontRef>
          </p:style>
        </p:cxnSp>
        <p:cxnSp>
          <p:nvCxnSpPr>
            <p:cNvPr id="61" name="Прямая соединительная линия 60">
              <a:extLst>
                <a:ext uri="{FF2B5EF4-FFF2-40B4-BE49-F238E27FC236}">
                  <a16:creationId xmlns:a16="http://schemas.microsoft.com/office/drawing/2014/main" id="{8036273F-B2DF-4D4D-8809-AAE44B97EE3E}"/>
                </a:ext>
              </a:extLst>
            </p:cNvPr>
            <p:cNvCxnSpPr/>
            <p:nvPr/>
          </p:nvCxnSpPr>
          <p:spPr>
            <a:xfrm flipH="1">
              <a:off x="1096829" y="2232321"/>
              <a:ext cx="217660" cy="217621"/>
            </a:xfrm>
            <a:prstGeom prst="line">
              <a:avLst/>
            </a:prstGeom>
          </p:spPr>
          <p:style>
            <a:lnRef idx="1">
              <a:schemeClr val="dk1"/>
            </a:lnRef>
            <a:fillRef idx="0">
              <a:schemeClr val="dk1"/>
            </a:fillRef>
            <a:effectRef idx="0">
              <a:schemeClr val="dk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B5F5C508-4A68-43CF-9D42-992A3F519758}"/>
                </a:ext>
              </a:extLst>
            </p:cNvPr>
            <p:cNvCxnSpPr/>
            <p:nvPr/>
          </p:nvCxnSpPr>
          <p:spPr>
            <a:xfrm flipH="1">
              <a:off x="1202281" y="2144366"/>
              <a:ext cx="303685" cy="303630"/>
            </a:xfrm>
            <a:prstGeom prst="line">
              <a:avLst/>
            </a:prstGeom>
          </p:spPr>
          <p:style>
            <a:lnRef idx="1">
              <a:schemeClr val="dk1"/>
            </a:lnRef>
            <a:fillRef idx="0">
              <a:schemeClr val="dk1"/>
            </a:fillRef>
            <a:effectRef idx="0">
              <a:schemeClr val="dk1"/>
            </a:effectRef>
            <a:fontRef idx="minor">
              <a:schemeClr val="tx1"/>
            </a:fontRef>
          </p:style>
        </p:cxnSp>
        <p:cxnSp>
          <p:nvCxnSpPr>
            <p:cNvPr id="63" name="Прямая соединительная линия 62">
              <a:extLst>
                <a:ext uri="{FF2B5EF4-FFF2-40B4-BE49-F238E27FC236}">
                  <a16:creationId xmlns:a16="http://schemas.microsoft.com/office/drawing/2014/main" id="{A33915E9-FB16-4DFB-B655-F94CC83364DD}"/>
                </a:ext>
              </a:extLst>
            </p:cNvPr>
            <p:cNvCxnSpPr/>
            <p:nvPr/>
          </p:nvCxnSpPr>
          <p:spPr>
            <a:xfrm flipH="1">
              <a:off x="923301" y="2327163"/>
              <a:ext cx="94792" cy="94775"/>
            </a:xfrm>
            <a:prstGeom prst="line">
              <a:avLst/>
            </a:prstGeom>
          </p:spPr>
          <p:style>
            <a:lnRef idx="1">
              <a:schemeClr val="dk1"/>
            </a:lnRef>
            <a:fillRef idx="0">
              <a:schemeClr val="dk1"/>
            </a:fillRef>
            <a:effectRef idx="0">
              <a:schemeClr val="dk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861C9269-BB7B-4024-91B7-54478D5717D8}"/>
                </a:ext>
              </a:extLst>
            </p:cNvPr>
            <p:cNvCxnSpPr/>
            <p:nvPr/>
          </p:nvCxnSpPr>
          <p:spPr>
            <a:xfrm>
              <a:off x="890753" y="2353573"/>
              <a:ext cx="24411" cy="24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a:extLst>
                <a:ext uri="{FF2B5EF4-FFF2-40B4-BE49-F238E27FC236}">
                  <a16:creationId xmlns:a16="http://schemas.microsoft.com/office/drawing/2014/main" id="{26CE5AC2-92C6-4213-BEB2-3C1181BAF9F9}"/>
                </a:ext>
              </a:extLst>
            </p:cNvPr>
            <p:cNvCxnSpPr/>
            <p:nvPr/>
          </p:nvCxnSpPr>
          <p:spPr>
            <a:xfrm>
              <a:off x="837102" y="2377726"/>
              <a:ext cx="66766" cy="66736"/>
            </a:xfrm>
            <a:prstGeom prst="line">
              <a:avLst/>
            </a:prstGeom>
          </p:spPr>
          <p:style>
            <a:lnRef idx="1">
              <a:schemeClr val="dk1"/>
            </a:lnRef>
            <a:fillRef idx="0">
              <a:schemeClr val="dk1"/>
            </a:fillRef>
            <a:effectRef idx="0">
              <a:schemeClr val="dk1"/>
            </a:effectRef>
            <a:fontRef idx="minor">
              <a:schemeClr val="tx1"/>
            </a:fontRef>
          </p:style>
        </p:cxnSp>
        <p:cxnSp>
          <p:nvCxnSpPr>
            <p:cNvPr id="66" name="Прямая соединительная линия 65">
              <a:extLst>
                <a:ext uri="{FF2B5EF4-FFF2-40B4-BE49-F238E27FC236}">
                  <a16:creationId xmlns:a16="http://schemas.microsoft.com/office/drawing/2014/main" id="{9FF6A431-2818-45B4-ACD7-12EA2BF6CB01}"/>
                </a:ext>
              </a:extLst>
            </p:cNvPr>
            <p:cNvCxnSpPr/>
            <p:nvPr/>
          </p:nvCxnSpPr>
          <p:spPr>
            <a:xfrm>
              <a:off x="770030" y="2385122"/>
              <a:ext cx="60047" cy="60015"/>
            </a:xfrm>
            <a:prstGeom prst="line">
              <a:avLst/>
            </a:prstGeom>
          </p:spPr>
          <p:style>
            <a:lnRef idx="1">
              <a:schemeClr val="dk1"/>
            </a:lnRef>
            <a:fillRef idx="0">
              <a:schemeClr val="dk1"/>
            </a:fillRef>
            <a:effectRef idx="0">
              <a:schemeClr val="dk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AE38CB67-307A-40E3-8611-9A5C591984C0}"/>
                </a:ext>
              </a:extLst>
            </p:cNvPr>
            <p:cNvCxnSpPr/>
            <p:nvPr/>
          </p:nvCxnSpPr>
          <p:spPr>
            <a:xfrm>
              <a:off x="707546" y="2398932"/>
              <a:ext cx="45555" cy="45531"/>
            </a:xfrm>
            <a:prstGeom prst="line">
              <a:avLst/>
            </a:prstGeom>
          </p:spPr>
          <p:style>
            <a:lnRef idx="1">
              <a:schemeClr val="dk1"/>
            </a:lnRef>
            <a:fillRef idx="0">
              <a:schemeClr val="dk1"/>
            </a:fillRef>
            <a:effectRef idx="0">
              <a:schemeClr val="dk1"/>
            </a:effectRef>
            <a:fontRef idx="minor">
              <a:schemeClr val="tx1"/>
            </a:fontRef>
          </p:style>
        </p:cxnSp>
        <p:cxnSp>
          <p:nvCxnSpPr>
            <p:cNvPr id="68" name="Прямая соединительная линия 67">
              <a:extLst>
                <a:ext uri="{FF2B5EF4-FFF2-40B4-BE49-F238E27FC236}">
                  <a16:creationId xmlns:a16="http://schemas.microsoft.com/office/drawing/2014/main" id="{7E66AAA9-0866-4524-8CD7-374BD3811123}"/>
                </a:ext>
              </a:extLst>
            </p:cNvPr>
            <p:cNvCxnSpPr/>
            <p:nvPr/>
          </p:nvCxnSpPr>
          <p:spPr>
            <a:xfrm>
              <a:off x="649634" y="2414035"/>
              <a:ext cx="34561" cy="34543"/>
            </a:xfrm>
            <a:prstGeom prst="line">
              <a:avLst/>
            </a:prstGeom>
          </p:spPr>
          <p:style>
            <a:lnRef idx="1">
              <a:schemeClr val="dk1"/>
            </a:lnRef>
            <a:fillRef idx="0">
              <a:schemeClr val="dk1"/>
            </a:fillRef>
            <a:effectRef idx="0">
              <a:schemeClr val="dk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B50250B6-8385-4425-BAD3-03A0A669E11C}"/>
                </a:ext>
              </a:extLst>
            </p:cNvPr>
            <p:cNvCxnSpPr/>
            <p:nvPr/>
          </p:nvCxnSpPr>
          <p:spPr>
            <a:xfrm>
              <a:off x="4158013" y="2360744"/>
              <a:ext cx="85430" cy="85423"/>
            </a:xfrm>
            <a:prstGeom prst="line">
              <a:avLst/>
            </a:prstGeom>
          </p:spPr>
          <p:style>
            <a:lnRef idx="1">
              <a:schemeClr val="dk1"/>
            </a:lnRef>
            <a:fillRef idx="0">
              <a:schemeClr val="dk1"/>
            </a:fillRef>
            <a:effectRef idx="0">
              <a:schemeClr val="dk1"/>
            </a:effectRef>
            <a:fontRef idx="minor">
              <a:schemeClr val="tx1"/>
            </a:fontRef>
          </p:style>
        </p:cxnSp>
        <p:cxnSp>
          <p:nvCxnSpPr>
            <p:cNvPr id="70" name="Прямая соединительная линия 69">
              <a:extLst>
                <a:ext uri="{FF2B5EF4-FFF2-40B4-BE49-F238E27FC236}">
                  <a16:creationId xmlns:a16="http://schemas.microsoft.com/office/drawing/2014/main" id="{7838571B-13E7-425F-9B8A-51C75D5F29A0}"/>
                </a:ext>
              </a:extLst>
            </p:cNvPr>
            <p:cNvCxnSpPr/>
            <p:nvPr/>
          </p:nvCxnSpPr>
          <p:spPr>
            <a:xfrm>
              <a:off x="4072183" y="2353020"/>
              <a:ext cx="98530" cy="98521"/>
            </a:xfrm>
            <a:prstGeom prst="line">
              <a:avLst/>
            </a:prstGeom>
          </p:spPr>
          <p:style>
            <a:lnRef idx="1">
              <a:schemeClr val="dk1"/>
            </a:lnRef>
            <a:fillRef idx="0">
              <a:schemeClr val="dk1"/>
            </a:fillRef>
            <a:effectRef idx="0">
              <a:schemeClr val="dk1"/>
            </a:effectRef>
            <a:fontRef idx="minor">
              <a:schemeClr val="tx1"/>
            </a:fontRef>
          </p:style>
        </p:cxnSp>
        <p:cxnSp>
          <p:nvCxnSpPr>
            <p:cNvPr id="71" name="Прямая соединительная линия 70">
              <a:extLst>
                <a:ext uri="{FF2B5EF4-FFF2-40B4-BE49-F238E27FC236}">
                  <a16:creationId xmlns:a16="http://schemas.microsoft.com/office/drawing/2014/main" id="{F33E5A2C-7449-406B-AB24-F274AB166C5D}"/>
                </a:ext>
              </a:extLst>
            </p:cNvPr>
            <p:cNvCxnSpPr/>
            <p:nvPr/>
          </p:nvCxnSpPr>
          <p:spPr>
            <a:xfrm>
              <a:off x="3983579" y="2339103"/>
              <a:ext cx="110199" cy="110179"/>
            </a:xfrm>
            <a:prstGeom prst="line">
              <a:avLst/>
            </a:prstGeom>
          </p:spPr>
          <p:style>
            <a:lnRef idx="1">
              <a:schemeClr val="dk1"/>
            </a:lnRef>
            <a:fillRef idx="0">
              <a:schemeClr val="dk1"/>
            </a:fillRef>
            <a:effectRef idx="0">
              <a:schemeClr val="dk1"/>
            </a:effectRef>
            <a:fontRef idx="minor">
              <a:schemeClr val="tx1"/>
            </a:fontRef>
          </p:style>
        </p:cxnSp>
        <p:cxnSp>
          <p:nvCxnSpPr>
            <p:cNvPr id="72" name="Прямая соединительная линия 71">
              <a:extLst>
                <a:ext uri="{FF2B5EF4-FFF2-40B4-BE49-F238E27FC236}">
                  <a16:creationId xmlns:a16="http://schemas.microsoft.com/office/drawing/2014/main" id="{CA8D3E34-D5C0-4D70-8608-3BDB36F04782}"/>
                </a:ext>
              </a:extLst>
            </p:cNvPr>
            <p:cNvCxnSpPr/>
            <p:nvPr/>
          </p:nvCxnSpPr>
          <p:spPr>
            <a:xfrm>
              <a:off x="3909093" y="2340573"/>
              <a:ext cx="102839" cy="102812"/>
            </a:xfrm>
            <a:prstGeom prst="line">
              <a:avLst/>
            </a:prstGeom>
          </p:spPr>
          <p:style>
            <a:lnRef idx="1">
              <a:schemeClr val="dk1"/>
            </a:lnRef>
            <a:fillRef idx="0">
              <a:schemeClr val="dk1"/>
            </a:fillRef>
            <a:effectRef idx="0">
              <a:schemeClr val="dk1"/>
            </a:effectRef>
            <a:fontRef idx="minor">
              <a:schemeClr val="tx1"/>
            </a:fontRef>
          </p:style>
        </p:cxnSp>
        <p:cxnSp>
          <p:nvCxnSpPr>
            <p:cNvPr id="73" name="Прямая соединительная линия 72">
              <a:extLst>
                <a:ext uri="{FF2B5EF4-FFF2-40B4-BE49-F238E27FC236}">
                  <a16:creationId xmlns:a16="http://schemas.microsoft.com/office/drawing/2014/main" id="{E7793BCF-CF12-42C6-94C0-4131F6C17A3B}"/>
                </a:ext>
              </a:extLst>
            </p:cNvPr>
            <p:cNvCxnSpPr/>
            <p:nvPr/>
          </p:nvCxnSpPr>
          <p:spPr>
            <a:xfrm>
              <a:off x="3909683" y="2413784"/>
              <a:ext cx="36899" cy="36892"/>
            </a:xfrm>
            <a:prstGeom prst="line">
              <a:avLst/>
            </a:prstGeom>
          </p:spPr>
          <p:style>
            <a:lnRef idx="1">
              <a:schemeClr val="dk1"/>
            </a:lnRef>
            <a:fillRef idx="0">
              <a:schemeClr val="dk1"/>
            </a:fillRef>
            <a:effectRef idx="0">
              <a:schemeClr val="dk1"/>
            </a:effectRef>
            <a:fontRef idx="minor">
              <a:schemeClr val="tx1"/>
            </a:fontRef>
          </p:style>
        </p:cxnSp>
        <p:cxnSp>
          <p:nvCxnSpPr>
            <p:cNvPr id="74" name="Прямая соединительная линия 73">
              <a:extLst>
                <a:ext uri="{FF2B5EF4-FFF2-40B4-BE49-F238E27FC236}">
                  <a16:creationId xmlns:a16="http://schemas.microsoft.com/office/drawing/2014/main" id="{B33E1DB0-A369-417D-9BF9-E44F6E537CFE}"/>
                </a:ext>
              </a:extLst>
            </p:cNvPr>
            <p:cNvCxnSpPr/>
            <p:nvPr/>
          </p:nvCxnSpPr>
          <p:spPr>
            <a:xfrm>
              <a:off x="903868" y="2366927"/>
              <a:ext cx="19433" cy="17699"/>
            </a:xfrm>
            <a:prstGeom prst="line">
              <a:avLst/>
            </a:prstGeom>
          </p:spPr>
          <p:style>
            <a:lnRef idx="1">
              <a:schemeClr val="dk1"/>
            </a:lnRef>
            <a:fillRef idx="0">
              <a:schemeClr val="dk1"/>
            </a:fillRef>
            <a:effectRef idx="0">
              <a:schemeClr val="dk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7A73BB2D-7DF7-4B3E-8D40-EFAC0C29FBD3}"/>
                </a:ext>
              </a:extLst>
            </p:cNvPr>
            <p:cNvCxnSpPr/>
            <p:nvPr/>
          </p:nvCxnSpPr>
          <p:spPr>
            <a:xfrm>
              <a:off x="4258201" y="2377231"/>
              <a:ext cx="73713" cy="73699"/>
            </a:xfrm>
            <a:prstGeom prst="line">
              <a:avLst/>
            </a:prstGeom>
          </p:spPr>
          <p:style>
            <a:lnRef idx="1">
              <a:schemeClr val="dk1"/>
            </a:lnRef>
            <a:fillRef idx="0">
              <a:schemeClr val="dk1"/>
            </a:fillRef>
            <a:effectRef idx="0">
              <a:schemeClr val="dk1"/>
            </a:effectRef>
            <a:fontRef idx="minor">
              <a:schemeClr val="tx1"/>
            </a:fontRef>
          </p:style>
        </p:cxnSp>
        <p:cxnSp>
          <p:nvCxnSpPr>
            <p:cNvPr id="76" name="Прямая соединительная линия 75">
              <a:extLst>
                <a:ext uri="{FF2B5EF4-FFF2-40B4-BE49-F238E27FC236}">
                  <a16:creationId xmlns:a16="http://schemas.microsoft.com/office/drawing/2014/main" id="{511E4C60-776B-41AC-BD04-17FDD0BBABD3}"/>
                </a:ext>
              </a:extLst>
            </p:cNvPr>
            <p:cNvCxnSpPr/>
            <p:nvPr/>
          </p:nvCxnSpPr>
          <p:spPr>
            <a:xfrm>
              <a:off x="4353946" y="2394583"/>
              <a:ext cx="51339" cy="5133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7" name="Надпись 228">
                  <a:extLst>
                    <a:ext uri="{FF2B5EF4-FFF2-40B4-BE49-F238E27FC236}">
                      <a16:creationId xmlns:a16="http://schemas.microsoft.com/office/drawing/2014/main" id="{9EF46177-2D62-4561-B568-3A829AAF5262}"/>
                    </a:ext>
                  </a:extLst>
                </p:cNvPr>
                <p:cNvSpPr txBox="1"/>
                <p:nvPr/>
              </p:nvSpPr>
              <p:spPr>
                <a:xfrm>
                  <a:off x="3392838" y="1782955"/>
                  <a:ext cx="777875" cy="311034"/>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a:noFill/>
                            </a:ln>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99.73%</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7" name="Надпись 228">
                  <a:extLst>
                    <a:ext uri="{FF2B5EF4-FFF2-40B4-BE49-F238E27FC236}">
                      <a16:creationId xmlns:a14="http://schemas.microsoft.com/office/drawing/2010/main" xmlns="" xmlns:a16="http://schemas.microsoft.com/office/drawing/2014/main" id="{9EF46177-2D62-4561-B568-3A829AAF5262}"/>
                    </a:ext>
                  </a:extLst>
                </p:cNvPr>
                <p:cNvSpPr txBox="1">
                  <a:spLocks noRot="1" noChangeAspect="1" noMove="1" noResize="1" noEditPoints="1" noAdjustHandles="1" noChangeArrowheads="1" noChangeShapeType="1" noTextEdit="1"/>
                </p:cNvSpPr>
                <p:nvPr/>
              </p:nvSpPr>
              <p:spPr>
                <a:xfrm>
                  <a:off x="3392838" y="1782955"/>
                  <a:ext cx="777875" cy="311034"/>
                </a:xfrm>
                <a:prstGeom prst="rect">
                  <a:avLst/>
                </a:prstGeom>
                <a:blipFill>
                  <a:blip r:embed="rId9"/>
                  <a:stretch>
                    <a:fillRect/>
                  </a:stretch>
                </a:blipFill>
                <a:ln w="6350">
                  <a:noFill/>
                </a:ln>
              </p:spPr>
              <p:txBody>
                <a:bodyPr/>
                <a:lstStyle/>
                <a:p>
                  <a:r>
                    <a:rPr lang="ru-RU">
                      <a:noFill/>
                    </a:rPr>
                    <a:t> </a:t>
                  </a:r>
                </a:p>
              </p:txBody>
            </p:sp>
          </mc:Fallback>
        </mc:AlternateContent>
        <p:cxnSp>
          <p:nvCxnSpPr>
            <p:cNvPr id="78" name="Прямая соединительная линия 77">
              <a:extLst>
                <a:ext uri="{FF2B5EF4-FFF2-40B4-BE49-F238E27FC236}">
                  <a16:creationId xmlns:a16="http://schemas.microsoft.com/office/drawing/2014/main" id="{1D824FC2-F825-466A-916F-C2B84D8CEDA1}"/>
                </a:ext>
              </a:extLst>
            </p:cNvPr>
            <p:cNvCxnSpPr/>
            <p:nvPr/>
          </p:nvCxnSpPr>
          <p:spPr>
            <a:xfrm>
              <a:off x="2004155" y="1488252"/>
              <a:ext cx="83696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Прямая со стрелкой 78">
              <a:extLst>
                <a:ext uri="{FF2B5EF4-FFF2-40B4-BE49-F238E27FC236}">
                  <a16:creationId xmlns:a16="http://schemas.microsoft.com/office/drawing/2014/main" id="{2185D8C5-D219-4DD0-BD6A-14C6EB8D99FB}"/>
                </a:ext>
              </a:extLst>
            </p:cNvPr>
            <p:cNvCxnSpPr/>
            <p:nvPr/>
          </p:nvCxnSpPr>
          <p:spPr>
            <a:xfrm>
              <a:off x="1808811" y="1488714"/>
              <a:ext cx="20999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80" name="Прямая со стрелкой 79">
              <a:extLst>
                <a:ext uri="{FF2B5EF4-FFF2-40B4-BE49-F238E27FC236}">
                  <a16:creationId xmlns:a16="http://schemas.microsoft.com/office/drawing/2014/main" id="{9B072178-F0CB-4A50-894E-3687A27B4AC0}"/>
                </a:ext>
              </a:extLst>
            </p:cNvPr>
            <p:cNvCxnSpPr/>
            <p:nvPr/>
          </p:nvCxnSpPr>
          <p:spPr>
            <a:xfrm flipH="1">
              <a:off x="2828215" y="1488252"/>
              <a:ext cx="35681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Надпись 154">
                  <a:extLst>
                    <a:ext uri="{FF2B5EF4-FFF2-40B4-BE49-F238E27FC236}">
                      <a16:creationId xmlns:a16="http://schemas.microsoft.com/office/drawing/2014/main" id="{13FADDB3-3D98-4982-BC46-BAD52E82E6BD}"/>
                    </a:ext>
                  </a:extLst>
                </p:cNvPr>
                <p:cNvSpPr txBox="1"/>
                <p:nvPr/>
              </p:nvSpPr>
              <p:spPr>
                <a:xfrm>
                  <a:off x="2877223" y="1232462"/>
                  <a:ext cx="297815" cy="31559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r>
                          <a:rPr lang="ru-RU" sz="1400" i="1">
                            <a:effectLst/>
                            <a:latin typeface="Cambria Math" panose="02040503050406030204" pitchFamily="18" charset="0"/>
                            <a:ea typeface="Calibri" panose="020F0502020204030204" pitchFamily="34" charset="0"/>
                            <a:cs typeface="Times New Roman" panose="02020603050405020304" pitchFamily="18" charset="0"/>
                          </a:rPr>
                          <m:t>𝜎</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1" name="Надпись 154">
                  <a:extLst>
                    <a:ext uri="{FF2B5EF4-FFF2-40B4-BE49-F238E27FC236}">
                      <a16:creationId xmlns:a14="http://schemas.microsoft.com/office/drawing/2010/main" xmlns="" xmlns:a16="http://schemas.microsoft.com/office/drawing/2014/main" id="{13FADDB3-3D98-4982-BC46-BAD52E82E6BD}"/>
                    </a:ext>
                  </a:extLst>
                </p:cNvPr>
                <p:cNvSpPr txBox="1">
                  <a:spLocks noRot="1" noChangeAspect="1" noMove="1" noResize="1" noEditPoints="1" noAdjustHandles="1" noChangeArrowheads="1" noChangeShapeType="1" noTextEdit="1"/>
                </p:cNvSpPr>
                <p:nvPr/>
              </p:nvSpPr>
              <p:spPr>
                <a:xfrm>
                  <a:off x="2877223" y="1232462"/>
                  <a:ext cx="297815" cy="315595"/>
                </a:xfrm>
                <a:prstGeom prst="rect">
                  <a:avLst/>
                </a:prstGeom>
                <a:blipFill>
                  <a:blip r:embed="rId10"/>
                  <a:stretch>
                    <a:fillRect/>
                  </a:stretch>
                </a:blipFill>
                <a:ln w="6350">
                  <a:noFill/>
                </a:ln>
              </p:spPr>
              <p:txBody>
                <a:bodyPr/>
                <a:lstStyle/>
                <a:p>
                  <a:r>
                    <a:rPr lang="ru-RU">
                      <a:noFill/>
                    </a:rPr>
                    <a:t> </a:t>
                  </a:r>
                </a:p>
              </p:txBody>
            </p:sp>
          </mc:Fallback>
        </mc:AlternateContent>
        <p:sp>
          <p:nvSpPr>
            <p:cNvPr id="82" name="Надпись 234">
              <a:extLst>
                <a:ext uri="{FF2B5EF4-FFF2-40B4-BE49-F238E27FC236}">
                  <a16:creationId xmlns:a16="http://schemas.microsoft.com/office/drawing/2014/main" id="{0D738E0F-0240-4DDF-9DDF-96760B3814C5}"/>
                </a:ext>
              </a:extLst>
            </p:cNvPr>
            <p:cNvSpPr txBox="1"/>
            <p:nvPr/>
          </p:nvSpPr>
          <p:spPr>
            <a:xfrm>
              <a:off x="762868" y="1617462"/>
              <a:ext cx="534035" cy="312122"/>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брак</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3" name="Прямая соединительная линия 82">
              <a:extLst>
                <a:ext uri="{FF2B5EF4-FFF2-40B4-BE49-F238E27FC236}">
                  <a16:creationId xmlns:a16="http://schemas.microsoft.com/office/drawing/2014/main" id="{00919F52-2D5C-49E7-9709-62BF7633F747}"/>
                </a:ext>
              </a:extLst>
            </p:cNvPr>
            <p:cNvCxnSpPr/>
            <p:nvPr/>
          </p:nvCxnSpPr>
          <p:spPr>
            <a:xfrm flipV="1">
              <a:off x="830047" y="1918603"/>
              <a:ext cx="119895" cy="495181"/>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Прямая соединительная линия 83">
              <a:extLst>
                <a:ext uri="{FF2B5EF4-FFF2-40B4-BE49-F238E27FC236}">
                  <a16:creationId xmlns:a16="http://schemas.microsoft.com/office/drawing/2014/main" id="{397F707B-4176-4607-A5D8-676467C27BD2}"/>
                </a:ext>
              </a:extLst>
            </p:cNvPr>
            <p:cNvCxnSpPr/>
            <p:nvPr/>
          </p:nvCxnSpPr>
          <p:spPr>
            <a:xfrm>
              <a:off x="1018074" y="1918603"/>
              <a:ext cx="2993773" cy="47598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Надпись 234">
                  <a:extLst>
                    <a:ext uri="{FF2B5EF4-FFF2-40B4-BE49-F238E27FC236}">
                      <a16:creationId xmlns:a16="http://schemas.microsoft.com/office/drawing/2014/main" id="{BF6FCC26-BB88-40B3-ADF2-CC009917BEA8}"/>
                    </a:ext>
                  </a:extLst>
                </p:cNvPr>
                <p:cNvSpPr txBox="1"/>
                <p:nvPr/>
              </p:nvSpPr>
              <p:spPr>
                <a:xfrm>
                  <a:off x="35999" y="35999"/>
                  <a:ext cx="549910" cy="31178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14:m>
                    <m:oMathPara xmlns:m="http://schemas.openxmlformats.org/officeDocument/2006/math">
                      <m:oMathParaPr>
                        <m:jc m:val="centerGroup"/>
                      </m:oMathParaPr>
                      <m:oMath xmlns:m="http://schemas.openxmlformats.org/officeDocument/2006/math">
                        <m:r>
                          <a:rPr lang="ru-RU" sz="1200" i="1">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2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5" name="Надпись 234">
                  <a:extLst>
                    <a:ext uri="{FF2B5EF4-FFF2-40B4-BE49-F238E27FC236}">
                      <a16:creationId xmlns:a14="http://schemas.microsoft.com/office/drawing/2010/main" xmlns="" xmlns:a16="http://schemas.microsoft.com/office/drawing/2014/main" id="{BF6FCC26-BB88-40B3-ADF2-CC009917BEA8}"/>
                    </a:ext>
                  </a:extLst>
                </p:cNvPr>
                <p:cNvSpPr txBox="1">
                  <a:spLocks noRot="1" noChangeAspect="1" noMove="1" noResize="1" noEditPoints="1" noAdjustHandles="1" noChangeArrowheads="1" noChangeShapeType="1" noTextEdit="1"/>
                </p:cNvSpPr>
                <p:nvPr/>
              </p:nvSpPr>
              <p:spPr>
                <a:xfrm>
                  <a:off x="35999" y="35999"/>
                  <a:ext cx="549910" cy="311785"/>
                </a:xfrm>
                <a:prstGeom prst="rect">
                  <a:avLst/>
                </a:prstGeom>
                <a:blipFill>
                  <a:blip r:embed="rId11"/>
                  <a:stretch>
                    <a:fillRect/>
                  </a:stretch>
                </a:blipFill>
                <a:ln w="6350">
                  <a:noFill/>
                </a:ln>
              </p:spPr>
              <p:txBody>
                <a:bodyPr/>
                <a:lstStyle/>
                <a:p>
                  <a:r>
                    <a:rPr lang="ru-RU">
                      <a:noFill/>
                    </a:rPr>
                    <a:t> </a:t>
                  </a:r>
                </a:p>
              </p:txBody>
            </p:sp>
          </mc:Fallback>
        </mc:AlternateContent>
        <p:sp>
          <p:nvSpPr>
            <p:cNvPr id="86" name="Полилиния: фигура 85">
              <a:extLst>
                <a:ext uri="{FF2B5EF4-FFF2-40B4-BE49-F238E27FC236}">
                  <a16:creationId xmlns:a16="http://schemas.microsoft.com/office/drawing/2014/main" id="{41DD66A5-D26B-4C81-B91E-024C2C8AEEC6}"/>
                </a:ext>
              </a:extLst>
            </p:cNvPr>
            <p:cNvSpPr/>
            <p:nvPr/>
          </p:nvSpPr>
          <p:spPr>
            <a:xfrm>
              <a:off x="585882" y="253452"/>
              <a:ext cx="3869690" cy="2165985"/>
            </a:xfrm>
            <a:custGeom>
              <a:avLst/>
              <a:gdLst>
                <a:gd name="connsiteX0" fmla="*/ 0 w 3869872"/>
                <a:gd name="connsiteY0" fmla="*/ 2166274 h 2166274"/>
                <a:gd name="connsiteX1" fmla="*/ 1240972 w 3869872"/>
                <a:gd name="connsiteY1" fmla="*/ 1627431 h 2166274"/>
                <a:gd name="connsiteX2" fmla="*/ 1839686 w 3869872"/>
                <a:gd name="connsiteY2" fmla="*/ 17 h 2166274"/>
                <a:gd name="connsiteX3" fmla="*/ 2465615 w 3869872"/>
                <a:gd name="connsiteY3" fmla="*/ 1660088 h 2166274"/>
                <a:gd name="connsiteX4" fmla="*/ 3869872 w 3869872"/>
                <a:gd name="connsiteY4" fmla="*/ 2144503 h 2166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872" h="2166274">
                  <a:moveTo>
                    <a:pt x="0" y="2166274"/>
                  </a:moveTo>
                  <a:cubicBezTo>
                    <a:pt x="467179" y="2077374"/>
                    <a:pt x="934358" y="1988474"/>
                    <a:pt x="1240972" y="1627431"/>
                  </a:cubicBezTo>
                  <a:cubicBezTo>
                    <a:pt x="1547586" y="1266388"/>
                    <a:pt x="1635579" y="-5426"/>
                    <a:pt x="1839686" y="17"/>
                  </a:cubicBezTo>
                  <a:cubicBezTo>
                    <a:pt x="2043793" y="5460"/>
                    <a:pt x="2127251" y="1302674"/>
                    <a:pt x="2465615" y="1660088"/>
                  </a:cubicBezTo>
                  <a:cubicBezTo>
                    <a:pt x="2803979" y="2017502"/>
                    <a:pt x="3554186" y="2129081"/>
                    <a:pt x="3869872" y="2144503"/>
                  </a:cubicBezTo>
                </a:path>
              </a:pathLst>
            </a:custGeom>
            <a:ln w="19050">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spTree>
    <p:extLst>
      <p:ext uri="{BB962C8B-B14F-4D97-AF65-F5344CB8AC3E}">
        <p14:creationId xmlns:p14="http://schemas.microsoft.com/office/powerpoint/2010/main" val="315742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1081742"/>
                <a:ext cx="10255046" cy="3727880"/>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Будем полагать, что выходные электрические параметры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 параметры конструкции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имеют распределение Гаусса. Разложим в ряд Тейлора: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ru-RU"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𝑛𝐻</m:t>
                                  </m:r>
                                </m:sub>
                              </m:sSub>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𝑖𝐻</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𝑛𝐻</m:t>
                                      </m:r>
                                    </m:sub>
                                  </m:sSub>
                                </m:sub>
                              </m:sSub>
                            </m:e>
                          </m:d>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𝑀</m:t>
                      </m:r>
                      <m:nary>
                        <m:naryPr>
                          <m:chr m:val="∑"/>
                          <m:limLoc m:val="undOv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𝑖𝐻</m:t>
                                  </m:r>
                                </m:sub>
                              </m:sSub>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nary>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M</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e>
                      </m:nary>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н</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н</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nary>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1081742"/>
                <a:ext cx="10255046" cy="3727880"/>
              </a:xfrm>
              <a:prstGeom prst="rect">
                <a:avLst/>
              </a:prstGeom>
              <a:blipFill>
                <a:blip r:embed="rId2"/>
                <a:stretch>
                  <a:fillRect l="-535" t="-817" r="-476"/>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6B5D491D-626F-431A-A606-E9BD8FC5E377}"/>
              </a:ext>
            </a:extLst>
          </p:cNvPr>
          <p:cNvSpPr txBox="1"/>
          <p:nvPr/>
        </p:nvSpPr>
        <p:spPr>
          <a:xfrm>
            <a:off x="112206" y="170998"/>
            <a:ext cx="11967587"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Анализ точности. </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Аналитический вероятностный метод.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47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1646694"/>
                <a:ext cx="10255046" cy="3861122"/>
              </a:xfrm>
              <a:prstGeom prst="rect">
                <a:avLst/>
              </a:prstGeom>
              <a:noFill/>
            </p:spPr>
            <p:txBody>
              <a:bodyPr wrap="square">
                <a:spAutoFit/>
              </a:bodyPr>
              <a:lstStyle/>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1н</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н</m:t>
                                  </m:r>
                                </m:sub>
                              </m:sSub>
                            </m:e>
                          </m:d>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nary>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корреляционный момент.</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𝑡</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ub>
                      </m:sSub>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Тогда: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𝐷</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nary>
                            <m:naryPr>
                              <m:chr m:val="∑"/>
                              <m:limLoc m:val="undOvr"/>
                              <m:subHide m:val="on"/>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ub>
                              </m:sSub>
                            </m:e>
                          </m:nary>
                        </m:e>
                      </m:nary>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4="http://schemas.microsoft.com/office/drawing/2010/main" xmlns=""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1646694"/>
                <a:ext cx="10255046" cy="3861122"/>
              </a:xfrm>
              <a:prstGeom prst="rect">
                <a:avLst/>
              </a:prstGeom>
              <a:blipFill>
                <a:blip r:embed="rId2"/>
                <a:stretch>
                  <a:fillRect l="-535"/>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6B5D491D-626F-431A-A606-E9BD8FC5E377}"/>
              </a:ext>
            </a:extLst>
          </p:cNvPr>
          <p:cNvSpPr txBox="1"/>
          <p:nvPr/>
        </p:nvSpPr>
        <p:spPr>
          <a:xfrm>
            <a:off x="112206" y="170998"/>
            <a:ext cx="11967587"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Анализ точности. </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Аналитический вероятностный метод.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3065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0" y="751959"/>
                <a:ext cx="12191999" cy="5366341"/>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Для расчета технологической точности выходных электрических параметров нужно сделать следующее: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Определить систематическую погрешность (среднее значение) выходного параметра: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800"/>
                  </a:spcAft>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𝑀</m:t>
                      </m:r>
                      <m:d>
                        <m:dPr>
                          <m:ctrlPr>
                            <a:rPr lang="ru-RU" i="1">
                              <a:latin typeface="Cambria Math" panose="02040503050406030204" pitchFamily="18" charset="0"/>
                            </a:rPr>
                          </m:ctrlPr>
                        </m:dPr>
                        <m:e>
                          <m:f>
                            <m:fPr>
                              <m:ctrlPr>
                                <a:rPr lang="ru-RU" i="1">
                                  <a:latin typeface="Cambria Math" panose="02040503050406030204" pitchFamily="18" charset="0"/>
                                </a:rPr>
                              </m:ctrlPr>
                            </m:fPr>
                            <m:num>
                              <m:r>
                                <m:rPr>
                                  <m:sty m:val="p"/>
                                </m:rPr>
                                <a:rPr lang="ru-RU">
                                  <a:latin typeface="Cambria Math" panose="02040503050406030204" pitchFamily="18" charset="0"/>
                                </a:rPr>
                                <m:t>Δ</m:t>
                              </m:r>
                              <m:r>
                                <a:rPr lang="ru-RU" i="1">
                                  <a:latin typeface="Cambria Math" panose="02040503050406030204" pitchFamily="18" charset="0"/>
                                </a:rPr>
                                <m:t>𝑌</m:t>
                              </m:r>
                            </m:num>
                            <m:den>
                              <m:r>
                                <a:rPr lang="ru-RU" i="1">
                                  <a:latin typeface="Cambria Math" panose="02040503050406030204" pitchFamily="18" charset="0"/>
                                </a:rPr>
                                <m:t>𝑌</m:t>
                              </m:r>
                            </m:den>
                          </m:f>
                        </m:e>
                      </m:d>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1">
                              <a:latin typeface="Cambria Math" panose="02040503050406030204" pitchFamily="18" charset="0"/>
                            </a:rPr>
                            <m:t>=1</m:t>
                          </m:r>
                        </m:sub>
                        <m:sup>
                          <m:r>
                            <a:rPr lang="ru-RU" i="1">
                              <a:latin typeface="Cambria Math" panose="02040503050406030204" pitchFamily="18" charset="0"/>
                            </a:rPr>
                            <m:t>𝑛</m:t>
                          </m:r>
                        </m:sup>
                        <m:e>
                          <m:f>
                            <m:fPr>
                              <m:ctrlPr>
                                <a:rPr lang="ru-RU" i="1">
                                  <a:latin typeface="Cambria Math" panose="02040503050406030204" pitchFamily="18" charset="0"/>
                                </a:rPr>
                              </m:ctrlPr>
                            </m:fPr>
                            <m:num>
                              <m:r>
                                <a:rPr lang="ru-RU" i="1">
                                  <a:latin typeface="Cambria Math" panose="02040503050406030204" pitchFamily="18" charset="0"/>
                                </a:rPr>
                                <m:t>𝜕</m:t>
                              </m:r>
                              <m:r>
                                <a:rPr lang="ru-RU" i="1">
                                  <a:latin typeface="Cambria Math" panose="02040503050406030204" pitchFamily="18" charset="0"/>
                                </a:rPr>
                                <m:t>𝑓</m:t>
                              </m:r>
                            </m:num>
                            <m:den>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den>
                          </m:f>
                          <m:r>
                            <a:rPr lang="ru-RU"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r>
                                <a:rPr lang="ru-RU" i="1">
                                  <a:latin typeface="Cambria Math" panose="02040503050406030204" pitchFamily="18" charset="0"/>
                                </a:rPr>
                                <m:t>𝑓</m:t>
                              </m:r>
                            </m:den>
                          </m:f>
                          <m:r>
                            <a:rPr lang="ru-RU" i="1">
                              <a:latin typeface="Cambria Math" panose="02040503050406030204" pitchFamily="18" charset="0"/>
                            </a:rPr>
                            <m:t>𝑀</m:t>
                          </m:r>
                          <m:d>
                            <m:dPr>
                              <m:ctrlPr>
                                <a:rPr lang="ru-RU" i="1">
                                  <a:latin typeface="Cambria Math" panose="02040503050406030204" pitchFamily="18" charset="0"/>
                                </a:rPr>
                              </m:ctrlPr>
                            </m:dPr>
                            <m:e>
                              <m:f>
                                <m:fPr>
                                  <m:ctrlPr>
                                    <a:rPr lang="ru-RU" i="1">
                                      <a:latin typeface="Cambria Math" panose="02040503050406030204" pitchFamily="18" charset="0"/>
                                    </a:rPr>
                                  </m:ctrlPr>
                                </m:fPr>
                                <m:num>
                                  <m:r>
                                    <m:rPr>
                                      <m:sty m:val="p"/>
                                    </m:rPr>
                                    <a:rPr lang="ru-RU">
                                      <a:latin typeface="Cambria Math" panose="02040503050406030204" pitchFamily="18" charset="0"/>
                                    </a:rPr>
                                    <m:t>Δ</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den>
                              </m:f>
                            </m:e>
                          </m:d>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1">
                                  <a:latin typeface="Cambria Math" panose="02040503050406030204" pitchFamily="18" charset="0"/>
                                </a:rPr>
                                <m:t>=1</m:t>
                              </m:r>
                            </m:sub>
                            <m:sup>
                              <m:r>
                                <a:rPr lang="ru-RU" i="1">
                                  <a:latin typeface="Cambria Math" panose="02040503050406030204" pitchFamily="18" charset="0"/>
                                </a:rPr>
                                <m:t>𝑛</m:t>
                              </m:r>
                            </m:sup>
                            <m:e>
                              <m:sSub>
                                <m:sSubPr>
                                  <m:ctrlPr>
                                    <a:rPr lang="ru-RU" i="1">
                                      <a:latin typeface="Cambria Math" panose="02040503050406030204" pitchFamily="18" charset="0"/>
                                    </a:rPr>
                                  </m:ctrlPr>
                                </m:sSubPr>
                                <m:e>
                                  <m:r>
                                    <a:rPr lang="ru-RU" i="1">
                                      <a:latin typeface="Cambria Math" panose="02040503050406030204" pitchFamily="18" charset="0"/>
                                    </a:rPr>
                                    <m:t>𝐴</m:t>
                                  </m:r>
                                </m:e>
                                <m:sub>
                                  <m:r>
                                    <a:rPr lang="ru-RU" i="1">
                                      <a:latin typeface="Cambria Math" panose="02040503050406030204" pitchFamily="18" charset="0"/>
                                    </a:rPr>
                                    <m:t>𝑖</m:t>
                                  </m:r>
                                </m:sub>
                              </m:sSub>
                              <m:r>
                                <a:rPr lang="ru-RU" i="1">
                                  <a:latin typeface="Cambria Math" panose="02040503050406030204" pitchFamily="18" charset="0"/>
                                </a:rPr>
                                <m:t>𝑀</m:t>
                              </m:r>
                              <m:d>
                                <m:dPr>
                                  <m:ctrlPr>
                                    <a:rPr lang="ru-RU" i="1">
                                      <a:latin typeface="Cambria Math" panose="02040503050406030204" pitchFamily="18" charset="0"/>
                                    </a:rPr>
                                  </m:ctrlPr>
                                </m:dPr>
                                <m:e>
                                  <m:f>
                                    <m:fPr>
                                      <m:ctrlPr>
                                        <a:rPr lang="ru-RU" i="1">
                                          <a:latin typeface="Cambria Math" panose="02040503050406030204" pitchFamily="18" charset="0"/>
                                        </a:rPr>
                                      </m:ctrlPr>
                                    </m:fPr>
                                    <m:num>
                                      <m:r>
                                        <m:rPr>
                                          <m:sty m:val="p"/>
                                        </m:rPr>
                                        <a:rPr lang="ru-RU">
                                          <a:latin typeface="Cambria Math" panose="02040503050406030204" pitchFamily="18" charset="0"/>
                                        </a:rPr>
                                        <m:t>Δ</m:t>
                                      </m:r>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num>
                                    <m:den>
                                      <m:sSub>
                                        <m:sSubPr>
                                          <m:ctrlPr>
                                            <a:rPr lang="ru-RU" i="1">
                                              <a:latin typeface="Cambria Math" panose="02040503050406030204" pitchFamily="18" charset="0"/>
                                            </a:rPr>
                                          </m:ctrlPr>
                                        </m:sSubPr>
                                        <m:e>
                                          <m:r>
                                            <a:rPr lang="ru-RU" i="1">
                                              <a:latin typeface="Cambria Math" panose="02040503050406030204" pitchFamily="18" charset="0"/>
                                            </a:rPr>
                                            <m:t>𝑥</m:t>
                                          </m:r>
                                        </m:e>
                                        <m:sub>
                                          <m:r>
                                            <a:rPr lang="ru-RU" i="1">
                                              <a:latin typeface="Cambria Math" panose="02040503050406030204" pitchFamily="18" charset="0"/>
                                            </a:rPr>
                                            <m:t>𝑖</m:t>
                                          </m:r>
                                        </m:sub>
                                      </m:sSub>
                                    </m:den>
                                  </m:f>
                                </m:e>
                              </m:d>
                            </m:e>
                          </m:nary>
                          <m:r>
                            <a:rPr lang="ru-RU" i="1">
                              <a:latin typeface="Cambria Math" panose="02040503050406030204" pitchFamily="18" charset="0"/>
                            </a:rPr>
                            <m:t> </m:t>
                          </m:r>
                        </m:e>
                      </m:nary>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коэффициент влияния (чувствительности) изменения; коэффициент влияния входного параметра конструкции на выходной электрический параметр; чувствительность выходного электрического параметра к изменению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го параметра конструкции.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startAt="2"/>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Определить случайную составляющую погрешности выходного параметра:</a:t>
                </a:r>
                <a:endParaRPr lang="ru-RU"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den>
                          </m:f>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nary>
                            <m:naryPr>
                              <m:chr m:val="∑"/>
                              <m:limLoc m:val="undOv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den>
                                      </m:f>
                                    </m:e>
                                  </m:d>
                                </m:e>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e>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nary>
                                <m:naryPr>
                                  <m:chr m:val="∑"/>
                                  <m:limLoc m:val="undOvr"/>
                                  <m:supHide m:val="on"/>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&lt;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𝑓</m:t>
                                      </m:r>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den>
                                      </m:f>
                                    </m:e>
                                  </m:d>
                                </m:e>
                              </m:nary>
                            </m:e>
                          </m:nary>
                        </m:e>
                      </m:rad>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уравнение погрешности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startAt="3"/>
                </a:pPr>
                <a:r>
                  <a:rPr lang="ru-RU" sz="1800" dirty="0">
                    <a:effectLst/>
                    <a:ea typeface="Times New Roman" panose="02020603050405020304" pitchFamily="18" charset="0"/>
                    <a:cs typeface="Times New Roman" panose="02020603050405020304" pitchFamily="18" charset="0"/>
                  </a:rPr>
                  <a:t>Определить поле допуска 	</a:t>
                </a:r>
                <a14:m>
                  <m:oMath xmlns:m="http://schemas.openxmlformats.org/officeDocument/2006/math">
                    <m:r>
                      <m:rPr>
                        <m:sty m:val="p"/>
                      </m:rPr>
                      <a:rPr lang="ru-RU"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den>
                        </m:f>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den>
                        </m:f>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𝛿</m:t>
                    </m:r>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den>
                        </m:f>
                      </m:e>
                    </m:d>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0" y="751959"/>
                <a:ext cx="12191999" cy="5366341"/>
              </a:xfrm>
              <a:prstGeom prst="rect">
                <a:avLst/>
              </a:prstGeom>
              <a:blipFill>
                <a:blip r:embed="rId2"/>
                <a:stretch>
                  <a:fillRect l="-400" t="-568" r="-400"/>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6B5D491D-626F-431A-A606-E9BD8FC5E377}"/>
              </a:ext>
            </a:extLst>
          </p:cNvPr>
          <p:cNvSpPr txBox="1"/>
          <p:nvPr/>
        </p:nvSpPr>
        <p:spPr>
          <a:xfrm>
            <a:off x="112206" y="170998"/>
            <a:ext cx="11967587" cy="487506"/>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Анализ точности. </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Аналитический вероятностный метод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4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1665"/>
          </a:xfrm>
          <a:prstGeom prst="rect">
            <a:avLst/>
          </a:prstGeom>
          <a:noFill/>
        </p:spPr>
        <p:txBody>
          <a:bodyPr wrap="square">
            <a:spAutoFit/>
          </a:bodyPr>
          <a:lstStyle/>
          <a:p>
            <a:r>
              <a:rPr lang="ru-RU" sz="2400" dirty="0">
                <a:latin typeface="Times New Roman" panose="02020603050405020304" pitchFamily="18" charset="0"/>
                <a:cs typeface="Times New Roman" panose="02020603050405020304" pitchFamily="18" charset="0"/>
              </a:rPr>
              <a:t>Общие сведения о системе управления качеством</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2427524"/>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Показателей качества </a:t>
                </a:r>
                <a14:m>
                  <m:oMath xmlns:m="http://schemas.openxmlformats.org/officeDocument/2006/math">
                    <m:acc>
                      <m:accPr>
                        <m:chr m:val="̅"/>
                        <m:ctrlPr>
                          <a:rPr lang="ru-RU" i="1">
                            <a:latin typeface="Cambria Math" panose="02040503050406030204" pitchFamily="18" charset="0"/>
                          </a:rPr>
                        </m:ctrlPr>
                      </m:accPr>
                      <m:e>
                        <m:r>
                          <a:rPr lang="en-US" i="1">
                            <a:latin typeface="Cambria Math" panose="02040503050406030204" pitchFamily="18" charset="0"/>
                          </a:rPr>
                          <m:t>𝑌</m:t>
                        </m:r>
                      </m:e>
                    </m:acc>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может быть много, причем они нас интересуют в неодинаковой степени. Поэтому представляется логичным свести их к единому комплексному показателю качества</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1б</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2б</m:t>
                            </m:r>
                          </m:sub>
                        </m:sSub>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б</m:t>
                            </m:r>
                          </m:sub>
                        </m:sSub>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весовые коэффициенты;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показатели качества анализируемого изделия;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1б</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2б</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б</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 базовые показатели качества.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4="http://schemas.microsoft.com/office/drawing/2010/main" xmlns=""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93058" y="857307"/>
                <a:ext cx="10255046" cy="2427524"/>
              </a:xfrm>
              <a:prstGeom prst="rect">
                <a:avLst/>
              </a:prstGeom>
              <a:blipFill>
                <a:blip r:embed="rId2"/>
                <a:stretch>
                  <a:fillRect l="-535" t="-1508" r="-476" b="-3015"/>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CCC08506-3FCE-4D8C-8748-A82CFC5CD0D6}"/>
              </a:ext>
            </a:extLst>
          </p:cNvPr>
          <p:cNvSpPr txBox="1"/>
          <p:nvPr/>
        </p:nvSpPr>
        <p:spPr>
          <a:xfrm>
            <a:off x="993058" y="3573170"/>
            <a:ext cx="10255046" cy="961482"/>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Система управления качеством рассматривает на каждом этапе жизненного цикла изделия только контролируемые и управляемые факторы с учетом неуправляемых, оказывающих влияние на показатели качества объекта управления.</a:t>
            </a:r>
          </a:p>
        </p:txBody>
      </p:sp>
    </p:spTree>
    <p:extLst>
      <p:ext uri="{BB962C8B-B14F-4D97-AF65-F5344CB8AC3E}">
        <p14:creationId xmlns:p14="http://schemas.microsoft.com/office/powerpoint/2010/main" val="2510876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402" y="114300"/>
            <a:ext cx="11947709" cy="830997"/>
          </a:xfrm>
          <a:prstGeom prst="rect">
            <a:avLst/>
          </a:prstGeom>
          <a:noFill/>
        </p:spPr>
        <p:txBody>
          <a:bodyPr wrap="square" rtlCol="0">
            <a:spAutoFit/>
          </a:bodyPr>
          <a:lstStyle/>
          <a:p>
            <a:pPr algn="ctr"/>
            <a:r>
              <a:rPr lang="ru-RU" sz="2400" dirty="0"/>
              <a:t> </a:t>
            </a:r>
            <a:r>
              <a:rPr lang="ru-RU" sz="2400" dirty="0">
                <a:latin typeface="Times New Roman" panose="02020603050405020304" pitchFamily="18" charset="0"/>
                <a:cs typeface="Times New Roman" panose="02020603050405020304" pitchFamily="18" charset="0"/>
              </a:rPr>
              <a:t>Анализ точности. Аналитический вероятностный метод.</a:t>
            </a:r>
          </a:p>
          <a:p>
            <a:pPr algn="ctr"/>
            <a:r>
              <a:rPr lang="ru-RU" sz="2400" dirty="0">
                <a:latin typeface="Times New Roman" panose="02020603050405020304" pitchFamily="18" charset="0"/>
                <a:cs typeface="Times New Roman" panose="02020603050405020304" pitchFamily="18" charset="0"/>
              </a:rPr>
              <a:t>Общий случай (распределение не подчиняется закону Гаусса)</a:t>
            </a:r>
            <a:endParaRPr lang="ru-RU"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195263" y="483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 name="Рисунок 6" descr="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02" y="894631"/>
            <a:ext cx="4486275" cy="4286250"/>
          </a:xfrm>
          <a:prstGeom prst="rect">
            <a:avLst/>
          </a:prstGeom>
          <a:noFill/>
          <a:ln>
            <a:noFill/>
          </a:ln>
        </p:spPr>
      </p:pic>
      <p:sp>
        <p:nvSpPr>
          <p:cNvPr id="8" name="TextBox 7"/>
          <p:cNvSpPr txBox="1"/>
          <p:nvPr/>
        </p:nvSpPr>
        <p:spPr>
          <a:xfrm>
            <a:off x="74402" y="4294986"/>
            <a:ext cx="4495800" cy="1200329"/>
          </a:xfrm>
          <a:prstGeom prst="rect">
            <a:avLst/>
          </a:prstGeom>
          <a:solidFill>
            <a:schemeClr val="bg1"/>
          </a:solidFill>
        </p:spPr>
        <p:txBody>
          <a:bodyPr wrap="square" rtlCol="0">
            <a:spAutoFit/>
          </a:bodyPr>
          <a:lstStyle/>
          <a:p>
            <a:r>
              <a:rPr lang="ru-RU" dirty="0">
                <a:latin typeface="Times New Roman" panose="02020603050405020304" pitchFamily="18" charset="0"/>
                <a:cs typeface="Times New Roman" panose="02020603050405020304" pitchFamily="18" charset="0"/>
              </a:rPr>
              <a:t>где </a:t>
            </a:r>
            <a:r>
              <a:rPr lang="en-US" i="1" dirty="0">
                <a:latin typeface="Times New Roman" panose="02020603050405020304" pitchFamily="18" charset="0"/>
                <a:cs typeface="Times New Roman" panose="02020603050405020304" pitchFamily="18" charset="0"/>
              </a:rPr>
              <a:t>a</a:t>
            </a:r>
            <a:r>
              <a:rPr lang="ru-RU" dirty="0">
                <a:latin typeface="Times New Roman" panose="02020603050405020304" pitchFamily="18" charset="0"/>
                <a:cs typeface="Times New Roman" panose="02020603050405020304" pitchFamily="18" charset="0"/>
              </a:rPr>
              <a:t> —коэффициент относительной асимметрии распре­деления отклонений в поле допуска; δ(∆х/х) и </a:t>
            </a:r>
            <a:r>
              <a:rPr lang="ru-RU" i="1" dirty="0">
                <a:latin typeface="Times New Roman" panose="02020603050405020304" pitchFamily="18" charset="0"/>
                <a:cs typeface="Times New Roman" panose="02020603050405020304" pitchFamily="18" charset="0"/>
              </a:rPr>
              <a:t>Е(∆х/х) </a:t>
            </a:r>
            <a:r>
              <a:rPr lang="ru-RU" dirty="0">
                <a:latin typeface="Times New Roman" panose="02020603050405020304" pitchFamily="18" charset="0"/>
                <a:cs typeface="Times New Roman" panose="02020603050405020304" pitchFamily="18" charset="0"/>
              </a:rPr>
              <a:t>— половина поля допуска и координата его середины.</a:t>
            </a:r>
          </a:p>
        </p:txBody>
      </p:sp>
      <p:pic>
        <p:nvPicPr>
          <p:cNvPr id="11" name="Рисунок 10"/>
          <p:cNvPicPr>
            <a:picLocks noChangeAspect="1"/>
          </p:cNvPicPr>
          <p:nvPr/>
        </p:nvPicPr>
        <p:blipFill>
          <a:blip r:embed="rId3"/>
          <a:stretch>
            <a:fillRect/>
          </a:stretch>
        </p:blipFill>
        <p:spPr>
          <a:xfrm>
            <a:off x="4881834" y="1976908"/>
            <a:ext cx="6939559" cy="744067"/>
          </a:xfrm>
          <a:prstGeom prst="rect">
            <a:avLst/>
          </a:prstGeom>
        </p:spPr>
      </p:pic>
      <p:pic>
        <p:nvPicPr>
          <p:cNvPr id="13" name="Рисунок 12"/>
          <p:cNvPicPr>
            <a:picLocks noChangeAspect="1"/>
          </p:cNvPicPr>
          <p:nvPr/>
        </p:nvPicPr>
        <p:blipFill>
          <a:blip r:embed="rId4"/>
          <a:stretch>
            <a:fillRect/>
          </a:stretch>
        </p:blipFill>
        <p:spPr>
          <a:xfrm>
            <a:off x="2844321" y="5356815"/>
            <a:ext cx="8904767" cy="1110660"/>
          </a:xfrm>
          <a:prstGeom prst="rect">
            <a:avLst/>
          </a:prstGeom>
        </p:spPr>
      </p:pic>
    </p:spTree>
    <p:extLst>
      <p:ext uri="{BB962C8B-B14F-4D97-AF65-F5344CB8AC3E}">
        <p14:creationId xmlns:p14="http://schemas.microsoft.com/office/powerpoint/2010/main" val="3781602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402" y="114300"/>
            <a:ext cx="11947709" cy="830997"/>
          </a:xfrm>
          <a:prstGeom prst="rect">
            <a:avLst/>
          </a:prstGeom>
          <a:noFill/>
        </p:spPr>
        <p:txBody>
          <a:bodyPr wrap="square" rtlCol="0">
            <a:spAutoFit/>
          </a:bodyPr>
          <a:lstStyle/>
          <a:p>
            <a:pPr algn="ctr"/>
            <a:r>
              <a:rPr lang="ru-RU" sz="2400" dirty="0"/>
              <a:t> </a:t>
            </a:r>
            <a:r>
              <a:rPr lang="ru-RU" sz="2400" dirty="0">
                <a:latin typeface="Times New Roman" panose="02020603050405020304" pitchFamily="18" charset="0"/>
                <a:cs typeface="Times New Roman" panose="02020603050405020304" pitchFamily="18" charset="0"/>
              </a:rPr>
              <a:t>Анализ точности. Аналитический вероятностный метод.</a:t>
            </a:r>
          </a:p>
          <a:p>
            <a:pPr algn="ctr"/>
            <a:r>
              <a:rPr lang="ru-RU" sz="2400" dirty="0">
                <a:latin typeface="Times New Roman" panose="02020603050405020304" pitchFamily="18" charset="0"/>
                <a:cs typeface="Times New Roman" panose="02020603050405020304" pitchFamily="18" charset="0"/>
              </a:rPr>
              <a:t>Общий случай (распределение не подчиняется закону Гаусса)</a:t>
            </a:r>
            <a:endParaRPr lang="ru-RU" dirty="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195263" y="4836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5123" name="Рисунок 50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56" y="1039166"/>
            <a:ext cx="5943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Рисунок 50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28" y="1460488"/>
            <a:ext cx="5943600" cy="2141538"/>
          </a:xfrm>
          <a:prstGeom prst="rect">
            <a:avLst/>
          </a:prstGeom>
          <a:noFill/>
          <a:extLst>
            <a:ext uri="{909E8E84-426E-40DD-AFC4-6F175D3DCCD1}">
              <a14:hiddenFill xmlns:a14="http://schemas.microsoft.com/office/drawing/2010/main">
                <a:solidFill>
                  <a:srgbClr val="FFFFFF"/>
                </a:solidFill>
              </a14:hiddenFill>
            </a:ext>
          </a:extLst>
        </p:spPr>
      </p:pic>
      <p:pic>
        <p:nvPicPr>
          <p:cNvPr id="5121" name="Рисунок 50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24" y="3469204"/>
            <a:ext cx="5621679" cy="33228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5"/>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7"/>
          <p:cNvSpPr>
            <a:spLocks noChangeArrowheads="1"/>
          </p:cNvSpPr>
          <p:nvPr/>
        </p:nvSpPr>
        <p:spPr bwMode="auto">
          <a:xfrm>
            <a:off x="0" y="7026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Прямоугольник 9"/>
          <p:cNvSpPr/>
          <p:nvPr/>
        </p:nvSpPr>
        <p:spPr>
          <a:xfrm>
            <a:off x="711161" y="2915205"/>
            <a:ext cx="4730590"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Коэффициенты </a:t>
            </a:r>
            <a:r>
              <a:rPr lang="ru-RU" i="1" dirty="0">
                <a:latin typeface="Times New Roman" panose="02020603050405020304" pitchFamily="18" charset="0"/>
                <a:ea typeface="Times New Roman" panose="02020603050405020304" pitchFamily="18" charset="0"/>
              </a:rPr>
              <a:t>α</a:t>
            </a:r>
            <a:r>
              <a:rPr lang="en-US" i="1" baseline="-25000" dirty="0" err="1">
                <a:latin typeface="Times New Roman" panose="02020603050405020304" pitchFamily="18" charset="0"/>
                <a:ea typeface="Times New Roman" panose="02020603050405020304" pitchFamily="18" charset="0"/>
              </a:rPr>
              <a:t>i</a:t>
            </a:r>
            <a:r>
              <a:rPr lang="ru-RU"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k</a:t>
            </a:r>
            <a:r>
              <a:rPr lang="en-US" i="1" baseline="-25000" dirty="0" err="1">
                <a:latin typeface="Times New Roman" panose="02020603050405020304" pitchFamily="18" charset="0"/>
                <a:ea typeface="Times New Roman" panose="02020603050405020304" pitchFamily="18" charset="0"/>
              </a:rPr>
              <a:t>i</a:t>
            </a:r>
            <a:r>
              <a:rPr lang="ru-RU" i="1" dirty="0">
                <a:latin typeface="Times New Roman" panose="02020603050405020304" pitchFamily="18" charset="0"/>
                <a:ea typeface="Times New Roman" panose="02020603050405020304" pitchFamily="18" charset="0"/>
              </a:rPr>
              <a:t>, </a:t>
            </a:r>
            <a:r>
              <a:rPr lang="en-US" i="1" dirty="0">
                <a:latin typeface="Calibri" panose="020F0502020204030204" pitchFamily="34" charset="0"/>
                <a:ea typeface="Times New Roman" panose="02020603050405020304" pitchFamily="18" charset="0"/>
              </a:rPr>
              <a:t>γ</a:t>
            </a:r>
            <a:r>
              <a:rPr lang="en-US" dirty="0">
                <a:latin typeface="Calibri" panose="020F0502020204030204" pitchFamily="34" charset="0"/>
                <a:ea typeface="Times New Roman" panose="02020603050405020304" pitchFamily="18" charset="0"/>
              </a:rPr>
              <a:t> </a:t>
            </a:r>
            <a:r>
              <a:rPr lang="ru-RU" dirty="0">
                <a:latin typeface="Calibri" panose="020F0502020204030204" pitchFamily="34" charset="0"/>
                <a:ea typeface="Times New Roman" panose="02020603050405020304" pitchFamily="18" charset="0"/>
              </a:rPr>
              <a:t>выбираются из таблиц:</a:t>
            </a:r>
            <a:endParaRPr lang="ru-RU" dirty="0"/>
          </a:p>
        </p:txBody>
      </p:sp>
    </p:spTree>
    <p:extLst>
      <p:ext uri="{BB962C8B-B14F-4D97-AF65-F5344CB8AC3E}">
        <p14:creationId xmlns:p14="http://schemas.microsoft.com/office/powerpoint/2010/main" val="335972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304800" y="1134547"/>
                <a:ext cx="11772900" cy="4458721"/>
              </a:xfrm>
              <a:prstGeom prst="rect">
                <a:avLst/>
              </a:prstGeom>
            </p:spPr>
            <p:txBody>
              <a:bodyPr wrap="square">
                <a:spAutoFit/>
              </a:bodyPr>
              <a:lstStyle/>
              <a:p>
                <a:pPr algn="ctr">
                  <a:lnSpc>
                    <a:spcPct val="107000"/>
                  </a:lnSpc>
                  <a:spcAft>
                    <a:spcPts val="800"/>
                  </a:spcAft>
                </a:pP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Выводы из анализа уравнения погрешности: </a:t>
                </a:r>
                <a:endPar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В случае отсутствия корреляции между погрешностями конструкционных параметров все источники технологических погрешностей увеличивают погрешность выходного параметра.</a:t>
                </a:r>
                <a:endPar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Вклады всех источников технологических погрешностей </a:t>
                </a:r>
                <a14:m>
                  <m:oMath xmlns:m="http://schemas.openxmlformats.org/officeDocument/2006/math">
                    <m:sSub>
                      <m:sSubPr>
                        <m:ctrlP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в погрешность выходного электрического параметра разные и определяются коэффициентами влияния </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a:t>
                </a: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коэффициентами чувствительности), а также величиной погрешности.</a:t>
                </a:r>
                <a:endPar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Если между параметрами конструкции существуют корреляционные связи, то возможна ситуация, когда общая погрешность будет уменьшаться за счёт погрешностей элементов, между которыми есть корреляционные связи (-1 ≤</a:t>
                </a:r>
                <a14:m>
                  <m:oMath xmlns:m="http://schemas.openxmlformats.org/officeDocument/2006/math">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m:t>
                        </m:r>
                      </m:e>
                      <m:sub>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ru-RU" sz="20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1) (при соответствующих знаках коэффициентов чувствительности и коэффициентов корреляции).</a:t>
                </a:r>
                <a:endPar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Наличие корреляционных связей параметров конструкции характерно </a:t>
                </a:r>
                <a:r>
                  <a:rPr lang="ru-RU" sz="2000" dirty="0">
                    <a:latin typeface="Times New Roman" panose="02020603050405020304" pitchFamily="18" charset="0"/>
                    <a:ea typeface="Times New Roman" panose="02020603050405020304" pitchFamily="18" charset="0"/>
                    <a:cs typeface="Times New Roman" panose="02020603050405020304" pitchFamily="18" charset="0"/>
                  </a:rPr>
                  <a:t>для случая применения </a:t>
                </a:r>
                <a:r>
                  <a:rPr lang="ru-RU"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групповых технологических процессов.</a:t>
                </a:r>
                <a:endParaRPr lang="ru-RU"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304800" y="1134547"/>
                <a:ext cx="11772900" cy="4458721"/>
              </a:xfrm>
              <a:prstGeom prst="rect">
                <a:avLst/>
              </a:prstGeom>
              <a:blipFill>
                <a:blip r:embed="rId2"/>
                <a:stretch>
                  <a:fillRect l="-518" t="-683" r="-518" b="-1503"/>
                </a:stretch>
              </a:blipFill>
            </p:spPr>
            <p:txBody>
              <a:bodyPr/>
              <a:lstStyle/>
              <a:p>
                <a:r>
                  <a:rPr lang="ru-RU">
                    <a:noFill/>
                  </a:rPr>
                  <a:t> </a:t>
                </a:r>
              </a:p>
            </p:txBody>
          </p:sp>
        </mc:Fallback>
      </mc:AlternateContent>
      <p:sp>
        <p:nvSpPr>
          <p:cNvPr id="6" name="TextBox 5">
            <a:extLst>
              <a:ext uri="{FF2B5EF4-FFF2-40B4-BE49-F238E27FC236}">
                <a16:creationId xmlns:a16="http://schemas.microsoft.com/office/drawing/2014/main" id="{6B5D491D-626F-431A-A606-E9BD8FC5E377}"/>
              </a:ext>
            </a:extLst>
          </p:cNvPr>
          <p:cNvSpPr txBox="1"/>
          <p:nvPr/>
        </p:nvSpPr>
        <p:spPr>
          <a:xfrm>
            <a:off x="110113" y="150725"/>
            <a:ext cx="11967587" cy="487506"/>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Анализ точности. </a:t>
            </a:r>
            <a:r>
              <a:rPr lang="ru-RU" sz="2400" dirty="0">
                <a:effectLst/>
                <a:latin typeface="Times New Roman" panose="02020603050405020304" pitchFamily="18" charset="0"/>
                <a:ea typeface="Times New Roman" panose="02020603050405020304" pitchFamily="18" charset="0"/>
                <a:cs typeface="Times New Roman" panose="02020603050405020304" pitchFamily="18" charset="0"/>
              </a:rPr>
              <a:t>Аналитический вероятностный метод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722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18863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Методы определения коэффициентов чувствительности</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656709"/>
                <a:ext cx="10255046" cy="2432974"/>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Существует 2 основных метода определения коэффициента чувствительности:</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ru-RU" sz="1800" u="wavy" dirty="0">
                    <a:effectLst/>
                    <a:latin typeface="Times New Roman" panose="02020603050405020304" pitchFamily="18" charset="0"/>
                    <a:ea typeface="Calibri" panose="020F0502020204030204" pitchFamily="34" charset="0"/>
                    <a:cs typeface="Times New Roman" panose="02020603050405020304" pitchFamily="18" charset="0"/>
                  </a:rPr>
                  <a:t>Метод частных производных.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Требуется наличие аналитической зависимости: </a:t>
                </a:r>
                <a14:m>
                  <m:oMath xmlns:m="http://schemas.openxmlformats.org/officeDocument/2006/math">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acc>
                      </m:e>
                    </m:d>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Аналитическое нахождение частной производной: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𝐴</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𝑓</m:t>
                        </m:r>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𝑓</m:t>
                        </m:r>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ru-RU" sz="1800" u="wavy" dirty="0">
                    <a:effectLst/>
                    <a:latin typeface="Times New Roman" panose="02020603050405020304" pitchFamily="18" charset="0"/>
                    <a:ea typeface="Calibri" panose="020F0502020204030204" pitchFamily="34" charset="0"/>
                    <a:cs typeface="Times New Roman" panose="02020603050405020304" pitchFamily="18" charset="0"/>
                  </a:rPr>
                  <a:t>Метод малых приращений.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Предполагает численное определение коэффициентов чувствительности через малые приращения конструкционных параметров.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656709"/>
                <a:ext cx="10255046" cy="2432974"/>
              </a:xfrm>
              <a:prstGeom prst="rect">
                <a:avLst/>
              </a:prstGeom>
              <a:blipFill>
                <a:blip r:embed="rId2"/>
                <a:stretch>
                  <a:fillRect l="-416" t="-1504" r="-476" b="-3008"/>
                </a:stretch>
              </a:blipFill>
            </p:spPr>
            <p:txBody>
              <a:bodyPr/>
              <a:lstStyle/>
              <a:p>
                <a:r>
                  <a:rPr lang="ru-RU">
                    <a:noFill/>
                  </a:rPr>
                  <a:t> </a:t>
                </a:r>
              </a:p>
            </p:txBody>
          </p:sp>
        </mc:Fallback>
      </mc:AlternateContent>
      <p:grpSp>
        <p:nvGrpSpPr>
          <p:cNvPr id="47" name="Полотно 1">
            <a:extLst>
              <a:ext uri="{FF2B5EF4-FFF2-40B4-BE49-F238E27FC236}">
                <a16:creationId xmlns:a16="http://schemas.microsoft.com/office/drawing/2014/main" id="{D188F275-DC00-4752-87FE-BD535C46EC2D}"/>
              </a:ext>
            </a:extLst>
          </p:cNvPr>
          <p:cNvGrpSpPr/>
          <p:nvPr/>
        </p:nvGrpSpPr>
        <p:grpSpPr>
          <a:xfrm>
            <a:off x="4028220" y="3089683"/>
            <a:ext cx="4135559" cy="2638229"/>
            <a:chOff x="0" y="0"/>
            <a:chExt cx="4135559" cy="2638229"/>
          </a:xfrm>
        </p:grpSpPr>
        <p:sp>
          <p:nvSpPr>
            <p:cNvPr id="48" name="Прямоугольник 47">
              <a:extLst>
                <a:ext uri="{FF2B5EF4-FFF2-40B4-BE49-F238E27FC236}">
                  <a16:creationId xmlns:a16="http://schemas.microsoft.com/office/drawing/2014/main" id="{582036AB-D995-489E-B7A1-4C5B74385C1A}"/>
                </a:ext>
              </a:extLst>
            </p:cNvPr>
            <p:cNvSpPr/>
            <p:nvPr/>
          </p:nvSpPr>
          <p:spPr>
            <a:xfrm>
              <a:off x="0" y="0"/>
              <a:ext cx="4135120" cy="2637790"/>
            </a:xfrm>
            <a:prstGeom prst="rect">
              <a:avLst/>
            </a:prstGeom>
            <a:solidFill>
              <a:prstClr val="white"/>
            </a:solidFill>
          </p:spPr>
        </p:sp>
        <p:cxnSp>
          <p:nvCxnSpPr>
            <p:cNvPr id="49" name="Прямая со стрелкой 48">
              <a:extLst>
                <a:ext uri="{FF2B5EF4-FFF2-40B4-BE49-F238E27FC236}">
                  <a16:creationId xmlns:a16="http://schemas.microsoft.com/office/drawing/2014/main" id="{1FA817C1-D466-4107-893C-5F3856936852}"/>
                </a:ext>
              </a:extLst>
            </p:cNvPr>
            <p:cNvCxnSpPr/>
            <p:nvPr/>
          </p:nvCxnSpPr>
          <p:spPr>
            <a:xfrm flipV="1">
              <a:off x="851339" y="142679"/>
              <a:ext cx="0" cy="2308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Прямая со стрелкой 49">
              <a:extLst>
                <a:ext uri="{FF2B5EF4-FFF2-40B4-BE49-F238E27FC236}">
                  <a16:creationId xmlns:a16="http://schemas.microsoft.com/office/drawing/2014/main" id="{97208A45-585F-4A52-B39B-69E0FC3892A6}"/>
                </a:ext>
              </a:extLst>
            </p:cNvPr>
            <p:cNvCxnSpPr/>
            <p:nvPr/>
          </p:nvCxnSpPr>
          <p:spPr>
            <a:xfrm flipV="1">
              <a:off x="35999" y="1704779"/>
              <a:ext cx="4053840" cy="2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Полилиния: фигура 50">
              <a:extLst>
                <a:ext uri="{FF2B5EF4-FFF2-40B4-BE49-F238E27FC236}">
                  <a16:creationId xmlns:a16="http://schemas.microsoft.com/office/drawing/2014/main" id="{0987F07D-DF08-43D7-A736-D891F752200E}"/>
                </a:ext>
              </a:extLst>
            </p:cNvPr>
            <p:cNvSpPr/>
            <p:nvPr/>
          </p:nvSpPr>
          <p:spPr>
            <a:xfrm>
              <a:off x="302699" y="356039"/>
              <a:ext cx="2179320" cy="990600"/>
            </a:xfrm>
            <a:custGeom>
              <a:avLst/>
              <a:gdLst>
                <a:gd name="connsiteX0" fmla="*/ 0 w 2179320"/>
                <a:gd name="connsiteY0" fmla="*/ 990600 h 990600"/>
                <a:gd name="connsiteX1" fmla="*/ 1264920 w 2179320"/>
                <a:gd name="connsiteY1" fmla="*/ 739140 h 990600"/>
                <a:gd name="connsiteX2" fmla="*/ 2179320 w 2179320"/>
                <a:gd name="connsiteY2" fmla="*/ 0 h 990600"/>
              </a:gdLst>
              <a:ahLst/>
              <a:cxnLst>
                <a:cxn ang="0">
                  <a:pos x="connsiteX0" y="connsiteY0"/>
                </a:cxn>
                <a:cxn ang="0">
                  <a:pos x="connsiteX1" y="connsiteY1"/>
                </a:cxn>
                <a:cxn ang="0">
                  <a:pos x="connsiteX2" y="connsiteY2"/>
                </a:cxn>
              </a:cxnLst>
              <a:rect l="l" t="t" r="r" b="b"/>
              <a:pathLst>
                <a:path w="2179320" h="990600">
                  <a:moveTo>
                    <a:pt x="0" y="990600"/>
                  </a:moveTo>
                  <a:cubicBezTo>
                    <a:pt x="450850" y="947420"/>
                    <a:pt x="901700" y="904240"/>
                    <a:pt x="1264920" y="739140"/>
                  </a:cubicBezTo>
                  <a:cubicBezTo>
                    <a:pt x="1628140" y="574040"/>
                    <a:pt x="2032000" y="172720"/>
                    <a:pt x="217932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2" name="Надпись 9">
              <a:extLst>
                <a:ext uri="{FF2B5EF4-FFF2-40B4-BE49-F238E27FC236}">
                  <a16:creationId xmlns:a16="http://schemas.microsoft.com/office/drawing/2014/main" id="{ED46007A-6FCE-4881-A480-22598C3CB027}"/>
                </a:ext>
              </a:extLst>
            </p:cNvPr>
            <p:cNvSpPr txBox="1"/>
            <p:nvPr/>
          </p:nvSpPr>
          <p:spPr>
            <a:xfrm>
              <a:off x="630359" y="35999"/>
              <a:ext cx="257810" cy="914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Y</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Надпись 11">
              <a:extLst>
                <a:ext uri="{FF2B5EF4-FFF2-40B4-BE49-F238E27FC236}">
                  <a16:creationId xmlns:a16="http://schemas.microsoft.com/office/drawing/2014/main" id="{4C8A0CA1-9A63-4C81-A3E1-27BC75CB60B3}"/>
                </a:ext>
              </a:extLst>
            </p:cNvPr>
            <p:cNvSpPr txBox="1"/>
            <p:nvPr/>
          </p:nvSpPr>
          <p:spPr>
            <a:xfrm>
              <a:off x="3830759" y="1674299"/>
              <a:ext cx="304800"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X</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13FFEEA0-CDA6-4B3F-8F58-F0581EF335A8}"/>
                </a:ext>
              </a:extLst>
            </p:cNvPr>
            <p:cNvCxnSpPr/>
            <p:nvPr/>
          </p:nvCxnSpPr>
          <p:spPr>
            <a:xfrm>
              <a:off x="2230559" y="622739"/>
              <a:ext cx="7620" cy="1097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3F9419A8-DEC1-43FE-B044-ECA94A030F8D}"/>
                </a:ext>
              </a:extLst>
            </p:cNvPr>
            <p:cNvCxnSpPr/>
            <p:nvPr/>
          </p:nvCxnSpPr>
          <p:spPr>
            <a:xfrm>
              <a:off x="1450439" y="1133279"/>
              <a:ext cx="0" cy="5867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D446BB75-0A3F-4DA0-B0D7-5FD57B3A6D2F}"/>
                </a:ext>
              </a:extLst>
            </p:cNvPr>
            <p:cNvCxnSpPr/>
            <p:nvPr/>
          </p:nvCxnSpPr>
          <p:spPr>
            <a:xfrm flipH="1">
              <a:off x="851339" y="1148519"/>
              <a:ext cx="5991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a:extLst>
                <a:ext uri="{FF2B5EF4-FFF2-40B4-BE49-F238E27FC236}">
                  <a16:creationId xmlns:a16="http://schemas.microsoft.com/office/drawing/2014/main" id="{62DF4A59-3A6D-499D-BDDF-24713A9A9A2E}"/>
                </a:ext>
              </a:extLst>
            </p:cNvPr>
            <p:cNvCxnSpPr/>
            <p:nvPr/>
          </p:nvCxnSpPr>
          <p:spPr>
            <a:xfrm flipV="1">
              <a:off x="851339" y="607499"/>
              <a:ext cx="1386840" cy="76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a:extLst>
                <a:ext uri="{FF2B5EF4-FFF2-40B4-BE49-F238E27FC236}">
                  <a16:creationId xmlns:a16="http://schemas.microsoft.com/office/drawing/2014/main" id="{A4C72CA7-20F6-4F83-996D-AC4D2C40B896}"/>
                </a:ext>
              </a:extLst>
            </p:cNvPr>
            <p:cNvCxnSpPr/>
            <p:nvPr/>
          </p:nvCxnSpPr>
          <p:spPr>
            <a:xfrm>
              <a:off x="607499" y="1144709"/>
              <a:ext cx="243840" cy="0"/>
            </a:xfrm>
            <a:prstGeom prst="line">
              <a:avLst/>
            </a:prstGeom>
          </p:spPr>
          <p:style>
            <a:lnRef idx="1">
              <a:schemeClr val="dk1"/>
            </a:lnRef>
            <a:fillRef idx="0">
              <a:schemeClr val="dk1"/>
            </a:fillRef>
            <a:effectRef idx="0">
              <a:schemeClr val="dk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C865D43B-ED49-4909-BA87-D2CB89182259}"/>
                </a:ext>
              </a:extLst>
            </p:cNvPr>
            <p:cNvCxnSpPr/>
            <p:nvPr/>
          </p:nvCxnSpPr>
          <p:spPr>
            <a:xfrm>
              <a:off x="607499" y="615119"/>
              <a:ext cx="243840" cy="0"/>
            </a:xfrm>
            <a:prstGeom prst="line">
              <a:avLst/>
            </a:prstGeom>
          </p:spPr>
          <p:style>
            <a:lnRef idx="1">
              <a:schemeClr val="dk1"/>
            </a:lnRef>
            <a:fillRef idx="0">
              <a:schemeClr val="dk1"/>
            </a:fillRef>
            <a:effectRef idx="0">
              <a:schemeClr val="dk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3952A10B-AAEA-4D62-AC3F-3701B0D7BE0B}"/>
                </a:ext>
              </a:extLst>
            </p:cNvPr>
            <p:cNvCxnSpPr/>
            <p:nvPr/>
          </p:nvCxnSpPr>
          <p:spPr>
            <a:xfrm flipV="1">
              <a:off x="1445949" y="1716209"/>
              <a:ext cx="4150" cy="267630"/>
            </a:xfrm>
            <a:prstGeom prst="line">
              <a:avLst/>
            </a:prstGeom>
          </p:spPr>
          <p:style>
            <a:lnRef idx="1">
              <a:schemeClr val="dk1"/>
            </a:lnRef>
            <a:fillRef idx="0">
              <a:schemeClr val="dk1"/>
            </a:fillRef>
            <a:effectRef idx="0">
              <a:schemeClr val="dk1"/>
            </a:effectRef>
            <a:fontRef idx="minor">
              <a:schemeClr val="tx1"/>
            </a:fontRef>
          </p:style>
        </p:cxnSp>
        <p:cxnSp>
          <p:nvCxnSpPr>
            <p:cNvPr id="61" name="Прямая соединительная линия 60">
              <a:extLst>
                <a:ext uri="{FF2B5EF4-FFF2-40B4-BE49-F238E27FC236}">
                  <a16:creationId xmlns:a16="http://schemas.microsoft.com/office/drawing/2014/main" id="{9C242991-E852-457E-8E75-C8959D2F85E0}"/>
                </a:ext>
              </a:extLst>
            </p:cNvPr>
            <p:cNvCxnSpPr/>
            <p:nvPr/>
          </p:nvCxnSpPr>
          <p:spPr>
            <a:xfrm flipV="1">
              <a:off x="2231489" y="1720019"/>
              <a:ext cx="3810" cy="267335"/>
            </a:xfrm>
            <a:prstGeom prst="line">
              <a:avLst/>
            </a:prstGeom>
          </p:spPr>
          <p:style>
            <a:lnRef idx="1">
              <a:schemeClr val="dk1"/>
            </a:lnRef>
            <a:fillRef idx="0">
              <a:schemeClr val="dk1"/>
            </a:fillRef>
            <a:effectRef idx="0">
              <a:schemeClr val="dk1"/>
            </a:effectRef>
            <a:fontRef idx="minor">
              <a:schemeClr val="tx1"/>
            </a:fontRef>
          </p:style>
        </p:cxnSp>
        <p:cxnSp>
          <p:nvCxnSpPr>
            <p:cNvPr id="62" name="Прямая со стрелкой 61">
              <a:extLst>
                <a:ext uri="{FF2B5EF4-FFF2-40B4-BE49-F238E27FC236}">
                  <a16:creationId xmlns:a16="http://schemas.microsoft.com/office/drawing/2014/main" id="{B905856B-5079-4F3B-AC5C-306B8B15FD12}"/>
                </a:ext>
              </a:extLst>
            </p:cNvPr>
            <p:cNvCxnSpPr/>
            <p:nvPr/>
          </p:nvCxnSpPr>
          <p:spPr>
            <a:xfrm>
              <a:off x="1450099" y="1925759"/>
              <a:ext cx="780460" cy="381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Прямая со стрелкой 62">
              <a:extLst>
                <a:ext uri="{FF2B5EF4-FFF2-40B4-BE49-F238E27FC236}">
                  <a16:creationId xmlns:a16="http://schemas.microsoft.com/office/drawing/2014/main" id="{1F5D9C02-8850-47B6-8B96-68F6F4BF630A}"/>
                </a:ext>
              </a:extLst>
            </p:cNvPr>
            <p:cNvCxnSpPr/>
            <p:nvPr/>
          </p:nvCxnSpPr>
          <p:spPr>
            <a:xfrm flipH="1" flipV="1">
              <a:off x="657029" y="611309"/>
              <a:ext cx="3810" cy="53340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Надпись 27">
                  <a:extLst>
                    <a:ext uri="{FF2B5EF4-FFF2-40B4-BE49-F238E27FC236}">
                      <a16:creationId xmlns:a16="http://schemas.microsoft.com/office/drawing/2014/main" id="{4198D4B3-D11E-4879-B82E-9FAC93E5FE9A}"/>
                    </a:ext>
                  </a:extLst>
                </p:cNvPr>
                <p:cNvSpPr txBox="1"/>
                <p:nvPr/>
              </p:nvSpPr>
              <p:spPr>
                <a:xfrm rot="16200000">
                  <a:off x="725610" y="413190"/>
                  <a:ext cx="360045" cy="914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ru-RU" sz="1100">
                            <a:effectLst/>
                            <a:latin typeface="Cambria Math" panose="02040503050406030204" pitchFamily="18" charset="0"/>
                            <a:ea typeface="Calibri" panose="020F0502020204030204" pitchFamily="34" charset="0"/>
                            <a:cs typeface="Times New Roman" panose="02020603050405020304" pitchFamily="18" charset="0"/>
                          </a:rPr>
                          <m:t>Δ</m:t>
                        </m:r>
                        <m:r>
                          <a:rPr lang="ru-RU" sz="1100" i="1">
                            <a:effectLst/>
                            <a:latin typeface="Cambria Math" panose="02040503050406030204" pitchFamily="18" charset="0"/>
                            <a:ea typeface="Calibri" panose="020F0502020204030204" pitchFamily="34" charset="0"/>
                            <a:cs typeface="Times New Roman" panose="02020603050405020304" pitchFamily="18" charset="0"/>
                          </a:rPr>
                          <m:t>𝑌</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4" name="Надпись 27">
                  <a:extLst>
                    <a:ext uri="{FF2B5EF4-FFF2-40B4-BE49-F238E27FC236}">
                      <a16:creationId xmlns:a14="http://schemas.microsoft.com/office/drawing/2010/main" xmlns="" xmlns:a16="http://schemas.microsoft.com/office/drawing/2014/main" id="{4198D4B3-D11E-4879-B82E-9FAC93E5FE9A}"/>
                    </a:ext>
                  </a:extLst>
                </p:cNvPr>
                <p:cNvSpPr txBox="1">
                  <a:spLocks noRot="1" noChangeAspect="1" noMove="1" noResize="1" noEditPoints="1" noAdjustHandles="1" noChangeArrowheads="1" noChangeShapeType="1" noTextEdit="1"/>
                </p:cNvSpPr>
                <p:nvPr/>
              </p:nvSpPr>
              <p:spPr>
                <a:xfrm rot="16200000">
                  <a:off x="725610" y="413190"/>
                  <a:ext cx="360045" cy="914400"/>
                </a:xfrm>
                <a:prstGeom prst="rect">
                  <a:avLst/>
                </a:prstGeom>
                <a:blipFill>
                  <a:blip r:embed="rId3"/>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5" name="Надпись 30">
                  <a:extLst>
                    <a:ext uri="{FF2B5EF4-FFF2-40B4-BE49-F238E27FC236}">
                      <a16:creationId xmlns:a16="http://schemas.microsoft.com/office/drawing/2014/main" id="{6186C5C4-CDED-4B4D-9E23-1BD2934BD248}"/>
                    </a:ext>
                  </a:extLst>
                </p:cNvPr>
                <p:cNvSpPr txBox="1"/>
                <p:nvPr/>
              </p:nvSpPr>
              <p:spPr>
                <a:xfrm>
                  <a:off x="1655249" y="1723829"/>
                  <a:ext cx="366395" cy="9144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US" sz="1100">
                            <a:effectLst/>
                            <a:latin typeface="Cambria Math" panose="02040503050406030204" pitchFamily="18" charset="0"/>
                            <a:ea typeface="Calibri" panose="020F0502020204030204" pitchFamily="34" charset="0"/>
                            <a:cs typeface="Times New Roman" panose="02020603050405020304" pitchFamily="18" charset="0"/>
                          </a:rPr>
                          <m:t>Δ</m:t>
                        </m:r>
                        <m:r>
                          <a:rPr lang="en-US" sz="1100" i="1">
                            <a:effectLst/>
                            <a:latin typeface="Cambria Math" panose="02040503050406030204" pitchFamily="18" charset="0"/>
                            <a:ea typeface="Calibri" panose="020F0502020204030204" pitchFamily="34" charset="0"/>
                            <a:cs typeface="Times New Roman" panose="02020603050405020304" pitchFamily="18" charset="0"/>
                          </a:rPr>
                          <m:t>𝑋</m:t>
                        </m:r>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5" name="Надпись 30">
                  <a:extLst>
                    <a:ext uri="{FF2B5EF4-FFF2-40B4-BE49-F238E27FC236}">
                      <a16:creationId xmlns:a14="http://schemas.microsoft.com/office/drawing/2010/main" xmlns="" xmlns:a16="http://schemas.microsoft.com/office/drawing/2014/main" id="{6186C5C4-CDED-4B4D-9E23-1BD2934BD248}"/>
                    </a:ext>
                  </a:extLst>
                </p:cNvPr>
                <p:cNvSpPr txBox="1">
                  <a:spLocks noRot="1" noChangeAspect="1" noMove="1" noResize="1" noEditPoints="1" noAdjustHandles="1" noChangeArrowheads="1" noChangeShapeType="1" noTextEdit="1"/>
                </p:cNvSpPr>
                <p:nvPr/>
              </p:nvSpPr>
              <p:spPr>
                <a:xfrm>
                  <a:off x="1655249" y="1723829"/>
                  <a:ext cx="366395" cy="914400"/>
                </a:xfrm>
                <a:prstGeom prst="rect">
                  <a:avLst/>
                </a:prstGeom>
                <a:blipFill>
                  <a:blip r:embed="rId4"/>
                  <a:stretch>
                    <a:fillRect/>
                  </a:stretch>
                </a:blipFill>
                <a:ln w="6350">
                  <a:noFill/>
                </a:ln>
              </p:spPr>
              <p:txBody>
                <a:bodyPr/>
                <a:lstStyle/>
                <a:p>
                  <a:r>
                    <a:rPr lang="ru-RU">
                      <a:noFill/>
                    </a:rPr>
                    <a:t> </a:t>
                  </a:r>
                </a:p>
              </p:txBody>
            </p:sp>
          </mc:Fallback>
        </mc:AlternateContent>
      </p:grpSp>
      <p:sp>
        <p:nvSpPr>
          <p:cNvPr id="68" name="TextBox 67">
            <a:extLst>
              <a:ext uri="{FF2B5EF4-FFF2-40B4-BE49-F238E27FC236}">
                <a16:creationId xmlns:a16="http://schemas.microsoft.com/office/drawing/2014/main" id="{7B98F15E-3E8C-4E9F-92CD-F8806A03D86F}"/>
              </a:ext>
            </a:extLst>
          </p:cNvPr>
          <p:cNvSpPr txBox="1"/>
          <p:nvPr/>
        </p:nvSpPr>
        <p:spPr>
          <a:xfrm>
            <a:off x="3912864" y="5631498"/>
            <a:ext cx="6096000" cy="369332"/>
          </a:xfrm>
          <a:prstGeom prst="rect">
            <a:avLst/>
          </a:prstGeom>
          <a:noFill/>
        </p:spPr>
        <p:txBody>
          <a:bodyPr wrap="square">
            <a:spAutoFit/>
          </a:bodyPr>
          <a:lstStyle/>
          <a:p>
            <a:r>
              <a:rPr lang="ru-RU" sz="1800" dirty="0">
                <a:effectLst/>
                <a:latin typeface="Times New Roman" panose="02020603050405020304" pitchFamily="18" charset="0"/>
                <a:ea typeface="Calibri" panose="020F0502020204030204" pitchFamily="34" charset="0"/>
              </a:rPr>
              <a:t>Численное нахождение частной производной</a:t>
            </a:r>
            <a:endParaRPr lang="ru-RU" dirty="0"/>
          </a:p>
        </p:txBody>
      </p:sp>
      <p:sp>
        <p:nvSpPr>
          <p:cNvPr id="70" name="TextBox 69">
            <a:extLst>
              <a:ext uri="{FF2B5EF4-FFF2-40B4-BE49-F238E27FC236}">
                <a16:creationId xmlns:a16="http://schemas.microsoft.com/office/drawing/2014/main" id="{884D8345-B06B-43A0-9FD0-BD09F8D1A6AB}"/>
              </a:ext>
            </a:extLst>
          </p:cNvPr>
          <p:cNvSpPr txBox="1"/>
          <p:nvPr/>
        </p:nvSpPr>
        <p:spPr>
          <a:xfrm>
            <a:off x="0" y="6220650"/>
            <a:ext cx="12192000" cy="388696"/>
          </a:xfrm>
          <a:prstGeom prst="rect">
            <a:avLst/>
          </a:prstGeom>
          <a:noFill/>
        </p:spPr>
        <p:txBody>
          <a:bodyPr wrap="square">
            <a:spAutoFit/>
          </a:bodyPr>
          <a:lstStyle/>
          <a:p>
            <a:pPr marL="457200"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Считается, что метод малых приращений применим при изменении параметров в пределах 5–8%.</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187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Методы определения коэффициентов чувствительности</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CA2FE99-6851-4DE0-82B0-2658A276958C}"/>
                  </a:ext>
                </a:extLst>
              </p:cNvPr>
              <p:cNvSpPr txBox="1"/>
              <p:nvPr/>
            </p:nvSpPr>
            <p:spPr>
              <a:xfrm>
                <a:off x="968477" y="1277193"/>
                <a:ext cx="10255046" cy="4749249"/>
              </a:xfrm>
              <a:prstGeom prst="rect">
                <a:avLst/>
              </a:prstGeom>
              <a:noFill/>
            </p:spPr>
            <p:txBody>
              <a:bodyPr wrap="square">
                <a:spAutoFit/>
              </a:bodyPr>
              <a:lstStyle/>
              <a:p>
                <a:pPr marL="457200" indent="450215" algn="just">
                  <a:lnSpc>
                    <a:spcPct val="107000"/>
                  </a:lnSpc>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 общем случае устройство имеет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выходных электрических и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конструкционных параметров. Последовательность </a:t>
                </a:r>
                <a:r>
                  <a:rPr lang="ru-RU" sz="2000" dirty="0">
                    <a:latin typeface="Times New Roman" panose="02020603050405020304" pitchFamily="18" charset="0"/>
                    <a:ea typeface="Calibri" panose="020F0502020204030204" pitchFamily="34" charset="0"/>
                    <a:cs typeface="Times New Roman" panose="02020603050405020304" pitchFamily="18" charset="0"/>
                  </a:rPr>
                  <a:t>определения</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коэффициентов чувствительности методом малых приращений состоит из следующих этапов: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mj-lt"/>
                  <a:buAutoNum type="arabicParenR"/>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Берется первый электрический параметр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Выбирается первый параметр конструкции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которому дается малое приращение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При помощи натурного или численного эксперимента определяется соответствующее изменение электрического параметра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Рассчитывается коэффициент чувствительности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Δ</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den>
                    </m:f>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После этого значение параметра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возвращается в номинальную точку.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Выбирается параметр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которому дается малое приращение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Определяется </a:t>
                </a:r>
                <a14:m>
                  <m:oMath xmlns:m="http://schemas.openxmlformats.org/officeDocument/2006/math">
                    <m:r>
                      <m:rPr>
                        <m:sty m:val="p"/>
                      </m:rPr>
                      <a:rPr lang="ru-RU" sz="2000">
                        <a:effectLst/>
                        <a:latin typeface="Cambria Math" panose="02040503050406030204" pitchFamily="18" charset="0"/>
                        <a:ea typeface="Times New Roman" panose="02020603050405020304" pitchFamily="18" charset="0"/>
                        <a:cs typeface="Times New Roman" panose="02020603050405020304" pitchFamily="18" charset="0"/>
                      </a:rPr>
                      <m:t>Δ</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Вычисляется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значение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возвращается в номинальное значение. И т.д. до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startAt="2"/>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Выбирается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 аналогично вычисляются коэффициенты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21</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Выбирается параметр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 аналогично вычисляются коэффициенты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𝑚𝑛</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CA2FE99-6851-4DE0-82B0-2658A276958C}"/>
                  </a:ext>
                </a:extLst>
              </p:cNvPr>
              <p:cNvSpPr txBox="1">
                <a:spLocks noRot="1" noChangeAspect="1" noMove="1" noResize="1" noEditPoints="1" noAdjustHandles="1" noChangeArrowheads="1" noChangeShapeType="1" noTextEdit="1"/>
              </p:cNvSpPr>
              <p:nvPr/>
            </p:nvSpPr>
            <p:spPr>
              <a:xfrm>
                <a:off x="968477" y="1277193"/>
                <a:ext cx="10255046" cy="4749249"/>
              </a:xfrm>
              <a:prstGeom prst="rect">
                <a:avLst/>
              </a:prstGeom>
              <a:blipFill>
                <a:blip r:embed="rId2"/>
                <a:stretch>
                  <a:fillRect l="-654" t="-770" r="-595" b="-1284"/>
                </a:stretch>
              </a:blipFill>
            </p:spPr>
            <p:txBody>
              <a:bodyPr/>
              <a:lstStyle/>
              <a:p>
                <a:r>
                  <a:rPr lang="ru-RU">
                    <a:noFill/>
                  </a:rPr>
                  <a:t> </a:t>
                </a:r>
              </a:p>
            </p:txBody>
          </p:sp>
        </mc:Fallback>
      </mc:AlternateContent>
    </p:spTree>
    <p:extLst>
      <p:ext uri="{BB962C8B-B14F-4D97-AF65-F5344CB8AC3E}">
        <p14:creationId xmlns:p14="http://schemas.microsoft.com/office/powerpoint/2010/main" val="365507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145890" y="283882"/>
            <a:ext cx="7900220" cy="468077"/>
          </a:xfrm>
          <a:prstGeom prst="rect">
            <a:avLst/>
          </a:prstGeom>
          <a:noFill/>
        </p:spPr>
        <p:txBody>
          <a:bodyPr wrap="square">
            <a:spAutoFit/>
          </a:bodyPr>
          <a:lstStyle/>
          <a:p>
            <a:pPr algn="ctr">
              <a:lnSpc>
                <a:spcPct val="107000"/>
              </a:lnSpc>
              <a:spcAft>
                <a:spcPts val="8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Методы определения коэффициентов чувствительности</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0" y="1277193"/>
            <a:ext cx="12192000" cy="4439420"/>
          </a:xfrm>
          <a:prstGeom prst="rect">
            <a:avLst/>
          </a:prstGeom>
          <a:noFill/>
        </p:spPr>
        <p:txBody>
          <a:bodyPr wrap="square">
            <a:spAutoFit/>
          </a:bodyPr>
          <a:lstStyle/>
          <a:p>
            <a:pPr marL="457200" indent="450215" algn="just">
              <a:lnSpc>
                <a:spcPct val="107000"/>
              </a:lnSpc>
            </a:pPr>
            <a:r>
              <a:rPr lang="ru-RU" sz="6600" dirty="0">
                <a:effectLst/>
                <a:latin typeface="Times New Roman" panose="02020603050405020304" pitchFamily="18" charset="0"/>
                <a:ea typeface="Calibri" panose="020F0502020204030204" pitchFamily="34" charset="0"/>
                <a:cs typeface="Times New Roman" panose="02020603050405020304" pitchFamily="18" charset="0"/>
              </a:rPr>
              <a:t>Методичка </a:t>
            </a:r>
          </a:p>
          <a:p>
            <a:pPr marL="457200" indent="450215" algn="just">
              <a:lnSpc>
                <a:spcPct val="107000"/>
              </a:lnSpc>
            </a:pPr>
            <a:r>
              <a:rPr lang="ru-RU" sz="6600" dirty="0">
                <a:effectLst/>
                <a:latin typeface="Times New Roman" panose="02020603050405020304" pitchFamily="18" charset="0"/>
                <a:ea typeface="Calibri" panose="020F0502020204030204" pitchFamily="34" charset="0"/>
                <a:cs typeface="Times New Roman" panose="02020603050405020304" pitchFamily="18" charset="0"/>
              </a:rPr>
              <a:t>Парфенов, </a:t>
            </a:r>
            <a:r>
              <a:rPr lang="ru-RU" sz="6600" dirty="0" err="1">
                <a:effectLst/>
                <a:latin typeface="Times New Roman" panose="02020603050405020304" pitchFamily="18" charset="0"/>
                <a:ea typeface="Calibri" panose="020F0502020204030204" pitchFamily="34" charset="0"/>
                <a:cs typeface="Times New Roman" panose="02020603050405020304" pitchFamily="18" charset="0"/>
              </a:rPr>
              <a:t>Бадалов</a:t>
            </a:r>
            <a:r>
              <a:rPr lang="ru-RU" sz="6600" dirty="0">
                <a:effectLst/>
                <a:latin typeface="Times New Roman" panose="02020603050405020304" pitchFamily="18" charset="0"/>
                <a:ea typeface="Calibri" panose="020F0502020204030204" pitchFamily="34" charset="0"/>
                <a:cs typeface="Times New Roman" panose="02020603050405020304" pitchFamily="18" charset="0"/>
              </a:rPr>
              <a:t>, Мешков</a:t>
            </a:r>
          </a:p>
          <a:p>
            <a:pPr marL="457200" indent="450215" algn="just">
              <a:lnSpc>
                <a:spcPct val="107000"/>
              </a:lnSpc>
            </a:pPr>
            <a:r>
              <a:rPr lang="ru-RU" sz="6600" dirty="0">
                <a:latin typeface="Times New Roman" panose="02020603050405020304" pitchFamily="18" charset="0"/>
                <a:ea typeface="Calibri" panose="020F0502020204030204" pitchFamily="34" charset="0"/>
                <a:cs typeface="Times New Roman" panose="02020603050405020304" pitchFamily="18" charset="0"/>
              </a:rPr>
              <a:t>Взять метод преобразованных цепей и статистический метод</a:t>
            </a:r>
            <a:endParaRPr lang="ru-RU" sz="6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ADD0C3D-C73E-42CE-9BC3-97ED41C0269A}"/>
              </a:ext>
            </a:extLst>
          </p:cNvPr>
          <p:cNvSpPr txBox="1"/>
          <p:nvPr/>
        </p:nvSpPr>
        <p:spPr>
          <a:xfrm>
            <a:off x="4560277" y="5872445"/>
            <a:ext cx="6529754" cy="830997"/>
          </a:xfrm>
          <a:prstGeom prst="rect">
            <a:avLst/>
          </a:prstGeom>
          <a:noFill/>
        </p:spPr>
        <p:txBody>
          <a:bodyPr wrap="square" rtlCol="0">
            <a:spAutoFit/>
          </a:bodyPr>
          <a:lstStyle/>
          <a:p>
            <a:r>
              <a:rPr lang="ru-RU" sz="4800" dirty="0">
                <a:solidFill>
                  <a:srgbClr val="FF0000"/>
                </a:solidFill>
              </a:rPr>
              <a:t>Литература по теме</a:t>
            </a:r>
          </a:p>
        </p:txBody>
      </p:sp>
    </p:spTree>
    <p:extLst>
      <p:ext uri="{BB962C8B-B14F-4D97-AF65-F5344CB8AC3E}">
        <p14:creationId xmlns:p14="http://schemas.microsoft.com/office/powerpoint/2010/main" val="119512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374077"/>
          </a:xfrm>
          <a:prstGeom prst="rect">
            <a:avLst/>
          </a:prstGeom>
          <a:noFill/>
        </p:spPr>
        <p:txBody>
          <a:bodyPr wrap="square">
            <a:spAutoFit/>
          </a:bodyPr>
          <a:lstStyle/>
          <a:p>
            <a:pPr indent="450215" algn="just">
              <a:lnSpc>
                <a:spcPct val="107000"/>
              </a:lnSpc>
              <a:spcAft>
                <a:spcPts val="800"/>
              </a:spcAft>
            </a:pPr>
            <a:r>
              <a:rPr lang="ru-RU" dirty="0">
                <a:latin typeface="Times New Roman" panose="02020603050405020304" pitchFamily="18" charset="0"/>
                <a:ea typeface="Calibri" panose="020F0502020204030204" pitchFamily="34" charset="0"/>
                <a:cs typeface="Times New Roman" panose="02020603050405020304" pitchFamily="18" charset="0"/>
              </a:rPr>
              <a:t>В общем случае система управления качеством состоит из 3-х подсистем:</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0B9A3A3A-9159-4603-A2F2-C78BB71983CD}"/>
              </a:ext>
            </a:extLst>
          </p:cNvPr>
          <p:cNvSpPr txBox="1"/>
          <p:nvPr/>
        </p:nvSpPr>
        <p:spPr>
          <a:xfrm>
            <a:off x="2727926" y="4477113"/>
            <a:ext cx="6931742" cy="374077"/>
          </a:xfrm>
          <a:prstGeom prst="rect">
            <a:avLst/>
          </a:prstGeom>
          <a:noFill/>
        </p:spPr>
        <p:txBody>
          <a:bodyPr wrap="square">
            <a:spAutoFit/>
          </a:bodyPr>
          <a:lstStyle/>
          <a:p>
            <a:pPr algn="ctr">
              <a:lnSpc>
                <a:spcPct val="107000"/>
              </a:lnSpc>
              <a:spcAft>
                <a:spcPts val="800"/>
              </a:spcAft>
            </a:pPr>
            <a:r>
              <a:rPr lang="ru-RU" dirty="0">
                <a:latin typeface="Times New Roman" panose="02020603050405020304" pitchFamily="18" charset="0"/>
                <a:ea typeface="Calibri" panose="020F0502020204030204" pitchFamily="34" charset="0"/>
                <a:cs typeface="Times New Roman" panose="02020603050405020304" pitchFamily="18" charset="0"/>
              </a:rPr>
              <a:t>Обобщенная структурная схема системы управления качеством</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32" name="Полотно 2">
            <a:extLst>
              <a:ext uri="{FF2B5EF4-FFF2-40B4-BE49-F238E27FC236}">
                <a16:creationId xmlns:a16="http://schemas.microsoft.com/office/drawing/2014/main" id="{A5DFCF80-DD84-4E90-B526-B4BC3167003F}"/>
              </a:ext>
            </a:extLst>
          </p:cNvPr>
          <p:cNvGrpSpPr/>
          <p:nvPr/>
        </p:nvGrpSpPr>
        <p:grpSpPr>
          <a:xfrm>
            <a:off x="3755922" y="1336732"/>
            <a:ext cx="4680155" cy="3173468"/>
            <a:chOff x="0" y="0"/>
            <a:chExt cx="3435350" cy="2192020"/>
          </a:xfrm>
        </p:grpSpPr>
        <p:sp>
          <p:nvSpPr>
            <p:cNvPr id="33" name="Прямоугольник 32">
              <a:extLst>
                <a:ext uri="{FF2B5EF4-FFF2-40B4-BE49-F238E27FC236}">
                  <a16:creationId xmlns:a16="http://schemas.microsoft.com/office/drawing/2014/main" id="{0FD3499F-676C-4349-B665-EE58AFCD24DC}"/>
                </a:ext>
              </a:extLst>
            </p:cNvPr>
            <p:cNvSpPr/>
            <p:nvPr/>
          </p:nvSpPr>
          <p:spPr>
            <a:xfrm>
              <a:off x="0" y="0"/>
              <a:ext cx="3435350" cy="2192020"/>
            </a:xfrm>
            <a:prstGeom prst="rect">
              <a:avLst/>
            </a:prstGeom>
            <a:solidFill>
              <a:prstClr val="white"/>
            </a:solidFill>
          </p:spPr>
        </p:sp>
        <p:sp>
          <p:nvSpPr>
            <p:cNvPr id="34" name="Прямоугольник 33">
              <a:extLst>
                <a:ext uri="{FF2B5EF4-FFF2-40B4-BE49-F238E27FC236}">
                  <a16:creationId xmlns:a16="http://schemas.microsoft.com/office/drawing/2014/main" id="{FE65DB6C-C7B7-4C66-A307-106BDCBC1890}"/>
                </a:ext>
              </a:extLst>
            </p:cNvPr>
            <p:cNvSpPr/>
            <p:nvPr/>
          </p:nvSpPr>
          <p:spPr>
            <a:xfrm>
              <a:off x="644238" y="281940"/>
              <a:ext cx="230124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Надпись 4">
              <a:extLst>
                <a:ext uri="{FF2B5EF4-FFF2-40B4-BE49-F238E27FC236}">
                  <a16:creationId xmlns:a16="http://schemas.microsoft.com/office/drawing/2014/main" id="{283C1302-2FB3-48ED-B9BD-6F9E5C941296}"/>
                </a:ext>
              </a:extLst>
            </p:cNvPr>
            <p:cNvSpPr txBox="1"/>
            <p:nvPr/>
          </p:nvSpPr>
          <p:spPr>
            <a:xfrm>
              <a:off x="1337658" y="320040"/>
              <a:ext cx="903605" cy="297180"/>
            </a:xfrm>
            <a:prstGeom prst="rect">
              <a:avLst/>
            </a:prstGeom>
            <a:solidFill>
              <a:schemeClr val="lt1"/>
            </a:solidFill>
            <a:ln w="6350">
              <a:solidFill>
                <a:schemeClr val="bg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Управление</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Прямоугольник 35">
              <a:extLst>
                <a:ext uri="{FF2B5EF4-FFF2-40B4-BE49-F238E27FC236}">
                  <a16:creationId xmlns:a16="http://schemas.microsoft.com/office/drawing/2014/main" id="{6181638F-04B3-40F9-A475-D6017A50E552}"/>
                </a:ext>
              </a:extLst>
            </p:cNvPr>
            <p:cNvSpPr/>
            <p:nvPr/>
          </p:nvSpPr>
          <p:spPr>
            <a:xfrm>
              <a:off x="131510" y="834043"/>
              <a:ext cx="3124309" cy="5683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Надпись 7">
              <a:extLst>
                <a:ext uri="{FF2B5EF4-FFF2-40B4-BE49-F238E27FC236}">
                  <a16:creationId xmlns:a16="http://schemas.microsoft.com/office/drawing/2014/main" id="{8DDE49A2-FA06-44C7-B5AB-DD6E2D5AA271}"/>
                </a:ext>
              </a:extLst>
            </p:cNvPr>
            <p:cNvSpPr txBox="1"/>
            <p:nvPr/>
          </p:nvSpPr>
          <p:spPr>
            <a:xfrm>
              <a:off x="105180" y="834043"/>
              <a:ext cx="981710" cy="2438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Обеспечение</a:t>
              </a:r>
            </a:p>
          </p:txBody>
        </p:sp>
        <p:sp>
          <p:nvSpPr>
            <p:cNvPr id="38" name="Овал 37">
              <a:extLst>
                <a:ext uri="{FF2B5EF4-FFF2-40B4-BE49-F238E27FC236}">
                  <a16:creationId xmlns:a16="http://schemas.microsoft.com/office/drawing/2014/main" id="{8CF81425-B823-4588-B043-215AE9DD808A}"/>
                </a:ext>
              </a:extLst>
            </p:cNvPr>
            <p:cNvSpPr/>
            <p:nvPr/>
          </p:nvSpPr>
          <p:spPr>
            <a:xfrm>
              <a:off x="1046199" y="976290"/>
              <a:ext cx="326383" cy="32638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1">
              <a:extLst>
                <a:ext uri="{FF2B5EF4-FFF2-40B4-BE49-F238E27FC236}">
                  <a16:creationId xmlns:a16="http://schemas.microsoft.com/office/drawing/2014/main" id="{28743150-023A-4005-AB57-DAE8415E9AA4}"/>
                </a:ext>
              </a:extLst>
            </p:cNvPr>
            <p:cNvSpPr txBox="1"/>
            <p:nvPr/>
          </p:nvSpPr>
          <p:spPr>
            <a:xfrm>
              <a:off x="1068366" y="1013698"/>
              <a:ext cx="262255" cy="2552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X</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Овал 39">
              <a:extLst>
                <a:ext uri="{FF2B5EF4-FFF2-40B4-BE49-F238E27FC236}">
                  <a16:creationId xmlns:a16="http://schemas.microsoft.com/office/drawing/2014/main" id="{1373E024-727D-46FE-9887-B5329FC6369E}"/>
                </a:ext>
              </a:extLst>
            </p:cNvPr>
            <p:cNvSpPr/>
            <p:nvPr/>
          </p:nvSpPr>
          <p:spPr>
            <a:xfrm>
              <a:off x="1646366" y="971718"/>
              <a:ext cx="325755" cy="32575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1" name="Надпись 11">
              <a:extLst>
                <a:ext uri="{FF2B5EF4-FFF2-40B4-BE49-F238E27FC236}">
                  <a16:creationId xmlns:a16="http://schemas.microsoft.com/office/drawing/2014/main" id="{C44990D0-33EB-4EF3-8EA8-7E43AF2FA098}"/>
                </a:ext>
              </a:extLst>
            </p:cNvPr>
            <p:cNvSpPr txBox="1"/>
            <p:nvPr/>
          </p:nvSpPr>
          <p:spPr>
            <a:xfrm>
              <a:off x="1668591" y="1008548"/>
              <a:ext cx="278765" cy="2552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Овал 41">
              <a:extLst>
                <a:ext uri="{FF2B5EF4-FFF2-40B4-BE49-F238E27FC236}">
                  <a16:creationId xmlns:a16="http://schemas.microsoft.com/office/drawing/2014/main" id="{DE7D9417-FE35-424F-880C-20B58E586547}"/>
                </a:ext>
              </a:extLst>
            </p:cNvPr>
            <p:cNvSpPr/>
            <p:nvPr/>
          </p:nvSpPr>
          <p:spPr>
            <a:xfrm>
              <a:off x="2260411" y="976290"/>
              <a:ext cx="325755" cy="32575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3" name="Надпись 11">
              <a:extLst>
                <a:ext uri="{FF2B5EF4-FFF2-40B4-BE49-F238E27FC236}">
                  <a16:creationId xmlns:a16="http://schemas.microsoft.com/office/drawing/2014/main" id="{71A03042-567F-4C4F-8A99-12FC3904A6D3}"/>
                </a:ext>
              </a:extLst>
            </p:cNvPr>
            <p:cNvSpPr txBox="1"/>
            <p:nvPr/>
          </p:nvSpPr>
          <p:spPr>
            <a:xfrm>
              <a:off x="2282636" y="1013120"/>
              <a:ext cx="263525" cy="2552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Прямоугольник 43">
              <a:extLst>
                <a:ext uri="{FF2B5EF4-FFF2-40B4-BE49-F238E27FC236}">
                  <a16:creationId xmlns:a16="http://schemas.microsoft.com/office/drawing/2014/main" id="{47813045-2A2A-4A43-B77D-9313B5DCF8D3}"/>
                </a:ext>
              </a:extLst>
            </p:cNvPr>
            <p:cNvSpPr/>
            <p:nvPr/>
          </p:nvSpPr>
          <p:spPr>
            <a:xfrm>
              <a:off x="661556" y="1665900"/>
              <a:ext cx="2301240" cy="350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45" name="Прямая со стрелкой 44">
              <a:extLst>
                <a:ext uri="{FF2B5EF4-FFF2-40B4-BE49-F238E27FC236}">
                  <a16:creationId xmlns:a16="http://schemas.microsoft.com/office/drawing/2014/main" id="{E64A844C-4A91-4562-A85F-C07F12C6F913}"/>
                </a:ext>
              </a:extLst>
            </p:cNvPr>
            <p:cNvCxnSpPr>
              <a:endCxn id="38" idx="0"/>
            </p:cNvCxnSpPr>
            <p:nvPr/>
          </p:nvCxnSpPr>
          <p:spPr>
            <a:xfrm flipH="1">
              <a:off x="1209391" y="632460"/>
              <a:ext cx="297292" cy="343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Прямая со стрелкой 45">
              <a:extLst>
                <a:ext uri="{FF2B5EF4-FFF2-40B4-BE49-F238E27FC236}">
                  <a16:creationId xmlns:a16="http://schemas.microsoft.com/office/drawing/2014/main" id="{069C9F05-8CC9-441B-9C13-4D42311E9115}"/>
                </a:ext>
              </a:extLst>
            </p:cNvPr>
            <p:cNvCxnSpPr>
              <a:stCxn id="34" idx="2"/>
              <a:endCxn id="40" idx="0"/>
            </p:cNvCxnSpPr>
            <p:nvPr/>
          </p:nvCxnSpPr>
          <p:spPr>
            <a:xfrm>
              <a:off x="1794858" y="632460"/>
              <a:ext cx="14386" cy="339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Прямая со стрелкой 46">
              <a:extLst>
                <a:ext uri="{FF2B5EF4-FFF2-40B4-BE49-F238E27FC236}">
                  <a16:creationId xmlns:a16="http://schemas.microsoft.com/office/drawing/2014/main" id="{C5A57B39-8CF7-4E08-BD54-B52F615DD764}"/>
                </a:ext>
              </a:extLst>
            </p:cNvPr>
            <p:cNvCxnSpPr>
              <a:endCxn id="42" idx="0"/>
            </p:cNvCxnSpPr>
            <p:nvPr/>
          </p:nvCxnSpPr>
          <p:spPr>
            <a:xfrm>
              <a:off x="2053938" y="632460"/>
              <a:ext cx="369351" cy="343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Прямая со стрелкой 47">
              <a:extLst>
                <a:ext uri="{FF2B5EF4-FFF2-40B4-BE49-F238E27FC236}">
                  <a16:creationId xmlns:a16="http://schemas.microsoft.com/office/drawing/2014/main" id="{A5AED670-51F4-484E-B623-0E513A3DBCDE}"/>
                </a:ext>
              </a:extLst>
            </p:cNvPr>
            <p:cNvCxnSpPr>
              <a:stCxn id="38" idx="6"/>
              <a:endCxn id="40" idx="2"/>
            </p:cNvCxnSpPr>
            <p:nvPr/>
          </p:nvCxnSpPr>
          <p:spPr>
            <a:xfrm flipV="1">
              <a:off x="1372582" y="1134596"/>
              <a:ext cx="273784" cy="4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Прямая со стрелкой 48">
              <a:extLst>
                <a:ext uri="{FF2B5EF4-FFF2-40B4-BE49-F238E27FC236}">
                  <a16:creationId xmlns:a16="http://schemas.microsoft.com/office/drawing/2014/main" id="{294865B8-BE32-42B9-AE33-EB77DB44EBB7}"/>
                </a:ext>
              </a:extLst>
            </p:cNvPr>
            <p:cNvCxnSpPr>
              <a:endCxn id="42" idx="2"/>
            </p:cNvCxnSpPr>
            <p:nvPr/>
          </p:nvCxnSpPr>
          <p:spPr>
            <a:xfrm flipV="1">
              <a:off x="1972121" y="1139168"/>
              <a:ext cx="288290" cy="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Надпись 22">
              <a:extLst>
                <a:ext uri="{FF2B5EF4-FFF2-40B4-BE49-F238E27FC236}">
                  <a16:creationId xmlns:a16="http://schemas.microsoft.com/office/drawing/2014/main" id="{0887B2DE-76EC-4800-8F20-210026EF28CD}"/>
                </a:ext>
              </a:extLst>
            </p:cNvPr>
            <p:cNvSpPr txBox="1"/>
            <p:nvPr/>
          </p:nvSpPr>
          <p:spPr>
            <a:xfrm>
              <a:off x="1440932" y="1707572"/>
              <a:ext cx="751840" cy="29152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Контроль</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 стрелкой 50">
              <a:extLst>
                <a:ext uri="{FF2B5EF4-FFF2-40B4-BE49-F238E27FC236}">
                  <a16:creationId xmlns:a16="http://schemas.microsoft.com/office/drawing/2014/main" id="{01C80BD3-2012-49ED-B42D-A273B285A4EB}"/>
                </a:ext>
              </a:extLst>
            </p:cNvPr>
            <p:cNvCxnSpPr>
              <a:stCxn id="38" idx="4"/>
            </p:cNvCxnSpPr>
            <p:nvPr/>
          </p:nvCxnSpPr>
          <p:spPr>
            <a:xfrm>
              <a:off x="1209391" y="1302673"/>
              <a:ext cx="297292" cy="363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Прямая со стрелкой 51">
              <a:extLst>
                <a:ext uri="{FF2B5EF4-FFF2-40B4-BE49-F238E27FC236}">
                  <a16:creationId xmlns:a16="http://schemas.microsoft.com/office/drawing/2014/main" id="{E2D062CF-200D-4FDD-8E58-666DA4DE46AC}"/>
                </a:ext>
              </a:extLst>
            </p:cNvPr>
            <p:cNvCxnSpPr>
              <a:stCxn id="40" idx="4"/>
            </p:cNvCxnSpPr>
            <p:nvPr/>
          </p:nvCxnSpPr>
          <p:spPr>
            <a:xfrm>
              <a:off x="1809244" y="1297473"/>
              <a:ext cx="19557" cy="368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Прямая со стрелкой 52">
              <a:extLst>
                <a:ext uri="{FF2B5EF4-FFF2-40B4-BE49-F238E27FC236}">
                  <a16:creationId xmlns:a16="http://schemas.microsoft.com/office/drawing/2014/main" id="{9245711D-6116-4190-A0DC-6ED263A63F30}"/>
                </a:ext>
              </a:extLst>
            </p:cNvPr>
            <p:cNvCxnSpPr/>
            <p:nvPr/>
          </p:nvCxnSpPr>
          <p:spPr>
            <a:xfrm flipH="1">
              <a:off x="2092038" y="1302673"/>
              <a:ext cx="331251" cy="363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Соединитель: уступ 53">
              <a:extLst>
                <a:ext uri="{FF2B5EF4-FFF2-40B4-BE49-F238E27FC236}">
                  <a16:creationId xmlns:a16="http://schemas.microsoft.com/office/drawing/2014/main" id="{E778C034-F2E5-468E-AA0E-B9AEC4DCCEED}"/>
                </a:ext>
              </a:extLst>
            </p:cNvPr>
            <p:cNvCxnSpPr>
              <a:stCxn id="44" idx="3"/>
              <a:endCxn id="34" idx="3"/>
            </p:cNvCxnSpPr>
            <p:nvPr/>
          </p:nvCxnSpPr>
          <p:spPr>
            <a:xfrm flipH="1" flipV="1">
              <a:off x="2945478" y="457200"/>
              <a:ext cx="17318" cy="1383960"/>
            </a:xfrm>
            <a:prstGeom prst="bentConnector3">
              <a:avLst>
                <a:gd name="adj1" fmla="val -2260018"/>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5990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4739759"/>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Под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обеспечением</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качества понимается: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выбор технологического оборудования;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выбор режимов выполнения технологических операций;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выбор применяемых материалов, которые обеспечивают требуемые НТД (нормативно-технической документацией) показатели качества выпускаемых изделий.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подсистема представляется в виде: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входа </a:t>
            </a:r>
            <a:r>
              <a:rPr lang="en-US" dirty="0">
                <a:effectLst/>
                <a:latin typeface="Times New Roman" panose="02020603050405020304" pitchFamily="18" charset="0"/>
                <a:ea typeface="Calibri" panose="020F0502020204030204" pitchFamily="34" charset="0"/>
                <a:cs typeface="Times New Roman" panose="02020603050405020304" pitchFamily="18" charset="0"/>
              </a:rPr>
              <a:t>X </a:t>
            </a:r>
            <a:r>
              <a:rPr lang="ru-RU" dirty="0">
                <a:effectLst/>
                <a:latin typeface="Times New Roman" panose="02020603050405020304" pitchFamily="18" charset="0"/>
                <a:ea typeface="Calibri" panose="020F0502020204030204" pitchFamily="34" charset="0"/>
                <a:cs typeface="Times New Roman" panose="02020603050405020304" pitchFamily="18" charset="0"/>
              </a:rPr>
              <a:t>(необходимая для выпуска продукции НТД, обслуживающий персонал, помещения, технологическое оборудование, материалы и т.д.);</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процесса </a:t>
            </a:r>
            <a:r>
              <a:rPr lang="en-US" dirty="0">
                <a:effectLst/>
                <a:latin typeface="Times New Roman" panose="02020603050405020304" pitchFamily="18" charset="0"/>
                <a:ea typeface="Calibri" panose="020F0502020204030204" pitchFamily="34" charset="0"/>
                <a:cs typeface="Times New Roman" panose="02020603050405020304" pitchFamily="18" charset="0"/>
              </a:rPr>
              <a:t>V </a:t>
            </a:r>
            <a:r>
              <a:rPr lang="ru-RU" dirty="0">
                <a:effectLst/>
                <a:latin typeface="Times New Roman" panose="02020603050405020304" pitchFamily="18" charset="0"/>
                <a:ea typeface="Calibri" panose="020F0502020204030204" pitchFamily="34" charset="0"/>
                <a:cs typeface="Times New Roman" panose="02020603050405020304" pitchFamily="18" charset="0"/>
              </a:rPr>
              <a:t>(технологический процесс производства изделия);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gn="just">
              <a:lnSpc>
                <a:spcPct val="107000"/>
              </a:lnSpc>
              <a:spcAft>
                <a:spcPts val="800"/>
              </a:spcAft>
              <a:buFont typeface="Symbol" panose="05050102010706020507" pitchFamily="18" charset="2"/>
              <a:buChar char=""/>
            </a:pPr>
            <a:r>
              <a:rPr lang="ru-RU" dirty="0">
                <a:effectLst/>
                <a:latin typeface="Times New Roman" panose="02020603050405020304" pitchFamily="18" charset="0"/>
                <a:ea typeface="Calibri" panose="020F0502020204030204" pitchFamily="34" charset="0"/>
                <a:cs typeface="Times New Roman" panose="02020603050405020304" pitchFamily="18" charset="0"/>
              </a:rPr>
              <a:t>выхода </a:t>
            </a:r>
            <a:r>
              <a:rPr lang="en-US" dirty="0">
                <a:effectLst/>
                <a:latin typeface="Times New Roman" panose="02020603050405020304" pitchFamily="18" charset="0"/>
                <a:ea typeface="Calibri" panose="020F0502020204030204" pitchFamily="34" charset="0"/>
                <a:cs typeface="Times New Roman" panose="02020603050405020304" pitchFamily="18" charset="0"/>
              </a:rPr>
              <a:t>Y</a:t>
            </a:r>
            <a:r>
              <a:rPr lang="ru-RU" dirty="0">
                <a:effectLst/>
                <a:latin typeface="Times New Roman" panose="02020603050405020304" pitchFamily="18" charset="0"/>
                <a:ea typeface="Calibri" panose="020F0502020204030204" pitchFamily="34" charset="0"/>
                <a:cs typeface="Times New Roman" panose="02020603050405020304" pitchFamily="18" charset="0"/>
              </a:rPr>
              <a:t> (готовое изделие, соответствующее требованиям к показателям его качества).</a:t>
            </a: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Под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контролем</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качества понимается наличие требуемых показателей качества, методов и приборов для их контроля.</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Под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управлением</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качеством понимается совокупность квалифицированного персонала, программных и аппаратных средств, обеспечивающих выпуск продукции требуемого качества.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75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68477" y="5391714"/>
            <a:ext cx="10255046" cy="374077"/>
          </a:xfrm>
          <a:prstGeom prst="rect">
            <a:avLst/>
          </a:prstGeom>
          <a:noFill/>
        </p:spPr>
        <p:txBody>
          <a:bodyPr wrap="square">
            <a:spAutoFit/>
          </a:bodyPr>
          <a:lstStyle/>
          <a:p>
            <a:pPr algn="ct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Укрупненная структурная схема управления качеством технологического процесса</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Полотно 27">
            <a:extLst>
              <a:ext uri="{FF2B5EF4-FFF2-40B4-BE49-F238E27FC236}">
                <a16:creationId xmlns:a16="http://schemas.microsoft.com/office/drawing/2014/main" id="{7E6B67A3-3A5E-4508-A38E-96BFE9076DDC}"/>
              </a:ext>
            </a:extLst>
          </p:cNvPr>
          <p:cNvGrpSpPr/>
          <p:nvPr/>
        </p:nvGrpSpPr>
        <p:grpSpPr>
          <a:xfrm>
            <a:off x="3630150" y="751958"/>
            <a:ext cx="5622003" cy="4616454"/>
            <a:chOff x="0" y="96928"/>
            <a:chExt cx="3987800" cy="3352555"/>
          </a:xfrm>
        </p:grpSpPr>
        <p:sp>
          <p:nvSpPr>
            <p:cNvPr id="9" name="Прямоугольник 8">
              <a:extLst>
                <a:ext uri="{FF2B5EF4-FFF2-40B4-BE49-F238E27FC236}">
                  <a16:creationId xmlns:a16="http://schemas.microsoft.com/office/drawing/2014/main" id="{08B451E2-F91A-4DC5-97B1-4AE0D6531F35}"/>
                </a:ext>
              </a:extLst>
            </p:cNvPr>
            <p:cNvSpPr/>
            <p:nvPr/>
          </p:nvSpPr>
          <p:spPr>
            <a:xfrm>
              <a:off x="0" y="96928"/>
              <a:ext cx="3987800" cy="3352555"/>
            </a:xfrm>
            <a:prstGeom prst="rect">
              <a:avLst/>
            </a:prstGeom>
            <a:solidFill>
              <a:prstClr val="white"/>
            </a:solidFill>
          </p:spPr>
        </p:sp>
        <p:sp>
          <p:nvSpPr>
            <p:cNvPr id="10" name="Прямоугольник 9">
              <a:extLst>
                <a:ext uri="{FF2B5EF4-FFF2-40B4-BE49-F238E27FC236}">
                  <a16:creationId xmlns:a16="http://schemas.microsoft.com/office/drawing/2014/main" id="{D1E86DE7-16F0-48F2-90A3-5FA44EB5D373}"/>
                </a:ext>
              </a:extLst>
            </p:cNvPr>
            <p:cNvSpPr/>
            <p:nvPr/>
          </p:nvSpPr>
          <p:spPr>
            <a:xfrm>
              <a:off x="773479" y="199124"/>
              <a:ext cx="1824957" cy="3117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1" name="Прямоугольник 10">
              <a:extLst>
                <a:ext uri="{FF2B5EF4-FFF2-40B4-BE49-F238E27FC236}">
                  <a16:creationId xmlns:a16="http://schemas.microsoft.com/office/drawing/2014/main" id="{FCD06ADD-99DA-4ED6-BC10-BE8A60E72F8D}"/>
                </a:ext>
              </a:extLst>
            </p:cNvPr>
            <p:cNvSpPr/>
            <p:nvPr/>
          </p:nvSpPr>
          <p:spPr>
            <a:xfrm>
              <a:off x="481445" y="869373"/>
              <a:ext cx="384464" cy="2978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2" name="Прямоугольник 11">
              <a:extLst>
                <a:ext uri="{FF2B5EF4-FFF2-40B4-BE49-F238E27FC236}">
                  <a16:creationId xmlns:a16="http://schemas.microsoft.com/office/drawing/2014/main" id="{FDBFC286-EA0D-4DFD-AC63-9B830D0D6F78}"/>
                </a:ext>
              </a:extLst>
            </p:cNvPr>
            <p:cNvSpPr/>
            <p:nvPr/>
          </p:nvSpPr>
          <p:spPr>
            <a:xfrm>
              <a:off x="1384293" y="869431"/>
              <a:ext cx="384175" cy="297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3" name="Прямоугольник 12">
              <a:extLst>
                <a:ext uri="{FF2B5EF4-FFF2-40B4-BE49-F238E27FC236}">
                  <a16:creationId xmlns:a16="http://schemas.microsoft.com/office/drawing/2014/main" id="{FA78DF3F-5476-49E1-82F6-77DD7805F790}"/>
                </a:ext>
              </a:extLst>
            </p:cNvPr>
            <p:cNvSpPr/>
            <p:nvPr/>
          </p:nvSpPr>
          <p:spPr>
            <a:xfrm>
              <a:off x="2280754" y="879365"/>
              <a:ext cx="384175" cy="297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4" name="Надпись 32">
              <a:extLst>
                <a:ext uri="{FF2B5EF4-FFF2-40B4-BE49-F238E27FC236}">
                  <a16:creationId xmlns:a16="http://schemas.microsoft.com/office/drawing/2014/main" id="{BEFBD896-92E9-4F95-A0C4-7F8F5340B1EC}"/>
                </a:ext>
              </a:extLst>
            </p:cNvPr>
            <p:cNvSpPr txBox="1"/>
            <p:nvPr/>
          </p:nvSpPr>
          <p:spPr>
            <a:xfrm>
              <a:off x="545151" y="907472"/>
              <a:ext cx="262255" cy="263237"/>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X</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Надпись 32">
              <a:extLst>
                <a:ext uri="{FF2B5EF4-FFF2-40B4-BE49-F238E27FC236}">
                  <a16:creationId xmlns:a16="http://schemas.microsoft.com/office/drawing/2014/main" id="{7121C994-E238-47C6-8F0D-B543145213EB}"/>
                </a:ext>
              </a:extLst>
            </p:cNvPr>
            <p:cNvSpPr txBox="1"/>
            <p:nvPr/>
          </p:nvSpPr>
          <p:spPr>
            <a:xfrm>
              <a:off x="1454619" y="911116"/>
              <a:ext cx="268605"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2">
              <a:extLst>
                <a:ext uri="{FF2B5EF4-FFF2-40B4-BE49-F238E27FC236}">
                  <a16:creationId xmlns:a16="http://schemas.microsoft.com/office/drawing/2014/main" id="{F2B8FC39-B800-44BE-B8D4-C5FA3DC0BB6A}"/>
                </a:ext>
              </a:extLst>
            </p:cNvPr>
            <p:cNvSpPr txBox="1"/>
            <p:nvPr/>
          </p:nvSpPr>
          <p:spPr>
            <a:xfrm>
              <a:off x="2336173" y="924282"/>
              <a:ext cx="257810"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Y</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32">
              <a:extLst>
                <a:ext uri="{FF2B5EF4-FFF2-40B4-BE49-F238E27FC236}">
                  <a16:creationId xmlns:a16="http://schemas.microsoft.com/office/drawing/2014/main" id="{DD350785-BFA9-4939-AF0D-101620645C64}"/>
                </a:ext>
              </a:extLst>
            </p:cNvPr>
            <p:cNvSpPr txBox="1"/>
            <p:nvPr/>
          </p:nvSpPr>
          <p:spPr>
            <a:xfrm>
              <a:off x="1206420" y="219688"/>
              <a:ext cx="903605"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Управление</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Прямоугольник 17">
              <a:extLst>
                <a:ext uri="{FF2B5EF4-FFF2-40B4-BE49-F238E27FC236}">
                  <a16:creationId xmlns:a16="http://schemas.microsoft.com/office/drawing/2014/main" id="{1A11F988-FE7F-4184-AF50-0EB1ECC8E7FD}"/>
                </a:ext>
              </a:extLst>
            </p:cNvPr>
            <p:cNvSpPr/>
            <p:nvPr/>
          </p:nvSpPr>
          <p:spPr>
            <a:xfrm>
              <a:off x="266699" y="1346663"/>
              <a:ext cx="786608" cy="2805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9" name="Надпись 32">
              <a:extLst>
                <a:ext uri="{FF2B5EF4-FFF2-40B4-BE49-F238E27FC236}">
                  <a16:creationId xmlns:a16="http://schemas.microsoft.com/office/drawing/2014/main" id="{D7934025-73F7-41BE-AAB6-116688A19650}"/>
                </a:ext>
              </a:extLst>
            </p:cNvPr>
            <p:cNvSpPr txBox="1"/>
            <p:nvPr/>
          </p:nvSpPr>
          <p:spPr>
            <a:xfrm>
              <a:off x="235634" y="1357746"/>
              <a:ext cx="855980"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Контроль </a:t>
              </a:r>
              <a:r>
                <a:rPr lang="en-US" sz="1400" dirty="0">
                  <a:effectLst/>
                  <a:latin typeface="Calibri" panose="020F0502020204030204" pitchFamily="34" charset="0"/>
                  <a:ea typeface="Calibri" panose="020F0502020204030204" pitchFamily="34" charset="0"/>
                  <a:cs typeface="Times New Roman" panose="02020603050405020304" pitchFamily="18" charset="0"/>
                </a:rPr>
                <a:t>X</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Прямоугольник 19">
              <a:extLst>
                <a:ext uri="{FF2B5EF4-FFF2-40B4-BE49-F238E27FC236}">
                  <a16:creationId xmlns:a16="http://schemas.microsoft.com/office/drawing/2014/main" id="{F64D0302-D197-4D0F-9388-7355B999C86B}"/>
                </a:ext>
              </a:extLst>
            </p:cNvPr>
            <p:cNvSpPr/>
            <p:nvPr/>
          </p:nvSpPr>
          <p:spPr>
            <a:xfrm>
              <a:off x="1188870" y="1357606"/>
              <a:ext cx="786130" cy="280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1" name="Надпись 32">
              <a:extLst>
                <a:ext uri="{FF2B5EF4-FFF2-40B4-BE49-F238E27FC236}">
                  <a16:creationId xmlns:a16="http://schemas.microsoft.com/office/drawing/2014/main" id="{31654540-9A64-4890-9EEB-2069911B4C84}"/>
                </a:ext>
              </a:extLst>
            </p:cNvPr>
            <p:cNvSpPr txBox="1"/>
            <p:nvPr/>
          </p:nvSpPr>
          <p:spPr>
            <a:xfrm>
              <a:off x="1146354" y="1357676"/>
              <a:ext cx="855980"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Контроль </a:t>
              </a:r>
              <a:r>
                <a:rPr lang="en-US" sz="1400" dirty="0">
                  <a:effectLst/>
                  <a:latin typeface="Calibri" panose="020F0502020204030204" pitchFamily="34" charset="0"/>
                  <a:ea typeface="Calibri" panose="020F0502020204030204" pitchFamily="34" charset="0"/>
                  <a:cs typeface="Times New Roman" panose="02020603050405020304" pitchFamily="18" charset="0"/>
                </a:rPr>
                <a:t>X</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рямоугольник 21">
              <a:extLst>
                <a:ext uri="{FF2B5EF4-FFF2-40B4-BE49-F238E27FC236}">
                  <a16:creationId xmlns:a16="http://schemas.microsoft.com/office/drawing/2014/main" id="{A790BEB6-A1C3-4EF6-A2F0-0D20D69B54BE}"/>
                </a:ext>
              </a:extLst>
            </p:cNvPr>
            <p:cNvSpPr/>
            <p:nvPr/>
          </p:nvSpPr>
          <p:spPr>
            <a:xfrm>
              <a:off x="2082753" y="1346316"/>
              <a:ext cx="786130" cy="280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3" name="Надпись 32">
              <a:extLst>
                <a:ext uri="{FF2B5EF4-FFF2-40B4-BE49-F238E27FC236}">
                  <a16:creationId xmlns:a16="http://schemas.microsoft.com/office/drawing/2014/main" id="{AB6378E6-B324-4EDE-8D6E-C7A6480A216C}"/>
                </a:ext>
              </a:extLst>
            </p:cNvPr>
            <p:cNvSpPr txBox="1"/>
            <p:nvPr/>
          </p:nvSpPr>
          <p:spPr>
            <a:xfrm>
              <a:off x="2052273" y="1357746"/>
              <a:ext cx="855980"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Контроль </a:t>
              </a:r>
              <a:r>
                <a:rPr lang="en-US" sz="1400" dirty="0">
                  <a:effectLst/>
                  <a:latin typeface="Calibri" panose="020F0502020204030204" pitchFamily="34" charset="0"/>
                  <a:ea typeface="Calibri" panose="020F0502020204030204" pitchFamily="34" charset="0"/>
                  <a:cs typeface="Times New Roman" panose="02020603050405020304" pitchFamily="18" charset="0"/>
                </a:rPr>
                <a:t>X</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Прямоугольник 23">
              <a:extLst>
                <a:ext uri="{FF2B5EF4-FFF2-40B4-BE49-F238E27FC236}">
                  <a16:creationId xmlns:a16="http://schemas.microsoft.com/office/drawing/2014/main" id="{809310F8-BF11-4EA3-8091-28FEABBB55C0}"/>
                </a:ext>
              </a:extLst>
            </p:cNvPr>
            <p:cNvSpPr/>
            <p:nvPr/>
          </p:nvSpPr>
          <p:spPr>
            <a:xfrm>
              <a:off x="653263" y="1821763"/>
              <a:ext cx="1871114" cy="81752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Надпись 32">
              <a:extLst>
                <a:ext uri="{FF2B5EF4-FFF2-40B4-BE49-F238E27FC236}">
                  <a16:creationId xmlns:a16="http://schemas.microsoft.com/office/drawing/2014/main" id="{841E973C-ABC3-49F1-A0CF-3980F8513F7B}"/>
                </a:ext>
              </a:extLst>
            </p:cNvPr>
            <p:cNvSpPr txBox="1"/>
            <p:nvPr/>
          </p:nvSpPr>
          <p:spPr>
            <a:xfrm>
              <a:off x="622551" y="1833193"/>
              <a:ext cx="1979295" cy="8394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r>
                <a:rPr lang="ru-RU" sz="1400" dirty="0">
                  <a:effectLst/>
                  <a:latin typeface="Calibri" panose="020F0502020204030204" pitchFamily="34" charset="0"/>
                  <a:ea typeface="Calibri" panose="020F0502020204030204" pitchFamily="34" charset="0"/>
                  <a:cs typeface="Times New Roman" panose="02020603050405020304" pitchFamily="18" charset="0"/>
                </a:rPr>
                <a:t>Сохранение результатов,</a:t>
              </a:r>
            </a:p>
            <a:p>
              <a:pPr algn="ctr"/>
              <a:r>
                <a:rPr lang="ru-RU" sz="1400" dirty="0">
                  <a:effectLst/>
                  <a:latin typeface="Calibri" panose="020F0502020204030204" pitchFamily="34" charset="0"/>
                  <a:ea typeface="Calibri" panose="020F0502020204030204" pitchFamily="34" charset="0"/>
                  <a:cs typeface="Times New Roman" panose="02020603050405020304" pitchFamily="18" charset="0"/>
                </a:rPr>
                <a:t>сравнение результатов</a:t>
              </a:r>
            </a:p>
            <a:p>
              <a:pPr algn="ctr"/>
              <a:r>
                <a:rPr lang="ru-RU" sz="1400" dirty="0">
                  <a:effectLst/>
                  <a:latin typeface="Calibri" panose="020F0502020204030204" pitchFamily="34" charset="0"/>
                  <a:ea typeface="Calibri" panose="020F0502020204030204" pitchFamily="34" charset="0"/>
                  <a:cs typeface="Times New Roman" panose="02020603050405020304" pitchFamily="18" charset="0"/>
                </a:rPr>
                <a:t>с требуемыми значениями,</a:t>
              </a:r>
            </a:p>
            <a:p>
              <a:pPr algn="ctr"/>
              <a:r>
                <a:rPr lang="ru-RU" sz="1400" dirty="0">
                  <a:effectLst/>
                  <a:latin typeface="Calibri" panose="020F0502020204030204" pitchFamily="34" charset="0"/>
                  <a:ea typeface="Calibri" panose="020F0502020204030204" pitchFamily="34" charset="0"/>
                  <a:cs typeface="Times New Roman" panose="02020603050405020304" pitchFamily="18" charset="0"/>
                </a:rPr>
                <a:t>подготовка решения</a:t>
              </a:r>
            </a:p>
          </p:txBody>
        </p:sp>
        <p:sp>
          <p:nvSpPr>
            <p:cNvPr id="26" name="Прямоугольник 25">
              <a:extLst>
                <a:ext uri="{FF2B5EF4-FFF2-40B4-BE49-F238E27FC236}">
                  <a16:creationId xmlns:a16="http://schemas.microsoft.com/office/drawing/2014/main" id="{D35B3EF6-E026-444D-AC00-5FAF146EE117}"/>
                </a:ext>
              </a:extLst>
            </p:cNvPr>
            <p:cNvSpPr/>
            <p:nvPr/>
          </p:nvSpPr>
          <p:spPr>
            <a:xfrm>
              <a:off x="2884039" y="2020523"/>
              <a:ext cx="973568" cy="280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7" name="Надпись 32">
              <a:extLst>
                <a:ext uri="{FF2B5EF4-FFF2-40B4-BE49-F238E27FC236}">
                  <a16:creationId xmlns:a16="http://schemas.microsoft.com/office/drawing/2014/main" id="{D142AA66-086F-4BC2-B514-2FCE128DFB97}"/>
                </a:ext>
              </a:extLst>
            </p:cNvPr>
            <p:cNvSpPr txBox="1"/>
            <p:nvPr/>
          </p:nvSpPr>
          <p:spPr>
            <a:xfrm>
              <a:off x="2839925" y="2025558"/>
              <a:ext cx="1043305" cy="2628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Ограничения</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Прямоугольник 27">
              <a:extLst>
                <a:ext uri="{FF2B5EF4-FFF2-40B4-BE49-F238E27FC236}">
                  <a16:creationId xmlns:a16="http://schemas.microsoft.com/office/drawing/2014/main" id="{457AB67F-46E9-4262-AB2C-C68323C24089}"/>
                </a:ext>
              </a:extLst>
            </p:cNvPr>
            <p:cNvSpPr/>
            <p:nvPr/>
          </p:nvSpPr>
          <p:spPr>
            <a:xfrm>
              <a:off x="1021950" y="2876160"/>
              <a:ext cx="1104619" cy="4940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9" name="Надпись 32">
              <a:extLst>
                <a:ext uri="{FF2B5EF4-FFF2-40B4-BE49-F238E27FC236}">
                  <a16:creationId xmlns:a16="http://schemas.microsoft.com/office/drawing/2014/main" id="{779B2614-9F7A-43C2-B9D9-7A3FE1E74CCC}"/>
                </a:ext>
              </a:extLst>
            </p:cNvPr>
            <p:cNvSpPr txBox="1"/>
            <p:nvPr/>
          </p:nvSpPr>
          <p:spPr>
            <a:xfrm>
              <a:off x="974109" y="2886977"/>
              <a:ext cx="1190625" cy="48323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Обратная связь</a:t>
              </a:r>
            </a:p>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(решение)</a:t>
              </a:r>
            </a:p>
          </p:txBody>
        </p:sp>
        <p:cxnSp>
          <p:nvCxnSpPr>
            <p:cNvPr id="30" name="Прямая со стрелкой 29">
              <a:extLst>
                <a:ext uri="{FF2B5EF4-FFF2-40B4-BE49-F238E27FC236}">
                  <a16:creationId xmlns:a16="http://schemas.microsoft.com/office/drawing/2014/main" id="{F29E931F-CFE5-48D5-9407-2BCB014FF374}"/>
                </a:ext>
              </a:extLst>
            </p:cNvPr>
            <p:cNvCxnSpPr>
              <a:endCxn id="11" idx="0"/>
            </p:cNvCxnSpPr>
            <p:nvPr/>
          </p:nvCxnSpPr>
          <p:spPr>
            <a:xfrm flipH="1">
              <a:off x="673677" y="516056"/>
              <a:ext cx="613634" cy="353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Прямая со стрелкой 30">
              <a:extLst>
                <a:ext uri="{FF2B5EF4-FFF2-40B4-BE49-F238E27FC236}">
                  <a16:creationId xmlns:a16="http://schemas.microsoft.com/office/drawing/2014/main" id="{E9F90B21-E94A-4C8A-8510-FF45E4F77D57}"/>
                </a:ext>
              </a:extLst>
            </p:cNvPr>
            <p:cNvCxnSpPr>
              <a:endCxn id="12" idx="0"/>
            </p:cNvCxnSpPr>
            <p:nvPr/>
          </p:nvCxnSpPr>
          <p:spPr>
            <a:xfrm flipH="1">
              <a:off x="1576381" y="516056"/>
              <a:ext cx="64850" cy="353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Прямая со стрелкой 31">
              <a:extLst>
                <a:ext uri="{FF2B5EF4-FFF2-40B4-BE49-F238E27FC236}">
                  <a16:creationId xmlns:a16="http://schemas.microsoft.com/office/drawing/2014/main" id="{8422ADC9-C317-4484-B4A8-02FDD59BF85A}"/>
                </a:ext>
              </a:extLst>
            </p:cNvPr>
            <p:cNvCxnSpPr>
              <a:endCxn id="13" idx="0"/>
            </p:cNvCxnSpPr>
            <p:nvPr/>
          </p:nvCxnSpPr>
          <p:spPr>
            <a:xfrm>
              <a:off x="2002334" y="516056"/>
              <a:ext cx="470508" cy="363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Прямая со стрелкой 32">
              <a:extLst>
                <a:ext uri="{FF2B5EF4-FFF2-40B4-BE49-F238E27FC236}">
                  <a16:creationId xmlns:a16="http://schemas.microsoft.com/office/drawing/2014/main" id="{1384EA76-2C0B-43A0-9C69-F9299E4128F9}"/>
                </a:ext>
              </a:extLst>
            </p:cNvPr>
            <p:cNvCxnSpPr>
              <a:endCxn id="18" idx="0"/>
            </p:cNvCxnSpPr>
            <p:nvPr/>
          </p:nvCxnSpPr>
          <p:spPr>
            <a:xfrm>
              <a:off x="660003" y="1177060"/>
              <a:ext cx="0" cy="169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Прямая со стрелкой 33">
              <a:extLst>
                <a:ext uri="{FF2B5EF4-FFF2-40B4-BE49-F238E27FC236}">
                  <a16:creationId xmlns:a16="http://schemas.microsoft.com/office/drawing/2014/main" id="{963DE067-800E-4D9D-9E99-F0859951DAFC}"/>
                </a:ext>
              </a:extLst>
            </p:cNvPr>
            <p:cNvCxnSpPr>
              <a:endCxn id="21" idx="0"/>
            </p:cNvCxnSpPr>
            <p:nvPr/>
          </p:nvCxnSpPr>
          <p:spPr>
            <a:xfrm>
              <a:off x="1574344" y="1177120"/>
              <a:ext cx="0" cy="18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Прямая со стрелкой 34">
              <a:extLst>
                <a:ext uri="{FF2B5EF4-FFF2-40B4-BE49-F238E27FC236}">
                  <a16:creationId xmlns:a16="http://schemas.microsoft.com/office/drawing/2014/main" id="{60DD168D-5AF8-4D6E-ADAC-60F85653ABE5}"/>
                </a:ext>
              </a:extLst>
            </p:cNvPr>
            <p:cNvCxnSpPr>
              <a:endCxn id="23" idx="0"/>
            </p:cNvCxnSpPr>
            <p:nvPr/>
          </p:nvCxnSpPr>
          <p:spPr>
            <a:xfrm>
              <a:off x="2480263" y="1187051"/>
              <a:ext cx="0" cy="170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Прямая со стрелкой 35">
              <a:extLst>
                <a:ext uri="{FF2B5EF4-FFF2-40B4-BE49-F238E27FC236}">
                  <a16:creationId xmlns:a16="http://schemas.microsoft.com/office/drawing/2014/main" id="{6B6A47E1-9CA8-4879-8692-15D81B4FEA30}"/>
                </a:ext>
              </a:extLst>
            </p:cNvPr>
            <p:cNvCxnSpPr>
              <a:stCxn id="26" idx="1"/>
            </p:cNvCxnSpPr>
            <p:nvPr/>
          </p:nvCxnSpPr>
          <p:spPr>
            <a:xfrm flipH="1">
              <a:off x="2524378" y="2160431"/>
              <a:ext cx="359661" cy="2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Прямая со стрелкой 36">
              <a:extLst>
                <a:ext uri="{FF2B5EF4-FFF2-40B4-BE49-F238E27FC236}">
                  <a16:creationId xmlns:a16="http://schemas.microsoft.com/office/drawing/2014/main" id="{3E47B4E2-25A4-4E2B-88BD-6EE8A5F6D519}"/>
                </a:ext>
              </a:extLst>
            </p:cNvPr>
            <p:cNvCxnSpPr/>
            <p:nvPr/>
          </p:nvCxnSpPr>
          <p:spPr>
            <a:xfrm>
              <a:off x="665023" y="1637558"/>
              <a:ext cx="561797" cy="18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55268681-3BE6-4059-A203-BBA0CEF8E9ED}"/>
                </a:ext>
              </a:extLst>
            </p:cNvPr>
            <p:cNvCxnSpPr>
              <a:stCxn id="20" idx="2"/>
              <a:endCxn id="24" idx="0"/>
            </p:cNvCxnSpPr>
            <p:nvPr/>
          </p:nvCxnSpPr>
          <p:spPr>
            <a:xfrm>
              <a:off x="1581935" y="1637558"/>
              <a:ext cx="6885" cy="184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40351D05-9BB5-4CEB-B139-4BAF28352867}"/>
                </a:ext>
              </a:extLst>
            </p:cNvPr>
            <p:cNvCxnSpPr/>
            <p:nvPr/>
          </p:nvCxnSpPr>
          <p:spPr>
            <a:xfrm flipH="1">
              <a:off x="2082753" y="1637474"/>
              <a:ext cx="397510" cy="18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23F9B4EA-9BE2-40FD-8D6E-ED0B4DF8E735}"/>
                </a:ext>
              </a:extLst>
            </p:cNvPr>
            <p:cNvCxnSpPr/>
            <p:nvPr/>
          </p:nvCxnSpPr>
          <p:spPr>
            <a:xfrm>
              <a:off x="1599211" y="2639291"/>
              <a:ext cx="0" cy="23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Соединитель: уступ 40">
              <a:extLst>
                <a:ext uri="{FF2B5EF4-FFF2-40B4-BE49-F238E27FC236}">
                  <a16:creationId xmlns:a16="http://schemas.microsoft.com/office/drawing/2014/main" id="{1B6E4982-1EAE-499A-B068-71C748C467B3}"/>
                </a:ext>
              </a:extLst>
            </p:cNvPr>
            <p:cNvCxnSpPr>
              <a:stCxn id="28" idx="1"/>
              <a:endCxn id="10" idx="1"/>
            </p:cNvCxnSpPr>
            <p:nvPr/>
          </p:nvCxnSpPr>
          <p:spPr>
            <a:xfrm rot="10800000">
              <a:off x="773480" y="354970"/>
              <a:ext cx="248471" cy="2768056"/>
            </a:xfrm>
            <a:prstGeom prst="bentConnector3">
              <a:avLst>
                <a:gd name="adj1" fmla="val 339662"/>
              </a:avLst>
            </a:prstGeom>
            <a:ln>
              <a:tailEnd type="triangle"/>
            </a:ln>
          </p:spPr>
          <p:style>
            <a:lnRef idx="1">
              <a:schemeClr val="dk1"/>
            </a:lnRef>
            <a:fillRef idx="0">
              <a:schemeClr val="dk1"/>
            </a:fillRef>
            <a:effectRef idx="0">
              <a:schemeClr val="dk1"/>
            </a:effectRef>
            <a:fontRef idx="minor">
              <a:schemeClr val="tx1"/>
            </a:fontRef>
          </p:style>
        </p:cxnSp>
        <p:cxnSp>
          <p:nvCxnSpPr>
            <p:cNvPr id="42" name="Соединитель: уступ 41">
              <a:extLst>
                <a:ext uri="{FF2B5EF4-FFF2-40B4-BE49-F238E27FC236}">
                  <a16:creationId xmlns:a16="http://schemas.microsoft.com/office/drawing/2014/main" id="{E209596F-8615-4F09-B431-C31503EB8165}"/>
                </a:ext>
              </a:extLst>
            </p:cNvPr>
            <p:cNvCxnSpPr>
              <a:stCxn id="26" idx="0"/>
              <a:endCxn id="10" idx="3"/>
            </p:cNvCxnSpPr>
            <p:nvPr/>
          </p:nvCxnSpPr>
          <p:spPr>
            <a:xfrm rot="16200000" flipV="1">
              <a:off x="2151905" y="801501"/>
              <a:ext cx="1665450" cy="7723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58151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93058" y="857307"/>
            <a:ext cx="10255046" cy="1064074"/>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Для управления технологическим процессом последовательность операций удобно представлять в виде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вероятностной схемы переходов</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C4ECBD7-2977-4B07-8D21-B2E27792B9EA}"/>
                  </a:ext>
                </a:extLst>
              </p:cNvPr>
              <p:cNvSpPr txBox="1"/>
              <p:nvPr/>
            </p:nvSpPr>
            <p:spPr>
              <a:xfrm>
                <a:off x="809955" y="2464601"/>
                <a:ext cx="10255046" cy="1762342"/>
              </a:xfrm>
              <a:prstGeom prst="rect">
                <a:avLst/>
              </a:prstGeom>
              <a:noFill/>
            </p:spPr>
            <p:txBody>
              <a:bodyPr wrap="square">
                <a:spAutoFit/>
              </a:bodyPr>
              <a:lstStyle/>
              <a:p>
                <a:pPr indent="450215" algn="just">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Величины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sub>
                    </m:sSub>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представляют из себя вероятности выхода годных изделий на соответствующей операции, т.е. отношение количества годных изделий на выходе операции к общему количеству изделий, поступивших на ее вход: </a:t>
                </a:r>
                <a14:m>
                  <m:oMath xmlns:m="http://schemas.openxmlformats.org/officeDocument/2006/math">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a14:m>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800"/>
                  </a:spcAft>
                </a:pP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Такой подход позволяет выявить наиболее критичные с точки зрения дефектности операции и предусмотреть меры по повышению их качества, если это возможно.</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4" name="TextBox 23">
                <a:extLst>
                  <a:ext uri="{FF2B5EF4-FFF2-40B4-BE49-F238E27FC236}">
                    <a16:creationId xmlns:a14="http://schemas.microsoft.com/office/drawing/2010/main" xmlns="" xmlns:a16="http://schemas.microsoft.com/office/drawing/2014/main" id="{0C4ECBD7-2977-4B07-8D21-B2E27792B9EA}"/>
                  </a:ext>
                </a:extLst>
              </p:cNvPr>
              <p:cNvSpPr txBox="1">
                <a:spLocks noRot="1" noChangeAspect="1" noMove="1" noResize="1" noEditPoints="1" noAdjustHandles="1" noChangeArrowheads="1" noChangeShapeType="1" noTextEdit="1"/>
              </p:cNvSpPr>
              <p:nvPr/>
            </p:nvSpPr>
            <p:spPr>
              <a:xfrm>
                <a:off x="809955" y="2464601"/>
                <a:ext cx="10255046" cy="1762342"/>
              </a:xfrm>
              <a:prstGeom prst="rect">
                <a:avLst/>
              </a:prstGeom>
              <a:blipFill>
                <a:blip r:embed="rId2"/>
                <a:stretch>
                  <a:fillRect l="-535" t="-1730" r="-476" b="-4498"/>
                </a:stretch>
              </a:blipFill>
            </p:spPr>
            <p:txBody>
              <a:bodyPr/>
              <a:lstStyle/>
              <a:p>
                <a:r>
                  <a:rPr lang="ru-RU">
                    <a:noFill/>
                  </a:rPr>
                  <a:t> </a:t>
                </a:r>
              </a:p>
            </p:txBody>
          </p:sp>
        </mc:Fallback>
      </mc:AlternateContent>
      <p:grpSp>
        <p:nvGrpSpPr>
          <p:cNvPr id="27" name="Полотно 70">
            <a:extLst>
              <a:ext uri="{FF2B5EF4-FFF2-40B4-BE49-F238E27FC236}">
                <a16:creationId xmlns:a16="http://schemas.microsoft.com/office/drawing/2014/main" id="{1359663B-6D6D-4543-9FC3-A9966F5CEB16}"/>
              </a:ext>
            </a:extLst>
          </p:cNvPr>
          <p:cNvGrpSpPr/>
          <p:nvPr/>
        </p:nvGrpSpPr>
        <p:grpSpPr>
          <a:xfrm>
            <a:off x="1641987" y="1532761"/>
            <a:ext cx="8406581" cy="777240"/>
            <a:chOff x="0" y="0"/>
            <a:chExt cx="4480560" cy="777240"/>
          </a:xfrm>
        </p:grpSpPr>
        <p:sp>
          <p:nvSpPr>
            <p:cNvPr id="28" name="Прямоугольник 27">
              <a:extLst>
                <a:ext uri="{FF2B5EF4-FFF2-40B4-BE49-F238E27FC236}">
                  <a16:creationId xmlns:a16="http://schemas.microsoft.com/office/drawing/2014/main" id="{DCC1D932-5108-40C2-BC5E-EA29043C22B3}"/>
                </a:ext>
              </a:extLst>
            </p:cNvPr>
            <p:cNvSpPr/>
            <p:nvPr/>
          </p:nvSpPr>
          <p:spPr>
            <a:xfrm>
              <a:off x="0" y="0"/>
              <a:ext cx="4480560" cy="777240"/>
            </a:xfrm>
            <a:prstGeom prst="rect">
              <a:avLst/>
            </a:prstGeom>
            <a:solidFill>
              <a:prstClr val="white"/>
            </a:solidFill>
          </p:spPr>
        </p:sp>
        <p:sp>
          <p:nvSpPr>
            <p:cNvPr id="29" name="Овал 28">
              <a:extLst>
                <a:ext uri="{FF2B5EF4-FFF2-40B4-BE49-F238E27FC236}">
                  <a16:creationId xmlns:a16="http://schemas.microsoft.com/office/drawing/2014/main" id="{D2FCB054-8075-496D-9CF8-2A46FA6E3383}"/>
                </a:ext>
              </a:extLst>
            </p:cNvPr>
            <p:cNvSpPr/>
            <p:nvPr/>
          </p:nvSpPr>
          <p:spPr>
            <a:xfrm>
              <a:off x="145366" y="200320"/>
              <a:ext cx="645160" cy="4368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0" name="Надпись 72">
              <a:extLst>
                <a:ext uri="{FF2B5EF4-FFF2-40B4-BE49-F238E27FC236}">
                  <a16:creationId xmlns:a16="http://schemas.microsoft.com/office/drawing/2014/main" id="{B4996593-C38B-487C-A692-3D3189110DE5}"/>
                </a:ext>
              </a:extLst>
            </p:cNvPr>
            <p:cNvSpPr txBox="1"/>
            <p:nvPr/>
          </p:nvSpPr>
          <p:spPr>
            <a:xfrm>
              <a:off x="205861" y="257235"/>
              <a:ext cx="492125" cy="254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Операция 1</a:t>
              </a:r>
            </a:p>
          </p:txBody>
        </p:sp>
        <p:sp>
          <p:nvSpPr>
            <p:cNvPr id="31" name="Овал 30">
              <a:extLst>
                <a:ext uri="{FF2B5EF4-FFF2-40B4-BE49-F238E27FC236}">
                  <a16:creationId xmlns:a16="http://schemas.microsoft.com/office/drawing/2014/main" id="{3E57662B-60C5-4D9D-B66B-C4E590DC6D73}"/>
                </a:ext>
              </a:extLst>
            </p:cNvPr>
            <p:cNvSpPr/>
            <p:nvPr/>
          </p:nvSpPr>
          <p:spPr>
            <a:xfrm>
              <a:off x="1265166" y="200320"/>
              <a:ext cx="645160" cy="4368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2" name="Надпись 72">
              <a:extLst>
                <a:ext uri="{FF2B5EF4-FFF2-40B4-BE49-F238E27FC236}">
                  <a16:creationId xmlns:a16="http://schemas.microsoft.com/office/drawing/2014/main" id="{02595BEA-1BE5-4852-B1BB-5F7FC5FDA3EF}"/>
                </a:ext>
              </a:extLst>
            </p:cNvPr>
            <p:cNvSpPr txBox="1"/>
            <p:nvPr/>
          </p:nvSpPr>
          <p:spPr>
            <a:xfrm>
              <a:off x="1329252" y="261620"/>
              <a:ext cx="492125" cy="254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Операция 2</a:t>
              </a:r>
            </a:p>
          </p:txBody>
        </p:sp>
        <p:sp>
          <p:nvSpPr>
            <p:cNvPr id="33" name="Овал 32">
              <a:extLst>
                <a:ext uri="{FF2B5EF4-FFF2-40B4-BE49-F238E27FC236}">
                  <a16:creationId xmlns:a16="http://schemas.microsoft.com/office/drawing/2014/main" id="{E9CE2F7E-5169-42BB-BFB9-4AA0FD8DCDCC}"/>
                </a:ext>
              </a:extLst>
            </p:cNvPr>
            <p:cNvSpPr/>
            <p:nvPr/>
          </p:nvSpPr>
          <p:spPr>
            <a:xfrm>
              <a:off x="3251446" y="193040"/>
              <a:ext cx="645160" cy="4368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4" name="Надпись 72">
              <a:extLst>
                <a:ext uri="{FF2B5EF4-FFF2-40B4-BE49-F238E27FC236}">
                  <a16:creationId xmlns:a16="http://schemas.microsoft.com/office/drawing/2014/main" id="{8EE4DAD6-E023-4DD8-A202-1CEEE02404B9}"/>
                </a:ext>
              </a:extLst>
            </p:cNvPr>
            <p:cNvSpPr txBox="1"/>
            <p:nvPr/>
          </p:nvSpPr>
          <p:spPr>
            <a:xfrm>
              <a:off x="3318121" y="255270"/>
              <a:ext cx="511810" cy="254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Операция </a:t>
              </a:r>
              <a:r>
                <a:rPr lang="en-US" sz="1400" dirty="0">
                  <a:effectLst/>
                  <a:latin typeface="Calibri" panose="020F0502020204030204" pitchFamily="34" charset="0"/>
                  <a:ea typeface="Calibri" panose="020F0502020204030204" pitchFamily="34" charset="0"/>
                  <a:cs typeface="Times New Roman" panose="02020603050405020304" pitchFamily="18" charset="0"/>
                </a:rPr>
                <a:t>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Прямая со стрелкой 34">
              <a:extLst>
                <a:ext uri="{FF2B5EF4-FFF2-40B4-BE49-F238E27FC236}">
                  <a16:creationId xmlns:a16="http://schemas.microsoft.com/office/drawing/2014/main" id="{ED572CE2-C11D-42B3-968F-B8FEB797671E}"/>
                </a:ext>
              </a:extLst>
            </p:cNvPr>
            <p:cNvCxnSpPr>
              <a:stCxn id="29" idx="6"/>
              <a:endCxn id="31" idx="2"/>
            </p:cNvCxnSpPr>
            <p:nvPr/>
          </p:nvCxnSpPr>
          <p:spPr>
            <a:xfrm>
              <a:off x="790526" y="418760"/>
              <a:ext cx="4746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Прямая со стрелкой 35">
              <a:extLst>
                <a:ext uri="{FF2B5EF4-FFF2-40B4-BE49-F238E27FC236}">
                  <a16:creationId xmlns:a16="http://schemas.microsoft.com/office/drawing/2014/main" id="{C608EB21-359A-4EC8-8A21-A7F9E1CBC85A}"/>
                </a:ext>
              </a:extLst>
            </p:cNvPr>
            <p:cNvCxnSpPr/>
            <p:nvPr/>
          </p:nvCxnSpPr>
          <p:spPr>
            <a:xfrm>
              <a:off x="1910326" y="418760"/>
              <a:ext cx="4743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Прямая со стрелкой 36">
              <a:extLst>
                <a:ext uri="{FF2B5EF4-FFF2-40B4-BE49-F238E27FC236}">
                  <a16:creationId xmlns:a16="http://schemas.microsoft.com/office/drawing/2014/main" id="{B0D31C44-FEBC-406A-B0B8-98073E9F65D6}"/>
                </a:ext>
              </a:extLst>
            </p:cNvPr>
            <p:cNvCxnSpPr/>
            <p:nvPr/>
          </p:nvCxnSpPr>
          <p:spPr>
            <a:xfrm>
              <a:off x="2777101" y="418760"/>
              <a:ext cx="4743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CE45FA3C-C63D-499E-B5D0-6D5A59BB0760}"/>
                </a:ext>
              </a:extLst>
            </p:cNvPr>
            <p:cNvCxnSpPr/>
            <p:nvPr/>
          </p:nvCxnSpPr>
          <p:spPr>
            <a:xfrm>
              <a:off x="3896606" y="417785"/>
              <a:ext cx="4743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Надпись 72">
              <a:extLst>
                <a:ext uri="{FF2B5EF4-FFF2-40B4-BE49-F238E27FC236}">
                  <a16:creationId xmlns:a16="http://schemas.microsoft.com/office/drawing/2014/main" id="{722C3383-6B9A-4B65-BCA9-BD2DC2CF0863}"/>
                </a:ext>
              </a:extLst>
            </p:cNvPr>
            <p:cNvSpPr txBox="1"/>
            <p:nvPr/>
          </p:nvSpPr>
          <p:spPr>
            <a:xfrm>
              <a:off x="2428486" y="278720"/>
              <a:ext cx="321310" cy="254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0" name="Надпись 72">
                  <a:extLst>
                    <a:ext uri="{FF2B5EF4-FFF2-40B4-BE49-F238E27FC236}">
                      <a16:creationId xmlns:a16="http://schemas.microsoft.com/office/drawing/2014/main" id="{213DFD6B-1DF8-4FFB-88DA-1DB1DF28006B}"/>
                    </a:ext>
                  </a:extLst>
                </p:cNvPr>
                <p:cNvSpPr txBox="1"/>
                <p:nvPr/>
              </p:nvSpPr>
              <p:spPr>
                <a:xfrm>
                  <a:off x="840691" y="154600"/>
                  <a:ext cx="332740" cy="35848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0" name="Надпись 72">
                  <a:extLst>
                    <a:ext uri="{FF2B5EF4-FFF2-40B4-BE49-F238E27FC236}">
                      <a16:creationId xmlns:a14="http://schemas.microsoft.com/office/drawing/2010/main" xmlns="" xmlns:a16="http://schemas.microsoft.com/office/drawing/2014/main" id="{213DFD6B-1DF8-4FFB-88DA-1DB1DF28006B}"/>
                    </a:ext>
                  </a:extLst>
                </p:cNvPr>
                <p:cNvSpPr txBox="1">
                  <a:spLocks noRot="1" noChangeAspect="1" noMove="1" noResize="1" noEditPoints="1" noAdjustHandles="1" noChangeArrowheads="1" noChangeShapeType="1" noTextEdit="1"/>
                </p:cNvSpPr>
                <p:nvPr/>
              </p:nvSpPr>
              <p:spPr>
                <a:xfrm>
                  <a:off x="840691" y="154600"/>
                  <a:ext cx="332740" cy="358480"/>
                </a:xfrm>
                <a:prstGeom prst="rect">
                  <a:avLst/>
                </a:prstGeom>
                <a:blipFill>
                  <a:blip r:embed="rId3"/>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Надпись 72">
                  <a:extLst>
                    <a:ext uri="{FF2B5EF4-FFF2-40B4-BE49-F238E27FC236}">
                      <a16:creationId xmlns:a16="http://schemas.microsoft.com/office/drawing/2014/main" id="{53C05CA8-8EDC-4664-8835-6CAE92F6815D}"/>
                    </a:ext>
                  </a:extLst>
                </p:cNvPr>
                <p:cNvSpPr txBox="1"/>
                <p:nvPr/>
              </p:nvSpPr>
              <p:spPr>
                <a:xfrm>
                  <a:off x="1950966" y="154600"/>
                  <a:ext cx="338455" cy="3581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1" name="Надпись 72">
                  <a:extLst>
                    <a:ext uri="{FF2B5EF4-FFF2-40B4-BE49-F238E27FC236}">
                      <a16:creationId xmlns:a14="http://schemas.microsoft.com/office/drawing/2010/main" xmlns="" xmlns:a16="http://schemas.microsoft.com/office/drawing/2014/main" id="{53C05CA8-8EDC-4664-8835-6CAE92F6815D}"/>
                    </a:ext>
                  </a:extLst>
                </p:cNvPr>
                <p:cNvSpPr txBox="1">
                  <a:spLocks noRot="1" noChangeAspect="1" noMove="1" noResize="1" noEditPoints="1" noAdjustHandles="1" noChangeArrowheads="1" noChangeShapeType="1" noTextEdit="1"/>
                </p:cNvSpPr>
                <p:nvPr/>
              </p:nvSpPr>
              <p:spPr>
                <a:xfrm>
                  <a:off x="1950966" y="154600"/>
                  <a:ext cx="338455" cy="358140"/>
                </a:xfrm>
                <a:prstGeom prst="rect">
                  <a:avLst/>
                </a:prstGeom>
                <a:blipFill>
                  <a:blip r:embed="rId4"/>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2" name="Надпись 72">
                  <a:extLst>
                    <a:ext uri="{FF2B5EF4-FFF2-40B4-BE49-F238E27FC236}">
                      <a16:creationId xmlns:a16="http://schemas.microsoft.com/office/drawing/2014/main" id="{2080A27B-6360-4205-8B04-B4E2C6068A39}"/>
                    </a:ext>
                  </a:extLst>
                </p:cNvPr>
                <p:cNvSpPr txBox="1"/>
                <p:nvPr/>
              </p:nvSpPr>
              <p:spPr>
                <a:xfrm>
                  <a:off x="2744081" y="136480"/>
                  <a:ext cx="507365" cy="3581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ru-RU" sz="1200" i="1">
                                <a:effectLst/>
                                <a:latin typeface="Cambria Math" panose="02040503050406030204" pitchFamily="18" charset="0"/>
                                <a:ea typeface="Calibri" panose="020F0502020204030204" pitchFamily="34" charset="0"/>
                                <a:cs typeface="Times New Roman" panose="02020603050405020304" pitchFamily="18" charset="0"/>
                              </a:rPr>
                              <m:t>𝑁</m:t>
                            </m:r>
                            <m:r>
                              <a:rPr lang="ru-RU"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 name="Надпись 72">
                  <a:extLst>
                    <a:ext uri="{FF2B5EF4-FFF2-40B4-BE49-F238E27FC236}">
                      <a16:creationId xmlns:a14="http://schemas.microsoft.com/office/drawing/2010/main" xmlns="" xmlns:a16="http://schemas.microsoft.com/office/drawing/2014/main" id="{2080A27B-6360-4205-8B04-B4E2C6068A39}"/>
                    </a:ext>
                  </a:extLst>
                </p:cNvPr>
                <p:cNvSpPr txBox="1">
                  <a:spLocks noRot="1" noChangeAspect="1" noMove="1" noResize="1" noEditPoints="1" noAdjustHandles="1" noChangeArrowheads="1" noChangeShapeType="1" noTextEdit="1"/>
                </p:cNvSpPr>
                <p:nvPr/>
              </p:nvSpPr>
              <p:spPr>
                <a:xfrm>
                  <a:off x="2744081" y="136480"/>
                  <a:ext cx="507365" cy="358140"/>
                </a:xfrm>
                <a:prstGeom prst="rect">
                  <a:avLst/>
                </a:prstGeom>
                <a:blipFill>
                  <a:blip r:embed="rId5"/>
                  <a:stretch>
                    <a:fillRect/>
                  </a:stretch>
                </a:blipFill>
                <a:ln w="63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Надпись 72">
                  <a:extLst>
                    <a:ext uri="{FF2B5EF4-FFF2-40B4-BE49-F238E27FC236}">
                      <a16:creationId xmlns:a16="http://schemas.microsoft.com/office/drawing/2014/main" id="{4013D126-E3D7-4D39-B6A4-73FE8C6CDC07}"/>
                    </a:ext>
                  </a:extLst>
                </p:cNvPr>
                <p:cNvSpPr txBox="1"/>
                <p:nvPr/>
              </p:nvSpPr>
              <p:spPr>
                <a:xfrm>
                  <a:off x="3896608" y="129200"/>
                  <a:ext cx="358140" cy="35814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ru-RU"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2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ru-RU" sz="1200" i="1">
                                <a:effectLst/>
                                <a:latin typeface="Cambria Math" panose="02040503050406030204" pitchFamily="18" charset="0"/>
                                <a:ea typeface="Calibri" panose="020F0502020204030204" pitchFamily="34" charset="0"/>
                                <a:cs typeface="Times New Roman" panose="02020603050405020304" pitchFamily="18" charset="0"/>
                              </a:rPr>
                              <m:t>𝑁</m:t>
                            </m:r>
                          </m:sub>
                        </m:sSub>
                      </m:oMath>
                    </m:oMathPara>
                  </a14:m>
                  <a:endParaRPr lang="ru-RU"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72">
                  <a:extLst>
                    <a:ext uri="{FF2B5EF4-FFF2-40B4-BE49-F238E27FC236}">
                      <a16:creationId xmlns:a14="http://schemas.microsoft.com/office/drawing/2010/main" xmlns="" xmlns:a16="http://schemas.microsoft.com/office/drawing/2014/main" id="{4013D126-E3D7-4D39-B6A4-73FE8C6CDC07}"/>
                    </a:ext>
                  </a:extLst>
                </p:cNvPr>
                <p:cNvSpPr txBox="1">
                  <a:spLocks noRot="1" noChangeAspect="1" noMove="1" noResize="1" noEditPoints="1" noAdjustHandles="1" noChangeArrowheads="1" noChangeShapeType="1" noTextEdit="1"/>
                </p:cNvSpPr>
                <p:nvPr/>
              </p:nvSpPr>
              <p:spPr>
                <a:xfrm>
                  <a:off x="3896608" y="129200"/>
                  <a:ext cx="358140" cy="358140"/>
                </a:xfrm>
                <a:prstGeom prst="rect">
                  <a:avLst/>
                </a:prstGeom>
                <a:blipFill>
                  <a:blip r:embed="rId6"/>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222491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D491D-626F-431A-A606-E9BD8FC5E377}"/>
              </a:ext>
            </a:extLst>
          </p:cNvPr>
          <p:cNvSpPr txBox="1"/>
          <p:nvPr/>
        </p:nvSpPr>
        <p:spPr>
          <a:xfrm>
            <a:off x="2620296" y="283882"/>
            <a:ext cx="6951408" cy="468077"/>
          </a:xfrm>
          <a:prstGeom prst="rect">
            <a:avLst/>
          </a:prstGeom>
          <a:noFill/>
        </p:spPr>
        <p:txBody>
          <a:bodyPr wrap="square">
            <a:spAutoFit/>
          </a:bodyPr>
          <a:lstStyle/>
          <a:p>
            <a:pPr algn="ctr">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Структурная схема системы управления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качеством</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CA2FE99-6851-4DE0-82B0-2658A276958C}"/>
              </a:ext>
            </a:extLst>
          </p:cNvPr>
          <p:cNvSpPr txBox="1"/>
          <p:nvPr/>
        </p:nvSpPr>
        <p:spPr>
          <a:xfrm>
            <a:off x="968477" y="6211120"/>
            <a:ext cx="10255046" cy="374077"/>
          </a:xfrm>
          <a:prstGeom prst="rect">
            <a:avLst/>
          </a:prstGeom>
          <a:noFill/>
        </p:spPr>
        <p:txBody>
          <a:bodyPr wrap="square">
            <a:spAutoFit/>
          </a:bodyPr>
          <a:lstStyle/>
          <a:p>
            <a:pPr algn="ctr">
              <a:lnSpc>
                <a:spcPct val="107000"/>
              </a:lnSpc>
              <a:spcAft>
                <a:spcPts val="800"/>
              </a:spcAf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Структурная схема управления качеством предприятия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5" name="Полотно 87">
            <a:extLst>
              <a:ext uri="{FF2B5EF4-FFF2-40B4-BE49-F238E27FC236}">
                <a16:creationId xmlns:a16="http://schemas.microsoft.com/office/drawing/2014/main" id="{13604565-2F65-4841-9367-AF7066E12C23}"/>
              </a:ext>
            </a:extLst>
          </p:cNvPr>
          <p:cNvGrpSpPr/>
          <p:nvPr/>
        </p:nvGrpSpPr>
        <p:grpSpPr>
          <a:xfrm>
            <a:off x="1752599" y="835489"/>
            <a:ext cx="8686802" cy="5208532"/>
            <a:chOff x="0" y="26851"/>
            <a:chExt cx="5784215" cy="3445289"/>
          </a:xfrm>
        </p:grpSpPr>
        <p:sp>
          <p:nvSpPr>
            <p:cNvPr id="66" name="Прямоугольник 65">
              <a:extLst>
                <a:ext uri="{FF2B5EF4-FFF2-40B4-BE49-F238E27FC236}">
                  <a16:creationId xmlns:a16="http://schemas.microsoft.com/office/drawing/2014/main" id="{A32D1AF2-8D01-4B1F-A509-6E5A10A02818}"/>
                </a:ext>
              </a:extLst>
            </p:cNvPr>
            <p:cNvSpPr/>
            <p:nvPr/>
          </p:nvSpPr>
          <p:spPr>
            <a:xfrm>
              <a:off x="0" y="26851"/>
              <a:ext cx="5784215" cy="3445289"/>
            </a:xfrm>
            <a:prstGeom prst="rect">
              <a:avLst/>
            </a:prstGeom>
            <a:solidFill>
              <a:prstClr val="white"/>
            </a:solidFill>
          </p:spPr>
        </p:sp>
        <p:sp>
          <p:nvSpPr>
            <p:cNvPr id="67" name="Прямоугольник 66">
              <a:extLst>
                <a:ext uri="{FF2B5EF4-FFF2-40B4-BE49-F238E27FC236}">
                  <a16:creationId xmlns:a16="http://schemas.microsoft.com/office/drawing/2014/main" id="{C48522F2-0F03-4990-B4FE-AB303F2562D2}"/>
                </a:ext>
              </a:extLst>
            </p:cNvPr>
            <p:cNvSpPr/>
            <p:nvPr/>
          </p:nvSpPr>
          <p:spPr>
            <a:xfrm>
              <a:off x="452120" y="497840"/>
              <a:ext cx="360000" cy="36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68" name="Прямоугольник 67">
              <a:extLst>
                <a:ext uri="{FF2B5EF4-FFF2-40B4-BE49-F238E27FC236}">
                  <a16:creationId xmlns:a16="http://schemas.microsoft.com/office/drawing/2014/main" id="{3C725BDA-C222-411C-BA9A-EA23987CA071}"/>
                </a:ext>
              </a:extLst>
            </p:cNvPr>
            <p:cNvSpPr/>
            <p:nvPr/>
          </p:nvSpPr>
          <p:spPr>
            <a:xfrm>
              <a:off x="1199220" y="498430"/>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69" name="Прямоугольник 68">
              <a:extLst>
                <a:ext uri="{FF2B5EF4-FFF2-40B4-BE49-F238E27FC236}">
                  <a16:creationId xmlns:a16="http://schemas.microsoft.com/office/drawing/2014/main" id="{56DB3A6A-ACDA-4F96-84EB-3FE3AB6C80CB}"/>
                </a:ext>
              </a:extLst>
            </p:cNvPr>
            <p:cNvSpPr/>
            <p:nvPr/>
          </p:nvSpPr>
          <p:spPr>
            <a:xfrm>
              <a:off x="822281" y="1008040"/>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cxnSp>
          <p:nvCxnSpPr>
            <p:cNvPr id="70" name="Соединитель: уступ 69">
              <a:extLst>
                <a:ext uri="{FF2B5EF4-FFF2-40B4-BE49-F238E27FC236}">
                  <a16:creationId xmlns:a16="http://schemas.microsoft.com/office/drawing/2014/main" id="{2FA31D33-4585-4FB4-9F50-A0428B439776}"/>
                </a:ext>
              </a:extLst>
            </p:cNvPr>
            <p:cNvCxnSpPr>
              <a:stCxn id="69" idx="1"/>
              <a:endCxn id="67" idx="2"/>
            </p:cNvCxnSpPr>
            <p:nvPr/>
          </p:nvCxnSpPr>
          <p:spPr>
            <a:xfrm rot="10800000">
              <a:off x="632121" y="857841"/>
              <a:ext cx="190161" cy="329905"/>
            </a:xfrm>
            <a:prstGeom prst="bentConnector2">
              <a:avLst/>
            </a:prstGeom>
          </p:spPr>
          <p:style>
            <a:lnRef idx="1">
              <a:schemeClr val="dk1"/>
            </a:lnRef>
            <a:fillRef idx="0">
              <a:schemeClr val="dk1"/>
            </a:fillRef>
            <a:effectRef idx="0">
              <a:schemeClr val="dk1"/>
            </a:effectRef>
            <a:fontRef idx="minor">
              <a:schemeClr val="tx1"/>
            </a:fontRef>
          </p:style>
        </p:cxnSp>
        <p:cxnSp>
          <p:nvCxnSpPr>
            <p:cNvPr id="71" name="Соединитель: уступ 70">
              <a:extLst>
                <a:ext uri="{FF2B5EF4-FFF2-40B4-BE49-F238E27FC236}">
                  <a16:creationId xmlns:a16="http://schemas.microsoft.com/office/drawing/2014/main" id="{2EAC31D3-40A4-4407-9411-D99C25EC7D1E}"/>
                </a:ext>
              </a:extLst>
            </p:cNvPr>
            <p:cNvCxnSpPr>
              <a:stCxn id="68" idx="2"/>
              <a:endCxn id="69" idx="3"/>
            </p:cNvCxnSpPr>
            <p:nvPr/>
          </p:nvCxnSpPr>
          <p:spPr>
            <a:xfrm rot="5400000">
              <a:off x="1115356" y="924175"/>
              <a:ext cx="329905" cy="197234"/>
            </a:xfrm>
            <a:prstGeom prst="bentConnector2">
              <a:avLst/>
            </a:prstGeom>
          </p:spPr>
          <p:style>
            <a:lnRef idx="1">
              <a:schemeClr val="dk1"/>
            </a:lnRef>
            <a:fillRef idx="0">
              <a:schemeClr val="dk1"/>
            </a:fillRef>
            <a:effectRef idx="0">
              <a:schemeClr val="dk1"/>
            </a:effectRef>
            <a:fontRef idx="minor">
              <a:schemeClr val="tx1"/>
            </a:fontRef>
          </p:style>
        </p:cxnSp>
        <p:cxnSp>
          <p:nvCxnSpPr>
            <p:cNvPr id="72" name="Прямая соединительная линия 71">
              <a:extLst>
                <a:ext uri="{FF2B5EF4-FFF2-40B4-BE49-F238E27FC236}">
                  <a16:creationId xmlns:a16="http://schemas.microsoft.com/office/drawing/2014/main" id="{F6077D0A-2DDD-4124-9483-1C969B885820}"/>
                </a:ext>
              </a:extLst>
            </p:cNvPr>
            <p:cNvCxnSpPr>
              <a:stCxn id="67" idx="3"/>
              <a:endCxn id="68" idx="1"/>
            </p:cNvCxnSpPr>
            <p:nvPr/>
          </p:nvCxnSpPr>
          <p:spPr>
            <a:xfrm>
              <a:off x="812120" y="677840"/>
              <a:ext cx="387100" cy="295"/>
            </a:xfrm>
            <a:prstGeom prst="line">
              <a:avLst/>
            </a:prstGeom>
          </p:spPr>
          <p:style>
            <a:lnRef idx="1">
              <a:schemeClr val="dk1"/>
            </a:lnRef>
            <a:fillRef idx="0">
              <a:schemeClr val="dk1"/>
            </a:fillRef>
            <a:effectRef idx="0">
              <a:schemeClr val="dk1"/>
            </a:effectRef>
            <a:fontRef idx="minor">
              <a:schemeClr val="tx1"/>
            </a:fontRef>
          </p:style>
        </p:cxnSp>
        <p:sp>
          <p:nvSpPr>
            <p:cNvPr id="73" name="Надпись 94">
              <a:extLst>
                <a:ext uri="{FF2B5EF4-FFF2-40B4-BE49-F238E27FC236}">
                  <a16:creationId xmlns:a16="http://schemas.microsoft.com/office/drawing/2014/main" id="{A027363B-C001-4654-881F-749F9F7B00C7}"/>
                </a:ext>
              </a:extLst>
            </p:cNvPr>
            <p:cNvSpPr txBox="1"/>
            <p:nvPr/>
          </p:nvSpPr>
          <p:spPr>
            <a:xfrm>
              <a:off x="502920" y="554650"/>
              <a:ext cx="281940" cy="24291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Надпись 94">
              <a:extLst>
                <a:ext uri="{FF2B5EF4-FFF2-40B4-BE49-F238E27FC236}">
                  <a16:creationId xmlns:a16="http://schemas.microsoft.com/office/drawing/2014/main" id="{9BB805F7-2CF4-42E8-980A-121258E34FB4}"/>
                </a:ext>
              </a:extLst>
            </p:cNvPr>
            <p:cNvSpPr txBox="1"/>
            <p:nvPr/>
          </p:nvSpPr>
          <p:spPr>
            <a:xfrm>
              <a:off x="1266530" y="566889"/>
              <a:ext cx="265430"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a:t>
              </a:r>
            </a:p>
          </p:txBody>
        </p:sp>
        <p:sp>
          <p:nvSpPr>
            <p:cNvPr id="75" name="Надпись 94">
              <a:extLst>
                <a:ext uri="{FF2B5EF4-FFF2-40B4-BE49-F238E27FC236}">
                  <a16:creationId xmlns:a16="http://schemas.microsoft.com/office/drawing/2014/main" id="{A6EF96B8-BE2F-4AA1-A28F-A64DEA466180}"/>
                </a:ext>
              </a:extLst>
            </p:cNvPr>
            <p:cNvSpPr txBox="1"/>
            <p:nvPr/>
          </p:nvSpPr>
          <p:spPr>
            <a:xfrm>
              <a:off x="870881" y="1069000"/>
              <a:ext cx="263525"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a:t>
              </a:r>
            </a:p>
          </p:txBody>
        </p:sp>
        <p:sp>
          <p:nvSpPr>
            <p:cNvPr id="76" name="Прямоугольник 75">
              <a:extLst>
                <a:ext uri="{FF2B5EF4-FFF2-40B4-BE49-F238E27FC236}">
                  <a16:creationId xmlns:a16="http://schemas.microsoft.com/office/drawing/2014/main" id="{29AD49AF-FC05-488A-B6FE-4CE5116011DD}"/>
                </a:ext>
              </a:extLst>
            </p:cNvPr>
            <p:cNvSpPr/>
            <p:nvPr/>
          </p:nvSpPr>
          <p:spPr>
            <a:xfrm>
              <a:off x="391160" y="228600"/>
              <a:ext cx="1234440" cy="1178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77" name="Надпись 94">
              <a:extLst>
                <a:ext uri="{FF2B5EF4-FFF2-40B4-BE49-F238E27FC236}">
                  <a16:creationId xmlns:a16="http://schemas.microsoft.com/office/drawing/2014/main" id="{020324B1-710B-403A-A04B-F43B9036F135}"/>
                </a:ext>
              </a:extLst>
            </p:cNvPr>
            <p:cNvSpPr txBox="1"/>
            <p:nvPr/>
          </p:nvSpPr>
          <p:spPr>
            <a:xfrm>
              <a:off x="437515" y="228600"/>
              <a:ext cx="1188085" cy="32575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Проектирование</a:t>
              </a:r>
            </a:p>
          </p:txBody>
        </p:sp>
        <p:sp>
          <p:nvSpPr>
            <p:cNvPr id="78" name="Прямоугольник 77">
              <a:extLst>
                <a:ext uri="{FF2B5EF4-FFF2-40B4-BE49-F238E27FC236}">
                  <a16:creationId xmlns:a16="http://schemas.microsoft.com/office/drawing/2014/main" id="{2341A3D1-DF77-42E6-8C66-E89CA29F45FB}"/>
                </a:ext>
              </a:extLst>
            </p:cNvPr>
            <p:cNvSpPr/>
            <p:nvPr/>
          </p:nvSpPr>
          <p:spPr>
            <a:xfrm>
              <a:off x="2151040" y="498135"/>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79" name="Прямоугольник 78">
              <a:extLst>
                <a:ext uri="{FF2B5EF4-FFF2-40B4-BE49-F238E27FC236}">
                  <a16:creationId xmlns:a16="http://schemas.microsoft.com/office/drawing/2014/main" id="{B652C5E5-6EA1-4B60-9B14-3E4C9E703631}"/>
                </a:ext>
              </a:extLst>
            </p:cNvPr>
            <p:cNvSpPr/>
            <p:nvPr/>
          </p:nvSpPr>
          <p:spPr>
            <a:xfrm>
              <a:off x="2897800" y="498135"/>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80" name="Прямоугольник 79">
              <a:extLst>
                <a:ext uri="{FF2B5EF4-FFF2-40B4-BE49-F238E27FC236}">
                  <a16:creationId xmlns:a16="http://schemas.microsoft.com/office/drawing/2014/main" id="{2E88953E-3130-497F-88F9-635715CD6561}"/>
                </a:ext>
              </a:extLst>
            </p:cNvPr>
            <p:cNvSpPr/>
            <p:nvPr/>
          </p:nvSpPr>
          <p:spPr>
            <a:xfrm>
              <a:off x="2520610" y="1008040"/>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cxnSp>
          <p:nvCxnSpPr>
            <p:cNvPr id="81" name="Соединитель: уступ 80">
              <a:extLst>
                <a:ext uri="{FF2B5EF4-FFF2-40B4-BE49-F238E27FC236}">
                  <a16:creationId xmlns:a16="http://schemas.microsoft.com/office/drawing/2014/main" id="{BFB6484A-5319-4065-91B3-A1F0AD46385C}"/>
                </a:ext>
              </a:extLst>
            </p:cNvPr>
            <p:cNvCxnSpPr/>
            <p:nvPr/>
          </p:nvCxnSpPr>
          <p:spPr>
            <a:xfrm rot="10800000">
              <a:off x="2330745" y="857545"/>
              <a:ext cx="189865" cy="329565"/>
            </a:xfrm>
            <a:prstGeom prst="bentConnector2">
              <a:avLst/>
            </a:prstGeom>
          </p:spPr>
          <p:style>
            <a:lnRef idx="1">
              <a:schemeClr val="dk1"/>
            </a:lnRef>
            <a:fillRef idx="0">
              <a:schemeClr val="dk1"/>
            </a:fillRef>
            <a:effectRef idx="0">
              <a:schemeClr val="dk1"/>
            </a:effectRef>
            <a:fontRef idx="minor">
              <a:schemeClr val="tx1"/>
            </a:fontRef>
          </p:style>
        </p:cxnSp>
        <p:cxnSp>
          <p:nvCxnSpPr>
            <p:cNvPr id="82" name="Соединитель: уступ 81">
              <a:extLst>
                <a:ext uri="{FF2B5EF4-FFF2-40B4-BE49-F238E27FC236}">
                  <a16:creationId xmlns:a16="http://schemas.microsoft.com/office/drawing/2014/main" id="{C8C5DD52-6FB1-4BF1-8207-D043F999E7C6}"/>
                </a:ext>
              </a:extLst>
            </p:cNvPr>
            <p:cNvCxnSpPr/>
            <p:nvPr/>
          </p:nvCxnSpPr>
          <p:spPr>
            <a:xfrm rot="5400000">
              <a:off x="2813662" y="923903"/>
              <a:ext cx="329565" cy="196850"/>
            </a:xfrm>
            <a:prstGeom prst="bentConnector2">
              <a:avLst/>
            </a:prstGeom>
          </p:spPr>
          <p:style>
            <a:lnRef idx="1">
              <a:schemeClr val="dk1"/>
            </a:lnRef>
            <a:fillRef idx="0">
              <a:schemeClr val="dk1"/>
            </a:fillRef>
            <a:effectRef idx="0">
              <a:schemeClr val="dk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1E182146-DE4E-45E1-9B96-EEE6B8F02749}"/>
                </a:ext>
              </a:extLst>
            </p:cNvPr>
            <p:cNvCxnSpPr>
              <a:stCxn id="78" idx="3"/>
              <a:endCxn id="79" idx="1"/>
            </p:cNvCxnSpPr>
            <p:nvPr/>
          </p:nvCxnSpPr>
          <p:spPr>
            <a:xfrm>
              <a:off x="2510450" y="677840"/>
              <a:ext cx="387350" cy="0"/>
            </a:xfrm>
            <a:prstGeom prst="line">
              <a:avLst/>
            </a:prstGeom>
          </p:spPr>
          <p:style>
            <a:lnRef idx="1">
              <a:schemeClr val="dk1"/>
            </a:lnRef>
            <a:fillRef idx="0">
              <a:schemeClr val="dk1"/>
            </a:fillRef>
            <a:effectRef idx="0">
              <a:schemeClr val="dk1"/>
            </a:effectRef>
            <a:fontRef idx="minor">
              <a:schemeClr val="tx1"/>
            </a:fontRef>
          </p:style>
        </p:cxnSp>
        <p:sp>
          <p:nvSpPr>
            <p:cNvPr id="84" name="Надпись 94">
              <a:extLst>
                <a:ext uri="{FF2B5EF4-FFF2-40B4-BE49-F238E27FC236}">
                  <a16:creationId xmlns:a16="http://schemas.microsoft.com/office/drawing/2014/main" id="{EA7EFFDA-9603-4A39-B576-9426337458FE}"/>
                </a:ext>
              </a:extLst>
            </p:cNvPr>
            <p:cNvSpPr txBox="1"/>
            <p:nvPr/>
          </p:nvSpPr>
          <p:spPr>
            <a:xfrm>
              <a:off x="2201840" y="554650"/>
              <a:ext cx="281940"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5" name="Надпись 94">
              <a:extLst>
                <a:ext uri="{FF2B5EF4-FFF2-40B4-BE49-F238E27FC236}">
                  <a16:creationId xmlns:a16="http://schemas.microsoft.com/office/drawing/2014/main" id="{78D41724-A734-4F09-9B18-B42075354A88}"/>
                </a:ext>
              </a:extLst>
            </p:cNvPr>
            <p:cNvSpPr txBox="1"/>
            <p:nvPr/>
          </p:nvSpPr>
          <p:spPr>
            <a:xfrm>
              <a:off x="2970825" y="554650"/>
              <a:ext cx="265430"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a:t>
              </a:r>
            </a:p>
          </p:txBody>
        </p:sp>
        <p:sp>
          <p:nvSpPr>
            <p:cNvPr id="86" name="Надпись 94">
              <a:extLst>
                <a:ext uri="{FF2B5EF4-FFF2-40B4-BE49-F238E27FC236}">
                  <a16:creationId xmlns:a16="http://schemas.microsoft.com/office/drawing/2014/main" id="{26BA926B-BE52-463C-9871-75AAAF1579B8}"/>
                </a:ext>
              </a:extLst>
            </p:cNvPr>
            <p:cNvSpPr txBox="1"/>
            <p:nvPr/>
          </p:nvSpPr>
          <p:spPr>
            <a:xfrm>
              <a:off x="2569505" y="1069000"/>
              <a:ext cx="263525"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a:t>
              </a:r>
            </a:p>
          </p:txBody>
        </p:sp>
        <p:sp>
          <p:nvSpPr>
            <p:cNvPr id="87" name="Прямоугольник 86">
              <a:extLst>
                <a:ext uri="{FF2B5EF4-FFF2-40B4-BE49-F238E27FC236}">
                  <a16:creationId xmlns:a16="http://schemas.microsoft.com/office/drawing/2014/main" id="{3D3DEDDD-6B2A-4820-BD68-792050A1E810}"/>
                </a:ext>
              </a:extLst>
            </p:cNvPr>
            <p:cNvSpPr/>
            <p:nvPr/>
          </p:nvSpPr>
          <p:spPr>
            <a:xfrm>
              <a:off x="2090080" y="228895"/>
              <a:ext cx="1234440" cy="1178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88" name="Надпись 94">
              <a:extLst>
                <a:ext uri="{FF2B5EF4-FFF2-40B4-BE49-F238E27FC236}">
                  <a16:creationId xmlns:a16="http://schemas.microsoft.com/office/drawing/2014/main" id="{DA069409-294C-4597-9B30-5CF2813138F5}"/>
                </a:ext>
              </a:extLst>
            </p:cNvPr>
            <p:cNvSpPr txBox="1"/>
            <p:nvPr/>
          </p:nvSpPr>
          <p:spPr>
            <a:xfrm>
              <a:off x="2201840" y="228895"/>
              <a:ext cx="1030605" cy="32575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Производство</a:t>
              </a:r>
            </a:p>
          </p:txBody>
        </p:sp>
        <p:sp>
          <p:nvSpPr>
            <p:cNvPr id="89" name="Прямоугольник 88">
              <a:extLst>
                <a:ext uri="{FF2B5EF4-FFF2-40B4-BE49-F238E27FC236}">
                  <a16:creationId xmlns:a16="http://schemas.microsoft.com/office/drawing/2014/main" id="{57B4F351-D642-46DC-B571-2FB69FA77A03}"/>
                </a:ext>
              </a:extLst>
            </p:cNvPr>
            <p:cNvSpPr/>
            <p:nvPr/>
          </p:nvSpPr>
          <p:spPr>
            <a:xfrm>
              <a:off x="3894228" y="498135"/>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90" name="Прямоугольник 89">
              <a:extLst>
                <a:ext uri="{FF2B5EF4-FFF2-40B4-BE49-F238E27FC236}">
                  <a16:creationId xmlns:a16="http://schemas.microsoft.com/office/drawing/2014/main" id="{1A4BC046-E2C4-46B1-B210-DF6A7086CBC9}"/>
                </a:ext>
              </a:extLst>
            </p:cNvPr>
            <p:cNvSpPr/>
            <p:nvPr/>
          </p:nvSpPr>
          <p:spPr>
            <a:xfrm>
              <a:off x="4640988" y="498135"/>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91" name="Прямоугольник 90">
              <a:extLst>
                <a:ext uri="{FF2B5EF4-FFF2-40B4-BE49-F238E27FC236}">
                  <a16:creationId xmlns:a16="http://schemas.microsoft.com/office/drawing/2014/main" id="{3467A8C4-49AD-46FE-BFCD-48249A96B431}"/>
                </a:ext>
              </a:extLst>
            </p:cNvPr>
            <p:cNvSpPr/>
            <p:nvPr/>
          </p:nvSpPr>
          <p:spPr>
            <a:xfrm>
              <a:off x="4263798" y="1008040"/>
              <a:ext cx="359410" cy="3594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cxnSp>
          <p:nvCxnSpPr>
            <p:cNvPr id="92" name="Соединитель: уступ 91">
              <a:extLst>
                <a:ext uri="{FF2B5EF4-FFF2-40B4-BE49-F238E27FC236}">
                  <a16:creationId xmlns:a16="http://schemas.microsoft.com/office/drawing/2014/main" id="{50BAB1A2-21A0-477D-896E-F4DC51D80ACE}"/>
                </a:ext>
              </a:extLst>
            </p:cNvPr>
            <p:cNvCxnSpPr/>
            <p:nvPr/>
          </p:nvCxnSpPr>
          <p:spPr>
            <a:xfrm rot="10800000">
              <a:off x="4073933" y="857545"/>
              <a:ext cx="189865" cy="329565"/>
            </a:xfrm>
            <a:prstGeom prst="bentConnector2">
              <a:avLst/>
            </a:prstGeom>
          </p:spPr>
          <p:style>
            <a:lnRef idx="1">
              <a:schemeClr val="dk1"/>
            </a:lnRef>
            <a:fillRef idx="0">
              <a:schemeClr val="dk1"/>
            </a:fillRef>
            <a:effectRef idx="0">
              <a:schemeClr val="dk1"/>
            </a:effectRef>
            <a:fontRef idx="minor">
              <a:schemeClr val="tx1"/>
            </a:fontRef>
          </p:style>
        </p:cxnSp>
        <p:cxnSp>
          <p:nvCxnSpPr>
            <p:cNvPr id="93" name="Соединитель: уступ 92">
              <a:extLst>
                <a:ext uri="{FF2B5EF4-FFF2-40B4-BE49-F238E27FC236}">
                  <a16:creationId xmlns:a16="http://schemas.microsoft.com/office/drawing/2014/main" id="{FAAB470F-0A09-4274-95E3-1FEC6BE6CD69}"/>
                </a:ext>
              </a:extLst>
            </p:cNvPr>
            <p:cNvCxnSpPr/>
            <p:nvPr/>
          </p:nvCxnSpPr>
          <p:spPr>
            <a:xfrm rot="5400000">
              <a:off x="4556850" y="923903"/>
              <a:ext cx="329565" cy="196850"/>
            </a:xfrm>
            <a:prstGeom prst="bentConnector2">
              <a:avLst/>
            </a:prstGeom>
          </p:spPr>
          <p:style>
            <a:lnRef idx="1">
              <a:schemeClr val="dk1"/>
            </a:lnRef>
            <a:fillRef idx="0">
              <a:schemeClr val="dk1"/>
            </a:fillRef>
            <a:effectRef idx="0">
              <a:schemeClr val="dk1"/>
            </a:effectRef>
            <a:fontRef idx="minor">
              <a:schemeClr val="tx1"/>
            </a:fontRef>
          </p:style>
        </p:cxnSp>
        <p:cxnSp>
          <p:nvCxnSpPr>
            <p:cNvPr id="94" name="Прямая соединительная линия 93">
              <a:extLst>
                <a:ext uri="{FF2B5EF4-FFF2-40B4-BE49-F238E27FC236}">
                  <a16:creationId xmlns:a16="http://schemas.microsoft.com/office/drawing/2014/main" id="{731BB958-026A-4857-AAF9-97C656858A19}"/>
                </a:ext>
              </a:extLst>
            </p:cNvPr>
            <p:cNvCxnSpPr>
              <a:stCxn id="89" idx="3"/>
              <a:endCxn id="90" idx="1"/>
            </p:cNvCxnSpPr>
            <p:nvPr/>
          </p:nvCxnSpPr>
          <p:spPr>
            <a:xfrm>
              <a:off x="4253638" y="677840"/>
              <a:ext cx="387350" cy="0"/>
            </a:xfrm>
            <a:prstGeom prst="line">
              <a:avLst/>
            </a:prstGeom>
          </p:spPr>
          <p:style>
            <a:lnRef idx="1">
              <a:schemeClr val="dk1"/>
            </a:lnRef>
            <a:fillRef idx="0">
              <a:schemeClr val="dk1"/>
            </a:fillRef>
            <a:effectRef idx="0">
              <a:schemeClr val="dk1"/>
            </a:effectRef>
            <a:fontRef idx="minor">
              <a:schemeClr val="tx1"/>
            </a:fontRef>
          </p:style>
        </p:cxnSp>
        <p:sp>
          <p:nvSpPr>
            <p:cNvPr id="95" name="Надпись 94">
              <a:extLst>
                <a:ext uri="{FF2B5EF4-FFF2-40B4-BE49-F238E27FC236}">
                  <a16:creationId xmlns:a16="http://schemas.microsoft.com/office/drawing/2014/main" id="{30B784FD-1A52-4087-BA1C-D060C82C2364}"/>
                </a:ext>
              </a:extLst>
            </p:cNvPr>
            <p:cNvSpPr txBox="1"/>
            <p:nvPr/>
          </p:nvSpPr>
          <p:spPr>
            <a:xfrm>
              <a:off x="3945028" y="554650"/>
              <a:ext cx="281940"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6" name="Надпись 94">
              <a:extLst>
                <a:ext uri="{FF2B5EF4-FFF2-40B4-BE49-F238E27FC236}">
                  <a16:creationId xmlns:a16="http://schemas.microsoft.com/office/drawing/2014/main" id="{D032683C-1F76-460F-8339-0107EF7C58B9}"/>
                </a:ext>
              </a:extLst>
            </p:cNvPr>
            <p:cNvSpPr txBox="1"/>
            <p:nvPr/>
          </p:nvSpPr>
          <p:spPr>
            <a:xfrm>
              <a:off x="4714013" y="554650"/>
              <a:ext cx="265430"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К</a:t>
              </a:r>
            </a:p>
          </p:txBody>
        </p:sp>
        <p:sp>
          <p:nvSpPr>
            <p:cNvPr id="97" name="Надпись 94">
              <a:extLst>
                <a:ext uri="{FF2B5EF4-FFF2-40B4-BE49-F238E27FC236}">
                  <a16:creationId xmlns:a16="http://schemas.microsoft.com/office/drawing/2014/main" id="{35207C8E-82D1-48B6-847E-EF2DDFF469B0}"/>
                </a:ext>
              </a:extLst>
            </p:cNvPr>
            <p:cNvSpPr txBox="1"/>
            <p:nvPr/>
          </p:nvSpPr>
          <p:spPr>
            <a:xfrm>
              <a:off x="4312693" y="1069000"/>
              <a:ext cx="263525" cy="24257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У</a:t>
              </a:r>
            </a:p>
          </p:txBody>
        </p:sp>
        <p:sp>
          <p:nvSpPr>
            <p:cNvPr id="98" name="Прямоугольник 97">
              <a:extLst>
                <a:ext uri="{FF2B5EF4-FFF2-40B4-BE49-F238E27FC236}">
                  <a16:creationId xmlns:a16="http://schemas.microsoft.com/office/drawing/2014/main" id="{E0BC4C33-7600-429E-B84B-4F7DC3ED57BD}"/>
                </a:ext>
              </a:extLst>
            </p:cNvPr>
            <p:cNvSpPr/>
            <p:nvPr/>
          </p:nvSpPr>
          <p:spPr>
            <a:xfrm>
              <a:off x="3833268" y="228895"/>
              <a:ext cx="1234440" cy="1178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99" name="Надпись 94">
              <a:extLst>
                <a:ext uri="{FF2B5EF4-FFF2-40B4-BE49-F238E27FC236}">
                  <a16:creationId xmlns:a16="http://schemas.microsoft.com/office/drawing/2014/main" id="{8C5AB372-2F8D-4FA5-8F75-04B9E0E1A29B}"/>
                </a:ext>
              </a:extLst>
            </p:cNvPr>
            <p:cNvSpPr txBox="1"/>
            <p:nvPr/>
          </p:nvSpPr>
          <p:spPr>
            <a:xfrm>
              <a:off x="3945028" y="221615"/>
              <a:ext cx="1002665" cy="32575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Эксплуатация</a:t>
              </a:r>
            </a:p>
          </p:txBody>
        </p:sp>
        <p:cxnSp>
          <p:nvCxnSpPr>
            <p:cNvPr id="100" name="Прямая соединительная линия 99">
              <a:extLst>
                <a:ext uri="{FF2B5EF4-FFF2-40B4-BE49-F238E27FC236}">
                  <a16:creationId xmlns:a16="http://schemas.microsoft.com/office/drawing/2014/main" id="{0A228B5A-25EE-4A9A-98FD-89E153150268}"/>
                </a:ext>
              </a:extLst>
            </p:cNvPr>
            <p:cNvCxnSpPr>
              <a:stCxn id="90" idx="3"/>
            </p:cNvCxnSpPr>
            <p:nvPr/>
          </p:nvCxnSpPr>
          <p:spPr>
            <a:xfrm>
              <a:off x="5000398" y="677840"/>
              <a:ext cx="268288" cy="1"/>
            </a:xfrm>
            <a:prstGeom prst="line">
              <a:avLst/>
            </a:prstGeom>
          </p:spPr>
          <p:style>
            <a:lnRef idx="1">
              <a:schemeClr val="dk1"/>
            </a:lnRef>
            <a:fillRef idx="0">
              <a:schemeClr val="dk1"/>
            </a:fillRef>
            <a:effectRef idx="0">
              <a:schemeClr val="dk1"/>
            </a:effectRef>
            <a:fontRef idx="minor">
              <a:schemeClr val="tx1"/>
            </a:fontRef>
          </p:style>
        </p:cxnSp>
        <p:sp>
          <p:nvSpPr>
            <p:cNvPr id="101" name="Прямоугольник 100">
              <a:extLst>
                <a:ext uri="{FF2B5EF4-FFF2-40B4-BE49-F238E27FC236}">
                  <a16:creationId xmlns:a16="http://schemas.microsoft.com/office/drawing/2014/main" id="{985CFAE0-6F80-4D7B-A46E-D3E87FC0ACB6}"/>
                </a:ext>
              </a:extLst>
            </p:cNvPr>
            <p:cNvSpPr/>
            <p:nvPr/>
          </p:nvSpPr>
          <p:spPr>
            <a:xfrm>
              <a:off x="1873091" y="1764915"/>
              <a:ext cx="1687286" cy="3120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102" name="Надпись 94">
              <a:extLst>
                <a:ext uri="{FF2B5EF4-FFF2-40B4-BE49-F238E27FC236}">
                  <a16:creationId xmlns:a16="http://schemas.microsoft.com/office/drawing/2014/main" id="{0FC8C019-C91C-4A03-9B4A-0FBB1A06DCEB}"/>
                </a:ext>
              </a:extLst>
            </p:cNvPr>
            <p:cNvSpPr txBox="1"/>
            <p:nvPr/>
          </p:nvSpPr>
          <p:spPr>
            <a:xfrm>
              <a:off x="1985418" y="1770743"/>
              <a:ext cx="1527810" cy="273571"/>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a:effectLst/>
                  <a:latin typeface="Calibri" panose="020F0502020204030204" pitchFamily="34" charset="0"/>
                  <a:ea typeface="Calibri" panose="020F0502020204030204" pitchFamily="34" charset="0"/>
                  <a:cs typeface="Times New Roman" panose="02020603050405020304" pitchFamily="18" charset="0"/>
                </a:rPr>
                <a:t>Управляемый процесс</a:t>
              </a:r>
            </a:p>
          </p:txBody>
        </p:sp>
        <p:cxnSp>
          <p:nvCxnSpPr>
            <p:cNvPr id="103" name="Прямая со стрелкой 102">
              <a:extLst>
                <a:ext uri="{FF2B5EF4-FFF2-40B4-BE49-F238E27FC236}">
                  <a16:creationId xmlns:a16="http://schemas.microsoft.com/office/drawing/2014/main" id="{31698D95-188B-4779-A1FD-754E5ADE2BE4}"/>
                </a:ext>
              </a:extLst>
            </p:cNvPr>
            <p:cNvCxnSpPr>
              <a:stCxn id="87" idx="2"/>
              <a:endCxn id="101" idx="0"/>
            </p:cNvCxnSpPr>
            <p:nvPr/>
          </p:nvCxnSpPr>
          <p:spPr>
            <a:xfrm>
              <a:off x="2707300" y="1407455"/>
              <a:ext cx="9434" cy="357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Прямая со стрелкой 103">
              <a:extLst>
                <a:ext uri="{FF2B5EF4-FFF2-40B4-BE49-F238E27FC236}">
                  <a16:creationId xmlns:a16="http://schemas.microsoft.com/office/drawing/2014/main" id="{5A62F0FA-B403-4D27-BA90-9C3F2C28B96A}"/>
                </a:ext>
              </a:extLst>
            </p:cNvPr>
            <p:cNvCxnSpPr>
              <a:stCxn id="76" idx="2"/>
            </p:cNvCxnSpPr>
            <p:nvPr/>
          </p:nvCxnSpPr>
          <p:spPr>
            <a:xfrm>
              <a:off x="1008380" y="1407160"/>
              <a:ext cx="1322365" cy="357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Прямая со стрелкой 104">
              <a:extLst>
                <a:ext uri="{FF2B5EF4-FFF2-40B4-BE49-F238E27FC236}">
                  <a16:creationId xmlns:a16="http://schemas.microsoft.com/office/drawing/2014/main" id="{224753DA-02FB-4343-9E77-99DF80FEAEF3}"/>
                </a:ext>
              </a:extLst>
            </p:cNvPr>
            <p:cNvCxnSpPr>
              <a:stCxn id="98" idx="2"/>
            </p:cNvCxnSpPr>
            <p:nvPr/>
          </p:nvCxnSpPr>
          <p:spPr>
            <a:xfrm flipH="1">
              <a:off x="3135086" y="1407455"/>
              <a:ext cx="1315402" cy="357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Прямая соединительная линия 105">
              <a:extLst>
                <a:ext uri="{FF2B5EF4-FFF2-40B4-BE49-F238E27FC236}">
                  <a16:creationId xmlns:a16="http://schemas.microsoft.com/office/drawing/2014/main" id="{44C92B13-A79B-44A2-9507-AE8F4643846E}"/>
                </a:ext>
              </a:extLst>
            </p:cNvPr>
            <p:cNvCxnSpPr>
              <a:stCxn id="67" idx="1"/>
            </p:cNvCxnSpPr>
            <p:nvPr/>
          </p:nvCxnSpPr>
          <p:spPr>
            <a:xfrm flipH="1">
              <a:off x="170543" y="677840"/>
              <a:ext cx="281577" cy="0"/>
            </a:xfrm>
            <a:prstGeom prst="line">
              <a:avLst/>
            </a:prstGeom>
          </p:spPr>
          <p:style>
            <a:lnRef idx="1">
              <a:schemeClr val="dk1"/>
            </a:lnRef>
            <a:fillRef idx="0">
              <a:schemeClr val="dk1"/>
            </a:fillRef>
            <a:effectRef idx="0">
              <a:schemeClr val="dk1"/>
            </a:effectRef>
            <a:fontRef idx="minor">
              <a:schemeClr val="tx1"/>
            </a:fontRef>
          </p:style>
        </p:cxnSp>
        <p:cxnSp>
          <p:nvCxnSpPr>
            <p:cNvPr id="107" name="Прямая соединительная линия 106">
              <a:extLst>
                <a:ext uri="{FF2B5EF4-FFF2-40B4-BE49-F238E27FC236}">
                  <a16:creationId xmlns:a16="http://schemas.microsoft.com/office/drawing/2014/main" id="{694E39AF-C3D9-47BC-AC7C-BFA1A9019890}"/>
                </a:ext>
              </a:extLst>
            </p:cNvPr>
            <p:cNvCxnSpPr>
              <a:stCxn id="68" idx="3"/>
              <a:endCxn id="78" idx="1"/>
            </p:cNvCxnSpPr>
            <p:nvPr/>
          </p:nvCxnSpPr>
          <p:spPr>
            <a:xfrm flipV="1">
              <a:off x="1558630" y="677840"/>
              <a:ext cx="592410" cy="295"/>
            </a:xfrm>
            <a:prstGeom prst="line">
              <a:avLst/>
            </a:prstGeom>
          </p:spPr>
          <p:style>
            <a:lnRef idx="1">
              <a:schemeClr val="dk1"/>
            </a:lnRef>
            <a:fillRef idx="0">
              <a:schemeClr val="dk1"/>
            </a:fillRef>
            <a:effectRef idx="0">
              <a:schemeClr val="dk1"/>
            </a:effectRef>
            <a:fontRef idx="minor">
              <a:schemeClr val="tx1"/>
            </a:fontRef>
          </p:style>
        </p:cxnSp>
        <p:cxnSp>
          <p:nvCxnSpPr>
            <p:cNvPr id="108" name="Прямая соединительная линия 107">
              <a:extLst>
                <a:ext uri="{FF2B5EF4-FFF2-40B4-BE49-F238E27FC236}">
                  <a16:creationId xmlns:a16="http://schemas.microsoft.com/office/drawing/2014/main" id="{5C392555-E82A-465C-8BCE-3325718419B6}"/>
                </a:ext>
              </a:extLst>
            </p:cNvPr>
            <p:cNvCxnSpPr>
              <a:stCxn id="79" idx="3"/>
              <a:endCxn id="89" idx="1"/>
            </p:cNvCxnSpPr>
            <p:nvPr/>
          </p:nvCxnSpPr>
          <p:spPr>
            <a:xfrm>
              <a:off x="3257210" y="677840"/>
              <a:ext cx="637018" cy="0"/>
            </a:xfrm>
            <a:prstGeom prst="line">
              <a:avLst/>
            </a:prstGeom>
          </p:spPr>
          <p:style>
            <a:lnRef idx="1">
              <a:schemeClr val="dk1"/>
            </a:lnRef>
            <a:fillRef idx="0">
              <a:schemeClr val="dk1"/>
            </a:fillRef>
            <a:effectRef idx="0">
              <a:schemeClr val="dk1"/>
            </a:effectRef>
            <a:fontRef idx="minor">
              <a:schemeClr val="tx1"/>
            </a:fontRef>
          </p:style>
        </p:cxnSp>
        <p:cxnSp>
          <p:nvCxnSpPr>
            <p:cNvPr id="109" name="Прямая со стрелкой 108">
              <a:extLst>
                <a:ext uri="{FF2B5EF4-FFF2-40B4-BE49-F238E27FC236}">
                  <a16:creationId xmlns:a16="http://schemas.microsoft.com/office/drawing/2014/main" id="{F5867E0E-2CB8-4FDE-B429-AFFEF3C514A4}"/>
                </a:ext>
              </a:extLst>
            </p:cNvPr>
            <p:cNvCxnSpPr>
              <a:endCxn id="101" idx="1"/>
            </p:cNvCxnSpPr>
            <p:nvPr/>
          </p:nvCxnSpPr>
          <p:spPr>
            <a:xfrm>
              <a:off x="417286" y="1920944"/>
              <a:ext cx="1455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Прямая со стрелкой 109">
              <a:extLst>
                <a:ext uri="{FF2B5EF4-FFF2-40B4-BE49-F238E27FC236}">
                  <a16:creationId xmlns:a16="http://schemas.microsoft.com/office/drawing/2014/main" id="{30A55066-7815-4A99-8661-11706B15E5C3}"/>
                </a:ext>
              </a:extLst>
            </p:cNvPr>
            <p:cNvCxnSpPr>
              <a:stCxn id="101" idx="3"/>
            </p:cNvCxnSpPr>
            <p:nvPr/>
          </p:nvCxnSpPr>
          <p:spPr>
            <a:xfrm>
              <a:off x="3560377" y="1920944"/>
              <a:ext cx="15305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Прямоугольник 110">
              <a:extLst>
                <a:ext uri="{FF2B5EF4-FFF2-40B4-BE49-F238E27FC236}">
                  <a16:creationId xmlns:a16="http://schemas.microsoft.com/office/drawing/2014/main" id="{C192AFAB-FCD8-47DD-A8A6-0F7F719FB165}"/>
                </a:ext>
              </a:extLst>
            </p:cNvPr>
            <p:cNvSpPr/>
            <p:nvPr/>
          </p:nvSpPr>
          <p:spPr>
            <a:xfrm>
              <a:off x="438784" y="2325645"/>
              <a:ext cx="1763055" cy="431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112" name="Надпись 148">
              <a:extLst>
                <a:ext uri="{FF2B5EF4-FFF2-40B4-BE49-F238E27FC236}">
                  <a16:creationId xmlns:a16="http://schemas.microsoft.com/office/drawing/2014/main" id="{E560345B-2E8F-4119-BD9B-129D9632B1CA}"/>
                </a:ext>
              </a:extLst>
            </p:cNvPr>
            <p:cNvSpPr txBox="1"/>
            <p:nvPr/>
          </p:nvSpPr>
          <p:spPr>
            <a:xfrm>
              <a:off x="391160" y="2323881"/>
              <a:ext cx="1864995" cy="46482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Анализ результатов</a:t>
              </a:r>
            </a:p>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и решение о корректировке</a:t>
              </a:r>
            </a:p>
          </p:txBody>
        </p:sp>
        <p:cxnSp>
          <p:nvCxnSpPr>
            <p:cNvPr id="113" name="Прямая со стрелкой 112">
              <a:extLst>
                <a:ext uri="{FF2B5EF4-FFF2-40B4-BE49-F238E27FC236}">
                  <a16:creationId xmlns:a16="http://schemas.microsoft.com/office/drawing/2014/main" id="{F79AC534-E133-4C9E-B4BE-315BE17C848E}"/>
                </a:ext>
              </a:extLst>
            </p:cNvPr>
            <p:cNvCxnSpPr/>
            <p:nvPr/>
          </p:nvCxnSpPr>
          <p:spPr>
            <a:xfrm flipV="1">
              <a:off x="1271157" y="1920722"/>
              <a:ext cx="1043" cy="403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Прямоугольник 113">
              <a:extLst>
                <a:ext uri="{FF2B5EF4-FFF2-40B4-BE49-F238E27FC236}">
                  <a16:creationId xmlns:a16="http://schemas.microsoft.com/office/drawing/2014/main" id="{8340F093-34DC-4AFB-8A91-EB3EBFAA24D5}"/>
                </a:ext>
              </a:extLst>
            </p:cNvPr>
            <p:cNvSpPr/>
            <p:nvPr/>
          </p:nvSpPr>
          <p:spPr>
            <a:xfrm>
              <a:off x="3476240" y="2324037"/>
              <a:ext cx="1451429" cy="4311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sp>
          <p:nvSpPr>
            <p:cNvPr id="115" name="Надпись 148">
              <a:extLst>
                <a:ext uri="{FF2B5EF4-FFF2-40B4-BE49-F238E27FC236}">
                  <a16:creationId xmlns:a16="http://schemas.microsoft.com/office/drawing/2014/main" id="{CC4E1342-7AB1-4CF9-85C0-3FFDD6675B4D}"/>
                </a:ext>
              </a:extLst>
            </p:cNvPr>
            <p:cNvSpPr txBox="1"/>
            <p:nvPr/>
          </p:nvSpPr>
          <p:spPr>
            <a:xfrm>
              <a:off x="3434885" y="2292010"/>
              <a:ext cx="1584325" cy="46418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Сравнение результатов</a:t>
              </a:r>
            </a:p>
            <a:p>
              <a:pPr algn="ctr">
                <a:lnSpc>
                  <a:spcPct val="107000"/>
                </a:lnSpc>
                <a:spcAft>
                  <a:spcPts val="80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с </a:t>
              </a:r>
              <a:r>
                <a:rPr lang="ru-RU" sz="1400" dirty="0" err="1">
                  <a:effectLst/>
                  <a:latin typeface="Calibri" panose="020F0502020204030204" pitchFamily="34" charset="0"/>
                  <a:ea typeface="Calibri" panose="020F0502020204030204" pitchFamily="34" charset="0"/>
                  <a:cs typeface="Times New Roman" panose="02020603050405020304" pitchFamily="18" charset="0"/>
                </a:rPr>
                <a:t>НТД</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6" name="Прямая со стрелкой 115">
              <a:extLst>
                <a:ext uri="{FF2B5EF4-FFF2-40B4-BE49-F238E27FC236}">
                  <a16:creationId xmlns:a16="http://schemas.microsoft.com/office/drawing/2014/main" id="{F7DC837D-D370-41E2-A729-E039E74ECC9F}"/>
                </a:ext>
              </a:extLst>
            </p:cNvPr>
            <p:cNvCxnSpPr/>
            <p:nvPr/>
          </p:nvCxnSpPr>
          <p:spPr>
            <a:xfrm>
              <a:off x="4226968" y="1920722"/>
              <a:ext cx="0" cy="404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Прямая со стрелкой 116">
              <a:extLst>
                <a:ext uri="{FF2B5EF4-FFF2-40B4-BE49-F238E27FC236}">
                  <a16:creationId xmlns:a16="http://schemas.microsoft.com/office/drawing/2014/main" id="{331E8D3A-AB4E-44D1-B02A-F927C78D06C5}"/>
                </a:ext>
              </a:extLst>
            </p:cNvPr>
            <p:cNvCxnSpPr>
              <a:stCxn id="114" idx="1"/>
              <a:endCxn id="111" idx="3"/>
            </p:cNvCxnSpPr>
            <p:nvPr/>
          </p:nvCxnSpPr>
          <p:spPr>
            <a:xfrm flipH="1">
              <a:off x="2201839" y="2539326"/>
              <a:ext cx="1274401" cy="1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Прямоугольник 117">
              <a:extLst>
                <a:ext uri="{FF2B5EF4-FFF2-40B4-BE49-F238E27FC236}">
                  <a16:creationId xmlns:a16="http://schemas.microsoft.com/office/drawing/2014/main" id="{296938C1-62B2-4172-BF37-5FABBB3CAA32}"/>
                </a:ext>
              </a:extLst>
            </p:cNvPr>
            <p:cNvSpPr/>
            <p:nvPr/>
          </p:nvSpPr>
          <p:spPr>
            <a:xfrm>
              <a:off x="3476681" y="3079229"/>
              <a:ext cx="1450975" cy="2626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400"/>
            </a:p>
          </p:txBody>
        </p:sp>
        <p:cxnSp>
          <p:nvCxnSpPr>
            <p:cNvPr id="119" name="Прямая со стрелкой 118">
              <a:extLst>
                <a:ext uri="{FF2B5EF4-FFF2-40B4-BE49-F238E27FC236}">
                  <a16:creationId xmlns:a16="http://schemas.microsoft.com/office/drawing/2014/main" id="{C5D0C673-7063-4BA5-B896-3BB13F8502B5}"/>
                </a:ext>
              </a:extLst>
            </p:cNvPr>
            <p:cNvCxnSpPr/>
            <p:nvPr/>
          </p:nvCxnSpPr>
          <p:spPr>
            <a:xfrm>
              <a:off x="3766457" y="2757188"/>
              <a:ext cx="0" cy="321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Прямая со стрелкой 119">
              <a:extLst>
                <a:ext uri="{FF2B5EF4-FFF2-40B4-BE49-F238E27FC236}">
                  <a16:creationId xmlns:a16="http://schemas.microsoft.com/office/drawing/2014/main" id="{71DC869E-4729-448A-8628-BD9E47B15A7E}"/>
                </a:ext>
              </a:extLst>
            </p:cNvPr>
            <p:cNvCxnSpPr/>
            <p:nvPr/>
          </p:nvCxnSpPr>
          <p:spPr>
            <a:xfrm flipV="1">
              <a:off x="4623208" y="2754883"/>
              <a:ext cx="0" cy="323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Надпись 148">
              <a:extLst>
                <a:ext uri="{FF2B5EF4-FFF2-40B4-BE49-F238E27FC236}">
                  <a16:creationId xmlns:a16="http://schemas.microsoft.com/office/drawing/2014/main" id="{FAA3214B-1FE4-4207-8062-33B963D4D5FE}"/>
                </a:ext>
              </a:extLst>
            </p:cNvPr>
            <p:cNvSpPr txBox="1"/>
            <p:nvPr/>
          </p:nvSpPr>
          <p:spPr>
            <a:xfrm>
              <a:off x="3498623" y="3078517"/>
              <a:ext cx="1449070" cy="291567"/>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6000"/>
                </a:lnSpc>
                <a:spcAft>
                  <a:spcPts val="800"/>
                </a:spcAft>
              </a:pPr>
              <a:r>
                <a:rPr lang="ru-RU" sz="1400">
                  <a:effectLst/>
                  <a:latin typeface="Calibri" panose="020F0502020204030204" pitchFamily="34" charset="0"/>
                  <a:ea typeface="Calibri" panose="020F0502020204030204" pitchFamily="34" charset="0"/>
                  <a:cs typeface="Times New Roman" panose="02020603050405020304" pitchFamily="18" charset="0"/>
                </a:rPr>
                <a:t>Технические условия</a:t>
              </a:r>
            </a:p>
          </p:txBody>
        </p:sp>
        <p:sp>
          <p:nvSpPr>
            <p:cNvPr id="122" name="Надпись 148">
              <a:extLst>
                <a:ext uri="{FF2B5EF4-FFF2-40B4-BE49-F238E27FC236}">
                  <a16:creationId xmlns:a16="http://schemas.microsoft.com/office/drawing/2014/main" id="{9EE2E593-080A-4FB5-81F0-C454C5422C30}"/>
                </a:ext>
              </a:extLst>
            </p:cNvPr>
            <p:cNvSpPr txBox="1"/>
            <p:nvPr/>
          </p:nvSpPr>
          <p:spPr>
            <a:xfrm>
              <a:off x="366786" y="1698110"/>
              <a:ext cx="477520" cy="2914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a:effectLst/>
                  <a:latin typeface="Calibri" panose="020F0502020204030204" pitchFamily="34" charset="0"/>
                  <a:ea typeface="Calibri" panose="020F0502020204030204" pitchFamily="34" charset="0"/>
                  <a:cs typeface="Times New Roman" panose="02020603050405020304" pitchFamily="18" charset="0"/>
                </a:rPr>
                <a:t>Вход</a:t>
              </a:r>
            </a:p>
          </p:txBody>
        </p:sp>
        <p:sp>
          <p:nvSpPr>
            <p:cNvPr id="123" name="Надпись 148">
              <a:extLst>
                <a:ext uri="{FF2B5EF4-FFF2-40B4-BE49-F238E27FC236}">
                  <a16:creationId xmlns:a16="http://schemas.microsoft.com/office/drawing/2014/main" id="{E4FD15ED-3682-4A24-899E-8B1E302F07B5}"/>
                </a:ext>
              </a:extLst>
            </p:cNvPr>
            <p:cNvSpPr txBox="1"/>
            <p:nvPr/>
          </p:nvSpPr>
          <p:spPr>
            <a:xfrm>
              <a:off x="4485654" y="1698110"/>
              <a:ext cx="570865" cy="2914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ru-RU" sz="1400">
                  <a:effectLst/>
                  <a:latin typeface="Calibri" panose="020F0502020204030204" pitchFamily="34" charset="0"/>
                  <a:ea typeface="Calibri" panose="020F0502020204030204" pitchFamily="34" charset="0"/>
                  <a:cs typeface="Times New Roman" panose="02020603050405020304" pitchFamily="18" charset="0"/>
                </a:rPr>
                <a:t>Выход</a:t>
              </a:r>
            </a:p>
          </p:txBody>
        </p:sp>
      </p:grpSp>
    </p:spTree>
    <p:extLst>
      <p:ext uri="{BB962C8B-B14F-4D97-AF65-F5344CB8AC3E}">
        <p14:creationId xmlns:p14="http://schemas.microsoft.com/office/powerpoint/2010/main" val="343317429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5357</Words>
  <Application>Microsoft Office PowerPoint</Application>
  <PresentationFormat>Широкоэкранный</PresentationFormat>
  <Paragraphs>387</Paragraphs>
  <Slides>45</Slides>
  <Notes>0</Notes>
  <HiddenSlides>4</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45</vt:i4>
      </vt:variant>
    </vt:vector>
  </HeadingPairs>
  <TitlesOfParts>
    <vt:vector size="54" baseType="lpstr">
      <vt:lpstr>Arial</vt:lpstr>
      <vt:lpstr>Calibri</vt:lpstr>
      <vt:lpstr>Calibri Light</vt:lpstr>
      <vt:lpstr>Cambria Math</vt:lpstr>
      <vt:lpstr>Symbol</vt:lpstr>
      <vt:lpstr>Times New Roman</vt:lpstr>
      <vt:lpstr>TimesNewRoman</vt:lpstr>
      <vt:lpstr>Trebuchet MS</vt:lpstr>
      <vt:lpstr>Тема Office</vt:lpstr>
      <vt:lpstr>Управление качеством РЭС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Применение экспертного метода для определения доминирующих технологических параметров ТП производства герконов</vt:lpstr>
      <vt:lpstr>Применение экспертного метода для определения доминирующих технологических параметров ТП производства герконов</vt:lpstr>
      <vt:lpstr>Таблицы ранжирования технологических параметров для первой и второй групп экспертов </vt:lpstr>
      <vt:lpstr>Таблицы ранжирования технологических параметров для первой и второй групп экспертов </vt:lpstr>
      <vt:lpstr>Презентация PowerPoint</vt:lpstr>
      <vt:lpstr>Презентация PowerPoint</vt:lpstr>
      <vt:lpstr>Диаграмма распределения параметров ТП, влияющих на магнитную проницаемость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Управление качеством РЭС</dc:title>
  <dc:creator>Сергей Мешков</dc:creator>
  <cp:lastModifiedBy>Сергей Мешков</cp:lastModifiedBy>
  <cp:revision>1</cp:revision>
  <dcterms:created xsi:type="dcterms:W3CDTF">2024-03-21T12:39:16Z</dcterms:created>
  <dcterms:modified xsi:type="dcterms:W3CDTF">2024-03-21T12:40:59Z</dcterms:modified>
</cp:coreProperties>
</file>