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8" r:id="rId2"/>
    <p:sldId id="299" r:id="rId3"/>
    <p:sldId id="303" r:id="rId4"/>
    <p:sldId id="304" r:id="rId5"/>
    <p:sldId id="305" r:id="rId6"/>
    <p:sldId id="306" r:id="rId7"/>
    <p:sldId id="307" r:id="rId8"/>
    <p:sldId id="308" r:id="rId9"/>
    <p:sldId id="309" r:id="rId10"/>
    <p:sldId id="311" r:id="rId11"/>
    <p:sldId id="312" r:id="rId12"/>
    <p:sldId id="313" r:id="rId13"/>
    <p:sldId id="315" r:id="rId14"/>
    <p:sldId id="316" r:id="rId15"/>
    <p:sldId id="317" r:id="rId16"/>
    <p:sldId id="318" r:id="rId17"/>
    <p:sldId id="319" r:id="rId18"/>
    <p:sldId id="314" r:id="rId19"/>
    <p:sldId id="320" r:id="rId20"/>
    <p:sldId id="321" r:id="rId21"/>
    <p:sldId id="322" r:id="rId22"/>
    <p:sldId id="323" r:id="rId23"/>
    <p:sldId id="324" r:id="rId24"/>
    <p:sldId id="325" r:id="rId25"/>
    <p:sldId id="326" r:id="rId26"/>
    <p:sldId id="327" r:id="rId27"/>
    <p:sldId id="328" r:id="rId28"/>
    <p:sldId id="329" r:id="rId29"/>
    <p:sldId id="330" r:id="rId30"/>
    <p:sldId id="331" r:id="rId31"/>
    <p:sldId id="332" r:id="rId32"/>
    <p:sldId id="333" r:id="rId33"/>
    <p:sldId id="334" r:id="rId34"/>
    <p:sldId id="335" r:id="rId35"/>
    <p:sldId id="342" r:id="rId36"/>
    <p:sldId id="337" r:id="rId37"/>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1" d="100"/>
          <a:sy n="71" d="100"/>
        </p:scale>
        <p:origin x="38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p:cNvSpPr>
            <a:spLocks noGrp="1"/>
          </p:cNvSpPr>
          <p:nvPr>
            <p:ph type="dt" sz="half" idx="10"/>
          </p:nvPr>
        </p:nvSpPr>
        <p:spPr/>
        <p:txBody>
          <a:bodyPr/>
          <a:lstStyle/>
          <a:p>
            <a:fld id="{1C5E73EE-4368-447C-9366-BCD491A3307C}" type="datetimeFigureOut">
              <a:rPr lang="ru-RU" smtClean="0"/>
              <a:t>27.09.2024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8BA643E-3F5E-40B0-8B70-0C32BA587BDE}" type="slidenum">
              <a:rPr lang="ru-RU" smtClean="0"/>
              <a:t>‹#›</a:t>
            </a:fld>
            <a:endParaRPr lang="ru-RU"/>
          </a:p>
        </p:txBody>
      </p:sp>
    </p:spTree>
    <p:extLst>
      <p:ext uri="{BB962C8B-B14F-4D97-AF65-F5344CB8AC3E}">
        <p14:creationId xmlns:p14="http://schemas.microsoft.com/office/powerpoint/2010/main" val="4122828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1C5E73EE-4368-447C-9366-BCD491A3307C}" type="datetimeFigureOut">
              <a:rPr lang="ru-RU" smtClean="0"/>
              <a:t>27.09.2024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8BA643E-3F5E-40B0-8B70-0C32BA587BDE}" type="slidenum">
              <a:rPr lang="ru-RU" smtClean="0"/>
              <a:t>‹#›</a:t>
            </a:fld>
            <a:endParaRPr lang="ru-RU"/>
          </a:p>
        </p:txBody>
      </p:sp>
    </p:spTree>
    <p:extLst>
      <p:ext uri="{BB962C8B-B14F-4D97-AF65-F5344CB8AC3E}">
        <p14:creationId xmlns:p14="http://schemas.microsoft.com/office/powerpoint/2010/main" val="3446439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1C5E73EE-4368-447C-9366-BCD491A3307C}" type="datetimeFigureOut">
              <a:rPr lang="ru-RU" smtClean="0"/>
              <a:t>27.09.2024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8BA643E-3F5E-40B0-8B70-0C32BA587BDE}" type="slidenum">
              <a:rPr lang="ru-RU" smtClean="0"/>
              <a:t>‹#›</a:t>
            </a:fld>
            <a:endParaRPr lang="ru-RU"/>
          </a:p>
        </p:txBody>
      </p:sp>
    </p:spTree>
    <p:extLst>
      <p:ext uri="{BB962C8B-B14F-4D97-AF65-F5344CB8AC3E}">
        <p14:creationId xmlns:p14="http://schemas.microsoft.com/office/powerpoint/2010/main" val="1897940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1C5E73EE-4368-447C-9366-BCD491A3307C}" type="datetimeFigureOut">
              <a:rPr lang="ru-RU" smtClean="0"/>
              <a:t>27.09.2024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8BA643E-3F5E-40B0-8B70-0C32BA587BDE}" type="slidenum">
              <a:rPr lang="ru-RU" smtClean="0"/>
              <a:t>‹#›</a:t>
            </a:fld>
            <a:endParaRPr lang="ru-RU"/>
          </a:p>
        </p:txBody>
      </p:sp>
    </p:spTree>
    <p:extLst>
      <p:ext uri="{BB962C8B-B14F-4D97-AF65-F5344CB8AC3E}">
        <p14:creationId xmlns:p14="http://schemas.microsoft.com/office/powerpoint/2010/main" val="3316847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1C5E73EE-4368-447C-9366-BCD491A3307C}" type="datetimeFigureOut">
              <a:rPr lang="ru-RU" smtClean="0"/>
              <a:t>27.09.2024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8BA643E-3F5E-40B0-8B70-0C32BA587BDE}" type="slidenum">
              <a:rPr lang="ru-RU" smtClean="0"/>
              <a:t>‹#›</a:t>
            </a:fld>
            <a:endParaRPr lang="ru-RU"/>
          </a:p>
        </p:txBody>
      </p:sp>
    </p:spTree>
    <p:extLst>
      <p:ext uri="{BB962C8B-B14F-4D97-AF65-F5344CB8AC3E}">
        <p14:creationId xmlns:p14="http://schemas.microsoft.com/office/powerpoint/2010/main" val="3928634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1C5E73EE-4368-447C-9366-BCD491A3307C}" type="datetimeFigureOut">
              <a:rPr lang="ru-RU" smtClean="0"/>
              <a:t>27.09.2024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8BA643E-3F5E-40B0-8B70-0C32BA587BDE}" type="slidenum">
              <a:rPr lang="ru-RU" smtClean="0"/>
              <a:t>‹#›</a:t>
            </a:fld>
            <a:endParaRPr lang="ru-RU"/>
          </a:p>
        </p:txBody>
      </p:sp>
    </p:spTree>
    <p:extLst>
      <p:ext uri="{BB962C8B-B14F-4D97-AF65-F5344CB8AC3E}">
        <p14:creationId xmlns:p14="http://schemas.microsoft.com/office/powerpoint/2010/main" val="2048097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1C5E73EE-4368-447C-9366-BCD491A3307C}" type="datetimeFigureOut">
              <a:rPr lang="ru-RU" smtClean="0"/>
              <a:t>27.09.2024</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88BA643E-3F5E-40B0-8B70-0C32BA587BDE}" type="slidenum">
              <a:rPr lang="ru-RU" smtClean="0"/>
              <a:t>‹#›</a:t>
            </a:fld>
            <a:endParaRPr lang="ru-RU"/>
          </a:p>
        </p:txBody>
      </p:sp>
    </p:spTree>
    <p:extLst>
      <p:ext uri="{BB962C8B-B14F-4D97-AF65-F5344CB8AC3E}">
        <p14:creationId xmlns:p14="http://schemas.microsoft.com/office/powerpoint/2010/main" val="622879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1C5E73EE-4368-447C-9366-BCD491A3307C}" type="datetimeFigureOut">
              <a:rPr lang="ru-RU" smtClean="0"/>
              <a:t>27.09.2024</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88BA643E-3F5E-40B0-8B70-0C32BA587BDE}" type="slidenum">
              <a:rPr lang="ru-RU" smtClean="0"/>
              <a:t>‹#›</a:t>
            </a:fld>
            <a:endParaRPr lang="ru-RU"/>
          </a:p>
        </p:txBody>
      </p:sp>
    </p:spTree>
    <p:extLst>
      <p:ext uri="{BB962C8B-B14F-4D97-AF65-F5344CB8AC3E}">
        <p14:creationId xmlns:p14="http://schemas.microsoft.com/office/powerpoint/2010/main" val="2386368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1C5E73EE-4368-447C-9366-BCD491A3307C}" type="datetimeFigureOut">
              <a:rPr lang="ru-RU" smtClean="0"/>
              <a:t>27.09.2024</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88BA643E-3F5E-40B0-8B70-0C32BA587BDE}" type="slidenum">
              <a:rPr lang="ru-RU" smtClean="0"/>
              <a:t>‹#›</a:t>
            </a:fld>
            <a:endParaRPr lang="ru-RU"/>
          </a:p>
        </p:txBody>
      </p:sp>
    </p:spTree>
    <p:extLst>
      <p:ext uri="{BB962C8B-B14F-4D97-AF65-F5344CB8AC3E}">
        <p14:creationId xmlns:p14="http://schemas.microsoft.com/office/powerpoint/2010/main" val="986541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1C5E73EE-4368-447C-9366-BCD491A3307C}" type="datetimeFigureOut">
              <a:rPr lang="ru-RU" smtClean="0"/>
              <a:t>27.09.2024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8BA643E-3F5E-40B0-8B70-0C32BA587BDE}" type="slidenum">
              <a:rPr lang="ru-RU" smtClean="0"/>
              <a:t>‹#›</a:t>
            </a:fld>
            <a:endParaRPr lang="ru-RU"/>
          </a:p>
        </p:txBody>
      </p:sp>
    </p:spTree>
    <p:extLst>
      <p:ext uri="{BB962C8B-B14F-4D97-AF65-F5344CB8AC3E}">
        <p14:creationId xmlns:p14="http://schemas.microsoft.com/office/powerpoint/2010/main" val="228558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1C5E73EE-4368-447C-9366-BCD491A3307C}" type="datetimeFigureOut">
              <a:rPr lang="ru-RU" smtClean="0"/>
              <a:t>27.09.2024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8BA643E-3F5E-40B0-8B70-0C32BA587BDE}" type="slidenum">
              <a:rPr lang="ru-RU" smtClean="0"/>
              <a:t>‹#›</a:t>
            </a:fld>
            <a:endParaRPr lang="ru-RU"/>
          </a:p>
        </p:txBody>
      </p:sp>
    </p:spTree>
    <p:extLst>
      <p:ext uri="{BB962C8B-B14F-4D97-AF65-F5344CB8AC3E}">
        <p14:creationId xmlns:p14="http://schemas.microsoft.com/office/powerpoint/2010/main" val="4223979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5E73EE-4368-447C-9366-BCD491A3307C}" type="datetimeFigureOut">
              <a:rPr lang="ru-RU" smtClean="0"/>
              <a:t>27.09.2024</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BA643E-3F5E-40B0-8B70-0C32BA587BDE}" type="slidenum">
              <a:rPr lang="ru-RU" smtClean="0"/>
              <a:t>‹#›</a:t>
            </a:fld>
            <a:endParaRPr lang="ru-RU"/>
          </a:p>
        </p:txBody>
      </p:sp>
    </p:spTree>
    <p:extLst>
      <p:ext uri="{BB962C8B-B14F-4D97-AF65-F5344CB8AC3E}">
        <p14:creationId xmlns:p14="http://schemas.microsoft.com/office/powerpoint/2010/main" val="432485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1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1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1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19.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2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 Id="rId5" Type="http://schemas.openxmlformats.org/officeDocument/2006/relationships/image" Target="../media/image71.png"/><Relationship Id="rId4" Type="http://schemas.openxmlformats.org/officeDocument/2006/relationships/image" Target="../media/image70.png"/></Relationships>
</file>

<file path=ppt/slides/_rels/slide25.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30.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 Id="rId4" Type="http://schemas.openxmlformats.org/officeDocument/2006/relationships/image" Target="../media/image80.png"/></Relationships>
</file>

<file path=ppt/slides/_rels/slide31.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 Id="rId4" Type="http://schemas.openxmlformats.org/officeDocument/2006/relationships/image" Target="../media/image84.png"/></Relationships>
</file>

<file path=ppt/slides/_rels/slide33.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2.xml"/><Relationship Id="rId6" Type="http://schemas.openxmlformats.org/officeDocument/2006/relationships/image" Target="../media/image91.png"/><Relationship Id="rId5" Type="http://schemas.openxmlformats.org/officeDocument/2006/relationships/image" Target="../media/image90.png"/><Relationship Id="rId4" Type="http://schemas.openxmlformats.org/officeDocument/2006/relationships/image" Target="../media/image89.png"/></Relationships>
</file>

<file path=ppt/slides/_rels/slide35.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70.png"/><Relationship Id="rId2" Type="http://schemas.openxmlformats.org/officeDocument/2006/relationships/image" Target="../media/image94.emf"/><Relationship Id="rId1" Type="http://schemas.openxmlformats.org/officeDocument/2006/relationships/slideLayout" Target="../slideLayouts/slideLayout2.xml"/><Relationship Id="rId6" Type="http://schemas.openxmlformats.org/officeDocument/2006/relationships/image" Target="../media/image180.png"/><Relationship Id="rId5" Type="http://schemas.openxmlformats.org/officeDocument/2006/relationships/image" Target="../media/image96.emf"/><Relationship Id="rId4" Type="http://schemas.openxmlformats.org/officeDocument/2006/relationships/image" Target="../media/image95.emf"/></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628649" y="412001"/>
            <a:ext cx="10925175" cy="3466334"/>
          </a:xfrm>
          <a:prstGeom prst="rect">
            <a:avLst/>
          </a:prstGeom>
        </p:spPr>
        <p:txBody>
          <a:bodyPr wrap="square">
            <a:spAutoFit/>
          </a:bodyPr>
          <a:lstStyle/>
          <a:p>
            <a:pPr indent="450215" algn="just">
              <a:lnSpc>
                <a:spcPct val="107000"/>
              </a:lnSpc>
              <a:spcAft>
                <a:spcPts val="800"/>
              </a:spcAft>
            </a:pPr>
            <a:r>
              <a:rPr lang="ru-RU" b="1" kern="100" dirty="0">
                <a:solidFill>
                  <a:srgbClr val="00000A"/>
                </a:solidFill>
                <a:effectLst/>
                <a:latin typeface="Times New Roman" panose="02020603050405020304" pitchFamily="18" charset="0"/>
                <a:ea typeface="MS Mincho"/>
                <a:cs typeface="Times New Roman" panose="02020603050405020304" pitchFamily="18" charset="0"/>
              </a:rPr>
              <a:t>Преобразование Фурье</a:t>
            </a:r>
            <a:endParaRPr lang="ru-RU" kern="100" dirty="0">
              <a:effectLst/>
              <a:latin typeface="Times New Roman" panose="02020603050405020304" pitchFamily="18" charset="0"/>
              <a:ea typeface="Calibri" panose="020F0502020204030204" pitchFamily="34" charset="0"/>
              <a:cs typeface="Times New Roman" panose="02020603050405020304" pitchFamily="18" charset="0"/>
            </a:endParaRPr>
          </a:p>
          <a:p>
            <a:pPr indent="450215" algn="just">
              <a:lnSpc>
                <a:spcPct val="107000"/>
              </a:lnSpc>
              <a:spcAft>
                <a:spcPts val="800"/>
              </a:spcAft>
            </a:pPr>
            <a:r>
              <a:rPr lang="ru-RU" kern="100" dirty="0">
                <a:solidFill>
                  <a:srgbClr val="00000A"/>
                </a:solidFill>
                <a:effectLst/>
                <a:latin typeface="Times New Roman" panose="02020603050405020304" pitchFamily="18" charset="0"/>
                <a:ea typeface="MS Mincho"/>
                <a:cs typeface="Times New Roman" panose="02020603050405020304" pitchFamily="18" charset="0"/>
              </a:rPr>
              <a:t>При спектральном анализе непериодических сигналов формула для расчета коэффициентов комплексного ряда Фурье модифицируется следующим образом: </a:t>
            </a:r>
            <a:endParaRPr lang="ru-RU" kern="100" dirty="0">
              <a:effectLst/>
              <a:latin typeface="Times New Roman" panose="02020603050405020304" pitchFamily="18" charset="0"/>
              <a:ea typeface="Calibri" panose="020F0502020204030204" pitchFamily="34" charset="0"/>
              <a:cs typeface="Times New Roman" panose="02020603050405020304" pitchFamily="18" charset="0"/>
            </a:endParaRPr>
          </a:p>
          <a:p>
            <a:pPr indent="450215" algn="just">
              <a:lnSpc>
                <a:spcPct val="107000"/>
              </a:lnSpc>
              <a:spcAft>
                <a:spcPts val="800"/>
              </a:spcAft>
            </a:pPr>
            <a:r>
              <a:rPr lang="ru-RU" kern="100" dirty="0">
                <a:solidFill>
                  <a:srgbClr val="00000A"/>
                </a:solidFill>
                <a:effectLst/>
                <a:latin typeface="Times New Roman" panose="02020603050405020304" pitchFamily="18" charset="0"/>
                <a:ea typeface="MS Mincho"/>
                <a:cs typeface="Times New Roman" panose="02020603050405020304" pitchFamily="18" charset="0"/>
              </a:rPr>
              <a:t>- частота перестает быть дискретно меняющейся и становится непрерывным параметром преобразования (</a:t>
            </a:r>
            <a:r>
              <a:rPr lang="ru-RU" i="1" dirty="0"/>
              <a:t>kω</a:t>
            </a:r>
            <a:r>
              <a:rPr lang="ru-RU" baseline="-25000" dirty="0"/>
              <a:t>1</a:t>
            </a:r>
            <a:r>
              <a:rPr lang="ru-RU" kern="100" dirty="0">
                <a:solidFill>
                  <a:srgbClr val="00000A"/>
                </a:solidFill>
                <a:effectLst/>
                <a:latin typeface="Times New Roman" panose="02020603050405020304" pitchFamily="18" charset="0"/>
                <a:ea typeface="MS Mincho"/>
                <a:cs typeface="Times New Roman" panose="02020603050405020304" pitchFamily="18" charset="0"/>
              </a:rPr>
              <a:t> заменяется на </a:t>
            </a:r>
            <a:r>
              <a:rPr lang="ru-RU" i="1" kern="100" dirty="0">
                <a:solidFill>
                  <a:srgbClr val="00000A"/>
                </a:solidFill>
                <a:effectLst/>
                <a:latin typeface="Times New Roman" panose="02020603050405020304" pitchFamily="18" charset="0"/>
                <a:ea typeface="MS Mincho"/>
                <a:cs typeface="Times New Roman" panose="02020603050405020304" pitchFamily="18" charset="0"/>
              </a:rPr>
              <a:t>ω</a:t>
            </a:r>
            <a:r>
              <a:rPr lang="ru-RU" kern="100" dirty="0">
                <a:solidFill>
                  <a:srgbClr val="00000A"/>
                </a:solidFill>
                <a:effectLst/>
                <a:latin typeface="Times New Roman" panose="02020603050405020304" pitchFamily="18" charset="0"/>
                <a:ea typeface="MS Mincho"/>
                <a:cs typeface="Times New Roman" panose="02020603050405020304" pitchFamily="18" charset="0"/>
              </a:rPr>
              <a:t>);</a:t>
            </a:r>
            <a:endParaRPr lang="ru-RU" kern="100" dirty="0">
              <a:effectLst/>
              <a:latin typeface="Times New Roman" panose="02020603050405020304" pitchFamily="18" charset="0"/>
              <a:ea typeface="Calibri" panose="020F0502020204030204" pitchFamily="34" charset="0"/>
              <a:cs typeface="Times New Roman" panose="02020603050405020304" pitchFamily="18" charset="0"/>
            </a:endParaRPr>
          </a:p>
          <a:p>
            <a:pPr indent="450215" algn="just">
              <a:lnSpc>
                <a:spcPct val="107000"/>
              </a:lnSpc>
              <a:spcAft>
                <a:spcPts val="800"/>
              </a:spcAft>
            </a:pPr>
            <a:r>
              <a:rPr lang="ru-RU" kern="100" dirty="0">
                <a:solidFill>
                  <a:srgbClr val="00000A"/>
                </a:solidFill>
                <a:effectLst/>
                <a:latin typeface="Times New Roman" panose="02020603050405020304" pitchFamily="18" charset="0"/>
                <a:ea typeface="MS Mincho"/>
                <a:cs typeface="Times New Roman" panose="02020603050405020304" pitchFamily="18" charset="0"/>
              </a:rPr>
              <a:t>- удаляется множитель 1/</a:t>
            </a:r>
            <a:r>
              <a:rPr lang="ru-RU" i="1" kern="100" dirty="0">
                <a:solidFill>
                  <a:srgbClr val="00000A"/>
                </a:solidFill>
                <a:effectLst/>
                <a:latin typeface="Times New Roman" panose="02020603050405020304" pitchFamily="18" charset="0"/>
                <a:ea typeface="MS Mincho"/>
                <a:cs typeface="Times New Roman" panose="02020603050405020304" pitchFamily="18" charset="0"/>
              </a:rPr>
              <a:t>T</a:t>
            </a:r>
            <a:r>
              <a:rPr lang="ru-RU" kern="100" dirty="0">
                <a:solidFill>
                  <a:srgbClr val="00000A"/>
                </a:solidFill>
                <a:effectLst/>
                <a:latin typeface="Times New Roman" panose="02020603050405020304" pitchFamily="18" charset="0"/>
                <a:ea typeface="MS Mincho"/>
                <a:cs typeface="Times New Roman" panose="02020603050405020304" pitchFamily="18" charset="0"/>
              </a:rPr>
              <a:t>; результатом вычислений вместо нумерованных коэффициентов ряда </a:t>
            </a:r>
            <a:r>
              <a:rPr lang="ru-RU" i="1" kern="100" dirty="0" err="1">
                <a:solidFill>
                  <a:srgbClr val="00000A"/>
                </a:solidFill>
                <a:effectLst/>
                <a:latin typeface="Times New Roman" panose="02020603050405020304" pitchFamily="18" charset="0"/>
                <a:ea typeface="MS Mincho"/>
                <a:cs typeface="Times New Roman" panose="02020603050405020304" pitchFamily="18" charset="0"/>
              </a:rPr>
              <a:t>C</a:t>
            </a:r>
            <a:r>
              <a:rPr lang="ru-RU" kern="100" baseline="-25000" dirty="0" err="1">
                <a:solidFill>
                  <a:srgbClr val="00000A"/>
                </a:solidFill>
                <a:effectLst/>
                <a:latin typeface="Times New Roman" panose="02020603050405020304" pitchFamily="18" charset="0"/>
                <a:ea typeface="MS Mincho"/>
                <a:cs typeface="Times New Roman" panose="02020603050405020304" pitchFamily="18" charset="0"/>
              </a:rPr>
              <a:t>k</a:t>
            </a:r>
            <a:r>
              <a:rPr lang="ru-RU" kern="100" dirty="0">
                <a:solidFill>
                  <a:srgbClr val="00000A"/>
                </a:solidFill>
                <a:effectLst/>
                <a:latin typeface="Times New Roman" panose="02020603050405020304" pitchFamily="18" charset="0"/>
                <a:ea typeface="MS Mincho"/>
                <a:cs typeface="Times New Roman" panose="02020603050405020304" pitchFamily="18" charset="0"/>
              </a:rPr>
              <a:t> является функция частоты </a:t>
            </a:r>
            <a:r>
              <a:rPr lang="ru-RU" i="1" kern="100" dirty="0">
                <a:solidFill>
                  <a:srgbClr val="00000A"/>
                </a:solidFill>
                <a:effectLst/>
                <a:latin typeface="Times New Roman" panose="02020603050405020304" pitchFamily="18" charset="0"/>
                <a:ea typeface="MS Mincho"/>
                <a:cs typeface="Times New Roman" panose="02020603050405020304" pitchFamily="18" charset="0"/>
              </a:rPr>
              <a:t>S</a:t>
            </a:r>
            <a:r>
              <a:rPr lang="ru-RU" kern="100" dirty="0">
                <a:solidFill>
                  <a:srgbClr val="00000A"/>
                </a:solidFill>
                <a:effectLst/>
                <a:latin typeface="Times New Roman" panose="02020603050405020304" pitchFamily="18" charset="0"/>
                <a:ea typeface="MS Mincho"/>
                <a:cs typeface="Times New Roman" panose="02020603050405020304" pitchFamily="18" charset="0"/>
              </a:rPr>
              <a:t>(</a:t>
            </a:r>
            <a:r>
              <a:rPr lang="ru-RU" i="1" kern="100" dirty="0">
                <a:solidFill>
                  <a:srgbClr val="00000A"/>
                </a:solidFill>
                <a:effectLst/>
                <a:latin typeface="Times New Roman" panose="02020603050405020304" pitchFamily="18" charset="0"/>
                <a:ea typeface="MS Mincho"/>
                <a:cs typeface="Times New Roman" panose="02020603050405020304" pitchFamily="18" charset="0"/>
              </a:rPr>
              <a:t>ω</a:t>
            </a:r>
            <a:r>
              <a:rPr lang="ru-RU" kern="100" dirty="0">
                <a:solidFill>
                  <a:srgbClr val="00000A"/>
                </a:solidFill>
                <a:effectLst/>
                <a:latin typeface="Times New Roman" panose="02020603050405020304" pitchFamily="18" charset="0"/>
                <a:ea typeface="MS Mincho"/>
                <a:cs typeface="Times New Roman" panose="02020603050405020304" pitchFamily="18" charset="0"/>
              </a:rPr>
              <a:t>) - </a:t>
            </a:r>
            <a:r>
              <a:rPr lang="ru-RU" i="1" kern="100" dirty="0">
                <a:solidFill>
                  <a:srgbClr val="00000A"/>
                </a:solidFill>
                <a:effectLst/>
                <a:latin typeface="Times New Roman" panose="02020603050405020304" pitchFamily="18" charset="0"/>
                <a:ea typeface="MS Mincho"/>
                <a:cs typeface="Times New Roman" panose="02020603050405020304" pitchFamily="18" charset="0"/>
              </a:rPr>
              <a:t>спектральная функция</a:t>
            </a:r>
            <a:r>
              <a:rPr lang="ru-RU" kern="100" dirty="0">
                <a:solidFill>
                  <a:srgbClr val="00000A"/>
                </a:solidFill>
                <a:effectLst/>
                <a:latin typeface="Times New Roman" panose="02020603050405020304" pitchFamily="18" charset="0"/>
                <a:ea typeface="MS Mincho"/>
                <a:cs typeface="Times New Roman" panose="02020603050405020304" pitchFamily="18" charset="0"/>
              </a:rPr>
              <a:t> сигнала </a:t>
            </a:r>
            <a:r>
              <a:rPr lang="ru-RU" i="1" kern="100" dirty="0">
                <a:solidFill>
                  <a:srgbClr val="00000A"/>
                </a:solidFill>
                <a:effectLst/>
                <a:latin typeface="Times New Roman" panose="02020603050405020304" pitchFamily="18" charset="0"/>
                <a:ea typeface="MS Mincho"/>
                <a:cs typeface="Times New Roman" panose="02020603050405020304" pitchFamily="18" charset="0"/>
              </a:rPr>
              <a:t>s</a:t>
            </a:r>
            <a:r>
              <a:rPr lang="ru-RU" kern="100" dirty="0">
                <a:solidFill>
                  <a:srgbClr val="00000A"/>
                </a:solidFill>
                <a:effectLst/>
                <a:latin typeface="Times New Roman" panose="02020603050405020304" pitchFamily="18" charset="0"/>
                <a:ea typeface="MS Mincho"/>
                <a:cs typeface="Times New Roman" panose="02020603050405020304" pitchFamily="18" charset="0"/>
              </a:rPr>
              <a:t>(</a:t>
            </a:r>
            <a:r>
              <a:rPr lang="ru-RU" i="1" kern="100" dirty="0">
                <a:solidFill>
                  <a:srgbClr val="00000A"/>
                </a:solidFill>
                <a:effectLst/>
                <a:latin typeface="Times New Roman" panose="02020603050405020304" pitchFamily="18" charset="0"/>
                <a:ea typeface="MS Mincho"/>
                <a:cs typeface="Times New Roman" panose="02020603050405020304" pitchFamily="18" charset="0"/>
              </a:rPr>
              <a:t>t</a:t>
            </a:r>
            <a:r>
              <a:rPr lang="ru-RU" kern="100" dirty="0">
                <a:solidFill>
                  <a:srgbClr val="00000A"/>
                </a:solidFill>
                <a:effectLst/>
                <a:latin typeface="Times New Roman" panose="02020603050405020304" pitchFamily="18" charset="0"/>
                <a:ea typeface="MS Mincho"/>
                <a:cs typeface="Times New Roman" panose="02020603050405020304" pitchFamily="18" charset="0"/>
              </a:rPr>
              <a:t>). Иначе ее называют </a:t>
            </a:r>
            <a:r>
              <a:rPr lang="ru-RU" i="1" kern="100" dirty="0">
                <a:solidFill>
                  <a:srgbClr val="00000A"/>
                </a:solidFill>
                <a:effectLst/>
                <a:latin typeface="Times New Roman" panose="02020603050405020304" pitchFamily="18" charset="0"/>
                <a:ea typeface="MS Mincho"/>
                <a:cs typeface="Times New Roman" panose="02020603050405020304" pitchFamily="18" charset="0"/>
              </a:rPr>
              <a:t>спектральной плотностью</a:t>
            </a:r>
            <a:r>
              <a:rPr lang="ru-RU" kern="100" dirty="0">
                <a:solidFill>
                  <a:srgbClr val="00000A"/>
                </a:solidFill>
                <a:effectLst/>
                <a:latin typeface="Times New Roman" panose="02020603050405020304" pitchFamily="18" charset="0"/>
                <a:ea typeface="MS Mincho"/>
                <a:cs typeface="Times New Roman" panose="02020603050405020304" pitchFamily="18" charset="0"/>
              </a:rPr>
              <a:t>.</a:t>
            </a:r>
            <a:endParaRPr lang="ru-RU" kern="100" dirty="0">
              <a:effectLst/>
              <a:latin typeface="Times New Roman" panose="02020603050405020304" pitchFamily="18" charset="0"/>
              <a:ea typeface="Calibri" panose="020F0502020204030204" pitchFamily="34" charset="0"/>
              <a:cs typeface="Times New Roman" panose="02020603050405020304" pitchFamily="18" charset="0"/>
            </a:endParaRPr>
          </a:p>
          <a:p>
            <a:pPr indent="450215" algn="just">
              <a:lnSpc>
                <a:spcPct val="107000"/>
              </a:lnSpc>
              <a:spcAft>
                <a:spcPts val="800"/>
              </a:spcAft>
            </a:pPr>
            <a:r>
              <a:rPr lang="ru-RU" kern="100" dirty="0">
                <a:solidFill>
                  <a:srgbClr val="00000A"/>
                </a:solidFill>
                <a:effectLst/>
                <a:latin typeface="Times New Roman" panose="02020603050405020304" pitchFamily="18" charset="0"/>
                <a:ea typeface="MS Mincho"/>
                <a:cs typeface="Times New Roman" panose="02020603050405020304" pitchFamily="18" charset="0"/>
              </a:rPr>
              <a:t>В результате перечисленных модификаций формула расчета коэффициентов </a:t>
            </a:r>
            <a:r>
              <a:rPr lang="ru-RU" i="1" kern="100" dirty="0" err="1">
                <a:solidFill>
                  <a:srgbClr val="00000A"/>
                </a:solidFill>
                <a:effectLst/>
                <a:latin typeface="Times New Roman" panose="02020603050405020304" pitchFamily="18" charset="0"/>
                <a:ea typeface="MS Mincho"/>
                <a:cs typeface="Times New Roman" panose="02020603050405020304" pitchFamily="18" charset="0"/>
              </a:rPr>
              <a:t>C</a:t>
            </a:r>
            <a:r>
              <a:rPr lang="ru-RU" kern="100" baseline="-25000" dirty="0" err="1">
                <a:solidFill>
                  <a:srgbClr val="00000A"/>
                </a:solidFill>
                <a:effectLst/>
                <a:latin typeface="Times New Roman" panose="02020603050405020304" pitchFamily="18" charset="0"/>
                <a:ea typeface="MS Mincho"/>
                <a:cs typeface="Times New Roman" panose="02020603050405020304" pitchFamily="18" charset="0"/>
              </a:rPr>
              <a:t>k</a:t>
            </a:r>
            <a:r>
              <a:rPr lang="ru-RU" kern="100" dirty="0">
                <a:solidFill>
                  <a:srgbClr val="00000A"/>
                </a:solidFill>
                <a:effectLst/>
                <a:latin typeface="Times New Roman" panose="02020603050405020304" pitchFamily="18" charset="0"/>
                <a:ea typeface="MS Mincho"/>
                <a:cs typeface="Times New Roman" panose="02020603050405020304" pitchFamily="18" charset="0"/>
              </a:rPr>
              <a:t> ряда Фурье в комплексной форме превращается в формулу прямого преобразования Фурье:</a:t>
            </a:r>
            <a:endParaRPr lang="ru-RU"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3" name="Рисунок 2"/>
          <p:cNvPicPr/>
          <p:nvPr/>
        </p:nvPicPr>
        <p:blipFill>
          <a:blip r:embed="rId2"/>
          <a:stretch>
            <a:fillRect/>
          </a:stretch>
        </p:blipFill>
        <p:spPr>
          <a:xfrm>
            <a:off x="2462212" y="4160837"/>
            <a:ext cx="2909888" cy="687388"/>
          </a:xfrm>
          <a:prstGeom prst="rect">
            <a:avLst/>
          </a:prstGeom>
        </p:spPr>
      </p:pic>
      <p:pic>
        <p:nvPicPr>
          <p:cNvPr id="4" name="Рисунок 3"/>
          <p:cNvPicPr/>
          <p:nvPr/>
        </p:nvPicPr>
        <p:blipFill>
          <a:blip r:embed="rId3"/>
          <a:stretch>
            <a:fillRect/>
          </a:stretch>
        </p:blipFill>
        <p:spPr>
          <a:xfrm>
            <a:off x="5981699" y="4275931"/>
            <a:ext cx="638175" cy="457200"/>
          </a:xfrm>
          <a:prstGeom prst="rect">
            <a:avLst/>
          </a:prstGeom>
        </p:spPr>
      </p:pic>
      <p:pic>
        <p:nvPicPr>
          <p:cNvPr id="5" name="Рисунок 4"/>
          <p:cNvPicPr/>
          <p:nvPr/>
        </p:nvPicPr>
        <p:blipFill>
          <a:blip r:embed="rId4"/>
          <a:stretch>
            <a:fillRect/>
          </a:stretch>
        </p:blipFill>
        <p:spPr>
          <a:xfrm>
            <a:off x="7196137" y="4160837"/>
            <a:ext cx="2052638" cy="687388"/>
          </a:xfrm>
          <a:prstGeom prst="rect">
            <a:avLst/>
          </a:prstGeom>
        </p:spPr>
      </p:pic>
      <p:sp>
        <p:nvSpPr>
          <p:cNvPr id="6" name="Прямоугольник 5"/>
          <p:cNvSpPr/>
          <p:nvPr/>
        </p:nvSpPr>
        <p:spPr>
          <a:xfrm>
            <a:off x="628649" y="4848225"/>
            <a:ext cx="11096626" cy="646331"/>
          </a:xfrm>
          <a:prstGeom prst="rect">
            <a:avLst/>
          </a:prstGeom>
        </p:spPr>
        <p:txBody>
          <a:bodyPr wrap="square">
            <a:spAutoFit/>
          </a:bodyPr>
          <a:lstStyle/>
          <a:p>
            <a:r>
              <a:rPr lang="ru-RU" dirty="0">
                <a:solidFill>
                  <a:srgbClr val="00000A"/>
                </a:solidFill>
                <a:effectLst/>
                <a:latin typeface="Times New Roman" panose="02020603050405020304" pitchFamily="18" charset="0"/>
                <a:ea typeface="MS Mincho"/>
              </a:rPr>
              <a:t>В формуле самого ряда Фурье суммирование заменяется интегрированием (и, кроме того, перед интегралом появляется деление на 2</a:t>
            </a:r>
            <a:r>
              <a:rPr lang="ru-RU" i="1" dirty="0">
                <a:solidFill>
                  <a:srgbClr val="00000A"/>
                </a:solidFill>
                <a:effectLst/>
                <a:latin typeface="Times New Roman" panose="02020603050405020304" pitchFamily="18" charset="0"/>
                <a:ea typeface="MS Mincho"/>
              </a:rPr>
              <a:t>π</a:t>
            </a:r>
            <a:r>
              <a:rPr lang="ru-RU" dirty="0">
                <a:solidFill>
                  <a:srgbClr val="00000A"/>
                </a:solidFill>
                <a:effectLst/>
                <a:latin typeface="Times New Roman" panose="02020603050405020304" pitchFamily="18" charset="0"/>
                <a:ea typeface="MS Mincho"/>
              </a:rPr>
              <a:t>). Получающееся выражение называется обратным преобразованием Фурье:</a:t>
            </a:r>
            <a:endParaRPr lang="ru-RU" dirty="0"/>
          </a:p>
        </p:txBody>
      </p:sp>
      <p:pic>
        <p:nvPicPr>
          <p:cNvPr id="7" name="Рисунок 6"/>
          <p:cNvPicPr/>
          <p:nvPr/>
        </p:nvPicPr>
        <p:blipFill>
          <a:blip r:embed="rId5"/>
          <a:stretch>
            <a:fillRect/>
          </a:stretch>
        </p:blipFill>
        <p:spPr>
          <a:xfrm>
            <a:off x="4238623" y="5494556"/>
            <a:ext cx="2533652" cy="687388"/>
          </a:xfrm>
          <a:prstGeom prst="rect">
            <a:avLst/>
          </a:prstGeom>
        </p:spPr>
      </p:pic>
    </p:spTree>
    <p:extLst>
      <p:ext uri="{BB962C8B-B14F-4D97-AF65-F5344CB8AC3E}">
        <p14:creationId xmlns:p14="http://schemas.microsoft.com/office/powerpoint/2010/main" val="2998187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542924" y="413623"/>
            <a:ext cx="11001375" cy="1380378"/>
          </a:xfrm>
          <a:prstGeom prst="rect">
            <a:avLst/>
          </a:prstGeom>
        </p:spPr>
        <p:txBody>
          <a:bodyPr wrap="square">
            <a:spAutoFit/>
          </a:bodyPr>
          <a:lstStyle/>
          <a:p>
            <a:pPr indent="450215" algn="just">
              <a:lnSpc>
                <a:spcPct val="107000"/>
              </a:lnSpc>
              <a:spcAft>
                <a:spcPts val="800"/>
              </a:spcAft>
            </a:pPr>
            <a:r>
              <a:rPr lang="ru-RU" b="1" kern="100" dirty="0">
                <a:solidFill>
                  <a:srgbClr val="00000A"/>
                </a:solidFill>
                <a:effectLst/>
                <a:latin typeface="Times New Roman" panose="02020603050405020304" pitchFamily="18" charset="0"/>
                <a:ea typeface="MS Mincho"/>
                <a:cs typeface="Times New Roman" panose="02020603050405020304" pitchFamily="18" charset="0"/>
              </a:rPr>
              <a:t>Корреляционная функция</a:t>
            </a:r>
            <a:endParaRPr lang="ru-RU" kern="100" dirty="0">
              <a:effectLst/>
              <a:latin typeface="Times New Roman" panose="02020603050405020304" pitchFamily="18" charset="0"/>
              <a:ea typeface="Calibri" panose="020F0502020204030204" pitchFamily="34" charset="0"/>
              <a:cs typeface="Times New Roman" panose="02020603050405020304" pitchFamily="18" charset="0"/>
            </a:endParaRPr>
          </a:p>
          <a:p>
            <a:pPr indent="450215" algn="just">
              <a:lnSpc>
                <a:spcPct val="107000"/>
              </a:lnSpc>
              <a:spcAft>
                <a:spcPts val="800"/>
              </a:spcAft>
            </a:pPr>
            <a:r>
              <a:rPr lang="ru-RU" i="1" kern="100" dirty="0">
                <a:solidFill>
                  <a:srgbClr val="00000A"/>
                </a:solidFill>
                <a:effectLst/>
                <a:latin typeface="Times New Roman" panose="02020603050405020304" pitchFamily="18" charset="0"/>
                <a:ea typeface="MS Mincho"/>
                <a:cs typeface="Times New Roman" panose="02020603050405020304" pitchFamily="18" charset="0"/>
              </a:rPr>
              <a:t>Корреляционная функция</a:t>
            </a:r>
            <a:r>
              <a:rPr lang="ru-RU" kern="100" dirty="0">
                <a:solidFill>
                  <a:srgbClr val="00000A"/>
                </a:solidFill>
                <a:effectLst/>
                <a:latin typeface="Times New Roman" panose="02020603050405020304" pitchFamily="18" charset="0"/>
                <a:ea typeface="MS Mincho"/>
                <a:cs typeface="Times New Roman" panose="02020603050405020304" pitchFamily="18" charset="0"/>
              </a:rPr>
              <a:t> (КФ; английский термин — </a:t>
            </a:r>
            <a:r>
              <a:rPr lang="ru-RU" i="1" kern="100" dirty="0" err="1">
                <a:solidFill>
                  <a:srgbClr val="00000A"/>
                </a:solidFill>
                <a:effectLst/>
                <a:latin typeface="Times New Roman" panose="02020603050405020304" pitchFamily="18" charset="0"/>
                <a:ea typeface="MS Mincho"/>
                <a:cs typeface="Times New Roman" panose="02020603050405020304" pitchFamily="18" charset="0"/>
              </a:rPr>
              <a:t>correlation</a:t>
            </a:r>
            <a:r>
              <a:rPr lang="ru-RU" i="1" kern="100" dirty="0">
                <a:solidFill>
                  <a:srgbClr val="00000A"/>
                </a:solidFill>
                <a:effectLst/>
                <a:latin typeface="Times New Roman" panose="02020603050405020304" pitchFamily="18" charset="0"/>
                <a:ea typeface="MS Mincho"/>
                <a:cs typeface="Times New Roman" panose="02020603050405020304" pitchFamily="18" charset="0"/>
              </a:rPr>
              <a:t> </a:t>
            </a:r>
            <a:r>
              <a:rPr lang="ru-RU" i="1" kern="100" dirty="0" err="1">
                <a:solidFill>
                  <a:srgbClr val="00000A"/>
                </a:solidFill>
                <a:effectLst/>
                <a:latin typeface="Times New Roman" panose="02020603050405020304" pitchFamily="18" charset="0"/>
                <a:ea typeface="MS Mincho"/>
                <a:cs typeface="Times New Roman" panose="02020603050405020304" pitchFamily="18" charset="0"/>
              </a:rPr>
              <a:t>function</a:t>
            </a:r>
            <a:r>
              <a:rPr lang="ru-RU" kern="100" dirty="0">
                <a:solidFill>
                  <a:srgbClr val="00000A"/>
                </a:solidFill>
                <a:effectLst/>
                <a:latin typeface="Times New Roman" panose="02020603050405020304" pitchFamily="18" charset="0"/>
                <a:ea typeface="MS Mincho"/>
                <a:cs typeface="Times New Roman" panose="02020603050405020304" pitchFamily="18" charset="0"/>
              </a:rPr>
              <a:t>, CF) детерминированного сигнала с конечной энергией представляет собой интеграл (в бесконечных пределах) от произведения двух копий сигнала, сдвинутых друг относительно друга на время τ:</a:t>
            </a:r>
            <a:endParaRPr lang="ru-RU"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3" name="Рисунок 2"/>
          <p:cNvPicPr/>
          <p:nvPr/>
        </p:nvPicPr>
        <p:blipFill>
          <a:blip r:embed="rId2"/>
          <a:stretch>
            <a:fillRect/>
          </a:stretch>
        </p:blipFill>
        <p:spPr>
          <a:xfrm>
            <a:off x="4888704" y="1794001"/>
            <a:ext cx="2309813" cy="663449"/>
          </a:xfrm>
          <a:prstGeom prst="rect">
            <a:avLst/>
          </a:prstGeom>
        </p:spPr>
      </p:pic>
      <p:sp>
        <p:nvSpPr>
          <p:cNvPr id="4" name="Прямоугольник 3"/>
          <p:cNvSpPr/>
          <p:nvPr/>
        </p:nvSpPr>
        <p:spPr>
          <a:xfrm>
            <a:off x="542923" y="2457450"/>
            <a:ext cx="11001375" cy="1380378"/>
          </a:xfrm>
          <a:prstGeom prst="rect">
            <a:avLst/>
          </a:prstGeom>
        </p:spPr>
        <p:txBody>
          <a:bodyPr wrap="square">
            <a:spAutoFit/>
          </a:bodyPr>
          <a:lstStyle/>
          <a:p>
            <a:pPr indent="450215" algn="just">
              <a:lnSpc>
                <a:spcPct val="107000"/>
              </a:lnSpc>
              <a:spcAft>
                <a:spcPts val="800"/>
              </a:spcAft>
            </a:pPr>
            <a:r>
              <a:rPr lang="ru-RU" kern="100" dirty="0">
                <a:solidFill>
                  <a:srgbClr val="00000A"/>
                </a:solidFill>
                <a:effectLst/>
                <a:latin typeface="Times New Roman" panose="02020603050405020304" pitchFamily="18" charset="0"/>
                <a:ea typeface="MS Mincho"/>
                <a:cs typeface="Times New Roman" panose="02020603050405020304" pitchFamily="18" charset="0"/>
              </a:rPr>
              <a:t>Корреляционная функция показывает степень сходства между сигналом и его сдвинутой копией — чем больше значение корреляционной функции, тем это сходство сильнее. Кроме того, корреляционная функция обладает следующими свойствами:</a:t>
            </a:r>
            <a:endParaRPr lang="ru-RU" kern="100" dirty="0">
              <a:effectLst/>
              <a:latin typeface="Times New Roman" panose="02020603050405020304" pitchFamily="18" charset="0"/>
              <a:ea typeface="Calibri" panose="020F0502020204030204" pitchFamily="34" charset="0"/>
              <a:cs typeface="Times New Roman" panose="02020603050405020304" pitchFamily="18" charset="0"/>
            </a:endParaRPr>
          </a:p>
          <a:p>
            <a:pPr indent="450215" algn="just">
              <a:lnSpc>
                <a:spcPct val="107000"/>
              </a:lnSpc>
              <a:spcAft>
                <a:spcPts val="800"/>
              </a:spcAft>
            </a:pPr>
            <a:r>
              <a:rPr lang="ru-RU" kern="100" dirty="0">
                <a:solidFill>
                  <a:srgbClr val="00000A"/>
                </a:solidFill>
                <a:effectLst/>
                <a:latin typeface="Times New Roman" panose="02020603050405020304" pitchFamily="18" charset="0"/>
                <a:ea typeface="MS Mincho"/>
                <a:cs typeface="Times New Roman" panose="02020603050405020304" pitchFamily="18" charset="0"/>
              </a:rPr>
              <a:t>1. Значение КФ при τ = 0 равно энергии сигнала, т. е. интегралу от его квадрата:</a:t>
            </a:r>
            <a:endParaRPr lang="ru-RU"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Рисунок 4"/>
          <p:cNvPicPr/>
          <p:nvPr/>
        </p:nvPicPr>
        <p:blipFill>
          <a:blip r:embed="rId3"/>
          <a:stretch>
            <a:fillRect/>
          </a:stretch>
        </p:blipFill>
        <p:spPr>
          <a:xfrm>
            <a:off x="9262745" y="3431874"/>
            <a:ext cx="1477010" cy="452120"/>
          </a:xfrm>
          <a:prstGeom prst="rect">
            <a:avLst/>
          </a:prstGeom>
        </p:spPr>
      </p:pic>
      <p:sp>
        <p:nvSpPr>
          <p:cNvPr id="6" name="Прямоугольник 5"/>
          <p:cNvSpPr/>
          <p:nvPr/>
        </p:nvSpPr>
        <p:spPr>
          <a:xfrm>
            <a:off x="542922" y="3883994"/>
            <a:ext cx="5834611" cy="388696"/>
          </a:xfrm>
          <a:prstGeom prst="rect">
            <a:avLst/>
          </a:prstGeom>
        </p:spPr>
        <p:txBody>
          <a:bodyPr wrap="none">
            <a:spAutoFit/>
          </a:bodyPr>
          <a:lstStyle/>
          <a:p>
            <a:pPr indent="450215" algn="just">
              <a:lnSpc>
                <a:spcPct val="107000"/>
              </a:lnSpc>
              <a:spcAft>
                <a:spcPts val="800"/>
              </a:spcAft>
            </a:pPr>
            <a:r>
              <a:rPr lang="ru-RU" kern="100" dirty="0">
                <a:solidFill>
                  <a:srgbClr val="00000A"/>
                </a:solidFill>
                <a:effectLst/>
                <a:latin typeface="Times New Roman" panose="02020603050405020304" pitchFamily="18" charset="0"/>
                <a:ea typeface="MS Mincho"/>
                <a:cs typeface="Times New Roman" panose="02020603050405020304" pitchFamily="18" charset="0"/>
              </a:rPr>
              <a:t>2. КФ является четной функцией своего аргумента τ:</a:t>
            </a:r>
            <a:endParaRPr lang="ru-RU"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7" name="Рисунок 6"/>
          <p:cNvPicPr/>
          <p:nvPr/>
        </p:nvPicPr>
        <p:blipFill>
          <a:blip r:embed="rId4"/>
          <a:stretch>
            <a:fillRect/>
          </a:stretch>
        </p:blipFill>
        <p:spPr>
          <a:xfrm>
            <a:off x="9262745" y="4021285"/>
            <a:ext cx="1133475" cy="248285"/>
          </a:xfrm>
          <a:prstGeom prst="rect">
            <a:avLst/>
          </a:prstGeom>
        </p:spPr>
      </p:pic>
      <p:sp>
        <p:nvSpPr>
          <p:cNvPr id="8" name="Прямоугольник 7"/>
          <p:cNvSpPr/>
          <p:nvPr/>
        </p:nvSpPr>
        <p:spPr>
          <a:xfrm>
            <a:off x="542923" y="4318856"/>
            <a:ext cx="11001375" cy="388696"/>
          </a:xfrm>
          <a:prstGeom prst="rect">
            <a:avLst/>
          </a:prstGeom>
        </p:spPr>
        <p:txBody>
          <a:bodyPr wrap="square">
            <a:spAutoFit/>
          </a:bodyPr>
          <a:lstStyle/>
          <a:p>
            <a:pPr indent="450215" algn="just">
              <a:lnSpc>
                <a:spcPct val="107000"/>
              </a:lnSpc>
              <a:spcAft>
                <a:spcPts val="800"/>
              </a:spcAft>
            </a:pPr>
            <a:r>
              <a:rPr lang="ru-RU" kern="100" dirty="0">
                <a:solidFill>
                  <a:srgbClr val="00000A"/>
                </a:solidFill>
                <a:effectLst/>
                <a:latin typeface="Times New Roman" panose="02020603050405020304" pitchFamily="18" charset="0"/>
                <a:ea typeface="MS Mincho"/>
                <a:cs typeface="Times New Roman" panose="02020603050405020304" pitchFamily="18" charset="0"/>
              </a:rPr>
              <a:t>3. Значение КФ при τ = 0 является максимально возможным значением:</a:t>
            </a:r>
            <a:endParaRPr lang="ru-RU"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9" name="Рисунок 8"/>
          <p:cNvPicPr/>
          <p:nvPr/>
        </p:nvPicPr>
        <p:blipFill>
          <a:blip r:embed="rId5"/>
          <a:stretch>
            <a:fillRect/>
          </a:stretch>
        </p:blipFill>
        <p:spPr>
          <a:xfrm>
            <a:off x="9244330" y="4371057"/>
            <a:ext cx="1151890" cy="333375"/>
          </a:xfrm>
          <a:prstGeom prst="rect">
            <a:avLst/>
          </a:prstGeom>
        </p:spPr>
      </p:pic>
      <p:sp>
        <p:nvSpPr>
          <p:cNvPr id="10" name="Прямоугольник 9"/>
          <p:cNvSpPr/>
          <p:nvPr/>
        </p:nvSpPr>
        <p:spPr>
          <a:xfrm>
            <a:off x="542922" y="4753718"/>
            <a:ext cx="11001376" cy="388696"/>
          </a:xfrm>
          <a:prstGeom prst="rect">
            <a:avLst/>
          </a:prstGeom>
        </p:spPr>
        <p:txBody>
          <a:bodyPr wrap="square">
            <a:spAutoFit/>
          </a:bodyPr>
          <a:lstStyle/>
          <a:p>
            <a:pPr indent="450215" algn="just">
              <a:lnSpc>
                <a:spcPct val="107000"/>
              </a:lnSpc>
              <a:spcAft>
                <a:spcPts val="800"/>
              </a:spcAft>
            </a:pPr>
            <a:r>
              <a:rPr lang="ru-RU" kern="100" dirty="0">
                <a:solidFill>
                  <a:srgbClr val="00000A"/>
                </a:solidFill>
                <a:effectLst/>
                <a:latin typeface="Times New Roman" panose="02020603050405020304" pitchFamily="18" charset="0"/>
                <a:ea typeface="MS Mincho"/>
                <a:cs typeface="Times New Roman" panose="02020603050405020304" pitchFamily="18" charset="0"/>
              </a:rPr>
              <a:t>4. С ростом абсолютного значения τ КФ сигнала с конечной энергией затухает:</a:t>
            </a:r>
            <a:endParaRPr lang="ru-RU"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1" name="Рисунок 10"/>
          <p:cNvPicPr/>
          <p:nvPr/>
        </p:nvPicPr>
        <p:blipFill>
          <a:blip r:embed="rId6"/>
          <a:stretch>
            <a:fillRect/>
          </a:stretch>
        </p:blipFill>
        <p:spPr>
          <a:xfrm>
            <a:off x="9244330" y="4854212"/>
            <a:ext cx="1148080" cy="330162"/>
          </a:xfrm>
          <a:prstGeom prst="rect">
            <a:avLst/>
          </a:prstGeom>
        </p:spPr>
      </p:pic>
      <p:sp>
        <p:nvSpPr>
          <p:cNvPr id="12" name="Прямоугольник 11"/>
          <p:cNvSpPr/>
          <p:nvPr/>
        </p:nvSpPr>
        <p:spPr>
          <a:xfrm>
            <a:off x="542922" y="5184374"/>
            <a:ext cx="11001376" cy="685059"/>
          </a:xfrm>
          <a:prstGeom prst="rect">
            <a:avLst/>
          </a:prstGeom>
        </p:spPr>
        <p:txBody>
          <a:bodyPr wrap="square">
            <a:spAutoFit/>
          </a:bodyPr>
          <a:lstStyle/>
          <a:p>
            <a:pPr indent="450215" algn="just">
              <a:lnSpc>
                <a:spcPct val="107000"/>
              </a:lnSpc>
              <a:spcAft>
                <a:spcPts val="800"/>
              </a:spcAft>
            </a:pPr>
            <a:r>
              <a:rPr lang="ru-RU" kern="100" dirty="0">
                <a:solidFill>
                  <a:srgbClr val="00000A"/>
                </a:solidFill>
                <a:effectLst/>
                <a:latin typeface="Times New Roman" panose="02020603050405020304" pitchFamily="18" charset="0"/>
                <a:ea typeface="MS Mincho"/>
                <a:cs typeface="Times New Roman" panose="02020603050405020304" pitchFamily="18" charset="0"/>
              </a:rPr>
              <a:t>5. Если сигнал </a:t>
            </a:r>
            <a:r>
              <a:rPr lang="ru-RU" i="1" kern="100" dirty="0">
                <a:solidFill>
                  <a:srgbClr val="00000A"/>
                </a:solidFill>
                <a:effectLst/>
                <a:latin typeface="Times New Roman" panose="02020603050405020304" pitchFamily="18" charset="0"/>
                <a:ea typeface="MS Mincho"/>
                <a:cs typeface="Times New Roman" panose="02020603050405020304" pitchFamily="18" charset="0"/>
              </a:rPr>
              <a:t>s</a:t>
            </a:r>
            <a:r>
              <a:rPr lang="ru-RU" kern="100" dirty="0">
                <a:solidFill>
                  <a:srgbClr val="00000A"/>
                </a:solidFill>
                <a:effectLst/>
                <a:latin typeface="Times New Roman" panose="02020603050405020304" pitchFamily="18" charset="0"/>
                <a:ea typeface="MS Mincho"/>
                <a:cs typeface="Times New Roman" panose="02020603050405020304" pitchFamily="18" charset="0"/>
              </a:rPr>
              <a:t>(</a:t>
            </a:r>
            <a:r>
              <a:rPr lang="ru-RU" i="1" kern="100" dirty="0">
                <a:solidFill>
                  <a:srgbClr val="00000A"/>
                </a:solidFill>
                <a:effectLst/>
                <a:latin typeface="Times New Roman" panose="02020603050405020304" pitchFamily="18" charset="0"/>
                <a:ea typeface="MS Mincho"/>
                <a:cs typeface="Times New Roman" panose="02020603050405020304" pitchFamily="18" charset="0"/>
              </a:rPr>
              <a:t>t</a:t>
            </a:r>
            <a:r>
              <a:rPr lang="ru-RU" kern="100" dirty="0">
                <a:solidFill>
                  <a:srgbClr val="00000A"/>
                </a:solidFill>
                <a:effectLst/>
                <a:latin typeface="Times New Roman" panose="02020603050405020304" pitchFamily="18" charset="0"/>
                <a:ea typeface="MS Mincho"/>
                <a:cs typeface="Times New Roman" panose="02020603050405020304" pitchFamily="18" charset="0"/>
              </a:rPr>
              <a:t>) не содержит особенностей в виде дельта-функций, его КФ не может иметь разрывов</a:t>
            </a:r>
            <a:br>
              <a:rPr lang="ru-RU" kern="100" dirty="0">
                <a:solidFill>
                  <a:srgbClr val="00000A"/>
                </a:solidFill>
                <a:effectLst/>
                <a:latin typeface="Times New Roman" panose="02020603050405020304" pitchFamily="18" charset="0"/>
                <a:ea typeface="MS Mincho"/>
                <a:cs typeface="Times New Roman" panose="02020603050405020304" pitchFamily="18" charset="0"/>
              </a:rPr>
            </a:br>
            <a:r>
              <a:rPr lang="ru-RU" kern="100" dirty="0">
                <a:solidFill>
                  <a:srgbClr val="00000A"/>
                </a:solidFill>
                <a:effectLst/>
                <a:latin typeface="Times New Roman" panose="02020603050405020304" pitchFamily="18" charset="0"/>
                <a:ea typeface="MS Mincho"/>
                <a:cs typeface="Times New Roman" panose="02020603050405020304" pitchFamily="18" charset="0"/>
              </a:rPr>
              <a:t>(т. е. обязана быть непрерывной функцией).</a:t>
            </a:r>
            <a:endParaRPr lang="ru-RU"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3" name="Прямоугольник 12"/>
          <p:cNvSpPr/>
          <p:nvPr/>
        </p:nvSpPr>
        <p:spPr>
          <a:xfrm>
            <a:off x="542922" y="5914817"/>
            <a:ext cx="11001376" cy="388696"/>
          </a:xfrm>
          <a:prstGeom prst="rect">
            <a:avLst/>
          </a:prstGeom>
        </p:spPr>
        <p:txBody>
          <a:bodyPr wrap="square">
            <a:spAutoFit/>
          </a:bodyPr>
          <a:lstStyle/>
          <a:p>
            <a:pPr indent="450215" algn="just">
              <a:lnSpc>
                <a:spcPct val="107000"/>
              </a:lnSpc>
              <a:spcAft>
                <a:spcPts val="800"/>
              </a:spcAft>
            </a:pPr>
            <a:r>
              <a:rPr lang="ru-RU" kern="100" dirty="0">
                <a:solidFill>
                  <a:srgbClr val="00000A"/>
                </a:solidFill>
                <a:effectLst/>
                <a:latin typeface="Times New Roman" panose="02020603050405020304" pitchFamily="18" charset="0"/>
                <a:ea typeface="MS Mincho"/>
                <a:cs typeface="Times New Roman" panose="02020603050405020304" pitchFamily="18" charset="0"/>
              </a:rPr>
              <a:t>6. Если сигнал — напряжение, то размерность его КФ равна В</a:t>
            </a:r>
            <a:r>
              <a:rPr lang="ru-RU" kern="100" baseline="30000" dirty="0">
                <a:solidFill>
                  <a:srgbClr val="00000A"/>
                </a:solidFill>
                <a:effectLst/>
                <a:latin typeface="Times New Roman" panose="02020603050405020304" pitchFamily="18" charset="0"/>
                <a:ea typeface="MS Mincho"/>
                <a:cs typeface="Times New Roman" panose="02020603050405020304" pitchFamily="18" charset="0"/>
              </a:rPr>
              <a:t>2</a:t>
            </a:r>
            <a:r>
              <a:rPr lang="ru-RU" kern="100" dirty="0">
                <a:solidFill>
                  <a:srgbClr val="00000A"/>
                </a:solidFill>
                <a:effectLst/>
                <a:latin typeface="Times New Roman" panose="02020603050405020304" pitchFamily="18" charset="0"/>
                <a:ea typeface="MS Mincho"/>
                <a:cs typeface="Times New Roman" panose="02020603050405020304" pitchFamily="18" charset="0"/>
              </a:rPr>
              <a:t> </a:t>
            </a:r>
            <a:r>
              <a:rPr lang="ru-RU" kern="100" dirty="0">
                <a:solidFill>
                  <a:srgbClr val="00000A"/>
                </a:solidFill>
                <a:effectLst/>
                <a:latin typeface="Cambria Math" panose="02040503050406030204" pitchFamily="18" charset="0"/>
                <a:ea typeface="MS Mincho"/>
                <a:cs typeface="Cambria Math" panose="02040503050406030204" pitchFamily="18" charset="0"/>
              </a:rPr>
              <a:t>⋅</a:t>
            </a:r>
            <a:r>
              <a:rPr lang="ru-RU" kern="100" dirty="0">
                <a:solidFill>
                  <a:srgbClr val="00000A"/>
                </a:solidFill>
                <a:effectLst/>
                <a:latin typeface="Times New Roman" panose="02020603050405020304" pitchFamily="18" charset="0"/>
                <a:ea typeface="MS Mincho"/>
                <a:cs typeface="Times New Roman" panose="02020603050405020304" pitchFamily="18" charset="0"/>
              </a:rPr>
              <a:t> с.</a:t>
            </a:r>
            <a:endParaRPr lang="ru-RU"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190406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809625" y="562346"/>
            <a:ext cx="10496550" cy="388696"/>
          </a:xfrm>
          <a:prstGeom prst="rect">
            <a:avLst/>
          </a:prstGeom>
        </p:spPr>
        <p:txBody>
          <a:bodyPr wrap="square">
            <a:spAutoFit/>
          </a:bodyPr>
          <a:lstStyle/>
          <a:p>
            <a:pPr indent="450215" algn="just">
              <a:lnSpc>
                <a:spcPct val="107000"/>
              </a:lnSpc>
              <a:spcAft>
                <a:spcPts val="800"/>
              </a:spcAft>
            </a:pPr>
            <a:r>
              <a:rPr lang="ru-RU" kern="100" dirty="0">
                <a:solidFill>
                  <a:srgbClr val="00000A"/>
                </a:solidFill>
                <a:effectLst/>
                <a:latin typeface="Times New Roman" panose="02020603050405020304" pitchFamily="18" charset="0"/>
                <a:ea typeface="MS Mincho"/>
                <a:cs typeface="Times New Roman" panose="02020603050405020304" pitchFamily="18" charset="0"/>
              </a:rPr>
              <a:t>В качестве примера вычислим КФ прямоугольного импульса</a:t>
            </a:r>
            <a:endParaRPr lang="ru-RU"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3" name="Рисунок 2"/>
          <p:cNvPicPr/>
          <p:nvPr/>
        </p:nvPicPr>
        <p:blipFill>
          <a:blip r:embed="rId2"/>
          <a:stretch>
            <a:fillRect/>
          </a:stretch>
        </p:blipFill>
        <p:spPr>
          <a:xfrm>
            <a:off x="1134110" y="1212214"/>
            <a:ext cx="2094230" cy="959485"/>
          </a:xfrm>
          <a:prstGeom prst="rect">
            <a:avLst/>
          </a:prstGeom>
        </p:spPr>
      </p:pic>
      <p:pic>
        <p:nvPicPr>
          <p:cNvPr id="4" name="Рисунок 3"/>
          <p:cNvPicPr/>
          <p:nvPr/>
        </p:nvPicPr>
        <p:blipFill>
          <a:blip r:embed="rId3"/>
          <a:stretch>
            <a:fillRect/>
          </a:stretch>
        </p:blipFill>
        <p:spPr>
          <a:xfrm>
            <a:off x="3623944" y="1394776"/>
            <a:ext cx="2014856" cy="586424"/>
          </a:xfrm>
          <a:prstGeom prst="rect">
            <a:avLst/>
          </a:prstGeom>
        </p:spPr>
      </p:pic>
      <p:pic>
        <p:nvPicPr>
          <p:cNvPr id="5" name="Рисунок 4"/>
          <p:cNvPicPr/>
          <p:nvPr/>
        </p:nvPicPr>
        <p:blipFill>
          <a:blip r:embed="rId4"/>
          <a:stretch>
            <a:fillRect/>
          </a:stretch>
        </p:blipFill>
        <p:spPr>
          <a:xfrm>
            <a:off x="6838949" y="951042"/>
            <a:ext cx="4314826" cy="1717937"/>
          </a:xfrm>
          <a:prstGeom prst="rect">
            <a:avLst/>
          </a:prstGeom>
        </p:spPr>
      </p:pic>
      <p:sp>
        <p:nvSpPr>
          <p:cNvPr id="6" name="Прямоугольник 5"/>
          <p:cNvSpPr/>
          <p:nvPr/>
        </p:nvSpPr>
        <p:spPr>
          <a:xfrm>
            <a:off x="809625" y="2668979"/>
            <a:ext cx="4523418" cy="388696"/>
          </a:xfrm>
          <a:prstGeom prst="rect">
            <a:avLst/>
          </a:prstGeom>
        </p:spPr>
        <p:txBody>
          <a:bodyPr wrap="none">
            <a:spAutoFit/>
          </a:bodyPr>
          <a:lstStyle/>
          <a:p>
            <a:pPr indent="450215" algn="just">
              <a:lnSpc>
                <a:spcPct val="107000"/>
              </a:lnSpc>
              <a:spcAft>
                <a:spcPts val="800"/>
              </a:spcAft>
            </a:pPr>
            <a:r>
              <a:rPr lang="ru-RU" b="0" i="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Объединяя результаты, можно записать</a:t>
            </a:r>
            <a:endParaRPr lang="ru-RU"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7" name="Рисунок 6"/>
          <p:cNvPicPr/>
          <p:nvPr/>
        </p:nvPicPr>
        <p:blipFill>
          <a:blip r:embed="rId5"/>
          <a:stretch>
            <a:fillRect/>
          </a:stretch>
        </p:blipFill>
        <p:spPr>
          <a:xfrm>
            <a:off x="2247900" y="3270454"/>
            <a:ext cx="2533650" cy="626745"/>
          </a:xfrm>
          <a:prstGeom prst="rect">
            <a:avLst/>
          </a:prstGeom>
        </p:spPr>
      </p:pic>
      <p:sp>
        <p:nvSpPr>
          <p:cNvPr id="8" name="Прямоугольник 7"/>
          <p:cNvSpPr/>
          <p:nvPr/>
        </p:nvSpPr>
        <p:spPr>
          <a:xfrm>
            <a:off x="809625" y="4006177"/>
            <a:ext cx="5873596" cy="388696"/>
          </a:xfrm>
          <a:prstGeom prst="rect">
            <a:avLst/>
          </a:prstGeom>
        </p:spPr>
        <p:txBody>
          <a:bodyPr wrap="none">
            <a:spAutoFit/>
          </a:bodyPr>
          <a:lstStyle/>
          <a:p>
            <a:pPr indent="450215" algn="just">
              <a:lnSpc>
                <a:spcPct val="107000"/>
              </a:lnSpc>
              <a:spcAft>
                <a:spcPts val="800"/>
              </a:spcAft>
            </a:pPr>
            <a:r>
              <a:rPr lang="ru-RU" b="0" i="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График КФ прямоугольного импульса показан на рис</a:t>
            </a:r>
            <a:endParaRPr lang="ru-RU"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9" name="Рисунок 8"/>
          <p:cNvPicPr/>
          <p:nvPr/>
        </p:nvPicPr>
        <p:blipFill>
          <a:blip r:embed="rId6"/>
          <a:stretch>
            <a:fillRect/>
          </a:stretch>
        </p:blipFill>
        <p:spPr>
          <a:xfrm>
            <a:off x="4641850" y="4782897"/>
            <a:ext cx="2832100" cy="1337198"/>
          </a:xfrm>
          <a:prstGeom prst="rect">
            <a:avLst/>
          </a:prstGeom>
        </p:spPr>
      </p:pic>
    </p:spTree>
    <p:extLst>
      <p:ext uri="{BB962C8B-B14F-4D97-AF65-F5344CB8AC3E}">
        <p14:creationId xmlns:p14="http://schemas.microsoft.com/office/powerpoint/2010/main" val="1845874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561975" y="465007"/>
            <a:ext cx="10839450" cy="961482"/>
          </a:xfrm>
          <a:prstGeom prst="rect">
            <a:avLst/>
          </a:prstGeom>
        </p:spPr>
        <p:txBody>
          <a:bodyPr wrap="square">
            <a:spAutoFit/>
          </a:bodyPr>
          <a:lstStyle/>
          <a:p>
            <a:pPr indent="450215" algn="just">
              <a:lnSpc>
                <a:spcPct val="107000"/>
              </a:lnSpc>
              <a:spcAft>
                <a:spcPts val="800"/>
              </a:spcAft>
            </a:pPr>
            <a:r>
              <a:rPr lang="ru-RU" kern="100" dirty="0">
                <a:solidFill>
                  <a:srgbClr val="00000A"/>
                </a:solidFill>
                <a:effectLst/>
                <a:latin typeface="Times New Roman" panose="02020603050405020304" pitchFamily="18" charset="0"/>
                <a:ea typeface="MS Mincho"/>
                <a:cs typeface="Times New Roman" panose="02020603050405020304" pitchFamily="18" charset="0"/>
              </a:rPr>
              <a:t>В случае периодического сигнала (и вообще любого сигнала с бесконечной энергией) воспользоваться приведенным определением не удастся. Поэтому КФ периодического сигнала с периодом </a:t>
            </a:r>
            <a:r>
              <a:rPr lang="ru-RU" i="1" kern="100" dirty="0">
                <a:solidFill>
                  <a:srgbClr val="00000A"/>
                </a:solidFill>
                <a:effectLst/>
                <a:latin typeface="Times New Roman" panose="02020603050405020304" pitchFamily="18" charset="0"/>
                <a:ea typeface="MS Mincho"/>
                <a:cs typeface="Times New Roman" panose="02020603050405020304" pitchFamily="18" charset="0"/>
              </a:rPr>
              <a:t>T</a:t>
            </a:r>
            <a:r>
              <a:rPr lang="ru-RU" kern="100" dirty="0">
                <a:solidFill>
                  <a:srgbClr val="00000A"/>
                </a:solidFill>
                <a:effectLst/>
                <a:latin typeface="Times New Roman" panose="02020603050405020304" pitchFamily="18" charset="0"/>
                <a:ea typeface="MS Mincho"/>
                <a:cs typeface="Times New Roman" panose="02020603050405020304" pitchFamily="18" charset="0"/>
              </a:rPr>
              <a:t> вычисляют, усредняя произведение сдвинутых копий в пределах одного периода:</a:t>
            </a:r>
            <a:endParaRPr lang="ru-RU"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3" name="Рисунок 2"/>
          <p:cNvPicPr/>
          <p:nvPr/>
        </p:nvPicPr>
        <p:blipFill>
          <a:blip r:embed="rId2"/>
          <a:stretch>
            <a:fillRect/>
          </a:stretch>
        </p:blipFill>
        <p:spPr>
          <a:xfrm>
            <a:off x="5038725" y="1426489"/>
            <a:ext cx="1885950" cy="579755"/>
          </a:xfrm>
          <a:prstGeom prst="rect">
            <a:avLst/>
          </a:prstGeom>
        </p:spPr>
      </p:pic>
      <p:sp>
        <p:nvSpPr>
          <p:cNvPr id="4" name="Прямоугольник 3"/>
          <p:cNvSpPr/>
          <p:nvPr/>
        </p:nvSpPr>
        <p:spPr>
          <a:xfrm>
            <a:off x="561975" y="3115897"/>
            <a:ext cx="4056495" cy="388696"/>
          </a:xfrm>
          <a:prstGeom prst="rect">
            <a:avLst/>
          </a:prstGeom>
        </p:spPr>
        <p:txBody>
          <a:bodyPr wrap="none">
            <a:spAutoFit/>
          </a:bodyPr>
          <a:lstStyle/>
          <a:p>
            <a:pPr indent="450215" algn="just">
              <a:lnSpc>
                <a:spcPct val="107000"/>
              </a:lnSpc>
              <a:spcAft>
                <a:spcPts val="800"/>
              </a:spcAft>
            </a:pPr>
            <a:r>
              <a:rPr lang="ru-RU" kern="100" dirty="0">
                <a:solidFill>
                  <a:srgbClr val="00000A"/>
                </a:solidFill>
                <a:effectLst/>
                <a:latin typeface="Times New Roman" panose="02020603050405020304" pitchFamily="18" charset="0"/>
                <a:ea typeface="MS Mincho"/>
                <a:cs typeface="Times New Roman" panose="02020603050405020304" pitchFamily="18" charset="0"/>
              </a:rPr>
              <a:t>2. Свойство четности сохраняется:</a:t>
            </a:r>
            <a:endParaRPr lang="ru-RU"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Прямоугольник 4"/>
          <p:cNvSpPr/>
          <p:nvPr/>
        </p:nvSpPr>
        <p:spPr>
          <a:xfrm>
            <a:off x="561975" y="2430838"/>
            <a:ext cx="6096000" cy="685059"/>
          </a:xfrm>
          <a:prstGeom prst="rect">
            <a:avLst/>
          </a:prstGeom>
        </p:spPr>
        <p:txBody>
          <a:bodyPr>
            <a:spAutoFit/>
          </a:bodyPr>
          <a:lstStyle/>
          <a:p>
            <a:pPr indent="450215" algn="just">
              <a:lnSpc>
                <a:spcPct val="107000"/>
              </a:lnSpc>
              <a:spcAft>
                <a:spcPts val="800"/>
              </a:spcAft>
            </a:pPr>
            <a:r>
              <a:rPr lang="ru-RU" kern="100" dirty="0">
                <a:solidFill>
                  <a:srgbClr val="00000A"/>
                </a:solidFill>
                <a:effectLst/>
                <a:latin typeface="Times New Roman" panose="02020603050405020304" pitchFamily="18" charset="0"/>
                <a:ea typeface="MS Mincho"/>
                <a:cs typeface="Times New Roman" panose="02020603050405020304" pitchFamily="18" charset="0"/>
              </a:rPr>
              <a:t>1. Значение при τ = 0 равно не энергии, а средней мощности анализируемого сигнала:</a:t>
            </a:r>
            <a:endParaRPr lang="ru-RU"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6" name="Рисунок 5"/>
          <p:cNvPicPr/>
          <p:nvPr/>
        </p:nvPicPr>
        <p:blipFill>
          <a:blip r:embed="rId3"/>
          <a:stretch>
            <a:fillRect/>
          </a:stretch>
        </p:blipFill>
        <p:spPr>
          <a:xfrm>
            <a:off x="8915400" y="3256308"/>
            <a:ext cx="1133475" cy="248285"/>
          </a:xfrm>
          <a:prstGeom prst="rect">
            <a:avLst/>
          </a:prstGeom>
        </p:spPr>
      </p:pic>
      <p:sp>
        <p:nvSpPr>
          <p:cNvPr id="7" name="Прямоугольник 6"/>
          <p:cNvSpPr/>
          <p:nvPr/>
        </p:nvSpPr>
        <p:spPr>
          <a:xfrm>
            <a:off x="561975" y="2042142"/>
            <a:ext cx="5119607" cy="388696"/>
          </a:xfrm>
          <a:prstGeom prst="rect">
            <a:avLst/>
          </a:prstGeom>
        </p:spPr>
        <p:txBody>
          <a:bodyPr wrap="none">
            <a:spAutoFit/>
          </a:bodyPr>
          <a:lstStyle/>
          <a:p>
            <a:pPr indent="450215" algn="just">
              <a:lnSpc>
                <a:spcPct val="107000"/>
              </a:lnSpc>
              <a:spcAft>
                <a:spcPts val="800"/>
              </a:spcAft>
            </a:pPr>
            <a:r>
              <a:rPr lang="ru-RU" kern="100" dirty="0">
                <a:solidFill>
                  <a:srgbClr val="00000A"/>
                </a:solidFill>
                <a:effectLst/>
                <a:latin typeface="Times New Roman" panose="02020603050405020304" pitchFamily="18" charset="0"/>
                <a:ea typeface="MS Mincho"/>
                <a:cs typeface="Times New Roman" panose="02020603050405020304" pitchFamily="18" charset="0"/>
              </a:rPr>
              <a:t>Набор свойств такой КФ несколько меняется:</a:t>
            </a:r>
            <a:endParaRPr lang="ru-RU"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8" name="Рисунок 7"/>
          <p:cNvPicPr/>
          <p:nvPr/>
        </p:nvPicPr>
        <p:blipFill>
          <a:blip r:embed="rId4"/>
          <a:stretch>
            <a:fillRect/>
          </a:stretch>
        </p:blipFill>
        <p:spPr>
          <a:xfrm>
            <a:off x="8915400" y="2619327"/>
            <a:ext cx="1663065" cy="496570"/>
          </a:xfrm>
          <a:prstGeom prst="rect">
            <a:avLst/>
          </a:prstGeom>
        </p:spPr>
      </p:pic>
      <p:sp>
        <p:nvSpPr>
          <p:cNvPr id="9" name="Прямоугольник 8"/>
          <p:cNvSpPr/>
          <p:nvPr/>
        </p:nvSpPr>
        <p:spPr>
          <a:xfrm>
            <a:off x="561975" y="3540491"/>
            <a:ext cx="6096000" cy="685059"/>
          </a:xfrm>
          <a:prstGeom prst="rect">
            <a:avLst/>
          </a:prstGeom>
        </p:spPr>
        <p:txBody>
          <a:bodyPr>
            <a:spAutoFit/>
          </a:bodyPr>
          <a:lstStyle/>
          <a:p>
            <a:pPr indent="450215" algn="just">
              <a:lnSpc>
                <a:spcPct val="107000"/>
              </a:lnSpc>
              <a:spcAft>
                <a:spcPts val="800"/>
              </a:spcAft>
            </a:pPr>
            <a:r>
              <a:rPr lang="ru-RU" kern="100" dirty="0">
                <a:solidFill>
                  <a:srgbClr val="00000A"/>
                </a:solidFill>
                <a:effectLst/>
                <a:latin typeface="Times New Roman" panose="02020603050405020304" pitchFamily="18" charset="0"/>
                <a:ea typeface="MS Mincho"/>
                <a:cs typeface="Times New Roman" panose="02020603050405020304" pitchFamily="18" charset="0"/>
              </a:rPr>
              <a:t>3. Значение КФ при τ = 0 по-прежнему является максимально возможным:</a:t>
            </a:r>
            <a:endParaRPr lang="ru-RU"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0" name="Рисунок 9"/>
          <p:cNvPicPr/>
          <p:nvPr/>
        </p:nvPicPr>
        <p:blipFill>
          <a:blip r:embed="rId5"/>
          <a:stretch>
            <a:fillRect/>
          </a:stretch>
        </p:blipFill>
        <p:spPr>
          <a:xfrm>
            <a:off x="8830945" y="3864235"/>
            <a:ext cx="1121410" cy="361315"/>
          </a:xfrm>
          <a:prstGeom prst="rect">
            <a:avLst/>
          </a:prstGeom>
        </p:spPr>
      </p:pic>
      <p:sp>
        <p:nvSpPr>
          <p:cNvPr id="11" name="Прямоугольник 10"/>
          <p:cNvSpPr/>
          <p:nvPr/>
        </p:nvSpPr>
        <p:spPr>
          <a:xfrm>
            <a:off x="561975" y="4261448"/>
            <a:ext cx="6096000" cy="685059"/>
          </a:xfrm>
          <a:prstGeom prst="rect">
            <a:avLst/>
          </a:prstGeom>
        </p:spPr>
        <p:txBody>
          <a:bodyPr>
            <a:spAutoFit/>
          </a:bodyPr>
          <a:lstStyle/>
          <a:p>
            <a:pPr indent="450215" algn="just">
              <a:lnSpc>
                <a:spcPct val="107000"/>
              </a:lnSpc>
              <a:spcAft>
                <a:spcPts val="800"/>
              </a:spcAft>
            </a:pPr>
            <a:r>
              <a:rPr lang="ru-RU" kern="100" dirty="0">
                <a:solidFill>
                  <a:srgbClr val="00000A"/>
                </a:solidFill>
                <a:effectLst/>
                <a:latin typeface="Times New Roman" panose="02020603050405020304" pitchFamily="18" charset="0"/>
                <a:ea typeface="MS Mincho"/>
                <a:cs typeface="Times New Roman" panose="02020603050405020304" pitchFamily="18" charset="0"/>
              </a:rPr>
              <a:t>4. КФ периодического сигнала является периодической функцией с тем же периодом, что и сам сигнал:</a:t>
            </a:r>
            <a:endParaRPr lang="ru-RU"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2" name="Рисунок 11"/>
          <p:cNvPicPr/>
          <p:nvPr/>
        </p:nvPicPr>
        <p:blipFill>
          <a:blip r:embed="rId6"/>
          <a:stretch>
            <a:fillRect/>
          </a:stretch>
        </p:blipFill>
        <p:spPr>
          <a:xfrm>
            <a:off x="8830945" y="4585192"/>
            <a:ext cx="1362075" cy="277495"/>
          </a:xfrm>
          <a:prstGeom prst="rect">
            <a:avLst/>
          </a:prstGeom>
        </p:spPr>
      </p:pic>
      <p:sp>
        <p:nvSpPr>
          <p:cNvPr id="13" name="Прямоугольник 12"/>
          <p:cNvSpPr/>
          <p:nvPr/>
        </p:nvSpPr>
        <p:spPr>
          <a:xfrm>
            <a:off x="485775" y="4982405"/>
            <a:ext cx="10915650" cy="388696"/>
          </a:xfrm>
          <a:prstGeom prst="rect">
            <a:avLst/>
          </a:prstGeom>
        </p:spPr>
        <p:txBody>
          <a:bodyPr wrap="square">
            <a:spAutoFit/>
          </a:bodyPr>
          <a:lstStyle/>
          <a:p>
            <a:pPr indent="450215" algn="just">
              <a:lnSpc>
                <a:spcPct val="107000"/>
              </a:lnSpc>
              <a:spcAft>
                <a:spcPts val="800"/>
              </a:spcAft>
            </a:pPr>
            <a:r>
              <a:rPr lang="ru-RU" kern="100" dirty="0">
                <a:solidFill>
                  <a:srgbClr val="00000A"/>
                </a:solidFill>
                <a:effectLst/>
                <a:latin typeface="Times New Roman" panose="02020603050405020304" pitchFamily="18" charset="0"/>
                <a:ea typeface="MS Mincho"/>
                <a:cs typeface="Times New Roman" panose="02020603050405020304" pitchFamily="18" charset="0"/>
              </a:rPr>
              <a:t> 5. Если сигнал не содержит дельта-функций, его КФ будет непрерывной функцией.</a:t>
            </a:r>
            <a:endParaRPr lang="ru-RU"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4" name="Прямоугольник 13"/>
          <p:cNvSpPr/>
          <p:nvPr/>
        </p:nvSpPr>
        <p:spPr>
          <a:xfrm>
            <a:off x="523875" y="5442897"/>
            <a:ext cx="10877550" cy="685059"/>
          </a:xfrm>
          <a:prstGeom prst="rect">
            <a:avLst/>
          </a:prstGeom>
        </p:spPr>
        <p:txBody>
          <a:bodyPr wrap="square">
            <a:spAutoFit/>
          </a:bodyPr>
          <a:lstStyle/>
          <a:p>
            <a:pPr indent="450215" algn="just">
              <a:lnSpc>
                <a:spcPct val="107000"/>
              </a:lnSpc>
              <a:spcAft>
                <a:spcPts val="800"/>
              </a:spcAft>
            </a:pPr>
            <a:r>
              <a:rPr lang="ru-RU" kern="100" dirty="0">
                <a:solidFill>
                  <a:srgbClr val="00000A"/>
                </a:solidFill>
                <a:effectLst/>
                <a:latin typeface="Times New Roman" panose="02020603050405020304" pitchFamily="18" charset="0"/>
                <a:ea typeface="MS Mincho"/>
                <a:cs typeface="Times New Roman" panose="02020603050405020304" pitchFamily="18" charset="0"/>
              </a:rPr>
              <a:t>6. Размерность КФ периодического сигнала — квадрат размерности сигнала (B</a:t>
            </a:r>
            <a:r>
              <a:rPr lang="ru-RU" kern="100" baseline="30000" dirty="0">
                <a:solidFill>
                  <a:srgbClr val="00000A"/>
                </a:solidFill>
                <a:effectLst/>
                <a:latin typeface="Times New Roman" panose="02020603050405020304" pitchFamily="18" charset="0"/>
                <a:ea typeface="MS Mincho"/>
                <a:cs typeface="Times New Roman" panose="02020603050405020304" pitchFamily="18" charset="0"/>
              </a:rPr>
              <a:t>2</a:t>
            </a:r>
            <a:r>
              <a:rPr lang="ru-RU" kern="100" dirty="0">
                <a:solidFill>
                  <a:srgbClr val="00000A"/>
                </a:solidFill>
                <a:effectLst/>
                <a:latin typeface="Times New Roman" panose="02020603050405020304" pitchFamily="18" charset="0"/>
                <a:ea typeface="MS Mincho"/>
                <a:cs typeface="Times New Roman" panose="02020603050405020304" pitchFamily="18" charset="0"/>
              </a:rPr>
              <a:t>, если сигнал - напряжение)</a:t>
            </a:r>
            <a:endParaRPr lang="ru-RU"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08231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6324" y="573372"/>
            <a:ext cx="10220325" cy="1973104"/>
          </a:xfrm>
          <a:prstGeom prst="rect">
            <a:avLst/>
          </a:prstGeom>
        </p:spPr>
        <p:txBody>
          <a:bodyPr wrap="square">
            <a:spAutoFit/>
          </a:bodyPr>
          <a:lstStyle/>
          <a:p>
            <a:pPr indent="450215" algn="just">
              <a:lnSpc>
                <a:spcPct val="107000"/>
              </a:lnSpc>
              <a:spcAft>
                <a:spcPts val="800"/>
              </a:spcAft>
            </a:pPr>
            <a:r>
              <a:rPr lang="ru-RU" i="1" kern="100" dirty="0">
                <a:solidFill>
                  <a:srgbClr val="00000A"/>
                </a:solidFill>
                <a:effectLst/>
                <a:latin typeface="Times New Roman" panose="02020603050405020304" pitchFamily="18" charset="0"/>
                <a:ea typeface="MS Mincho"/>
                <a:cs typeface="Times New Roman" panose="02020603050405020304" pitchFamily="18" charset="0"/>
              </a:rPr>
              <a:t>Взаимная корреляционная функция</a:t>
            </a:r>
            <a:endParaRPr lang="ru-RU" kern="100" dirty="0">
              <a:effectLst/>
              <a:latin typeface="Times New Roman" panose="02020603050405020304" pitchFamily="18" charset="0"/>
              <a:ea typeface="Calibri" panose="020F0502020204030204" pitchFamily="34" charset="0"/>
              <a:cs typeface="Times New Roman" panose="02020603050405020304" pitchFamily="18" charset="0"/>
            </a:endParaRPr>
          </a:p>
          <a:p>
            <a:pPr indent="450215" algn="just">
              <a:lnSpc>
                <a:spcPct val="107000"/>
              </a:lnSpc>
              <a:spcAft>
                <a:spcPts val="800"/>
              </a:spcAft>
            </a:pPr>
            <a:r>
              <a:rPr lang="ru-RU" kern="100" dirty="0">
                <a:solidFill>
                  <a:srgbClr val="00000A"/>
                </a:solidFill>
                <a:effectLst/>
                <a:latin typeface="Times New Roman" panose="02020603050405020304" pitchFamily="18" charset="0"/>
                <a:ea typeface="MS Mincho"/>
                <a:cs typeface="Times New Roman" panose="02020603050405020304" pitchFamily="18" charset="0"/>
              </a:rPr>
              <a:t>Если КФ показывает степень сходства между сдвинутыми копиями одного и того же сигнала, то </a:t>
            </a:r>
            <a:r>
              <a:rPr lang="ru-RU" i="1" kern="100" dirty="0">
                <a:solidFill>
                  <a:srgbClr val="00000A"/>
                </a:solidFill>
                <a:effectLst/>
                <a:latin typeface="Times New Roman" panose="02020603050405020304" pitchFamily="18" charset="0"/>
                <a:ea typeface="MS Mincho"/>
                <a:cs typeface="Times New Roman" panose="02020603050405020304" pitchFamily="18" charset="0"/>
              </a:rPr>
              <a:t>взаимная корреляционная функция</a:t>
            </a:r>
            <a:r>
              <a:rPr lang="ru-RU" kern="100" dirty="0">
                <a:solidFill>
                  <a:srgbClr val="00000A"/>
                </a:solidFill>
                <a:effectLst/>
                <a:latin typeface="Times New Roman" panose="02020603050405020304" pitchFamily="18" charset="0"/>
                <a:ea typeface="MS Mincho"/>
                <a:cs typeface="Times New Roman" panose="02020603050405020304" pitchFamily="18" charset="0"/>
              </a:rPr>
              <a:t> (ВКФ; английский термин - </a:t>
            </a:r>
            <a:r>
              <a:rPr lang="ru-RU" i="1" kern="100" dirty="0" err="1">
                <a:solidFill>
                  <a:srgbClr val="00000A"/>
                </a:solidFill>
                <a:effectLst/>
                <a:latin typeface="Times New Roman" panose="02020603050405020304" pitchFamily="18" charset="0"/>
                <a:ea typeface="MS Mincho"/>
                <a:cs typeface="Times New Roman" panose="02020603050405020304" pitchFamily="18" charset="0"/>
              </a:rPr>
              <a:t>cross-correlation</a:t>
            </a:r>
            <a:r>
              <a:rPr lang="ru-RU" kern="100" dirty="0">
                <a:solidFill>
                  <a:srgbClr val="00000A"/>
                </a:solidFill>
                <a:effectLst/>
                <a:latin typeface="Times New Roman" panose="02020603050405020304" pitchFamily="18" charset="0"/>
                <a:ea typeface="MS Mincho"/>
                <a:cs typeface="Times New Roman" panose="02020603050405020304" pitchFamily="18" charset="0"/>
              </a:rPr>
              <a:t> </a:t>
            </a:r>
            <a:r>
              <a:rPr lang="ru-RU" kern="100" dirty="0" err="1">
                <a:solidFill>
                  <a:srgbClr val="00000A"/>
                </a:solidFill>
                <a:effectLst/>
                <a:latin typeface="Times New Roman" panose="02020603050405020304" pitchFamily="18" charset="0"/>
                <a:ea typeface="MS Mincho"/>
                <a:cs typeface="Times New Roman" panose="02020603050405020304" pitchFamily="18" charset="0"/>
              </a:rPr>
              <a:t>function</a:t>
            </a:r>
            <a:r>
              <a:rPr lang="ru-RU" kern="100" dirty="0">
                <a:solidFill>
                  <a:srgbClr val="00000A"/>
                </a:solidFill>
                <a:effectLst/>
                <a:latin typeface="Times New Roman" panose="02020603050405020304" pitchFamily="18" charset="0"/>
                <a:ea typeface="MS Mincho"/>
                <a:cs typeface="Times New Roman" panose="02020603050405020304" pitchFamily="18" charset="0"/>
              </a:rPr>
              <a:t>, CCF) позволяет измерить аналогичную величину для сдвинутых экземпляров двух разных сигналов.</a:t>
            </a:r>
            <a:br>
              <a:rPr lang="ru-RU" kern="100" dirty="0">
                <a:solidFill>
                  <a:srgbClr val="00000A"/>
                </a:solidFill>
                <a:effectLst/>
                <a:latin typeface="Times New Roman" panose="02020603050405020304" pitchFamily="18" charset="0"/>
                <a:ea typeface="MS Mincho"/>
                <a:cs typeface="Times New Roman" panose="02020603050405020304" pitchFamily="18" charset="0"/>
              </a:rPr>
            </a:br>
            <a:r>
              <a:rPr lang="ru-RU" kern="100" dirty="0">
                <a:solidFill>
                  <a:srgbClr val="00000A"/>
                </a:solidFill>
                <a:effectLst/>
                <a:latin typeface="Times New Roman" panose="02020603050405020304" pitchFamily="18" charset="0"/>
                <a:ea typeface="MS Mincho"/>
                <a:cs typeface="Times New Roman" panose="02020603050405020304" pitchFamily="18" charset="0"/>
              </a:rPr>
              <a:t>Общий вид формулы КФ сохраняется, но под интегралом стоит произведение  двух разных сигналов, один из которых задержан на время τ:</a:t>
            </a:r>
            <a:endParaRPr lang="ru-RU"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3" name="Рисунок 2"/>
          <p:cNvPicPr/>
          <p:nvPr/>
        </p:nvPicPr>
        <p:blipFill>
          <a:blip r:embed="rId2"/>
          <a:stretch>
            <a:fillRect/>
          </a:stretch>
        </p:blipFill>
        <p:spPr>
          <a:xfrm>
            <a:off x="4853779" y="2647950"/>
            <a:ext cx="2665413" cy="679767"/>
          </a:xfrm>
          <a:prstGeom prst="rect">
            <a:avLst/>
          </a:prstGeom>
        </p:spPr>
      </p:pic>
      <p:sp>
        <p:nvSpPr>
          <p:cNvPr id="4" name="Прямоугольник 3"/>
          <p:cNvSpPr/>
          <p:nvPr/>
        </p:nvSpPr>
        <p:spPr>
          <a:xfrm>
            <a:off x="1076323" y="3429191"/>
            <a:ext cx="10220325" cy="388696"/>
          </a:xfrm>
          <a:prstGeom prst="rect">
            <a:avLst/>
          </a:prstGeom>
        </p:spPr>
        <p:txBody>
          <a:bodyPr wrap="square">
            <a:spAutoFit/>
          </a:bodyPr>
          <a:lstStyle/>
          <a:p>
            <a:pPr indent="450215" algn="just">
              <a:lnSpc>
                <a:spcPct val="107000"/>
              </a:lnSpc>
              <a:spcAft>
                <a:spcPts val="800"/>
              </a:spcAft>
            </a:pPr>
            <a:r>
              <a:rPr lang="ru-RU" kern="100" dirty="0">
                <a:solidFill>
                  <a:srgbClr val="00000A"/>
                </a:solidFill>
                <a:effectLst/>
                <a:latin typeface="Times New Roman" panose="02020603050405020304" pitchFamily="18" charset="0"/>
                <a:ea typeface="MS Mincho"/>
                <a:cs typeface="Times New Roman" panose="02020603050405020304" pitchFamily="18" charset="0"/>
              </a:rPr>
              <a:t>КФ является частным случаем ВКФ, когда оба сигнала одинаковы:</a:t>
            </a:r>
            <a:endParaRPr lang="ru-RU"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Рисунок 4"/>
          <p:cNvPicPr/>
          <p:nvPr/>
        </p:nvPicPr>
        <p:blipFill>
          <a:blip r:embed="rId3"/>
          <a:stretch>
            <a:fillRect/>
          </a:stretch>
        </p:blipFill>
        <p:spPr>
          <a:xfrm>
            <a:off x="5181599" y="4191764"/>
            <a:ext cx="2028825" cy="332993"/>
          </a:xfrm>
          <a:prstGeom prst="rect">
            <a:avLst/>
          </a:prstGeom>
        </p:spPr>
      </p:pic>
    </p:spTree>
    <p:extLst>
      <p:ext uri="{BB962C8B-B14F-4D97-AF65-F5344CB8AC3E}">
        <p14:creationId xmlns:p14="http://schemas.microsoft.com/office/powerpoint/2010/main" val="2988627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971549" y="1133105"/>
            <a:ext cx="10353675" cy="1200329"/>
          </a:xfrm>
          <a:prstGeom prst="rect">
            <a:avLst/>
          </a:prstGeom>
        </p:spPr>
        <p:txBody>
          <a:bodyPr wrap="square">
            <a:spAutoFit/>
          </a:bodyPr>
          <a:lstStyle/>
          <a:p>
            <a:pPr algn="just"/>
            <a:r>
              <a:rPr lang="ru-RU" dirty="0">
                <a:solidFill>
                  <a:srgbClr val="00000A"/>
                </a:solidFill>
                <a:effectLst/>
                <a:latin typeface="Times New Roman" panose="02020603050405020304" pitchFamily="18" charset="0"/>
                <a:ea typeface="MS Mincho"/>
              </a:rPr>
              <a:t>Поскольку как корреляционные функции, так и спектры являются интегральными преобразованиями анализируемых сигналов, логично предположить, что эти характеристики как-то связаны друг с другом. Для выявления этой связи подвергнем взаимную корреляционную функцию преобразованию Фурье, считая, что сигналы </a:t>
            </a:r>
            <a:r>
              <a:rPr lang="en-US" i="1" dirty="0">
                <a:solidFill>
                  <a:srgbClr val="00000A"/>
                </a:solidFill>
                <a:effectLst/>
                <a:latin typeface="Times New Roman" panose="02020603050405020304" pitchFamily="18" charset="0"/>
                <a:ea typeface="MS Mincho"/>
              </a:rPr>
              <a:t>s</a:t>
            </a:r>
            <a:r>
              <a:rPr lang="ru-RU" baseline="-25000" dirty="0">
                <a:solidFill>
                  <a:srgbClr val="00000A"/>
                </a:solidFill>
                <a:effectLst/>
                <a:latin typeface="Times New Roman" panose="02020603050405020304" pitchFamily="18" charset="0"/>
                <a:ea typeface="MS Mincho"/>
              </a:rPr>
              <a:t>1</a:t>
            </a:r>
            <a:r>
              <a:rPr lang="ru-RU" dirty="0">
                <a:solidFill>
                  <a:srgbClr val="00000A"/>
                </a:solidFill>
                <a:effectLst/>
                <a:latin typeface="Times New Roman" panose="02020603050405020304" pitchFamily="18" charset="0"/>
                <a:ea typeface="MS Mincho"/>
              </a:rPr>
              <a:t>(</a:t>
            </a:r>
            <a:r>
              <a:rPr lang="en-US" i="1" dirty="0">
                <a:solidFill>
                  <a:srgbClr val="00000A"/>
                </a:solidFill>
                <a:effectLst/>
                <a:latin typeface="Times New Roman" panose="02020603050405020304" pitchFamily="18" charset="0"/>
                <a:ea typeface="MS Mincho"/>
              </a:rPr>
              <a:t>t</a:t>
            </a:r>
            <a:r>
              <a:rPr lang="ru-RU" dirty="0">
                <a:solidFill>
                  <a:srgbClr val="00000A"/>
                </a:solidFill>
                <a:effectLst/>
                <a:latin typeface="Times New Roman" panose="02020603050405020304" pitchFamily="18" charset="0"/>
                <a:ea typeface="MS Mincho"/>
              </a:rPr>
              <a:t>) и  </a:t>
            </a:r>
            <a:r>
              <a:rPr lang="ru-RU" i="1" dirty="0">
                <a:solidFill>
                  <a:srgbClr val="00000A"/>
                </a:solidFill>
                <a:effectLst/>
                <a:latin typeface="Times New Roman" panose="02020603050405020304" pitchFamily="18" charset="0"/>
                <a:ea typeface="MS Mincho"/>
              </a:rPr>
              <a:t>s</a:t>
            </a:r>
            <a:r>
              <a:rPr lang="ru-RU" baseline="-25000" dirty="0">
                <a:solidFill>
                  <a:srgbClr val="00000A"/>
                </a:solidFill>
                <a:effectLst/>
                <a:latin typeface="Times New Roman" panose="02020603050405020304" pitchFamily="18" charset="0"/>
                <a:ea typeface="MS Mincho"/>
              </a:rPr>
              <a:t>2</a:t>
            </a:r>
            <a:r>
              <a:rPr lang="ru-RU" dirty="0">
                <a:solidFill>
                  <a:srgbClr val="00000A"/>
                </a:solidFill>
                <a:effectLst/>
                <a:latin typeface="Times New Roman" panose="02020603050405020304" pitchFamily="18" charset="0"/>
                <a:ea typeface="MS Mincho"/>
              </a:rPr>
              <a:t>(</a:t>
            </a:r>
            <a:r>
              <a:rPr lang="en-US" i="1" dirty="0">
                <a:solidFill>
                  <a:srgbClr val="00000A"/>
                </a:solidFill>
                <a:effectLst/>
                <a:latin typeface="Times New Roman" panose="02020603050405020304" pitchFamily="18" charset="0"/>
                <a:ea typeface="MS Mincho"/>
              </a:rPr>
              <a:t>t</a:t>
            </a:r>
            <a:r>
              <a:rPr lang="ru-RU" dirty="0">
                <a:solidFill>
                  <a:srgbClr val="00000A"/>
                </a:solidFill>
                <a:effectLst/>
                <a:latin typeface="Times New Roman" panose="02020603050405020304" pitchFamily="18" charset="0"/>
                <a:ea typeface="MS Mincho"/>
              </a:rPr>
              <a:t> ) имеют спектральные функции             и</a:t>
            </a:r>
            <a:endParaRPr lang="ru-RU" dirty="0"/>
          </a:p>
        </p:txBody>
      </p:sp>
      <p:sp>
        <p:nvSpPr>
          <p:cNvPr id="3" name="Прямоугольник 2"/>
          <p:cNvSpPr/>
          <p:nvPr/>
        </p:nvSpPr>
        <p:spPr>
          <a:xfrm>
            <a:off x="3100386" y="448046"/>
            <a:ext cx="6096000" cy="685059"/>
          </a:xfrm>
          <a:prstGeom prst="rect">
            <a:avLst/>
          </a:prstGeom>
        </p:spPr>
        <p:txBody>
          <a:bodyPr>
            <a:spAutoFit/>
          </a:bodyPr>
          <a:lstStyle/>
          <a:p>
            <a:pPr algn="ctr">
              <a:lnSpc>
                <a:spcPct val="107000"/>
              </a:lnSpc>
              <a:spcAft>
                <a:spcPts val="800"/>
              </a:spcAft>
            </a:pPr>
            <a:r>
              <a:rPr lang="ru-RU" b="1" kern="100" dirty="0">
                <a:solidFill>
                  <a:srgbClr val="00000A"/>
                </a:solidFill>
                <a:effectLst/>
                <a:latin typeface="Times New Roman" panose="02020603050405020304" pitchFamily="18" charset="0"/>
                <a:ea typeface="MS Mincho"/>
                <a:cs typeface="Times New Roman" panose="02020603050405020304" pitchFamily="18" charset="0"/>
              </a:rPr>
              <a:t>Связь между корреляционными функциями </a:t>
            </a:r>
            <a:br>
              <a:rPr lang="ru-RU" b="1" kern="100" dirty="0">
                <a:solidFill>
                  <a:srgbClr val="00000A"/>
                </a:solidFill>
                <a:effectLst/>
                <a:latin typeface="Times New Roman" panose="02020603050405020304" pitchFamily="18" charset="0"/>
                <a:ea typeface="MS Mincho"/>
                <a:cs typeface="Times New Roman" panose="02020603050405020304" pitchFamily="18" charset="0"/>
              </a:rPr>
            </a:br>
            <a:r>
              <a:rPr lang="ru-RU" b="1" kern="100" dirty="0">
                <a:solidFill>
                  <a:srgbClr val="00000A"/>
                </a:solidFill>
                <a:effectLst/>
                <a:latin typeface="Times New Roman" panose="02020603050405020304" pitchFamily="18" charset="0"/>
                <a:ea typeface="MS Mincho"/>
                <a:cs typeface="Times New Roman" panose="02020603050405020304" pitchFamily="18" charset="0"/>
              </a:rPr>
              <a:t>и спектрами сигналов</a:t>
            </a:r>
            <a:endParaRPr lang="ru-RU"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Рисунок 3"/>
          <p:cNvPicPr/>
          <p:nvPr/>
        </p:nvPicPr>
        <p:blipFill>
          <a:blip r:embed="rId2"/>
          <a:stretch>
            <a:fillRect/>
          </a:stretch>
        </p:blipFill>
        <p:spPr>
          <a:xfrm>
            <a:off x="7353299" y="2000250"/>
            <a:ext cx="485775" cy="276034"/>
          </a:xfrm>
          <a:prstGeom prst="rect">
            <a:avLst/>
          </a:prstGeom>
        </p:spPr>
      </p:pic>
      <p:pic>
        <p:nvPicPr>
          <p:cNvPr id="5" name="Рисунок 4"/>
          <p:cNvPicPr/>
          <p:nvPr/>
        </p:nvPicPr>
        <p:blipFill>
          <a:blip r:embed="rId3"/>
          <a:stretch>
            <a:fillRect/>
          </a:stretch>
        </p:blipFill>
        <p:spPr>
          <a:xfrm>
            <a:off x="8167370" y="2019300"/>
            <a:ext cx="471805" cy="289782"/>
          </a:xfrm>
          <a:prstGeom prst="rect">
            <a:avLst/>
          </a:prstGeom>
        </p:spPr>
      </p:pic>
      <p:pic>
        <p:nvPicPr>
          <p:cNvPr id="6" name="Рисунок 5"/>
          <p:cNvPicPr/>
          <p:nvPr/>
        </p:nvPicPr>
        <p:blipFill>
          <a:blip r:embed="rId4"/>
          <a:stretch>
            <a:fillRect/>
          </a:stretch>
        </p:blipFill>
        <p:spPr>
          <a:xfrm>
            <a:off x="2814636" y="2333434"/>
            <a:ext cx="6667500" cy="1494473"/>
          </a:xfrm>
          <a:prstGeom prst="rect">
            <a:avLst/>
          </a:prstGeom>
        </p:spPr>
      </p:pic>
      <p:sp>
        <p:nvSpPr>
          <p:cNvPr id="7" name="Прямоугольник 6"/>
          <p:cNvSpPr/>
          <p:nvPr/>
        </p:nvSpPr>
        <p:spPr>
          <a:xfrm>
            <a:off x="971548" y="3827907"/>
            <a:ext cx="10353676" cy="685059"/>
          </a:xfrm>
          <a:prstGeom prst="rect">
            <a:avLst/>
          </a:prstGeom>
        </p:spPr>
        <p:txBody>
          <a:bodyPr wrap="square">
            <a:spAutoFit/>
          </a:bodyPr>
          <a:lstStyle/>
          <a:p>
            <a:pPr indent="450215" algn="just">
              <a:lnSpc>
                <a:spcPct val="107000"/>
              </a:lnSpc>
              <a:spcAft>
                <a:spcPts val="800"/>
              </a:spcAft>
            </a:pPr>
            <a:r>
              <a:rPr lang="ru-RU" kern="100" dirty="0">
                <a:solidFill>
                  <a:srgbClr val="00000A"/>
                </a:solidFill>
                <a:effectLst/>
                <a:latin typeface="Times New Roman" panose="02020603050405020304" pitchFamily="18" charset="0"/>
                <a:ea typeface="MS Mincho"/>
                <a:cs typeface="Times New Roman" panose="02020603050405020304" pitchFamily="18" charset="0"/>
              </a:rPr>
              <a:t>Полученный результат очень прост: ВКФ связана преобразованием Фурье с так называемым </a:t>
            </a:r>
            <a:r>
              <a:rPr lang="ru-RU" i="1" kern="100" dirty="0">
                <a:solidFill>
                  <a:srgbClr val="00000A"/>
                </a:solidFill>
                <a:effectLst/>
                <a:latin typeface="Times New Roman" panose="02020603050405020304" pitchFamily="18" charset="0"/>
                <a:ea typeface="MS Mincho"/>
                <a:cs typeface="Times New Roman" panose="02020603050405020304" pitchFamily="18" charset="0"/>
              </a:rPr>
              <a:t>взаимным спектром</a:t>
            </a:r>
            <a:r>
              <a:rPr lang="ru-RU" kern="100" dirty="0">
                <a:solidFill>
                  <a:srgbClr val="00000A"/>
                </a:solidFill>
                <a:effectLst/>
                <a:latin typeface="Times New Roman" panose="02020603050405020304" pitchFamily="18" charset="0"/>
                <a:ea typeface="MS Mincho"/>
                <a:cs typeface="Times New Roman" panose="02020603050405020304" pitchFamily="18" charset="0"/>
              </a:rPr>
              <a:t> сигналов, определяемым следующим образом:</a:t>
            </a:r>
            <a:endParaRPr lang="ru-RU"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8" name="Рисунок 7"/>
          <p:cNvPicPr/>
          <p:nvPr/>
        </p:nvPicPr>
        <p:blipFill>
          <a:blip r:embed="rId5"/>
          <a:stretch>
            <a:fillRect/>
          </a:stretch>
        </p:blipFill>
        <p:spPr>
          <a:xfrm>
            <a:off x="5145879" y="4512966"/>
            <a:ext cx="2005013" cy="322886"/>
          </a:xfrm>
          <a:prstGeom prst="rect">
            <a:avLst/>
          </a:prstGeom>
        </p:spPr>
      </p:pic>
      <p:sp>
        <p:nvSpPr>
          <p:cNvPr id="9" name="Прямоугольник 8"/>
          <p:cNvSpPr/>
          <p:nvPr/>
        </p:nvSpPr>
        <p:spPr>
          <a:xfrm>
            <a:off x="971546" y="4835852"/>
            <a:ext cx="10353677" cy="981423"/>
          </a:xfrm>
          <a:prstGeom prst="rect">
            <a:avLst/>
          </a:prstGeom>
        </p:spPr>
        <p:txBody>
          <a:bodyPr wrap="square">
            <a:spAutoFit/>
          </a:bodyPr>
          <a:lstStyle/>
          <a:p>
            <a:pPr indent="450215" algn="just">
              <a:lnSpc>
                <a:spcPct val="107000"/>
              </a:lnSpc>
              <a:spcAft>
                <a:spcPts val="800"/>
              </a:spcAft>
            </a:pPr>
            <a:r>
              <a:rPr lang="ru-RU" kern="100" dirty="0">
                <a:solidFill>
                  <a:srgbClr val="00000A"/>
                </a:solidFill>
                <a:effectLst/>
                <a:latin typeface="Times New Roman" panose="02020603050405020304" pitchFamily="18" charset="0"/>
                <a:ea typeface="MS Mincho"/>
                <a:cs typeface="Times New Roman" panose="02020603050405020304" pitchFamily="18" charset="0"/>
              </a:rPr>
              <a:t>Отсюда можно сделать очень важный вывод: чтобы ВКФ сигналов была равна нулю при любых временных сдвигах τ, необходимо и достаточно, чтобы был равен нулю их взаимный спектр, т. е. чтобы их спектры не перекрывались на частотной оси.</a:t>
            </a:r>
            <a:endParaRPr lang="ru-RU"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6710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657225" y="570782"/>
            <a:ext cx="11125200" cy="685059"/>
          </a:xfrm>
          <a:prstGeom prst="rect">
            <a:avLst/>
          </a:prstGeom>
        </p:spPr>
        <p:txBody>
          <a:bodyPr wrap="square">
            <a:spAutoFit/>
          </a:bodyPr>
          <a:lstStyle/>
          <a:p>
            <a:pPr indent="450215" algn="just">
              <a:lnSpc>
                <a:spcPct val="107000"/>
              </a:lnSpc>
              <a:spcAft>
                <a:spcPts val="800"/>
              </a:spcAft>
            </a:pPr>
            <a:r>
              <a:rPr lang="ru-RU" kern="100" dirty="0">
                <a:solidFill>
                  <a:srgbClr val="00000A"/>
                </a:solidFill>
                <a:effectLst/>
                <a:latin typeface="Times New Roman" panose="02020603050405020304" pitchFamily="18" charset="0"/>
                <a:ea typeface="MS Mincho"/>
                <a:cs typeface="Times New Roman" panose="02020603050405020304" pitchFamily="18" charset="0"/>
              </a:rPr>
              <a:t>Приняв </a:t>
            </a:r>
            <a:r>
              <a:rPr lang="en-US" i="1" kern="100" dirty="0">
                <a:solidFill>
                  <a:srgbClr val="00000A"/>
                </a:solidFill>
                <a:effectLst/>
                <a:latin typeface="Times New Roman" panose="02020603050405020304" pitchFamily="18" charset="0"/>
                <a:ea typeface="MS Mincho"/>
                <a:cs typeface="Times New Roman" panose="02020603050405020304" pitchFamily="18" charset="0"/>
              </a:rPr>
              <a:t>s</a:t>
            </a:r>
            <a:r>
              <a:rPr lang="ru-RU" kern="100" baseline="-25000" dirty="0">
                <a:solidFill>
                  <a:srgbClr val="00000A"/>
                </a:solidFill>
                <a:effectLst/>
                <a:latin typeface="Times New Roman" panose="02020603050405020304" pitchFamily="18" charset="0"/>
                <a:ea typeface="MS Mincho"/>
                <a:cs typeface="Times New Roman" panose="02020603050405020304" pitchFamily="18" charset="0"/>
              </a:rPr>
              <a:t>1</a:t>
            </a:r>
            <a:r>
              <a:rPr lang="ru-RU" kern="100" dirty="0">
                <a:solidFill>
                  <a:srgbClr val="00000A"/>
                </a:solidFill>
                <a:effectLst/>
                <a:latin typeface="Times New Roman" panose="02020603050405020304" pitchFamily="18" charset="0"/>
                <a:ea typeface="MS Mincho"/>
                <a:cs typeface="Times New Roman" panose="02020603050405020304" pitchFamily="18" charset="0"/>
              </a:rPr>
              <a:t>(</a:t>
            </a:r>
            <a:r>
              <a:rPr lang="en-US" i="1" kern="100" dirty="0">
                <a:solidFill>
                  <a:srgbClr val="00000A"/>
                </a:solidFill>
                <a:effectLst/>
                <a:latin typeface="Times New Roman" panose="02020603050405020304" pitchFamily="18" charset="0"/>
                <a:ea typeface="MS Mincho"/>
                <a:cs typeface="Times New Roman" panose="02020603050405020304" pitchFamily="18" charset="0"/>
              </a:rPr>
              <a:t>t</a:t>
            </a:r>
            <a:r>
              <a:rPr lang="ru-RU" kern="100" dirty="0">
                <a:solidFill>
                  <a:srgbClr val="00000A"/>
                </a:solidFill>
                <a:effectLst/>
                <a:latin typeface="Times New Roman" panose="02020603050405020304" pitchFamily="18" charset="0"/>
                <a:ea typeface="MS Mincho"/>
                <a:cs typeface="Times New Roman" panose="02020603050405020304" pitchFamily="18" charset="0"/>
              </a:rPr>
              <a:t>) = </a:t>
            </a:r>
            <a:r>
              <a:rPr lang="ru-RU" i="1" kern="100" dirty="0">
                <a:solidFill>
                  <a:srgbClr val="00000A"/>
                </a:solidFill>
                <a:effectLst/>
                <a:latin typeface="Times New Roman" panose="02020603050405020304" pitchFamily="18" charset="0"/>
                <a:ea typeface="MS Mincho"/>
                <a:cs typeface="Times New Roman" panose="02020603050405020304" pitchFamily="18" charset="0"/>
              </a:rPr>
              <a:t>s</a:t>
            </a:r>
            <a:r>
              <a:rPr lang="ru-RU" kern="100" baseline="-25000" dirty="0">
                <a:solidFill>
                  <a:srgbClr val="00000A"/>
                </a:solidFill>
                <a:effectLst/>
                <a:latin typeface="Times New Roman" panose="02020603050405020304" pitchFamily="18" charset="0"/>
                <a:ea typeface="MS Mincho"/>
                <a:cs typeface="Times New Roman" panose="02020603050405020304" pitchFamily="18" charset="0"/>
              </a:rPr>
              <a:t>2</a:t>
            </a:r>
            <a:r>
              <a:rPr lang="ru-RU" kern="100" dirty="0">
                <a:solidFill>
                  <a:srgbClr val="00000A"/>
                </a:solidFill>
                <a:effectLst/>
                <a:latin typeface="Times New Roman" panose="02020603050405020304" pitchFamily="18" charset="0"/>
                <a:ea typeface="MS Mincho"/>
                <a:cs typeface="Times New Roman" panose="02020603050405020304" pitchFamily="18" charset="0"/>
              </a:rPr>
              <a:t>(</a:t>
            </a:r>
            <a:r>
              <a:rPr lang="en-US" i="1" kern="100" dirty="0">
                <a:solidFill>
                  <a:srgbClr val="00000A"/>
                </a:solidFill>
                <a:effectLst/>
                <a:latin typeface="Times New Roman" panose="02020603050405020304" pitchFamily="18" charset="0"/>
                <a:ea typeface="MS Mincho"/>
                <a:cs typeface="Times New Roman" panose="02020603050405020304" pitchFamily="18" charset="0"/>
              </a:rPr>
              <a:t>t</a:t>
            </a:r>
            <a:r>
              <a:rPr lang="ru-RU" kern="100" dirty="0">
                <a:solidFill>
                  <a:srgbClr val="00000A"/>
                </a:solidFill>
                <a:effectLst/>
                <a:latin typeface="Times New Roman" panose="02020603050405020304" pitchFamily="18" charset="0"/>
                <a:ea typeface="MS Mincho"/>
                <a:cs typeface="Times New Roman" panose="02020603050405020304" pitchFamily="18" charset="0"/>
              </a:rPr>
              <a:t>) = </a:t>
            </a:r>
            <a:r>
              <a:rPr lang="en-US" i="1" kern="100" dirty="0">
                <a:solidFill>
                  <a:srgbClr val="00000A"/>
                </a:solidFill>
                <a:effectLst/>
                <a:latin typeface="Times New Roman" panose="02020603050405020304" pitchFamily="18" charset="0"/>
                <a:ea typeface="MS Mincho"/>
                <a:cs typeface="Times New Roman" panose="02020603050405020304" pitchFamily="18" charset="0"/>
              </a:rPr>
              <a:t>s</a:t>
            </a:r>
            <a:r>
              <a:rPr lang="ru-RU" kern="100" dirty="0">
                <a:solidFill>
                  <a:srgbClr val="00000A"/>
                </a:solidFill>
                <a:effectLst/>
                <a:latin typeface="Times New Roman" panose="02020603050405020304" pitchFamily="18" charset="0"/>
                <a:ea typeface="MS Mincho"/>
                <a:cs typeface="Times New Roman" panose="02020603050405020304" pitchFamily="18" charset="0"/>
              </a:rPr>
              <a:t>(</a:t>
            </a:r>
            <a:r>
              <a:rPr lang="en-US" i="1" kern="100" dirty="0">
                <a:solidFill>
                  <a:srgbClr val="00000A"/>
                </a:solidFill>
                <a:effectLst/>
                <a:latin typeface="Times New Roman" panose="02020603050405020304" pitchFamily="18" charset="0"/>
                <a:ea typeface="MS Mincho"/>
                <a:cs typeface="Times New Roman" panose="02020603050405020304" pitchFamily="18" charset="0"/>
              </a:rPr>
              <a:t>t</a:t>
            </a:r>
            <a:r>
              <a:rPr lang="ru-RU" kern="100" dirty="0">
                <a:solidFill>
                  <a:srgbClr val="00000A"/>
                </a:solidFill>
                <a:effectLst/>
                <a:latin typeface="Times New Roman" panose="02020603050405020304" pitchFamily="18" charset="0"/>
                <a:ea typeface="MS Mincho"/>
                <a:cs typeface="Times New Roman" panose="02020603050405020304" pitchFamily="18" charset="0"/>
              </a:rPr>
              <a:t>), получаем аналогичный результат для КФ, показывающий, что она связана преобразованием Фурье с квадратом модуля спектральной функции, т. е. с энергетическим спектром сигнала:</a:t>
            </a:r>
            <a:endParaRPr lang="ru-RU"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3" name="Рисунок 2"/>
          <p:cNvPicPr/>
          <p:nvPr/>
        </p:nvPicPr>
        <p:blipFill>
          <a:blip r:embed="rId2"/>
          <a:stretch>
            <a:fillRect/>
          </a:stretch>
        </p:blipFill>
        <p:spPr>
          <a:xfrm>
            <a:off x="3821906" y="1693991"/>
            <a:ext cx="4795838" cy="1712913"/>
          </a:xfrm>
          <a:prstGeom prst="rect">
            <a:avLst/>
          </a:prstGeom>
        </p:spPr>
      </p:pic>
      <p:sp>
        <p:nvSpPr>
          <p:cNvPr id="4" name="Прямоугольник 3"/>
          <p:cNvSpPr/>
          <p:nvPr/>
        </p:nvSpPr>
        <p:spPr>
          <a:xfrm>
            <a:off x="657225" y="3653813"/>
            <a:ext cx="11125200" cy="1277786"/>
          </a:xfrm>
          <a:prstGeom prst="rect">
            <a:avLst/>
          </a:prstGeom>
        </p:spPr>
        <p:txBody>
          <a:bodyPr wrap="square">
            <a:spAutoFit/>
          </a:bodyPr>
          <a:lstStyle/>
          <a:p>
            <a:pPr indent="450215" algn="just">
              <a:lnSpc>
                <a:spcPct val="107000"/>
              </a:lnSpc>
              <a:spcAft>
                <a:spcPts val="800"/>
              </a:spcAft>
            </a:pPr>
            <a:r>
              <a:rPr lang="ru-RU" kern="100" dirty="0">
                <a:solidFill>
                  <a:srgbClr val="00000A"/>
                </a:solidFill>
                <a:effectLst/>
                <a:latin typeface="Times New Roman" panose="02020603050405020304" pitchFamily="18" charset="0"/>
                <a:ea typeface="MS Mincho"/>
                <a:cs typeface="Times New Roman" panose="02020603050405020304" pitchFamily="18" charset="0"/>
              </a:rPr>
              <a:t>Отсюда следует еще один важный факт: КФ сигнала не зависит от его фазового спектра. Следовательно, сигналы, амплитудные спектры которых одинаковы, а фазовые различаются, будут иметь одинаковую КФ. Еще одно следствие заключается в том, что по КФ нельзя восстановить исходный сигнал (опять же из-за утраты информации о фазе).</a:t>
            </a:r>
            <a:endParaRPr lang="ru-RU"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540310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695325" y="495130"/>
            <a:ext cx="10648950" cy="1084015"/>
          </a:xfrm>
          <a:prstGeom prst="rect">
            <a:avLst/>
          </a:prstGeom>
        </p:spPr>
        <p:txBody>
          <a:bodyPr wrap="square">
            <a:spAutoFit/>
          </a:bodyPr>
          <a:lstStyle/>
          <a:p>
            <a:pPr indent="450215" algn="just">
              <a:lnSpc>
                <a:spcPct val="107000"/>
              </a:lnSpc>
              <a:spcAft>
                <a:spcPts val="800"/>
              </a:spcAft>
            </a:pPr>
            <a:r>
              <a:rPr lang="ru-RU"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Энергетические расчеты в спектральной области</a:t>
            </a:r>
            <a:endParaRPr lang="ru-RU" kern="100" dirty="0">
              <a:effectLst/>
              <a:latin typeface="Times New Roman" panose="02020603050405020304" pitchFamily="18" charset="0"/>
              <a:ea typeface="Calibri" panose="020F0502020204030204" pitchFamily="34" charset="0"/>
              <a:cs typeface="Times New Roman" panose="02020603050405020304" pitchFamily="18" charset="0"/>
            </a:endParaRPr>
          </a:p>
          <a:p>
            <a:pPr indent="450215" algn="just">
              <a:lnSpc>
                <a:spcPct val="107000"/>
              </a:lnSpc>
              <a:spcAft>
                <a:spcPts val="800"/>
              </a:spcAft>
            </a:pPr>
            <a:r>
              <a:rPr lang="ru-RU" kern="100" dirty="0">
                <a:solidFill>
                  <a:srgbClr val="00000A"/>
                </a:solidFill>
                <a:effectLst/>
                <a:latin typeface="Times New Roman" panose="02020603050405020304" pitchFamily="18" charset="0"/>
                <a:ea typeface="MS Mincho"/>
                <a:cs typeface="Times New Roman" panose="02020603050405020304" pitchFamily="18" charset="0"/>
              </a:rPr>
              <a:t>Мы видели, что ВКФ двух сигналов связана преобразованием Фурье с их взаимным спектром. Запишем эту связь в виде формулы обратного преобразования Фурье:</a:t>
            </a:r>
            <a:endParaRPr lang="ru-RU"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Рисунок 3"/>
          <p:cNvPicPr/>
          <p:nvPr/>
        </p:nvPicPr>
        <p:blipFill>
          <a:blip r:embed="rId2"/>
          <a:stretch>
            <a:fillRect/>
          </a:stretch>
        </p:blipFill>
        <p:spPr>
          <a:xfrm>
            <a:off x="4914900" y="1579145"/>
            <a:ext cx="2419350" cy="578168"/>
          </a:xfrm>
          <a:prstGeom prst="rect">
            <a:avLst/>
          </a:prstGeom>
        </p:spPr>
      </p:pic>
      <p:sp>
        <p:nvSpPr>
          <p:cNvPr id="5" name="Прямоугольник 4"/>
          <p:cNvSpPr/>
          <p:nvPr/>
        </p:nvSpPr>
        <p:spPr>
          <a:xfrm>
            <a:off x="695325" y="2157313"/>
            <a:ext cx="10648950" cy="685059"/>
          </a:xfrm>
          <a:prstGeom prst="rect">
            <a:avLst/>
          </a:prstGeom>
        </p:spPr>
        <p:txBody>
          <a:bodyPr wrap="square">
            <a:spAutoFit/>
          </a:bodyPr>
          <a:lstStyle/>
          <a:p>
            <a:pPr indent="450215" algn="just">
              <a:lnSpc>
                <a:spcPct val="107000"/>
              </a:lnSpc>
              <a:spcAft>
                <a:spcPts val="800"/>
              </a:spcAft>
            </a:pPr>
            <a:r>
              <a:rPr lang="ru-RU" kern="100" dirty="0">
                <a:solidFill>
                  <a:srgbClr val="00000A"/>
                </a:solidFill>
                <a:effectLst/>
                <a:latin typeface="Times New Roman" panose="02020603050405020304" pitchFamily="18" charset="0"/>
                <a:ea typeface="MS Mincho"/>
                <a:cs typeface="Times New Roman" panose="02020603050405020304" pitchFamily="18" charset="0"/>
              </a:rPr>
              <a:t>Теперь подставим в эту формулу значение τ = 0 и раскроем выражения для ВКФ и взаимного спектра. Получится соотношение, именуемое теоремой Рэлея:</a:t>
            </a:r>
            <a:endParaRPr lang="ru-RU"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6" name="Рисунок 5"/>
          <p:cNvPicPr/>
          <p:nvPr/>
        </p:nvPicPr>
        <p:blipFill>
          <a:blip r:embed="rId3"/>
          <a:stretch>
            <a:fillRect/>
          </a:stretch>
        </p:blipFill>
        <p:spPr>
          <a:xfrm>
            <a:off x="4342447" y="2952403"/>
            <a:ext cx="3354705" cy="577850"/>
          </a:xfrm>
          <a:prstGeom prst="rect">
            <a:avLst/>
          </a:prstGeom>
        </p:spPr>
      </p:pic>
      <p:sp>
        <p:nvSpPr>
          <p:cNvPr id="7" name="Прямоугольник 6"/>
          <p:cNvSpPr/>
          <p:nvPr/>
        </p:nvSpPr>
        <p:spPr>
          <a:xfrm>
            <a:off x="695325" y="3562750"/>
            <a:ext cx="10648950" cy="981423"/>
          </a:xfrm>
          <a:prstGeom prst="rect">
            <a:avLst/>
          </a:prstGeom>
        </p:spPr>
        <p:txBody>
          <a:bodyPr wrap="square">
            <a:spAutoFit/>
          </a:bodyPr>
          <a:lstStyle/>
          <a:p>
            <a:pPr indent="450215" algn="just">
              <a:lnSpc>
                <a:spcPct val="107000"/>
              </a:lnSpc>
              <a:spcAft>
                <a:spcPts val="800"/>
              </a:spcAft>
            </a:pPr>
            <a:r>
              <a:rPr lang="ru-RU" kern="100" dirty="0">
                <a:solidFill>
                  <a:srgbClr val="00000A"/>
                </a:solidFill>
                <a:effectLst/>
                <a:latin typeface="Times New Roman" panose="02020603050405020304" pitchFamily="18" charset="0"/>
                <a:ea typeface="MS Mincho"/>
                <a:cs typeface="Times New Roman" panose="02020603050405020304" pitchFamily="18" charset="0"/>
              </a:rPr>
              <a:t>Если теперь принять сигналы одинаковыми </a:t>
            </a:r>
            <a:r>
              <a:rPr lang="en-US" i="1" kern="100" dirty="0">
                <a:solidFill>
                  <a:srgbClr val="00000A"/>
                </a:solidFill>
                <a:effectLst/>
                <a:latin typeface="Times New Roman" panose="02020603050405020304" pitchFamily="18" charset="0"/>
                <a:ea typeface="MS Mincho"/>
                <a:cs typeface="Times New Roman" panose="02020603050405020304" pitchFamily="18" charset="0"/>
              </a:rPr>
              <a:t>s</a:t>
            </a:r>
            <a:r>
              <a:rPr lang="ru-RU" kern="100" baseline="-25000" dirty="0">
                <a:solidFill>
                  <a:srgbClr val="00000A"/>
                </a:solidFill>
                <a:effectLst/>
                <a:latin typeface="Times New Roman" panose="02020603050405020304" pitchFamily="18" charset="0"/>
                <a:ea typeface="MS Mincho"/>
                <a:cs typeface="Times New Roman" panose="02020603050405020304" pitchFamily="18" charset="0"/>
              </a:rPr>
              <a:t>1</a:t>
            </a:r>
            <a:r>
              <a:rPr lang="ru-RU" kern="100" dirty="0">
                <a:solidFill>
                  <a:srgbClr val="00000A"/>
                </a:solidFill>
                <a:effectLst/>
                <a:latin typeface="Times New Roman" panose="02020603050405020304" pitchFamily="18" charset="0"/>
                <a:ea typeface="MS Mincho"/>
                <a:cs typeface="Times New Roman" panose="02020603050405020304" pitchFamily="18" charset="0"/>
              </a:rPr>
              <a:t>(</a:t>
            </a:r>
            <a:r>
              <a:rPr lang="en-US" i="1" kern="100" dirty="0">
                <a:solidFill>
                  <a:srgbClr val="00000A"/>
                </a:solidFill>
                <a:effectLst/>
                <a:latin typeface="Times New Roman" panose="02020603050405020304" pitchFamily="18" charset="0"/>
                <a:ea typeface="MS Mincho"/>
                <a:cs typeface="Times New Roman" panose="02020603050405020304" pitchFamily="18" charset="0"/>
              </a:rPr>
              <a:t>t</a:t>
            </a:r>
            <a:r>
              <a:rPr lang="ru-RU" kern="100" dirty="0">
                <a:solidFill>
                  <a:srgbClr val="00000A"/>
                </a:solidFill>
                <a:effectLst/>
                <a:latin typeface="Times New Roman" panose="02020603050405020304" pitchFamily="18" charset="0"/>
                <a:ea typeface="MS Mincho"/>
                <a:cs typeface="Times New Roman" panose="02020603050405020304" pitchFamily="18" charset="0"/>
              </a:rPr>
              <a:t>) = </a:t>
            </a:r>
            <a:r>
              <a:rPr lang="ru-RU" i="1" kern="100" dirty="0">
                <a:solidFill>
                  <a:srgbClr val="00000A"/>
                </a:solidFill>
                <a:effectLst/>
                <a:latin typeface="Times New Roman" panose="02020603050405020304" pitchFamily="18" charset="0"/>
                <a:ea typeface="MS Mincho"/>
                <a:cs typeface="Times New Roman" panose="02020603050405020304" pitchFamily="18" charset="0"/>
              </a:rPr>
              <a:t>s</a:t>
            </a:r>
            <a:r>
              <a:rPr lang="ru-RU" kern="100" baseline="-25000" dirty="0">
                <a:solidFill>
                  <a:srgbClr val="00000A"/>
                </a:solidFill>
                <a:effectLst/>
                <a:latin typeface="Times New Roman" panose="02020603050405020304" pitchFamily="18" charset="0"/>
                <a:ea typeface="MS Mincho"/>
                <a:cs typeface="Times New Roman" panose="02020603050405020304" pitchFamily="18" charset="0"/>
              </a:rPr>
              <a:t>2</a:t>
            </a:r>
            <a:r>
              <a:rPr lang="ru-RU" kern="100" dirty="0">
                <a:solidFill>
                  <a:srgbClr val="00000A"/>
                </a:solidFill>
                <a:effectLst/>
                <a:latin typeface="Times New Roman" panose="02020603050405020304" pitchFamily="18" charset="0"/>
                <a:ea typeface="MS Mincho"/>
                <a:cs typeface="Times New Roman" panose="02020603050405020304" pitchFamily="18" charset="0"/>
              </a:rPr>
              <a:t>(</a:t>
            </a:r>
            <a:r>
              <a:rPr lang="en-US" i="1" kern="100" dirty="0">
                <a:solidFill>
                  <a:srgbClr val="00000A"/>
                </a:solidFill>
                <a:effectLst/>
                <a:latin typeface="Times New Roman" panose="02020603050405020304" pitchFamily="18" charset="0"/>
                <a:ea typeface="MS Mincho"/>
                <a:cs typeface="Times New Roman" panose="02020603050405020304" pitchFamily="18" charset="0"/>
              </a:rPr>
              <a:t>t</a:t>
            </a:r>
            <a:r>
              <a:rPr lang="ru-RU" kern="100" dirty="0">
                <a:solidFill>
                  <a:srgbClr val="00000A"/>
                </a:solidFill>
                <a:effectLst/>
                <a:latin typeface="Times New Roman" panose="02020603050405020304" pitchFamily="18" charset="0"/>
                <a:ea typeface="MS Mincho"/>
                <a:cs typeface="Times New Roman" panose="02020603050405020304" pitchFamily="18" charset="0"/>
              </a:rPr>
              <a:t> ) = </a:t>
            </a:r>
            <a:r>
              <a:rPr lang="en-US" i="1" kern="100" dirty="0">
                <a:solidFill>
                  <a:srgbClr val="00000A"/>
                </a:solidFill>
                <a:effectLst/>
                <a:latin typeface="Times New Roman" panose="02020603050405020304" pitchFamily="18" charset="0"/>
                <a:ea typeface="MS Mincho"/>
                <a:cs typeface="Times New Roman" panose="02020603050405020304" pitchFamily="18" charset="0"/>
              </a:rPr>
              <a:t>s</a:t>
            </a:r>
            <a:r>
              <a:rPr lang="ru-RU" kern="100" dirty="0">
                <a:solidFill>
                  <a:srgbClr val="00000A"/>
                </a:solidFill>
                <a:effectLst/>
                <a:latin typeface="Times New Roman" panose="02020603050405020304" pitchFamily="18" charset="0"/>
                <a:ea typeface="MS Mincho"/>
                <a:cs typeface="Times New Roman" panose="02020603050405020304" pitchFamily="18" charset="0"/>
              </a:rPr>
              <a:t>(</a:t>
            </a:r>
            <a:r>
              <a:rPr lang="en-US" i="1" kern="100" dirty="0">
                <a:solidFill>
                  <a:srgbClr val="00000A"/>
                </a:solidFill>
                <a:effectLst/>
                <a:latin typeface="Times New Roman" panose="02020603050405020304" pitchFamily="18" charset="0"/>
                <a:ea typeface="MS Mincho"/>
                <a:cs typeface="Times New Roman" panose="02020603050405020304" pitchFamily="18" charset="0"/>
              </a:rPr>
              <a:t>t</a:t>
            </a:r>
            <a:r>
              <a:rPr lang="ru-RU" kern="100" dirty="0">
                <a:solidFill>
                  <a:srgbClr val="00000A"/>
                </a:solidFill>
                <a:effectLst/>
                <a:latin typeface="Times New Roman" panose="02020603050405020304" pitchFamily="18" charset="0"/>
                <a:ea typeface="MS Mincho"/>
                <a:cs typeface="Times New Roman" panose="02020603050405020304" pitchFamily="18" charset="0"/>
              </a:rPr>
              <a:t>), получится соотношение, позволяющее вычислять энергию сигнала как во временной, так и в частотной области и называемое равенством Парсеваля:</a:t>
            </a:r>
            <a:endParaRPr lang="ru-RU"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8" name="Рисунок 7"/>
          <p:cNvPicPr/>
          <p:nvPr/>
        </p:nvPicPr>
        <p:blipFill>
          <a:blip r:embed="rId4"/>
          <a:stretch>
            <a:fillRect/>
          </a:stretch>
        </p:blipFill>
        <p:spPr>
          <a:xfrm>
            <a:off x="4619624" y="4576670"/>
            <a:ext cx="2809875" cy="599674"/>
          </a:xfrm>
          <a:prstGeom prst="rect">
            <a:avLst/>
          </a:prstGeom>
        </p:spPr>
      </p:pic>
    </p:spTree>
    <p:extLst>
      <p:ext uri="{BB962C8B-B14F-4D97-AF65-F5344CB8AC3E}">
        <p14:creationId xmlns:p14="http://schemas.microsoft.com/office/powerpoint/2010/main" val="32384897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904874" y="594051"/>
            <a:ext cx="10582275" cy="981423"/>
          </a:xfrm>
          <a:prstGeom prst="rect">
            <a:avLst/>
          </a:prstGeom>
        </p:spPr>
        <p:txBody>
          <a:bodyPr wrap="square">
            <a:spAutoFit/>
          </a:bodyPr>
          <a:lstStyle/>
          <a:p>
            <a:pPr indent="450215" algn="just">
              <a:lnSpc>
                <a:spcPct val="107000"/>
              </a:lnSpc>
              <a:spcAft>
                <a:spcPts val="800"/>
              </a:spcAft>
            </a:pPr>
            <a:r>
              <a:rPr lang="ru-RU" kern="100" dirty="0">
                <a:solidFill>
                  <a:srgbClr val="00000A"/>
                </a:solidFill>
                <a:effectLst/>
                <a:latin typeface="Times New Roman" panose="02020603050405020304" pitchFamily="18" charset="0"/>
                <a:ea typeface="MS Mincho"/>
                <a:cs typeface="Times New Roman" panose="02020603050405020304" pitchFamily="18" charset="0"/>
              </a:rPr>
              <a:t>Последнее, на чем следует остановиться в этом разделе, - это вычисление средней мощности периодического сигнала по коэффициентам его ряда Фурье. Запишем периодический сигнал </a:t>
            </a:r>
            <a:r>
              <a:rPr lang="ru-RU" i="1" kern="100" dirty="0">
                <a:solidFill>
                  <a:srgbClr val="00000A"/>
                </a:solidFill>
                <a:effectLst/>
                <a:latin typeface="Times New Roman" panose="02020603050405020304" pitchFamily="18" charset="0"/>
                <a:ea typeface="MS Mincho"/>
                <a:cs typeface="Times New Roman" panose="02020603050405020304" pitchFamily="18" charset="0"/>
              </a:rPr>
              <a:t>s</a:t>
            </a:r>
            <a:r>
              <a:rPr lang="ru-RU" kern="100" dirty="0">
                <a:solidFill>
                  <a:srgbClr val="00000A"/>
                </a:solidFill>
                <a:effectLst/>
                <a:latin typeface="Times New Roman" panose="02020603050405020304" pitchFamily="18" charset="0"/>
                <a:ea typeface="MS Mincho"/>
                <a:cs typeface="Times New Roman" panose="02020603050405020304" pitchFamily="18" charset="0"/>
              </a:rPr>
              <a:t>(</a:t>
            </a:r>
            <a:r>
              <a:rPr lang="ru-RU" i="1" kern="100" dirty="0">
                <a:solidFill>
                  <a:srgbClr val="00000A"/>
                </a:solidFill>
                <a:effectLst/>
                <a:latin typeface="Times New Roman" panose="02020603050405020304" pitchFamily="18" charset="0"/>
                <a:ea typeface="MS Mincho"/>
                <a:cs typeface="Times New Roman" panose="02020603050405020304" pitchFamily="18" charset="0"/>
              </a:rPr>
              <a:t>t</a:t>
            </a:r>
            <a:r>
              <a:rPr lang="ru-RU" kern="100" dirty="0">
                <a:solidFill>
                  <a:srgbClr val="00000A"/>
                </a:solidFill>
                <a:effectLst/>
                <a:latin typeface="Times New Roman" panose="02020603050405020304" pitchFamily="18" charset="0"/>
                <a:ea typeface="MS Mincho"/>
                <a:cs typeface="Times New Roman" panose="02020603050405020304" pitchFamily="18" charset="0"/>
              </a:rPr>
              <a:t>) в виде ряда Фурье в комплексной форме</a:t>
            </a:r>
            <a:endParaRPr lang="ru-RU"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3" name="Рисунок 2"/>
          <p:cNvPicPr/>
          <p:nvPr/>
        </p:nvPicPr>
        <p:blipFill>
          <a:blip r:embed="rId2"/>
          <a:stretch>
            <a:fillRect/>
          </a:stretch>
        </p:blipFill>
        <p:spPr>
          <a:xfrm>
            <a:off x="5399721" y="1575474"/>
            <a:ext cx="1592580" cy="596226"/>
          </a:xfrm>
          <a:prstGeom prst="rect">
            <a:avLst/>
          </a:prstGeom>
        </p:spPr>
      </p:pic>
      <p:sp>
        <p:nvSpPr>
          <p:cNvPr id="4" name="Прямоугольник 3"/>
          <p:cNvSpPr/>
          <p:nvPr/>
        </p:nvSpPr>
        <p:spPr>
          <a:xfrm>
            <a:off x="904873" y="2171700"/>
            <a:ext cx="10582275" cy="388696"/>
          </a:xfrm>
          <a:prstGeom prst="rect">
            <a:avLst/>
          </a:prstGeom>
        </p:spPr>
        <p:txBody>
          <a:bodyPr wrap="square">
            <a:spAutoFit/>
          </a:bodyPr>
          <a:lstStyle/>
          <a:p>
            <a:pPr indent="450215" algn="just">
              <a:lnSpc>
                <a:spcPct val="107000"/>
              </a:lnSpc>
              <a:spcAft>
                <a:spcPts val="800"/>
              </a:spcAft>
            </a:pPr>
            <a:r>
              <a:rPr lang="ru-RU" kern="100" dirty="0">
                <a:solidFill>
                  <a:srgbClr val="00000A"/>
                </a:solidFill>
                <a:effectLst/>
                <a:latin typeface="Times New Roman" panose="02020603050405020304" pitchFamily="18" charset="0"/>
                <a:ea typeface="MS Mincho"/>
                <a:cs typeface="Times New Roman" panose="02020603050405020304" pitchFamily="18" charset="0"/>
              </a:rPr>
              <a:t>А теперь применим к этому выражению формулу для расчета средней мощности за период</a:t>
            </a:r>
            <a:endParaRPr lang="ru-RU"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Рисунок 4"/>
          <p:cNvPicPr/>
          <p:nvPr/>
        </p:nvPicPr>
        <p:blipFill>
          <a:blip r:embed="rId3"/>
          <a:stretch>
            <a:fillRect/>
          </a:stretch>
        </p:blipFill>
        <p:spPr>
          <a:xfrm>
            <a:off x="4268222" y="2556897"/>
            <a:ext cx="3855569" cy="641985"/>
          </a:xfrm>
          <a:prstGeom prst="rect">
            <a:avLst/>
          </a:prstGeom>
        </p:spPr>
      </p:pic>
      <p:sp>
        <p:nvSpPr>
          <p:cNvPr id="6" name="Прямоугольник 5"/>
          <p:cNvSpPr/>
          <p:nvPr/>
        </p:nvSpPr>
        <p:spPr>
          <a:xfrm>
            <a:off x="904870" y="3198882"/>
            <a:ext cx="10582277" cy="981423"/>
          </a:xfrm>
          <a:prstGeom prst="rect">
            <a:avLst/>
          </a:prstGeom>
        </p:spPr>
        <p:txBody>
          <a:bodyPr wrap="square">
            <a:spAutoFit/>
          </a:bodyPr>
          <a:lstStyle/>
          <a:p>
            <a:pPr indent="450215" algn="just">
              <a:lnSpc>
                <a:spcPct val="107000"/>
              </a:lnSpc>
              <a:spcAft>
                <a:spcPts val="800"/>
              </a:spcAft>
            </a:pPr>
            <a:r>
              <a:rPr lang="ru-RU" kern="100" dirty="0">
                <a:solidFill>
                  <a:srgbClr val="00000A"/>
                </a:solidFill>
                <a:effectLst/>
                <a:latin typeface="Times New Roman" panose="02020603050405020304" pitchFamily="18" charset="0"/>
                <a:ea typeface="MS Mincho"/>
                <a:cs typeface="Times New Roman" panose="02020603050405020304" pitchFamily="18" charset="0"/>
              </a:rPr>
              <a:t>Промежуток 0...</a:t>
            </a:r>
            <a:r>
              <a:rPr lang="ru-RU" i="1" kern="100" dirty="0">
                <a:solidFill>
                  <a:srgbClr val="00000A"/>
                </a:solidFill>
                <a:effectLst/>
                <a:latin typeface="Times New Roman" panose="02020603050405020304" pitchFamily="18" charset="0"/>
                <a:ea typeface="MS Mincho"/>
                <a:cs typeface="Times New Roman" panose="02020603050405020304" pitchFamily="18" charset="0"/>
              </a:rPr>
              <a:t>T</a:t>
            </a:r>
            <a:r>
              <a:rPr lang="ru-RU" kern="100" dirty="0">
                <a:solidFill>
                  <a:srgbClr val="00000A"/>
                </a:solidFill>
                <a:effectLst/>
                <a:latin typeface="Times New Roman" panose="02020603050405020304" pitchFamily="18" charset="0"/>
                <a:ea typeface="MS Mincho"/>
                <a:cs typeface="Times New Roman" panose="02020603050405020304" pitchFamily="18" charset="0"/>
              </a:rPr>
              <a:t> соответствует целому числу периодов стоящей под интегралом комплексной экспоненты, поэтому интеграл будет равен нулю при всех </a:t>
            </a:r>
            <a:r>
              <a:rPr lang="ru-RU" i="1" kern="100" dirty="0">
                <a:solidFill>
                  <a:srgbClr val="00000A"/>
                </a:solidFill>
                <a:effectLst/>
                <a:latin typeface="Times New Roman" panose="02020603050405020304" pitchFamily="18" charset="0"/>
                <a:ea typeface="MS Mincho"/>
                <a:cs typeface="Times New Roman" panose="02020603050405020304" pitchFamily="18" charset="0"/>
              </a:rPr>
              <a:t>k</a:t>
            </a:r>
            <a:r>
              <a:rPr lang="ru-RU" kern="100" dirty="0">
                <a:solidFill>
                  <a:srgbClr val="00000A"/>
                </a:solidFill>
                <a:effectLst/>
                <a:latin typeface="Times New Roman" panose="02020603050405020304" pitchFamily="18" charset="0"/>
                <a:ea typeface="MS Mincho"/>
                <a:cs typeface="Times New Roman" panose="02020603050405020304" pitchFamily="18" charset="0"/>
              </a:rPr>
              <a:t> ≠ –</a:t>
            </a:r>
            <a:r>
              <a:rPr lang="ru-RU" i="1" kern="100" dirty="0">
                <a:solidFill>
                  <a:srgbClr val="00000A"/>
                </a:solidFill>
                <a:effectLst/>
                <a:latin typeface="Times New Roman" panose="02020603050405020304" pitchFamily="18" charset="0"/>
                <a:ea typeface="MS Mincho"/>
                <a:cs typeface="Times New Roman" panose="02020603050405020304" pitchFamily="18" charset="0"/>
              </a:rPr>
              <a:t>m</a:t>
            </a:r>
            <a:r>
              <a:rPr lang="ru-RU" kern="100" dirty="0">
                <a:solidFill>
                  <a:srgbClr val="00000A"/>
                </a:solidFill>
                <a:effectLst/>
                <a:latin typeface="Times New Roman" panose="02020603050405020304" pitchFamily="18" charset="0"/>
                <a:ea typeface="MS Mincho"/>
                <a:cs typeface="Times New Roman" panose="02020603050405020304" pitchFamily="18" charset="0"/>
              </a:rPr>
              <a:t>. При </a:t>
            </a:r>
            <a:r>
              <a:rPr lang="ru-RU" i="1" kern="100" dirty="0">
                <a:solidFill>
                  <a:srgbClr val="00000A"/>
                </a:solidFill>
                <a:effectLst/>
                <a:latin typeface="Times New Roman" panose="02020603050405020304" pitchFamily="18" charset="0"/>
                <a:ea typeface="MS Mincho"/>
                <a:cs typeface="Times New Roman" panose="02020603050405020304" pitchFamily="18" charset="0"/>
              </a:rPr>
              <a:t>k</a:t>
            </a:r>
            <a:r>
              <a:rPr lang="ru-RU" kern="100" dirty="0">
                <a:solidFill>
                  <a:srgbClr val="00000A"/>
                </a:solidFill>
                <a:effectLst/>
                <a:latin typeface="Times New Roman" panose="02020603050405020304" pitchFamily="18" charset="0"/>
                <a:ea typeface="MS Mincho"/>
                <a:cs typeface="Times New Roman" panose="02020603050405020304" pitchFamily="18" charset="0"/>
              </a:rPr>
              <a:t> = –</a:t>
            </a:r>
            <a:r>
              <a:rPr lang="ru-RU" i="1" kern="100" dirty="0">
                <a:solidFill>
                  <a:srgbClr val="00000A"/>
                </a:solidFill>
                <a:effectLst/>
                <a:latin typeface="Times New Roman" panose="02020603050405020304" pitchFamily="18" charset="0"/>
                <a:ea typeface="MS Mincho"/>
                <a:cs typeface="Times New Roman" panose="02020603050405020304" pitchFamily="18" charset="0"/>
              </a:rPr>
              <a:t>m</a:t>
            </a:r>
            <a:r>
              <a:rPr lang="ru-RU" kern="100" dirty="0">
                <a:solidFill>
                  <a:srgbClr val="00000A"/>
                </a:solidFill>
                <a:effectLst/>
                <a:latin typeface="Times New Roman" panose="02020603050405020304" pitchFamily="18" charset="0"/>
                <a:ea typeface="MS Mincho"/>
                <a:cs typeface="Times New Roman" panose="02020603050405020304" pitchFamily="18" charset="0"/>
              </a:rPr>
              <a:t> экспонента становится константой, и интеграл будет равен:</a:t>
            </a:r>
            <a:endParaRPr lang="ru-RU"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7" name="Рисунок 6"/>
          <p:cNvPicPr/>
          <p:nvPr/>
        </p:nvPicPr>
        <p:blipFill>
          <a:blip r:embed="rId4"/>
          <a:stretch>
            <a:fillRect/>
          </a:stretch>
        </p:blipFill>
        <p:spPr>
          <a:xfrm>
            <a:off x="5557039" y="4180305"/>
            <a:ext cx="1277938" cy="550956"/>
          </a:xfrm>
          <a:prstGeom prst="rect">
            <a:avLst/>
          </a:prstGeom>
        </p:spPr>
      </p:pic>
      <p:sp>
        <p:nvSpPr>
          <p:cNvPr id="8" name="Прямоугольник 7"/>
          <p:cNvSpPr/>
          <p:nvPr/>
        </p:nvSpPr>
        <p:spPr>
          <a:xfrm>
            <a:off x="904869" y="4731261"/>
            <a:ext cx="10582277" cy="646331"/>
          </a:xfrm>
          <a:prstGeom prst="rect">
            <a:avLst/>
          </a:prstGeom>
        </p:spPr>
        <p:txBody>
          <a:bodyPr wrap="square">
            <a:spAutoFit/>
          </a:bodyPr>
          <a:lstStyle/>
          <a:p>
            <a:r>
              <a:rPr lang="ru-RU" dirty="0">
                <a:solidFill>
                  <a:srgbClr val="00000A"/>
                </a:solidFill>
                <a:effectLst/>
                <a:latin typeface="Times New Roman" panose="02020603050405020304" pitchFamily="18" charset="0"/>
                <a:ea typeface="MS Mincho"/>
              </a:rPr>
              <a:t>Результат оказывается очень простым: средняя мощность периодического сигнала равна сумме квадратов модулей коэффициентов его ряда Фурье.</a:t>
            </a:r>
            <a:endParaRPr lang="ru-RU" dirty="0"/>
          </a:p>
        </p:txBody>
      </p:sp>
    </p:spTree>
    <p:extLst>
      <p:ext uri="{BB962C8B-B14F-4D97-AF65-F5344CB8AC3E}">
        <p14:creationId xmlns:p14="http://schemas.microsoft.com/office/powerpoint/2010/main" val="3112091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942975" y="573372"/>
            <a:ext cx="10496550" cy="1973104"/>
          </a:xfrm>
          <a:prstGeom prst="rect">
            <a:avLst/>
          </a:prstGeom>
        </p:spPr>
        <p:txBody>
          <a:bodyPr wrap="square">
            <a:spAutoFit/>
          </a:bodyPr>
          <a:lstStyle/>
          <a:p>
            <a:pPr indent="450215" algn="just">
              <a:lnSpc>
                <a:spcPct val="107000"/>
              </a:lnSpc>
              <a:spcAft>
                <a:spcPts val="800"/>
              </a:spcAft>
            </a:pPr>
            <a:r>
              <a:rPr lang="ru-RU" b="1" kern="100" dirty="0">
                <a:solidFill>
                  <a:srgbClr val="00000A"/>
                </a:solidFill>
                <a:effectLst/>
                <a:latin typeface="Times New Roman" panose="02020603050405020304" pitchFamily="18" charset="0"/>
                <a:ea typeface="MS Mincho"/>
                <a:cs typeface="Times New Roman" panose="02020603050405020304" pitchFamily="18" charset="0"/>
              </a:rPr>
              <a:t>Комплексная огибающая</a:t>
            </a:r>
            <a:endParaRPr lang="ru-RU" kern="100" dirty="0">
              <a:effectLst/>
              <a:latin typeface="Times New Roman" panose="02020603050405020304" pitchFamily="18" charset="0"/>
              <a:ea typeface="Calibri" panose="020F0502020204030204" pitchFamily="34" charset="0"/>
              <a:cs typeface="Times New Roman" panose="02020603050405020304" pitchFamily="18" charset="0"/>
            </a:endParaRPr>
          </a:p>
          <a:p>
            <a:pPr indent="450215" algn="just">
              <a:lnSpc>
                <a:spcPct val="107000"/>
              </a:lnSpc>
              <a:spcAft>
                <a:spcPts val="800"/>
              </a:spcAft>
            </a:pPr>
            <a:r>
              <a:rPr lang="ru-RU" kern="100" dirty="0">
                <a:solidFill>
                  <a:srgbClr val="00000A"/>
                </a:solidFill>
                <a:effectLst/>
                <a:latin typeface="Times New Roman" panose="02020603050405020304" pitchFamily="18" charset="0"/>
                <a:ea typeface="MS Mincho"/>
                <a:cs typeface="Times New Roman" panose="02020603050405020304" pitchFamily="18" charset="0"/>
              </a:rPr>
              <a:t>В различных системах передачи информации часто применяются узкополосные сигналы, спектр которых сосредоточен в окрестности некоторой частоты </a:t>
            </a:r>
            <a:r>
              <a:rPr lang="ru-RU" i="1" kern="100" dirty="0">
                <a:solidFill>
                  <a:srgbClr val="00000A"/>
                </a:solidFill>
                <a:effectLst/>
                <a:latin typeface="Times New Roman" panose="02020603050405020304" pitchFamily="18" charset="0"/>
                <a:ea typeface="MS Mincho"/>
                <a:cs typeface="Times New Roman" panose="02020603050405020304" pitchFamily="18" charset="0"/>
              </a:rPr>
              <a:t>ω</a:t>
            </a:r>
            <a:r>
              <a:rPr lang="ru-RU" kern="100" baseline="-25000" dirty="0">
                <a:solidFill>
                  <a:srgbClr val="00000A"/>
                </a:solidFill>
                <a:effectLst/>
                <a:latin typeface="Times New Roman" panose="02020603050405020304" pitchFamily="18" charset="0"/>
                <a:ea typeface="MS Mincho"/>
                <a:cs typeface="Times New Roman" panose="02020603050405020304" pitchFamily="18" charset="0"/>
              </a:rPr>
              <a:t>0</a:t>
            </a:r>
            <a:r>
              <a:rPr lang="ru-RU" kern="100" dirty="0">
                <a:solidFill>
                  <a:srgbClr val="00000A"/>
                </a:solidFill>
                <a:effectLst/>
                <a:latin typeface="Times New Roman" panose="02020603050405020304" pitchFamily="18" charset="0"/>
                <a:ea typeface="MS Mincho"/>
                <a:cs typeface="Times New Roman" panose="02020603050405020304" pitchFamily="18" charset="0"/>
              </a:rPr>
              <a:t>. При анализе таких сигналов удобно пользоваться понятиями комплексной огибающей, амплитудной огибающей и фазовой функции сигнала. Эти понятия и будут рассмотрены в данном разделе. Рассмотрим сигнал, представленный в виде колебаний с частотой </a:t>
            </a:r>
            <a:r>
              <a:rPr lang="ru-RU" i="1" kern="100" dirty="0">
                <a:solidFill>
                  <a:srgbClr val="00000A"/>
                </a:solidFill>
                <a:effectLst/>
                <a:latin typeface="Times New Roman" panose="02020603050405020304" pitchFamily="18" charset="0"/>
                <a:ea typeface="MS Mincho"/>
                <a:cs typeface="Times New Roman" panose="02020603050405020304" pitchFamily="18" charset="0"/>
              </a:rPr>
              <a:t>ω</a:t>
            </a:r>
            <a:r>
              <a:rPr lang="ru-RU" kern="100" baseline="-25000" dirty="0">
                <a:solidFill>
                  <a:srgbClr val="00000A"/>
                </a:solidFill>
                <a:effectLst/>
                <a:latin typeface="Times New Roman" panose="02020603050405020304" pitchFamily="18" charset="0"/>
                <a:ea typeface="MS Mincho"/>
                <a:cs typeface="Times New Roman" panose="02020603050405020304" pitchFamily="18" charset="0"/>
              </a:rPr>
              <a:t>0</a:t>
            </a:r>
            <a:r>
              <a:rPr lang="ru-RU" kern="100" dirty="0">
                <a:solidFill>
                  <a:srgbClr val="00000A"/>
                </a:solidFill>
                <a:effectLst/>
                <a:latin typeface="Times New Roman" panose="02020603050405020304" pitchFamily="18" charset="0"/>
                <a:ea typeface="MS Mincho"/>
                <a:cs typeface="Times New Roman" panose="02020603050405020304" pitchFamily="18" charset="0"/>
              </a:rPr>
              <a:t>, у которых меняются во времени как амплитуда, так и начальная фаза:</a:t>
            </a:r>
            <a:endParaRPr lang="ru-RU"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3" name="Рисунок 2"/>
          <p:cNvPicPr/>
          <p:nvPr/>
        </p:nvPicPr>
        <p:blipFill>
          <a:blip r:embed="rId2"/>
          <a:stretch>
            <a:fillRect/>
          </a:stretch>
        </p:blipFill>
        <p:spPr>
          <a:xfrm>
            <a:off x="4916011" y="2546476"/>
            <a:ext cx="2550478" cy="321945"/>
          </a:xfrm>
          <a:prstGeom prst="rect">
            <a:avLst/>
          </a:prstGeom>
        </p:spPr>
      </p:pic>
      <p:sp>
        <p:nvSpPr>
          <p:cNvPr id="4" name="Прямоугольник 3"/>
          <p:cNvSpPr/>
          <p:nvPr/>
        </p:nvSpPr>
        <p:spPr>
          <a:xfrm>
            <a:off x="942975" y="2868421"/>
            <a:ext cx="10496550" cy="685059"/>
          </a:xfrm>
          <a:prstGeom prst="rect">
            <a:avLst/>
          </a:prstGeom>
        </p:spPr>
        <p:txBody>
          <a:bodyPr wrap="square">
            <a:spAutoFit/>
          </a:bodyPr>
          <a:lstStyle/>
          <a:p>
            <a:pPr indent="450215" algn="just">
              <a:lnSpc>
                <a:spcPct val="107000"/>
              </a:lnSpc>
              <a:spcAft>
                <a:spcPts val="800"/>
              </a:spcAft>
            </a:pPr>
            <a:r>
              <a:rPr lang="ru-RU" kern="100" dirty="0">
                <a:solidFill>
                  <a:srgbClr val="00000A"/>
                </a:solidFill>
                <a:effectLst/>
                <a:latin typeface="Times New Roman" panose="02020603050405020304" pitchFamily="18" charset="0"/>
                <a:ea typeface="MS Mincho"/>
                <a:cs typeface="Times New Roman" panose="02020603050405020304" pitchFamily="18" charset="0"/>
              </a:rPr>
              <a:t>Множитель </a:t>
            </a:r>
            <a:r>
              <a:rPr lang="ru-RU" i="1" kern="100" dirty="0">
                <a:solidFill>
                  <a:srgbClr val="00000A"/>
                </a:solidFill>
                <a:effectLst/>
                <a:latin typeface="Times New Roman" panose="02020603050405020304" pitchFamily="18" charset="0"/>
                <a:ea typeface="MS Mincho"/>
                <a:cs typeface="Times New Roman" panose="02020603050405020304" pitchFamily="18" charset="0"/>
              </a:rPr>
              <a:t>A</a:t>
            </a:r>
            <a:r>
              <a:rPr lang="ru-RU" kern="100" dirty="0">
                <a:solidFill>
                  <a:srgbClr val="00000A"/>
                </a:solidFill>
                <a:effectLst/>
                <a:latin typeface="Times New Roman" panose="02020603050405020304" pitchFamily="18" charset="0"/>
                <a:ea typeface="MS Mincho"/>
                <a:cs typeface="Times New Roman" panose="02020603050405020304" pitchFamily="18" charset="0"/>
              </a:rPr>
              <a:t>(</a:t>
            </a:r>
            <a:r>
              <a:rPr lang="ru-RU" i="1" kern="100" dirty="0">
                <a:solidFill>
                  <a:srgbClr val="00000A"/>
                </a:solidFill>
                <a:effectLst/>
                <a:latin typeface="Times New Roman" panose="02020603050405020304" pitchFamily="18" charset="0"/>
                <a:ea typeface="MS Mincho"/>
                <a:cs typeface="Times New Roman" panose="02020603050405020304" pitchFamily="18" charset="0"/>
              </a:rPr>
              <a:t>t</a:t>
            </a:r>
            <a:r>
              <a:rPr lang="ru-RU" kern="100" dirty="0">
                <a:solidFill>
                  <a:srgbClr val="00000A"/>
                </a:solidFill>
                <a:effectLst/>
                <a:latin typeface="Times New Roman" panose="02020603050405020304" pitchFamily="18" charset="0"/>
                <a:ea typeface="MS Mincho"/>
                <a:cs typeface="Times New Roman" panose="02020603050405020304" pitchFamily="18" charset="0"/>
              </a:rPr>
              <a:t>) называется </a:t>
            </a:r>
            <a:r>
              <a:rPr lang="ru-RU" i="1" kern="100" dirty="0">
                <a:solidFill>
                  <a:srgbClr val="00000A"/>
                </a:solidFill>
                <a:effectLst/>
                <a:latin typeface="Times New Roman" panose="02020603050405020304" pitchFamily="18" charset="0"/>
                <a:ea typeface="MS Mincho"/>
                <a:cs typeface="Times New Roman" panose="02020603050405020304" pitchFamily="18" charset="0"/>
              </a:rPr>
              <a:t>амплитудной огибающей</a:t>
            </a:r>
            <a:r>
              <a:rPr lang="ru-RU" kern="100" dirty="0">
                <a:solidFill>
                  <a:srgbClr val="00000A"/>
                </a:solidFill>
                <a:effectLst/>
                <a:latin typeface="Times New Roman" panose="02020603050405020304" pitchFamily="18" charset="0"/>
                <a:ea typeface="MS Mincho"/>
                <a:cs typeface="Times New Roman" panose="02020603050405020304" pitchFamily="18" charset="0"/>
              </a:rPr>
              <a:t>, а начальная фаза </a:t>
            </a:r>
            <a:r>
              <a:rPr lang="ru-RU" i="1" kern="100" dirty="0">
                <a:solidFill>
                  <a:srgbClr val="00000A"/>
                </a:solidFill>
                <a:effectLst/>
                <a:latin typeface="Times New Roman" panose="02020603050405020304" pitchFamily="18" charset="0"/>
                <a:ea typeface="MS Mincho"/>
                <a:cs typeface="Times New Roman" panose="02020603050405020304" pitchFamily="18" charset="0"/>
              </a:rPr>
              <a:t>ϕ</a:t>
            </a:r>
            <a:r>
              <a:rPr lang="ru-RU" kern="100" dirty="0">
                <a:solidFill>
                  <a:srgbClr val="00000A"/>
                </a:solidFill>
                <a:effectLst/>
                <a:latin typeface="Times New Roman" panose="02020603050405020304" pitchFamily="18" charset="0"/>
                <a:ea typeface="MS Mincho"/>
                <a:cs typeface="Times New Roman" panose="02020603050405020304" pitchFamily="18" charset="0"/>
              </a:rPr>
              <a:t>(</a:t>
            </a:r>
            <a:r>
              <a:rPr lang="ru-RU" i="1" kern="100" dirty="0">
                <a:solidFill>
                  <a:srgbClr val="00000A"/>
                </a:solidFill>
                <a:effectLst/>
                <a:latin typeface="Times New Roman" panose="02020603050405020304" pitchFamily="18" charset="0"/>
                <a:ea typeface="MS Mincho"/>
                <a:cs typeface="Times New Roman" panose="02020603050405020304" pitchFamily="18" charset="0"/>
              </a:rPr>
              <a:t>t</a:t>
            </a:r>
            <a:r>
              <a:rPr lang="ru-RU" kern="100" dirty="0">
                <a:solidFill>
                  <a:srgbClr val="00000A"/>
                </a:solidFill>
                <a:effectLst/>
                <a:latin typeface="Times New Roman" panose="02020603050405020304" pitchFamily="18" charset="0"/>
                <a:ea typeface="MS Mincho"/>
                <a:cs typeface="Times New Roman" panose="02020603050405020304" pitchFamily="18" charset="0"/>
              </a:rPr>
              <a:t>) - </a:t>
            </a:r>
            <a:r>
              <a:rPr lang="ru-RU" i="1" kern="100" dirty="0">
                <a:solidFill>
                  <a:srgbClr val="00000A"/>
                </a:solidFill>
                <a:effectLst/>
                <a:latin typeface="Times New Roman" panose="02020603050405020304" pitchFamily="18" charset="0"/>
                <a:ea typeface="MS Mincho"/>
                <a:cs typeface="Times New Roman" panose="02020603050405020304" pitchFamily="18" charset="0"/>
              </a:rPr>
              <a:t>фазовой функцией</a:t>
            </a:r>
            <a:r>
              <a:rPr lang="ru-RU" kern="100" dirty="0">
                <a:solidFill>
                  <a:srgbClr val="00000A"/>
                </a:solidFill>
                <a:effectLst/>
                <a:latin typeface="Times New Roman" panose="02020603050405020304" pitchFamily="18" charset="0"/>
                <a:ea typeface="MS Mincho"/>
                <a:cs typeface="Times New Roman" panose="02020603050405020304" pitchFamily="18" charset="0"/>
              </a:rPr>
              <a:t> сигнала </a:t>
            </a:r>
            <a:r>
              <a:rPr lang="ru-RU" i="1" kern="100" dirty="0">
                <a:solidFill>
                  <a:srgbClr val="00000A"/>
                </a:solidFill>
                <a:effectLst/>
                <a:latin typeface="Times New Roman" panose="02020603050405020304" pitchFamily="18" charset="0"/>
                <a:ea typeface="MS Mincho"/>
                <a:cs typeface="Times New Roman" panose="02020603050405020304" pitchFamily="18" charset="0"/>
              </a:rPr>
              <a:t>s</a:t>
            </a:r>
            <a:r>
              <a:rPr lang="ru-RU" kern="100" dirty="0">
                <a:solidFill>
                  <a:srgbClr val="00000A"/>
                </a:solidFill>
                <a:effectLst/>
                <a:latin typeface="Times New Roman" panose="02020603050405020304" pitchFamily="18" charset="0"/>
                <a:ea typeface="MS Mincho"/>
                <a:cs typeface="Times New Roman" panose="02020603050405020304" pitchFamily="18" charset="0"/>
              </a:rPr>
              <a:t>(</a:t>
            </a:r>
            <a:r>
              <a:rPr lang="ru-RU" i="1" kern="100" dirty="0">
                <a:solidFill>
                  <a:srgbClr val="00000A"/>
                </a:solidFill>
                <a:effectLst/>
                <a:latin typeface="Times New Roman" panose="02020603050405020304" pitchFamily="18" charset="0"/>
                <a:ea typeface="MS Mincho"/>
                <a:cs typeface="Times New Roman" panose="02020603050405020304" pitchFamily="18" charset="0"/>
              </a:rPr>
              <a:t>t</a:t>
            </a:r>
            <a:r>
              <a:rPr lang="ru-RU" kern="100" dirty="0">
                <a:solidFill>
                  <a:srgbClr val="00000A"/>
                </a:solidFill>
                <a:effectLst/>
                <a:latin typeface="Times New Roman" panose="02020603050405020304" pitchFamily="18" charset="0"/>
                <a:ea typeface="MS Mincho"/>
                <a:cs typeface="Times New Roman" panose="02020603050405020304" pitchFamily="18" charset="0"/>
              </a:rPr>
              <a:t>). Весь аргумент функции </a:t>
            </a:r>
            <a:r>
              <a:rPr lang="ru-RU" kern="100" dirty="0" err="1">
                <a:solidFill>
                  <a:srgbClr val="00000A"/>
                </a:solidFill>
                <a:effectLst/>
                <a:latin typeface="Times New Roman" panose="02020603050405020304" pitchFamily="18" charset="0"/>
                <a:ea typeface="MS Mincho"/>
                <a:cs typeface="Times New Roman" panose="02020603050405020304" pitchFamily="18" charset="0"/>
              </a:rPr>
              <a:t>cos</a:t>
            </a:r>
            <a:r>
              <a:rPr lang="ru-RU" kern="100" dirty="0">
                <a:solidFill>
                  <a:srgbClr val="00000A"/>
                </a:solidFill>
                <a:effectLst/>
                <a:latin typeface="Times New Roman" panose="02020603050405020304" pitchFamily="18" charset="0"/>
                <a:ea typeface="MS Mincho"/>
                <a:cs typeface="Times New Roman" panose="02020603050405020304" pitchFamily="18" charset="0"/>
              </a:rPr>
              <a:t> называют </a:t>
            </a:r>
            <a:r>
              <a:rPr lang="ru-RU" i="1" kern="100" dirty="0">
                <a:solidFill>
                  <a:srgbClr val="00000A"/>
                </a:solidFill>
                <a:effectLst/>
                <a:latin typeface="Times New Roman" panose="02020603050405020304" pitchFamily="18" charset="0"/>
                <a:ea typeface="MS Mincho"/>
                <a:cs typeface="Times New Roman" panose="02020603050405020304" pitchFamily="18" charset="0"/>
              </a:rPr>
              <a:t>полной фазой</a:t>
            </a:r>
            <a:r>
              <a:rPr lang="ru-RU" kern="100" dirty="0">
                <a:solidFill>
                  <a:srgbClr val="00000A"/>
                </a:solidFill>
                <a:effectLst/>
                <a:latin typeface="Times New Roman" panose="02020603050405020304" pitchFamily="18" charset="0"/>
                <a:ea typeface="MS Mincho"/>
                <a:cs typeface="Times New Roman" panose="02020603050405020304" pitchFamily="18" charset="0"/>
              </a:rPr>
              <a:t> сигнала:</a:t>
            </a:r>
            <a:endParaRPr lang="ru-RU"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Рисунок 4"/>
          <p:cNvPicPr/>
          <p:nvPr/>
        </p:nvPicPr>
        <p:blipFill>
          <a:blip r:embed="rId3"/>
          <a:stretch>
            <a:fillRect/>
          </a:stretch>
        </p:blipFill>
        <p:spPr>
          <a:xfrm>
            <a:off x="5432107" y="3563640"/>
            <a:ext cx="1518285" cy="311785"/>
          </a:xfrm>
          <a:prstGeom prst="rect">
            <a:avLst/>
          </a:prstGeom>
        </p:spPr>
      </p:pic>
      <p:sp>
        <p:nvSpPr>
          <p:cNvPr id="6" name="Прямоугольник 5"/>
          <p:cNvSpPr/>
          <p:nvPr/>
        </p:nvSpPr>
        <p:spPr>
          <a:xfrm>
            <a:off x="942975" y="3874175"/>
            <a:ext cx="10496550" cy="646331"/>
          </a:xfrm>
          <a:prstGeom prst="rect">
            <a:avLst/>
          </a:prstGeom>
        </p:spPr>
        <p:txBody>
          <a:bodyPr wrap="square">
            <a:spAutoFit/>
          </a:bodyPr>
          <a:lstStyle/>
          <a:p>
            <a:pPr algn="just"/>
            <a:r>
              <a:rPr lang="ru-RU" dirty="0">
                <a:solidFill>
                  <a:srgbClr val="00000A"/>
                </a:solidFill>
                <a:effectLst/>
                <a:latin typeface="Times New Roman" panose="02020603050405020304" pitchFamily="18" charset="0"/>
                <a:ea typeface="MS Mincho"/>
              </a:rPr>
              <a:t>Сигнал </a:t>
            </a:r>
            <a:r>
              <a:rPr lang="ru-RU" i="1" dirty="0">
                <a:solidFill>
                  <a:srgbClr val="00000A"/>
                </a:solidFill>
                <a:effectLst/>
                <a:latin typeface="Times New Roman" panose="02020603050405020304" pitchFamily="18" charset="0"/>
                <a:ea typeface="MS Mincho"/>
              </a:rPr>
              <a:t>s</a:t>
            </a:r>
            <a:r>
              <a:rPr lang="ru-RU" dirty="0">
                <a:solidFill>
                  <a:srgbClr val="00000A"/>
                </a:solidFill>
                <a:effectLst/>
                <a:latin typeface="Times New Roman" panose="02020603050405020304" pitchFamily="18" charset="0"/>
                <a:ea typeface="MS Mincho"/>
              </a:rPr>
              <a:t>(</a:t>
            </a:r>
            <a:r>
              <a:rPr lang="ru-RU" i="1" dirty="0">
                <a:solidFill>
                  <a:srgbClr val="00000A"/>
                </a:solidFill>
                <a:effectLst/>
                <a:latin typeface="Times New Roman" panose="02020603050405020304" pitchFamily="18" charset="0"/>
                <a:ea typeface="MS Mincho"/>
              </a:rPr>
              <a:t>t</a:t>
            </a:r>
            <a:r>
              <a:rPr lang="ru-RU" dirty="0">
                <a:solidFill>
                  <a:srgbClr val="00000A"/>
                </a:solidFill>
                <a:effectLst/>
                <a:latin typeface="Times New Roman" panose="02020603050405020304" pitchFamily="18" charset="0"/>
                <a:ea typeface="MS Mincho"/>
              </a:rPr>
              <a:t>) можно представить как вещественную часть комплексной функции, заменив косинус комплексной экспонентой:</a:t>
            </a:r>
            <a:endParaRPr lang="ru-RU" dirty="0"/>
          </a:p>
        </p:txBody>
      </p:sp>
      <p:pic>
        <p:nvPicPr>
          <p:cNvPr id="7" name="Рисунок 6"/>
          <p:cNvPicPr/>
          <p:nvPr/>
        </p:nvPicPr>
        <p:blipFill>
          <a:blip r:embed="rId4"/>
          <a:stretch>
            <a:fillRect/>
          </a:stretch>
        </p:blipFill>
        <p:spPr>
          <a:xfrm>
            <a:off x="4859416" y="4516716"/>
            <a:ext cx="2663666" cy="314325"/>
          </a:xfrm>
          <a:prstGeom prst="rect">
            <a:avLst/>
          </a:prstGeom>
        </p:spPr>
      </p:pic>
      <p:sp>
        <p:nvSpPr>
          <p:cNvPr id="8" name="Прямоугольник 7"/>
          <p:cNvSpPr/>
          <p:nvPr/>
        </p:nvSpPr>
        <p:spPr>
          <a:xfrm>
            <a:off x="942975" y="4841201"/>
            <a:ext cx="10496550" cy="1754326"/>
          </a:xfrm>
          <a:prstGeom prst="rect">
            <a:avLst/>
          </a:prstGeom>
        </p:spPr>
        <p:txBody>
          <a:bodyPr wrap="square">
            <a:spAutoFit/>
          </a:bodyPr>
          <a:lstStyle/>
          <a:p>
            <a:pPr algn="just"/>
            <a:r>
              <a:rPr lang="ru-RU" dirty="0">
                <a:solidFill>
                  <a:srgbClr val="00000A"/>
                </a:solidFill>
                <a:effectLst/>
                <a:latin typeface="Times New Roman" panose="02020603050405020304" pitchFamily="18" charset="0"/>
                <a:ea typeface="MS Mincho"/>
              </a:rPr>
              <a:t>В комплексном выражении, стоящем под функцией </a:t>
            </a:r>
            <a:r>
              <a:rPr lang="ru-RU" dirty="0" err="1">
                <a:solidFill>
                  <a:srgbClr val="00000A"/>
                </a:solidFill>
                <a:effectLst/>
                <a:latin typeface="Times New Roman" panose="02020603050405020304" pitchFamily="18" charset="0"/>
                <a:ea typeface="MS Mincho"/>
              </a:rPr>
              <a:t>Re</a:t>
            </a:r>
            <a:r>
              <a:rPr lang="ru-RU" dirty="0">
                <a:solidFill>
                  <a:srgbClr val="00000A"/>
                </a:solidFill>
                <a:effectLst/>
                <a:latin typeface="Times New Roman" panose="02020603050405020304" pitchFamily="18" charset="0"/>
                <a:ea typeface="MS Mincho"/>
              </a:rPr>
              <a:t>, можно выделить два множителя: </a:t>
            </a:r>
            <a:r>
              <a:rPr lang="ru-RU" dirty="0" err="1">
                <a:solidFill>
                  <a:srgbClr val="00000A"/>
                </a:solidFill>
                <a:effectLst/>
                <a:latin typeface="Times New Roman" panose="02020603050405020304" pitchFamily="18" charset="0"/>
                <a:ea typeface="MS Mincho"/>
              </a:rPr>
              <a:t>exp</a:t>
            </a:r>
            <a:r>
              <a:rPr lang="ru-RU" dirty="0">
                <a:solidFill>
                  <a:srgbClr val="00000A"/>
                </a:solidFill>
                <a:effectLst/>
                <a:latin typeface="Times New Roman" panose="02020603050405020304" pitchFamily="18" charset="0"/>
                <a:ea typeface="MS Mincho"/>
              </a:rPr>
              <a:t>(</a:t>
            </a:r>
            <a:r>
              <a:rPr lang="ru-RU" i="1" dirty="0">
                <a:solidFill>
                  <a:srgbClr val="00000A"/>
                </a:solidFill>
                <a:effectLst/>
                <a:latin typeface="Times New Roman" panose="02020603050405020304" pitchFamily="18" charset="0"/>
                <a:ea typeface="MS Mincho"/>
              </a:rPr>
              <a:t>jω</a:t>
            </a:r>
            <a:r>
              <a:rPr lang="ru-RU" baseline="-25000" dirty="0">
                <a:solidFill>
                  <a:srgbClr val="00000A"/>
                </a:solidFill>
                <a:effectLst/>
                <a:latin typeface="Times New Roman" panose="02020603050405020304" pitchFamily="18" charset="0"/>
                <a:ea typeface="MS Mincho"/>
              </a:rPr>
              <a:t>0</a:t>
            </a:r>
            <a:r>
              <a:rPr lang="ru-RU" i="1" dirty="0">
                <a:solidFill>
                  <a:srgbClr val="00000A"/>
                </a:solidFill>
                <a:effectLst/>
                <a:latin typeface="Times New Roman" panose="02020603050405020304" pitchFamily="18" charset="0"/>
                <a:ea typeface="MS Mincho"/>
              </a:rPr>
              <a:t>t</a:t>
            </a:r>
            <a:r>
              <a:rPr lang="ru-RU" dirty="0">
                <a:solidFill>
                  <a:srgbClr val="00000A"/>
                </a:solidFill>
                <a:effectLst/>
                <a:latin typeface="Times New Roman" panose="02020603050405020304" pitchFamily="18" charset="0"/>
                <a:ea typeface="MS Mincho"/>
              </a:rPr>
              <a:t>) представляет немодулированное несущее колебание и является быстро меняющимся, а произведение </a:t>
            </a:r>
            <a:r>
              <a:rPr lang="ru-RU" i="1" dirty="0">
                <a:solidFill>
                  <a:srgbClr val="00000A"/>
                </a:solidFill>
                <a:effectLst/>
                <a:latin typeface="Times New Roman" panose="02020603050405020304" pitchFamily="18" charset="0"/>
                <a:ea typeface="MS Mincho"/>
              </a:rPr>
              <a:t>A</a:t>
            </a:r>
            <a:r>
              <a:rPr lang="ru-RU" dirty="0">
                <a:solidFill>
                  <a:srgbClr val="00000A"/>
                </a:solidFill>
                <a:effectLst/>
                <a:latin typeface="Times New Roman" panose="02020603050405020304" pitchFamily="18" charset="0"/>
                <a:ea typeface="MS Mincho"/>
              </a:rPr>
              <a:t>(</a:t>
            </a:r>
            <a:r>
              <a:rPr lang="ru-RU" i="1" dirty="0">
                <a:solidFill>
                  <a:srgbClr val="00000A"/>
                </a:solidFill>
                <a:effectLst/>
                <a:latin typeface="Times New Roman" panose="02020603050405020304" pitchFamily="18" charset="0"/>
                <a:ea typeface="MS Mincho"/>
              </a:rPr>
              <a:t>t</a:t>
            </a:r>
            <a:r>
              <a:rPr lang="ru-RU" dirty="0">
                <a:solidFill>
                  <a:srgbClr val="00000A"/>
                </a:solidFill>
                <a:effectLst/>
                <a:latin typeface="Times New Roman" panose="02020603050405020304" pitchFamily="18" charset="0"/>
                <a:ea typeface="MS Mincho"/>
              </a:rPr>
              <a:t>)</a:t>
            </a:r>
            <a:r>
              <a:rPr lang="ru-RU" dirty="0" err="1">
                <a:solidFill>
                  <a:srgbClr val="00000A"/>
                </a:solidFill>
                <a:effectLst/>
                <a:latin typeface="Times New Roman" panose="02020603050405020304" pitchFamily="18" charset="0"/>
                <a:ea typeface="MS Mincho"/>
              </a:rPr>
              <a:t>exp</a:t>
            </a:r>
            <a:r>
              <a:rPr lang="ru-RU" dirty="0">
                <a:solidFill>
                  <a:srgbClr val="00000A"/>
                </a:solidFill>
                <a:effectLst/>
                <a:latin typeface="Times New Roman" panose="02020603050405020304" pitchFamily="18" charset="0"/>
                <a:ea typeface="MS Mincho"/>
              </a:rPr>
              <a:t>(</a:t>
            </a:r>
            <a:r>
              <a:rPr lang="ru-RU" i="1" dirty="0" err="1">
                <a:solidFill>
                  <a:srgbClr val="00000A"/>
                </a:solidFill>
                <a:effectLst/>
                <a:latin typeface="Times New Roman" panose="02020603050405020304" pitchFamily="18" charset="0"/>
                <a:ea typeface="MS Mincho"/>
              </a:rPr>
              <a:t>jϕ</a:t>
            </a:r>
            <a:r>
              <a:rPr lang="ru-RU" dirty="0">
                <a:solidFill>
                  <a:srgbClr val="00000A"/>
                </a:solidFill>
                <a:effectLst/>
                <a:latin typeface="Times New Roman" panose="02020603050405020304" pitchFamily="18" charset="0"/>
                <a:ea typeface="MS Mincho"/>
              </a:rPr>
              <a:t>(</a:t>
            </a:r>
            <a:r>
              <a:rPr lang="ru-RU" i="1" dirty="0">
                <a:solidFill>
                  <a:srgbClr val="00000A"/>
                </a:solidFill>
                <a:effectLst/>
                <a:latin typeface="Times New Roman" panose="02020603050405020304" pitchFamily="18" charset="0"/>
                <a:ea typeface="MS Mincho"/>
              </a:rPr>
              <a:t>t</a:t>
            </a:r>
            <a:r>
              <a:rPr lang="ru-RU" dirty="0">
                <a:solidFill>
                  <a:srgbClr val="00000A"/>
                </a:solidFill>
                <a:effectLst/>
                <a:latin typeface="Times New Roman" panose="02020603050405020304" pitchFamily="18" charset="0"/>
                <a:ea typeface="MS Mincho"/>
              </a:rPr>
              <a:t>)) </a:t>
            </a:r>
            <a:r>
              <a:rPr lang="ru-RU" i="1" dirty="0">
                <a:solidFill>
                  <a:srgbClr val="00000A"/>
                </a:solidFill>
                <a:effectLst/>
                <a:latin typeface="Times New Roman" panose="02020603050405020304" pitchFamily="18" charset="0"/>
                <a:ea typeface="MS Mincho"/>
              </a:rPr>
              <a:t>амплитудной огибающей</a:t>
            </a:r>
            <a:r>
              <a:rPr lang="ru-RU" dirty="0">
                <a:solidFill>
                  <a:srgbClr val="00000A"/>
                </a:solidFill>
                <a:effectLst/>
                <a:latin typeface="Times New Roman" panose="02020603050405020304" pitchFamily="18" charset="0"/>
                <a:ea typeface="MS Mincho"/>
              </a:rPr>
              <a:t> и комплексной экспоненты, аргументом которой является </a:t>
            </a:r>
            <a:r>
              <a:rPr lang="ru-RU" i="1" dirty="0">
                <a:solidFill>
                  <a:srgbClr val="00000A"/>
                </a:solidFill>
                <a:effectLst/>
                <a:latin typeface="Times New Roman" panose="02020603050405020304" pitchFamily="18" charset="0"/>
                <a:ea typeface="MS Mincho"/>
              </a:rPr>
              <a:t>фазовая функция,</a:t>
            </a:r>
            <a:r>
              <a:rPr lang="ru-RU" dirty="0">
                <a:solidFill>
                  <a:srgbClr val="00000A"/>
                </a:solidFill>
                <a:effectLst/>
                <a:latin typeface="Times New Roman" panose="02020603050405020304" pitchFamily="18" charset="0"/>
                <a:ea typeface="MS Mincho"/>
              </a:rPr>
              <a:t> меняется, как правило, значительно медленнее и содержит информацию об амплитудной огибающей и начальной фазе одновременно. Этот медленно меняющийся множитель и называется </a:t>
            </a:r>
            <a:r>
              <a:rPr lang="ru-RU" i="1" dirty="0">
                <a:solidFill>
                  <a:srgbClr val="00000A"/>
                </a:solidFill>
                <a:effectLst/>
                <a:latin typeface="Times New Roman" panose="02020603050405020304" pitchFamily="18" charset="0"/>
                <a:ea typeface="MS Mincho"/>
              </a:rPr>
              <a:t>комплексной огибающей</a:t>
            </a:r>
            <a:r>
              <a:rPr lang="ru-RU" dirty="0">
                <a:solidFill>
                  <a:srgbClr val="00000A"/>
                </a:solidFill>
                <a:effectLst/>
                <a:latin typeface="Times New Roman" panose="02020603050405020304" pitchFamily="18" charset="0"/>
                <a:ea typeface="MS Mincho"/>
              </a:rPr>
              <a:t> сигнала:</a:t>
            </a:r>
            <a:endParaRPr lang="ru-RU" dirty="0"/>
          </a:p>
        </p:txBody>
      </p:sp>
    </p:spTree>
    <p:extLst>
      <p:ext uri="{BB962C8B-B14F-4D97-AF65-F5344CB8AC3E}">
        <p14:creationId xmlns:p14="http://schemas.microsoft.com/office/powerpoint/2010/main" val="39483264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p:nvPr/>
        </p:nvPicPr>
        <p:blipFill>
          <a:blip r:embed="rId2"/>
          <a:stretch>
            <a:fillRect/>
          </a:stretch>
        </p:blipFill>
        <p:spPr>
          <a:xfrm>
            <a:off x="5124449" y="527050"/>
            <a:ext cx="2085975" cy="349250"/>
          </a:xfrm>
          <a:prstGeom prst="rect">
            <a:avLst/>
          </a:prstGeom>
        </p:spPr>
      </p:pic>
      <p:sp>
        <p:nvSpPr>
          <p:cNvPr id="3" name="Прямоугольник 2"/>
          <p:cNvSpPr/>
          <p:nvPr/>
        </p:nvSpPr>
        <p:spPr>
          <a:xfrm>
            <a:off x="862011" y="1477666"/>
            <a:ext cx="10610850" cy="685059"/>
          </a:xfrm>
          <a:prstGeom prst="rect">
            <a:avLst/>
          </a:prstGeom>
        </p:spPr>
        <p:txBody>
          <a:bodyPr wrap="square">
            <a:spAutoFit/>
          </a:bodyPr>
          <a:lstStyle/>
          <a:p>
            <a:pPr indent="450215" algn="just">
              <a:lnSpc>
                <a:spcPct val="107000"/>
              </a:lnSpc>
              <a:spcAft>
                <a:spcPts val="800"/>
              </a:spcAft>
            </a:pPr>
            <a:r>
              <a:rPr lang="ru-RU" kern="100" dirty="0">
                <a:solidFill>
                  <a:srgbClr val="00000A"/>
                </a:solidFill>
                <a:effectLst/>
                <a:latin typeface="Times New Roman" panose="02020603050405020304" pitchFamily="18" charset="0"/>
                <a:ea typeface="MS Mincho"/>
                <a:cs typeface="Times New Roman" panose="02020603050405020304" pitchFamily="18" charset="0"/>
              </a:rPr>
              <a:t>Комплексная огибающая, объединяя в себе информацию об амплитуде и фазе сигнала, является обобщением понятия комплексной амплитуды, широко используемого в теоретической электротехнике</a:t>
            </a:r>
            <a:endParaRPr lang="ru-RU"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Прямоугольник 3"/>
          <p:cNvSpPr/>
          <p:nvPr/>
        </p:nvSpPr>
        <p:spPr>
          <a:xfrm>
            <a:off x="862011" y="2162725"/>
            <a:ext cx="10610850" cy="685059"/>
          </a:xfrm>
          <a:prstGeom prst="rect">
            <a:avLst/>
          </a:prstGeom>
        </p:spPr>
        <p:txBody>
          <a:bodyPr wrap="square">
            <a:spAutoFit/>
          </a:bodyPr>
          <a:lstStyle/>
          <a:p>
            <a:pPr indent="450215" algn="just">
              <a:lnSpc>
                <a:spcPct val="107000"/>
              </a:lnSpc>
              <a:spcAft>
                <a:spcPts val="800"/>
              </a:spcAft>
            </a:pPr>
            <a:r>
              <a:rPr lang="ru-RU" kern="100" dirty="0">
                <a:solidFill>
                  <a:srgbClr val="00000A"/>
                </a:solidFill>
                <a:effectLst/>
                <a:latin typeface="Times New Roman" panose="02020603050405020304" pitchFamily="18" charset="0"/>
                <a:ea typeface="MS Mincho"/>
                <a:cs typeface="Times New Roman" panose="02020603050405020304" pitchFamily="18" charset="0"/>
              </a:rPr>
              <a:t>Для того чтобы выделить амплитудную огибающую и фазовую функцию произвольного сигнала </a:t>
            </a:r>
            <a:r>
              <a:rPr lang="ru-RU" i="1" kern="100" dirty="0">
                <a:solidFill>
                  <a:srgbClr val="00000A"/>
                </a:solidFill>
                <a:effectLst/>
                <a:latin typeface="Times New Roman" panose="02020603050405020304" pitchFamily="18" charset="0"/>
                <a:ea typeface="MS Mincho"/>
                <a:cs typeface="Times New Roman" panose="02020603050405020304" pitchFamily="18" charset="0"/>
              </a:rPr>
              <a:t>s</a:t>
            </a:r>
            <a:r>
              <a:rPr lang="ru-RU" kern="100" dirty="0">
                <a:solidFill>
                  <a:srgbClr val="00000A"/>
                </a:solidFill>
                <a:effectLst/>
                <a:latin typeface="Times New Roman" panose="02020603050405020304" pitchFamily="18" charset="0"/>
                <a:ea typeface="MS Mincho"/>
                <a:cs typeface="Times New Roman" panose="02020603050405020304" pitchFamily="18" charset="0"/>
              </a:rPr>
              <a:t>(</a:t>
            </a:r>
            <a:r>
              <a:rPr lang="ru-RU" i="1" kern="100" dirty="0">
                <a:solidFill>
                  <a:srgbClr val="00000A"/>
                </a:solidFill>
                <a:effectLst/>
                <a:latin typeface="Times New Roman" panose="02020603050405020304" pitchFamily="18" charset="0"/>
                <a:ea typeface="MS Mincho"/>
                <a:cs typeface="Times New Roman" panose="02020603050405020304" pitchFamily="18" charset="0"/>
              </a:rPr>
              <a:t>t</a:t>
            </a:r>
            <a:r>
              <a:rPr lang="ru-RU" kern="100" dirty="0">
                <a:solidFill>
                  <a:srgbClr val="00000A"/>
                </a:solidFill>
                <a:effectLst/>
                <a:latin typeface="Times New Roman" panose="02020603050405020304" pitchFamily="18" charset="0"/>
                <a:ea typeface="MS Mincho"/>
                <a:cs typeface="Times New Roman" panose="02020603050405020304" pitchFamily="18" charset="0"/>
              </a:rPr>
              <a:t>), используют</a:t>
            </a:r>
            <a:endParaRPr lang="ru-RU"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Прямоугольник 4"/>
          <p:cNvSpPr/>
          <p:nvPr/>
        </p:nvSpPr>
        <p:spPr>
          <a:xfrm>
            <a:off x="862011" y="2847784"/>
            <a:ext cx="10610850" cy="1045286"/>
          </a:xfrm>
          <a:prstGeom prst="rect">
            <a:avLst/>
          </a:prstGeom>
        </p:spPr>
        <p:txBody>
          <a:bodyPr wrap="square">
            <a:spAutoFit/>
          </a:bodyPr>
          <a:lstStyle/>
          <a:p>
            <a:pPr indent="450215" algn="just">
              <a:lnSpc>
                <a:spcPct val="107000"/>
              </a:lnSpc>
              <a:spcAft>
                <a:spcPts val="800"/>
              </a:spcAft>
            </a:pPr>
            <a:r>
              <a:rPr lang="ru-RU" b="1" kern="100" dirty="0">
                <a:solidFill>
                  <a:srgbClr val="00000A"/>
                </a:solidFill>
                <a:effectLst/>
                <a:latin typeface="Times New Roman" panose="02020603050405020304" pitchFamily="18" charset="0"/>
                <a:ea typeface="MS Mincho"/>
                <a:cs typeface="Times New Roman" panose="02020603050405020304" pitchFamily="18" charset="0"/>
              </a:rPr>
              <a:t>Преобразование Гильберта</a:t>
            </a:r>
            <a:endParaRPr lang="ru-RU"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ru-RU" dirty="0">
                <a:solidFill>
                  <a:srgbClr val="00000A"/>
                </a:solidFill>
                <a:effectLst/>
                <a:latin typeface="Times New Roman" panose="02020603050405020304" pitchFamily="18" charset="0"/>
                <a:ea typeface="MS Mincho"/>
              </a:rPr>
              <a:t>Для выделения амплитуды и фазы произвольный сигнал </a:t>
            </a:r>
            <a:r>
              <a:rPr lang="ru-RU" i="1" dirty="0">
                <a:solidFill>
                  <a:srgbClr val="00000A"/>
                </a:solidFill>
                <a:effectLst/>
                <a:latin typeface="Times New Roman" panose="02020603050405020304" pitchFamily="18" charset="0"/>
                <a:ea typeface="MS Mincho"/>
              </a:rPr>
              <a:t>s</a:t>
            </a:r>
            <a:r>
              <a:rPr lang="ru-RU" dirty="0">
                <a:solidFill>
                  <a:srgbClr val="00000A"/>
                </a:solidFill>
                <a:effectLst/>
                <a:latin typeface="Times New Roman" panose="02020603050405020304" pitchFamily="18" charset="0"/>
                <a:ea typeface="MS Mincho"/>
              </a:rPr>
              <a:t>(</a:t>
            </a:r>
            <a:r>
              <a:rPr lang="ru-RU" i="1" dirty="0">
                <a:solidFill>
                  <a:srgbClr val="00000A"/>
                </a:solidFill>
                <a:effectLst/>
                <a:latin typeface="Times New Roman" panose="02020603050405020304" pitchFamily="18" charset="0"/>
                <a:ea typeface="MS Mincho"/>
              </a:rPr>
              <a:t>t</a:t>
            </a:r>
            <a:r>
              <a:rPr lang="ru-RU" dirty="0">
                <a:solidFill>
                  <a:srgbClr val="00000A"/>
                </a:solidFill>
                <a:effectLst/>
                <a:latin typeface="Times New Roman" panose="02020603050405020304" pitchFamily="18" charset="0"/>
                <a:ea typeface="MS Mincho"/>
              </a:rPr>
              <a:t>) представляется как вещественная часть комплексного сигнала </a:t>
            </a:r>
            <a:r>
              <a:rPr lang="en-US" dirty="0">
                <a:solidFill>
                  <a:srgbClr val="00000A"/>
                </a:solidFill>
                <a:effectLst/>
                <a:latin typeface="Times New Roman" panose="02020603050405020304" pitchFamily="18" charset="0"/>
                <a:ea typeface="MS Mincho"/>
              </a:rPr>
              <a:t>                </a:t>
            </a:r>
            <a:r>
              <a:rPr lang="ru-RU" dirty="0">
                <a:solidFill>
                  <a:srgbClr val="00000A"/>
                </a:solidFill>
                <a:effectLst/>
                <a:latin typeface="Times New Roman" panose="02020603050405020304" pitchFamily="18" charset="0"/>
                <a:ea typeface="MS Mincho"/>
              </a:rPr>
              <a:t>(он называется аналитическим сигналом): </a:t>
            </a:r>
            <a:endParaRPr lang="ru-RU" dirty="0"/>
          </a:p>
        </p:txBody>
      </p:sp>
      <p:pic>
        <p:nvPicPr>
          <p:cNvPr id="6" name="Рисунок 5"/>
          <p:cNvPicPr/>
          <p:nvPr/>
        </p:nvPicPr>
        <p:blipFill>
          <a:blip r:embed="rId3"/>
          <a:stretch>
            <a:fillRect/>
          </a:stretch>
        </p:blipFill>
        <p:spPr>
          <a:xfrm>
            <a:off x="3324226" y="3570943"/>
            <a:ext cx="571500" cy="291328"/>
          </a:xfrm>
          <a:prstGeom prst="rect">
            <a:avLst/>
          </a:prstGeom>
        </p:spPr>
      </p:pic>
      <p:pic>
        <p:nvPicPr>
          <p:cNvPr id="7" name="Рисунок 6"/>
          <p:cNvPicPr/>
          <p:nvPr/>
        </p:nvPicPr>
        <p:blipFill>
          <a:blip r:embed="rId4"/>
          <a:stretch>
            <a:fillRect/>
          </a:stretch>
        </p:blipFill>
        <p:spPr>
          <a:xfrm>
            <a:off x="5448298" y="3893070"/>
            <a:ext cx="1438275" cy="318453"/>
          </a:xfrm>
          <a:prstGeom prst="rect">
            <a:avLst/>
          </a:prstGeom>
        </p:spPr>
      </p:pic>
      <p:sp>
        <p:nvSpPr>
          <p:cNvPr id="8" name="Прямоугольник 7"/>
          <p:cNvSpPr/>
          <p:nvPr/>
        </p:nvSpPr>
        <p:spPr>
          <a:xfrm>
            <a:off x="862010" y="4211523"/>
            <a:ext cx="10720389" cy="685059"/>
          </a:xfrm>
          <a:prstGeom prst="rect">
            <a:avLst/>
          </a:prstGeom>
        </p:spPr>
        <p:txBody>
          <a:bodyPr wrap="square">
            <a:spAutoFit/>
          </a:bodyPr>
          <a:lstStyle/>
          <a:p>
            <a:pPr indent="450215" algn="just">
              <a:lnSpc>
                <a:spcPct val="107000"/>
              </a:lnSpc>
              <a:spcAft>
                <a:spcPts val="800"/>
              </a:spcAft>
            </a:pPr>
            <a:r>
              <a:rPr lang="ru-RU" kern="100" dirty="0">
                <a:solidFill>
                  <a:srgbClr val="00000A"/>
                </a:solidFill>
                <a:effectLst/>
                <a:latin typeface="Times New Roman" panose="02020603050405020304" pitchFamily="18" charset="0"/>
                <a:ea typeface="MS Mincho"/>
                <a:cs typeface="Times New Roman" panose="02020603050405020304" pitchFamily="18" charset="0"/>
              </a:rPr>
              <a:t>Вещественная часть аналитического сигнала, естественно, должна совпадать с исходным сигналом </a:t>
            </a:r>
            <a:r>
              <a:rPr lang="ru-RU" i="1" kern="100" dirty="0">
                <a:solidFill>
                  <a:srgbClr val="00000A"/>
                </a:solidFill>
                <a:effectLst/>
                <a:latin typeface="Times New Roman" panose="02020603050405020304" pitchFamily="18" charset="0"/>
                <a:ea typeface="MS Mincho"/>
                <a:cs typeface="Times New Roman" panose="02020603050405020304" pitchFamily="18" charset="0"/>
              </a:rPr>
              <a:t>s</a:t>
            </a:r>
            <a:r>
              <a:rPr lang="ru-RU" kern="100" dirty="0">
                <a:solidFill>
                  <a:srgbClr val="00000A"/>
                </a:solidFill>
                <a:effectLst/>
                <a:latin typeface="Times New Roman" panose="02020603050405020304" pitchFamily="18" charset="0"/>
                <a:ea typeface="MS Mincho"/>
                <a:cs typeface="Times New Roman" panose="02020603050405020304" pitchFamily="18" charset="0"/>
              </a:rPr>
              <a:t>(</a:t>
            </a:r>
            <a:r>
              <a:rPr lang="ru-RU" i="1" kern="100" dirty="0">
                <a:solidFill>
                  <a:srgbClr val="00000A"/>
                </a:solidFill>
                <a:effectLst/>
                <a:latin typeface="Times New Roman" panose="02020603050405020304" pitchFamily="18" charset="0"/>
                <a:ea typeface="MS Mincho"/>
                <a:cs typeface="Times New Roman" panose="02020603050405020304" pitchFamily="18" charset="0"/>
              </a:rPr>
              <a:t>t</a:t>
            </a:r>
            <a:r>
              <a:rPr lang="ru-RU" kern="100" dirty="0">
                <a:solidFill>
                  <a:srgbClr val="00000A"/>
                </a:solidFill>
                <a:effectLst/>
                <a:latin typeface="Times New Roman" panose="02020603050405020304" pitchFamily="18" charset="0"/>
                <a:ea typeface="MS Mincho"/>
                <a:cs typeface="Times New Roman" panose="02020603050405020304" pitchFamily="18" charset="0"/>
              </a:rPr>
              <a:t>). Мнимая же часть </a:t>
            </a:r>
            <a:r>
              <a:rPr lang="ru-RU" i="1" kern="100" dirty="0">
                <a:solidFill>
                  <a:srgbClr val="00000A"/>
                </a:solidFill>
                <a:effectLst/>
                <a:latin typeface="Times New Roman" panose="02020603050405020304" pitchFamily="18" charset="0"/>
                <a:ea typeface="MS Mincho"/>
                <a:cs typeface="Times New Roman" panose="02020603050405020304" pitchFamily="18" charset="0"/>
              </a:rPr>
              <a:t>s</a:t>
            </a:r>
            <a:r>
              <a:rPr lang="ru-RU" kern="100" baseline="-25000" dirty="0">
                <a:solidFill>
                  <a:srgbClr val="00000A"/>
                </a:solidFill>
                <a:effectLst/>
                <a:latin typeface="Cambria Math" panose="02040503050406030204" pitchFamily="18" charset="0"/>
                <a:ea typeface="MS Mincho"/>
                <a:cs typeface="Cambria Math" panose="02040503050406030204" pitchFamily="18" charset="0"/>
              </a:rPr>
              <a:t>⊥</a:t>
            </a:r>
            <a:r>
              <a:rPr lang="ru-RU" kern="100" dirty="0">
                <a:solidFill>
                  <a:srgbClr val="00000A"/>
                </a:solidFill>
                <a:effectLst/>
                <a:latin typeface="Times New Roman" panose="02020603050405020304" pitchFamily="18" charset="0"/>
                <a:ea typeface="MS Mincho"/>
                <a:cs typeface="Times New Roman" panose="02020603050405020304" pitchFamily="18" charset="0"/>
              </a:rPr>
              <a:t>(</a:t>
            </a:r>
            <a:r>
              <a:rPr lang="ru-RU" i="1" kern="100" dirty="0">
                <a:solidFill>
                  <a:srgbClr val="00000A"/>
                </a:solidFill>
                <a:effectLst/>
                <a:latin typeface="Times New Roman" panose="02020603050405020304" pitchFamily="18" charset="0"/>
                <a:ea typeface="MS Mincho"/>
                <a:cs typeface="Times New Roman" panose="02020603050405020304" pitchFamily="18" charset="0"/>
              </a:rPr>
              <a:t>t</a:t>
            </a:r>
            <a:r>
              <a:rPr lang="ru-RU" kern="100" dirty="0">
                <a:solidFill>
                  <a:srgbClr val="00000A"/>
                </a:solidFill>
                <a:effectLst/>
                <a:latin typeface="Times New Roman" panose="02020603050405020304" pitchFamily="18" charset="0"/>
                <a:ea typeface="MS Mincho"/>
                <a:cs typeface="Times New Roman" panose="02020603050405020304" pitchFamily="18" charset="0"/>
              </a:rPr>
              <a:t>) называется сопряженным сигналом или квадратурным дополнением:</a:t>
            </a:r>
            <a:endParaRPr lang="ru-RU"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9" name="Рисунок 8"/>
          <p:cNvPicPr/>
          <p:nvPr/>
        </p:nvPicPr>
        <p:blipFill>
          <a:blip r:embed="rId5"/>
          <a:stretch>
            <a:fillRect/>
          </a:stretch>
        </p:blipFill>
        <p:spPr>
          <a:xfrm>
            <a:off x="5167309" y="4896582"/>
            <a:ext cx="2000252" cy="316607"/>
          </a:xfrm>
          <a:prstGeom prst="rect">
            <a:avLst/>
          </a:prstGeom>
        </p:spPr>
      </p:pic>
      <p:sp>
        <p:nvSpPr>
          <p:cNvPr id="10" name="Прямоугольник 9"/>
          <p:cNvSpPr/>
          <p:nvPr/>
        </p:nvSpPr>
        <p:spPr>
          <a:xfrm>
            <a:off x="862009" y="5213189"/>
            <a:ext cx="10720389" cy="646331"/>
          </a:xfrm>
          <a:prstGeom prst="rect">
            <a:avLst/>
          </a:prstGeom>
        </p:spPr>
        <p:txBody>
          <a:bodyPr wrap="square">
            <a:spAutoFit/>
          </a:bodyPr>
          <a:lstStyle/>
          <a:p>
            <a:pPr algn="just"/>
            <a:r>
              <a:rPr lang="ru-RU" dirty="0">
                <a:solidFill>
                  <a:srgbClr val="00000A"/>
                </a:solidFill>
                <a:effectLst/>
                <a:latin typeface="Times New Roman" panose="02020603050405020304" pitchFamily="18" charset="0"/>
                <a:ea typeface="MS Mincho"/>
              </a:rPr>
              <a:t>Сопряженный сигнал получается из исходного с помощью </a:t>
            </a:r>
            <a:r>
              <a:rPr lang="ru-RU" i="1" dirty="0">
                <a:solidFill>
                  <a:srgbClr val="00000A"/>
                </a:solidFill>
                <a:effectLst/>
                <a:latin typeface="Times New Roman" panose="02020603050405020304" pitchFamily="18" charset="0"/>
                <a:ea typeface="MS Mincho"/>
              </a:rPr>
              <a:t>преобразования Гильберта</a:t>
            </a:r>
            <a:r>
              <a:rPr lang="ru-RU" dirty="0">
                <a:solidFill>
                  <a:srgbClr val="00000A"/>
                </a:solidFill>
                <a:effectLst/>
                <a:latin typeface="Times New Roman" panose="02020603050405020304" pitchFamily="18" charset="0"/>
                <a:ea typeface="MS Mincho"/>
              </a:rPr>
              <a:t>, вычисляемого следующим образом:</a:t>
            </a:r>
            <a:endParaRPr lang="ru-RU" dirty="0"/>
          </a:p>
        </p:txBody>
      </p:sp>
      <p:pic>
        <p:nvPicPr>
          <p:cNvPr id="11" name="Рисунок 10"/>
          <p:cNvPicPr/>
          <p:nvPr/>
        </p:nvPicPr>
        <p:blipFill>
          <a:blip r:embed="rId6"/>
          <a:stretch>
            <a:fillRect/>
          </a:stretch>
        </p:blipFill>
        <p:spPr>
          <a:xfrm>
            <a:off x="5236843" y="5875547"/>
            <a:ext cx="1861183" cy="653214"/>
          </a:xfrm>
          <a:prstGeom prst="rect">
            <a:avLst/>
          </a:prstGeom>
        </p:spPr>
      </p:pic>
      <p:sp>
        <p:nvSpPr>
          <p:cNvPr id="12" name="Прямоугольник 11"/>
          <p:cNvSpPr/>
          <p:nvPr/>
        </p:nvSpPr>
        <p:spPr>
          <a:xfrm>
            <a:off x="6540520" y="922154"/>
            <a:ext cx="3484605" cy="289951"/>
          </a:xfrm>
          <a:prstGeom prst="rect">
            <a:avLst/>
          </a:prstGeom>
        </p:spPr>
        <p:txBody>
          <a:bodyPr wrap="square">
            <a:spAutoFit/>
          </a:bodyPr>
          <a:lstStyle/>
          <a:p>
            <a:pPr indent="540385" algn="just">
              <a:lnSpc>
                <a:spcPct val="107000"/>
              </a:lnSpc>
              <a:spcAft>
                <a:spcPts val="800"/>
              </a:spcAft>
            </a:pPr>
            <a:r>
              <a:rPr lang="ru-RU" sz="1200" kern="100" dirty="0">
                <a:solidFill>
                  <a:srgbClr val="00000A"/>
                </a:solidFill>
                <a:latin typeface="Times New Roman" panose="02020603050405020304" pitchFamily="18" charset="0"/>
                <a:ea typeface="MS Mincho"/>
                <a:cs typeface="Times New Roman" panose="02020603050405020304" pitchFamily="18" charset="0"/>
              </a:rPr>
              <a:t>комплексное гармоническое колебание</a:t>
            </a:r>
            <a:endParaRPr lang="ru-RU" sz="1200" kern="1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3" name="Рисунок 12"/>
          <p:cNvPicPr/>
          <p:nvPr/>
        </p:nvPicPr>
        <p:blipFill>
          <a:blip r:embed="rId7"/>
          <a:stretch>
            <a:fillRect/>
          </a:stretch>
        </p:blipFill>
        <p:spPr>
          <a:xfrm>
            <a:off x="7167561" y="1207183"/>
            <a:ext cx="2577479" cy="195649"/>
          </a:xfrm>
          <a:prstGeom prst="rect">
            <a:avLst/>
          </a:prstGeom>
        </p:spPr>
      </p:pic>
      <p:pic>
        <p:nvPicPr>
          <p:cNvPr id="14" name="Рисунок 13"/>
          <p:cNvPicPr/>
          <p:nvPr/>
        </p:nvPicPr>
        <p:blipFill>
          <a:blip r:embed="rId8"/>
          <a:stretch>
            <a:fillRect/>
          </a:stretch>
        </p:blipFill>
        <p:spPr>
          <a:xfrm>
            <a:off x="10000411" y="1180946"/>
            <a:ext cx="921999" cy="244938"/>
          </a:xfrm>
          <a:prstGeom prst="rect">
            <a:avLst/>
          </a:prstGeom>
        </p:spPr>
      </p:pic>
      <p:sp>
        <p:nvSpPr>
          <p:cNvPr id="15" name="Прямоугольник 14"/>
          <p:cNvSpPr/>
          <p:nvPr/>
        </p:nvSpPr>
        <p:spPr>
          <a:xfrm>
            <a:off x="9745040" y="922154"/>
            <a:ext cx="1777346" cy="276999"/>
          </a:xfrm>
          <a:prstGeom prst="rect">
            <a:avLst/>
          </a:prstGeom>
        </p:spPr>
        <p:txBody>
          <a:bodyPr wrap="none">
            <a:spAutoFit/>
          </a:bodyPr>
          <a:lstStyle/>
          <a:p>
            <a:r>
              <a:rPr lang="ru-RU" sz="1200" kern="100" dirty="0">
                <a:solidFill>
                  <a:srgbClr val="00000A"/>
                </a:solidFill>
                <a:latin typeface="Times New Roman" panose="02020603050405020304" pitchFamily="18" charset="0"/>
                <a:ea typeface="MS Mincho"/>
                <a:cs typeface="Times New Roman" panose="02020603050405020304" pitchFamily="18" charset="0"/>
              </a:rPr>
              <a:t>комплексная амплитуда </a:t>
            </a:r>
            <a:endParaRPr lang="ru-RU" sz="1200" dirty="0"/>
          </a:p>
        </p:txBody>
      </p:sp>
    </p:spTree>
    <p:extLst>
      <p:ext uri="{BB962C8B-B14F-4D97-AF65-F5344CB8AC3E}">
        <p14:creationId xmlns:p14="http://schemas.microsoft.com/office/powerpoint/2010/main" val="3476228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600075" y="437432"/>
            <a:ext cx="10915650" cy="981423"/>
          </a:xfrm>
          <a:prstGeom prst="rect">
            <a:avLst/>
          </a:prstGeom>
        </p:spPr>
        <p:txBody>
          <a:bodyPr wrap="square">
            <a:spAutoFit/>
          </a:bodyPr>
          <a:lstStyle/>
          <a:p>
            <a:pPr indent="450215" algn="just">
              <a:lnSpc>
                <a:spcPct val="107000"/>
              </a:lnSpc>
              <a:spcAft>
                <a:spcPts val="800"/>
              </a:spcAft>
            </a:pPr>
            <a:r>
              <a:rPr lang="ru-RU" kern="100" dirty="0">
                <a:solidFill>
                  <a:srgbClr val="00000A"/>
                </a:solidFill>
                <a:effectLst/>
                <a:latin typeface="Times New Roman" panose="02020603050405020304" pitchFamily="18" charset="0"/>
                <a:ea typeface="MS Mincho"/>
                <a:cs typeface="Times New Roman" panose="02020603050405020304" pitchFamily="18" charset="0"/>
              </a:rPr>
              <a:t>Если использовать не круговую, а обычную частоту </a:t>
            </a:r>
            <a:r>
              <a:rPr lang="ru-RU" i="1" kern="100" dirty="0">
                <a:solidFill>
                  <a:srgbClr val="00000A"/>
                </a:solidFill>
                <a:effectLst/>
                <a:latin typeface="Times New Roman" panose="02020603050405020304" pitchFamily="18" charset="0"/>
                <a:ea typeface="MS Mincho"/>
                <a:cs typeface="Times New Roman" panose="02020603050405020304" pitchFamily="18" charset="0"/>
              </a:rPr>
              <a:t>f</a:t>
            </a:r>
            <a:r>
              <a:rPr lang="ru-RU" kern="100" dirty="0">
                <a:solidFill>
                  <a:srgbClr val="00000A"/>
                </a:solidFill>
                <a:effectLst/>
                <a:latin typeface="Times New Roman" panose="02020603050405020304" pitchFamily="18" charset="0"/>
                <a:ea typeface="MS Mincho"/>
                <a:cs typeface="Times New Roman" panose="02020603050405020304" pitchFamily="18" charset="0"/>
              </a:rPr>
              <a:t> = </a:t>
            </a:r>
            <a:r>
              <a:rPr lang="ru-RU" i="1" kern="100" dirty="0">
                <a:solidFill>
                  <a:srgbClr val="00000A"/>
                </a:solidFill>
                <a:effectLst/>
                <a:latin typeface="Times New Roman" panose="02020603050405020304" pitchFamily="18" charset="0"/>
                <a:ea typeface="MS Mincho"/>
                <a:cs typeface="Times New Roman" panose="02020603050405020304" pitchFamily="18" charset="0"/>
              </a:rPr>
              <a:t>ω</a:t>
            </a:r>
            <a:r>
              <a:rPr lang="ru-RU" kern="100" dirty="0">
                <a:solidFill>
                  <a:srgbClr val="00000A"/>
                </a:solidFill>
                <a:effectLst/>
                <a:latin typeface="Times New Roman" panose="02020603050405020304" pitchFamily="18" charset="0"/>
                <a:ea typeface="MS Mincho"/>
                <a:cs typeface="Times New Roman" panose="02020603050405020304" pitchFamily="18" charset="0"/>
              </a:rPr>
              <a:t>/(2</a:t>
            </a:r>
            <a:r>
              <a:rPr lang="ru-RU" i="1" kern="100" dirty="0">
                <a:solidFill>
                  <a:srgbClr val="00000A"/>
                </a:solidFill>
                <a:effectLst/>
                <a:latin typeface="Times New Roman" panose="02020603050405020304" pitchFamily="18" charset="0"/>
                <a:ea typeface="MS Mincho"/>
                <a:cs typeface="Times New Roman" panose="02020603050405020304" pitchFamily="18" charset="0"/>
              </a:rPr>
              <a:t>π</a:t>
            </a:r>
            <a:r>
              <a:rPr lang="ru-RU" kern="100" dirty="0">
                <a:solidFill>
                  <a:srgbClr val="00000A"/>
                </a:solidFill>
                <a:effectLst/>
                <a:latin typeface="Times New Roman" panose="02020603050405020304" pitchFamily="18" charset="0"/>
                <a:ea typeface="MS Mincho"/>
                <a:cs typeface="Times New Roman" panose="02020603050405020304" pitchFamily="18" charset="0"/>
              </a:rPr>
              <a:t>), формулы прямого и обратного преобразования Фурье становятся еще более симметричными, отличаясь лишь знаком в показателе экспоненты:</a:t>
            </a:r>
            <a:endParaRPr lang="ru-RU"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3" name="Рисунок 2"/>
          <p:cNvPicPr/>
          <p:nvPr/>
        </p:nvPicPr>
        <p:blipFill>
          <a:blip r:embed="rId2"/>
          <a:stretch>
            <a:fillRect/>
          </a:stretch>
        </p:blipFill>
        <p:spPr>
          <a:xfrm>
            <a:off x="4945697" y="1190255"/>
            <a:ext cx="1987236" cy="1438645"/>
          </a:xfrm>
          <a:prstGeom prst="rect">
            <a:avLst/>
          </a:prstGeom>
        </p:spPr>
      </p:pic>
      <p:sp>
        <p:nvSpPr>
          <p:cNvPr id="4" name="Прямоугольник 3"/>
          <p:cNvSpPr/>
          <p:nvPr/>
        </p:nvSpPr>
        <p:spPr>
          <a:xfrm>
            <a:off x="600071" y="2571750"/>
            <a:ext cx="10915651" cy="981423"/>
          </a:xfrm>
          <a:prstGeom prst="rect">
            <a:avLst/>
          </a:prstGeom>
        </p:spPr>
        <p:txBody>
          <a:bodyPr wrap="square">
            <a:spAutoFit/>
          </a:bodyPr>
          <a:lstStyle/>
          <a:p>
            <a:pPr indent="450215" algn="just">
              <a:lnSpc>
                <a:spcPct val="107000"/>
              </a:lnSpc>
              <a:spcAft>
                <a:spcPts val="800"/>
              </a:spcAft>
            </a:pPr>
            <a:r>
              <a:rPr lang="ru-RU" kern="100" dirty="0">
                <a:solidFill>
                  <a:srgbClr val="00000A"/>
                </a:solidFill>
                <a:effectLst/>
                <a:latin typeface="Times New Roman" panose="02020603050405020304" pitchFamily="18" charset="0"/>
                <a:ea typeface="MS Mincho"/>
                <a:cs typeface="Times New Roman" panose="02020603050405020304" pitchFamily="18" charset="0"/>
              </a:rPr>
              <a:t>Модуль спектральной функции (спектральной плотности)  часто называют </a:t>
            </a:r>
            <a:r>
              <a:rPr lang="ru-RU" i="1" kern="100" dirty="0">
                <a:solidFill>
                  <a:srgbClr val="00000A"/>
                </a:solidFill>
                <a:effectLst/>
                <a:latin typeface="Times New Roman" panose="02020603050405020304" pitchFamily="18" charset="0"/>
                <a:ea typeface="MS Mincho"/>
                <a:cs typeface="Times New Roman" panose="02020603050405020304" pitchFamily="18" charset="0"/>
              </a:rPr>
              <a:t>амплитудным спектром</a:t>
            </a:r>
            <a:r>
              <a:rPr lang="ru-RU" kern="100" dirty="0">
                <a:solidFill>
                  <a:srgbClr val="00000A"/>
                </a:solidFill>
                <a:effectLst/>
                <a:latin typeface="Times New Roman" panose="02020603050405020304" pitchFamily="18" charset="0"/>
                <a:ea typeface="MS Mincho"/>
                <a:cs typeface="Times New Roman" panose="02020603050405020304" pitchFamily="18" charset="0"/>
              </a:rPr>
              <a:t>, а ее аргумент - </a:t>
            </a:r>
            <a:r>
              <a:rPr lang="ru-RU" i="1" kern="100" dirty="0">
                <a:solidFill>
                  <a:srgbClr val="00000A"/>
                </a:solidFill>
                <a:effectLst/>
                <a:latin typeface="Times New Roman" panose="02020603050405020304" pitchFamily="18" charset="0"/>
                <a:ea typeface="MS Mincho"/>
                <a:cs typeface="Times New Roman" panose="02020603050405020304" pitchFamily="18" charset="0"/>
              </a:rPr>
              <a:t>фазовым спектром</a:t>
            </a:r>
            <a:r>
              <a:rPr lang="ru-RU" kern="100" dirty="0">
                <a:solidFill>
                  <a:srgbClr val="00000A"/>
                </a:solidFill>
                <a:effectLst/>
                <a:latin typeface="Times New Roman" panose="02020603050405020304" pitchFamily="18" charset="0"/>
                <a:ea typeface="MS Mincho"/>
                <a:cs typeface="Times New Roman" panose="02020603050405020304" pitchFamily="18" charset="0"/>
              </a:rPr>
              <a:t>. Легко показать, что для вещественного сигнала амплитудный спектр является четной, а фазовый — нечетной функцией частоты:</a:t>
            </a:r>
            <a:endParaRPr lang="ru-RU"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Рисунок 4"/>
          <p:cNvPicPr/>
          <p:nvPr/>
        </p:nvPicPr>
        <p:blipFill>
          <a:blip r:embed="rId3"/>
          <a:stretch>
            <a:fillRect/>
          </a:stretch>
        </p:blipFill>
        <p:spPr>
          <a:xfrm>
            <a:off x="4297364" y="3562698"/>
            <a:ext cx="3283902" cy="351177"/>
          </a:xfrm>
          <a:prstGeom prst="rect">
            <a:avLst/>
          </a:prstGeom>
        </p:spPr>
      </p:pic>
      <p:sp>
        <p:nvSpPr>
          <p:cNvPr id="6" name="Прямоугольник 5"/>
          <p:cNvSpPr/>
          <p:nvPr/>
        </p:nvSpPr>
        <p:spPr>
          <a:xfrm>
            <a:off x="600071" y="3894825"/>
            <a:ext cx="10915651" cy="685059"/>
          </a:xfrm>
          <a:prstGeom prst="rect">
            <a:avLst/>
          </a:prstGeom>
        </p:spPr>
        <p:txBody>
          <a:bodyPr wrap="square">
            <a:spAutoFit/>
          </a:bodyPr>
          <a:lstStyle/>
          <a:p>
            <a:pPr indent="450215" algn="just">
              <a:lnSpc>
                <a:spcPct val="107000"/>
              </a:lnSpc>
              <a:spcAft>
                <a:spcPts val="800"/>
              </a:spcAft>
            </a:pPr>
            <a:r>
              <a:rPr lang="ru-RU" kern="100" dirty="0">
                <a:solidFill>
                  <a:srgbClr val="00000A"/>
                </a:solidFill>
                <a:effectLst/>
                <a:latin typeface="Times New Roman" panose="02020603050405020304" pitchFamily="18" charset="0"/>
                <a:ea typeface="MS Mincho"/>
                <a:cs typeface="Times New Roman" panose="02020603050405020304" pitchFamily="18" charset="0"/>
              </a:rPr>
              <a:t>Пусть </a:t>
            </a:r>
            <a:r>
              <a:rPr lang="ru-RU" i="1" kern="100" dirty="0">
                <a:solidFill>
                  <a:srgbClr val="00000A"/>
                </a:solidFill>
                <a:effectLst/>
                <a:latin typeface="Times New Roman" panose="02020603050405020304" pitchFamily="18" charset="0"/>
                <a:ea typeface="MS Mincho"/>
                <a:cs typeface="Times New Roman" panose="02020603050405020304" pitchFamily="18" charset="0"/>
              </a:rPr>
              <a:t>s</a:t>
            </a:r>
            <a:r>
              <a:rPr lang="ru-RU" kern="100" dirty="0">
                <a:solidFill>
                  <a:srgbClr val="00000A"/>
                </a:solidFill>
                <a:effectLst/>
                <a:latin typeface="Times New Roman" panose="02020603050405020304" pitchFamily="18" charset="0"/>
                <a:ea typeface="MS Mincho"/>
                <a:cs typeface="Times New Roman" panose="02020603050405020304" pitchFamily="18" charset="0"/>
              </a:rPr>
              <a:t>(</a:t>
            </a:r>
            <a:r>
              <a:rPr lang="ru-RU" i="1" kern="100" dirty="0">
                <a:solidFill>
                  <a:srgbClr val="00000A"/>
                </a:solidFill>
                <a:effectLst/>
                <a:latin typeface="Times New Roman" panose="02020603050405020304" pitchFamily="18" charset="0"/>
                <a:ea typeface="MS Mincho"/>
                <a:cs typeface="Times New Roman" panose="02020603050405020304" pitchFamily="18" charset="0"/>
              </a:rPr>
              <a:t>t</a:t>
            </a:r>
            <a:r>
              <a:rPr lang="ru-RU" kern="100" dirty="0">
                <a:solidFill>
                  <a:srgbClr val="00000A"/>
                </a:solidFill>
                <a:effectLst/>
                <a:latin typeface="Times New Roman" panose="02020603050405020304" pitchFamily="18" charset="0"/>
                <a:ea typeface="MS Mincho"/>
                <a:cs typeface="Times New Roman" panose="02020603050405020304" pitchFamily="18" charset="0"/>
              </a:rPr>
              <a:t>) — сигнал конечной длительности, а </a:t>
            </a:r>
            <a:r>
              <a:rPr lang="ru-RU" i="1" kern="100" dirty="0">
                <a:solidFill>
                  <a:srgbClr val="00000A"/>
                </a:solidFill>
                <a:effectLst/>
                <a:latin typeface="Times New Roman" panose="02020603050405020304" pitchFamily="18" charset="0"/>
                <a:ea typeface="MS Mincho"/>
                <a:cs typeface="Times New Roman" panose="02020603050405020304" pitchFamily="18" charset="0"/>
              </a:rPr>
              <a:t>S</a:t>
            </a:r>
            <a:r>
              <a:rPr lang="ru-RU" kern="100" dirty="0">
                <a:solidFill>
                  <a:srgbClr val="00000A"/>
                </a:solidFill>
                <a:effectLst/>
                <a:latin typeface="Times New Roman" panose="02020603050405020304" pitchFamily="18" charset="0"/>
                <a:ea typeface="MS Mincho"/>
                <a:cs typeface="Times New Roman" panose="02020603050405020304" pitchFamily="18" charset="0"/>
              </a:rPr>
              <a:t>(</a:t>
            </a:r>
            <a:r>
              <a:rPr lang="ru-RU" i="1" kern="100" dirty="0">
                <a:solidFill>
                  <a:srgbClr val="00000A"/>
                </a:solidFill>
                <a:effectLst/>
                <a:latin typeface="Times New Roman" panose="02020603050405020304" pitchFamily="18" charset="0"/>
                <a:ea typeface="MS Mincho"/>
                <a:cs typeface="Times New Roman" panose="02020603050405020304" pitchFamily="18" charset="0"/>
              </a:rPr>
              <a:t>ω</a:t>
            </a:r>
            <a:r>
              <a:rPr lang="ru-RU" kern="100" dirty="0">
                <a:solidFill>
                  <a:srgbClr val="00000A"/>
                </a:solidFill>
                <a:effectLst/>
                <a:latin typeface="Times New Roman" panose="02020603050405020304" pitchFamily="18" charset="0"/>
                <a:ea typeface="MS Mincho"/>
                <a:cs typeface="Times New Roman" panose="02020603050405020304" pitchFamily="18" charset="0"/>
              </a:rPr>
              <a:t>)— его спектральная функция. Получим на основе </a:t>
            </a:r>
            <a:r>
              <a:rPr lang="ru-RU" i="1" kern="100" dirty="0">
                <a:solidFill>
                  <a:srgbClr val="00000A"/>
                </a:solidFill>
                <a:effectLst/>
                <a:latin typeface="Times New Roman" panose="02020603050405020304" pitchFamily="18" charset="0"/>
                <a:ea typeface="MS Mincho"/>
                <a:cs typeface="Times New Roman" panose="02020603050405020304" pitchFamily="18" charset="0"/>
              </a:rPr>
              <a:t>s</a:t>
            </a:r>
            <a:r>
              <a:rPr lang="ru-RU" kern="100" dirty="0">
                <a:solidFill>
                  <a:srgbClr val="00000A"/>
                </a:solidFill>
                <a:effectLst/>
                <a:latin typeface="Times New Roman" panose="02020603050405020304" pitchFamily="18" charset="0"/>
                <a:ea typeface="MS Mincho"/>
                <a:cs typeface="Times New Roman" panose="02020603050405020304" pitchFamily="18" charset="0"/>
              </a:rPr>
              <a:t>(</a:t>
            </a:r>
            <a:r>
              <a:rPr lang="ru-RU" i="1" kern="100" dirty="0">
                <a:solidFill>
                  <a:srgbClr val="00000A"/>
                </a:solidFill>
                <a:effectLst/>
                <a:latin typeface="Times New Roman" panose="02020603050405020304" pitchFamily="18" charset="0"/>
                <a:ea typeface="MS Mincho"/>
                <a:cs typeface="Times New Roman" panose="02020603050405020304" pitchFamily="18" charset="0"/>
              </a:rPr>
              <a:t>t</a:t>
            </a:r>
            <a:r>
              <a:rPr lang="ru-RU" kern="100" dirty="0">
                <a:solidFill>
                  <a:srgbClr val="00000A"/>
                </a:solidFill>
                <a:effectLst/>
                <a:latin typeface="Times New Roman" panose="02020603050405020304" pitchFamily="18" charset="0"/>
                <a:ea typeface="MS Mincho"/>
                <a:cs typeface="Times New Roman" panose="02020603050405020304" pitchFamily="18" charset="0"/>
              </a:rPr>
              <a:t>) периодический сигнал, взяв период повторения </a:t>
            </a:r>
            <a:r>
              <a:rPr lang="ru-RU" i="1" kern="100" dirty="0">
                <a:solidFill>
                  <a:srgbClr val="00000A"/>
                </a:solidFill>
                <a:effectLst/>
                <a:latin typeface="Times New Roman" panose="02020603050405020304" pitchFamily="18" charset="0"/>
                <a:ea typeface="MS Mincho"/>
                <a:cs typeface="Times New Roman" panose="02020603050405020304" pitchFamily="18" charset="0"/>
              </a:rPr>
              <a:t>T</a:t>
            </a:r>
            <a:r>
              <a:rPr lang="ru-RU" kern="100" dirty="0">
                <a:solidFill>
                  <a:srgbClr val="00000A"/>
                </a:solidFill>
                <a:effectLst/>
                <a:latin typeface="Times New Roman" panose="02020603050405020304" pitchFamily="18" charset="0"/>
                <a:ea typeface="MS Mincho"/>
                <a:cs typeface="Times New Roman" panose="02020603050405020304" pitchFamily="18" charset="0"/>
              </a:rPr>
              <a:t> не меньше длительности сигнала:</a:t>
            </a:r>
            <a:endParaRPr lang="ru-RU"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7" name="Рисунок 6"/>
          <p:cNvPicPr/>
          <p:nvPr/>
        </p:nvPicPr>
        <p:blipFill>
          <a:blip r:embed="rId4"/>
          <a:stretch>
            <a:fillRect/>
          </a:stretch>
        </p:blipFill>
        <p:spPr>
          <a:xfrm>
            <a:off x="5064278" y="4560834"/>
            <a:ext cx="1987236" cy="630577"/>
          </a:xfrm>
          <a:prstGeom prst="rect">
            <a:avLst/>
          </a:prstGeom>
        </p:spPr>
      </p:pic>
      <p:sp>
        <p:nvSpPr>
          <p:cNvPr id="8" name="Прямоугольник 7"/>
          <p:cNvSpPr/>
          <p:nvPr/>
        </p:nvSpPr>
        <p:spPr>
          <a:xfrm>
            <a:off x="600070" y="5124736"/>
            <a:ext cx="11001380" cy="646331"/>
          </a:xfrm>
          <a:prstGeom prst="rect">
            <a:avLst/>
          </a:prstGeom>
        </p:spPr>
        <p:txBody>
          <a:bodyPr wrap="square">
            <a:spAutoFit/>
          </a:bodyPr>
          <a:lstStyle/>
          <a:p>
            <a:r>
              <a:rPr lang="ru-RU" dirty="0">
                <a:solidFill>
                  <a:srgbClr val="00000A"/>
                </a:solidFill>
                <a:effectLst/>
                <a:latin typeface="Times New Roman" panose="02020603050405020304" pitchFamily="18" charset="0"/>
                <a:ea typeface="MS Mincho"/>
              </a:rPr>
              <a:t>Между спектральной функцией </a:t>
            </a:r>
            <a:r>
              <a:rPr lang="ru-RU" i="1" dirty="0">
                <a:solidFill>
                  <a:srgbClr val="00000A"/>
                </a:solidFill>
                <a:effectLst/>
                <a:latin typeface="Times New Roman" panose="02020603050405020304" pitchFamily="18" charset="0"/>
                <a:ea typeface="MS Mincho"/>
              </a:rPr>
              <a:t>S</a:t>
            </a:r>
            <a:r>
              <a:rPr lang="ru-RU" dirty="0">
                <a:solidFill>
                  <a:srgbClr val="00000A"/>
                </a:solidFill>
                <a:effectLst/>
                <a:latin typeface="Times New Roman" panose="02020603050405020304" pitchFamily="18" charset="0"/>
                <a:ea typeface="MS Mincho"/>
              </a:rPr>
              <a:t>(</a:t>
            </a:r>
            <a:r>
              <a:rPr lang="ru-RU" i="1" dirty="0">
                <a:solidFill>
                  <a:srgbClr val="00000A"/>
                </a:solidFill>
                <a:effectLst/>
                <a:latin typeface="Times New Roman" panose="02020603050405020304" pitchFamily="18" charset="0"/>
                <a:ea typeface="MS Mincho"/>
              </a:rPr>
              <a:t>ω</a:t>
            </a:r>
            <a:r>
              <a:rPr lang="ru-RU" dirty="0">
                <a:solidFill>
                  <a:srgbClr val="00000A"/>
                </a:solidFill>
                <a:effectLst/>
                <a:latin typeface="Times New Roman" panose="02020603050405020304" pitchFamily="18" charset="0"/>
                <a:ea typeface="MS Mincho"/>
              </a:rPr>
              <a:t>) одиночного импульса и коэффициентами ряда Фурье для периодической последовательности таких импульсов существует простая связь:</a:t>
            </a:r>
            <a:endParaRPr lang="ru-RU" dirty="0"/>
          </a:p>
        </p:txBody>
      </p:sp>
      <p:pic>
        <p:nvPicPr>
          <p:cNvPr id="9" name="Рисунок 8"/>
          <p:cNvPicPr/>
          <p:nvPr/>
        </p:nvPicPr>
        <p:blipFill>
          <a:blip r:embed="rId5"/>
          <a:stretch>
            <a:fillRect/>
          </a:stretch>
        </p:blipFill>
        <p:spPr>
          <a:xfrm>
            <a:off x="5113497" y="5779509"/>
            <a:ext cx="1651636" cy="563715"/>
          </a:xfrm>
          <a:prstGeom prst="rect">
            <a:avLst/>
          </a:prstGeom>
        </p:spPr>
      </p:pic>
    </p:spTree>
    <p:extLst>
      <p:ext uri="{BB962C8B-B14F-4D97-AF65-F5344CB8AC3E}">
        <p14:creationId xmlns:p14="http://schemas.microsoft.com/office/powerpoint/2010/main" val="42417790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676275" y="447586"/>
            <a:ext cx="10896600" cy="646331"/>
          </a:xfrm>
          <a:prstGeom prst="rect">
            <a:avLst/>
          </a:prstGeom>
        </p:spPr>
        <p:txBody>
          <a:bodyPr wrap="square">
            <a:spAutoFit/>
          </a:bodyPr>
          <a:lstStyle/>
          <a:p>
            <a:r>
              <a:rPr lang="ru-RU" dirty="0">
                <a:solidFill>
                  <a:srgbClr val="00000A"/>
                </a:solidFill>
                <a:effectLst/>
                <a:latin typeface="Times New Roman" panose="02020603050405020304" pitchFamily="18" charset="0"/>
                <a:ea typeface="MS Mincho"/>
              </a:rPr>
              <a:t>Данный интеграл представляет собой свертку сигнала s(t) и функции 1/(</a:t>
            </a:r>
            <a:r>
              <a:rPr lang="ru-RU" i="1" dirty="0">
                <a:solidFill>
                  <a:srgbClr val="00000A"/>
                </a:solidFill>
                <a:effectLst/>
                <a:latin typeface="Times New Roman" panose="02020603050405020304" pitchFamily="18" charset="0"/>
                <a:ea typeface="MS Mincho"/>
              </a:rPr>
              <a:t>πt</a:t>
            </a:r>
            <a:r>
              <a:rPr lang="ru-RU" dirty="0">
                <a:solidFill>
                  <a:srgbClr val="00000A"/>
                </a:solidFill>
                <a:effectLst/>
                <a:latin typeface="Times New Roman" panose="02020603050405020304" pitchFamily="18" charset="0"/>
                <a:ea typeface="MS Mincho"/>
              </a:rPr>
              <a:t>). Это означает, что преобразование Гильберта может быть выполнено линейной системой с постоянными параметрами.</a:t>
            </a:r>
            <a:endParaRPr lang="ru-RU" dirty="0"/>
          </a:p>
        </p:txBody>
      </p:sp>
      <p:sp>
        <p:nvSpPr>
          <p:cNvPr id="3" name="Прямоугольник 2"/>
          <p:cNvSpPr/>
          <p:nvPr/>
        </p:nvSpPr>
        <p:spPr>
          <a:xfrm>
            <a:off x="676275" y="1093917"/>
            <a:ext cx="10896600" cy="388696"/>
          </a:xfrm>
          <a:prstGeom prst="rect">
            <a:avLst/>
          </a:prstGeom>
        </p:spPr>
        <p:txBody>
          <a:bodyPr wrap="square">
            <a:spAutoFit/>
          </a:bodyPr>
          <a:lstStyle/>
          <a:p>
            <a:pPr indent="450215" algn="just">
              <a:lnSpc>
                <a:spcPct val="107000"/>
              </a:lnSpc>
              <a:spcAft>
                <a:spcPts val="800"/>
              </a:spcAft>
            </a:pPr>
            <a:r>
              <a:rPr lang="ru-RU" kern="100" dirty="0">
                <a:solidFill>
                  <a:srgbClr val="00000A"/>
                </a:solidFill>
                <a:effectLst/>
                <a:latin typeface="Times New Roman" panose="02020603050405020304" pitchFamily="18" charset="0"/>
                <a:ea typeface="MS Mincho"/>
                <a:cs typeface="Times New Roman" panose="02020603050405020304" pitchFamily="18" charset="0"/>
              </a:rPr>
              <a:t>Мы можем определить частотную характеристику преобразования</a:t>
            </a:r>
            <a:r>
              <a:rPr lang="en-US" kern="100" dirty="0">
                <a:solidFill>
                  <a:srgbClr val="00000A"/>
                </a:solidFill>
                <a:effectLst/>
                <a:latin typeface="Times New Roman" panose="02020603050405020304" pitchFamily="18" charset="0"/>
                <a:ea typeface="MS Mincho"/>
                <a:cs typeface="Times New Roman" panose="02020603050405020304" pitchFamily="18" charset="0"/>
              </a:rPr>
              <a:t> </a:t>
            </a:r>
            <a:r>
              <a:rPr lang="ru-RU" kern="100" dirty="0">
                <a:solidFill>
                  <a:srgbClr val="00000A"/>
                </a:solidFill>
                <a:effectLst/>
                <a:latin typeface="Times New Roman" panose="02020603050405020304" pitchFamily="18" charset="0"/>
                <a:ea typeface="MS Mincho"/>
                <a:cs typeface="Times New Roman" panose="02020603050405020304" pitchFamily="18" charset="0"/>
              </a:rPr>
              <a:t>Гильберта:</a:t>
            </a:r>
            <a:endParaRPr lang="ru-RU"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Рисунок 3"/>
          <p:cNvPicPr/>
          <p:nvPr/>
        </p:nvPicPr>
        <p:blipFill>
          <a:blip r:embed="rId2"/>
          <a:stretch>
            <a:fillRect/>
          </a:stretch>
        </p:blipFill>
        <p:spPr>
          <a:xfrm>
            <a:off x="4510881" y="1482613"/>
            <a:ext cx="3227388" cy="878099"/>
          </a:xfrm>
          <a:prstGeom prst="rect">
            <a:avLst/>
          </a:prstGeom>
        </p:spPr>
      </p:pic>
      <p:sp>
        <p:nvSpPr>
          <p:cNvPr id="5" name="Прямоугольник 4"/>
          <p:cNvSpPr/>
          <p:nvPr/>
        </p:nvSpPr>
        <p:spPr>
          <a:xfrm>
            <a:off x="676275" y="2360712"/>
            <a:ext cx="10896600" cy="1277786"/>
          </a:xfrm>
          <a:prstGeom prst="rect">
            <a:avLst/>
          </a:prstGeom>
        </p:spPr>
        <p:txBody>
          <a:bodyPr wrap="square">
            <a:spAutoFit/>
          </a:bodyPr>
          <a:lstStyle/>
          <a:p>
            <a:pPr indent="450215" algn="just">
              <a:lnSpc>
                <a:spcPct val="107000"/>
              </a:lnSpc>
              <a:spcAft>
                <a:spcPts val="800"/>
              </a:spcAft>
            </a:pPr>
            <a:r>
              <a:rPr lang="ru-RU" kern="100">
                <a:solidFill>
                  <a:srgbClr val="00000A"/>
                </a:solidFill>
                <a:effectLst/>
                <a:latin typeface="Times New Roman" panose="02020603050405020304" pitchFamily="18" charset="0"/>
                <a:ea typeface="MS Mincho"/>
                <a:cs typeface="Times New Roman" panose="02020603050405020304" pitchFamily="18" charset="0"/>
              </a:rPr>
              <a:t>Итак, амплитудно-частотная характеристика (АЧХ) преобразования Гильберта равна единице всюду, кроме нулевой частоты, т. е. преобразование Гильберта не меняет амплитудных соотношений в спектре сигнала, лишь удаляя из него постоянную составляющую. Фазы всех спектральных составляющих в области положительных частот уменьшаются на 90°, в области отрицательных частот - увеличиваются на 90°. </a:t>
            </a:r>
            <a:endParaRPr lang="ru-RU"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Прямоугольник 5"/>
          <p:cNvSpPr/>
          <p:nvPr/>
        </p:nvSpPr>
        <p:spPr>
          <a:xfrm>
            <a:off x="676275" y="3638498"/>
            <a:ext cx="10896600" cy="646331"/>
          </a:xfrm>
          <a:prstGeom prst="rect">
            <a:avLst/>
          </a:prstGeom>
        </p:spPr>
        <p:txBody>
          <a:bodyPr wrap="square">
            <a:spAutoFit/>
          </a:bodyPr>
          <a:lstStyle/>
          <a:p>
            <a:pPr algn="just"/>
            <a:r>
              <a:rPr lang="ru-RU" dirty="0">
                <a:solidFill>
                  <a:srgbClr val="00000A"/>
                </a:solidFill>
                <a:effectLst/>
                <a:latin typeface="Times New Roman" panose="02020603050405020304" pitchFamily="18" charset="0"/>
                <a:ea typeface="MS Mincho"/>
              </a:rPr>
              <a:t>Таким образом, устройство, осуществляющее преобразование Гильберта, должно представлять собой идеальный </a:t>
            </a:r>
            <a:r>
              <a:rPr lang="ru-RU" dirty="0" err="1">
                <a:solidFill>
                  <a:srgbClr val="00000A"/>
                </a:solidFill>
                <a:effectLst/>
                <a:latin typeface="Times New Roman" panose="02020603050405020304" pitchFamily="18" charset="0"/>
                <a:ea typeface="MS Mincho"/>
              </a:rPr>
              <a:t>фазовращатель</a:t>
            </a:r>
            <a:r>
              <a:rPr lang="ru-RU" dirty="0">
                <a:solidFill>
                  <a:srgbClr val="00000A"/>
                </a:solidFill>
                <a:effectLst/>
                <a:latin typeface="Times New Roman" panose="02020603050405020304" pitchFamily="18" charset="0"/>
                <a:ea typeface="MS Mincho"/>
              </a:rPr>
              <a:t>, вносящий на всех частотах фазовый сдвиг, равный 90°.</a:t>
            </a:r>
            <a:endParaRPr lang="ru-RU" dirty="0"/>
          </a:p>
        </p:txBody>
      </p:sp>
    </p:spTree>
    <p:extLst>
      <p:ext uri="{BB962C8B-B14F-4D97-AF65-F5344CB8AC3E}">
        <p14:creationId xmlns:p14="http://schemas.microsoft.com/office/powerpoint/2010/main" val="2174615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685799" y="452811"/>
            <a:ext cx="10639425" cy="1084015"/>
          </a:xfrm>
          <a:prstGeom prst="rect">
            <a:avLst/>
          </a:prstGeom>
        </p:spPr>
        <p:txBody>
          <a:bodyPr wrap="square">
            <a:spAutoFit/>
          </a:bodyPr>
          <a:lstStyle/>
          <a:p>
            <a:pPr indent="450215" algn="just">
              <a:lnSpc>
                <a:spcPct val="107000"/>
              </a:lnSpc>
              <a:spcAft>
                <a:spcPts val="800"/>
              </a:spcAft>
            </a:pPr>
            <a:r>
              <a:rPr lang="ru-RU"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Спектр аналитического сигнала</a:t>
            </a:r>
            <a:endParaRPr lang="ru-RU" kern="100" dirty="0">
              <a:effectLst/>
              <a:latin typeface="Times New Roman" panose="02020603050405020304" pitchFamily="18" charset="0"/>
              <a:ea typeface="Calibri" panose="020F0502020204030204" pitchFamily="34" charset="0"/>
              <a:cs typeface="Times New Roman" panose="02020603050405020304" pitchFamily="18" charset="0"/>
            </a:endParaRPr>
          </a:p>
          <a:p>
            <a:pPr indent="450215" algn="just">
              <a:lnSpc>
                <a:spcPct val="107000"/>
              </a:lnSpc>
              <a:spcAft>
                <a:spcPts val="800"/>
              </a:spcAft>
            </a:pPr>
            <a:r>
              <a:rPr lang="ru-RU" kern="100" dirty="0">
                <a:solidFill>
                  <a:srgbClr val="00000A"/>
                </a:solidFill>
                <a:effectLst/>
                <a:latin typeface="Times New Roman" panose="02020603050405020304" pitchFamily="18" charset="0"/>
                <a:ea typeface="MS Mincho"/>
                <a:cs typeface="Times New Roman" panose="02020603050405020304" pitchFamily="18" charset="0"/>
              </a:rPr>
              <a:t>Вычислим спектр аналитического сигнала, учитывая, что преобразование Гильберта является линейным и его коэффициент передачи определяется формулой</a:t>
            </a:r>
            <a:endParaRPr lang="ru-RU"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3" name="Рисунок 2"/>
          <p:cNvPicPr/>
          <p:nvPr/>
        </p:nvPicPr>
        <p:blipFill>
          <a:blip r:embed="rId2"/>
          <a:stretch>
            <a:fillRect/>
          </a:stretch>
        </p:blipFill>
        <p:spPr>
          <a:xfrm>
            <a:off x="4370386" y="1536826"/>
            <a:ext cx="3270250" cy="897255"/>
          </a:xfrm>
          <a:prstGeom prst="rect">
            <a:avLst/>
          </a:prstGeom>
        </p:spPr>
      </p:pic>
      <p:pic>
        <p:nvPicPr>
          <p:cNvPr id="4" name="Рисунок 3"/>
          <p:cNvPicPr/>
          <p:nvPr/>
        </p:nvPicPr>
        <p:blipFill>
          <a:blip r:embed="rId3"/>
          <a:stretch>
            <a:fillRect/>
          </a:stretch>
        </p:blipFill>
        <p:spPr>
          <a:xfrm>
            <a:off x="3491229" y="2434081"/>
            <a:ext cx="5033645" cy="1041400"/>
          </a:xfrm>
          <a:prstGeom prst="rect">
            <a:avLst/>
          </a:prstGeom>
        </p:spPr>
      </p:pic>
      <p:sp>
        <p:nvSpPr>
          <p:cNvPr id="5" name="Прямоугольник 4"/>
          <p:cNvSpPr/>
          <p:nvPr/>
        </p:nvSpPr>
        <p:spPr>
          <a:xfrm>
            <a:off x="685799" y="3730906"/>
            <a:ext cx="6096000" cy="2463238"/>
          </a:xfrm>
          <a:prstGeom prst="rect">
            <a:avLst/>
          </a:prstGeom>
        </p:spPr>
        <p:txBody>
          <a:bodyPr>
            <a:spAutoFit/>
          </a:bodyPr>
          <a:lstStyle/>
          <a:p>
            <a:pPr indent="450215" algn="just">
              <a:lnSpc>
                <a:spcPct val="107000"/>
              </a:lnSpc>
              <a:spcAft>
                <a:spcPts val="800"/>
              </a:spcAft>
            </a:pPr>
            <a:r>
              <a:rPr lang="ru-RU" kern="100" dirty="0">
                <a:solidFill>
                  <a:srgbClr val="00000A"/>
                </a:solidFill>
                <a:effectLst/>
                <a:latin typeface="Times New Roman" panose="02020603050405020304" pitchFamily="18" charset="0"/>
                <a:ea typeface="MS Mincho"/>
                <a:cs typeface="Times New Roman" panose="02020603050405020304" pitchFamily="18" charset="0"/>
              </a:rPr>
              <a:t>В области положительных частот спектры вещественного сигнала и добавленной мнимой части (с учетом дополнительного 90-градусного фазового сдвига, вносимого множителем j) складываются, давая удвоенный результат. В области же отрицательных частот эти спектры оказываются противофазными и взаимно уничтожаются. В результате спектр аналитического сигнала оказывается односторонним</a:t>
            </a:r>
            <a:endParaRPr lang="ru-RU"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6" name="Рисунок 5"/>
          <p:cNvPicPr/>
          <p:nvPr/>
        </p:nvPicPr>
        <p:blipFill>
          <a:blip r:embed="rId4"/>
          <a:stretch>
            <a:fillRect/>
          </a:stretch>
        </p:blipFill>
        <p:spPr>
          <a:xfrm>
            <a:off x="8143557" y="3822065"/>
            <a:ext cx="2629535" cy="2052320"/>
          </a:xfrm>
          <a:prstGeom prst="rect">
            <a:avLst/>
          </a:prstGeom>
        </p:spPr>
      </p:pic>
    </p:spTree>
    <p:extLst>
      <p:ext uri="{BB962C8B-B14F-4D97-AF65-F5344CB8AC3E}">
        <p14:creationId xmlns:p14="http://schemas.microsoft.com/office/powerpoint/2010/main" val="8468312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781050" y="648071"/>
            <a:ext cx="10534650" cy="685059"/>
          </a:xfrm>
          <a:prstGeom prst="rect">
            <a:avLst/>
          </a:prstGeom>
        </p:spPr>
        <p:txBody>
          <a:bodyPr wrap="square">
            <a:spAutoFit/>
          </a:bodyPr>
          <a:lstStyle/>
          <a:p>
            <a:pPr indent="450215" algn="just">
              <a:lnSpc>
                <a:spcPct val="107000"/>
              </a:lnSpc>
              <a:spcAft>
                <a:spcPts val="800"/>
              </a:spcAft>
            </a:pPr>
            <a:r>
              <a:rPr lang="ru-RU" kern="100" dirty="0">
                <a:solidFill>
                  <a:srgbClr val="00000A"/>
                </a:solidFill>
                <a:effectLst/>
                <a:latin typeface="Times New Roman" panose="02020603050405020304" pitchFamily="18" charset="0"/>
                <a:ea typeface="MS Mincho"/>
                <a:cs typeface="Times New Roman" panose="02020603050405020304" pitchFamily="18" charset="0"/>
              </a:rPr>
              <a:t>Спектр комплексной огибающей представляет собой сдвинутый на ω</a:t>
            </a:r>
            <a:r>
              <a:rPr lang="ru-RU" kern="100" baseline="-25000" dirty="0">
                <a:solidFill>
                  <a:srgbClr val="00000A"/>
                </a:solidFill>
                <a:effectLst/>
                <a:latin typeface="Times New Roman" panose="02020603050405020304" pitchFamily="18" charset="0"/>
                <a:ea typeface="MS Mincho"/>
                <a:cs typeface="Times New Roman" panose="02020603050405020304" pitchFamily="18" charset="0"/>
              </a:rPr>
              <a:t>0</a:t>
            </a:r>
            <a:r>
              <a:rPr lang="ru-RU" kern="100" dirty="0">
                <a:solidFill>
                  <a:srgbClr val="00000A"/>
                </a:solidFill>
                <a:effectLst/>
                <a:latin typeface="Times New Roman" panose="02020603050405020304" pitchFamily="18" charset="0"/>
                <a:ea typeface="MS Mincho"/>
                <a:cs typeface="Times New Roman" panose="02020603050405020304" pitchFamily="18" charset="0"/>
              </a:rPr>
              <a:t> спектр аналитического сигнала:</a:t>
            </a:r>
            <a:endParaRPr lang="ru-RU"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Рисунок 3"/>
          <p:cNvPicPr/>
          <p:nvPr/>
        </p:nvPicPr>
        <p:blipFill>
          <a:blip r:embed="rId2"/>
          <a:stretch>
            <a:fillRect/>
          </a:stretch>
        </p:blipFill>
        <p:spPr>
          <a:xfrm>
            <a:off x="5176837" y="1942730"/>
            <a:ext cx="1743075" cy="384175"/>
          </a:xfrm>
          <a:prstGeom prst="rect">
            <a:avLst/>
          </a:prstGeom>
        </p:spPr>
      </p:pic>
      <p:sp>
        <p:nvSpPr>
          <p:cNvPr id="5" name="Прямоугольник 4"/>
          <p:cNvSpPr/>
          <p:nvPr/>
        </p:nvSpPr>
        <p:spPr>
          <a:xfrm>
            <a:off x="781049" y="2755530"/>
            <a:ext cx="10534651" cy="685059"/>
          </a:xfrm>
          <a:prstGeom prst="rect">
            <a:avLst/>
          </a:prstGeom>
        </p:spPr>
        <p:txBody>
          <a:bodyPr wrap="square">
            <a:spAutoFit/>
          </a:bodyPr>
          <a:lstStyle/>
          <a:p>
            <a:pPr indent="450215" algn="just">
              <a:lnSpc>
                <a:spcPct val="107000"/>
              </a:lnSpc>
              <a:spcAft>
                <a:spcPts val="800"/>
              </a:spcAft>
            </a:pPr>
            <a:r>
              <a:rPr lang="ru-RU" kern="100" dirty="0">
                <a:solidFill>
                  <a:srgbClr val="00000A"/>
                </a:solidFill>
                <a:effectLst/>
                <a:latin typeface="Times New Roman" panose="02020603050405020304" pitchFamily="18" charset="0"/>
                <a:ea typeface="MS Mincho"/>
                <a:cs typeface="Times New Roman" panose="02020603050405020304" pitchFamily="18" charset="0"/>
              </a:rPr>
              <a:t>В общем случае спектр комплексной огибающей не является симметричным относительно нулевой частоты</a:t>
            </a:r>
            <a:endParaRPr lang="ru-RU"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6" name="Рисунок 5"/>
          <p:cNvPicPr/>
          <p:nvPr/>
        </p:nvPicPr>
        <p:blipFill>
          <a:blip r:embed="rId3"/>
          <a:stretch>
            <a:fillRect/>
          </a:stretch>
        </p:blipFill>
        <p:spPr>
          <a:xfrm>
            <a:off x="4762499" y="3698557"/>
            <a:ext cx="2571750" cy="1118235"/>
          </a:xfrm>
          <a:prstGeom prst="rect">
            <a:avLst/>
          </a:prstGeom>
        </p:spPr>
      </p:pic>
    </p:spTree>
    <p:extLst>
      <p:ext uri="{BB962C8B-B14F-4D97-AF65-F5344CB8AC3E}">
        <p14:creationId xmlns:p14="http://schemas.microsoft.com/office/powerpoint/2010/main" val="14597454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800100" y="413495"/>
            <a:ext cx="10687050" cy="3363741"/>
          </a:xfrm>
          <a:prstGeom prst="rect">
            <a:avLst/>
          </a:prstGeom>
        </p:spPr>
        <p:txBody>
          <a:bodyPr wrap="square">
            <a:spAutoFit/>
          </a:bodyPr>
          <a:lstStyle/>
          <a:p>
            <a:pPr algn="just">
              <a:lnSpc>
                <a:spcPct val="107000"/>
              </a:lnSpc>
              <a:spcAft>
                <a:spcPts val="800"/>
              </a:spcAft>
            </a:pPr>
            <a:r>
              <a:rPr lang="ru-RU" b="1" kern="100" dirty="0">
                <a:effectLst/>
                <a:latin typeface="Times New Roman" panose="02020603050405020304" pitchFamily="18" charset="0"/>
                <a:ea typeface="Calibri" panose="020F0502020204030204" pitchFamily="34" charset="0"/>
                <a:cs typeface="Times New Roman" panose="02020603050405020304" pitchFamily="18" charset="0"/>
              </a:rPr>
              <a:t>Стационарные и эргодические случайные процессы</a:t>
            </a:r>
            <a:endParaRPr lang="en-US"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indent="450215" algn="just">
              <a:lnSpc>
                <a:spcPct val="107000"/>
              </a:lnSpc>
              <a:spcAft>
                <a:spcPts val="800"/>
              </a:spcAft>
            </a:pPr>
            <a:r>
              <a:rPr lang="ru-RU" kern="100" dirty="0">
                <a:effectLst/>
                <a:latin typeface="Times New Roman" panose="02020603050405020304" pitchFamily="18" charset="0"/>
                <a:ea typeface="Calibri" panose="020F0502020204030204" pitchFamily="34" charset="0"/>
                <a:cs typeface="Times New Roman" panose="02020603050405020304" pitchFamily="18" charset="0"/>
              </a:rPr>
              <a:t>В общем случае, вероятностные и корреляционные характеристики случайных процессов зависят от одного или нескольких моментов времени, в которые эти характеристики определяются. Однако существует класс случайных процессов, у которых зависимость характеристик от времени отсутствует. Кроме того, для некоторых случайных процессов не обязательно производить усреднение по ансамблю реализаций — можно ограничиться рассмотрением одной реализации и ее усреднением во времени.</a:t>
            </a:r>
          </a:p>
          <a:p>
            <a:pPr algn="just">
              <a:lnSpc>
                <a:spcPct val="107000"/>
              </a:lnSpc>
              <a:spcAft>
                <a:spcPts val="800"/>
              </a:spcAft>
            </a:pPr>
            <a:r>
              <a:rPr lang="ru-RU" b="1" kern="100" dirty="0">
                <a:effectLst/>
                <a:latin typeface="Times New Roman" panose="02020603050405020304" pitchFamily="18" charset="0"/>
                <a:ea typeface="Calibri" panose="020F0502020204030204" pitchFamily="34" charset="0"/>
                <a:cs typeface="Times New Roman" panose="02020603050405020304" pitchFamily="18" charset="0"/>
              </a:rPr>
              <a:t>Стационарные случайные процессы</a:t>
            </a:r>
            <a:endParaRPr lang="en-US"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indent="457200" algn="just">
              <a:lnSpc>
                <a:spcPct val="107000"/>
              </a:lnSpc>
              <a:spcAft>
                <a:spcPts val="800"/>
              </a:spcAft>
            </a:pPr>
            <a:r>
              <a:rPr lang="ru-RU" kern="100" dirty="0">
                <a:effectLst/>
                <a:latin typeface="Times New Roman" panose="02020603050405020304" pitchFamily="18" charset="0"/>
                <a:ea typeface="Calibri" panose="020F0502020204030204" pitchFamily="34" charset="0"/>
                <a:cs typeface="Times New Roman" panose="02020603050405020304" pitchFamily="18" charset="0"/>
              </a:rPr>
              <a:t>Так принято называть случайные процессы, статистические характеристики которых одинаковы во всех временных сечениях. Говорят, что случайный процесс строго стационарен (или стационарен в узком смысле), если его многомерная плотность вероятности</a:t>
            </a:r>
          </a:p>
        </p:txBody>
      </p:sp>
      <p:pic>
        <p:nvPicPr>
          <p:cNvPr id="3" name="Рисунок 2" descr="Изображение выглядит как Шрифт, рукописный текст, типография, каллиграфия&#10;&#10;Автоматически созданное описание"/>
          <p:cNvPicPr/>
          <p:nvPr/>
        </p:nvPicPr>
        <p:blipFill>
          <a:blip r:embed="rId2"/>
          <a:stretch>
            <a:fillRect/>
          </a:stretch>
        </p:blipFill>
        <p:spPr>
          <a:xfrm>
            <a:off x="4672012" y="3777236"/>
            <a:ext cx="2943225" cy="348298"/>
          </a:xfrm>
          <a:prstGeom prst="rect">
            <a:avLst/>
          </a:prstGeom>
        </p:spPr>
      </p:pic>
      <p:sp>
        <p:nvSpPr>
          <p:cNvPr id="4" name="Прямоугольник 3"/>
          <p:cNvSpPr/>
          <p:nvPr/>
        </p:nvSpPr>
        <p:spPr>
          <a:xfrm>
            <a:off x="800100" y="4171669"/>
            <a:ext cx="10687050" cy="685059"/>
          </a:xfrm>
          <a:prstGeom prst="rect">
            <a:avLst/>
          </a:prstGeom>
        </p:spPr>
        <p:txBody>
          <a:bodyPr wrap="square">
            <a:spAutoFit/>
          </a:bodyPr>
          <a:lstStyle/>
          <a:p>
            <a:pPr algn="just">
              <a:lnSpc>
                <a:spcPct val="107000"/>
              </a:lnSpc>
              <a:spcAft>
                <a:spcPts val="800"/>
              </a:spcAft>
            </a:pPr>
            <a:r>
              <a:rPr lang="ru-RU" kern="100" dirty="0">
                <a:effectLst/>
                <a:latin typeface="Times New Roman" panose="02020603050405020304" pitchFamily="18" charset="0"/>
                <a:ea typeface="Calibri" panose="020F0502020204030204" pitchFamily="34" charset="0"/>
                <a:cs typeface="Times New Roman" panose="02020603050405020304" pitchFamily="18" charset="0"/>
              </a:rPr>
              <a:t>произвольной размерности </a:t>
            </a:r>
            <a:r>
              <a:rPr lang="ru-RU" b="1" i="1" kern="100" dirty="0">
                <a:effectLst/>
                <a:latin typeface="Times New Roman" panose="02020603050405020304" pitchFamily="18" charset="0"/>
                <a:ea typeface="Calibri" panose="020F0502020204030204" pitchFamily="34" charset="0"/>
                <a:cs typeface="Times New Roman" panose="02020603050405020304" pitchFamily="18" charset="0"/>
              </a:rPr>
              <a:t>n</a:t>
            </a:r>
            <a:r>
              <a:rPr lang="ru-RU" kern="100" dirty="0">
                <a:effectLst/>
                <a:latin typeface="Times New Roman" panose="02020603050405020304" pitchFamily="18" charset="0"/>
                <a:ea typeface="Calibri" panose="020F0502020204030204" pitchFamily="34" charset="0"/>
                <a:cs typeface="Times New Roman" panose="02020603050405020304" pitchFamily="18" charset="0"/>
              </a:rPr>
              <a:t> не изменяется при одновременном сдвиге всех временных сечений </a:t>
            </a:r>
            <a:r>
              <a:rPr lang="ru-RU" i="1" kern="100" dirty="0">
                <a:effectLst/>
                <a:latin typeface="Times New Roman" panose="02020603050405020304" pitchFamily="18" charset="0"/>
                <a:ea typeface="Calibri" panose="020F0502020204030204" pitchFamily="34" charset="0"/>
                <a:cs typeface="Times New Roman" panose="02020603050405020304" pitchFamily="18" charset="0"/>
              </a:rPr>
              <a:t>t</a:t>
            </a:r>
            <a:r>
              <a:rPr lang="ru-RU" kern="100" baseline="-25000" dirty="0">
                <a:effectLst/>
                <a:latin typeface="Times New Roman" panose="02020603050405020304" pitchFamily="18" charset="0"/>
                <a:ea typeface="Calibri" panose="020F0502020204030204" pitchFamily="34" charset="0"/>
                <a:cs typeface="Times New Roman" panose="02020603050405020304" pitchFamily="18" charset="0"/>
              </a:rPr>
              <a:t>1</a:t>
            </a:r>
            <a:r>
              <a:rPr lang="ru-RU" i="1" kern="100" dirty="0">
                <a:effectLst/>
                <a:latin typeface="Times New Roman" panose="02020603050405020304" pitchFamily="18" charset="0"/>
                <a:ea typeface="Calibri" panose="020F0502020204030204" pitchFamily="34" charset="0"/>
                <a:cs typeface="Times New Roman" panose="02020603050405020304" pitchFamily="18" charset="0"/>
              </a:rPr>
              <a:t> , t</a:t>
            </a:r>
            <a:r>
              <a:rPr lang="ru-RU" kern="100" baseline="-25000" dirty="0">
                <a:effectLst/>
                <a:latin typeface="Times New Roman" panose="02020603050405020304" pitchFamily="18" charset="0"/>
                <a:ea typeface="Calibri" panose="020F0502020204030204" pitchFamily="34" charset="0"/>
                <a:cs typeface="Times New Roman" panose="02020603050405020304" pitchFamily="18" charset="0"/>
              </a:rPr>
              <a:t>2</a:t>
            </a:r>
            <a:r>
              <a:rPr lang="ru-RU" i="1" kern="100" dirty="0">
                <a:effectLst/>
                <a:latin typeface="Times New Roman" panose="02020603050405020304" pitchFamily="18" charset="0"/>
                <a:ea typeface="Calibri" panose="020F0502020204030204" pitchFamily="34" charset="0"/>
                <a:cs typeface="Times New Roman" panose="02020603050405020304" pitchFamily="18" charset="0"/>
              </a:rPr>
              <a:t> , ..., </a:t>
            </a:r>
            <a:r>
              <a:rPr lang="ru-RU" i="1" kern="100" dirty="0" err="1">
                <a:effectLst/>
                <a:latin typeface="Times New Roman" panose="02020603050405020304" pitchFamily="18" charset="0"/>
                <a:ea typeface="Calibri" panose="020F0502020204030204" pitchFamily="34" charset="0"/>
                <a:cs typeface="Times New Roman" panose="02020603050405020304" pitchFamily="18" charset="0"/>
              </a:rPr>
              <a:t>t</a:t>
            </a:r>
            <a:r>
              <a:rPr lang="ru-RU" kern="100" baseline="-25000" dirty="0" err="1">
                <a:effectLst/>
                <a:latin typeface="Times New Roman" panose="02020603050405020304" pitchFamily="18" charset="0"/>
                <a:ea typeface="Calibri" panose="020F0502020204030204" pitchFamily="34" charset="0"/>
                <a:cs typeface="Times New Roman" panose="02020603050405020304" pitchFamily="18" charset="0"/>
              </a:rPr>
              <a:t>n</a:t>
            </a:r>
            <a:r>
              <a:rPr lang="ru-RU" kern="100" dirty="0">
                <a:effectLst/>
                <a:latin typeface="Times New Roman" panose="02020603050405020304" pitchFamily="18" charset="0"/>
                <a:ea typeface="Calibri" panose="020F0502020204030204" pitchFamily="34" charset="0"/>
                <a:cs typeface="Times New Roman" panose="02020603050405020304" pitchFamily="18" charset="0"/>
              </a:rPr>
              <a:t> вдоль оси времени на одинаковую величину </a:t>
            </a:r>
            <a:r>
              <a:rPr lang="ru-RU" i="1" kern="100" dirty="0">
                <a:effectLst/>
                <a:latin typeface="Times New Roman" panose="02020603050405020304" pitchFamily="18" charset="0"/>
                <a:ea typeface="Calibri" panose="020F0502020204030204" pitchFamily="34" charset="0"/>
                <a:cs typeface="Times New Roman" panose="02020603050405020304" pitchFamily="18" charset="0"/>
              </a:rPr>
              <a:t>τ</a:t>
            </a:r>
            <a:r>
              <a:rPr lang="ru-RU" kern="100" dirty="0">
                <a:effectLst/>
                <a:latin typeface="Times New Roman" panose="02020603050405020304" pitchFamily="18" charset="0"/>
                <a:ea typeface="Calibri" panose="020F0502020204030204" pitchFamily="34" charset="0"/>
                <a:cs typeface="Times New Roman" panose="02020603050405020304" pitchFamily="18" charset="0"/>
              </a:rPr>
              <a:t>:</a:t>
            </a:r>
          </a:p>
        </p:txBody>
      </p:sp>
      <p:pic>
        <p:nvPicPr>
          <p:cNvPr id="5" name="Рисунок 4"/>
          <p:cNvPicPr/>
          <p:nvPr/>
        </p:nvPicPr>
        <p:blipFill>
          <a:blip r:embed="rId3"/>
          <a:stretch>
            <a:fillRect/>
          </a:stretch>
        </p:blipFill>
        <p:spPr>
          <a:xfrm>
            <a:off x="3420267" y="4902863"/>
            <a:ext cx="5446713" cy="295274"/>
          </a:xfrm>
          <a:prstGeom prst="rect">
            <a:avLst/>
          </a:prstGeom>
        </p:spPr>
      </p:pic>
      <p:sp>
        <p:nvSpPr>
          <p:cNvPr id="6" name="Прямоугольник 5"/>
          <p:cNvSpPr/>
          <p:nvPr/>
        </p:nvSpPr>
        <p:spPr>
          <a:xfrm>
            <a:off x="800100" y="5251161"/>
            <a:ext cx="1533177" cy="388696"/>
          </a:xfrm>
          <a:prstGeom prst="rect">
            <a:avLst/>
          </a:prstGeom>
        </p:spPr>
        <p:txBody>
          <a:bodyPr wrap="none">
            <a:spAutoFit/>
          </a:bodyPr>
          <a:lstStyle/>
          <a:p>
            <a:pPr algn="just">
              <a:lnSpc>
                <a:spcPct val="107000"/>
              </a:lnSpc>
              <a:spcAft>
                <a:spcPts val="800"/>
              </a:spcAft>
            </a:pPr>
            <a:r>
              <a:rPr lang="ru-RU" kern="100" dirty="0">
                <a:effectLst/>
                <a:latin typeface="Times New Roman" panose="02020603050405020304" pitchFamily="18" charset="0"/>
                <a:ea typeface="Calibri" panose="020F0502020204030204" pitchFamily="34" charset="0"/>
                <a:cs typeface="Times New Roman" panose="02020603050405020304" pitchFamily="18" charset="0"/>
              </a:rPr>
              <a:t>при любом τ. </a:t>
            </a:r>
          </a:p>
        </p:txBody>
      </p:sp>
    </p:spTree>
    <p:extLst>
      <p:ext uri="{BB962C8B-B14F-4D97-AF65-F5344CB8AC3E}">
        <p14:creationId xmlns:p14="http://schemas.microsoft.com/office/powerpoint/2010/main" val="2180693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581024" y="449547"/>
            <a:ext cx="10848975" cy="1676741"/>
          </a:xfrm>
          <a:prstGeom prst="rect">
            <a:avLst/>
          </a:prstGeom>
        </p:spPr>
        <p:txBody>
          <a:bodyPr wrap="square">
            <a:spAutoFit/>
          </a:bodyPr>
          <a:lstStyle/>
          <a:p>
            <a:pPr algn="just">
              <a:lnSpc>
                <a:spcPct val="107000"/>
              </a:lnSpc>
              <a:spcAft>
                <a:spcPts val="800"/>
              </a:spcAft>
            </a:pPr>
            <a:r>
              <a:rPr lang="ru-RU" kern="100" dirty="0">
                <a:effectLst/>
                <a:latin typeface="Times New Roman" panose="02020603050405020304" pitchFamily="18" charset="0"/>
                <a:ea typeface="Calibri" panose="020F0502020204030204" pitchFamily="34" charset="0"/>
                <a:cs typeface="Times New Roman" panose="02020603050405020304" pitchFamily="18" charset="0"/>
              </a:rPr>
              <a:t>Если же ограничить требования тем, чтобы от временного сдвига не зависели лишь </a:t>
            </a:r>
            <a:r>
              <a:rPr lang="ru-RU" i="1" kern="100" dirty="0">
                <a:effectLst/>
                <a:latin typeface="Times New Roman" panose="02020603050405020304" pitchFamily="18" charset="0"/>
                <a:ea typeface="Calibri" panose="020F0502020204030204" pitchFamily="34" charset="0"/>
                <a:cs typeface="Times New Roman" panose="02020603050405020304" pitchFamily="18" charset="0"/>
              </a:rPr>
              <a:t>одномерная и двумерная</a:t>
            </a:r>
            <a:r>
              <a:rPr lang="ru-RU" kern="100" dirty="0">
                <a:effectLst/>
                <a:latin typeface="Times New Roman" panose="02020603050405020304" pitchFamily="18" charset="0"/>
                <a:ea typeface="Calibri" panose="020F0502020204030204" pitchFamily="34" charset="0"/>
                <a:cs typeface="Times New Roman" panose="02020603050405020304" pitchFamily="18" charset="0"/>
              </a:rPr>
              <a:t> плотности вероятности, то такой случайный процесс будет стационарен в широком смысле. Понятно, что из стационарности в узком смысле следует стационарность в широком смысле, но не наоборот.</a:t>
            </a:r>
          </a:p>
          <a:p>
            <a:pPr indent="450215" algn="just">
              <a:lnSpc>
                <a:spcPct val="107000"/>
              </a:lnSpc>
              <a:spcAft>
                <a:spcPts val="800"/>
              </a:spcAft>
            </a:pPr>
            <a:r>
              <a:rPr lang="ru-RU" kern="100" dirty="0">
                <a:effectLst/>
                <a:latin typeface="Times New Roman" panose="02020603050405020304" pitchFamily="18" charset="0"/>
                <a:ea typeface="Calibri" panose="020F0502020204030204" pitchFamily="34" charset="0"/>
                <a:cs typeface="Times New Roman" panose="02020603050405020304" pitchFamily="18" charset="0"/>
              </a:rPr>
              <a:t>Для стационарного случайного процесса математическое ожидание и дисперсия не зависят от времени, а корреляционная функция зависит не от самих моментов времени, а только от интервала между ними</a:t>
            </a:r>
          </a:p>
        </p:txBody>
      </p:sp>
      <p:pic>
        <p:nvPicPr>
          <p:cNvPr id="3" name="Рисунок 2" descr="Изображение выглядит как Шрифт, типография, символ, число&#10;&#10;Автоматически созданное описание"/>
          <p:cNvPicPr/>
          <p:nvPr/>
        </p:nvPicPr>
        <p:blipFill>
          <a:blip r:embed="rId2"/>
          <a:stretch>
            <a:fillRect/>
          </a:stretch>
        </p:blipFill>
        <p:spPr>
          <a:xfrm>
            <a:off x="5531959" y="2631113"/>
            <a:ext cx="947103" cy="300990"/>
          </a:xfrm>
          <a:prstGeom prst="rect">
            <a:avLst/>
          </a:prstGeom>
        </p:spPr>
      </p:pic>
      <p:pic>
        <p:nvPicPr>
          <p:cNvPr id="4" name="Рисунок 3"/>
          <p:cNvPicPr/>
          <p:nvPr/>
        </p:nvPicPr>
        <p:blipFill>
          <a:blip r:embed="rId3"/>
          <a:stretch>
            <a:fillRect/>
          </a:stretch>
        </p:blipFill>
        <p:spPr>
          <a:xfrm>
            <a:off x="4791074" y="3389303"/>
            <a:ext cx="2524125" cy="281940"/>
          </a:xfrm>
          <a:prstGeom prst="rect">
            <a:avLst/>
          </a:prstGeom>
        </p:spPr>
      </p:pic>
      <p:sp>
        <p:nvSpPr>
          <p:cNvPr id="5" name="Прямоугольник 4"/>
          <p:cNvSpPr/>
          <p:nvPr/>
        </p:nvSpPr>
        <p:spPr>
          <a:xfrm>
            <a:off x="581023" y="4172258"/>
            <a:ext cx="10848975" cy="685059"/>
          </a:xfrm>
          <a:prstGeom prst="rect">
            <a:avLst/>
          </a:prstGeom>
        </p:spPr>
        <p:txBody>
          <a:bodyPr wrap="square">
            <a:spAutoFit/>
          </a:bodyPr>
          <a:lstStyle/>
          <a:p>
            <a:pPr indent="450215" algn="just">
              <a:lnSpc>
                <a:spcPct val="107000"/>
              </a:lnSpc>
              <a:spcAft>
                <a:spcPts val="800"/>
              </a:spcAft>
            </a:pPr>
            <a:r>
              <a:rPr lang="ru-RU" kern="100" dirty="0">
                <a:effectLst/>
                <a:latin typeface="Times New Roman" panose="02020603050405020304" pitchFamily="18" charset="0"/>
                <a:ea typeface="Calibri" panose="020F0502020204030204" pitchFamily="34" charset="0"/>
                <a:cs typeface="Times New Roman" panose="02020603050405020304" pitchFamily="18" charset="0"/>
              </a:rPr>
              <a:t>По этой причине при записи статистических параметров стационарного случайного процесса можно опускать обозначения фиксированных моментов времени</a:t>
            </a:r>
          </a:p>
        </p:txBody>
      </p:sp>
      <p:pic>
        <p:nvPicPr>
          <p:cNvPr id="11" name="Рисунок 10" descr="Изображение выглядит как Шрифт, зарисовка, каллиграфия, типография&#10;&#10;Автоматически созданное описание"/>
          <p:cNvPicPr/>
          <p:nvPr/>
        </p:nvPicPr>
        <p:blipFill>
          <a:blip r:embed="rId4"/>
          <a:stretch>
            <a:fillRect/>
          </a:stretch>
        </p:blipFill>
        <p:spPr>
          <a:xfrm>
            <a:off x="5103333" y="5373572"/>
            <a:ext cx="830741" cy="305233"/>
          </a:xfrm>
          <a:prstGeom prst="rect">
            <a:avLst/>
          </a:prstGeom>
        </p:spPr>
      </p:pic>
      <p:pic>
        <p:nvPicPr>
          <p:cNvPr id="12" name="Рисунок 11" descr="Изображение выглядит как Шрифт, белый, типография, каллиграфия&#10;&#10;Автоматически созданное описание"/>
          <p:cNvPicPr/>
          <p:nvPr/>
        </p:nvPicPr>
        <p:blipFill>
          <a:blip r:embed="rId5"/>
          <a:stretch>
            <a:fillRect/>
          </a:stretch>
        </p:blipFill>
        <p:spPr>
          <a:xfrm>
            <a:off x="5934074" y="5371667"/>
            <a:ext cx="1224601" cy="307138"/>
          </a:xfrm>
          <a:prstGeom prst="rect">
            <a:avLst/>
          </a:prstGeom>
        </p:spPr>
      </p:pic>
    </p:spTree>
    <p:extLst>
      <p:ext uri="{BB962C8B-B14F-4D97-AF65-F5344CB8AC3E}">
        <p14:creationId xmlns:p14="http://schemas.microsoft.com/office/powerpoint/2010/main" val="34640102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542925" y="522482"/>
            <a:ext cx="11087100" cy="2862194"/>
          </a:xfrm>
          <a:prstGeom prst="rect">
            <a:avLst/>
          </a:prstGeom>
        </p:spPr>
        <p:txBody>
          <a:bodyPr wrap="square">
            <a:spAutoFit/>
          </a:bodyPr>
          <a:lstStyle/>
          <a:p>
            <a:pPr algn="just">
              <a:lnSpc>
                <a:spcPct val="107000"/>
              </a:lnSpc>
              <a:spcAft>
                <a:spcPts val="800"/>
              </a:spcAft>
            </a:pPr>
            <a:r>
              <a:rPr lang="ru-RU" b="1" kern="100" dirty="0">
                <a:effectLst/>
                <a:latin typeface="Times New Roman" panose="02020603050405020304" pitchFamily="18" charset="0"/>
                <a:ea typeface="Calibri" panose="020F0502020204030204" pitchFamily="34" charset="0"/>
                <a:cs typeface="Times New Roman" panose="02020603050405020304" pitchFamily="18" charset="0"/>
              </a:rPr>
              <a:t>Эргодические случайные процессы</a:t>
            </a:r>
            <a:endParaRPr lang="ru-RU" kern="100" dirty="0">
              <a:effectLst/>
              <a:latin typeface="Times New Roman" panose="02020603050405020304" pitchFamily="18" charset="0"/>
              <a:ea typeface="Calibri" panose="020F0502020204030204" pitchFamily="34" charset="0"/>
              <a:cs typeface="Times New Roman" panose="02020603050405020304" pitchFamily="18" charset="0"/>
            </a:endParaRPr>
          </a:p>
          <a:p>
            <a:pPr indent="450215" algn="just">
              <a:lnSpc>
                <a:spcPct val="107000"/>
              </a:lnSpc>
              <a:spcAft>
                <a:spcPts val="800"/>
              </a:spcAft>
            </a:pPr>
            <a:r>
              <a:rPr lang="ru-RU" kern="100" dirty="0">
                <a:effectLst/>
                <a:latin typeface="Times New Roman" panose="02020603050405020304" pitchFamily="18" charset="0"/>
                <a:ea typeface="Calibri" panose="020F0502020204030204" pitchFamily="34" charset="0"/>
                <a:cs typeface="Times New Roman" panose="02020603050405020304" pitchFamily="18" charset="0"/>
              </a:rPr>
              <a:t>Дальнейшее упрощение анализа случайных процессов достигается при использовании условия эргодичности процесса. Стационарный случайный процесс называется эргодическим (</a:t>
            </a:r>
            <a:r>
              <a:rPr lang="ru-RU" kern="100" dirty="0" err="1">
                <a:effectLst/>
                <a:latin typeface="Times New Roman" panose="02020603050405020304" pitchFamily="18" charset="0"/>
                <a:ea typeface="Calibri" panose="020F0502020204030204" pitchFamily="34" charset="0"/>
                <a:cs typeface="Times New Roman" panose="02020603050405020304" pitchFamily="18" charset="0"/>
              </a:rPr>
              <a:t>ergodic</a:t>
            </a:r>
            <a:r>
              <a:rPr lang="ru-RU" kern="100" dirty="0">
                <a:effectLst/>
                <a:latin typeface="Times New Roman" panose="02020603050405020304" pitchFamily="18" charset="0"/>
                <a:ea typeface="Calibri" panose="020F0502020204030204" pitchFamily="34" charset="0"/>
                <a:cs typeface="Times New Roman" panose="02020603050405020304" pitchFamily="18" charset="0"/>
              </a:rPr>
              <a:t>), если при определении его статистических характеристик усреднение по множеству (ансамблю) реализаций эквивалентно усреднению по времени (</a:t>
            </a:r>
            <a:r>
              <a:rPr lang="ru-RU" kern="100" dirty="0" err="1">
                <a:effectLst/>
                <a:latin typeface="Times New Roman" panose="02020603050405020304" pitchFamily="18" charset="0"/>
                <a:ea typeface="Calibri" panose="020F0502020204030204" pitchFamily="34" charset="0"/>
                <a:cs typeface="Times New Roman" panose="02020603050405020304" pitchFamily="18" charset="0"/>
              </a:rPr>
              <a:t>time</a:t>
            </a:r>
            <a:r>
              <a:rPr lang="ru-RU"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kern="100" dirty="0" err="1">
                <a:effectLst/>
                <a:latin typeface="Times New Roman" panose="02020603050405020304" pitchFamily="18" charset="0"/>
                <a:ea typeface="Calibri" panose="020F0502020204030204" pitchFamily="34" charset="0"/>
                <a:cs typeface="Times New Roman" panose="02020603050405020304" pitchFamily="18" charset="0"/>
              </a:rPr>
              <a:t>averaging</a:t>
            </a:r>
            <a:r>
              <a:rPr lang="ru-RU" kern="100" dirty="0">
                <a:effectLst/>
                <a:latin typeface="Times New Roman" panose="02020603050405020304" pitchFamily="18" charset="0"/>
                <a:ea typeface="Calibri" panose="020F0502020204030204" pitchFamily="34" charset="0"/>
                <a:cs typeface="Times New Roman" panose="02020603050405020304" pitchFamily="18" charset="0"/>
              </a:rPr>
              <a:t>) одной, теоретически бесконечно длинной, реализации. Обозначив усреднение по времени угловыми скобками, можно записать следующие выражения, позволяющие вычислить важнейшие статистические характеристики</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kern="100" dirty="0">
                <a:effectLst/>
                <a:latin typeface="Times New Roman" panose="02020603050405020304" pitchFamily="18" charset="0"/>
                <a:ea typeface="Calibri" panose="020F0502020204030204" pitchFamily="34" charset="0"/>
                <a:cs typeface="Times New Roman" panose="02020603050405020304" pitchFamily="18" charset="0"/>
              </a:rPr>
              <a:t>эргодического случайного процесса по его единственной реализации </a:t>
            </a:r>
            <a:r>
              <a:rPr lang="ru-RU" i="1" kern="100" dirty="0">
                <a:effectLst/>
                <a:latin typeface="Times New Roman" panose="02020603050405020304" pitchFamily="18" charset="0"/>
                <a:ea typeface="Calibri" panose="020F0502020204030204" pitchFamily="34" charset="0"/>
                <a:cs typeface="Times New Roman" panose="02020603050405020304" pitchFamily="18" charset="0"/>
              </a:rPr>
              <a:t>x</a:t>
            </a:r>
            <a:r>
              <a:rPr lang="ru-RU"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ru-RU" i="1" kern="100" dirty="0">
                <a:effectLst/>
                <a:latin typeface="Times New Roman" panose="02020603050405020304" pitchFamily="18" charset="0"/>
                <a:ea typeface="Calibri" panose="020F0502020204030204" pitchFamily="34" charset="0"/>
                <a:cs typeface="Times New Roman" panose="02020603050405020304" pitchFamily="18" charset="0"/>
              </a:rPr>
              <a:t>t</a:t>
            </a:r>
            <a:r>
              <a:rPr lang="ru-RU" kern="100" dirty="0">
                <a:effectLst/>
                <a:latin typeface="Times New Roman" panose="02020603050405020304" pitchFamily="18" charset="0"/>
                <a:ea typeface="Calibri" panose="020F0502020204030204" pitchFamily="34" charset="0"/>
                <a:cs typeface="Times New Roman" panose="02020603050405020304" pitchFamily="18" charset="0"/>
              </a:rPr>
              <a:t>) (еще раз обращаем внимание на то, что эргодический случайный процесс обязательно является и стационарным, но не наоборот):</a:t>
            </a:r>
          </a:p>
        </p:txBody>
      </p:sp>
      <p:pic>
        <p:nvPicPr>
          <p:cNvPr id="3" name="Рисунок 2" descr="Изображение выглядит как текст, Шрифт, рукописный текст, каллиграфия&#10;&#10;Автоматически созданное описание"/>
          <p:cNvPicPr/>
          <p:nvPr/>
        </p:nvPicPr>
        <p:blipFill>
          <a:blip r:embed="rId2"/>
          <a:stretch>
            <a:fillRect/>
          </a:stretch>
        </p:blipFill>
        <p:spPr>
          <a:xfrm>
            <a:off x="4069556" y="3671570"/>
            <a:ext cx="4033838" cy="2062480"/>
          </a:xfrm>
          <a:prstGeom prst="rect">
            <a:avLst/>
          </a:prstGeom>
        </p:spPr>
      </p:pic>
    </p:spTree>
    <p:extLst>
      <p:ext uri="{BB962C8B-B14F-4D97-AF65-F5344CB8AC3E}">
        <p14:creationId xmlns:p14="http://schemas.microsoft.com/office/powerpoint/2010/main" val="41606445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566915" y="758152"/>
            <a:ext cx="2981970" cy="388696"/>
          </a:xfrm>
          <a:prstGeom prst="rect">
            <a:avLst/>
          </a:prstGeom>
        </p:spPr>
        <p:txBody>
          <a:bodyPr wrap="none">
            <a:spAutoFit/>
          </a:bodyPr>
          <a:lstStyle/>
          <a:p>
            <a:pPr>
              <a:lnSpc>
                <a:spcPct val="107000"/>
              </a:lnSpc>
              <a:spcAft>
                <a:spcPts val="800"/>
              </a:spcAft>
            </a:pPr>
            <a:r>
              <a:rPr lang="ru-RU" b="1" kern="100" dirty="0">
                <a:effectLst/>
                <a:latin typeface="Times New Roman" panose="02020603050405020304" pitchFamily="18" charset="0"/>
                <a:ea typeface="Calibri" panose="020F0502020204030204" pitchFamily="34" charset="0"/>
                <a:cs typeface="Times New Roman" panose="02020603050405020304" pitchFamily="18" charset="0"/>
              </a:rPr>
              <a:t>Модулированные сигналы</a:t>
            </a:r>
            <a:endParaRPr lang="ru-RU"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3" name="Рисунок 2"/>
          <p:cNvPicPr/>
          <p:nvPr/>
        </p:nvPicPr>
        <p:blipFill>
          <a:blip r:embed="rId2"/>
          <a:stretch>
            <a:fillRect/>
          </a:stretch>
        </p:blipFill>
        <p:spPr>
          <a:xfrm>
            <a:off x="2125662" y="1431289"/>
            <a:ext cx="8123238" cy="4445635"/>
          </a:xfrm>
          <a:prstGeom prst="rect">
            <a:avLst/>
          </a:prstGeom>
        </p:spPr>
      </p:pic>
    </p:spTree>
    <p:extLst>
      <p:ext uri="{BB962C8B-B14F-4D97-AF65-F5344CB8AC3E}">
        <p14:creationId xmlns:p14="http://schemas.microsoft.com/office/powerpoint/2010/main" val="25367755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p:nvPr/>
        </p:nvPicPr>
        <p:blipFill>
          <a:blip r:embed="rId2"/>
          <a:stretch>
            <a:fillRect/>
          </a:stretch>
        </p:blipFill>
        <p:spPr>
          <a:xfrm>
            <a:off x="2000250" y="1123950"/>
            <a:ext cx="8658225" cy="4752975"/>
          </a:xfrm>
          <a:prstGeom prst="rect">
            <a:avLst/>
          </a:prstGeom>
        </p:spPr>
      </p:pic>
    </p:spTree>
    <p:extLst>
      <p:ext uri="{BB962C8B-B14F-4D97-AF65-F5344CB8AC3E}">
        <p14:creationId xmlns:p14="http://schemas.microsoft.com/office/powerpoint/2010/main" val="20915811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a:picLocks noChangeAspect="1"/>
          </p:cNvPicPr>
          <p:nvPr/>
        </p:nvPicPr>
        <p:blipFill>
          <a:blip r:embed="rId2"/>
          <a:stretch>
            <a:fillRect/>
          </a:stretch>
        </p:blipFill>
        <p:spPr>
          <a:xfrm>
            <a:off x="1707552" y="742949"/>
            <a:ext cx="9308110" cy="5557837"/>
          </a:xfrm>
          <a:prstGeom prst="rect">
            <a:avLst/>
          </a:prstGeom>
        </p:spPr>
      </p:pic>
    </p:spTree>
    <p:extLst>
      <p:ext uri="{BB962C8B-B14F-4D97-AF65-F5344CB8AC3E}">
        <p14:creationId xmlns:p14="http://schemas.microsoft.com/office/powerpoint/2010/main" val="36462204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p:nvPr/>
        </p:nvPicPr>
        <p:blipFill>
          <a:blip r:embed="rId2"/>
          <a:stretch>
            <a:fillRect/>
          </a:stretch>
        </p:blipFill>
        <p:spPr>
          <a:xfrm>
            <a:off x="1239837" y="393065"/>
            <a:ext cx="5940425" cy="5900420"/>
          </a:xfrm>
          <a:prstGeom prst="rect">
            <a:avLst/>
          </a:prstGeom>
        </p:spPr>
      </p:pic>
      <p:pic>
        <p:nvPicPr>
          <p:cNvPr id="9" name="Рисунок 8"/>
          <p:cNvPicPr>
            <a:picLocks noChangeAspect="1"/>
          </p:cNvPicPr>
          <p:nvPr/>
        </p:nvPicPr>
        <p:blipFill>
          <a:blip r:embed="rId3"/>
          <a:stretch>
            <a:fillRect/>
          </a:stretch>
        </p:blipFill>
        <p:spPr>
          <a:xfrm>
            <a:off x="7712636" y="1514474"/>
            <a:ext cx="3504315" cy="2667001"/>
          </a:xfrm>
          <a:prstGeom prst="rect">
            <a:avLst/>
          </a:prstGeom>
        </p:spPr>
      </p:pic>
    </p:spTree>
    <p:extLst>
      <p:ext uri="{BB962C8B-B14F-4D97-AF65-F5344CB8AC3E}">
        <p14:creationId xmlns:p14="http://schemas.microsoft.com/office/powerpoint/2010/main" val="2186190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216206" y="377554"/>
            <a:ext cx="7943850" cy="388696"/>
          </a:xfrm>
          <a:prstGeom prst="rect">
            <a:avLst/>
          </a:prstGeom>
        </p:spPr>
        <p:txBody>
          <a:bodyPr wrap="square">
            <a:spAutoFit/>
          </a:bodyPr>
          <a:lstStyle/>
          <a:p>
            <a:pPr indent="450215" algn="just">
              <a:lnSpc>
                <a:spcPct val="107000"/>
              </a:lnSpc>
              <a:spcAft>
                <a:spcPts val="800"/>
              </a:spcAft>
            </a:pPr>
            <a:r>
              <a:rPr lang="ru-RU" b="1" kern="100" dirty="0">
                <a:solidFill>
                  <a:srgbClr val="00000A"/>
                </a:solidFill>
                <a:effectLst/>
                <a:latin typeface="Times New Roman" panose="02020603050405020304" pitchFamily="18" charset="0"/>
                <a:ea typeface="MS Mincho"/>
                <a:cs typeface="Times New Roman" panose="02020603050405020304" pitchFamily="18" charset="0"/>
              </a:rPr>
              <a:t>Примеры расчета преобразования Фурье    Прямоугольный импульс</a:t>
            </a:r>
            <a:endParaRPr lang="ru-RU"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3" name="Рисунок 2"/>
          <p:cNvPicPr/>
          <p:nvPr/>
        </p:nvPicPr>
        <p:blipFill>
          <a:blip r:embed="rId2"/>
          <a:stretch>
            <a:fillRect/>
          </a:stretch>
        </p:blipFill>
        <p:spPr>
          <a:xfrm>
            <a:off x="3131820" y="1158378"/>
            <a:ext cx="1954530" cy="600392"/>
          </a:xfrm>
          <a:prstGeom prst="rect">
            <a:avLst/>
          </a:prstGeom>
        </p:spPr>
      </p:pic>
      <p:pic>
        <p:nvPicPr>
          <p:cNvPr id="4" name="Рисунок 3"/>
          <p:cNvPicPr/>
          <p:nvPr/>
        </p:nvPicPr>
        <p:blipFill>
          <a:blip r:embed="rId3"/>
          <a:stretch>
            <a:fillRect/>
          </a:stretch>
        </p:blipFill>
        <p:spPr>
          <a:xfrm>
            <a:off x="5794375" y="766250"/>
            <a:ext cx="2362200" cy="1115060"/>
          </a:xfrm>
          <a:prstGeom prst="rect">
            <a:avLst/>
          </a:prstGeom>
        </p:spPr>
      </p:pic>
      <p:sp>
        <p:nvSpPr>
          <p:cNvPr id="5" name="Прямоугольник 4"/>
          <p:cNvSpPr/>
          <p:nvPr/>
        </p:nvSpPr>
        <p:spPr>
          <a:xfrm>
            <a:off x="678773" y="2278087"/>
            <a:ext cx="4184415" cy="388696"/>
          </a:xfrm>
          <a:prstGeom prst="rect">
            <a:avLst/>
          </a:prstGeom>
        </p:spPr>
        <p:txBody>
          <a:bodyPr wrap="none">
            <a:spAutoFit/>
          </a:bodyPr>
          <a:lstStyle/>
          <a:p>
            <a:pPr indent="450215" algn="just">
              <a:lnSpc>
                <a:spcPct val="107000"/>
              </a:lnSpc>
              <a:spcAft>
                <a:spcPts val="800"/>
              </a:spcAft>
            </a:pPr>
            <a:r>
              <a:rPr lang="ru-RU" kern="100" dirty="0">
                <a:solidFill>
                  <a:srgbClr val="00000A"/>
                </a:solidFill>
                <a:effectLst/>
                <a:latin typeface="Times New Roman" panose="02020603050405020304" pitchFamily="18" charset="0"/>
                <a:ea typeface="MS Mincho"/>
                <a:cs typeface="Times New Roman" panose="02020603050405020304" pitchFamily="18" charset="0"/>
              </a:rPr>
              <a:t>Вычисляем спектральную функцию</a:t>
            </a:r>
            <a:endParaRPr lang="ru-RU"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6" name="Рисунок 5"/>
          <p:cNvPicPr/>
          <p:nvPr/>
        </p:nvPicPr>
        <p:blipFill>
          <a:blip r:embed="rId4"/>
          <a:stretch>
            <a:fillRect/>
          </a:stretch>
        </p:blipFill>
        <p:spPr>
          <a:xfrm>
            <a:off x="5086350" y="2110969"/>
            <a:ext cx="3904457" cy="663378"/>
          </a:xfrm>
          <a:prstGeom prst="rect">
            <a:avLst/>
          </a:prstGeom>
        </p:spPr>
      </p:pic>
      <p:sp>
        <p:nvSpPr>
          <p:cNvPr id="7" name="Прямоугольник 6"/>
          <p:cNvSpPr/>
          <p:nvPr/>
        </p:nvSpPr>
        <p:spPr>
          <a:xfrm>
            <a:off x="603365" y="2843718"/>
            <a:ext cx="11169533" cy="1870512"/>
          </a:xfrm>
          <a:prstGeom prst="rect">
            <a:avLst/>
          </a:prstGeom>
        </p:spPr>
        <p:txBody>
          <a:bodyPr wrap="square">
            <a:spAutoFit/>
          </a:bodyPr>
          <a:lstStyle/>
          <a:p>
            <a:pPr indent="450215" algn="just">
              <a:lnSpc>
                <a:spcPct val="107000"/>
              </a:lnSpc>
              <a:spcAft>
                <a:spcPts val="800"/>
              </a:spcAft>
            </a:pPr>
            <a:r>
              <a:rPr lang="ru-RU" kern="100" dirty="0">
                <a:solidFill>
                  <a:srgbClr val="00000A"/>
                </a:solidFill>
                <a:effectLst/>
                <a:latin typeface="Times New Roman" panose="02020603050405020304" pitchFamily="18" charset="0"/>
                <a:ea typeface="MS Mincho"/>
                <a:cs typeface="Times New Roman" panose="02020603050405020304" pitchFamily="18" charset="0"/>
              </a:rPr>
              <a:t>Спектр представляет собой функцию вида </a:t>
            </a:r>
            <a:r>
              <a:rPr lang="ru-RU" kern="100" dirty="0" err="1">
                <a:solidFill>
                  <a:srgbClr val="00000A"/>
                </a:solidFill>
                <a:effectLst/>
                <a:latin typeface="Times New Roman" panose="02020603050405020304" pitchFamily="18" charset="0"/>
                <a:ea typeface="MS Mincho"/>
                <a:cs typeface="Times New Roman" panose="02020603050405020304" pitchFamily="18" charset="0"/>
              </a:rPr>
              <a:t>sin</a:t>
            </a:r>
            <a:r>
              <a:rPr lang="ru-RU" kern="100" dirty="0">
                <a:solidFill>
                  <a:srgbClr val="00000A"/>
                </a:solidFill>
                <a:effectLst/>
                <a:latin typeface="Times New Roman" panose="02020603050405020304" pitchFamily="18" charset="0"/>
                <a:ea typeface="MS Mincho"/>
                <a:cs typeface="Times New Roman" panose="02020603050405020304" pitchFamily="18" charset="0"/>
              </a:rPr>
              <a:t>(</a:t>
            </a:r>
            <a:r>
              <a:rPr lang="ru-RU" i="1" kern="100" dirty="0">
                <a:solidFill>
                  <a:srgbClr val="00000A"/>
                </a:solidFill>
                <a:effectLst/>
                <a:latin typeface="Times New Roman" panose="02020603050405020304" pitchFamily="18" charset="0"/>
                <a:ea typeface="MS Mincho"/>
                <a:cs typeface="Times New Roman" panose="02020603050405020304" pitchFamily="18" charset="0"/>
              </a:rPr>
              <a:t>x</a:t>
            </a:r>
            <a:r>
              <a:rPr lang="ru-RU" kern="100" dirty="0">
                <a:solidFill>
                  <a:srgbClr val="00000A"/>
                </a:solidFill>
                <a:effectLst/>
                <a:latin typeface="Times New Roman" panose="02020603050405020304" pitchFamily="18" charset="0"/>
                <a:ea typeface="MS Mincho"/>
                <a:cs typeface="Times New Roman" panose="02020603050405020304" pitchFamily="18" charset="0"/>
              </a:rPr>
              <a:t>)/</a:t>
            </a:r>
            <a:r>
              <a:rPr lang="ru-RU" i="1" kern="100" dirty="0">
                <a:solidFill>
                  <a:srgbClr val="00000A"/>
                </a:solidFill>
                <a:effectLst/>
                <a:latin typeface="Times New Roman" panose="02020603050405020304" pitchFamily="18" charset="0"/>
                <a:ea typeface="MS Mincho"/>
                <a:cs typeface="Times New Roman" panose="02020603050405020304" pitchFamily="18" charset="0"/>
              </a:rPr>
              <a:t>x</a:t>
            </a:r>
            <a:r>
              <a:rPr lang="ru-RU" kern="100" dirty="0">
                <a:solidFill>
                  <a:srgbClr val="00000A"/>
                </a:solidFill>
                <a:effectLst/>
                <a:latin typeface="Times New Roman" panose="02020603050405020304" pitchFamily="18" charset="0"/>
                <a:ea typeface="MS Mincho"/>
                <a:cs typeface="Times New Roman" panose="02020603050405020304" pitchFamily="18" charset="0"/>
              </a:rPr>
              <a:t>. Амплитудный спектр имеет лепестковый характер, и ширина лепестков равна 2π/τ, т. е. обратно пропорциональна длительности импульса. Значение спектральной функции на нулевой частоте равно площади импульса </a:t>
            </a:r>
            <a:r>
              <a:rPr lang="ru-RU" i="1" kern="100" dirty="0" err="1">
                <a:solidFill>
                  <a:srgbClr val="00000A"/>
                </a:solidFill>
                <a:effectLst/>
                <a:latin typeface="Times New Roman" panose="02020603050405020304" pitchFamily="18" charset="0"/>
                <a:ea typeface="MS Mincho"/>
                <a:cs typeface="Times New Roman" panose="02020603050405020304" pitchFamily="18" charset="0"/>
              </a:rPr>
              <a:t>Aτ</a:t>
            </a:r>
            <a:r>
              <a:rPr lang="ru-RU" kern="100" dirty="0">
                <a:solidFill>
                  <a:srgbClr val="00000A"/>
                </a:solidFill>
                <a:effectLst/>
                <a:latin typeface="Times New Roman" panose="02020603050405020304" pitchFamily="18" charset="0"/>
                <a:ea typeface="MS Mincho"/>
                <a:cs typeface="Times New Roman" panose="02020603050405020304" pitchFamily="18" charset="0"/>
              </a:rPr>
              <a:t>. Спектральная функция является вещественной, поэтому фазовый спектр принимает лишь два значения - 0 и </a:t>
            </a:r>
            <a:r>
              <a:rPr lang="ru-RU" i="1" kern="100" dirty="0">
                <a:solidFill>
                  <a:srgbClr val="00000A"/>
                </a:solidFill>
                <a:effectLst/>
                <a:latin typeface="Times New Roman" panose="02020603050405020304" pitchFamily="18" charset="0"/>
                <a:ea typeface="MS Mincho"/>
                <a:cs typeface="Times New Roman" panose="02020603050405020304" pitchFamily="18" charset="0"/>
              </a:rPr>
              <a:t>π</a:t>
            </a:r>
            <a:r>
              <a:rPr lang="ru-RU" kern="100" dirty="0">
                <a:solidFill>
                  <a:srgbClr val="00000A"/>
                </a:solidFill>
                <a:effectLst/>
                <a:latin typeface="Times New Roman" panose="02020603050405020304" pitchFamily="18" charset="0"/>
                <a:ea typeface="MS Mincho"/>
                <a:cs typeface="Times New Roman" panose="02020603050405020304" pitchFamily="18" charset="0"/>
              </a:rPr>
              <a:t>, в зависимости от знака функции </a:t>
            </a:r>
            <a:r>
              <a:rPr lang="ru-RU" kern="100" dirty="0" err="1">
                <a:solidFill>
                  <a:srgbClr val="00000A"/>
                </a:solidFill>
                <a:effectLst/>
                <a:latin typeface="Times New Roman" panose="02020603050405020304" pitchFamily="18" charset="0"/>
                <a:ea typeface="MS Mincho"/>
                <a:cs typeface="Times New Roman" panose="02020603050405020304" pitchFamily="18" charset="0"/>
              </a:rPr>
              <a:t>sin</a:t>
            </a:r>
            <a:r>
              <a:rPr lang="ru-RU" kern="100" dirty="0">
                <a:solidFill>
                  <a:srgbClr val="00000A"/>
                </a:solidFill>
                <a:effectLst/>
                <a:latin typeface="Times New Roman" panose="02020603050405020304" pitchFamily="18" charset="0"/>
                <a:ea typeface="MS Mincho"/>
                <a:cs typeface="Times New Roman" panose="02020603050405020304" pitchFamily="18" charset="0"/>
              </a:rPr>
              <a:t>(</a:t>
            </a:r>
            <a:r>
              <a:rPr lang="ru-RU" i="1" kern="100" dirty="0">
                <a:solidFill>
                  <a:srgbClr val="00000A"/>
                </a:solidFill>
                <a:effectLst/>
                <a:latin typeface="Times New Roman" panose="02020603050405020304" pitchFamily="18" charset="0"/>
                <a:ea typeface="MS Mincho"/>
                <a:cs typeface="Times New Roman" panose="02020603050405020304" pitchFamily="18" charset="0"/>
              </a:rPr>
              <a:t>x</a:t>
            </a:r>
            <a:r>
              <a:rPr lang="ru-RU" kern="100" dirty="0">
                <a:solidFill>
                  <a:srgbClr val="00000A"/>
                </a:solidFill>
                <a:effectLst/>
                <a:latin typeface="Times New Roman" panose="02020603050405020304" pitchFamily="18" charset="0"/>
                <a:ea typeface="MS Mincho"/>
                <a:cs typeface="Times New Roman" panose="02020603050405020304" pitchFamily="18" charset="0"/>
              </a:rPr>
              <a:t>)/</a:t>
            </a:r>
            <a:r>
              <a:rPr lang="ru-RU" i="1" kern="100" dirty="0">
                <a:solidFill>
                  <a:srgbClr val="00000A"/>
                </a:solidFill>
                <a:effectLst/>
                <a:latin typeface="Times New Roman" panose="02020603050405020304" pitchFamily="18" charset="0"/>
                <a:ea typeface="MS Mincho"/>
                <a:cs typeface="Times New Roman" panose="02020603050405020304" pitchFamily="18" charset="0"/>
              </a:rPr>
              <a:t>x</a:t>
            </a:r>
            <a:r>
              <a:rPr lang="ru-RU" kern="100" dirty="0">
                <a:solidFill>
                  <a:srgbClr val="00000A"/>
                </a:solidFill>
                <a:effectLst/>
                <a:latin typeface="Times New Roman" panose="02020603050405020304" pitchFamily="18" charset="0"/>
                <a:ea typeface="MS Mincho"/>
                <a:cs typeface="Times New Roman" panose="02020603050405020304" pitchFamily="18" charset="0"/>
              </a:rPr>
              <a:t>. Значения фазы </a:t>
            </a:r>
            <a:r>
              <a:rPr lang="ru-RU" i="1" kern="100" dirty="0">
                <a:solidFill>
                  <a:srgbClr val="00000A"/>
                </a:solidFill>
                <a:effectLst/>
                <a:latin typeface="Times New Roman" panose="02020603050405020304" pitchFamily="18" charset="0"/>
                <a:ea typeface="MS Mincho"/>
                <a:cs typeface="Times New Roman" panose="02020603050405020304" pitchFamily="18" charset="0"/>
              </a:rPr>
              <a:t>π</a:t>
            </a:r>
            <a:r>
              <a:rPr lang="ru-RU" kern="100" dirty="0">
                <a:solidFill>
                  <a:srgbClr val="00000A"/>
                </a:solidFill>
                <a:effectLst/>
                <a:latin typeface="Times New Roman" panose="02020603050405020304" pitchFamily="18" charset="0"/>
                <a:ea typeface="MS Mincho"/>
                <a:cs typeface="Times New Roman" panose="02020603050405020304" pitchFamily="18" charset="0"/>
              </a:rPr>
              <a:t> и –</a:t>
            </a:r>
            <a:r>
              <a:rPr lang="ru-RU" i="1" kern="100" dirty="0">
                <a:solidFill>
                  <a:srgbClr val="00000A"/>
                </a:solidFill>
                <a:effectLst/>
                <a:latin typeface="Times New Roman" panose="02020603050405020304" pitchFamily="18" charset="0"/>
                <a:ea typeface="MS Mincho"/>
                <a:cs typeface="Times New Roman" panose="02020603050405020304" pitchFamily="18" charset="0"/>
              </a:rPr>
              <a:t>π</a:t>
            </a:r>
            <a:r>
              <a:rPr lang="ru-RU" kern="100" dirty="0">
                <a:solidFill>
                  <a:srgbClr val="00000A"/>
                </a:solidFill>
                <a:effectLst/>
                <a:latin typeface="Times New Roman" panose="02020603050405020304" pitchFamily="18" charset="0"/>
                <a:ea typeface="MS Mincho"/>
                <a:cs typeface="Times New Roman" panose="02020603050405020304" pitchFamily="18" charset="0"/>
              </a:rPr>
              <a:t> неразличимы, разные знаки для фазового спектра при </a:t>
            </a:r>
            <a:r>
              <a:rPr lang="ru-RU" i="1" kern="100" dirty="0">
                <a:solidFill>
                  <a:srgbClr val="00000A"/>
                </a:solidFill>
                <a:effectLst/>
                <a:latin typeface="Times New Roman" panose="02020603050405020304" pitchFamily="18" charset="0"/>
                <a:ea typeface="MS Mincho"/>
                <a:cs typeface="Times New Roman" panose="02020603050405020304" pitchFamily="18" charset="0"/>
              </a:rPr>
              <a:t>ω</a:t>
            </a:r>
            <a:r>
              <a:rPr lang="ru-RU" kern="100" dirty="0">
                <a:solidFill>
                  <a:srgbClr val="00000A"/>
                </a:solidFill>
                <a:effectLst/>
                <a:latin typeface="Times New Roman" panose="02020603050405020304" pitchFamily="18" charset="0"/>
                <a:ea typeface="MS Mincho"/>
                <a:cs typeface="Times New Roman" panose="02020603050405020304" pitchFamily="18" charset="0"/>
              </a:rPr>
              <a:t> &gt; 0 и </a:t>
            </a:r>
            <a:r>
              <a:rPr lang="ru-RU" i="1" kern="100" dirty="0">
                <a:solidFill>
                  <a:srgbClr val="00000A"/>
                </a:solidFill>
                <a:effectLst/>
                <a:latin typeface="Times New Roman" panose="02020603050405020304" pitchFamily="18" charset="0"/>
                <a:ea typeface="MS Mincho"/>
                <a:cs typeface="Times New Roman" panose="02020603050405020304" pitchFamily="18" charset="0"/>
              </a:rPr>
              <a:t>ω</a:t>
            </a:r>
            <a:r>
              <a:rPr lang="ru-RU" kern="100" dirty="0">
                <a:solidFill>
                  <a:srgbClr val="00000A"/>
                </a:solidFill>
                <a:effectLst/>
                <a:latin typeface="Times New Roman" panose="02020603050405020304" pitchFamily="18" charset="0"/>
                <a:ea typeface="MS Mincho"/>
                <a:cs typeface="Times New Roman" panose="02020603050405020304" pitchFamily="18" charset="0"/>
              </a:rPr>
              <a:t> &lt; 0 использованы лишь с целью представить его в виде нечетной функции.</a:t>
            </a:r>
            <a:endParaRPr lang="ru-RU"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8" name="Рисунок 7"/>
          <p:cNvPicPr/>
          <p:nvPr/>
        </p:nvPicPr>
        <p:blipFill>
          <a:blip r:embed="rId5"/>
          <a:stretch>
            <a:fillRect/>
          </a:stretch>
        </p:blipFill>
        <p:spPr>
          <a:xfrm>
            <a:off x="3273425" y="4714230"/>
            <a:ext cx="4883150" cy="1461770"/>
          </a:xfrm>
          <a:prstGeom prst="rect">
            <a:avLst/>
          </a:prstGeom>
        </p:spPr>
      </p:pic>
      <p:sp>
        <p:nvSpPr>
          <p:cNvPr id="9" name="Прямоугольник 8"/>
          <p:cNvSpPr/>
          <p:nvPr/>
        </p:nvSpPr>
        <p:spPr>
          <a:xfrm>
            <a:off x="603365" y="6176000"/>
            <a:ext cx="11169533" cy="388696"/>
          </a:xfrm>
          <a:prstGeom prst="rect">
            <a:avLst/>
          </a:prstGeom>
        </p:spPr>
        <p:txBody>
          <a:bodyPr wrap="square">
            <a:spAutoFit/>
          </a:bodyPr>
          <a:lstStyle/>
          <a:p>
            <a:pPr algn="just">
              <a:lnSpc>
                <a:spcPct val="107000"/>
              </a:lnSpc>
              <a:spcAft>
                <a:spcPts val="800"/>
              </a:spcAft>
            </a:pPr>
            <a:r>
              <a:rPr lang="ru-RU" kern="100" dirty="0">
                <a:solidFill>
                  <a:srgbClr val="00000A"/>
                </a:solidFill>
                <a:effectLst/>
                <a:latin typeface="Times New Roman" panose="02020603050405020304" pitchFamily="18" charset="0"/>
                <a:ea typeface="MS Mincho"/>
                <a:cs typeface="Times New Roman" panose="02020603050405020304" pitchFamily="18" charset="0"/>
              </a:rPr>
              <a:t>Амплитудный (слева) и фазовый (справа) спектры прямоугольного импульса.</a:t>
            </a:r>
            <a:endParaRPr lang="ru-RU"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313049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p:nvPr/>
        </p:nvPicPr>
        <p:blipFill>
          <a:blip r:embed="rId2"/>
          <a:stretch>
            <a:fillRect/>
          </a:stretch>
        </p:blipFill>
        <p:spPr>
          <a:xfrm>
            <a:off x="1092381" y="303529"/>
            <a:ext cx="4333875" cy="4143375"/>
          </a:xfrm>
          <a:prstGeom prst="rect">
            <a:avLst/>
          </a:prstGeom>
        </p:spPr>
      </p:pic>
      <p:pic>
        <p:nvPicPr>
          <p:cNvPr id="3" name="Рисунок 2"/>
          <p:cNvPicPr/>
          <p:nvPr/>
        </p:nvPicPr>
        <p:blipFill>
          <a:blip r:embed="rId3"/>
          <a:stretch>
            <a:fillRect/>
          </a:stretch>
        </p:blipFill>
        <p:spPr>
          <a:xfrm>
            <a:off x="8239125" y="636904"/>
            <a:ext cx="1847850" cy="5430521"/>
          </a:xfrm>
          <a:prstGeom prst="rect">
            <a:avLst/>
          </a:prstGeom>
        </p:spPr>
      </p:pic>
      <p:pic>
        <p:nvPicPr>
          <p:cNvPr id="5" name="Рисунок 4"/>
          <p:cNvPicPr>
            <a:picLocks noChangeAspect="1"/>
          </p:cNvPicPr>
          <p:nvPr/>
        </p:nvPicPr>
        <p:blipFill>
          <a:blip r:embed="rId4"/>
          <a:stretch>
            <a:fillRect/>
          </a:stretch>
        </p:blipFill>
        <p:spPr>
          <a:xfrm>
            <a:off x="1092381" y="4533900"/>
            <a:ext cx="4333875" cy="1866900"/>
          </a:xfrm>
          <a:prstGeom prst="rect">
            <a:avLst/>
          </a:prstGeom>
        </p:spPr>
      </p:pic>
    </p:spTree>
    <p:extLst>
      <p:ext uri="{BB962C8B-B14F-4D97-AF65-F5344CB8AC3E}">
        <p14:creationId xmlns:p14="http://schemas.microsoft.com/office/powerpoint/2010/main" val="8138088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p:nvPr/>
        </p:nvPicPr>
        <p:blipFill>
          <a:blip r:embed="rId2"/>
          <a:stretch>
            <a:fillRect/>
          </a:stretch>
        </p:blipFill>
        <p:spPr>
          <a:xfrm>
            <a:off x="2009775" y="590550"/>
            <a:ext cx="6915150" cy="5086350"/>
          </a:xfrm>
          <a:prstGeom prst="rect">
            <a:avLst/>
          </a:prstGeom>
        </p:spPr>
      </p:pic>
    </p:spTree>
    <p:extLst>
      <p:ext uri="{BB962C8B-B14F-4D97-AF65-F5344CB8AC3E}">
        <p14:creationId xmlns:p14="http://schemas.microsoft.com/office/powerpoint/2010/main" val="29669543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p:nvPr/>
        </p:nvPicPr>
        <p:blipFill>
          <a:blip r:embed="rId2"/>
          <a:stretch>
            <a:fillRect/>
          </a:stretch>
        </p:blipFill>
        <p:spPr>
          <a:xfrm>
            <a:off x="411859" y="797848"/>
            <a:ext cx="7143750" cy="3838604"/>
          </a:xfrm>
          <a:prstGeom prst="rect">
            <a:avLst/>
          </a:prstGeom>
        </p:spPr>
      </p:pic>
      <p:pic>
        <p:nvPicPr>
          <p:cNvPr id="3" name="Рисунок 2"/>
          <p:cNvPicPr>
            <a:picLocks noChangeAspect="1"/>
          </p:cNvPicPr>
          <p:nvPr/>
        </p:nvPicPr>
        <p:blipFill>
          <a:blip r:embed="rId3"/>
          <a:stretch>
            <a:fillRect/>
          </a:stretch>
        </p:blipFill>
        <p:spPr>
          <a:xfrm>
            <a:off x="8831959" y="1571625"/>
            <a:ext cx="2598041" cy="442752"/>
          </a:xfrm>
          <a:prstGeom prst="rect">
            <a:avLst/>
          </a:prstGeom>
        </p:spPr>
      </p:pic>
      <p:pic>
        <p:nvPicPr>
          <p:cNvPr id="4" name="Рисунок 3"/>
          <p:cNvPicPr/>
          <p:nvPr/>
        </p:nvPicPr>
        <p:blipFill>
          <a:blip r:embed="rId4"/>
          <a:stretch>
            <a:fillRect/>
          </a:stretch>
        </p:blipFill>
        <p:spPr>
          <a:xfrm>
            <a:off x="7448551" y="2990850"/>
            <a:ext cx="4314824" cy="2867025"/>
          </a:xfrm>
          <a:prstGeom prst="rect">
            <a:avLst/>
          </a:prstGeom>
        </p:spPr>
      </p:pic>
    </p:spTree>
    <p:extLst>
      <p:ext uri="{BB962C8B-B14F-4D97-AF65-F5344CB8AC3E}">
        <p14:creationId xmlns:p14="http://schemas.microsoft.com/office/powerpoint/2010/main" val="7982087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p:nvPr/>
        </p:nvPicPr>
        <p:blipFill>
          <a:blip r:embed="rId2"/>
          <a:stretch>
            <a:fillRect/>
          </a:stretch>
        </p:blipFill>
        <p:spPr>
          <a:xfrm>
            <a:off x="938212" y="484504"/>
            <a:ext cx="6634163" cy="5154295"/>
          </a:xfrm>
          <a:prstGeom prst="rect">
            <a:avLst/>
          </a:prstGeom>
        </p:spPr>
      </p:pic>
      <p:pic>
        <p:nvPicPr>
          <p:cNvPr id="3" name="Рисунок 2"/>
          <p:cNvPicPr/>
          <p:nvPr/>
        </p:nvPicPr>
        <p:blipFill>
          <a:blip r:embed="rId3"/>
          <a:stretch>
            <a:fillRect/>
          </a:stretch>
        </p:blipFill>
        <p:spPr>
          <a:xfrm>
            <a:off x="8869362" y="575944"/>
            <a:ext cx="1693863" cy="5215255"/>
          </a:xfrm>
          <a:prstGeom prst="rect">
            <a:avLst/>
          </a:prstGeom>
        </p:spPr>
      </p:pic>
    </p:spTree>
    <p:extLst>
      <p:ext uri="{BB962C8B-B14F-4D97-AF65-F5344CB8AC3E}">
        <p14:creationId xmlns:p14="http://schemas.microsoft.com/office/powerpoint/2010/main" val="22778198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p:nvPr/>
        </p:nvPicPr>
        <p:blipFill>
          <a:blip r:embed="rId2"/>
          <a:stretch>
            <a:fillRect/>
          </a:stretch>
        </p:blipFill>
        <p:spPr>
          <a:xfrm>
            <a:off x="885825" y="541020"/>
            <a:ext cx="6705600" cy="4221480"/>
          </a:xfrm>
          <a:prstGeom prst="rect">
            <a:avLst/>
          </a:prstGeom>
        </p:spPr>
      </p:pic>
      <p:pic>
        <p:nvPicPr>
          <p:cNvPr id="3" name="Рисунок 2"/>
          <p:cNvPicPr/>
          <p:nvPr/>
        </p:nvPicPr>
        <p:blipFill>
          <a:blip r:embed="rId3"/>
          <a:stretch>
            <a:fillRect/>
          </a:stretch>
        </p:blipFill>
        <p:spPr>
          <a:xfrm>
            <a:off x="8440420" y="541020"/>
            <a:ext cx="2399030" cy="1849755"/>
          </a:xfrm>
          <a:prstGeom prst="rect">
            <a:avLst/>
          </a:prstGeom>
        </p:spPr>
      </p:pic>
      <p:pic>
        <p:nvPicPr>
          <p:cNvPr id="4" name="Рисунок 3"/>
          <p:cNvPicPr/>
          <p:nvPr/>
        </p:nvPicPr>
        <p:blipFill>
          <a:blip r:embed="rId4"/>
          <a:stretch>
            <a:fillRect/>
          </a:stretch>
        </p:blipFill>
        <p:spPr>
          <a:xfrm>
            <a:off x="8256269" y="2828924"/>
            <a:ext cx="2040255" cy="1581151"/>
          </a:xfrm>
          <a:prstGeom prst="rect">
            <a:avLst/>
          </a:prstGeom>
        </p:spPr>
      </p:pic>
      <p:pic>
        <p:nvPicPr>
          <p:cNvPr id="5" name="Рисунок 4"/>
          <p:cNvPicPr/>
          <p:nvPr/>
        </p:nvPicPr>
        <p:blipFill>
          <a:blip r:embed="rId5"/>
          <a:stretch>
            <a:fillRect/>
          </a:stretch>
        </p:blipFill>
        <p:spPr>
          <a:xfrm>
            <a:off x="8067675" y="4543426"/>
            <a:ext cx="2533649" cy="1952624"/>
          </a:xfrm>
          <a:prstGeom prst="rect">
            <a:avLst/>
          </a:prstGeom>
        </p:spPr>
      </p:pic>
      <p:pic>
        <p:nvPicPr>
          <p:cNvPr id="6" name="Рисунок 5"/>
          <p:cNvPicPr>
            <a:picLocks noChangeAspect="1"/>
          </p:cNvPicPr>
          <p:nvPr/>
        </p:nvPicPr>
        <p:blipFill>
          <a:blip r:embed="rId6"/>
          <a:stretch>
            <a:fillRect/>
          </a:stretch>
        </p:blipFill>
        <p:spPr>
          <a:xfrm>
            <a:off x="3895724" y="5172208"/>
            <a:ext cx="1678808" cy="701370"/>
          </a:xfrm>
          <a:prstGeom prst="rect">
            <a:avLst/>
          </a:prstGeom>
        </p:spPr>
      </p:pic>
    </p:spTree>
    <p:extLst>
      <p:ext uri="{BB962C8B-B14F-4D97-AF65-F5344CB8AC3E}">
        <p14:creationId xmlns:p14="http://schemas.microsoft.com/office/powerpoint/2010/main" val="13522451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505491" y="884605"/>
            <a:ext cx="4835042" cy="3467161"/>
          </a:xfrm>
          <a:prstGeom prst="rect">
            <a:avLst/>
          </a:prstGeom>
        </p:spPr>
      </p:pic>
      <p:sp>
        <p:nvSpPr>
          <p:cNvPr id="5" name="Прямоугольник 4"/>
          <p:cNvSpPr/>
          <p:nvPr/>
        </p:nvSpPr>
        <p:spPr>
          <a:xfrm>
            <a:off x="505491" y="4595340"/>
            <a:ext cx="4835042" cy="369332"/>
          </a:xfrm>
          <a:prstGeom prst="rect">
            <a:avLst/>
          </a:prstGeom>
        </p:spPr>
        <p:txBody>
          <a:bodyPr wrap="none">
            <a:spAutoFit/>
          </a:bodyPr>
          <a:lstStyle/>
          <a:p>
            <a:r>
              <a:rPr lang="ru-RU" kern="100" dirty="0">
                <a:latin typeface="Times New Roman" panose="02020603050405020304" pitchFamily="18" charset="0"/>
                <a:ea typeface="Calibri" panose="020F0502020204030204" pitchFamily="34" charset="0"/>
                <a:cs typeface="Times New Roman" panose="02020603050405020304" pitchFamily="18" charset="0"/>
              </a:rPr>
              <a:t>ФМ </a:t>
            </a:r>
            <a:r>
              <a:rPr lang="en-US" kern="100" dirty="0">
                <a:latin typeface="Times New Roman" panose="02020603050405020304" pitchFamily="18" charset="0"/>
                <a:ea typeface="Calibri" panose="020F0502020204030204" pitchFamily="34" charset="0"/>
                <a:cs typeface="Times New Roman" panose="02020603050405020304" pitchFamily="18" charset="0"/>
              </a:rPr>
              <a:t>f=200 </a:t>
            </a:r>
            <a:r>
              <a:rPr lang="ru-RU" kern="100" dirty="0">
                <a:latin typeface="Times New Roman" panose="02020603050405020304" pitchFamily="18" charset="0"/>
                <a:ea typeface="Calibri" panose="020F0502020204030204" pitchFamily="34" charset="0"/>
                <a:cs typeface="Times New Roman" panose="02020603050405020304" pitchFamily="18" charset="0"/>
              </a:rPr>
              <a:t>МГц, </a:t>
            </a:r>
            <a:r>
              <a:rPr lang="el-GR" kern="100" dirty="0">
                <a:latin typeface="Times New Roman" panose="02020603050405020304" pitchFamily="18" charset="0"/>
                <a:ea typeface="Calibri" panose="020F0502020204030204" pitchFamily="34" charset="0"/>
                <a:cs typeface="Times New Roman" panose="02020603050405020304" pitchFamily="18" charset="0"/>
              </a:rPr>
              <a:t>Ω</a:t>
            </a:r>
            <a:r>
              <a:rPr lang="ru-RU" kern="100" dirty="0">
                <a:latin typeface="Times New Roman" panose="02020603050405020304" pitchFamily="18" charset="0"/>
                <a:ea typeface="Calibri" panose="020F0502020204030204" pitchFamily="34" charset="0"/>
                <a:cs typeface="Times New Roman" panose="02020603050405020304" pitchFamily="18" charset="0"/>
              </a:rPr>
              <a:t>=100кГц, </a:t>
            </a:r>
            <a:r>
              <a:rPr lang="en-US" i="1" kern="100" dirty="0">
                <a:latin typeface="Times New Roman" panose="02020603050405020304" pitchFamily="18" charset="0"/>
                <a:ea typeface="Calibri" panose="020F0502020204030204" pitchFamily="34" charset="0"/>
                <a:cs typeface="Times New Roman" panose="02020603050405020304" pitchFamily="18" charset="0"/>
              </a:rPr>
              <a:t>m</a:t>
            </a:r>
            <a:r>
              <a:rPr lang="en-US" kern="100" dirty="0">
                <a:latin typeface="Times New Roman" panose="02020603050405020304" pitchFamily="18" charset="0"/>
                <a:ea typeface="Calibri" panose="020F0502020204030204" pitchFamily="34" charset="0"/>
                <a:cs typeface="Times New Roman" panose="02020603050405020304" pitchFamily="18" charset="0"/>
              </a:rPr>
              <a:t>=0,01 (</a:t>
            </a:r>
            <a:r>
              <a:rPr lang="ru-RU" kern="100" dirty="0">
                <a:latin typeface="Times New Roman" panose="02020603050405020304" pitchFamily="18" charset="0"/>
                <a:ea typeface="Calibri" panose="020F0502020204030204" pitchFamily="34" charset="0"/>
                <a:cs typeface="Times New Roman" panose="02020603050405020304" pitchFamily="18" charset="0"/>
              </a:rPr>
              <a:t> </a:t>
            </a:r>
            <a:r>
              <a:rPr lang="el-GR" kern="100" dirty="0">
                <a:latin typeface="Times New Roman" panose="02020603050405020304" pitchFamily="18" charset="0"/>
                <a:ea typeface="Calibri" panose="020F0502020204030204" pitchFamily="34" charset="0"/>
                <a:cs typeface="Times New Roman" panose="02020603050405020304" pitchFamily="18" charset="0"/>
              </a:rPr>
              <a:t>Δ</a:t>
            </a:r>
            <a:r>
              <a:rPr lang="el-GR" i="1" kern="100" dirty="0">
                <a:latin typeface="Times New Roman" panose="02020603050405020304" pitchFamily="18" charset="0"/>
                <a:ea typeface="Calibri" panose="020F0502020204030204" pitchFamily="34" charset="0"/>
                <a:cs typeface="Times New Roman" panose="02020603050405020304" pitchFamily="18" charset="0"/>
              </a:rPr>
              <a:t>ω</a:t>
            </a:r>
            <a:r>
              <a:rPr lang="en-US" kern="100" dirty="0">
                <a:latin typeface="Times New Roman" panose="02020603050405020304" pitchFamily="18" charset="0"/>
                <a:ea typeface="Calibri" panose="020F0502020204030204" pitchFamily="34" charset="0"/>
                <a:cs typeface="Times New Roman" panose="02020603050405020304" pitchFamily="18" charset="0"/>
              </a:rPr>
              <a:t>=1</a:t>
            </a:r>
            <a:r>
              <a:rPr lang="ru-RU" kern="100" dirty="0">
                <a:latin typeface="Times New Roman" panose="02020603050405020304" pitchFamily="18" charset="0"/>
                <a:ea typeface="Calibri" panose="020F0502020204030204" pitchFamily="34" charset="0"/>
                <a:cs typeface="Times New Roman" panose="02020603050405020304" pitchFamily="18" charset="0"/>
              </a:rPr>
              <a:t>кГц)</a:t>
            </a:r>
            <a:endParaRPr lang="ru-RU" dirty="0"/>
          </a:p>
        </p:txBody>
      </p:sp>
      <p:sp>
        <p:nvSpPr>
          <p:cNvPr id="7" name="Прямоугольник 6"/>
          <p:cNvSpPr/>
          <p:nvPr/>
        </p:nvSpPr>
        <p:spPr>
          <a:xfrm>
            <a:off x="6951587" y="4595340"/>
            <a:ext cx="3672800" cy="369332"/>
          </a:xfrm>
          <a:prstGeom prst="rect">
            <a:avLst/>
          </a:prstGeom>
        </p:spPr>
        <p:txBody>
          <a:bodyPr wrap="none">
            <a:spAutoFit/>
          </a:bodyPr>
          <a:lstStyle/>
          <a:p>
            <a:r>
              <a:rPr lang="ru-RU" kern="100" dirty="0">
                <a:latin typeface="Times New Roman" panose="02020603050405020304" pitchFamily="18" charset="0"/>
                <a:ea typeface="Calibri" panose="020F0502020204030204" pitchFamily="34" charset="0"/>
                <a:cs typeface="Times New Roman" panose="02020603050405020304" pitchFamily="18" charset="0"/>
              </a:rPr>
              <a:t>АМ </a:t>
            </a:r>
            <a:r>
              <a:rPr lang="en-US" kern="100" dirty="0">
                <a:latin typeface="Times New Roman" panose="02020603050405020304" pitchFamily="18" charset="0"/>
                <a:ea typeface="Calibri" panose="020F0502020204030204" pitchFamily="34" charset="0"/>
                <a:cs typeface="Times New Roman" panose="02020603050405020304" pitchFamily="18" charset="0"/>
              </a:rPr>
              <a:t>f=200 </a:t>
            </a:r>
            <a:r>
              <a:rPr lang="ru-RU" kern="100" dirty="0">
                <a:latin typeface="Times New Roman" panose="02020603050405020304" pitchFamily="18" charset="0"/>
                <a:ea typeface="Calibri" panose="020F0502020204030204" pitchFamily="34" charset="0"/>
                <a:cs typeface="Times New Roman" panose="02020603050405020304" pitchFamily="18" charset="0"/>
              </a:rPr>
              <a:t>МГц, </a:t>
            </a:r>
            <a:r>
              <a:rPr lang="el-GR" kern="100" dirty="0">
                <a:latin typeface="Times New Roman" panose="02020603050405020304" pitchFamily="18" charset="0"/>
                <a:ea typeface="Calibri" panose="020F0502020204030204" pitchFamily="34" charset="0"/>
                <a:cs typeface="Times New Roman" panose="02020603050405020304" pitchFamily="18" charset="0"/>
              </a:rPr>
              <a:t>Ω</a:t>
            </a:r>
            <a:r>
              <a:rPr lang="ru-RU" kern="100" dirty="0">
                <a:latin typeface="Times New Roman" panose="02020603050405020304" pitchFamily="18" charset="0"/>
                <a:ea typeface="Calibri" panose="020F0502020204030204" pitchFamily="34" charset="0"/>
                <a:cs typeface="Times New Roman" panose="02020603050405020304" pitchFamily="18" charset="0"/>
              </a:rPr>
              <a:t>=100кГц, </a:t>
            </a:r>
            <a:r>
              <a:rPr lang="en-US" kern="100" dirty="0">
                <a:latin typeface="Times New Roman" panose="02020603050405020304" pitchFamily="18" charset="0"/>
                <a:ea typeface="Calibri" panose="020F0502020204030204" pitchFamily="34" charset="0"/>
                <a:cs typeface="Times New Roman" panose="02020603050405020304" pitchFamily="18" charset="0"/>
              </a:rPr>
              <a:t>M=0,01</a:t>
            </a:r>
            <a:endParaRPr lang="ru-RU" dirty="0"/>
          </a:p>
        </p:txBody>
      </p:sp>
      <p:pic>
        <p:nvPicPr>
          <p:cNvPr id="8" name="Рисунок 7"/>
          <p:cNvPicPr>
            <a:picLocks noChangeAspect="1"/>
          </p:cNvPicPr>
          <p:nvPr/>
        </p:nvPicPr>
        <p:blipFill>
          <a:blip r:embed="rId3"/>
          <a:stretch>
            <a:fillRect/>
          </a:stretch>
        </p:blipFill>
        <p:spPr>
          <a:xfrm>
            <a:off x="6358462" y="884604"/>
            <a:ext cx="4847293" cy="3467161"/>
          </a:xfrm>
          <a:prstGeom prst="rect">
            <a:avLst/>
          </a:prstGeom>
        </p:spPr>
      </p:pic>
    </p:spTree>
    <p:extLst>
      <p:ext uri="{BB962C8B-B14F-4D97-AF65-F5344CB8AC3E}">
        <p14:creationId xmlns:p14="http://schemas.microsoft.com/office/powerpoint/2010/main" val="20985575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752725" y="1038910"/>
            <a:ext cx="6096000" cy="646331"/>
          </a:xfrm>
          <a:prstGeom prst="rect">
            <a:avLst/>
          </a:prstGeom>
        </p:spPr>
        <p:txBody>
          <a:bodyPr>
            <a:spAutoFit/>
          </a:bodyPr>
          <a:lstStyle/>
          <a:p>
            <a:r>
              <a:rPr lang="ru-RU" dirty="0">
                <a:solidFill>
                  <a:srgbClr val="000000"/>
                </a:solidFill>
                <a:effectLst/>
                <a:latin typeface="Times New Roman" panose="02020603050405020304" pitchFamily="18" charset="0"/>
                <a:ea typeface="Calibri" panose="020F0502020204030204" pitchFamily="34" charset="0"/>
              </a:rPr>
              <a:t>Запишем в комплексном виде классические сигналы амплитудно-модулированный сигнал</a:t>
            </a:r>
            <a:endParaRPr lang="ru-RU" dirty="0"/>
          </a:p>
        </p:txBody>
      </p:sp>
      <p:pic>
        <p:nvPicPr>
          <p:cNvPr id="5" name="Рисунок 4"/>
          <p:cNvPicPr>
            <a:picLocks noChangeAspect="1"/>
          </p:cNvPicPr>
          <p:nvPr/>
        </p:nvPicPr>
        <p:blipFill>
          <a:blip r:embed="rId2"/>
          <a:stretch>
            <a:fillRect/>
          </a:stretch>
        </p:blipFill>
        <p:spPr>
          <a:xfrm>
            <a:off x="2601451" y="2023528"/>
            <a:ext cx="5941347" cy="524943"/>
          </a:xfrm>
          <a:prstGeom prst="rect">
            <a:avLst/>
          </a:prstGeom>
        </p:spPr>
      </p:pic>
      <mc:AlternateContent xmlns:mc="http://schemas.openxmlformats.org/markup-compatibility/2006" xmlns:a14="http://schemas.microsoft.com/office/drawing/2010/main">
        <mc:Choice Requires="a14">
          <p:sp>
            <p:nvSpPr>
              <p:cNvPr id="6" name="Прямоугольник 5"/>
              <p:cNvSpPr/>
              <p:nvPr/>
            </p:nvSpPr>
            <p:spPr>
              <a:xfrm>
                <a:off x="2706531" y="2692410"/>
                <a:ext cx="6142194" cy="388696"/>
              </a:xfrm>
              <a:prstGeom prst="rect">
                <a:avLst/>
              </a:prstGeom>
            </p:spPr>
            <p:txBody>
              <a:bodyPr wrap="none">
                <a:spAutoFit/>
              </a:bodyPr>
              <a:lstStyle/>
              <a:p>
                <a:pPr>
                  <a:lnSpc>
                    <a:spcPct val="107000"/>
                  </a:lnSpc>
                  <a:spcAft>
                    <a:spcPts val="800"/>
                  </a:spcAft>
                </a:pPr>
                <a:r>
                  <a:rPr lang="ru-RU"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фазомодулированный сигнал при индексе модуляции </a:t>
                </a:r>
                <a14:m>
                  <m:oMath xmlns:m="http://schemas.openxmlformats.org/officeDocument/2006/math">
                    <m:r>
                      <a:rPr lang="ru-RU" i="1">
                        <a:effectLst/>
                        <a:latin typeface="Cambria Math" panose="02040503050406030204" pitchFamily="18" charset="0"/>
                        <a:ea typeface="Times New Roman" panose="02020603050405020304" pitchFamily="18" charset="0"/>
                        <a:cs typeface="Times New Roman" panose="02020603050405020304" pitchFamily="18" charset="0"/>
                      </a:rPr>
                      <m:t>𝑚</m:t>
                    </m:r>
                    <m:r>
                      <a:rPr lang="ru-RU" i="1">
                        <a:effectLst/>
                        <a:latin typeface="Cambria Math" panose="02040503050406030204" pitchFamily="18" charset="0"/>
                        <a:ea typeface="Times New Roman" panose="02020603050405020304" pitchFamily="18" charset="0"/>
                        <a:cs typeface="Times New Roman" panose="02020603050405020304" pitchFamily="18" charset="0"/>
                      </a:rPr>
                      <m:t>≪1</m:t>
                    </m:r>
                  </m:oMath>
                </a14:m>
                <a:endParaRPr lang="ru-RU" dirty="0">
                  <a:effectLst/>
                  <a:latin typeface="Times New Roman" panose="02020603050405020304" pitchFamily="18" charset="0"/>
                  <a:ea typeface="Calibri" panose="020F0502020204030204" pitchFamily="34" charset="0"/>
                  <a:cs typeface="Calibri" panose="020F0502020204030204" pitchFamily="34" charset="0"/>
                </a:endParaRPr>
              </a:p>
            </p:txBody>
          </p:sp>
        </mc:Choice>
        <mc:Fallback xmlns="">
          <p:sp>
            <p:nvSpPr>
              <p:cNvPr id="6" name="Прямоугольник 5"/>
              <p:cNvSpPr>
                <a:spLocks noRot="1" noChangeAspect="1" noMove="1" noResize="1" noEditPoints="1" noAdjustHandles="1" noChangeArrowheads="1" noChangeShapeType="1" noTextEdit="1"/>
              </p:cNvSpPr>
              <p:nvPr/>
            </p:nvSpPr>
            <p:spPr>
              <a:xfrm>
                <a:off x="2706531" y="2692410"/>
                <a:ext cx="6142194" cy="388696"/>
              </a:xfrm>
              <a:prstGeom prst="rect">
                <a:avLst/>
              </a:prstGeom>
              <a:blipFill rotWithShape="0">
                <a:blip r:embed="rId3"/>
                <a:stretch>
                  <a:fillRect l="-893" t="-9524" b="-20635"/>
                </a:stretch>
              </a:blipFill>
            </p:spPr>
            <p:txBody>
              <a:bodyPr/>
              <a:lstStyle/>
              <a:p>
                <a:r>
                  <a:rPr lang="ru-RU">
                    <a:noFill/>
                  </a:rPr>
                  <a:t> </a:t>
                </a:r>
              </a:p>
            </p:txBody>
          </p:sp>
        </mc:Fallback>
      </mc:AlternateContent>
      <p:pic>
        <p:nvPicPr>
          <p:cNvPr id="7" name="Рисунок 6"/>
          <p:cNvPicPr>
            <a:picLocks noChangeAspect="1"/>
          </p:cNvPicPr>
          <p:nvPr/>
        </p:nvPicPr>
        <p:blipFill>
          <a:blip r:embed="rId4"/>
          <a:stretch>
            <a:fillRect/>
          </a:stretch>
        </p:blipFill>
        <p:spPr>
          <a:xfrm>
            <a:off x="2601450" y="3143851"/>
            <a:ext cx="5941347" cy="483860"/>
          </a:xfrm>
          <a:prstGeom prst="rect">
            <a:avLst/>
          </a:prstGeom>
        </p:spPr>
      </p:pic>
      <p:sp>
        <p:nvSpPr>
          <p:cNvPr id="8" name="Прямоугольник 7"/>
          <p:cNvSpPr/>
          <p:nvPr/>
        </p:nvSpPr>
        <p:spPr>
          <a:xfrm>
            <a:off x="2706531" y="3699579"/>
            <a:ext cx="3838551" cy="368755"/>
          </a:xfrm>
          <a:prstGeom prst="rect">
            <a:avLst/>
          </a:prstGeom>
        </p:spPr>
        <p:txBody>
          <a:bodyPr wrap="none">
            <a:spAutoFit/>
          </a:bodyPr>
          <a:lstStyle/>
          <a:p>
            <a:pPr>
              <a:lnSpc>
                <a:spcPct val="107000"/>
              </a:lnSpc>
              <a:spcAft>
                <a:spcPts val="800"/>
              </a:spcAft>
            </a:pP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Приведем выражения к общему виду</a:t>
            </a:r>
            <a:endParaRPr lang="ru-RU" dirty="0">
              <a:effectLst/>
              <a:latin typeface="Times New Roman" panose="02020603050405020304" pitchFamily="18" charset="0"/>
              <a:ea typeface="Calibri" panose="020F0502020204030204" pitchFamily="34" charset="0"/>
              <a:cs typeface="Calibri" panose="020F0502020204030204" pitchFamily="34" charset="0"/>
            </a:endParaRPr>
          </a:p>
        </p:txBody>
      </p:sp>
      <p:pic>
        <p:nvPicPr>
          <p:cNvPr id="10" name="Рисунок 9"/>
          <p:cNvPicPr>
            <a:picLocks noChangeAspect="1"/>
          </p:cNvPicPr>
          <p:nvPr/>
        </p:nvPicPr>
        <p:blipFill>
          <a:blip r:embed="rId5"/>
          <a:stretch>
            <a:fillRect/>
          </a:stretch>
        </p:blipFill>
        <p:spPr>
          <a:xfrm>
            <a:off x="3125326" y="4223091"/>
            <a:ext cx="5941347" cy="483860"/>
          </a:xfrm>
          <a:prstGeom prst="rect">
            <a:avLst/>
          </a:prstGeom>
        </p:spPr>
      </p:pic>
      <mc:AlternateContent xmlns:mc="http://schemas.openxmlformats.org/markup-compatibility/2006" xmlns:a14="http://schemas.microsoft.com/office/drawing/2010/main">
        <mc:Choice Requires="a14">
          <p:sp>
            <p:nvSpPr>
              <p:cNvPr id="11" name="Прямоугольник 10"/>
              <p:cNvSpPr/>
              <p:nvPr/>
            </p:nvSpPr>
            <p:spPr>
              <a:xfrm>
                <a:off x="2752725" y="4901655"/>
                <a:ext cx="4697504" cy="369332"/>
              </a:xfrm>
              <a:prstGeom prst="rect">
                <a:avLst/>
              </a:prstGeom>
            </p:spPr>
            <p:txBody>
              <a:bodyPr wrap="none">
                <a:spAutoFit/>
              </a:bodyPr>
              <a:lstStyle/>
              <a:p>
                <a:r>
                  <a:rPr lang="ru-RU" dirty="0">
                    <a:solidFill>
                      <a:srgbClr val="000000"/>
                    </a:solidFill>
                    <a:effectLst/>
                    <a:latin typeface="Times New Roman" panose="02020603050405020304" pitchFamily="18" charset="0"/>
                    <a:ea typeface="Calibri" panose="020F0502020204030204" pitchFamily="34" charset="0"/>
                  </a:rPr>
                  <a:t>Здесь для ФМ </a:t>
                </a:r>
                <a14:m>
                  <m:oMath xmlns:m="http://schemas.openxmlformats.org/officeDocument/2006/math">
                    <m:r>
                      <a:rPr lang="ru-RU" i="1">
                        <a:effectLst/>
                        <a:latin typeface="Cambria Math" panose="02040503050406030204" pitchFamily="18" charset="0"/>
                        <a:ea typeface="Times New Roman" panose="02020603050405020304" pitchFamily="18" charset="0"/>
                        <a:cs typeface="Times New Roman" panose="02020603050405020304" pitchFamily="18" charset="0"/>
                      </a:rPr>
                      <m:t>𝜑</m:t>
                    </m:r>
                    <m:r>
                      <a:rPr lang="ru-RU" i="1">
                        <a:effectLst/>
                        <a:latin typeface="Cambria Math" panose="02040503050406030204" pitchFamily="18" charset="0"/>
                        <a:ea typeface="Times New Roman" panose="02020603050405020304" pitchFamily="18" charset="0"/>
                        <a:cs typeface="Times New Roman" panose="02020603050405020304" pitchFamily="18" charset="0"/>
                      </a:rPr>
                      <m:t>=</m:t>
                    </m:r>
                    <m:r>
                      <a:rPr lang="ru-RU" i="1">
                        <a:effectLst/>
                        <a:latin typeface="Cambria Math" panose="02040503050406030204" pitchFamily="18" charset="0"/>
                        <a:ea typeface="Times New Roman" panose="02020603050405020304" pitchFamily="18" charset="0"/>
                        <a:cs typeface="Times New Roman" panose="02020603050405020304" pitchFamily="18" charset="0"/>
                      </a:rPr>
                      <m:t>𝜋</m:t>
                    </m:r>
                  </m:oMath>
                </a14:m>
                <a:r>
                  <a:rPr lang="ru-RU" dirty="0">
                    <a:effectLst/>
                    <a:latin typeface="Times New Roman" panose="02020603050405020304" pitchFamily="18" charset="0"/>
                    <a:ea typeface="Times New Roman" panose="02020603050405020304" pitchFamily="18" charset="0"/>
                  </a:rPr>
                  <a:t>, для АМ </a:t>
                </a:r>
                <a14:m>
                  <m:oMath xmlns:m="http://schemas.openxmlformats.org/officeDocument/2006/math">
                    <m:r>
                      <a:rPr lang="ru-RU" i="1">
                        <a:effectLst/>
                        <a:latin typeface="Cambria Math" panose="02040503050406030204" pitchFamily="18" charset="0"/>
                        <a:ea typeface="Times New Roman" panose="02020603050405020304" pitchFamily="18" charset="0"/>
                        <a:cs typeface="Times New Roman" panose="02020603050405020304" pitchFamily="18" charset="0"/>
                      </a:rPr>
                      <m:t>𝑀</m:t>
                    </m:r>
                    <m:r>
                      <a:rPr lang="ru-RU" i="1">
                        <a:effectLst/>
                        <a:latin typeface="Cambria Math" panose="02040503050406030204" pitchFamily="18" charset="0"/>
                        <a:ea typeface="Times New Roman" panose="02020603050405020304" pitchFamily="18" charset="0"/>
                        <a:cs typeface="Times New Roman" panose="02020603050405020304" pitchFamily="18" charset="0"/>
                      </a:rPr>
                      <m:t>=</m:t>
                    </m:r>
                    <m:r>
                      <a:rPr lang="ru-RU" i="1">
                        <a:effectLst/>
                        <a:latin typeface="Cambria Math" panose="02040503050406030204" pitchFamily="18" charset="0"/>
                        <a:ea typeface="Times New Roman" panose="02020603050405020304" pitchFamily="18" charset="0"/>
                        <a:cs typeface="Times New Roman" panose="02020603050405020304" pitchFamily="18" charset="0"/>
                      </a:rPr>
                      <m:t>𝑚</m:t>
                    </m:r>
                  </m:oMath>
                </a14:m>
                <a:r>
                  <a:rPr lang="ru-RU" dirty="0">
                    <a:effectLst/>
                    <a:latin typeface="Times New Roman" panose="02020603050405020304" pitchFamily="18" charset="0"/>
                    <a:ea typeface="Times New Roman" panose="02020603050405020304" pitchFamily="18" charset="0"/>
                  </a:rPr>
                  <a:t>, </a:t>
                </a:r>
                <a14:m>
                  <m:oMath xmlns:m="http://schemas.openxmlformats.org/officeDocument/2006/math">
                    <m:r>
                      <a:rPr lang="ru-RU" i="1">
                        <a:effectLst/>
                        <a:latin typeface="Cambria Math" panose="02040503050406030204" pitchFamily="18" charset="0"/>
                        <a:ea typeface="Times New Roman" panose="02020603050405020304" pitchFamily="18" charset="0"/>
                        <a:cs typeface="Times New Roman" panose="02020603050405020304" pitchFamily="18" charset="0"/>
                      </a:rPr>
                      <m:t>𝜑</m:t>
                    </m:r>
                    <m:r>
                      <a:rPr lang="ru-RU" i="1">
                        <a:effectLst/>
                        <a:latin typeface="Cambria Math" panose="02040503050406030204" pitchFamily="18" charset="0"/>
                        <a:ea typeface="Times New Roman" panose="02020603050405020304" pitchFamily="18" charset="0"/>
                        <a:cs typeface="Times New Roman" panose="02020603050405020304" pitchFamily="18" charset="0"/>
                      </a:rPr>
                      <m:t>=0</m:t>
                    </m:r>
                  </m:oMath>
                </a14:m>
                <a:r>
                  <a:rPr lang="ru-RU" dirty="0">
                    <a:effectLst/>
                    <a:latin typeface="Times New Roman" panose="02020603050405020304" pitchFamily="18" charset="0"/>
                    <a:ea typeface="Times New Roman" panose="02020603050405020304" pitchFamily="18" charset="0"/>
                  </a:rPr>
                  <a:t>. </a:t>
                </a:r>
                <a:endParaRPr lang="ru-RU" dirty="0"/>
              </a:p>
            </p:txBody>
          </p:sp>
        </mc:Choice>
        <mc:Fallback xmlns="">
          <p:sp>
            <p:nvSpPr>
              <p:cNvPr id="11" name="Прямоугольник 10"/>
              <p:cNvSpPr>
                <a:spLocks noRot="1" noChangeAspect="1" noMove="1" noResize="1" noEditPoints="1" noAdjustHandles="1" noChangeArrowheads="1" noChangeShapeType="1" noTextEdit="1"/>
              </p:cNvSpPr>
              <p:nvPr/>
            </p:nvSpPr>
            <p:spPr>
              <a:xfrm>
                <a:off x="2752725" y="4901655"/>
                <a:ext cx="4697504" cy="369332"/>
              </a:xfrm>
              <a:prstGeom prst="rect">
                <a:avLst/>
              </a:prstGeom>
              <a:blipFill rotWithShape="0">
                <a:blip r:embed="rId6"/>
                <a:stretch>
                  <a:fillRect l="-1169" t="-9836" r="-130" b="-22951"/>
                </a:stretch>
              </a:blipFill>
            </p:spPr>
            <p:txBody>
              <a:bodyPr/>
              <a:lstStyle/>
              <a:p>
                <a:r>
                  <a:rPr lang="ru-RU">
                    <a:noFill/>
                  </a:rPr>
                  <a:t> </a:t>
                </a:r>
              </a:p>
            </p:txBody>
          </p:sp>
        </mc:Fallback>
      </mc:AlternateContent>
    </p:spTree>
    <p:extLst>
      <p:ext uri="{BB962C8B-B14F-4D97-AF65-F5344CB8AC3E}">
        <p14:creationId xmlns:p14="http://schemas.microsoft.com/office/powerpoint/2010/main" val="3044307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104900" y="706040"/>
            <a:ext cx="6096000" cy="5426870"/>
          </a:xfrm>
          <a:prstGeom prst="rect">
            <a:avLst/>
          </a:prstGeom>
        </p:spPr>
        <p:txBody>
          <a:bodyPr>
            <a:spAutoFit/>
          </a:bodyPr>
          <a:lstStyle/>
          <a:p>
            <a:pPr indent="450215" algn="just">
              <a:lnSpc>
                <a:spcPct val="107000"/>
              </a:lnSpc>
              <a:spcAft>
                <a:spcPts val="800"/>
              </a:spcAft>
            </a:pPr>
            <a:r>
              <a:rPr lang="ru-RU" kern="100" dirty="0">
                <a:solidFill>
                  <a:srgbClr val="00000A"/>
                </a:solidFill>
                <a:effectLst/>
                <a:latin typeface="Times New Roman" panose="02020603050405020304" pitchFamily="18" charset="0"/>
                <a:ea typeface="MS Mincho"/>
                <a:cs typeface="Times New Roman" panose="02020603050405020304" pitchFamily="18" charset="0"/>
              </a:rPr>
              <a:t>Строго говоря, спектр данного сигнала простирается до бесконечности, лишь постепенно затухая. Поэтому вводят понятие эффективной (практической) ширины спектра. При лепестковом характере спектра за эффективную ширину спектра можно принять ширину главного лепестка. Из графиков видно, что она составляет 2π/τ, т. е. обратно пропорциональна длительности импульса. Это общее соотношение: чем короче сигнал, тем шире его спектр. Произведение же эффективных значений длительности сигнала и ширины его спектра (оно называется базой сигнала) остается равным некоторой константе, зависящей от конкретного способа определения этих параметров. В нашем примере это произведение, очевидно, равно 2π.</a:t>
            </a:r>
            <a:br>
              <a:rPr lang="ru-RU" kern="100" dirty="0">
                <a:solidFill>
                  <a:srgbClr val="00000A"/>
                </a:solidFill>
                <a:effectLst/>
                <a:latin typeface="Times New Roman" panose="02020603050405020304" pitchFamily="18" charset="0"/>
                <a:ea typeface="MS Mincho"/>
                <a:cs typeface="Times New Roman" panose="02020603050405020304" pitchFamily="18" charset="0"/>
              </a:rPr>
            </a:br>
            <a:r>
              <a:rPr lang="ru-RU" kern="100" dirty="0">
                <a:solidFill>
                  <a:srgbClr val="00000A"/>
                </a:solidFill>
                <a:effectLst/>
                <a:latin typeface="Times New Roman" panose="02020603050405020304" pitchFamily="18" charset="0"/>
                <a:ea typeface="MS Mincho"/>
                <a:cs typeface="Times New Roman" panose="02020603050405020304" pitchFamily="18" charset="0"/>
              </a:rPr>
              <a:t>Вообще, для сигналов простой формы (не имеющих сложной внутриимпульсной структуры) величина базы независимо от способа определения эффективных значений длительности и ширины спектра составляет несколько единиц.</a:t>
            </a:r>
            <a:endParaRPr lang="ru-RU"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3" name="Рисунок 2"/>
          <p:cNvPicPr>
            <a:picLocks noChangeAspect="1"/>
          </p:cNvPicPr>
          <p:nvPr/>
        </p:nvPicPr>
        <p:blipFill>
          <a:blip r:embed="rId2"/>
          <a:stretch>
            <a:fillRect/>
          </a:stretch>
        </p:blipFill>
        <p:spPr>
          <a:xfrm>
            <a:off x="7553325" y="2129767"/>
            <a:ext cx="4062412" cy="2579415"/>
          </a:xfrm>
          <a:prstGeom prst="rect">
            <a:avLst/>
          </a:prstGeom>
        </p:spPr>
      </p:pic>
    </p:spTree>
    <p:extLst>
      <p:ext uri="{BB962C8B-B14F-4D97-AF65-F5344CB8AC3E}">
        <p14:creationId xmlns:p14="http://schemas.microsoft.com/office/powerpoint/2010/main" val="1609780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904874" y="604664"/>
            <a:ext cx="10715625" cy="685059"/>
          </a:xfrm>
          <a:prstGeom prst="rect">
            <a:avLst/>
          </a:prstGeom>
        </p:spPr>
        <p:txBody>
          <a:bodyPr wrap="square">
            <a:spAutoFit/>
          </a:bodyPr>
          <a:lstStyle/>
          <a:p>
            <a:pPr indent="450215" algn="just">
              <a:lnSpc>
                <a:spcPct val="107000"/>
              </a:lnSpc>
              <a:spcAft>
                <a:spcPts val="800"/>
              </a:spcAft>
            </a:pPr>
            <a:r>
              <a:rPr lang="ru-RU" kern="100" dirty="0">
                <a:solidFill>
                  <a:srgbClr val="00000A"/>
                </a:solidFill>
                <a:effectLst/>
                <a:latin typeface="Times New Roman" panose="02020603050405020304" pitchFamily="18" charset="0"/>
                <a:ea typeface="MS Mincho"/>
                <a:cs typeface="Times New Roman" panose="02020603050405020304" pitchFamily="18" charset="0"/>
              </a:rPr>
              <a:t>Теперь посмотрим, что изменится после сдвига импульса во времени. Пусть импульс начинается в нулевой момент времени</a:t>
            </a:r>
            <a:endParaRPr lang="ru-RU"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3" name="Рисунок 2"/>
          <p:cNvPicPr/>
          <p:nvPr/>
        </p:nvPicPr>
        <p:blipFill>
          <a:blip r:embed="rId2"/>
          <a:stretch>
            <a:fillRect/>
          </a:stretch>
        </p:blipFill>
        <p:spPr>
          <a:xfrm>
            <a:off x="2795587" y="1522095"/>
            <a:ext cx="2005013" cy="563880"/>
          </a:xfrm>
          <a:prstGeom prst="rect">
            <a:avLst/>
          </a:prstGeom>
        </p:spPr>
      </p:pic>
      <p:pic>
        <p:nvPicPr>
          <p:cNvPr id="4" name="Рисунок 3"/>
          <p:cNvPicPr/>
          <p:nvPr/>
        </p:nvPicPr>
        <p:blipFill>
          <a:blip r:embed="rId3"/>
          <a:stretch>
            <a:fillRect/>
          </a:stretch>
        </p:blipFill>
        <p:spPr>
          <a:xfrm>
            <a:off x="5763260" y="1289723"/>
            <a:ext cx="2561590" cy="1120101"/>
          </a:xfrm>
          <a:prstGeom prst="rect">
            <a:avLst/>
          </a:prstGeom>
        </p:spPr>
      </p:pic>
      <p:sp>
        <p:nvSpPr>
          <p:cNvPr id="5" name="Прямоугольник 4"/>
          <p:cNvSpPr/>
          <p:nvPr/>
        </p:nvSpPr>
        <p:spPr>
          <a:xfrm>
            <a:off x="904873" y="2409824"/>
            <a:ext cx="10715625" cy="388696"/>
          </a:xfrm>
          <a:prstGeom prst="rect">
            <a:avLst/>
          </a:prstGeom>
        </p:spPr>
        <p:txBody>
          <a:bodyPr wrap="square">
            <a:spAutoFit/>
          </a:bodyPr>
          <a:lstStyle/>
          <a:p>
            <a:pPr indent="450215" algn="just">
              <a:lnSpc>
                <a:spcPct val="107000"/>
              </a:lnSpc>
              <a:spcAft>
                <a:spcPts val="800"/>
              </a:spcAft>
            </a:pPr>
            <a:r>
              <a:rPr lang="ru-RU" kern="100" dirty="0">
                <a:solidFill>
                  <a:srgbClr val="00000A"/>
                </a:solidFill>
                <a:effectLst/>
                <a:latin typeface="Times New Roman" panose="02020603050405020304" pitchFamily="18" charset="0"/>
                <a:ea typeface="MS Mincho"/>
                <a:cs typeface="Times New Roman" panose="02020603050405020304" pitchFamily="18" charset="0"/>
              </a:rPr>
              <a:t>Вычисляем преобразование Фурье и строим графики амплитудного и фазового спектров</a:t>
            </a:r>
            <a:endParaRPr lang="ru-RU"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6" name="Рисунок 5"/>
          <p:cNvPicPr/>
          <p:nvPr/>
        </p:nvPicPr>
        <p:blipFill>
          <a:blip r:embed="rId4"/>
          <a:stretch>
            <a:fillRect/>
          </a:stretch>
        </p:blipFill>
        <p:spPr>
          <a:xfrm>
            <a:off x="3059111" y="3321125"/>
            <a:ext cx="5940425" cy="1757045"/>
          </a:xfrm>
          <a:prstGeom prst="rect">
            <a:avLst/>
          </a:prstGeom>
        </p:spPr>
      </p:pic>
      <p:sp>
        <p:nvSpPr>
          <p:cNvPr id="7" name="Прямоугольник 6"/>
          <p:cNvSpPr/>
          <p:nvPr/>
        </p:nvSpPr>
        <p:spPr>
          <a:xfrm>
            <a:off x="904872" y="5078170"/>
            <a:ext cx="10715625" cy="1277786"/>
          </a:xfrm>
          <a:prstGeom prst="rect">
            <a:avLst/>
          </a:prstGeom>
        </p:spPr>
        <p:txBody>
          <a:bodyPr wrap="square">
            <a:spAutoFit/>
          </a:bodyPr>
          <a:lstStyle/>
          <a:p>
            <a:pPr indent="450215" algn="just">
              <a:lnSpc>
                <a:spcPct val="107000"/>
              </a:lnSpc>
              <a:spcAft>
                <a:spcPts val="800"/>
              </a:spcAft>
            </a:pPr>
            <a:r>
              <a:rPr lang="ru-RU" kern="100" dirty="0">
                <a:solidFill>
                  <a:srgbClr val="00000A"/>
                </a:solidFill>
                <a:effectLst/>
                <a:latin typeface="Times New Roman" panose="02020603050405020304" pitchFamily="18" charset="0"/>
                <a:ea typeface="MS Mincho"/>
                <a:cs typeface="Times New Roman" panose="02020603050405020304" pitchFamily="18" charset="0"/>
              </a:rPr>
              <a:t>Из формулы и графиков видно, что после сдвига импульса во времени его амплитудный спектр остался прежним, а фазовый приобрел сдвиг, линейно зависящий от частоты. Этот пример демонстрирует проявление свойства преобразования Фурье, касающегося изменения спектра при сдвиге сигнала во времени.</a:t>
            </a:r>
            <a:endParaRPr lang="ru-RU"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8" name="Рисунок 7"/>
          <p:cNvPicPr/>
          <p:nvPr/>
        </p:nvPicPr>
        <p:blipFill>
          <a:blip r:embed="rId5"/>
          <a:stretch>
            <a:fillRect/>
          </a:stretch>
        </p:blipFill>
        <p:spPr>
          <a:xfrm>
            <a:off x="4020819" y="2798520"/>
            <a:ext cx="4017010" cy="522605"/>
          </a:xfrm>
          <a:prstGeom prst="rect">
            <a:avLst/>
          </a:prstGeom>
        </p:spPr>
      </p:pic>
    </p:spTree>
    <p:extLst>
      <p:ext uri="{BB962C8B-B14F-4D97-AF65-F5344CB8AC3E}">
        <p14:creationId xmlns:p14="http://schemas.microsoft.com/office/powerpoint/2010/main" val="840374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771525" y="418390"/>
            <a:ext cx="10858500" cy="646331"/>
          </a:xfrm>
          <a:prstGeom prst="rect">
            <a:avLst/>
          </a:prstGeom>
        </p:spPr>
        <p:txBody>
          <a:bodyPr wrap="square">
            <a:spAutoFit/>
          </a:bodyPr>
          <a:lstStyle/>
          <a:p>
            <a:r>
              <a:rPr lang="ru-RU" dirty="0">
                <a:solidFill>
                  <a:srgbClr val="00000A"/>
                </a:solidFill>
                <a:effectLst/>
                <a:latin typeface="Times New Roman" panose="02020603050405020304" pitchFamily="18" charset="0"/>
                <a:ea typeface="MS Mincho"/>
              </a:rPr>
              <a:t>А теперь посмотрим, как сказывается на спектральной функции задержка сигнала во времени. </a:t>
            </a:r>
            <a:br>
              <a:rPr lang="ru-RU" dirty="0">
                <a:solidFill>
                  <a:srgbClr val="00000A"/>
                </a:solidFill>
                <a:effectLst/>
                <a:latin typeface="Times New Roman" panose="02020603050405020304" pitchFamily="18" charset="0"/>
                <a:ea typeface="MS Mincho"/>
              </a:rPr>
            </a:br>
            <a:r>
              <a:rPr lang="ru-RU" dirty="0">
                <a:solidFill>
                  <a:srgbClr val="00000A"/>
                </a:solidFill>
                <a:effectLst/>
                <a:latin typeface="Times New Roman" panose="02020603050405020304" pitchFamily="18" charset="0"/>
                <a:ea typeface="MS Mincho"/>
              </a:rPr>
              <a:t>Итак, пусть </a:t>
            </a:r>
            <a:r>
              <a:rPr lang="ru-RU" i="1" dirty="0">
                <a:solidFill>
                  <a:srgbClr val="00000A"/>
                </a:solidFill>
                <a:effectLst/>
                <a:latin typeface="Times New Roman" panose="02020603050405020304" pitchFamily="18" charset="0"/>
                <a:ea typeface="MS Mincho"/>
              </a:rPr>
              <a:t>τ</a:t>
            </a:r>
            <a:r>
              <a:rPr lang="ru-RU" dirty="0">
                <a:solidFill>
                  <a:srgbClr val="00000A"/>
                </a:solidFill>
                <a:effectLst/>
                <a:latin typeface="Times New Roman" panose="02020603050405020304" pitchFamily="18" charset="0"/>
                <a:ea typeface="MS Mincho"/>
              </a:rPr>
              <a:t> — время задержки:</a:t>
            </a:r>
            <a:endParaRPr lang="ru-RU" dirty="0"/>
          </a:p>
        </p:txBody>
      </p:sp>
      <p:pic>
        <p:nvPicPr>
          <p:cNvPr id="3" name="Рисунок 2"/>
          <p:cNvPicPr/>
          <p:nvPr/>
        </p:nvPicPr>
        <p:blipFill>
          <a:blip r:embed="rId2"/>
          <a:stretch>
            <a:fillRect/>
          </a:stretch>
        </p:blipFill>
        <p:spPr>
          <a:xfrm>
            <a:off x="4846635" y="1321896"/>
            <a:ext cx="1447801" cy="293569"/>
          </a:xfrm>
          <a:prstGeom prst="rect">
            <a:avLst/>
          </a:prstGeom>
        </p:spPr>
      </p:pic>
      <p:sp>
        <p:nvSpPr>
          <p:cNvPr id="4" name="Прямоугольник 3"/>
          <p:cNvSpPr/>
          <p:nvPr/>
        </p:nvSpPr>
        <p:spPr>
          <a:xfrm>
            <a:off x="771525" y="1815490"/>
            <a:ext cx="10858500" cy="388696"/>
          </a:xfrm>
          <a:prstGeom prst="rect">
            <a:avLst/>
          </a:prstGeom>
        </p:spPr>
        <p:txBody>
          <a:bodyPr wrap="square">
            <a:spAutoFit/>
          </a:bodyPr>
          <a:lstStyle/>
          <a:p>
            <a:pPr indent="450215" algn="just">
              <a:lnSpc>
                <a:spcPct val="107000"/>
              </a:lnSpc>
              <a:spcAft>
                <a:spcPts val="800"/>
              </a:spcAft>
            </a:pPr>
            <a:r>
              <a:rPr lang="ru-RU" kern="100" dirty="0">
                <a:solidFill>
                  <a:srgbClr val="00000A"/>
                </a:solidFill>
                <a:effectLst/>
                <a:latin typeface="Times New Roman" panose="02020603050405020304" pitchFamily="18" charset="0"/>
                <a:ea typeface="MS Mincho"/>
                <a:cs typeface="Times New Roman" panose="02020603050405020304" pitchFamily="18" charset="0"/>
              </a:rPr>
              <a:t>Тогда спектральная функция изменится следующим образом:</a:t>
            </a:r>
            <a:endParaRPr lang="ru-RU"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Рисунок 4"/>
          <p:cNvPicPr/>
          <p:nvPr/>
        </p:nvPicPr>
        <p:blipFill>
          <a:blip r:embed="rId3"/>
          <a:stretch>
            <a:fillRect/>
          </a:stretch>
        </p:blipFill>
        <p:spPr>
          <a:xfrm>
            <a:off x="2530472" y="2318486"/>
            <a:ext cx="6080125" cy="658683"/>
          </a:xfrm>
          <a:prstGeom prst="rect">
            <a:avLst/>
          </a:prstGeom>
        </p:spPr>
      </p:pic>
      <p:sp>
        <p:nvSpPr>
          <p:cNvPr id="6" name="Прямоугольник 5"/>
          <p:cNvSpPr/>
          <p:nvPr/>
        </p:nvSpPr>
        <p:spPr>
          <a:xfrm>
            <a:off x="771525" y="3272444"/>
            <a:ext cx="10858500" cy="2565831"/>
          </a:xfrm>
          <a:prstGeom prst="rect">
            <a:avLst/>
          </a:prstGeom>
        </p:spPr>
        <p:txBody>
          <a:bodyPr wrap="square">
            <a:spAutoFit/>
          </a:bodyPr>
          <a:lstStyle/>
          <a:p>
            <a:pPr indent="450215" algn="just">
              <a:lnSpc>
                <a:spcPct val="107000"/>
              </a:lnSpc>
              <a:spcAft>
                <a:spcPts val="800"/>
              </a:spcAft>
            </a:pPr>
            <a:r>
              <a:rPr lang="ru-RU" kern="100" dirty="0">
                <a:solidFill>
                  <a:srgbClr val="00000A"/>
                </a:solidFill>
                <a:effectLst/>
                <a:latin typeface="Times New Roman" panose="02020603050405020304" pitchFamily="18" charset="0"/>
                <a:ea typeface="MS Mincho"/>
                <a:cs typeface="Times New Roman" panose="02020603050405020304" pitchFamily="18" charset="0"/>
              </a:rPr>
              <a:t>Результат показывает, что спектр исходного сигнала оказался умноженным на комплексную экспоненту вида </a:t>
            </a:r>
            <a:r>
              <a:rPr lang="ru-RU" i="1" kern="100" dirty="0">
                <a:solidFill>
                  <a:srgbClr val="00000A"/>
                </a:solidFill>
                <a:effectLst/>
                <a:latin typeface="Times New Roman" panose="02020603050405020304" pitchFamily="18" charset="0"/>
                <a:ea typeface="MS Mincho"/>
                <a:cs typeface="Times New Roman" panose="02020603050405020304" pitchFamily="18" charset="0"/>
              </a:rPr>
              <a:t>e</a:t>
            </a:r>
            <a:r>
              <a:rPr lang="ru-RU" kern="100" baseline="30000" dirty="0">
                <a:solidFill>
                  <a:srgbClr val="00000A"/>
                </a:solidFill>
                <a:effectLst/>
                <a:latin typeface="Times New Roman" panose="02020603050405020304" pitchFamily="18" charset="0"/>
                <a:ea typeface="MS Mincho"/>
                <a:cs typeface="Times New Roman" panose="02020603050405020304" pitchFamily="18" charset="0"/>
              </a:rPr>
              <a:t>-</a:t>
            </a:r>
            <a:r>
              <a:rPr lang="ru-RU" i="1" kern="100" baseline="30000" dirty="0" err="1">
                <a:solidFill>
                  <a:srgbClr val="00000A"/>
                </a:solidFill>
                <a:effectLst/>
                <a:latin typeface="Times New Roman" panose="02020603050405020304" pitchFamily="18" charset="0"/>
                <a:ea typeface="MS Mincho"/>
                <a:cs typeface="Times New Roman" panose="02020603050405020304" pitchFamily="18" charset="0"/>
              </a:rPr>
              <a:t>jωτ</a:t>
            </a:r>
            <a:r>
              <a:rPr lang="ru-RU" kern="100" dirty="0">
                <a:solidFill>
                  <a:srgbClr val="00000A"/>
                </a:solidFill>
                <a:effectLst/>
                <a:latin typeface="Times New Roman" panose="02020603050405020304" pitchFamily="18" charset="0"/>
                <a:ea typeface="MS Mincho"/>
                <a:cs typeface="Times New Roman" panose="02020603050405020304" pitchFamily="18" charset="0"/>
              </a:rPr>
              <a:t> . Таким образом, амплитудный спектр сигнала не меняется (ведь модуль такой комплексной экспоненты равен 1; к тому же здравый смысл подсказывает, что соотношение между амплитудами спектральных составляющих из-за сдвига сигнала во времени измениться не должно). Фазовый спектр приобретает дополнительное слагаемое -</a:t>
            </a:r>
            <a:r>
              <a:rPr lang="ru-RU" i="1" kern="100" dirty="0" err="1">
                <a:solidFill>
                  <a:srgbClr val="00000A"/>
                </a:solidFill>
                <a:effectLst/>
                <a:latin typeface="Times New Roman" panose="02020603050405020304" pitchFamily="18" charset="0"/>
                <a:ea typeface="MS Mincho"/>
                <a:cs typeface="Times New Roman" panose="02020603050405020304" pitchFamily="18" charset="0"/>
              </a:rPr>
              <a:t>ωτ</a:t>
            </a:r>
            <a:r>
              <a:rPr lang="ru-RU" kern="100" dirty="0">
                <a:solidFill>
                  <a:srgbClr val="00000A"/>
                </a:solidFill>
                <a:effectLst/>
                <a:latin typeface="Times New Roman" panose="02020603050405020304" pitchFamily="18" charset="0"/>
                <a:ea typeface="MS Mincho"/>
                <a:cs typeface="Times New Roman" panose="02020603050405020304" pitchFamily="18" charset="0"/>
              </a:rPr>
              <a:t> , линейно зависящее от частоты.</a:t>
            </a:r>
            <a:endParaRPr lang="ru-RU" kern="100" dirty="0">
              <a:effectLst/>
              <a:latin typeface="Times New Roman" panose="02020603050405020304" pitchFamily="18" charset="0"/>
              <a:ea typeface="Calibri" panose="020F0502020204030204" pitchFamily="34" charset="0"/>
              <a:cs typeface="Times New Roman" panose="02020603050405020304" pitchFamily="18" charset="0"/>
            </a:endParaRPr>
          </a:p>
          <a:p>
            <a:pPr indent="450215" algn="just">
              <a:lnSpc>
                <a:spcPct val="107000"/>
              </a:lnSpc>
              <a:spcAft>
                <a:spcPts val="800"/>
              </a:spcAft>
            </a:pPr>
            <a:r>
              <a:rPr lang="ru-RU" kern="100" dirty="0">
                <a:solidFill>
                  <a:srgbClr val="00000A"/>
                </a:solidFill>
                <a:effectLst/>
                <a:latin typeface="Times New Roman" panose="02020603050405020304" pitchFamily="18" charset="0"/>
                <a:ea typeface="MS Mincho"/>
                <a:cs typeface="Times New Roman" panose="02020603050405020304" pitchFamily="18" charset="0"/>
              </a:rPr>
              <a:t>Если в результате какого-либо преобразования сигнала его спектр умножается на некоторую функцию, не зависящую от преобразуемого сигнала, это означает, что данное преобразование может быть выполнено линейной системой с постоянными параметрами.</a:t>
            </a:r>
            <a:endParaRPr lang="ru-RU"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23385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628649" y="361780"/>
            <a:ext cx="10848975" cy="1380378"/>
          </a:xfrm>
          <a:prstGeom prst="rect">
            <a:avLst/>
          </a:prstGeom>
        </p:spPr>
        <p:txBody>
          <a:bodyPr wrap="square">
            <a:spAutoFit/>
          </a:bodyPr>
          <a:lstStyle/>
          <a:p>
            <a:pPr indent="450215" algn="just">
              <a:lnSpc>
                <a:spcPct val="107000"/>
              </a:lnSpc>
              <a:spcAft>
                <a:spcPts val="800"/>
              </a:spcAft>
            </a:pPr>
            <a:r>
              <a:rPr lang="ru-RU" b="1" kern="100" dirty="0">
                <a:solidFill>
                  <a:srgbClr val="00000A"/>
                </a:solidFill>
                <a:effectLst/>
                <a:latin typeface="Times New Roman" panose="02020603050405020304" pitchFamily="18" charset="0"/>
                <a:ea typeface="MS Mincho"/>
                <a:cs typeface="Times New Roman" panose="02020603050405020304" pitchFamily="18" charset="0"/>
              </a:rPr>
              <a:t>Спектр свертки сигналов</a:t>
            </a:r>
            <a:endParaRPr lang="ru-RU" kern="100" dirty="0">
              <a:effectLst/>
              <a:latin typeface="Times New Roman" panose="02020603050405020304" pitchFamily="18" charset="0"/>
              <a:ea typeface="Calibri" panose="020F0502020204030204" pitchFamily="34" charset="0"/>
              <a:cs typeface="Times New Roman" panose="02020603050405020304" pitchFamily="18" charset="0"/>
            </a:endParaRPr>
          </a:p>
          <a:p>
            <a:pPr indent="450215" algn="just">
              <a:lnSpc>
                <a:spcPct val="107000"/>
              </a:lnSpc>
              <a:spcAft>
                <a:spcPts val="800"/>
              </a:spcAft>
            </a:pPr>
            <a:r>
              <a:rPr lang="ru-RU" kern="100" dirty="0">
                <a:solidFill>
                  <a:srgbClr val="00000A"/>
                </a:solidFill>
                <a:effectLst/>
                <a:latin typeface="Times New Roman" panose="02020603050405020304" pitchFamily="18" charset="0"/>
                <a:ea typeface="MS Mincho"/>
                <a:cs typeface="Times New Roman" panose="02020603050405020304" pitchFamily="18" charset="0"/>
              </a:rPr>
              <a:t>Свертка сигналов является очень часто используемой в радиотехнике интегральной операцией, поскольку она описывает, в частности, прохождение сигнала через линейную систему с постоянными параметрами.</a:t>
            </a:r>
            <a:endParaRPr lang="ru-RU"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3" name="Рисунок 2"/>
          <p:cNvPicPr/>
          <p:nvPr/>
        </p:nvPicPr>
        <p:blipFill>
          <a:blip r:embed="rId2"/>
          <a:stretch>
            <a:fillRect/>
          </a:stretch>
        </p:blipFill>
        <p:spPr>
          <a:xfrm>
            <a:off x="4908548" y="1750766"/>
            <a:ext cx="2289175" cy="677192"/>
          </a:xfrm>
          <a:prstGeom prst="rect">
            <a:avLst/>
          </a:prstGeom>
        </p:spPr>
      </p:pic>
      <p:sp>
        <p:nvSpPr>
          <p:cNvPr id="4" name="Прямоугольник 3"/>
          <p:cNvSpPr/>
          <p:nvPr/>
        </p:nvSpPr>
        <p:spPr>
          <a:xfrm>
            <a:off x="628648" y="2427958"/>
            <a:ext cx="10848975" cy="388696"/>
          </a:xfrm>
          <a:prstGeom prst="rect">
            <a:avLst/>
          </a:prstGeom>
        </p:spPr>
        <p:txBody>
          <a:bodyPr wrap="square">
            <a:spAutoFit/>
          </a:bodyPr>
          <a:lstStyle/>
          <a:p>
            <a:pPr indent="450215" algn="just">
              <a:lnSpc>
                <a:spcPct val="107000"/>
              </a:lnSpc>
              <a:spcAft>
                <a:spcPts val="800"/>
              </a:spcAft>
            </a:pPr>
            <a:r>
              <a:rPr lang="ru-RU" kern="100" dirty="0">
                <a:solidFill>
                  <a:srgbClr val="00000A"/>
                </a:solidFill>
                <a:effectLst/>
                <a:latin typeface="Times New Roman" panose="02020603050405020304" pitchFamily="18" charset="0"/>
                <a:ea typeface="MS Mincho"/>
                <a:cs typeface="Times New Roman" panose="02020603050405020304" pitchFamily="18" charset="0"/>
              </a:rPr>
              <a:t>Подвергнем такую конструкцию преобразованию Фурье:</a:t>
            </a:r>
            <a:endParaRPr lang="ru-RU"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Рисунок 4"/>
          <p:cNvPicPr/>
          <p:nvPr/>
        </p:nvPicPr>
        <p:blipFill>
          <a:blip r:embed="rId3"/>
          <a:stretch>
            <a:fillRect/>
          </a:stretch>
        </p:blipFill>
        <p:spPr>
          <a:xfrm>
            <a:off x="3365496" y="2813908"/>
            <a:ext cx="5375278" cy="1336246"/>
          </a:xfrm>
          <a:prstGeom prst="rect">
            <a:avLst/>
          </a:prstGeom>
        </p:spPr>
      </p:pic>
      <p:sp>
        <p:nvSpPr>
          <p:cNvPr id="6" name="Прямоугольник 5"/>
          <p:cNvSpPr/>
          <p:nvPr/>
        </p:nvSpPr>
        <p:spPr>
          <a:xfrm>
            <a:off x="628647" y="4536104"/>
            <a:ext cx="10848975" cy="685059"/>
          </a:xfrm>
          <a:prstGeom prst="rect">
            <a:avLst/>
          </a:prstGeom>
        </p:spPr>
        <p:txBody>
          <a:bodyPr wrap="square">
            <a:spAutoFit/>
          </a:bodyPr>
          <a:lstStyle/>
          <a:p>
            <a:pPr indent="450215" algn="just">
              <a:lnSpc>
                <a:spcPct val="107000"/>
              </a:lnSpc>
              <a:spcAft>
                <a:spcPts val="800"/>
              </a:spcAft>
            </a:pPr>
            <a:r>
              <a:rPr lang="ru-RU" kern="100" dirty="0">
                <a:solidFill>
                  <a:srgbClr val="00000A"/>
                </a:solidFill>
                <a:effectLst/>
                <a:latin typeface="Times New Roman" panose="02020603050405020304" pitchFamily="18" charset="0"/>
                <a:ea typeface="MS Mincho"/>
                <a:cs typeface="Times New Roman" panose="02020603050405020304" pitchFamily="18" charset="0"/>
              </a:rPr>
              <a:t>Полученный результат очень важен, он часто используется на практике: спектр свертки равен произведению спектров.</a:t>
            </a:r>
            <a:endParaRPr lang="ru-RU"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47767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666749" y="428455"/>
            <a:ext cx="10925175" cy="1084015"/>
          </a:xfrm>
          <a:prstGeom prst="rect">
            <a:avLst/>
          </a:prstGeom>
        </p:spPr>
        <p:txBody>
          <a:bodyPr wrap="square">
            <a:spAutoFit/>
          </a:bodyPr>
          <a:lstStyle/>
          <a:p>
            <a:pPr indent="450215" algn="just">
              <a:lnSpc>
                <a:spcPct val="107000"/>
              </a:lnSpc>
              <a:spcAft>
                <a:spcPts val="800"/>
              </a:spcAft>
            </a:pPr>
            <a:r>
              <a:rPr lang="ru-RU" b="1" kern="100" dirty="0">
                <a:solidFill>
                  <a:srgbClr val="00000A"/>
                </a:solidFill>
                <a:effectLst/>
                <a:latin typeface="Times New Roman" panose="02020603050405020304" pitchFamily="18" charset="0"/>
                <a:ea typeface="MS Mincho"/>
                <a:cs typeface="Times New Roman" panose="02020603050405020304" pitchFamily="18" charset="0"/>
              </a:rPr>
              <a:t>Спектр произведения сигналов</a:t>
            </a:r>
            <a:endParaRPr lang="ru-RU" kern="100" dirty="0">
              <a:effectLst/>
              <a:latin typeface="Times New Roman" panose="02020603050405020304" pitchFamily="18" charset="0"/>
              <a:ea typeface="Calibri" panose="020F0502020204030204" pitchFamily="34" charset="0"/>
              <a:cs typeface="Times New Roman" panose="02020603050405020304" pitchFamily="18" charset="0"/>
            </a:endParaRPr>
          </a:p>
          <a:p>
            <a:pPr indent="450215" algn="just">
              <a:lnSpc>
                <a:spcPct val="107000"/>
              </a:lnSpc>
              <a:spcAft>
                <a:spcPts val="800"/>
              </a:spcAft>
            </a:pPr>
            <a:r>
              <a:rPr lang="ru-RU" kern="100" dirty="0" err="1">
                <a:solidFill>
                  <a:srgbClr val="00000A"/>
                </a:solidFill>
                <a:effectLst/>
                <a:latin typeface="Times New Roman" panose="02020603050405020304" pitchFamily="18" charset="0"/>
                <a:ea typeface="MS Mincho"/>
                <a:cs typeface="Times New Roman" panose="02020603050405020304" pitchFamily="18" charset="0"/>
              </a:rPr>
              <a:t>Дуальность</a:t>
            </a:r>
            <a:r>
              <a:rPr lang="ru-RU" kern="100" dirty="0">
                <a:solidFill>
                  <a:srgbClr val="00000A"/>
                </a:solidFill>
                <a:effectLst/>
                <a:latin typeface="Times New Roman" panose="02020603050405020304" pitchFamily="18" charset="0"/>
                <a:ea typeface="MS Mincho"/>
                <a:cs typeface="Times New Roman" panose="02020603050405020304" pitchFamily="18" charset="0"/>
              </a:rPr>
              <a:t> преобразования Фурье и полученное </a:t>
            </a:r>
            <a:r>
              <a:rPr lang="ru-RU" kern="100" dirty="0">
                <a:solidFill>
                  <a:srgbClr val="00000A"/>
                </a:solidFill>
                <a:latin typeface="Times New Roman" panose="02020603050405020304" pitchFamily="18" charset="0"/>
                <a:ea typeface="MS Mincho"/>
                <a:cs typeface="Times New Roman" panose="02020603050405020304" pitchFamily="18" charset="0"/>
              </a:rPr>
              <a:t>ранее </a:t>
            </a:r>
            <a:r>
              <a:rPr lang="ru-RU" kern="100" dirty="0">
                <a:solidFill>
                  <a:srgbClr val="00000A"/>
                </a:solidFill>
                <a:effectLst/>
                <a:latin typeface="Times New Roman" panose="02020603050405020304" pitchFamily="18" charset="0"/>
                <a:ea typeface="MS Mincho"/>
                <a:cs typeface="Times New Roman" panose="02020603050405020304" pitchFamily="18" charset="0"/>
              </a:rPr>
              <a:t>выражение для спектра свертки, позволяют легко предугадать результат. Запишем сигнал </a:t>
            </a:r>
            <a:r>
              <a:rPr lang="en-US" i="1" kern="100" dirty="0">
                <a:solidFill>
                  <a:srgbClr val="00000A"/>
                </a:solidFill>
                <a:effectLst/>
                <a:latin typeface="Times New Roman" panose="02020603050405020304" pitchFamily="18" charset="0"/>
                <a:ea typeface="MS Mincho"/>
                <a:cs typeface="Times New Roman" panose="02020603050405020304" pitchFamily="18" charset="0"/>
              </a:rPr>
              <a:t>s</a:t>
            </a:r>
            <a:r>
              <a:rPr lang="ru-RU" kern="100" dirty="0">
                <a:solidFill>
                  <a:srgbClr val="00000A"/>
                </a:solidFill>
                <a:effectLst/>
                <a:latin typeface="Times New Roman" panose="02020603050405020304" pitchFamily="18" charset="0"/>
                <a:ea typeface="MS Mincho"/>
                <a:cs typeface="Times New Roman" panose="02020603050405020304" pitchFamily="18" charset="0"/>
              </a:rPr>
              <a:t>(</a:t>
            </a:r>
            <a:r>
              <a:rPr lang="en-US" i="1" kern="100" dirty="0">
                <a:solidFill>
                  <a:srgbClr val="00000A"/>
                </a:solidFill>
                <a:effectLst/>
                <a:latin typeface="Times New Roman" panose="02020603050405020304" pitchFamily="18" charset="0"/>
                <a:ea typeface="MS Mincho"/>
                <a:cs typeface="Times New Roman" panose="02020603050405020304" pitchFamily="18" charset="0"/>
              </a:rPr>
              <a:t>t</a:t>
            </a:r>
            <a:r>
              <a:rPr lang="ru-RU" kern="100" dirty="0">
                <a:solidFill>
                  <a:srgbClr val="00000A"/>
                </a:solidFill>
                <a:effectLst/>
                <a:latin typeface="Times New Roman" panose="02020603050405020304" pitchFamily="18" charset="0"/>
                <a:ea typeface="MS Mincho"/>
                <a:cs typeface="Times New Roman" panose="02020603050405020304" pitchFamily="18" charset="0"/>
              </a:rPr>
              <a:t>) как произведение двух сигналов </a:t>
            </a:r>
            <a:r>
              <a:rPr lang="en-US" i="1" kern="100" dirty="0">
                <a:solidFill>
                  <a:srgbClr val="00000A"/>
                </a:solidFill>
                <a:effectLst/>
                <a:latin typeface="Times New Roman" panose="02020603050405020304" pitchFamily="18" charset="0"/>
                <a:ea typeface="MS Mincho"/>
                <a:cs typeface="Times New Roman" panose="02020603050405020304" pitchFamily="18" charset="0"/>
              </a:rPr>
              <a:t>f</a:t>
            </a:r>
            <a:r>
              <a:rPr lang="ru-RU" kern="100" dirty="0">
                <a:solidFill>
                  <a:srgbClr val="00000A"/>
                </a:solidFill>
                <a:effectLst/>
                <a:latin typeface="Times New Roman" panose="02020603050405020304" pitchFamily="18" charset="0"/>
                <a:ea typeface="MS Mincho"/>
                <a:cs typeface="Times New Roman" panose="02020603050405020304" pitchFamily="18" charset="0"/>
              </a:rPr>
              <a:t>(</a:t>
            </a:r>
            <a:r>
              <a:rPr lang="en-US" i="1" kern="100" dirty="0">
                <a:solidFill>
                  <a:srgbClr val="00000A"/>
                </a:solidFill>
                <a:effectLst/>
                <a:latin typeface="Times New Roman" panose="02020603050405020304" pitchFamily="18" charset="0"/>
                <a:ea typeface="MS Mincho"/>
                <a:cs typeface="Times New Roman" panose="02020603050405020304" pitchFamily="18" charset="0"/>
              </a:rPr>
              <a:t>t</a:t>
            </a:r>
            <a:r>
              <a:rPr lang="ru-RU" kern="100" dirty="0">
                <a:solidFill>
                  <a:srgbClr val="00000A"/>
                </a:solidFill>
                <a:effectLst/>
                <a:latin typeface="Times New Roman" panose="02020603050405020304" pitchFamily="18" charset="0"/>
                <a:ea typeface="MS Mincho"/>
                <a:cs typeface="Times New Roman" panose="02020603050405020304" pitchFamily="18" charset="0"/>
              </a:rPr>
              <a:t>) и </a:t>
            </a:r>
            <a:r>
              <a:rPr lang="en-US" i="1" kern="100" dirty="0">
                <a:solidFill>
                  <a:srgbClr val="00000A"/>
                </a:solidFill>
                <a:effectLst/>
                <a:latin typeface="Times New Roman" panose="02020603050405020304" pitchFamily="18" charset="0"/>
                <a:ea typeface="MS Mincho"/>
                <a:cs typeface="Times New Roman" panose="02020603050405020304" pitchFamily="18" charset="0"/>
              </a:rPr>
              <a:t>g</a:t>
            </a:r>
            <a:r>
              <a:rPr lang="ru-RU" kern="100" dirty="0">
                <a:solidFill>
                  <a:srgbClr val="00000A"/>
                </a:solidFill>
                <a:effectLst/>
                <a:latin typeface="Times New Roman" panose="02020603050405020304" pitchFamily="18" charset="0"/>
                <a:ea typeface="MS Mincho"/>
                <a:cs typeface="Times New Roman" panose="02020603050405020304" pitchFamily="18" charset="0"/>
              </a:rPr>
              <a:t>(</a:t>
            </a:r>
            <a:r>
              <a:rPr lang="en-US" i="1" kern="100" dirty="0">
                <a:solidFill>
                  <a:srgbClr val="00000A"/>
                </a:solidFill>
                <a:effectLst/>
                <a:latin typeface="Times New Roman" panose="02020603050405020304" pitchFamily="18" charset="0"/>
                <a:ea typeface="MS Mincho"/>
                <a:cs typeface="Times New Roman" panose="02020603050405020304" pitchFamily="18" charset="0"/>
              </a:rPr>
              <a:t>t</a:t>
            </a:r>
            <a:r>
              <a:rPr lang="ru-RU" kern="100" dirty="0">
                <a:solidFill>
                  <a:srgbClr val="00000A"/>
                </a:solidFill>
                <a:effectLst/>
                <a:latin typeface="Times New Roman" panose="02020603050405020304" pitchFamily="18" charset="0"/>
                <a:ea typeface="MS Mincho"/>
                <a:cs typeface="Times New Roman" panose="02020603050405020304" pitchFamily="18" charset="0"/>
              </a:rPr>
              <a:t>):</a:t>
            </a:r>
            <a:endParaRPr lang="ru-RU"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Рисунок 3"/>
          <p:cNvPicPr/>
          <p:nvPr/>
        </p:nvPicPr>
        <p:blipFill>
          <a:blip r:embed="rId2"/>
          <a:stretch>
            <a:fillRect/>
          </a:stretch>
        </p:blipFill>
        <p:spPr>
          <a:xfrm>
            <a:off x="5291294" y="1798219"/>
            <a:ext cx="1628459" cy="287755"/>
          </a:xfrm>
          <a:prstGeom prst="rect">
            <a:avLst/>
          </a:prstGeom>
        </p:spPr>
      </p:pic>
      <p:sp>
        <p:nvSpPr>
          <p:cNvPr id="5" name="Прямоугольник 4"/>
          <p:cNvSpPr/>
          <p:nvPr/>
        </p:nvSpPr>
        <p:spPr>
          <a:xfrm>
            <a:off x="619124" y="2409824"/>
            <a:ext cx="10972800" cy="388696"/>
          </a:xfrm>
          <a:prstGeom prst="rect">
            <a:avLst/>
          </a:prstGeom>
        </p:spPr>
        <p:txBody>
          <a:bodyPr wrap="square">
            <a:spAutoFit/>
          </a:bodyPr>
          <a:lstStyle/>
          <a:p>
            <a:pPr indent="450215" algn="just">
              <a:lnSpc>
                <a:spcPct val="107000"/>
              </a:lnSpc>
              <a:spcAft>
                <a:spcPts val="800"/>
              </a:spcAft>
            </a:pPr>
            <a:r>
              <a:rPr lang="ru-RU" kern="100" dirty="0">
                <a:solidFill>
                  <a:srgbClr val="00000A"/>
                </a:solidFill>
                <a:effectLst/>
                <a:latin typeface="Times New Roman" panose="02020603050405020304" pitchFamily="18" charset="0"/>
                <a:ea typeface="MS Mincho"/>
                <a:cs typeface="Times New Roman" panose="02020603050405020304" pitchFamily="18" charset="0"/>
              </a:rPr>
              <a:t>Представим сигнал </a:t>
            </a:r>
            <a:r>
              <a:rPr lang="ru-RU" i="1" kern="100" dirty="0">
                <a:solidFill>
                  <a:srgbClr val="00000A"/>
                </a:solidFill>
                <a:effectLst/>
                <a:latin typeface="Times New Roman" panose="02020603050405020304" pitchFamily="18" charset="0"/>
                <a:ea typeface="MS Mincho"/>
                <a:cs typeface="Times New Roman" panose="02020603050405020304" pitchFamily="18" charset="0"/>
              </a:rPr>
              <a:t>f</a:t>
            </a:r>
            <a:r>
              <a:rPr lang="ru-RU" kern="100" dirty="0">
                <a:solidFill>
                  <a:srgbClr val="00000A"/>
                </a:solidFill>
                <a:effectLst/>
                <a:latin typeface="Times New Roman" panose="02020603050405020304" pitchFamily="18" charset="0"/>
                <a:ea typeface="MS Mincho"/>
                <a:cs typeface="Times New Roman" panose="02020603050405020304" pitchFamily="18" charset="0"/>
              </a:rPr>
              <a:t>(</a:t>
            </a:r>
            <a:r>
              <a:rPr lang="ru-RU" i="1" kern="100" dirty="0">
                <a:solidFill>
                  <a:srgbClr val="00000A"/>
                </a:solidFill>
                <a:effectLst/>
                <a:latin typeface="Times New Roman" panose="02020603050405020304" pitchFamily="18" charset="0"/>
                <a:ea typeface="MS Mincho"/>
                <a:cs typeface="Times New Roman" panose="02020603050405020304" pitchFamily="18" charset="0"/>
              </a:rPr>
              <a:t>t</a:t>
            </a:r>
            <a:r>
              <a:rPr lang="ru-RU" kern="100" dirty="0">
                <a:solidFill>
                  <a:srgbClr val="00000A"/>
                </a:solidFill>
                <a:effectLst/>
                <a:latin typeface="Times New Roman" panose="02020603050405020304" pitchFamily="18" charset="0"/>
                <a:ea typeface="MS Mincho"/>
                <a:cs typeface="Times New Roman" panose="02020603050405020304" pitchFamily="18" charset="0"/>
              </a:rPr>
              <a:t>) с помощью обратного преобразования Фурье от его спектральной функции, тогда</a:t>
            </a:r>
            <a:endParaRPr lang="ru-RU"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6" name="Рисунок 5"/>
          <p:cNvPicPr/>
          <p:nvPr/>
        </p:nvPicPr>
        <p:blipFill>
          <a:blip r:embed="rId3"/>
          <a:stretch>
            <a:fillRect/>
          </a:stretch>
        </p:blipFill>
        <p:spPr>
          <a:xfrm>
            <a:off x="3243261" y="3055695"/>
            <a:ext cx="5772150" cy="1409700"/>
          </a:xfrm>
          <a:prstGeom prst="rect">
            <a:avLst/>
          </a:prstGeom>
        </p:spPr>
      </p:pic>
      <p:sp>
        <p:nvSpPr>
          <p:cNvPr id="7" name="Прямоугольник 6"/>
          <p:cNvSpPr/>
          <p:nvPr/>
        </p:nvSpPr>
        <p:spPr>
          <a:xfrm>
            <a:off x="666748" y="4713045"/>
            <a:ext cx="10925176" cy="981423"/>
          </a:xfrm>
          <a:prstGeom prst="rect">
            <a:avLst/>
          </a:prstGeom>
        </p:spPr>
        <p:txBody>
          <a:bodyPr wrap="square">
            <a:spAutoFit/>
          </a:bodyPr>
          <a:lstStyle/>
          <a:p>
            <a:pPr indent="450215" algn="just">
              <a:lnSpc>
                <a:spcPct val="107000"/>
              </a:lnSpc>
              <a:spcAft>
                <a:spcPts val="800"/>
              </a:spcAft>
            </a:pPr>
            <a:r>
              <a:rPr lang="ru-RU" kern="100" dirty="0">
                <a:solidFill>
                  <a:srgbClr val="00000A"/>
                </a:solidFill>
                <a:effectLst/>
                <a:latin typeface="Times New Roman" panose="02020603050405020304" pitchFamily="18" charset="0"/>
                <a:ea typeface="MS Mincho"/>
                <a:cs typeface="Times New Roman" panose="02020603050405020304" pitchFamily="18" charset="0"/>
              </a:rPr>
              <a:t>Как и следовало ожидать, спектр произведения представляет собой свертку спектров. Единственной дополнительной тонкостью является множитель 1/(2</a:t>
            </a:r>
            <a:r>
              <a:rPr lang="ru-RU" i="1" kern="100" dirty="0">
                <a:solidFill>
                  <a:srgbClr val="00000A"/>
                </a:solidFill>
                <a:effectLst/>
                <a:latin typeface="Times New Roman" panose="02020603050405020304" pitchFamily="18" charset="0"/>
                <a:ea typeface="MS Mincho"/>
                <a:cs typeface="Times New Roman" panose="02020603050405020304" pitchFamily="18" charset="0"/>
              </a:rPr>
              <a:t>π</a:t>
            </a:r>
            <a:r>
              <a:rPr lang="ru-RU" kern="100" dirty="0">
                <a:solidFill>
                  <a:srgbClr val="00000A"/>
                </a:solidFill>
                <a:effectLst/>
                <a:latin typeface="Times New Roman" panose="02020603050405020304" pitchFamily="18" charset="0"/>
                <a:ea typeface="MS Mincho"/>
                <a:cs typeface="Times New Roman" panose="02020603050405020304" pitchFamily="18" charset="0"/>
              </a:rPr>
              <a:t>) перед интегралом свертки, он появляется из-за использования в формуле круговой частоты </a:t>
            </a:r>
            <a:r>
              <a:rPr lang="ru-RU" i="1" kern="100" dirty="0">
                <a:solidFill>
                  <a:srgbClr val="00000A"/>
                </a:solidFill>
                <a:effectLst/>
                <a:latin typeface="Times New Roman" panose="02020603050405020304" pitchFamily="18" charset="0"/>
                <a:ea typeface="MS Mincho"/>
                <a:cs typeface="Times New Roman" panose="02020603050405020304" pitchFamily="18" charset="0"/>
              </a:rPr>
              <a:t>ω</a:t>
            </a:r>
            <a:r>
              <a:rPr lang="ru-RU" kern="100" dirty="0">
                <a:solidFill>
                  <a:srgbClr val="00000A"/>
                </a:solidFill>
                <a:effectLst/>
                <a:latin typeface="Times New Roman" panose="02020603050405020304" pitchFamily="18" charset="0"/>
                <a:ea typeface="MS Mincho"/>
                <a:cs typeface="Times New Roman" panose="02020603050405020304" pitchFamily="18" charset="0"/>
              </a:rPr>
              <a:t>.</a:t>
            </a:r>
            <a:endParaRPr lang="ru-RU"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94761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847724" y="543843"/>
            <a:ext cx="10544175" cy="787652"/>
          </a:xfrm>
          <a:prstGeom prst="rect">
            <a:avLst/>
          </a:prstGeom>
        </p:spPr>
        <p:txBody>
          <a:bodyPr wrap="square">
            <a:spAutoFit/>
          </a:bodyPr>
          <a:lstStyle/>
          <a:p>
            <a:pPr indent="450215" algn="just">
              <a:lnSpc>
                <a:spcPct val="107000"/>
              </a:lnSpc>
              <a:spcAft>
                <a:spcPts val="800"/>
              </a:spcAft>
            </a:pPr>
            <a:r>
              <a:rPr lang="ru-RU" b="1" kern="100" dirty="0">
                <a:solidFill>
                  <a:srgbClr val="00000A"/>
                </a:solidFill>
                <a:effectLst/>
                <a:latin typeface="Times New Roman" panose="02020603050405020304" pitchFamily="18" charset="0"/>
                <a:ea typeface="MS Mincho"/>
                <a:cs typeface="Times New Roman" panose="02020603050405020304" pitchFamily="18" charset="0"/>
              </a:rPr>
              <a:t>Умножение сигнала на гармоническую функцию</a:t>
            </a:r>
            <a:endParaRPr lang="ru-RU" kern="100" dirty="0">
              <a:effectLst/>
              <a:latin typeface="Times New Roman" panose="02020603050405020304" pitchFamily="18" charset="0"/>
              <a:ea typeface="Calibri" panose="020F0502020204030204" pitchFamily="34" charset="0"/>
              <a:cs typeface="Times New Roman" panose="02020603050405020304" pitchFamily="18" charset="0"/>
            </a:endParaRPr>
          </a:p>
          <a:p>
            <a:pPr indent="450215" algn="just">
              <a:lnSpc>
                <a:spcPct val="107000"/>
              </a:lnSpc>
              <a:spcAft>
                <a:spcPts val="800"/>
              </a:spcAft>
            </a:pPr>
            <a:r>
              <a:rPr lang="ru-RU" kern="100" dirty="0">
                <a:solidFill>
                  <a:srgbClr val="00000A"/>
                </a:solidFill>
                <a:effectLst/>
                <a:latin typeface="Times New Roman" panose="02020603050405020304" pitchFamily="18" charset="0"/>
                <a:ea typeface="MS Mincho"/>
                <a:cs typeface="Times New Roman" panose="02020603050405020304" pitchFamily="18" charset="0"/>
              </a:rPr>
              <a:t>Умножим исходный сигнал, спектр которого нам известен, на гармоническую функцию:</a:t>
            </a:r>
            <a:endParaRPr lang="ru-RU"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3" name="Рисунок 2"/>
          <p:cNvPicPr/>
          <p:nvPr/>
        </p:nvPicPr>
        <p:blipFill>
          <a:blip r:embed="rId2"/>
          <a:stretch>
            <a:fillRect/>
          </a:stretch>
        </p:blipFill>
        <p:spPr>
          <a:xfrm>
            <a:off x="4626292" y="1509077"/>
            <a:ext cx="2593658" cy="300673"/>
          </a:xfrm>
          <a:prstGeom prst="rect">
            <a:avLst/>
          </a:prstGeom>
        </p:spPr>
      </p:pic>
      <p:sp>
        <p:nvSpPr>
          <p:cNvPr id="4" name="Прямоугольник 3"/>
          <p:cNvSpPr/>
          <p:nvPr/>
        </p:nvSpPr>
        <p:spPr>
          <a:xfrm>
            <a:off x="847724" y="1987332"/>
            <a:ext cx="5506251" cy="388696"/>
          </a:xfrm>
          <a:prstGeom prst="rect">
            <a:avLst/>
          </a:prstGeom>
        </p:spPr>
        <p:txBody>
          <a:bodyPr wrap="none">
            <a:spAutoFit/>
          </a:bodyPr>
          <a:lstStyle/>
          <a:p>
            <a:pPr indent="450215" algn="just">
              <a:lnSpc>
                <a:spcPct val="107000"/>
              </a:lnSpc>
              <a:spcAft>
                <a:spcPts val="800"/>
              </a:spcAft>
            </a:pPr>
            <a:r>
              <a:rPr lang="ru-RU" kern="100" dirty="0">
                <a:solidFill>
                  <a:srgbClr val="00000A"/>
                </a:solidFill>
                <a:effectLst/>
                <a:latin typeface="Times New Roman" panose="02020603050405020304" pitchFamily="18" charset="0"/>
                <a:ea typeface="MS Mincho"/>
                <a:cs typeface="Times New Roman" panose="02020603050405020304" pitchFamily="18" charset="0"/>
              </a:rPr>
              <a:t>Посмотрим, что произошло со спектром сигнала:</a:t>
            </a:r>
            <a:endParaRPr lang="ru-RU"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Рисунок 4"/>
          <p:cNvPicPr/>
          <p:nvPr/>
        </p:nvPicPr>
        <p:blipFill>
          <a:blip r:embed="rId3"/>
          <a:stretch>
            <a:fillRect/>
          </a:stretch>
        </p:blipFill>
        <p:spPr>
          <a:xfrm>
            <a:off x="3182937" y="2553610"/>
            <a:ext cx="5875338" cy="1904090"/>
          </a:xfrm>
          <a:prstGeom prst="rect">
            <a:avLst/>
          </a:prstGeom>
        </p:spPr>
      </p:pic>
      <p:sp>
        <p:nvSpPr>
          <p:cNvPr id="6" name="Прямоугольник 5"/>
          <p:cNvSpPr/>
          <p:nvPr/>
        </p:nvSpPr>
        <p:spPr>
          <a:xfrm>
            <a:off x="847723" y="4635282"/>
            <a:ext cx="10544175" cy="981423"/>
          </a:xfrm>
          <a:prstGeom prst="rect">
            <a:avLst/>
          </a:prstGeom>
        </p:spPr>
        <p:txBody>
          <a:bodyPr wrap="square">
            <a:spAutoFit/>
          </a:bodyPr>
          <a:lstStyle/>
          <a:p>
            <a:pPr indent="450215" algn="just">
              <a:lnSpc>
                <a:spcPct val="107000"/>
              </a:lnSpc>
              <a:spcAft>
                <a:spcPts val="800"/>
              </a:spcAft>
            </a:pPr>
            <a:r>
              <a:rPr lang="ru-RU" kern="100" dirty="0">
                <a:solidFill>
                  <a:srgbClr val="00000A"/>
                </a:solidFill>
                <a:effectLst/>
                <a:latin typeface="Times New Roman" panose="02020603050405020304" pitchFamily="18" charset="0"/>
                <a:ea typeface="MS Mincho"/>
                <a:cs typeface="Times New Roman" panose="02020603050405020304" pitchFamily="18" charset="0"/>
              </a:rPr>
              <a:t>Как видите, спектр распался на два слагаемых вдвое меньшего уровня (множитель 1/2), смещенных на </a:t>
            </a:r>
            <a:r>
              <a:rPr lang="ru-RU" i="1" kern="100" dirty="0">
                <a:solidFill>
                  <a:srgbClr val="00000A"/>
                </a:solidFill>
                <a:effectLst/>
                <a:latin typeface="Times New Roman" panose="02020603050405020304" pitchFamily="18" charset="0"/>
                <a:ea typeface="MS Mincho"/>
                <a:cs typeface="Times New Roman" panose="02020603050405020304" pitchFamily="18" charset="0"/>
              </a:rPr>
              <a:t>ω</a:t>
            </a:r>
            <a:r>
              <a:rPr lang="ru-RU" kern="100" baseline="-25000" dirty="0">
                <a:solidFill>
                  <a:srgbClr val="00000A"/>
                </a:solidFill>
                <a:effectLst/>
                <a:latin typeface="Times New Roman" panose="02020603050405020304" pitchFamily="18" charset="0"/>
                <a:ea typeface="MS Mincho"/>
                <a:cs typeface="Times New Roman" panose="02020603050405020304" pitchFamily="18" charset="0"/>
              </a:rPr>
              <a:t>0</a:t>
            </a:r>
            <a:r>
              <a:rPr lang="ru-RU" kern="100" dirty="0">
                <a:solidFill>
                  <a:srgbClr val="00000A"/>
                </a:solidFill>
                <a:effectLst/>
                <a:latin typeface="Times New Roman" panose="02020603050405020304" pitchFamily="18" charset="0"/>
                <a:ea typeface="MS Mincho"/>
                <a:cs typeface="Times New Roman" panose="02020603050405020304" pitchFamily="18" charset="0"/>
              </a:rPr>
              <a:t> вправо ( </a:t>
            </a:r>
            <a:r>
              <a:rPr lang="ru-RU" i="1" kern="100" dirty="0">
                <a:solidFill>
                  <a:srgbClr val="00000A"/>
                </a:solidFill>
                <a:effectLst/>
                <a:latin typeface="Times New Roman" panose="02020603050405020304" pitchFamily="18" charset="0"/>
                <a:ea typeface="MS Mincho"/>
                <a:cs typeface="Times New Roman" panose="02020603050405020304" pitchFamily="18" charset="0"/>
              </a:rPr>
              <a:t>ω</a:t>
            </a:r>
            <a:r>
              <a:rPr lang="ru-RU" kern="100" dirty="0">
                <a:solidFill>
                  <a:srgbClr val="00000A"/>
                </a:solidFill>
                <a:effectLst/>
                <a:latin typeface="Times New Roman" panose="02020603050405020304" pitchFamily="18" charset="0"/>
                <a:ea typeface="MS Mincho"/>
                <a:cs typeface="Times New Roman" panose="02020603050405020304" pitchFamily="18" charset="0"/>
              </a:rPr>
              <a:t> - </a:t>
            </a:r>
            <a:r>
              <a:rPr lang="ru-RU" i="1" kern="100" dirty="0">
                <a:solidFill>
                  <a:srgbClr val="00000A"/>
                </a:solidFill>
                <a:effectLst/>
                <a:latin typeface="Times New Roman" panose="02020603050405020304" pitchFamily="18" charset="0"/>
                <a:ea typeface="MS Mincho"/>
                <a:cs typeface="Times New Roman" panose="02020603050405020304" pitchFamily="18" charset="0"/>
              </a:rPr>
              <a:t>ω</a:t>
            </a:r>
            <a:r>
              <a:rPr lang="ru-RU" kern="100" baseline="-25000" dirty="0">
                <a:solidFill>
                  <a:srgbClr val="00000A"/>
                </a:solidFill>
                <a:effectLst/>
                <a:latin typeface="Times New Roman" panose="02020603050405020304" pitchFamily="18" charset="0"/>
                <a:ea typeface="MS Mincho"/>
                <a:cs typeface="Times New Roman" panose="02020603050405020304" pitchFamily="18" charset="0"/>
              </a:rPr>
              <a:t>0</a:t>
            </a:r>
            <a:r>
              <a:rPr lang="ru-RU" kern="100" dirty="0">
                <a:solidFill>
                  <a:srgbClr val="00000A"/>
                </a:solidFill>
                <a:effectLst/>
                <a:latin typeface="Times New Roman" panose="02020603050405020304" pitchFamily="18" charset="0"/>
                <a:ea typeface="MS Mincho"/>
                <a:cs typeface="Times New Roman" panose="02020603050405020304" pitchFamily="18" charset="0"/>
              </a:rPr>
              <a:t> ) и влево ( </a:t>
            </a:r>
            <a:r>
              <a:rPr lang="ru-RU" i="1" kern="100" dirty="0">
                <a:solidFill>
                  <a:srgbClr val="00000A"/>
                </a:solidFill>
                <a:effectLst/>
                <a:latin typeface="Times New Roman" panose="02020603050405020304" pitchFamily="18" charset="0"/>
                <a:ea typeface="MS Mincho"/>
                <a:cs typeface="Times New Roman" panose="02020603050405020304" pitchFamily="18" charset="0"/>
              </a:rPr>
              <a:t>ω</a:t>
            </a:r>
            <a:r>
              <a:rPr lang="ru-RU" kern="100" dirty="0">
                <a:solidFill>
                  <a:srgbClr val="00000A"/>
                </a:solidFill>
                <a:effectLst/>
                <a:latin typeface="Times New Roman" panose="02020603050405020304" pitchFamily="18" charset="0"/>
                <a:ea typeface="MS Mincho"/>
                <a:cs typeface="Times New Roman" panose="02020603050405020304" pitchFamily="18" charset="0"/>
              </a:rPr>
              <a:t> + </a:t>
            </a:r>
            <a:r>
              <a:rPr lang="ru-RU" i="1" kern="100" dirty="0">
                <a:solidFill>
                  <a:srgbClr val="00000A"/>
                </a:solidFill>
                <a:effectLst/>
                <a:latin typeface="Times New Roman" panose="02020603050405020304" pitchFamily="18" charset="0"/>
                <a:ea typeface="MS Mincho"/>
                <a:cs typeface="Times New Roman" panose="02020603050405020304" pitchFamily="18" charset="0"/>
              </a:rPr>
              <a:t>ω</a:t>
            </a:r>
            <a:r>
              <a:rPr lang="ru-RU" kern="100" baseline="-25000" dirty="0">
                <a:solidFill>
                  <a:srgbClr val="00000A"/>
                </a:solidFill>
                <a:effectLst/>
                <a:latin typeface="Times New Roman" panose="02020603050405020304" pitchFamily="18" charset="0"/>
                <a:ea typeface="MS Mincho"/>
                <a:cs typeface="Times New Roman" panose="02020603050405020304" pitchFamily="18" charset="0"/>
              </a:rPr>
              <a:t>0</a:t>
            </a:r>
            <a:r>
              <a:rPr lang="ru-RU" kern="100" dirty="0">
                <a:solidFill>
                  <a:srgbClr val="00000A"/>
                </a:solidFill>
                <a:effectLst/>
                <a:latin typeface="Times New Roman" panose="02020603050405020304" pitchFamily="18" charset="0"/>
                <a:ea typeface="MS Mincho"/>
                <a:cs typeface="Times New Roman" panose="02020603050405020304" pitchFamily="18" charset="0"/>
              </a:rPr>
              <a:t> ) по оси частот. Кроме того, при каждом слагаемом имеется множитель, учитывающий начальную фазу гармонического колебания. </a:t>
            </a:r>
            <a:endParaRPr lang="ru-RU"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96170603"/>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966</TotalTime>
  <Words>2712</Words>
  <Application>Microsoft Office PowerPoint</Application>
  <PresentationFormat>Широкоэкранный</PresentationFormat>
  <Paragraphs>111</Paragraphs>
  <Slides>36</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36</vt:i4>
      </vt:variant>
    </vt:vector>
  </HeadingPairs>
  <TitlesOfParts>
    <vt:vector size="42" baseType="lpstr">
      <vt:lpstr>Arial</vt:lpstr>
      <vt:lpstr>Calibri</vt:lpstr>
      <vt:lpstr>Calibri Light</vt:lpstr>
      <vt:lpstr>Cambria Math</vt:lpstr>
      <vt:lpstr>Times New Roman</vt: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Алексей Королев</dc:creator>
  <cp:lastModifiedBy>Aleksey Korolev</cp:lastModifiedBy>
  <cp:revision>51</cp:revision>
  <dcterms:created xsi:type="dcterms:W3CDTF">2023-09-06T06:02:29Z</dcterms:created>
  <dcterms:modified xsi:type="dcterms:W3CDTF">2024-09-27T16:16:09Z</dcterms:modified>
</cp:coreProperties>
</file>