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43" r:id="rId3"/>
    <p:sldId id="258" r:id="rId4"/>
    <p:sldId id="259" r:id="rId5"/>
    <p:sldId id="262" r:id="rId6"/>
    <p:sldId id="261" r:id="rId7"/>
    <p:sldId id="264" r:id="rId8"/>
    <p:sldId id="263" r:id="rId9"/>
    <p:sldId id="260" r:id="rId10"/>
    <p:sldId id="257" r:id="rId11"/>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71" d="100"/>
          <a:sy n="71" d="100"/>
        </p:scale>
        <p:origin x="384"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p>
        </p:txBody>
      </p:sp>
      <p:sp>
        <p:nvSpPr>
          <p:cNvPr id="3" name="Подзаголовок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p>
        </p:txBody>
      </p:sp>
      <p:sp>
        <p:nvSpPr>
          <p:cNvPr id="4" name="Дата 3"/>
          <p:cNvSpPr>
            <a:spLocks noGrp="1"/>
          </p:cNvSpPr>
          <p:nvPr>
            <p:ph type="dt" sz="half" idx="10"/>
          </p:nvPr>
        </p:nvSpPr>
        <p:spPr/>
        <p:txBody>
          <a:bodyPr/>
          <a:lstStyle/>
          <a:p>
            <a:fld id="{1C5E73EE-4368-447C-9366-BCD491A3307C}" type="datetimeFigureOut">
              <a:rPr lang="ru-RU" smtClean="0"/>
              <a:t>27.09.2024</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88BA643E-3F5E-40B0-8B70-0C32BA587BDE}" type="slidenum">
              <a:rPr lang="ru-RU" smtClean="0"/>
              <a:t>‹#›</a:t>
            </a:fld>
            <a:endParaRPr lang="ru-RU"/>
          </a:p>
        </p:txBody>
      </p:sp>
    </p:spTree>
    <p:extLst>
      <p:ext uri="{BB962C8B-B14F-4D97-AF65-F5344CB8AC3E}">
        <p14:creationId xmlns:p14="http://schemas.microsoft.com/office/powerpoint/2010/main" val="41228280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Вертикальный текст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p>
            <a:fld id="{1C5E73EE-4368-447C-9366-BCD491A3307C}" type="datetimeFigureOut">
              <a:rPr lang="ru-RU" smtClean="0"/>
              <a:t>27.09.2024</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88BA643E-3F5E-40B0-8B70-0C32BA587BDE}" type="slidenum">
              <a:rPr lang="ru-RU" smtClean="0"/>
              <a:t>‹#›</a:t>
            </a:fld>
            <a:endParaRPr lang="ru-RU"/>
          </a:p>
        </p:txBody>
      </p:sp>
    </p:spTree>
    <p:extLst>
      <p:ext uri="{BB962C8B-B14F-4D97-AF65-F5344CB8AC3E}">
        <p14:creationId xmlns:p14="http://schemas.microsoft.com/office/powerpoint/2010/main" val="34464392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8724900" y="365125"/>
            <a:ext cx="2628900" cy="5811838"/>
          </a:xfrm>
        </p:spPr>
        <p:txBody>
          <a:bodyPr vert="eaVert"/>
          <a:lstStyle/>
          <a:p>
            <a:r>
              <a:rPr lang="ru-RU"/>
              <a:t>Образец заголовка</a:t>
            </a:r>
          </a:p>
        </p:txBody>
      </p:sp>
      <p:sp>
        <p:nvSpPr>
          <p:cNvPr id="3" name="Вертикальный текст 2"/>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p>
            <a:fld id="{1C5E73EE-4368-447C-9366-BCD491A3307C}" type="datetimeFigureOut">
              <a:rPr lang="ru-RU" smtClean="0"/>
              <a:t>27.09.2024</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88BA643E-3F5E-40B0-8B70-0C32BA587BDE}" type="slidenum">
              <a:rPr lang="ru-RU" smtClean="0"/>
              <a:t>‹#›</a:t>
            </a:fld>
            <a:endParaRPr lang="ru-RU"/>
          </a:p>
        </p:txBody>
      </p:sp>
    </p:spTree>
    <p:extLst>
      <p:ext uri="{BB962C8B-B14F-4D97-AF65-F5344CB8AC3E}">
        <p14:creationId xmlns:p14="http://schemas.microsoft.com/office/powerpoint/2010/main" val="18979402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Объект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p>
            <a:fld id="{1C5E73EE-4368-447C-9366-BCD491A3307C}" type="datetimeFigureOut">
              <a:rPr lang="ru-RU" smtClean="0"/>
              <a:t>27.09.2024</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88BA643E-3F5E-40B0-8B70-0C32BA587BDE}" type="slidenum">
              <a:rPr lang="ru-RU" smtClean="0"/>
              <a:t>‹#›</a:t>
            </a:fld>
            <a:endParaRPr lang="ru-RU"/>
          </a:p>
        </p:txBody>
      </p:sp>
    </p:spTree>
    <p:extLst>
      <p:ext uri="{BB962C8B-B14F-4D97-AF65-F5344CB8AC3E}">
        <p14:creationId xmlns:p14="http://schemas.microsoft.com/office/powerpoint/2010/main" val="33168477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p>
        </p:txBody>
      </p:sp>
      <p:sp>
        <p:nvSpPr>
          <p:cNvPr id="3" name="Текст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p:cNvSpPr>
            <a:spLocks noGrp="1"/>
          </p:cNvSpPr>
          <p:nvPr>
            <p:ph type="dt" sz="half" idx="10"/>
          </p:nvPr>
        </p:nvSpPr>
        <p:spPr/>
        <p:txBody>
          <a:bodyPr/>
          <a:lstStyle/>
          <a:p>
            <a:fld id="{1C5E73EE-4368-447C-9366-BCD491A3307C}" type="datetimeFigureOut">
              <a:rPr lang="ru-RU" smtClean="0"/>
              <a:t>27.09.2024</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88BA643E-3F5E-40B0-8B70-0C32BA587BDE}" type="slidenum">
              <a:rPr lang="ru-RU" smtClean="0"/>
              <a:t>‹#›</a:t>
            </a:fld>
            <a:endParaRPr lang="ru-RU"/>
          </a:p>
        </p:txBody>
      </p:sp>
    </p:spTree>
    <p:extLst>
      <p:ext uri="{BB962C8B-B14F-4D97-AF65-F5344CB8AC3E}">
        <p14:creationId xmlns:p14="http://schemas.microsoft.com/office/powerpoint/2010/main" val="39286342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Объект 2"/>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p:cNvSpPr>
            <a:spLocks noGrp="1"/>
          </p:cNvSpPr>
          <p:nvPr>
            <p:ph type="dt" sz="half" idx="10"/>
          </p:nvPr>
        </p:nvSpPr>
        <p:spPr/>
        <p:txBody>
          <a:bodyPr/>
          <a:lstStyle/>
          <a:p>
            <a:fld id="{1C5E73EE-4368-447C-9366-BCD491A3307C}" type="datetimeFigureOut">
              <a:rPr lang="ru-RU" smtClean="0"/>
              <a:t>27.09.2024</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88BA643E-3F5E-40B0-8B70-0C32BA587BDE}" type="slidenum">
              <a:rPr lang="ru-RU" smtClean="0"/>
              <a:t>‹#›</a:t>
            </a:fld>
            <a:endParaRPr lang="ru-RU"/>
          </a:p>
        </p:txBody>
      </p:sp>
    </p:spTree>
    <p:extLst>
      <p:ext uri="{BB962C8B-B14F-4D97-AF65-F5344CB8AC3E}">
        <p14:creationId xmlns:p14="http://schemas.microsoft.com/office/powerpoint/2010/main" val="20480970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365125"/>
            <a:ext cx="10515600" cy="1325563"/>
          </a:xfrm>
        </p:spPr>
        <p:txBody>
          <a:bodyPr/>
          <a:lstStyle/>
          <a:p>
            <a:r>
              <a:rPr lang="ru-RU"/>
              <a:t>Образец заголовка</a:t>
            </a:r>
          </a:p>
        </p:txBody>
      </p:sp>
      <p:sp>
        <p:nvSpPr>
          <p:cNvPr id="3" name="Текст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p:cNvSpPr>
            <a:spLocks noGrp="1"/>
          </p:cNvSpPr>
          <p:nvPr>
            <p:ph type="dt" sz="half" idx="10"/>
          </p:nvPr>
        </p:nvSpPr>
        <p:spPr/>
        <p:txBody>
          <a:bodyPr/>
          <a:lstStyle/>
          <a:p>
            <a:fld id="{1C5E73EE-4368-447C-9366-BCD491A3307C}" type="datetimeFigureOut">
              <a:rPr lang="ru-RU" smtClean="0"/>
              <a:t>27.09.2024</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88BA643E-3F5E-40B0-8B70-0C32BA587BDE}" type="slidenum">
              <a:rPr lang="ru-RU" smtClean="0"/>
              <a:t>‹#›</a:t>
            </a:fld>
            <a:endParaRPr lang="ru-RU"/>
          </a:p>
        </p:txBody>
      </p:sp>
    </p:spTree>
    <p:extLst>
      <p:ext uri="{BB962C8B-B14F-4D97-AF65-F5344CB8AC3E}">
        <p14:creationId xmlns:p14="http://schemas.microsoft.com/office/powerpoint/2010/main" val="6228793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Дата 2"/>
          <p:cNvSpPr>
            <a:spLocks noGrp="1"/>
          </p:cNvSpPr>
          <p:nvPr>
            <p:ph type="dt" sz="half" idx="10"/>
          </p:nvPr>
        </p:nvSpPr>
        <p:spPr/>
        <p:txBody>
          <a:bodyPr/>
          <a:lstStyle/>
          <a:p>
            <a:fld id="{1C5E73EE-4368-447C-9366-BCD491A3307C}" type="datetimeFigureOut">
              <a:rPr lang="ru-RU" smtClean="0"/>
              <a:t>27.09.2024</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88BA643E-3F5E-40B0-8B70-0C32BA587BDE}" type="slidenum">
              <a:rPr lang="ru-RU" smtClean="0"/>
              <a:t>‹#›</a:t>
            </a:fld>
            <a:endParaRPr lang="ru-RU"/>
          </a:p>
        </p:txBody>
      </p:sp>
    </p:spTree>
    <p:extLst>
      <p:ext uri="{BB962C8B-B14F-4D97-AF65-F5344CB8AC3E}">
        <p14:creationId xmlns:p14="http://schemas.microsoft.com/office/powerpoint/2010/main" val="23863689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1C5E73EE-4368-447C-9366-BCD491A3307C}" type="datetimeFigureOut">
              <a:rPr lang="ru-RU" smtClean="0"/>
              <a:t>27.09.2024</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88BA643E-3F5E-40B0-8B70-0C32BA587BDE}" type="slidenum">
              <a:rPr lang="ru-RU" smtClean="0"/>
              <a:t>‹#›</a:t>
            </a:fld>
            <a:endParaRPr lang="ru-RU"/>
          </a:p>
        </p:txBody>
      </p:sp>
    </p:spTree>
    <p:extLst>
      <p:ext uri="{BB962C8B-B14F-4D97-AF65-F5344CB8AC3E}">
        <p14:creationId xmlns:p14="http://schemas.microsoft.com/office/powerpoint/2010/main" val="9865415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Объект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p:cNvSpPr>
            <a:spLocks noGrp="1"/>
          </p:cNvSpPr>
          <p:nvPr>
            <p:ph type="dt" sz="half" idx="10"/>
          </p:nvPr>
        </p:nvSpPr>
        <p:spPr/>
        <p:txBody>
          <a:bodyPr/>
          <a:lstStyle/>
          <a:p>
            <a:fld id="{1C5E73EE-4368-447C-9366-BCD491A3307C}" type="datetimeFigureOut">
              <a:rPr lang="ru-RU" smtClean="0"/>
              <a:t>27.09.2024</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88BA643E-3F5E-40B0-8B70-0C32BA587BDE}" type="slidenum">
              <a:rPr lang="ru-RU" smtClean="0"/>
              <a:t>‹#›</a:t>
            </a:fld>
            <a:endParaRPr lang="ru-RU"/>
          </a:p>
        </p:txBody>
      </p:sp>
    </p:spTree>
    <p:extLst>
      <p:ext uri="{BB962C8B-B14F-4D97-AF65-F5344CB8AC3E}">
        <p14:creationId xmlns:p14="http://schemas.microsoft.com/office/powerpoint/2010/main" val="2285580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Рисунок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p:cNvSpPr>
            <a:spLocks noGrp="1"/>
          </p:cNvSpPr>
          <p:nvPr>
            <p:ph type="dt" sz="half" idx="10"/>
          </p:nvPr>
        </p:nvSpPr>
        <p:spPr/>
        <p:txBody>
          <a:bodyPr/>
          <a:lstStyle/>
          <a:p>
            <a:fld id="{1C5E73EE-4368-447C-9366-BCD491A3307C}" type="datetimeFigureOut">
              <a:rPr lang="ru-RU" smtClean="0"/>
              <a:t>27.09.2024</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88BA643E-3F5E-40B0-8B70-0C32BA587BDE}" type="slidenum">
              <a:rPr lang="ru-RU" smtClean="0"/>
              <a:t>‹#›</a:t>
            </a:fld>
            <a:endParaRPr lang="ru-RU"/>
          </a:p>
        </p:txBody>
      </p:sp>
    </p:spTree>
    <p:extLst>
      <p:ext uri="{BB962C8B-B14F-4D97-AF65-F5344CB8AC3E}">
        <p14:creationId xmlns:p14="http://schemas.microsoft.com/office/powerpoint/2010/main" val="42239795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p>
        </p:txBody>
      </p:sp>
      <p:sp>
        <p:nvSpPr>
          <p:cNvPr id="3" name="Текст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C5E73EE-4368-447C-9366-BCD491A3307C}" type="datetimeFigureOut">
              <a:rPr lang="ru-RU" smtClean="0"/>
              <a:t>27.09.2024</a:t>
            </a:fld>
            <a:endParaRPr lang="ru-RU"/>
          </a:p>
        </p:txBody>
      </p:sp>
      <p:sp>
        <p:nvSpPr>
          <p:cNvPr id="5" name="Нижний колонтитул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8BA643E-3F5E-40B0-8B70-0C32BA587BDE}" type="slidenum">
              <a:rPr lang="ru-RU" smtClean="0"/>
              <a:t>‹#›</a:t>
            </a:fld>
            <a:endParaRPr lang="ru-RU"/>
          </a:p>
        </p:txBody>
      </p:sp>
    </p:spTree>
    <p:extLst>
      <p:ext uri="{BB962C8B-B14F-4D97-AF65-F5344CB8AC3E}">
        <p14:creationId xmlns:p14="http://schemas.microsoft.com/office/powerpoint/2010/main" val="432485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3048000" y="1997903"/>
            <a:ext cx="6096000" cy="1754326"/>
          </a:xfrm>
          <a:prstGeom prst="rect">
            <a:avLst/>
          </a:prstGeom>
        </p:spPr>
        <p:txBody>
          <a:bodyPr>
            <a:spAutoFit/>
          </a:bodyPr>
          <a:lstStyle/>
          <a:p>
            <a:r>
              <a:rPr lang="ru-RU" b="1" dirty="0"/>
              <a:t>Лекция 2. Введение в технику синтеза частот</a:t>
            </a:r>
            <a:endParaRPr lang="ru-RU" dirty="0"/>
          </a:p>
          <a:p>
            <a:r>
              <a:rPr lang="ru-RU" dirty="0"/>
              <a:t>Фазовый шум в синтезаторах частот. Определение спектральной плотности мощности фазовых шумов (СПМФШ). Виды фазовых шумов. Спектральная плотность мощности нестабильности частоты. Девиация </a:t>
            </a:r>
            <a:r>
              <a:rPr lang="ru-RU" dirty="0" err="1"/>
              <a:t>Аллана</a:t>
            </a:r>
            <a:r>
              <a:rPr lang="ru-RU" dirty="0"/>
              <a:t>. Односторонняя и двусторонняя СПМФШ.</a:t>
            </a:r>
          </a:p>
        </p:txBody>
      </p:sp>
    </p:spTree>
    <p:extLst>
      <p:ext uri="{BB962C8B-B14F-4D97-AF65-F5344CB8AC3E}">
        <p14:creationId xmlns:p14="http://schemas.microsoft.com/office/powerpoint/2010/main" val="7336573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548640" y="401008"/>
            <a:ext cx="11009376" cy="1676741"/>
          </a:xfrm>
          <a:prstGeom prst="rect">
            <a:avLst/>
          </a:prstGeom>
        </p:spPr>
        <p:txBody>
          <a:bodyPr wrap="square">
            <a:spAutoFit/>
          </a:bodyPr>
          <a:lstStyle/>
          <a:p>
            <a:pPr algn="just">
              <a:lnSpc>
                <a:spcPct val="107000"/>
              </a:lnSpc>
              <a:spcAft>
                <a:spcPts val="800"/>
              </a:spcAft>
            </a:pPr>
            <a:r>
              <a:rPr lang="ru-RU" kern="1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Вышеприведенные варианты формулы Найквиста получены в рамках “классической” теории, не учитывающей </a:t>
            </a:r>
            <a:r>
              <a:rPr lang="ru-RU" kern="1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квантовомеханические</a:t>
            </a:r>
            <a:r>
              <a:rPr lang="ru-RU" kern="1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эффекты.  Именно поэтому полученный спектр не зависит от частоты, то есть тепловой шум имеет характер белого шума.</a:t>
            </a:r>
            <a:endParaRPr lang="ru-RU" kern="100"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r>
              <a:rPr lang="ru-RU" kern="1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Этот результат, разумеется, не верен.</a:t>
            </a:r>
            <a:r>
              <a:rPr lang="en-US" kern="1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ru-RU"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Учет </a:t>
            </a:r>
            <a:r>
              <a:rPr lang="ru-RU"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квантовомеханических</a:t>
            </a:r>
            <a:r>
              <a:rPr lang="ru-RU"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эффектов приводит к следующей модификации формулы Найквиста для спектра </a:t>
            </a:r>
            <a:r>
              <a:rPr lang="ru-RU"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эдс</a:t>
            </a:r>
            <a:r>
              <a:rPr lang="ru-RU"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теплового шума:</a:t>
            </a:r>
            <a:endParaRPr lang="ru-RU" dirty="0">
              <a:latin typeface="Times New Roman" panose="02020603050405020304" pitchFamily="18" charset="0"/>
              <a:cs typeface="Times New Roman" panose="02020603050405020304" pitchFamily="18" charset="0"/>
            </a:endParaRPr>
          </a:p>
        </p:txBody>
      </p:sp>
      <p:pic>
        <p:nvPicPr>
          <p:cNvPr id="8" name="Рисунок 7"/>
          <p:cNvPicPr/>
          <p:nvPr/>
        </p:nvPicPr>
        <p:blipFill>
          <a:blip r:embed="rId2"/>
          <a:stretch>
            <a:fillRect/>
          </a:stretch>
        </p:blipFill>
        <p:spPr>
          <a:xfrm>
            <a:off x="1271809" y="2547721"/>
            <a:ext cx="4149789" cy="585640"/>
          </a:xfrm>
          <a:prstGeom prst="rect">
            <a:avLst/>
          </a:prstGeom>
        </p:spPr>
      </p:pic>
      <p:sp>
        <p:nvSpPr>
          <p:cNvPr id="3" name="Прямоугольник 2"/>
          <p:cNvSpPr/>
          <p:nvPr/>
        </p:nvSpPr>
        <p:spPr>
          <a:xfrm>
            <a:off x="548640" y="4026145"/>
            <a:ext cx="11009376" cy="685059"/>
          </a:xfrm>
          <a:prstGeom prst="rect">
            <a:avLst/>
          </a:prstGeom>
        </p:spPr>
        <p:txBody>
          <a:bodyPr wrap="square">
            <a:spAutoFit/>
          </a:bodyPr>
          <a:lstStyle/>
          <a:p>
            <a:pPr algn="just">
              <a:lnSpc>
                <a:spcPct val="107000"/>
              </a:lnSpc>
              <a:spcAft>
                <a:spcPts val="800"/>
              </a:spcAft>
            </a:pPr>
            <a:r>
              <a:rPr lang="ru-RU" kern="1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Здесь </a:t>
            </a:r>
            <a:r>
              <a:rPr lang="ru-RU" i="1" kern="1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h </a:t>
            </a:r>
            <a:r>
              <a:rPr lang="ru-RU" kern="1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6.626</a:t>
            </a:r>
            <a:r>
              <a:rPr lang="ru-RU" kern="1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sym typeface="Symbol" panose="05050102010706020507" pitchFamily="18" charset="2"/>
              </a:rPr>
              <a:t></a:t>
            </a:r>
            <a:r>
              <a:rPr lang="ru-RU" kern="1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10</a:t>
            </a:r>
            <a:r>
              <a:rPr lang="ru-RU" kern="1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sym typeface="Symbol" panose="05050102010706020507" pitchFamily="18" charset="2"/>
              </a:rPr>
              <a:t></a:t>
            </a:r>
            <a:r>
              <a:rPr lang="ru-RU" kern="1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34 </a:t>
            </a:r>
            <a:r>
              <a:rPr lang="ru-RU" kern="1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Дж·с</a:t>
            </a:r>
            <a:r>
              <a:rPr lang="ru-RU" kern="1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 постоянная Планка. Вид спектра, полученного в</a:t>
            </a:r>
            <a:r>
              <a:rPr lang="en-US" kern="1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ru-RU" kern="1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рамках квантовой теории, приведён на Рис.</a:t>
            </a:r>
            <a:endParaRPr lang="ru-RU"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4" name="Рисунок 3"/>
          <p:cNvPicPr>
            <a:picLocks noChangeAspect="1"/>
          </p:cNvPicPr>
          <p:nvPr/>
        </p:nvPicPr>
        <p:blipFill>
          <a:blip r:embed="rId3"/>
          <a:stretch>
            <a:fillRect/>
          </a:stretch>
        </p:blipFill>
        <p:spPr>
          <a:xfrm>
            <a:off x="6650628" y="2077749"/>
            <a:ext cx="4120048" cy="1948396"/>
          </a:xfrm>
          <a:prstGeom prst="rect">
            <a:avLst/>
          </a:prstGeom>
        </p:spPr>
      </p:pic>
      <p:sp>
        <p:nvSpPr>
          <p:cNvPr id="11" name="Прямоугольник 10"/>
          <p:cNvSpPr/>
          <p:nvPr/>
        </p:nvSpPr>
        <p:spPr>
          <a:xfrm>
            <a:off x="548640" y="4711204"/>
            <a:ext cx="11009376" cy="1574149"/>
          </a:xfrm>
          <a:prstGeom prst="rect">
            <a:avLst/>
          </a:prstGeom>
        </p:spPr>
        <p:txBody>
          <a:bodyPr wrap="square">
            <a:spAutoFit/>
          </a:bodyPr>
          <a:lstStyle/>
          <a:p>
            <a:pPr algn="just">
              <a:lnSpc>
                <a:spcPct val="107000"/>
              </a:lnSpc>
              <a:spcAft>
                <a:spcPts val="800"/>
              </a:spcAft>
            </a:pPr>
            <a:r>
              <a:rPr lang="ru-RU" kern="1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Верхняя частота этого спектра, называемая также частотой среза, равна</a:t>
            </a:r>
            <a:r>
              <a:rPr lang="en-US" kern="1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ru-RU" i="1" kern="1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f</a:t>
            </a:r>
            <a:r>
              <a:rPr lang="ru-RU" kern="100" baseline="-250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в</a:t>
            </a:r>
            <a:r>
              <a:rPr lang="ru-RU" i="1" kern="1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t>
            </a:r>
            <a:r>
              <a:rPr lang="ru-RU" i="1" kern="1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kT</a:t>
            </a:r>
            <a:r>
              <a:rPr lang="ru-RU" kern="1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t>
            </a:r>
            <a:r>
              <a:rPr lang="ru-RU" i="1" kern="1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h</a:t>
            </a:r>
            <a:r>
              <a:rPr lang="ru-RU" kern="1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При </a:t>
            </a:r>
            <a:r>
              <a:rPr lang="ru-RU" i="1" kern="1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T </a:t>
            </a:r>
            <a:r>
              <a:rPr lang="ru-RU" kern="1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300 К данная частота равна 6.2</a:t>
            </a:r>
            <a:r>
              <a:rPr lang="ru-RU" kern="1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sym typeface="Symbol" panose="05050102010706020507" pitchFamily="18" charset="2"/>
              </a:rPr>
              <a:t></a:t>
            </a:r>
            <a:r>
              <a:rPr lang="ru-RU" kern="1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10</a:t>
            </a:r>
            <a:r>
              <a:rPr lang="ru-RU" kern="100" baseline="30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12</a:t>
            </a:r>
            <a:r>
              <a:rPr lang="ru-RU" kern="1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Гц = 6.2 ТГц. Это соответствует длине волны, составляющей 0.05 мм. Таким образом, вплоть до миллиметрового диапазона тепловой шум можно считать “белым”, то есть не учитывать зависимость его спектра от частоты. Однако для криогенной радиотехники, а также в диапазоне </a:t>
            </a:r>
            <a:r>
              <a:rPr lang="ru-RU" kern="1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терагерц</a:t>
            </a:r>
            <a:r>
              <a:rPr lang="ru-RU" kern="1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и выше зависимость спектра теплового шума от частоты может оказаться существенной. </a:t>
            </a:r>
            <a:endParaRPr lang="ru-RU"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861482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5158199" y="674128"/>
            <a:ext cx="1312219" cy="369332"/>
          </a:xfrm>
          <a:prstGeom prst="rect">
            <a:avLst/>
          </a:prstGeom>
        </p:spPr>
        <p:txBody>
          <a:bodyPr wrap="none">
            <a:spAutoFit/>
          </a:bodyPr>
          <a:lstStyle/>
          <a:p>
            <a:r>
              <a:rPr lang="ru-RU" kern="100" dirty="0">
                <a:solidFill>
                  <a:srgbClr val="00000A"/>
                </a:solidFill>
                <a:latin typeface="Times New Roman" panose="02020603050405020304" pitchFamily="18" charset="0"/>
                <a:ea typeface="MS Mincho"/>
                <a:cs typeface="Times New Roman" panose="02020603050405020304" pitchFamily="18" charset="0"/>
              </a:rPr>
              <a:t>Литература</a:t>
            </a:r>
            <a:endParaRPr lang="ru-RU" dirty="0"/>
          </a:p>
        </p:txBody>
      </p:sp>
      <p:sp>
        <p:nvSpPr>
          <p:cNvPr id="7" name="Прямоугольник 6"/>
          <p:cNvSpPr/>
          <p:nvPr/>
        </p:nvSpPr>
        <p:spPr>
          <a:xfrm>
            <a:off x="1136821" y="1461194"/>
            <a:ext cx="9786551" cy="2031325"/>
          </a:xfrm>
          <a:prstGeom prst="rect">
            <a:avLst/>
          </a:prstGeom>
        </p:spPr>
        <p:txBody>
          <a:bodyPr wrap="square">
            <a:spAutoFit/>
          </a:bodyPr>
          <a:lstStyle/>
          <a:p>
            <a:r>
              <a:rPr lang="ru-RU" dirty="0"/>
              <a:t>1. </a:t>
            </a:r>
            <a:r>
              <a:rPr lang="ru-RU" dirty="0" err="1"/>
              <a:t>Букингем</a:t>
            </a:r>
            <a:r>
              <a:rPr lang="ru-RU" dirty="0"/>
              <a:t> М. Шумы в электронных приборах и системах. – Мир, 1986.</a:t>
            </a:r>
          </a:p>
          <a:p>
            <a:r>
              <a:rPr lang="ru-RU" dirty="0"/>
              <a:t>2. Ван дер </a:t>
            </a:r>
            <a:r>
              <a:rPr lang="ru-RU" dirty="0" err="1"/>
              <a:t>Зил</a:t>
            </a:r>
            <a:r>
              <a:rPr lang="ru-RU" dirty="0"/>
              <a:t> А. Шумы при измерениях. – Мир, 1979.</a:t>
            </a:r>
          </a:p>
          <a:p>
            <a:r>
              <a:rPr lang="ru-RU" dirty="0"/>
              <a:t>3. Малахов А. Н. Флуктуации в автоколебательных системах. – 1968.</a:t>
            </a:r>
          </a:p>
          <a:p>
            <a:r>
              <a:rPr lang="ru-RU" dirty="0"/>
              <a:t>4. Якимов А. В. Введение в физику шумов: учебное пособие //Нижний Новгород: ННГУ. – 2016.</a:t>
            </a:r>
          </a:p>
          <a:p>
            <a:r>
              <a:rPr lang="ru-RU" dirty="0"/>
              <a:t>5. </a:t>
            </a:r>
            <a:r>
              <a:rPr lang="ru-RU" dirty="0" err="1"/>
              <a:t>Жалуд</a:t>
            </a:r>
            <a:r>
              <a:rPr lang="ru-RU" dirty="0"/>
              <a:t> В., Кулешов В.Н. Шумы в полупроводниковых устройствах. // Под общей ред. А.К. Нарышкина. Совместное советско-чешское издание. М.: Сов. Радио, 1977. – 416 с.</a:t>
            </a:r>
          </a:p>
          <a:p>
            <a:r>
              <a:rPr lang="ru-RU" dirty="0"/>
              <a:t>5. </a:t>
            </a:r>
            <a:r>
              <a:rPr lang="en-US" dirty="0"/>
              <a:t>Banerjee D. PLL performance, simulation and design. – Dog Ear Publishing, 2006.</a:t>
            </a:r>
            <a:endParaRPr lang="ru-RU" dirty="0"/>
          </a:p>
        </p:txBody>
      </p:sp>
    </p:spTree>
    <p:extLst>
      <p:ext uri="{BB962C8B-B14F-4D97-AF65-F5344CB8AC3E}">
        <p14:creationId xmlns:p14="http://schemas.microsoft.com/office/powerpoint/2010/main" val="23916518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Прямоугольник 4"/>
          <p:cNvSpPr/>
          <p:nvPr/>
        </p:nvSpPr>
        <p:spPr>
          <a:xfrm>
            <a:off x="914400" y="557197"/>
            <a:ext cx="10972800" cy="3477747"/>
          </a:xfrm>
          <a:prstGeom prst="rect">
            <a:avLst/>
          </a:prstGeom>
        </p:spPr>
        <p:txBody>
          <a:bodyPr wrap="square">
            <a:spAutoFit/>
          </a:bodyPr>
          <a:lstStyle/>
          <a:p>
            <a:pPr>
              <a:lnSpc>
                <a:spcPct val="107000"/>
              </a:lnSpc>
              <a:spcAft>
                <a:spcPts val="800"/>
              </a:spcAft>
            </a:pPr>
            <a:r>
              <a:rPr lang="ru-RU" b="1" i="1" kern="100" dirty="0">
                <a:solidFill>
                  <a:srgbClr val="00000A"/>
                </a:solidFill>
                <a:latin typeface="Times New Roman" panose="02020603050405020304" pitchFamily="18" charset="0"/>
                <a:ea typeface="MS Mincho"/>
                <a:cs typeface="Times New Roman" panose="02020603050405020304" pitchFamily="18" charset="0"/>
              </a:rPr>
              <a:t>1.1. Классификация шумов</a:t>
            </a:r>
            <a:endParaRPr lang="ru-RU" kern="100" dirty="0">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ru-RU" kern="100" dirty="0">
                <a:solidFill>
                  <a:srgbClr val="00000A"/>
                </a:solidFill>
                <a:latin typeface="Times New Roman" panose="02020603050405020304" pitchFamily="18" charset="0"/>
                <a:ea typeface="MS Mincho"/>
                <a:cs typeface="Times New Roman" panose="02020603050405020304" pitchFamily="18" charset="0"/>
              </a:rPr>
              <a:t>Существуют разные, сложившиеся исторически, методы классификации шумов:</a:t>
            </a:r>
            <a:endParaRPr lang="ru-RU" kern="100" dirty="0">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ru-RU" kern="100" dirty="0">
                <a:solidFill>
                  <a:srgbClr val="00000A"/>
                </a:solidFill>
                <a:latin typeface="Times New Roman" panose="02020603050405020304" pitchFamily="18" charset="0"/>
                <a:ea typeface="MS Mincho"/>
                <a:cs typeface="Times New Roman" panose="02020603050405020304" pitchFamily="18" charset="0"/>
              </a:rPr>
              <a:t>- Деление на естественные и технические;</a:t>
            </a:r>
            <a:endParaRPr lang="ru-RU" kern="100" dirty="0">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ru-RU" kern="100" dirty="0">
                <a:solidFill>
                  <a:srgbClr val="00000A"/>
                </a:solidFill>
                <a:latin typeface="Times New Roman" panose="02020603050405020304" pitchFamily="18" charset="0"/>
                <a:ea typeface="MS Mincho"/>
                <a:cs typeface="Times New Roman" panose="02020603050405020304" pitchFamily="18" charset="0"/>
              </a:rPr>
              <a:t>- Деление на аддитивные и мультипликативные.</a:t>
            </a:r>
            <a:endParaRPr lang="ru-RU" kern="100" dirty="0">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ru-RU" b="1" kern="100" dirty="0">
                <a:solidFill>
                  <a:srgbClr val="00000A"/>
                </a:solidFill>
                <a:latin typeface="Times New Roman" panose="02020603050405020304" pitchFamily="18" charset="0"/>
                <a:ea typeface="MS Mincho"/>
                <a:cs typeface="Times New Roman" panose="02020603050405020304" pitchFamily="18" charset="0"/>
              </a:rPr>
              <a:t>Естественными </a:t>
            </a:r>
            <a:r>
              <a:rPr lang="ru-RU" kern="100" dirty="0">
                <a:solidFill>
                  <a:srgbClr val="00000A"/>
                </a:solidFill>
                <a:latin typeface="Times New Roman" panose="02020603050405020304" pitchFamily="18" charset="0"/>
                <a:ea typeface="MS Mincho"/>
                <a:cs typeface="Times New Roman" panose="02020603050405020304" pitchFamily="18" charset="0"/>
              </a:rPr>
              <a:t>называют шумы, вызванные фундаментальными физическими причинами, как то:</a:t>
            </a:r>
            <a:endParaRPr lang="ru-RU" kern="100" dirty="0">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ru-RU" kern="100" dirty="0">
                <a:solidFill>
                  <a:srgbClr val="00000A"/>
                </a:solidFill>
                <a:latin typeface="Times New Roman" panose="02020603050405020304" pitchFamily="18" charset="0"/>
                <a:ea typeface="MS Mincho"/>
                <a:cs typeface="Times New Roman" panose="02020603050405020304" pitchFamily="18" charset="0"/>
              </a:rPr>
              <a:t>- диссипацией энергии, характеризующейся постоянной Больцмана</a:t>
            </a:r>
            <a:br>
              <a:rPr lang="ru-RU" kern="100" dirty="0">
                <a:solidFill>
                  <a:srgbClr val="00000A"/>
                </a:solidFill>
                <a:latin typeface="Times New Roman" panose="02020603050405020304" pitchFamily="18" charset="0"/>
                <a:ea typeface="MS Mincho"/>
                <a:cs typeface="Times New Roman" panose="02020603050405020304" pitchFamily="18" charset="0"/>
              </a:rPr>
            </a:br>
            <a:r>
              <a:rPr lang="ru-RU" i="1" kern="100" dirty="0">
                <a:solidFill>
                  <a:srgbClr val="00000A"/>
                </a:solidFill>
                <a:latin typeface="Times New Roman" panose="02020603050405020304" pitchFamily="18" charset="0"/>
                <a:ea typeface="MS Mincho"/>
                <a:cs typeface="Times New Roman" panose="02020603050405020304" pitchFamily="18" charset="0"/>
              </a:rPr>
              <a:t>k </a:t>
            </a:r>
            <a:r>
              <a:rPr lang="ru-RU" kern="100" dirty="0">
                <a:solidFill>
                  <a:srgbClr val="00000A"/>
                </a:solidFill>
                <a:latin typeface="Times New Roman" panose="02020603050405020304" pitchFamily="18" charset="0"/>
                <a:ea typeface="MS Mincho"/>
                <a:cs typeface="Times New Roman" panose="02020603050405020304" pitchFamily="18" charset="0"/>
              </a:rPr>
              <a:t>= 1.38</a:t>
            </a:r>
            <a:r>
              <a:rPr lang="ru-RU" kern="100" dirty="0">
                <a:solidFill>
                  <a:srgbClr val="00000A"/>
                </a:solidFill>
                <a:latin typeface="Times New Roman" panose="02020603050405020304" pitchFamily="18" charset="0"/>
                <a:ea typeface="MS Mincho"/>
                <a:cs typeface="Times New Roman" panose="02020603050405020304" pitchFamily="18" charset="0"/>
                <a:sym typeface="Symbol" panose="05050102010706020507" pitchFamily="18" charset="2"/>
              </a:rPr>
              <a:t></a:t>
            </a:r>
            <a:r>
              <a:rPr lang="ru-RU" kern="100" dirty="0">
                <a:solidFill>
                  <a:srgbClr val="00000A"/>
                </a:solidFill>
                <a:latin typeface="Times New Roman" panose="02020603050405020304" pitchFamily="18" charset="0"/>
                <a:ea typeface="MS Mincho"/>
                <a:cs typeface="Times New Roman" panose="02020603050405020304" pitchFamily="18" charset="0"/>
              </a:rPr>
              <a:t>10</a:t>
            </a:r>
            <a:r>
              <a:rPr lang="ru-RU" kern="100" baseline="30000" dirty="0">
                <a:solidFill>
                  <a:srgbClr val="00000A"/>
                </a:solidFill>
                <a:latin typeface="Times New Roman" panose="02020603050405020304" pitchFamily="18" charset="0"/>
                <a:ea typeface="MS Mincho"/>
                <a:cs typeface="Times New Roman" panose="02020603050405020304" pitchFamily="18" charset="0"/>
                <a:sym typeface="Symbol" panose="05050102010706020507" pitchFamily="18" charset="2"/>
              </a:rPr>
              <a:t></a:t>
            </a:r>
            <a:r>
              <a:rPr lang="ru-RU" kern="100" baseline="30000" dirty="0">
                <a:solidFill>
                  <a:srgbClr val="00000A"/>
                </a:solidFill>
                <a:latin typeface="Times New Roman" panose="02020603050405020304" pitchFamily="18" charset="0"/>
                <a:ea typeface="MS Mincho"/>
                <a:cs typeface="Times New Roman" panose="02020603050405020304" pitchFamily="18" charset="0"/>
              </a:rPr>
              <a:t>23</a:t>
            </a:r>
            <a:r>
              <a:rPr lang="ru-RU" kern="100" dirty="0">
                <a:solidFill>
                  <a:srgbClr val="00000A"/>
                </a:solidFill>
                <a:latin typeface="Times New Roman" panose="02020603050405020304" pitchFamily="18" charset="0"/>
                <a:ea typeface="MS Mincho"/>
                <a:cs typeface="Times New Roman" panose="02020603050405020304" pitchFamily="18" charset="0"/>
              </a:rPr>
              <a:t> Дж/К;</a:t>
            </a:r>
            <a:endParaRPr lang="ru-RU" kern="100" dirty="0">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ru-RU" kern="100" dirty="0">
                <a:solidFill>
                  <a:srgbClr val="00000A"/>
                </a:solidFill>
                <a:latin typeface="Times New Roman" panose="02020603050405020304" pitchFamily="18" charset="0"/>
                <a:ea typeface="MS Mincho"/>
                <a:cs typeface="Times New Roman" panose="02020603050405020304" pitchFamily="18" charset="0"/>
              </a:rPr>
              <a:t>- дискретностью заряда электрона, </a:t>
            </a:r>
            <a:r>
              <a:rPr lang="ru-RU" i="1" kern="100" dirty="0" err="1">
                <a:solidFill>
                  <a:srgbClr val="00000A"/>
                </a:solidFill>
                <a:latin typeface="Times New Roman" panose="02020603050405020304" pitchFamily="18" charset="0"/>
                <a:ea typeface="MS Mincho"/>
                <a:cs typeface="Times New Roman" panose="02020603050405020304" pitchFamily="18" charset="0"/>
              </a:rPr>
              <a:t>q</a:t>
            </a:r>
            <a:r>
              <a:rPr lang="ru-RU" kern="100" baseline="-25000" dirty="0" err="1">
                <a:solidFill>
                  <a:srgbClr val="00000A"/>
                </a:solidFill>
                <a:latin typeface="Times New Roman" panose="02020603050405020304" pitchFamily="18" charset="0"/>
                <a:ea typeface="MS Mincho"/>
                <a:cs typeface="Times New Roman" panose="02020603050405020304" pitchFamily="18" charset="0"/>
              </a:rPr>
              <a:t>e</a:t>
            </a:r>
            <a:r>
              <a:rPr lang="ru-RU" kern="100" dirty="0">
                <a:solidFill>
                  <a:srgbClr val="00000A"/>
                </a:solidFill>
                <a:latin typeface="Times New Roman" panose="02020603050405020304" pitchFamily="18" charset="0"/>
                <a:ea typeface="MS Mincho"/>
                <a:cs typeface="Times New Roman" panose="02020603050405020304" pitchFamily="18" charset="0"/>
              </a:rPr>
              <a:t>= 1.6·10</a:t>
            </a:r>
            <a:r>
              <a:rPr lang="ru-RU" kern="100" baseline="30000" dirty="0">
                <a:solidFill>
                  <a:srgbClr val="00000A"/>
                </a:solidFill>
                <a:latin typeface="Times New Roman" panose="02020603050405020304" pitchFamily="18" charset="0"/>
                <a:ea typeface="MS Mincho"/>
                <a:cs typeface="Times New Roman" panose="02020603050405020304" pitchFamily="18" charset="0"/>
                <a:sym typeface="Symbol" panose="05050102010706020507" pitchFamily="18" charset="2"/>
              </a:rPr>
              <a:t></a:t>
            </a:r>
            <a:r>
              <a:rPr lang="ru-RU" kern="100" baseline="30000" dirty="0">
                <a:solidFill>
                  <a:srgbClr val="00000A"/>
                </a:solidFill>
                <a:latin typeface="Times New Roman" panose="02020603050405020304" pitchFamily="18" charset="0"/>
                <a:ea typeface="MS Mincho"/>
                <a:cs typeface="Times New Roman" panose="02020603050405020304" pitchFamily="18" charset="0"/>
              </a:rPr>
              <a:t>19</a:t>
            </a:r>
            <a:r>
              <a:rPr lang="ru-RU" kern="100" dirty="0">
                <a:solidFill>
                  <a:srgbClr val="00000A"/>
                </a:solidFill>
                <a:latin typeface="Times New Roman" panose="02020603050405020304" pitchFamily="18" charset="0"/>
                <a:ea typeface="MS Mincho"/>
                <a:cs typeface="Times New Roman" panose="02020603050405020304" pitchFamily="18" charset="0"/>
              </a:rPr>
              <a:t> Кл.</a:t>
            </a:r>
            <a:endParaRPr lang="ru-RU" kern="100" dirty="0">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ru-RU" kern="100" dirty="0">
                <a:solidFill>
                  <a:srgbClr val="00000A"/>
                </a:solidFill>
                <a:latin typeface="Times New Roman" panose="02020603050405020304" pitchFamily="18" charset="0"/>
                <a:ea typeface="MS Mincho"/>
                <a:cs typeface="Times New Roman" panose="02020603050405020304" pitchFamily="18" charset="0"/>
              </a:rPr>
              <a:t>К </a:t>
            </a:r>
            <a:r>
              <a:rPr lang="ru-RU" b="1" kern="100" dirty="0">
                <a:solidFill>
                  <a:srgbClr val="00000A"/>
                </a:solidFill>
                <a:latin typeface="Times New Roman" panose="02020603050405020304" pitchFamily="18" charset="0"/>
                <a:ea typeface="MS Mincho"/>
                <a:cs typeface="Times New Roman" panose="02020603050405020304" pitchFamily="18" charset="0"/>
              </a:rPr>
              <a:t>техническим </a:t>
            </a:r>
            <a:r>
              <a:rPr lang="ru-RU" kern="100" dirty="0">
                <a:solidFill>
                  <a:srgbClr val="00000A"/>
                </a:solidFill>
                <a:latin typeface="Times New Roman" panose="02020603050405020304" pitchFamily="18" charset="0"/>
                <a:ea typeface="MS Mincho"/>
                <a:cs typeface="Times New Roman" panose="02020603050405020304" pitchFamily="18" charset="0"/>
              </a:rPr>
              <a:t>относят шумы, вызванные несовершенством технологии изготовления прибора. </a:t>
            </a:r>
            <a:endParaRPr lang="ru-RU"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6" name="Рисунок 5"/>
          <p:cNvPicPr/>
          <p:nvPr/>
        </p:nvPicPr>
        <p:blipFill>
          <a:blip r:embed="rId2"/>
          <a:stretch>
            <a:fillRect/>
          </a:stretch>
        </p:blipFill>
        <p:spPr>
          <a:xfrm>
            <a:off x="914400" y="4034944"/>
            <a:ext cx="7315200" cy="1372744"/>
          </a:xfrm>
          <a:prstGeom prst="rect">
            <a:avLst/>
          </a:prstGeom>
        </p:spPr>
      </p:pic>
      <p:sp>
        <p:nvSpPr>
          <p:cNvPr id="7" name="Прямоугольник 6"/>
          <p:cNvSpPr/>
          <p:nvPr/>
        </p:nvSpPr>
        <p:spPr>
          <a:xfrm>
            <a:off x="8662416" y="4034944"/>
            <a:ext cx="2791968" cy="923330"/>
          </a:xfrm>
          <a:prstGeom prst="rect">
            <a:avLst/>
          </a:prstGeom>
        </p:spPr>
        <p:txBody>
          <a:bodyPr wrap="square">
            <a:spAutoFit/>
          </a:bodyPr>
          <a:lstStyle/>
          <a:p>
            <a:r>
              <a:rPr lang="ru-RU" dirty="0"/>
              <a:t>Малахов А. Н. Флуктуации в автоколебательных системах. – 1968.</a:t>
            </a:r>
          </a:p>
        </p:txBody>
      </p:sp>
      <p:sp>
        <p:nvSpPr>
          <p:cNvPr id="8" name="Прямоугольник 7"/>
          <p:cNvSpPr/>
          <p:nvPr/>
        </p:nvSpPr>
        <p:spPr>
          <a:xfrm>
            <a:off x="914400" y="5407688"/>
            <a:ext cx="10539984" cy="961482"/>
          </a:xfrm>
          <a:prstGeom prst="rect">
            <a:avLst/>
          </a:prstGeom>
        </p:spPr>
        <p:txBody>
          <a:bodyPr wrap="square">
            <a:spAutoFit/>
          </a:bodyPr>
          <a:lstStyle/>
          <a:p>
            <a:pPr>
              <a:lnSpc>
                <a:spcPct val="107000"/>
              </a:lnSpc>
              <a:spcAft>
                <a:spcPts val="800"/>
              </a:spcAft>
            </a:pPr>
            <a:r>
              <a:rPr lang="ru-RU" kern="100" dirty="0">
                <a:solidFill>
                  <a:srgbClr val="00000A"/>
                </a:solidFill>
                <a:latin typeface="Times New Roman" panose="02020603050405020304" pitchFamily="18" charset="0"/>
                <a:ea typeface="MS Mincho"/>
                <a:cs typeface="Times New Roman" panose="02020603050405020304" pitchFamily="18" charset="0"/>
              </a:rPr>
              <a:t>Исторически техническим называли </a:t>
            </a:r>
            <a:r>
              <a:rPr lang="ru-RU" kern="100" dirty="0" err="1">
                <a:solidFill>
                  <a:srgbClr val="00000A"/>
                </a:solidFill>
                <a:latin typeface="Times New Roman" panose="02020603050405020304" pitchFamily="18" charset="0"/>
                <a:ea typeface="MS Mincho"/>
                <a:cs typeface="Times New Roman" panose="02020603050405020304" pitchFamily="18" charset="0"/>
              </a:rPr>
              <a:t>фликкерный</a:t>
            </a:r>
            <a:r>
              <a:rPr lang="ru-RU" kern="100" dirty="0">
                <a:solidFill>
                  <a:srgbClr val="00000A"/>
                </a:solidFill>
                <a:latin typeface="Times New Roman" panose="02020603050405020304" pitchFamily="18" charset="0"/>
                <a:ea typeface="MS Mincho"/>
                <a:cs typeface="Times New Roman" panose="02020603050405020304" pitchFamily="18" charset="0"/>
              </a:rPr>
              <a:t> шум – весьма специфический тип шума, о котором, как и об остальных шумах, речь пойдет ниже. В настоящее время термин “технический шум” практически не</a:t>
            </a:r>
            <a:br>
              <a:rPr lang="ru-RU" kern="100" dirty="0">
                <a:solidFill>
                  <a:srgbClr val="00000A"/>
                </a:solidFill>
                <a:latin typeface="Times New Roman" panose="02020603050405020304" pitchFamily="18" charset="0"/>
                <a:ea typeface="MS Mincho"/>
                <a:cs typeface="Times New Roman" panose="02020603050405020304" pitchFamily="18" charset="0"/>
              </a:rPr>
            </a:br>
            <a:r>
              <a:rPr lang="ru-RU" kern="100" dirty="0">
                <a:solidFill>
                  <a:srgbClr val="00000A"/>
                </a:solidFill>
                <a:latin typeface="Times New Roman" panose="02020603050405020304" pitchFamily="18" charset="0"/>
                <a:ea typeface="MS Mincho"/>
                <a:cs typeface="Times New Roman" panose="02020603050405020304" pitchFamily="18" charset="0"/>
              </a:rPr>
              <a:t>используется.</a:t>
            </a:r>
            <a:endParaRPr lang="ru-RU"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1234656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646176" y="406128"/>
            <a:ext cx="10741152" cy="2211246"/>
          </a:xfrm>
          <a:prstGeom prst="rect">
            <a:avLst/>
          </a:prstGeom>
        </p:spPr>
        <p:txBody>
          <a:bodyPr wrap="square">
            <a:spAutoFit/>
          </a:bodyPr>
          <a:lstStyle/>
          <a:p>
            <a:pPr algn="just">
              <a:lnSpc>
                <a:spcPct val="107000"/>
              </a:lnSpc>
              <a:spcAft>
                <a:spcPts val="800"/>
              </a:spcAft>
            </a:pPr>
            <a:r>
              <a:rPr lang="ru-RU" sz="2000" b="1" kern="100" dirty="0">
                <a:latin typeface="Times New Roman" panose="02020603050405020304" pitchFamily="18" charset="0"/>
                <a:ea typeface="Calibri" panose="020F0502020204030204" pitchFamily="34" charset="0"/>
                <a:cs typeface="Times New Roman" panose="02020603050405020304" pitchFamily="18" charset="0"/>
              </a:rPr>
              <a:t>Аддитивным</a:t>
            </a:r>
            <a:r>
              <a:rPr lang="ru-RU" b="1" kern="100" dirty="0">
                <a:latin typeface="Times New Roman" panose="02020603050405020304" pitchFamily="18" charset="0"/>
                <a:ea typeface="Calibri" panose="020F0502020204030204" pitchFamily="34" charset="0"/>
                <a:cs typeface="Times New Roman" panose="02020603050405020304" pitchFamily="18" charset="0"/>
              </a:rPr>
              <a:t> </a:t>
            </a:r>
            <a:r>
              <a:rPr lang="ru-RU" kern="100" dirty="0">
                <a:latin typeface="Times New Roman" panose="02020603050405020304" pitchFamily="18" charset="0"/>
                <a:ea typeface="Calibri" panose="020F0502020204030204" pitchFamily="34" charset="0"/>
                <a:cs typeface="Times New Roman" panose="02020603050405020304" pitchFamily="18" charset="0"/>
              </a:rPr>
              <a:t>называют шум, обычно проявляющийся как ток, либо напряжение, статистические характеристики которого не зависят ни от напряжения, приложенного к прибору, ни от протекающего через прибор тока.</a:t>
            </a:r>
          </a:p>
          <a:p>
            <a:pPr algn="just">
              <a:lnSpc>
                <a:spcPct val="107000"/>
              </a:lnSpc>
              <a:spcAft>
                <a:spcPts val="800"/>
              </a:spcAft>
            </a:pPr>
            <a:r>
              <a:rPr lang="ru-RU" kern="100" dirty="0">
                <a:latin typeface="Times New Roman" panose="02020603050405020304" pitchFamily="18" charset="0"/>
                <a:ea typeface="Calibri" panose="020F0502020204030204" pitchFamily="34" charset="0"/>
                <a:cs typeface="Times New Roman" panose="02020603050405020304" pitchFamily="18" charset="0"/>
              </a:rPr>
              <a:t>Например, аддитивным является тепловой шум, выделяющийся на резисторе.</a:t>
            </a:r>
          </a:p>
          <a:p>
            <a:pPr algn="just">
              <a:lnSpc>
                <a:spcPct val="107000"/>
              </a:lnSpc>
              <a:spcAft>
                <a:spcPts val="800"/>
              </a:spcAft>
            </a:pPr>
            <a:r>
              <a:rPr lang="ru-RU" kern="1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Полное напряжение </a:t>
            </a:r>
            <a:r>
              <a:rPr lang="ru-RU" i="1" kern="1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V</a:t>
            </a:r>
            <a:r>
              <a:rPr lang="ru-RU" kern="1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выделяющееся на резисторе, содержит две компоненты:</a:t>
            </a:r>
            <a:endParaRPr lang="ru-RU" kern="100"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r>
              <a:rPr lang="ru-RU" i="1" kern="1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V</a:t>
            </a:r>
            <a:r>
              <a:rPr lang="ru-RU" kern="1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t>
            </a:r>
            <a:r>
              <a:rPr lang="ru-RU" i="1" kern="1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t</a:t>
            </a:r>
            <a:r>
              <a:rPr lang="ru-RU" kern="1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 </a:t>
            </a:r>
            <a:r>
              <a:rPr lang="ru-RU" i="1" kern="1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V</a:t>
            </a:r>
            <a:r>
              <a:rPr lang="en-US" kern="100" baseline="-25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0</a:t>
            </a:r>
            <a:r>
              <a:rPr lang="ru-RU" kern="1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 </a:t>
            </a:r>
            <a:r>
              <a:rPr lang="ru-RU" i="1" kern="1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e</a:t>
            </a:r>
            <a:r>
              <a:rPr lang="ru-RU" kern="100" baseline="-250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T</a:t>
            </a:r>
            <a:r>
              <a:rPr lang="ru-RU" kern="1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t>
            </a:r>
            <a:r>
              <a:rPr lang="ru-RU" i="1" kern="1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t</a:t>
            </a:r>
            <a:r>
              <a:rPr lang="ru-RU" kern="1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t>
            </a:r>
            <a:endParaRPr lang="ru-RU"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5" name="Рисунок 4"/>
          <p:cNvPicPr/>
          <p:nvPr/>
        </p:nvPicPr>
        <p:blipFill>
          <a:blip r:embed="rId2"/>
          <a:stretch>
            <a:fillRect/>
          </a:stretch>
        </p:blipFill>
        <p:spPr>
          <a:xfrm>
            <a:off x="1294510" y="2866516"/>
            <a:ext cx="3228721" cy="1607947"/>
          </a:xfrm>
          <a:prstGeom prst="rect">
            <a:avLst/>
          </a:prstGeom>
        </p:spPr>
      </p:pic>
      <p:sp>
        <p:nvSpPr>
          <p:cNvPr id="6" name="Прямоугольник 5"/>
          <p:cNvSpPr/>
          <p:nvPr/>
        </p:nvSpPr>
        <p:spPr>
          <a:xfrm>
            <a:off x="5305785" y="3476141"/>
            <a:ext cx="3970061" cy="388696"/>
          </a:xfrm>
          <a:prstGeom prst="rect">
            <a:avLst/>
          </a:prstGeom>
        </p:spPr>
        <p:txBody>
          <a:bodyPr wrap="none">
            <a:spAutoFit/>
          </a:bodyPr>
          <a:lstStyle/>
          <a:p>
            <a:pPr algn="just">
              <a:lnSpc>
                <a:spcPct val="107000"/>
              </a:lnSpc>
              <a:spcAft>
                <a:spcPts val="800"/>
              </a:spcAft>
            </a:pPr>
            <a:r>
              <a:rPr lang="ru-RU" kern="1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Резистор с учетом </a:t>
            </a:r>
            <a:r>
              <a:rPr lang="ru-RU" kern="1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эдс</a:t>
            </a:r>
            <a:r>
              <a:rPr lang="ru-RU" kern="1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теплового шума</a:t>
            </a:r>
            <a:endParaRPr lang="ru-RU"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7" name="Прямоугольник 6"/>
          <p:cNvSpPr/>
          <p:nvPr/>
        </p:nvSpPr>
        <p:spPr>
          <a:xfrm>
            <a:off x="646176" y="4474463"/>
            <a:ext cx="10741152" cy="1895647"/>
          </a:xfrm>
          <a:prstGeom prst="rect">
            <a:avLst/>
          </a:prstGeom>
        </p:spPr>
        <p:txBody>
          <a:bodyPr wrap="square">
            <a:spAutoFit/>
          </a:bodyPr>
          <a:lstStyle/>
          <a:p>
            <a:pPr algn="just">
              <a:lnSpc>
                <a:spcPct val="107000"/>
              </a:lnSpc>
              <a:spcAft>
                <a:spcPts val="800"/>
              </a:spcAft>
            </a:pPr>
            <a:r>
              <a:rPr lang="ru-RU" kern="1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Здесь </a:t>
            </a:r>
            <a:r>
              <a:rPr lang="ru-RU" i="1" kern="1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V</a:t>
            </a:r>
            <a:r>
              <a:rPr lang="ru-RU" kern="100" baseline="-25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0</a:t>
            </a:r>
            <a:r>
              <a:rPr lang="ru-RU" kern="1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 </a:t>
            </a:r>
            <a:r>
              <a:rPr lang="ru-RU" i="1" kern="1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I</a:t>
            </a:r>
            <a:r>
              <a:rPr lang="ru-RU" kern="100" baseline="-25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0</a:t>
            </a:r>
            <a:r>
              <a:rPr lang="ru-RU" kern="1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t>
            </a:r>
            <a:r>
              <a:rPr lang="ru-RU" i="1" kern="1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R </a:t>
            </a:r>
            <a:r>
              <a:rPr lang="ru-RU" kern="1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падение напряжения на резисторе, </a:t>
            </a:r>
            <a:r>
              <a:rPr lang="ru-RU" i="1" kern="1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e</a:t>
            </a:r>
            <a:r>
              <a:rPr lang="ru-RU" kern="100" baseline="-250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T</a:t>
            </a:r>
            <a:r>
              <a:rPr lang="ru-RU" kern="1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t>
            </a:r>
            <a:r>
              <a:rPr lang="ru-RU" i="1" kern="1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t</a:t>
            </a:r>
            <a:r>
              <a:rPr lang="ru-RU" kern="1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 </a:t>
            </a:r>
            <a:r>
              <a:rPr lang="ru-RU" kern="1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эдс</a:t>
            </a:r>
            <a:r>
              <a:rPr lang="ru-RU" kern="1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теплового шума,</a:t>
            </a:r>
            <a:br>
              <a:rPr lang="ru-RU" kern="1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br>
            <a:r>
              <a:rPr lang="ru-RU" kern="1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генерируемого резистором.</a:t>
            </a:r>
            <a:endParaRPr lang="ru-RU" kern="100" dirty="0">
              <a:latin typeface="Times New Roman" panose="02020603050405020304" pitchFamily="18" charset="0"/>
              <a:ea typeface="Calibri" panose="020F0502020204030204" pitchFamily="34" charset="0"/>
              <a:cs typeface="Times New Roman" panose="02020603050405020304" pitchFamily="18" charset="0"/>
            </a:endParaRPr>
          </a:p>
          <a:p>
            <a:r>
              <a:rPr lang="ru-RU" dirty="0">
                <a:latin typeface="Times New Roman" panose="02020603050405020304" pitchFamily="18" charset="0"/>
                <a:ea typeface="Calibri" panose="020F0502020204030204" pitchFamily="34" charset="0"/>
              </a:rPr>
              <a:t>Тепловой шум моделируется на представленном рисунке эквивалентным генератором напряжения. Этот шум всегда присутствует на выводах резистора. Его статистические характеристики не зависят от величины тока </a:t>
            </a:r>
            <a:r>
              <a:rPr lang="ru-RU" i="1" dirty="0">
                <a:latin typeface="Times New Roman" panose="02020603050405020304" pitchFamily="18" charset="0"/>
                <a:ea typeface="Calibri" panose="020F0502020204030204" pitchFamily="34" charset="0"/>
              </a:rPr>
              <a:t>I</a:t>
            </a:r>
            <a:r>
              <a:rPr lang="ru-RU" baseline="-25000" dirty="0">
                <a:latin typeface="Times New Roman" panose="02020603050405020304" pitchFamily="18" charset="0"/>
                <a:ea typeface="Calibri" panose="020F0502020204030204" pitchFamily="34" charset="0"/>
              </a:rPr>
              <a:t>0</a:t>
            </a:r>
            <a:r>
              <a:rPr lang="ru-RU" dirty="0">
                <a:latin typeface="Times New Roman" panose="02020603050405020304" pitchFamily="18" charset="0"/>
                <a:ea typeface="Calibri" panose="020F0502020204030204" pitchFamily="34" charset="0"/>
              </a:rPr>
              <a:t>, протекающего через резистор (разумеется, при достаточно малом токе, не приводящем к заметному нагреву резистора).</a:t>
            </a:r>
            <a:endParaRPr lang="ru-RU" dirty="0"/>
          </a:p>
        </p:txBody>
      </p:sp>
    </p:spTree>
    <p:extLst>
      <p:ext uri="{BB962C8B-B14F-4D97-AF65-F5344CB8AC3E}">
        <p14:creationId xmlns:p14="http://schemas.microsoft.com/office/powerpoint/2010/main" val="1547771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646176" y="411185"/>
            <a:ext cx="10960608" cy="1709699"/>
          </a:xfrm>
          <a:prstGeom prst="rect">
            <a:avLst/>
          </a:prstGeom>
        </p:spPr>
        <p:txBody>
          <a:bodyPr wrap="square">
            <a:spAutoFit/>
          </a:bodyPr>
          <a:lstStyle/>
          <a:p>
            <a:pPr>
              <a:lnSpc>
                <a:spcPct val="107000"/>
              </a:lnSpc>
              <a:spcAft>
                <a:spcPts val="800"/>
              </a:spcAft>
            </a:pPr>
            <a:r>
              <a:rPr lang="ru-RU" kern="100" dirty="0">
                <a:latin typeface="Times New Roman" panose="02020603050405020304" pitchFamily="18" charset="0"/>
                <a:ea typeface="Calibri" panose="020F0502020204030204" pitchFamily="34" charset="0"/>
                <a:cs typeface="Times New Roman" panose="02020603050405020304" pitchFamily="18" charset="0"/>
              </a:rPr>
              <a:t>Под </a:t>
            </a:r>
            <a:r>
              <a:rPr lang="ru-RU" sz="2000" b="1" kern="100" dirty="0">
                <a:latin typeface="Times New Roman" panose="02020603050405020304" pitchFamily="18" charset="0"/>
                <a:ea typeface="Calibri" panose="020F0502020204030204" pitchFamily="34" charset="0"/>
                <a:cs typeface="Times New Roman" panose="02020603050405020304" pitchFamily="18" charset="0"/>
              </a:rPr>
              <a:t>мультипликативным</a:t>
            </a:r>
            <a:r>
              <a:rPr lang="ru-RU" b="1" kern="100" dirty="0">
                <a:latin typeface="Times New Roman" panose="02020603050405020304" pitchFamily="18" charset="0"/>
                <a:ea typeface="Calibri" panose="020F0502020204030204" pitchFamily="34" charset="0"/>
                <a:cs typeface="Times New Roman" panose="02020603050405020304" pitchFamily="18" charset="0"/>
              </a:rPr>
              <a:t> </a:t>
            </a:r>
            <a:r>
              <a:rPr lang="ru-RU" kern="100" dirty="0">
                <a:latin typeface="Times New Roman" panose="02020603050405020304" pitchFamily="18" charset="0"/>
                <a:ea typeface="Calibri" panose="020F0502020204030204" pitchFamily="34" charset="0"/>
                <a:cs typeface="Times New Roman" panose="02020603050405020304" pitchFamily="18" charset="0"/>
              </a:rPr>
              <a:t>понимается шум, вызванный флуктуациями</a:t>
            </a:r>
            <a:r>
              <a:rPr lang="en-US" kern="100" dirty="0">
                <a:latin typeface="Times New Roman" panose="02020603050405020304" pitchFamily="18" charset="0"/>
                <a:ea typeface="Calibri" panose="020F0502020204030204" pitchFamily="34" charset="0"/>
                <a:cs typeface="Times New Roman" panose="02020603050405020304" pitchFamily="18" charset="0"/>
              </a:rPr>
              <a:t> </a:t>
            </a:r>
            <a:r>
              <a:rPr lang="ru-RU" kern="100" dirty="0">
                <a:latin typeface="Times New Roman" panose="02020603050405020304" pitchFamily="18" charset="0"/>
                <a:ea typeface="Calibri" panose="020F0502020204030204" pitchFamily="34" charset="0"/>
                <a:cs typeface="Times New Roman" panose="02020603050405020304" pitchFamily="18" charset="0"/>
              </a:rPr>
              <a:t>параметров элемента и проявляющийся при приложении напряжения к этому</a:t>
            </a:r>
            <a:r>
              <a:rPr lang="en-US" kern="100" dirty="0">
                <a:latin typeface="Times New Roman" panose="02020603050405020304" pitchFamily="18" charset="0"/>
                <a:ea typeface="Calibri" panose="020F0502020204030204" pitchFamily="34" charset="0"/>
                <a:cs typeface="Times New Roman" panose="02020603050405020304" pitchFamily="18" charset="0"/>
              </a:rPr>
              <a:t> </a:t>
            </a:r>
            <a:r>
              <a:rPr lang="ru-RU" kern="100" dirty="0">
                <a:latin typeface="Times New Roman" panose="02020603050405020304" pitchFamily="18" charset="0"/>
                <a:ea typeface="Calibri" panose="020F0502020204030204" pitchFamily="34" charset="0"/>
                <a:cs typeface="Times New Roman" panose="02020603050405020304" pitchFamily="18" charset="0"/>
              </a:rPr>
              <a:t>элементу, либо пропускании через него электрического тока.</a:t>
            </a:r>
            <a:r>
              <a:rPr lang="en-US" kern="100" dirty="0">
                <a:latin typeface="Times New Roman" panose="02020603050405020304" pitchFamily="18" charset="0"/>
                <a:ea typeface="Calibri" panose="020F0502020204030204" pitchFamily="34" charset="0"/>
                <a:cs typeface="Times New Roman" panose="02020603050405020304" pitchFamily="18" charset="0"/>
              </a:rPr>
              <a:t> </a:t>
            </a:r>
          </a:p>
          <a:p>
            <a:pPr>
              <a:lnSpc>
                <a:spcPct val="107000"/>
              </a:lnSpc>
              <a:spcAft>
                <a:spcPts val="800"/>
              </a:spcAft>
            </a:pPr>
            <a:r>
              <a:rPr lang="ru-RU" kern="100" dirty="0">
                <a:latin typeface="Times New Roman" panose="02020603050405020304" pitchFamily="18" charset="0"/>
                <a:ea typeface="Calibri" panose="020F0502020204030204" pitchFamily="34" charset="0"/>
                <a:cs typeface="Times New Roman" panose="02020603050405020304" pitchFamily="18" charset="0"/>
              </a:rPr>
              <a:t>Например, мультипликативную природу имеет шум </a:t>
            </a:r>
            <a:r>
              <a:rPr lang="ru-RU" i="1" kern="100" dirty="0">
                <a:latin typeface="Times New Roman" panose="02020603050405020304" pitchFamily="18" charset="0"/>
                <a:ea typeface="Calibri" panose="020F0502020204030204" pitchFamily="34" charset="0"/>
                <a:cs typeface="Times New Roman" panose="02020603050405020304" pitchFamily="18" charset="0"/>
              </a:rPr>
              <a:t>v</a:t>
            </a:r>
            <a:r>
              <a:rPr lang="ru-RU" kern="100" dirty="0">
                <a:latin typeface="Times New Roman" panose="02020603050405020304" pitchFamily="18" charset="0"/>
                <a:ea typeface="Calibri" panose="020F0502020204030204" pitchFamily="34" charset="0"/>
                <a:cs typeface="Times New Roman" panose="02020603050405020304" pitchFamily="18" charset="0"/>
              </a:rPr>
              <a:t>(</a:t>
            </a:r>
            <a:r>
              <a:rPr lang="ru-RU" i="1" kern="100" dirty="0">
                <a:latin typeface="Times New Roman" panose="02020603050405020304" pitchFamily="18" charset="0"/>
                <a:ea typeface="Calibri" panose="020F0502020204030204" pitchFamily="34" charset="0"/>
                <a:cs typeface="Times New Roman" panose="02020603050405020304" pitchFamily="18" charset="0"/>
              </a:rPr>
              <a:t>t</a:t>
            </a:r>
            <a:r>
              <a:rPr lang="ru-RU" kern="100" dirty="0">
                <a:latin typeface="Times New Roman" panose="02020603050405020304" pitchFamily="18" charset="0"/>
                <a:ea typeface="Calibri" panose="020F0502020204030204" pitchFamily="34" charset="0"/>
                <a:cs typeface="Times New Roman" panose="02020603050405020304" pitchFamily="18" charset="0"/>
              </a:rPr>
              <a:t>), выделяющийся</a:t>
            </a:r>
            <a:r>
              <a:rPr lang="en-US" kern="100" dirty="0">
                <a:latin typeface="Times New Roman" panose="02020603050405020304" pitchFamily="18" charset="0"/>
                <a:ea typeface="Calibri" panose="020F0502020204030204" pitchFamily="34" charset="0"/>
                <a:cs typeface="Times New Roman" panose="02020603050405020304" pitchFamily="18" charset="0"/>
              </a:rPr>
              <a:t> </a:t>
            </a:r>
            <a:r>
              <a:rPr lang="ru-RU" kern="100" dirty="0">
                <a:latin typeface="Times New Roman" panose="02020603050405020304" pitchFamily="18" charset="0"/>
                <a:ea typeface="Calibri" panose="020F0502020204030204" pitchFamily="34" charset="0"/>
                <a:cs typeface="Times New Roman" panose="02020603050405020304" pitchFamily="18" charset="0"/>
              </a:rPr>
              <a:t>на резисторе, обладающем флуктуациями сопротивления</a:t>
            </a:r>
            <a:endParaRPr lang="ru-RU"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4" name="Рисунок 3"/>
          <p:cNvPicPr/>
          <p:nvPr/>
        </p:nvPicPr>
        <p:blipFill>
          <a:blip r:embed="rId2"/>
          <a:stretch>
            <a:fillRect/>
          </a:stretch>
        </p:blipFill>
        <p:spPr>
          <a:xfrm>
            <a:off x="1056512" y="2291778"/>
            <a:ext cx="2723007" cy="1280478"/>
          </a:xfrm>
          <a:prstGeom prst="rect">
            <a:avLst/>
          </a:prstGeom>
        </p:spPr>
      </p:pic>
      <p:sp>
        <p:nvSpPr>
          <p:cNvPr id="5" name="Прямоугольник 4"/>
          <p:cNvSpPr/>
          <p:nvPr/>
        </p:nvSpPr>
        <p:spPr>
          <a:xfrm>
            <a:off x="4242211" y="2737669"/>
            <a:ext cx="5804602" cy="368755"/>
          </a:xfrm>
          <a:prstGeom prst="rect">
            <a:avLst/>
          </a:prstGeom>
        </p:spPr>
        <p:txBody>
          <a:bodyPr wrap="none">
            <a:spAutoFit/>
          </a:bodyPr>
          <a:lstStyle/>
          <a:p>
            <a:pPr algn="just">
              <a:lnSpc>
                <a:spcPct val="107000"/>
              </a:lnSpc>
              <a:spcAft>
                <a:spcPts val="800"/>
              </a:spcAft>
            </a:pPr>
            <a:r>
              <a:rPr lang="ru-RU" b="1" i="1" kern="100" dirty="0">
                <a:latin typeface="Times New Roman" panose="02020603050405020304" pitchFamily="18" charset="0"/>
                <a:ea typeface="Calibri" panose="020F0502020204030204" pitchFamily="34" charset="0"/>
                <a:cs typeface="Times New Roman" panose="02020603050405020304" pitchFamily="18" charset="0"/>
              </a:rPr>
              <a:t>Резистор, обладающий флуктуациями сопротивления</a:t>
            </a:r>
            <a:endParaRPr lang="ru-RU" b="1" i="1"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9" name="Прямоугольник 8"/>
          <p:cNvSpPr/>
          <p:nvPr/>
        </p:nvSpPr>
        <p:spPr>
          <a:xfrm>
            <a:off x="646176" y="3723209"/>
            <a:ext cx="10960608" cy="2854243"/>
          </a:xfrm>
          <a:prstGeom prst="rect">
            <a:avLst/>
          </a:prstGeom>
        </p:spPr>
        <p:txBody>
          <a:bodyPr wrap="square">
            <a:spAutoFit/>
          </a:bodyPr>
          <a:lstStyle/>
          <a:p>
            <a:pPr algn="just">
              <a:lnSpc>
                <a:spcPct val="107000"/>
              </a:lnSpc>
              <a:spcAft>
                <a:spcPts val="800"/>
              </a:spcAft>
            </a:pPr>
            <a:r>
              <a:rPr lang="ru-RU" kern="1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Допустим, что сопротивление </a:t>
            </a:r>
            <a:r>
              <a:rPr lang="ru-RU" i="1" kern="1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R </a:t>
            </a:r>
            <a:r>
              <a:rPr lang="ru-RU" kern="1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резистора подвержено флуктуациям:</a:t>
            </a:r>
            <a:endParaRPr lang="ru-RU" kern="100"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r>
              <a:rPr lang="ru-RU" i="1" kern="1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R </a:t>
            </a:r>
            <a:r>
              <a:rPr lang="ru-RU" kern="1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ru-RU" i="1" kern="1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R</a:t>
            </a:r>
            <a:r>
              <a:rPr lang="ru-RU" kern="1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t>
            </a:r>
            <a:r>
              <a:rPr lang="ru-RU" i="1" kern="1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t</a:t>
            </a:r>
            <a:r>
              <a:rPr lang="ru-RU" kern="1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 </a:t>
            </a:r>
            <a:r>
              <a:rPr lang="ru-RU" i="1" kern="1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R</a:t>
            </a:r>
            <a:r>
              <a:rPr lang="ru-RU" sz="1050" kern="1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0 </a:t>
            </a:r>
            <a:r>
              <a:rPr lang="ru-RU" kern="1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ru-RU" kern="1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sym typeface="Symbol" panose="05050102010706020507" pitchFamily="18" charset="2"/>
              </a:rPr>
              <a:t></a:t>
            </a:r>
            <a:r>
              <a:rPr lang="ru-RU" i="1" kern="1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R </a:t>
            </a:r>
            <a:r>
              <a:rPr lang="ru-RU" kern="1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ru-RU" i="1" kern="1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R</a:t>
            </a:r>
            <a:r>
              <a:rPr lang="ru-RU" sz="1050" kern="1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0</a:t>
            </a:r>
            <a:r>
              <a:rPr lang="ru-RU" kern="1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sym typeface="Symbol" panose="05050102010706020507" pitchFamily="18" charset="2"/>
              </a:rPr>
              <a:t></a:t>
            </a:r>
            <a:r>
              <a:rPr lang="ru-RU" kern="1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(1 + </a:t>
            </a:r>
            <a:r>
              <a:rPr lang="ru-RU" kern="1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sym typeface="Symbol" panose="05050102010706020507" pitchFamily="18" charset="2"/>
              </a:rPr>
              <a:t></a:t>
            </a:r>
            <a:r>
              <a:rPr lang="ru-RU" i="1" kern="1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R</a:t>
            </a:r>
            <a:r>
              <a:rPr lang="ru-RU" kern="1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endParaRPr lang="ru-RU" kern="100"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r>
              <a:rPr lang="ru-RU" dirty="0">
                <a:latin typeface="Times New Roman" panose="02020603050405020304" pitchFamily="18" charset="0"/>
                <a:ea typeface="Calibri" panose="020F0502020204030204" pitchFamily="34" charset="0"/>
                <a:cs typeface="Times New Roman" panose="02020603050405020304" pitchFamily="18" charset="0"/>
              </a:rPr>
              <a:t>Здесь </a:t>
            </a:r>
            <a:r>
              <a:rPr lang="ru-RU" i="1" dirty="0">
                <a:latin typeface="Times New Roman" panose="02020603050405020304" pitchFamily="18" charset="0"/>
                <a:ea typeface="Calibri" panose="020F0502020204030204" pitchFamily="34" charset="0"/>
                <a:cs typeface="Times New Roman" panose="02020603050405020304" pitchFamily="18" charset="0"/>
              </a:rPr>
              <a:t>R</a:t>
            </a:r>
            <a:r>
              <a:rPr lang="ru-RU" baseline="-25000" dirty="0">
                <a:latin typeface="Times New Roman" panose="02020603050405020304" pitchFamily="18" charset="0"/>
                <a:ea typeface="Calibri" panose="020F0502020204030204" pitchFamily="34" charset="0"/>
                <a:cs typeface="Times New Roman" panose="02020603050405020304" pitchFamily="18" charset="0"/>
              </a:rPr>
              <a:t>0</a:t>
            </a:r>
            <a:r>
              <a:rPr lang="ru-RU" dirty="0">
                <a:latin typeface="Times New Roman" panose="02020603050405020304" pitchFamily="18" charset="0"/>
                <a:ea typeface="Calibri" panose="020F0502020204030204" pitchFamily="34" charset="0"/>
                <a:cs typeface="Times New Roman" panose="02020603050405020304" pitchFamily="18" charset="0"/>
              </a:rPr>
              <a:t> – невозмущенное сопротивление резистора, </a:t>
            </a:r>
            <a:r>
              <a:rPr lang="ru-RU" dirty="0">
                <a:latin typeface="Times New Roman" panose="02020603050405020304" pitchFamily="18" charset="0"/>
                <a:ea typeface="Calibri" panose="020F0502020204030204" pitchFamily="34" charset="0"/>
                <a:cs typeface="Times New Roman" panose="02020603050405020304" pitchFamily="18" charset="0"/>
                <a:sym typeface="Symbol" panose="05050102010706020507" pitchFamily="18" charset="2"/>
              </a:rPr>
              <a:t></a:t>
            </a:r>
            <a:r>
              <a:rPr lang="ru-RU" i="1" dirty="0">
                <a:latin typeface="Times New Roman" panose="02020603050405020304" pitchFamily="18" charset="0"/>
                <a:ea typeface="Calibri" panose="020F0502020204030204" pitchFamily="34" charset="0"/>
                <a:cs typeface="Times New Roman" panose="02020603050405020304" pitchFamily="18" charset="0"/>
              </a:rPr>
              <a:t>R </a:t>
            </a:r>
            <a:r>
              <a:rPr lang="ru-RU" dirty="0">
                <a:latin typeface="Times New Roman" panose="02020603050405020304" pitchFamily="18" charset="0"/>
                <a:ea typeface="Calibri" panose="020F0502020204030204" pitchFamily="34" charset="0"/>
                <a:cs typeface="Times New Roman" panose="02020603050405020304" pitchFamily="18" charset="0"/>
              </a:rPr>
              <a:t>= </a:t>
            </a:r>
            <a:r>
              <a:rPr lang="ru-RU" dirty="0">
                <a:latin typeface="Times New Roman" panose="02020603050405020304" pitchFamily="18" charset="0"/>
                <a:ea typeface="Calibri" panose="020F0502020204030204" pitchFamily="34" charset="0"/>
                <a:cs typeface="Times New Roman" panose="02020603050405020304" pitchFamily="18" charset="0"/>
                <a:sym typeface="Symbol" panose="05050102010706020507" pitchFamily="18" charset="2"/>
              </a:rPr>
              <a:t></a:t>
            </a:r>
            <a:r>
              <a:rPr lang="ru-RU" i="1" dirty="0">
                <a:latin typeface="Times New Roman" panose="02020603050405020304" pitchFamily="18" charset="0"/>
                <a:ea typeface="Calibri" panose="020F0502020204030204" pitchFamily="34" charset="0"/>
                <a:cs typeface="Times New Roman" panose="02020603050405020304" pitchFamily="18" charset="0"/>
              </a:rPr>
              <a:t>R</a:t>
            </a:r>
            <a:r>
              <a:rPr lang="ru-RU" dirty="0">
                <a:latin typeface="Times New Roman" panose="02020603050405020304" pitchFamily="18" charset="0"/>
                <a:ea typeface="Calibri" panose="020F0502020204030204" pitchFamily="34" charset="0"/>
                <a:cs typeface="Times New Roman" panose="02020603050405020304" pitchFamily="18" charset="0"/>
              </a:rPr>
              <a:t>(</a:t>
            </a:r>
            <a:r>
              <a:rPr lang="ru-RU" i="1" dirty="0">
                <a:latin typeface="Times New Roman" panose="02020603050405020304" pitchFamily="18" charset="0"/>
                <a:ea typeface="Calibri" panose="020F0502020204030204" pitchFamily="34" charset="0"/>
                <a:cs typeface="Times New Roman" panose="02020603050405020304" pitchFamily="18" charset="0"/>
              </a:rPr>
              <a:t>t</a:t>
            </a:r>
            <a:r>
              <a:rPr lang="ru-RU" dirty="0">
                <a:latin typeface="Times New Roman" panose="02020603050405020304" pitchFamily="18" charset="0"/>
                <a:ea typeface="Calibri" panose="020F0502020204030204" pitchFamily="34" charset="0"/>
                <a:cs typeface="Times New Roman" panose="02020603050405020304" pitchFamily="18" charset="0"/>
              </a:rPr>
              <a:t>) – абсолютные флуктуации, </a:t>
            </a:r>
            <a:r>
              <a:rPr lang="ru-RU" dirty="0">
                <a:latin typeface="Times New Roman" panose="02020603050405020304" pitchFamily="18" charset="0"/>
                <a:ea typeface="Calibri" panose="020F0502020204030204" pitchFamily="34" charset="0"/>
                <a:cs typeface="Times New Roman" panose="02020603050405020304" pitchFamily="18" charset="0"/>
                <a:sym typeface="Symbol" panose="05050102010706020507" pitchFamily="18" charset="2"/>
              </a:rPr>
              <a:t></a:t>
            </a:r>
            <a:r>
              <a:rPr lang="ru-RU" i="1" dirty="0">
                <a:latin typeface="Times New Roman" panose="02020603050405020304" pitchFamily="18" charset="0"/>
                <a:ea typeface="Calibri" panose="020F0502020204030204" pitchFamily="34" charset="0"/>
                <a:cs typeface="Times New Roman" panose="02020603050405020304" pitchFamily="18" charset="0"/>
              </a:rPr>
              <a:t>R </a:t>
            </a:r>
            <a:r>
              <a:rPr lang="ru-RU" dirty="0">
                <a:latin typeface="Times New Roman" panose="02020603050405020304" pitchFamily="18" charset="0"/>
                <a:ea typeface="Calibri" panose="020F0502020204030204" pitchFamily="34" charset="0"/>
                <a:cs typeface="Times New Roman" panose="02020603050405020304" pitchFamily="18" charset="0"/>
              </a:rPr>
              <a:t>= </a:t>
            </a:r>
            <a:r>
              <a:rPr lang="ru-RU" dirty="0">
                <a:latin typeface="Times New Roman" panose="02020603050405020304" pitchFamily="18" charset="0"/>
                <a:ea typeface="Calibri" panose="020F0502020204030204" pitchFamily="34" charset="0"/>
                <a:cs typeface="Times New Roman" panose="02020603050405020304" pitchFamily="18" charset="0"/>
                <a:sym typeface="Symbol" panose="05050102010706020507" pitchFamily="18" charset="2"/>
              </a:rPr>
              <a:t></a:t>
            </a:r>
            <a:r>
              <a:rPr lang="ru-RU" i="1" dirty="0">
                <a:latin typeface="Times New Roman" panose="02020603050405020304" pitchFamily="18" charset="0"/>
                <a:ea typeface="Calibri" panose="020F0502020204030204" pitchFamily="34" charset="0"/>
                <a:cs typeface="Times New Roman" panose="02020603050405020304" pitchFamily="18" charset="0"/>
              </a:rPr>
              <a:t>R</a:t>
            </a:r>
            <a:r>
              <a:rPr lang="ru-RU" dirty="0">
                <a:latin typeface="Times New Roman" panose="02020603050405020304" pitchFamily="18" charset="0"/>
                <a:ea typeface="Calibri" panose="020F0502020204030204" pitchFamily="34" charset="0"/>
                <a:cs typeface="Times New Roman" panose="02020603050405020304" pitchFamily="18" charset="0"/>
              </a:rPr>
              <a:t>(</a:t>
            </a:r>
            <a:r>
              <a:rPr lang="ru-RU" i="1" dirty="0">
                <a:latin typeface="Times New Roman" panose="02020603050405020304" pitchFamily="18" charset="0"/>
                <a:ea typeface="Calibri" panose="020F0502020204030204" pitchFamily="34" charset="0"/>
                <a:cs typeface="Times New Roman" panose="02020603050405020304" pitchFamily="18" charset="0"/>
              </a:rPr>
              <a:t>t</a:t>
            </a:r>
            <a:r>
              <a:rPr lang="ru-RU" dirty="0">
                <a:latin typeface="Times New Roman" panose="02020603050405020304" pitchFamily="18" charset="0"/>
                <a:ea typeface="Calibri" panose="020F0502020204030204" pitchFamily="34" charset="0"/>
                <a:cs typeface="Times New Roman" panose="02020603050405020304" pitchFamily="18" charset="0"/>
              </a:rPr>
              <a:t>) = </a:t>
            </a:r>
            <a:r>
              <a:rPr lang="ru-RU" dirty="0">
                <a:latin typeface="Times New Roman" panose="02020603050405020304" pitchFamily="18" charset="0"/>
                <a:ea typeface="Calibri" panose="020F0502020204030204" pitchFamily="34" charset="0"/>
                <a:cs typeface="Times New Roman" panose="02020603050405020304" pitchFamily="18" charset="0"/>
                <a:sym typeface="Symbol" panose="05050102010706020507" pitchFamily="18" charset="2"/>
              </a:rPr>
              <a:t></a:t>
            </a:r>
            <a:r>
              <a:rPr lang="ru-RU" i="1" dirty="0">
                <a:latin typeface="Times New Roman" panose="02020603050405020304" pitchFamily="18" charset="0"/>
                <a:ea typeface="Calibri" panose="020F0502020204030204" pitchFamily="34" charset="0"/>
                <a:cs typeface="Times New Roman" panose="02020603050405020304" pitchFamily="18" charset="0"/>
              </a:rPr>
              <a:t>R</a:t>
            </a:r>
            <a:r>
              <a:rPr lang="ru-RU" dirty="0">
                <a:latin typeface="Times New Roman" panose="02020603050405020304" pitchFamily="18" charset="0"/>
                <a:ea typeface="Calibri" panose="020F0502020204030204" pitchFamily="34" charset="0"/>
                <a:cs typeface="Times New Roman" panose="02020603050405020304" pitchFamily="18" charset="0"/>
              </a:rPr>
              <a:t>(</a:t>
            </a:r>
            <a:r>
              <a:rPr lang="ru-RU" i="1" dirty="0">
                <a:latin typeface="Times New Roman" panose="02020603050405020304" pitchFamily="18" charset="0"/>
                <a:ea typeface="Calibri" panose="020F0502020204030204" pitchFamily="34" charset="0"/>
                <a:cs typeface="Times New Roman" panose="02020603050405020304" pitchFamily="18" charset="0"/>
              </a:rPr>
              <a:t>t</a:t>
            </a:r>
            <a:r>
              <a:rPr lang="ru-RU" dirty="0">
                <a:latin typeface="Times New Roman" panose="02020603050405020304" pitchFamily="18" charset="0"/>
                <a:ea typeface="Calibri" panose="020F0502020204030204" pitchFamily="34" charset="0"/>
                <a:cs typeface="Times New Roman" panose="02020603050405020304" pitchFamily="18" charset="0"/>
              </a:rPr>
              <a:t>)/</a:t>
            </a:r>
            <a:r>
              <a:rPr lang="ru-RU" i="1" dirty="0">
                <a:latin typeface="Times New Roman" panose="02020603050405020304" pitchFamily="18" charset="0"/>
                <a:ea typeface="Calibri" panose="020F0502020204030204" pitchFamily="34" charset="0"/>
                <a:cs typeface="Times New Roman" panose="02020603050405020304" pitchFamily="18" charset="0"/>
              </a:rPr>
              <a:t>R</a:t>
            </a:r>
            <a:r>
              <a:rPr lang="ru-RU" baseline="-25000" dirty="0">
                <a:latin typeface="Times New Roman" panose="02020603050405020304" pitchFamily="18" charset="0"/>
                <a:ea typeface="Calibri" panose="020F0502020204030204" pitchFamily="34" charset="0"/>
                <a:cs typeface="Times New Roman" panose="02020603050405020304" pitchFamily="18" charset="0"/>
              </a:rPr>
              <a:t>0</a:t>
            </a:r>
            <a:r>
              <a:rPr lang="ru-RU" dirty="0">
                <a:latin typeface="Times New Roman" panose="02020603050405020304" pitchFamily="18" charset="0"/>
                <a:ea typeface="Calibri" panose="020F0502020204030204" pitchFamily="34" charset="0"/>
                <a:cs typeface="Times New Roman" panose="02020603050405020304" pitchFamily="18" charset="0"/>
              </a:rPr>
              <a:t> – относительные флуктуации сопротивления. При пропускании через резистор фиксированного тока </a:t>
            </a:r>
            <a:r>
              <a:rPr lang="ru-RU" i="1" dirty="0">
                <a:latin typeface="Times New Roman" panose="02020603050405020304" pitchFamily="18" charset="0"/>
                <a:ea typeface="Calibri" panose="020F0502020204030204" pitchFamily="34" charset="0"/>
                <a:cs typeface="Times New Roman" panose="02020603050405020304" pitchFamily="18" charset="0"/>
              </a:rPr>
              <a:t>I</a:t>
            </a:r>
            <a:r>
              <a:rPr lang="ru-RU" baseline="-25000" dirty="0">
                <a:latin typeface="Times New Roman" panose="02020603050405020304" pitchFamily="18" charset="0"/>
                <a:ea typeface="Calibri" panose="020F0502020204030204" pitchFamily="34" charset="0"/>
                <a:cs typeface="Times New Roman" panose="02020603050405020304" pitchFamily="18" charset="0"/>
              </a:rPr>
              <a:t>0</a:t>
            </a:r>
            <a:r>
              <a:rPr lang="ru-RU" dirty="0">
                <a:latin typeface="Times New Roman" panose="02020603050405020304" pitchFamily="18" charset="0"/>
                <a:ea typeface="Calibri" panose="020F0502020204030204" pitchFamily="34" charset="0"/>
                <a:cs typeface="Times New Roman" panose="02020603050405020304" pitchFamily="18" charset="0"/>
              </a:rPr>
              <a:t> на его выводах выделяется напряжение </a:t>
            </a:r>
            <a:r>
              <a:rPr lang="ru-RU" i="1" dirty="0">
                <a:latin typeface="Times New Roman" panose="02020603050405020304" pitchFamily="18" charset="0"/>
                <a:ea typeface="Calibri" panose="020F0502020204030204" pitchFamily="34" charset="0"/>
                <a:cs typeface="Times New Roman" panose="02020603050405020304" pitchFamily="18" charset="0"/>
              </a:rPr>
              <a:t>V</a:t>
            </a:r>
            <a:r>
              <a:rPr lang="ru-RU" dirty="0">
                <a:latin typeface="Times New Roman" panose="02020603050405020304" pitchFamily="18" charset="0"/>
                <a:ea typeface="Calibri" panose="020F0502020204030204" pitchFamily="34" charset="0"/>
                <a:cs typeface="Times New Roman" panose="02020603050405020304" pitchFamily="18" charset="0"/>
              </a:rPr>
              <a:t>(</a:t>
            </a:r>
            <a:r>
              <a:rPr lang="ru-RU" i="1" dirty="0">
                <a:latin typeface="Times New Roman" panose="02020603050405020304" pitchFamily="18" charset="0"/>
                <a:ea typeface="Calibri" panose="020F0502020204030204" pitchFamily="34" charset="0"/>
                <a:cs typeface="Times New Roman" panose="02020603050405020304" pitchFamily="18" charset="0"/>
              </a:rPr>
              <a:t>t</a:t>
            </a:r>
            <a:r>
              <a:rPr lang="ru-RU" dirty="0">
                <a:latin typeface="Times New Roman" panose="02020603050405020304" pitchFamily="18" charset="0"/>
                <a:ea typeface="Calibri" panose="020F0502020204030204" pitchFamily="34" charset="0"/>
                <a:cs typeface="Times New Roman" panose="02020603050405020304" pitchFamily="18" charset="0"/>
              </a:rPr>
              <a:t>) = </a:t>
            </a:r>
            <a:r>
              <a:rPr lang="ru-RU" i="1" dirty="0">
                <a:latin typeface="Times New Roman" panose="02020603050405020304" pitchFamily="18" charset="0"/>
                <a:ea typeface="Calibri" panose="020F0502020204030204" pitchFamily="34" charset="0"/>
                <a:cs typeface="Times New Roman" panose="02020603050405020304" pitchFamily="18" charset="0"/>
              </a:rPr>
              <a:t>V</a:t>
            </a:r>
            <a:r>
              <a:rPr lang="ru-RU" baseline="-25000" dirty="0">
                <a:latin typeface="Times New Roman" panose="02020603050405020304" pitchFamily="18" charset="0"/>
                <a:ea typeface="Calibri" panose="020F0502020204030204" pitchFamily="34" charset="0"/>
                <a:cs typeface="Times New Roman" panose="02020603050405020304" pitchFamily="18" charset="0"/>
              </a:rPr>
              <a:t>0</a:t>
            </a:r>
            <a:r>
              <a:rPr lang="ru-RU" dirty="0">
                <a:latin typeface="Times New Roman" panose="02020603050405020304" pitchFamily="18" charset="0"/>
                <a:ea typeface="Calibri" panose="020F0502020204030204" pitchFamily="34" charset="0"/>
                <a:cs typeface="Times New Roman" panose="02020603050405020304" pitchFamily="18" charset="0"/>
              </a:rPr>
              <a:t> + </a:t>
            </a:r>
            <a:r>
              <a:rPr lang="ru-RU" i="1" dirty="0">
                <a:latin typeface="Times New Roman" panose="02020603050405020304" pitchFamily="18" charset="0"/>
                <a:ea typeface="Calibri" panose="020F0502020204030204" pitchFamily="34" charset="0"/>
                <a:cs typeface="Times New Roman" panose="02020603050405020304" pitchFamily="18" charset="0"/>
              </a:rPr>
              <a:t>v</a:t>
            </a:r>
            <a:r>
              <a:rPr lang="ru-RU" dirty="0">
                <a:latin typeface="Times New Roman" panose="02020603050405020304" pitchFamily="18" charset="0"/>
                <a:ea typeface="Calibri" panose="020F0502020204030204" pitchFamily="34" charset="0"/>
                <a:cs typeface="Times New Roman" panose="02020603050405020304" pitchFamily="18" charset="0"/>
              </a:rPr>
              <a:t>(</a:t>
            </a:r>
            <a:r>
              <a:rPr lang="ru-RU" i="1" dirty="0">
                <a:latin typeface="Times New Roman" panose="02020603050405020304" pitchFamily="18" charset="0"/>
                <a:ea typeface="Calibri" panose="020F0502020204030204" pitchFamily="34" charset="0"/>
                <a:cs typeface="Times New Roman" panose="02020603050405020304" pitchFamily="18" charset="0"/>
              </a:rPr>
              <a:t>t</a:t>
            </a:r>
            <a:r>
              <a:rPr lang="ru-RU" dirty="0">
                <a:latin typeface="Times New Roman" panose="02020603050405020304" pitchFamily="18" charset="0"/>
                <a:ea typeface="Calibri" panose="020F0502020204030204" pitchFamily="34" charset="0"/>
                <a:cs typeface="Times New Roman" panose="02020603050405020304" pitchFamily="18" charset="0"/>
              </a:rPr>
              <a:t>). Здесь </a:t>
            </a:r>
            <a:r>
              <a:rPr lang="ru-RU" i="1" dirty="0">
                <a:latin typeface="Times New Roman" panose="02020603050405020304" pitchFamily="18" charset="0"/>
                <a:ea typeface="Calibri" panose="020F0502020204030204" pitchFamily="34" charset="0"/>
                <a:cs typeface="Times New Roman" panose="02020603050405020304" pitchFamily="18" charset="0"/>
              </a:rPr>
              <a:t>V</a:t>
            </a:r>
            <a:r>
              <a:rPr lang="ru-RU" baseline="-25000" dirty="0">
                <a:latin typeface="Times New Roman" panose="02020603050405020304" pitchFamily="18" charset="0"/>
                <a:ea typeface="Calibri" panose="020F0502020204030204" pitchFamily="34" charset="0"/>
                <a:cs typeface="Times New Roman" panose="02020603050405020304" pitchFamily="18" charset="0"/>
              </a:rPr>
              <a:t>0</a:t>
            </a:r>
            <a:r>
              <a:rPr lang="ru-RU" dirty="0">
                <a:latin typeface="Times New Roman" panose="02020603050405020304" pitchFamily="18" charset="0"/>
                <a:ea typeface="Calibri" panose="020F0502020204030204" pitchFamily="34" charset="0"/>
                <a:cs typeface="Times New Roman" panose="02020603050405020304" pitchFamily="18" charset="0"/>
              </a:rPr>
              <a:t> = </a:t>
            </a:r>
            <a:r>
              <a:rPr lang="ru-RU" i="1" dirty="0">
                <a:latin typeface="Times New Roman" panose="02020603050405020304" pitchFamily="18" charset="0"/>
                <a:ea typeface="Calibri" panose="020F0502020204030204" pitchFamily="34" charset="0"/>
                <a:cs typeface="Times New Roman" panose="02020603050405020304" pitchFamily="18" charset="0"/>
              </a:rPr>
              <a:t>I</a:t>
            </a:r>
            <a:r>
              <a:rPr lang="ru-RU" baseline="-25000" dirty="0">
                <a:latin typeface="Times New Roman" panose="02020603050405020304" pitchFamily="18" charset="0"/>
                <a:ea typeface="Calibri" panose="020F0502020204030204" pitchFamily="34" charset="0"/>
                <a:cs typeface="Times New Roman" panose="02020603050405020304" pitchFamily="18" charset="0"/>
              </a:rPr>
              <a:t>0</a:t>
            </a:r>
            <a:r>
              <a:rPr lang="ru-RU" dirty="0">
                <a:latin typeface="Times New Roman" panose="02020603050405020304" pitchFamily="18" charset="0"/>
                <a:ea typeface="Calibri" panose="020F0502020204030204" pitchFamily="34" charset="0"/>
                <a:cs typeface="Times New Roman" panose="02020603050405020304" pitchFamily="18" charset="0"/>
              </a:rPr>
              <a:t>·</a:t>
            </a:r>
            <a:r>
              <a:rPr lang="ru-RU" i="1" dirty="0">
                <a:latin typeface="Times New Roman" panose="02020603050405020304" pitchFamily="18" charset="0"/>
                <a:ea typeface="Calibri" panose="020F0502020204030204" pitchFamily="34" charset="0"/>
                <a:cs typeface="Times New Roman" panose="02020603050405020304" pitchFamily="18" charset="0"/>
              </a:rPr>
              <a:t>R</a:t>
            </a:r>
            <a:r>
              <a:rPr lang="ru-RU" baseline="-25000" dirty="0">
                <a:latin typeface="Times New Roman" panose="02020603050405020304" pitchFamily="18" charset="0"/>
                <a:ea typeface="Calibri" panose="020F0502020204030204" pitchFamily="34" charset="0"/>
                <a:cs typeface="Times New Roman" panose="02020603050405020304" pitchFamily="18" charset="0"/>
              </a:rPr>
              <a:t>0</a:t>
            </a:r>
            <a:r>
              <a:rPr lang="ru-RU" dirty="0">
                <a:latin typeface="Times New Roman" panose="02020603050405020304" pitchFamily="18" charset="0"/>
                <a:ea typeface="Calibri" panose="020F0502020204030204" pitchFamily="34" charset="0"/>
                <a:cs typeface="Times New Roman" panose="02020603050405020304" pitchFamily="18" charset="0"/>
              </a:rPr>
              <a:t> – невозмущенное значение падения напряжения на резисторе. </a:t>
            </a:r>
            <a:r>
              <a:rPr lang="ru-RU" kern="100" dirty="0">
                <a:latin typeface="Times New Roman" panose="02020603050405020304" pitchFamily="18" charset="0"/>
                <a:ea typeface="Calibri" panose="020F0502020204030204" pitchFamily="34" charset="0"/>
                <a:cs typeface="Times New Roman" panose="02020603050405020304" pitchFamily="18" charset="0"/>
              </a:rPr>
              <a:t>Шумовое напряжение </a:t>
            </a:r>
            <a:r>
              <a:rPr lang="ru-RU" i="1" kern="100" dirty="0">
                <a:latin typeface="Times New Roman" panose="02020603050405020304" pitchFamily="18" charset="0"/>
                <a:ea typeface="Calibri" panose="020F0502020204030204" pitchFamily="34" charset="0"/>
                <a:cs typeface="Times New Roman" panose="02020603050405020304" pitchFamily="18" charset="0"/>
              </a:rPr>
              <a:t>v</a:t>
            </a:r>
            <a:r>
              <a:rPr lang="ru-RU" kern="100" dirty="0">
                <a:latin typeface="Times New Roman" panose="02020603050405020304" pitchFamily="18" charset="0"/>
                <a:ea typeface="Calibri" panose="020F0502020204030204" pitchFamily="34" charset="0"/>
                <a:cs typeface="Times New Roman" panose="02020603050405020304" pitchFamily="18" charset="0"/>
              </a:rPr>
              <a:t>(</a:t>
            </a:r>
            <a:r>
              <a:rPr lang="ru-RU" i="1" kern="100" dirty="0">
                <a:latin typeface="Times New Roman" panose="02020603050405020304" pitchFamily="18" charset="0"/>
                <a:ea typeface="Calibri" panose="020F0502020204030204" pitchFamily="34" charset="0"/>
                <a:cs typeface="Times New Roman" panose="02020603050405020304" pitchFamily="18" charset="0"/>
              </a:rPr>
              <a:t>t</a:t>
            </a:r>
            <a:r>
              <a:rPr lang="ru-RU" kern="100" dirty="0">
                <a:latin typeface="Times New Roman" panose="02020603050405020304" pitchFamily="18" charset="0"/>
                <a:ea typeface="Calibri" panose="020F0502020204030204" pitchFamily="34" charset="0"/>
                <a:cs typeface="Times New Roman" panose="02020603050405020304" pitchFamily="18" charset="0"/>
              </a:rPr>
              <a:t>) обусловлено наличием флуктуаций сопротивления:</a:t>
            </a:r>
          </a:p>
          <a:p>
            <a:pPr algn="just">
              <a:lnSpc>
                <a:spcPct val="107000"/>
              </a:lnSpc>
              <a:spcAft>
                <a:spcPts val="800"/>
              </a:spcAft>
            </a:pPr>
            <a:r>
              <a:rPr lang="ru-RU" i="1" kern="100" dirty="0">
                <a:latin typeface="Times New Roman" panose="02020603050405020304" pitchFamily="18" charset="0"/>
                <a:ea typeface="Calibri" panose="020F0502020204030204" pitchFamily="34" charset="0"/>
                <a:cs typeface="Times New Roman" panose="02020603050405020304" pitchFamily="18" charset="0"/>
              </a:rPr>
              <a:t>v</a:t>
            </a:r>
            <a:r>
              <a:rPr lang="ru-RU" kern="100" dirty="0">
                <a:latin typeface="Times New Roman" panose="02020603050405020304" pitchFamily="18" charset="0"/>
                <a:ea typeface="Calibri" panose="020F0502020204030204" pitchFamily="34" charset="0"/>
                <a:cs typeface="Times New Roman" panose="02020603050405020304" pitchFamily="18" charset="0"/>
              </a:rPr>
              <a:t>(</a:t>
            </a:r>
            <a:r>
              <a:rPr lang="ru-RU" i="1" kern="100" dirty="0">
                <a:latin typeface="Times New Roman" panose="02020603050405020304" pitchFamily="18" charset="0"/>
                <a:ea typeface="Calibri" panose="020F0502020204030204" pitchFamily="34" charset="0"/>
                <a:cs typeface="Times New Roman" panose="02020603050405020304" pitchFamily="18" charset="0"/>
              </a:rPr>
              <a:t>t</a:t>
            </a:r>
            <a:r>
              <a:rPr lang="ru-RU" kern="100" dirty="0">
                <a:latin typeface="Times New Roman" panose="02020603050405020304" pitchFamily="18" charset="0"/>
                <a:ea typeface="Calibri" panose="020F0502020204030204" pitchFamily="34" charset="0"/>
                <a:cs typeface="Times New Roman" panose="02020603050405020304" pitchFamily="18" charset="0"/>
              </a:rPr>
              <a:t>) = </a:t>
            </a:r>
            <a:r>
              <a:rPr lang="ru-RU" i="1" kern="100" dirty="0">
                <a:latin typeface="Times New Roman" panose="02020603050405020304" pitchFamily="18" charset="0"/>
                <a:ea typeface="Calibri" panose="020F0502020204030204" pitchFamily="34" charset="0"/>
                <a:cs typeface="Times New Roman" panose="02020603050405020304" pitchFamily="18" charset="0"/>
              </a:rPr>
              <a:t>I</a:t>
            </a:r>
            <a:r>
              <a:rPr lang="ru-RU" kern="100" baseline="-25000" dirty="0">
                <a:latin typeface="Times New Roman" panose="02020603050405020304" pitchFamily="18" charset="0"/>
                <a:ea typeface="Calibri" panose="020F0502020204030204" pitchFamily="34" charset="0"/>
                <a:cs typeface="Times New Roman" panose="02020603050405020304" pitchFamily="18" charset="0"/>
              </a:rPr>
              <a:t>0</a:t>
            </a:r>
            <a:r>
              <a:rPr lang="ru-RU" kern="100" dirty="0">
                <a:latin typeface="Times New Roman" panose="02020603050405020304" pitchFamily="18" charset="0"/>
                <a:ea typeface="Calibri" panose="020F0502020204030204" pitchFamily="34" charset="0"/>
                <a:cs typeface="Times New Roman" panose="02020603050405020304" pitchFamily="18" charset="0"/>
                <a:sym typeface="Symbol" panose="05050102010706020507" pitchFamily="18" charset="2"/>
              </a:rPr>
              <a:t></a:t>
            </a:r>
            <a:r>
              <a:rPr lang="ru-RU" i="1" kern="100" dirty="0">
                <a:latin typeface="Times New Roman" panose="02020603050405020304" pitchFamily="18" charset="0"/>
                <a:ea typeface="Calibri" panose="020F0502020204030204" pitchFamily="34" charset="0"/>
                <a:cs typeface="Times New Roman" panose="02020603050405020304" pitchFamily="18" charset="0"/>
              </a:rPr>
              <a:t>R</a:t>
            </a:r>
            <a:r>
              <a:rPr lang="ru-RU" kern="100" dirty="0">
                <a:latin typeface="Times New Roman" panose="02020603050405020304" pitchFamily="18" charset="0"/>
                <a:ea typeface="Calibri" panose="020F0502020204030204" pitchFamily="34" charset="0"/>
                <a:cs typeface="Times New Roman" panose="02020603050405020304" pitchFamily="18" charset="0"/>
              </a:rPr>
              <a:t>(</a:t>
            </a:r>
            <a:r>
              <a:rPr lang="ru-RU" i="1" kern="100" dirty="0">
                <a:latin typeface="Times New Roman" panose="02020603050405020304" pitchFamily="18" charset="0"/>
                <a:ea typeface="Calibri" panose="020F0502020204030204" pitchFamily="34" charset="0"/>
                <a:cs typeface="Times New Roman" panose="02020603050405020304" pitchFamily="18" charset="0"/>
              </a:rPr>
              <a:t>t</a:t>
            </a:r>
            <a:r>
              <a:rPr lang="ru-RU" kern="100" dirty="0">
                <a:latin typeface="Times New Roman" panose="02020603050405020304" pitchFamily="18" charset="0"/>
                <a:ea typeface="Calibri" panose="020F0502020204030204" pitchFamily="34" charset="0"/>
                <a:cs typeface="Times New Roman" panose="02020603050405020304" pitchFamily="18" charset="0"/>
              </a:rPr>
              <a:t>) = </a:t>
            </a:r>
            <a:r>
              <a:rPr lang="ru-RU" i="1" kern="100" dirty="0">
                <a:latin typeface="Times New Roman" panose="02020603050405020304" pitchFamily="18" charset="0"/>
                <a:ea typeface="Calibri" panose="020F0502020204030204" pitchFamily="34" charset="0"/>
                <a:cs typeface="Times New Roman" panose="02020603050405020304" pitchFamily="18" charset="0"/>
              </a:rPr>
              <a:t>V</a:t>
            </a:r>
            <a:r>
              <a:rPr lang="ru-RU" kern="100" baseline="-25000" dirty="0">
                <a:latin typeface="Times New Roman" panose="02020603050405020304" pitchFamily="18" charset="0"/>
                <a:ea typeface="Calibri" panose="020F0502020204030204" pitchFamily="34" charset="0"/>
                <a:cs typeface="Times New Roman" panose="02020603050405020304" pitchFamily="18" charset="0"/>
              </a:rPr>
              <a:t>0</a:t>
            </a:r>
            <a:r>
              <a:rPr lang="ru-RU" kern="100" dirty="0">
                <a:latin typeface="Times New Roman" panose="02020603050405020304" pitchFamily="18" charset="0"/>
                <a:ea typeface="Calibri" panose="020F0502020204030204" pitchFamily="34" charset="0"/>
                <a:cs typeface="Times New Roman" panose="02020603050405020304" pitchFamily="18" charset="0"/>
                <a:sym typeface="Symbol" panose="05050102010706020507" pitchFamily="18" charset="2"/>
              </a:rPr>
              <a:t></a:t>
            </a:r>
            <a:r>
              <a:rPr lang="ru-RU" i="1" kern="100" dirty="0">
                <a:latin typeface="Times New Roman" panose="02020603050405020304" pitchFamily="18" charset="0"/>
                <a:ea typeface="Calibri" panose="020F0502020204030204" pitchFamily="34" charset="0"/>
                <a:cs typeface="Times New Roman" panose="02020603050405020304" pitchFamily="18" charset="0"/>
              </a:rPr>
              <a:t>R</a:t>
            </a:r>
            <a:r>
              <a:rPr lang="ru-RU" kern="100" dirty="0">
                <a:latin typeface="Times New Roman" panose="02020603050405020304" pitchFamily="18" charset="0"/>
                <a:ea typeface="Calibri" panose="020F0502020204030204" pitchFamily="34" charset="0"/>
                <a:cs typeface="Times New Roman" panose="02020603050405020304" pitchFamily="18" charset="0"/>
              </a:rPr>
              <a:t>(</a:t>
            </a:r>
            <a:r>
              <a:rPr lang="ru-RU" i="1" kern="100" dirty="0">
                <a:latin typeface="Times New Roman" panose="02020603050405020304" pitchFamily="18" charset="0"/>
                <a:ea typeface="Calibri" panose="020F0502020204030204" pitchFamily="34" charset="0"/>
                <a:cs typeface="Times New Roman" panose="02020603050405020304" pitchFamily="18" charset="0"/>
              </a:rPr>
              <a:t>t</a:t>
            </a:r>
            <a:r>
              <a:rPr lang="ru-RU" kern="100" dirty="0">
                <a:latin typeface="Times New Roman" panose="02020603050405020304" pitchFamily="18" charset="0"/>
                <a:ea typeface="Calibri" panose="020F0502020204030204" pitchFamily="34" charset="0"/>
                <a:cs typeface="Times New Roman" panose="02020603050405020304" pitchFamily="18" charset="0"/>
              </a:rPr>
              <a:t>) .</a:t>
            </a:r>
          </a:p>
          <a:p>
            <a:endParaRPr lang="ru-RU"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732409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Рисунок 5"/>
          <p:cNvPicPr/>
          <p:nvPr/>
        </p:nvPicPr>
        <p:blipFill>
          <a:blip r:embed="rId2"/>
          <a:stretch>
            <a:fillRect/>
          </a:stretch>
        </p:blipFill>
        <p:spPr>
          <a:xfrm>
            <a:off x="3946016" y="731202"/>
            <a:ext cx="2723007" cy="1280478"/>
          </a:xfrm>
          <a:prstGeom prst="rect">
            <a:avLst/>
          </a:prstGeom>
        </p:spPr>
      </p:pic>
      <p:sp>
        <p:nvSpPr>
          <p:cNvPr id="7" name="Прямоугольник 6"/>
          <p:cNvSpPr/>
          <p:nvPr/>
        </p:nvSpPr>
        <p:spPr>
          <a:xfrm>
            <a:off x="1962912" y="2449658"/>
            <a:ext cx="8351520" cy="2964786"/>
          </a:xfrm>
          <a:prstGeom prst="rect">
            <a:avLst/>
          </a:prstGeom>
        </p:spPr>
        <p:txBody>
          <a:bodyPr wrap="square">
            <a:spAutoFit/>
          </a:bodyPr>
          <a:lstStyle/>
          <a:p>
            <a:pPr algn="just">
              <a:lnSpc>
                <a:spcPct val="107000"/>
              </a:lnSpc>
              <a:spcAft>
                <a:spcPts val="800"/>
              </a:spcAft>
            </a:pPr>
            <a:r>
              <a:rPr lang="ru-RU" kern="100" dirty="0">
                <a:latin typeface="Times New Roman" panose="02020603050405020304" pitchFamily="18" charset="0"/>
                <a:ea typeface="Calibri" panose="020F0502020204030204" pitchFamily="34" charset="0"/>
                <a:cs typeface="Times New Roman" panose="02020603050405020304" pitchFamily="18" charset="0"/>
              </a:rPr>
              <a:t>Видим, что шумовое напряжение является лишь отображением флуктуаций сопротивления резистора. </a:t>
            </a:r>
            <a:endParaRPr lang="en-US" kern="100"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r>
              <a:rPr lang="ru-RU" kern="100" dirty="0">
                <a:latin typeface="Times New Roman" panose="02020603050405020304" pitchFamily="18" charset="0"/>
                <a:ea typeface="Calibri" panose="020F0502020204030204" pitchFamily="34" charset="0"/>
                <a:cs typeface="Times New Roman" panose="02020603050405020304" pitchFamily="18" charset="0"/>
              </a:rPr>
              <a:t>В данном примере эти флуктуации являются первичным источником. Они имеют мультипликативный характер. То есть для наблюдения флуктуаций сопротивления необходимо пропустить через резистор электрический ток, либо приложить напряжение. </a:t>
            </a:r>
            <a:endParaRPr lang="en-US" kern="100"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r>
              <a:rPr lang="ru-RU" kern="100" dirty="0">
                <a:latin typeface="Times New Roman" panose="02020603050405020304" pitchFamily="18" charset="0"/>
                <a:ea typeface="Calibri" panose="020F0502020204030204" pitchFamily="34" charset="0"/>
                <a:cs typeface="Times New Roman" panose="02020603050405020304" pitchFamily="18" charset="0"/>
              </a:rPr>
              <a:t>При этом подразумевается, что статистические характеристики флуктуаций сопротивления не зависят ни от приложенного напряжения </a:t>
            </a:r>
            <a:r>
              <a:rPr lang="ru-RU" i="1" kern="100" dirty="0">
                <a:latin typeface="Times New Roman" panose="02020603050405020304" pitchFamily="18" charset="0"/>
                <a:ea typeface="Calibri" panose="020F0502020204030204" pitchFamily="34" charset="0"/>
                <a:cs typeface="Times New Roman" panose="02020603050405020304" pitchFamily="18" charset="0"/>
              </a:rPr>
              <a:t>V</a:t>
            </a:r>
            <a:r>
              <a:rPr lang="ru-RU" kern="100" baseline="-25000" dirty="0">
                <a:latin typeface="Times New Roman" panose="02020603050405020304" pitchFamily="18" charset="0"/>
                <a:ea typeface="Calibri" panose="020F0502020204030204" pitchFamily="34" charset="0"/>
                <a:cs typeface="Times New Roman" panose="02020603050405020304" pitchFamily="18" charset="0"/>
              </a:rPr>
              <a:t>0</a:t>
            </a:r>
            <a:r>
              <a:rPr lang="ru-RU" kern="100" dirty="0">
                <a:latin typeface="Times New Roman" panose="02020603050405020304" pitchFamily="18" charset="0"/>
                <a:ea typeface="Calibri" panose="020F0502020204030204" pitchFamily="34" charset="0"/>
                <a:cs typeface="Times New Roman" panose="02020603050405020304" pitchFamily="18" charset="0"/>
              </a:rPr>
              <a:t>, ни от протекающего тока </a:t>
            </a:r>
            <a:r>
              <a:rPr lang="ru-RU" i="1" kern="100" dirty="0">
                <a:latin typeface="Times New Roman" panose="02020603050405020304" pitchFamily="18" charset="0"/>
                <a:ea typeface="Calibri" panose="020F0502020204030204" pitchFamily="34" charset="0"/>
                <a:cs typeface="Times New Roman" panose="02020603050405020304" pitchFamily="18" charset="0"/>
              </a:rPr>
              <a:t>I</a:t>
            </a:r>
            <a:r>
              <a:rPr lang="ru-RU" kern="100" baseline="-25000" dirty="0">
                <a:latin typeface="Times New Roman" panose="02020603050405020304" pitchFamily="18" charset="0"/>
                <a:ea typeface="Calibri" panose="020F0502020204030204" pitchFamily="34" charset="0"/>
                <a:cs typeface="Times New Roman" panose="02020603050405020304" pitchFamily="18" charset="0"/>
              </a:rPr>
              <a:t>0</a:t>
            </a:r>
            <a:r>
              <a:rPr lang="ru-RU" kern="100" dirty="0">
                <a:latin typeface="Times New Roman" panose="02020603050405020304" pitchFamily="18" charset="0"/>
                <a:ea typeface="Calibri" panose="020F0502020204030204" pitchFamily="34" charset="0"/>
                <a:cs typeface="Times New Roman" panose="02020603050405020304" pitchFamily="18" charset="0"/>
              </a:rPr>
              <a:t>.</a:t>
            </a:r>
            <a:endParaRPr lang="ru-RU"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0919430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768096" y="496410"/>
            <a:ext cx="10436352" cy="1973104"/>
          </a:xfrm>
          <a:prstGeom prst="rect">
            <a:avLst/>
          </a:prstGeom>
        </p:spPr>
        <p:txBody>
          <a:bodyPr wrap="square">
            <a:spAutoFit/>
          </a:bodyPr>
          <a:lstStyle/>
          <a:p>
            <a:pPr>
              <a:lnSpc>
                <a:spcPct val="107000"/>
              </a:lnSpc>
              <a:spcAft>
                <a:spcPts val="800"/>
              </a:spcAft>
            </a:pPr>
            <a:r>
              <a:rPr lang="ru-RU" b="1" i="1" kern="100" dirty="0">
                <a:latin typeface="Times New Roman" panose="02020603050405020304" pitchFamily="18" charset="0"/>
                <a:ea typeface="Calibri" panose="020F0502020204030204" pitchFamily="34" charset="0"/>
                <a:cs typeface="Times New Roman" panose="02020603050405020304" pitchFamily="18" charset="0"/>
              </a:rPr>
              <a:t>Тепловой шум</a:t>
            </a:r>
            <a:endParaRPr lang="ru-RU" kern="100" dirty="0">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ru-RU" kern="100" dirty="0">
                <a:latin typeface="Times New Roman" panose="02020603050405020304" pitchFamily="18" charset="0"/>
                <a:ea typeface="Calibri" panose="020F0502020204030204" pitchFamily="34" charset="0"/>
                <a:cs typeface="Times New Roman" panose="02020603050405020304" pitchFamily="18" charset="0"/>
              </a:rPr>
              <a:t>Англоязычное название теплового шума – </a:t>
            </a:r>
            <a:r>
              <a:rPr lang="ru-RU" kern="100" dirty="0" err="1">
                <a:latin typeface="Times New Roman" panose="02020603050405020304" pitchFamily="18" charset="0"/>
                <a:ea typeface="Calibri" panose="020F0502020204030204" pitchFamily="34" charset="0"/>
                <a:cs typeface="Times New Roman" panose="02020603050405020304" pitchFamily="18" charset="0"/>
              </a:rPr>
              <a:t>thermal</a:t>
            </a:r>
            <a:r>
              <a:rPr lang="ru-RU" kern="100" dirty="0">
                <a:latin typeface="Times New Roman" panose="02020603050405020304" pitchFamily="18" charset="0"/>
                <a:ea typeface="Calibri" panose="020F0502020204030204" pitchFamily="34" charset="0"/>
                <a:cs typeface="Times New Roman" panose="02020603050405020304" pitchFamily="18" charset="0"/>
              </a:rPr>
              <a:t> </a:t>
            </a:r>
            <a:r>
              <a:rPr lang="ru-RU" kern="100" dirty="0" err="1">
                <a:latin typeface="Times New Roman" panose="02020603050405020304" pitchFamily="18" charset="0"/>
                <a:ea typeface="Calibri" panose="020F0502020204030204" pitchFamily="34" charset="0"/>
                <a:cs typeface="Times New Roman" panose="02020603050405020304" pitchFamily="18" charset="0"/>
              </a:rPr>
              <a:t>noise</a:t>
            </a:r>
            <a:r>
              <a:rPr lang="ru-RU" kern="100" dirty="0">
                <a:latin typeface="Times New Roman" panose="02020603050405020304" pitchFamily="18" charset="0"/>
                <a:ea typeface="Calibri" panose="020F0502020204030204" pitchFamily="34" charset="0"/>
                <a:cs typeface="Times New Roman" panose="02020603050405020304" pitchFamily="18" charset="0"/>
              </a:rPr>
              <a:t>. Условием существования теплового шума является наличие диссипации</a:t>
            </a:r>
            <a:r>
              <a:rPr lang="en-US" kern="100" dirty="0">
                <a:latin typeface="Times New Roman" panose="02020603050405020304" pitchFamily="18" charset="0"/>
                <a:ea typeface="Calibri" panose="020F0502020204030204" pitchFamily="34" charset="0"/>
                <a:cs typeface="Times New Roman" panose="02020603050405020304" pitchFamily="18" charset="0"/>
              </a:rPr>
              <a:t> </a:t>
            </a:r>
            <a:r>
              <a:rPr lang="ru-RU" kern="100" dirty="0">
                <a:latin typeface="Times New Roman" panose="02020603050405020304" pitchFamily="18" charset="0"/>
                <a:ea typeface="Calibri" panose="020F0502020204030204" pitchFamily="34" charset="0"/>
                <a:cs typeface="Times New Roman" panose="02020603050405020304" pitchFamily="18" charset="0"/>
              </a:rPr>
              <a:t>энергии.</a:t>
            </a:r>
            <a:br>
              <a:rPr lang="ru-RU" kern="100" dirty="0">
                <a:latin typeface="Times New Roman" panose="02020603050405020304" pitchFamily="18" charset="0"/>
                <a:ea typeface="Calibri" panose="020F0502020204030204" pitchFamily="34" charset="0"/>
                <a:cs typeface="Times New Roman" panose="02020603050405020304" pitchFamily="18" charset="0"/>
              </a:rPr>
            </a:br>
            <a:r>
              <a:rPr lang="ru-RU" kern="100" dirty="0">
                <a:latin typeface="Times New Roman" panose="02020603050405020304" pitchFamily="18" charset="0"/>
                <a:ea typeface="Calibri" panose="020F0502020204030204" pitchFamily="34" charset="0"/>
                <a:cs typeface="Times New Roman" panose="02020603050405020304" pitchFamily="18" charset="0"/>
              </a:rPr>
              <a:t>Рассмотрим идеальный резистор, имеющий сопротивление </a:t>
            </a:r>
            <a:r>
              <a:rPr lang="ru-RU" i="1" kern="100" dirty="0">
                <a:latin typeface="Times New Roman" panose="02020603050405020304" pitchFamily="18" charset="0"/>
                <a:ea typeface="Calibri" panose="020F0502020204030204" pitchFamily="34" charset="0"/>
                <a:cs typeface="Times New Roman" panose="02020603050405020304" pitchFamily="18" charset="0"/>
              </a:rPr>
              <a:t>R </a:t>
            </a:r>
            <a:r>
              <a:rPr lang="ru-RU" kern="100" dirty="0">
                <a:latin typeface="Times New Roman" panose="02020603050405020304" pitchFamily="18" charset="0"/>
                <a:ea typeface="Calibri" panose="020F0502020204030204" pitchFamily="34" charset="0"/>
                <a:cs typeface="Times New Roman" panose="02020603050405020304" pitchFamily="18" charset="0"/>
              </a:rPr>
              <a:t>и</a:t>
            </a:r>
            <a:r>
              <a:rPr lang="en-US" kern="100" dirty="0">
                <a:latin typeface="Times New Roman" panose="02020603050405020304" pitchFamily="18" charset="0"/>
                <a:ea typeface="Calibri" panose="020F0502020204030204" pitchFamily="34" charset="0"/>
                <a:cs typeface="Times New Roman" panose="02020603050405020304" pitchFamily="18" charset="0"/>
              </a:rPr>
              <a:t> </a:t>
            </a:r>
            <a:r>
              <a:rPr lang="ru-RU" kern="100" dirty="0">
                <a:latin typeface="Times New Roman" panose="02020603050405020304" pitchFamily="18" charset="0"/>
                <a:ea typeface="Calibri" panose="020F0502020204030204" pitchFamily="34" charset="0"/>
                <a:cs typeface="Times New Roman" panose="02020603050405020304" pitchFamily="18" charset="0"/>
              </a:rPr>
              <a:t>находящийся в термостате при абсолютной температуре </a:t>
            </a:r>
            <a:r>
              <a:rPr lang="ru-RU" i="1" kern="100" dirty="0">
                <a:latin typeface="Times New Roman" panose="02020603050405020304" pitchFamily="18" charset="0"/>
                <a:ea typeface="Calibri" panose="020F0502020204030204" pitchFamily="34" charset="0"/>
                <a:cs typeface="Times New Roman" panose="02020603050405020304" pitchFamily="18" charset="0"/>
              </a:rPr>
              <a:t>T</a:t>
            </a:r>
            <a:r>
              <a:rPr lang="ru-RU" kern="100" dirty="0">
                <a:latin typeface="Times New Roman" panose="02020603050405020304" pitchFamily="18" charset="0"/>
                <a:ea typeface="Calibri" panose="020F0502020204030204" pitchFamily="34" charset="0"/>
                <a:cs typeface="Times New Roman" panose="02020603050405020304" pitchFamily="18" charset="0"/>
              </a:rPr>
              <a:t>. Иначе говоря, резистор находится </a:t>
            </a:r>
            <a:r>
              <a:rPr lang="ru-RU" b="1" kern="100" dirty="0">
                <a:latin typeface="Times New Roman" panose="02020603050405020304" pitchFamily="18" charset="0"/>
                <a:ea typeface="Calibri" panose="020F0502020204030204" pitchFamily="34" charset="0"/>
                <a:cs typeface="Times New Roman" panose="02020603050405020304" pitchFamily="18" charset="0"/>
              </a:rPr>
              <a:t>в термодинамическом равновесии </a:t>
            </a:r>
            <a:r>
              <a:rPr lang="ru-RU" kern="100" dirty="0">
                <a:latin typeface="Times New Roman" panose="02020603050405020304" pitchFamily="18" charset="0"/>
                <a:ea typeface="Calibri" panose="020F0502020204030204" pitchFamily="34" charset="0"/>
                <a:cs typeface="Times New Roman" panose="02020603050405020304" pitchFamily="18" charset="0"/>
              </a:rPr>
              <a:t>с</a:t>
            </a:r>
            <a:r>
              <a:rPr lang="en-US" kern="100" dirty="0">
                <a:latin typeface="Times New Roman" panose="02020603050405020304" pitchFamily="18" charset="0"/>
                <a:ea typeface="Calibri" panose="020F0502020204030204" pitchFamily="34" charset="0"/>
                <a:cs typeface="Times New Roman" panose="02020603050405020304" pitchFamily="18" charset="0"/>
              </a:rPr>
              <a:t> </a:t>
            </a:r>
            <a:r>
              <a:rPr lang="ru-RU" kern="100" dirty="0">
                <a:latin typeface="Times New Roman" panose="02020603050405020304" pitchFamily="18" charset="0"/>
                <a:ea typeface="Calibri" panose="020F0502020204030204" pitchFamily="34" charset="0"/>
                <a:cs typeface="Times New Roman" panose="02020603050405020304" pitchFamily="18" charset="0"/>
              </a:rPr>
              <a:t>окружающей средой.</a:t>
            </a:r>
            <a:endParaRPr lang="ru-RU"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4" name="Рисунок 3"/>
          <p:cNvPicPr/>
          <p:nvPr/>
        </p:nvPicPr>
        <p:blipFill>
          <a:blip r:embed="rId2"/>
          <a:stretch>
            <a:fillRect/>
          </a:stretch>
        </p:blipFill>
        <p:spPr>
          <a:xfrm>
            <a:off x="3256629" y="2469514"/>
            <a:ext cx="5459286" cy="2236598"/>
          </a:xfrm>
          <a:prstGeom prst="rect">
            <a:avLst/>
          </a:prstGeom>
        </p:spPr>
      </p:pic>
      <p:sp>
        <p:nvSpPr>
          <p:cNvPr id="5" name="Прямоугольник 4"/>
          <p:cNvSpPr/>
          <p:nvPr/>
        </p:nvSpPr>
        <p:spPr>
          <a:xfrm>
            <a:off x="768096" y="4706112"/>
            <a:ext cx="10436352" cy="1064074"/>
          </a:xfrm>
          <a:prstGeom prst="rect">
            <a:avLst/>
          </a:prstGeom>
        </p:spPr>
        <p:txBody>
          <a:bodyPr wrap="square">
            <a:spAutoFit/>
          </a:bodyPr>
          <a:lstStyle/>
          <a:p>
            <a:pPr algn="just">
              <a:lnSpc>
                <a:spcPct val="107000"/>
              </a:lnSpc>
              <a:spcAft>
                <a:spcPts val="800"/>
              </a:spcAft>
            </a:pPr>
            <a:r>
              <a:rPr lang="ru-RU" kern="1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На выводах разомкнутого резистора а) проявляется </a:t>
            </a:r>
            <a:r>
              <a:rPr lang="ru-RU" kern="1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эдс</a:t>
            </a:r>
            <a:r>
              <a:rPr lang="ru-RU" kern="1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теплового шума </a:t>
            </a:r>
            <a:r>
              <a:rPr lang="ru-RU" i="1" kern="1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e</a:t>
            </a:r>
            <a:r>
              <a:rPr lang="ru-RU" kern="100" baseline="-250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T</a:t>
            </a:r>
            <a:r>
              <a:rPr lang="ru-RU" kern="1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t>
            </a:r>
            <a:r>
              <a:rPr lang="ru-RU" i="1" kern="1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t</a:t>
            </a:r>
            <a:r>
              <a:rPr lang="ru-RU" kern="1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возникающая из-за хаотического (теплового) движения носителей тока внутри его.</a:t>
            </a:r>
            <a:endParaRPr lang="ru-RU" kern="100"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r>
              <a:rPr lang="ru-RU" kern="1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При замыкании выводов резистора б) образуется контур, через</a:t>
            </a:r>
            <a:r>
              <a:rPr lang="en-US" kern="1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ru-RU" kern="1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который протекает случайный ток </a:t>
            </a:r>
            <a:r>
              <a:rPr lang="ru-RU" i="1" kern="1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i</a:t>
            </a:r>
            <a:r>
              <a:rPr lang="ru-RU" kern="100" baseline="-250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T</a:t>
            </a:r>
            <a:r>
              <a:rPr lang="ru-RU" kern="1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t>
            </a:r>
            <a:r>
              <a:rPr lang="ru-RU" i="1" kern="1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t</a:t>
            </a:r>
            <a:r>
              <a:rPr lang="ru-RU" kern="1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t>
            </a:r>
            <a:endParaRPr lang="ru-RU"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1151839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Прямоугольник 7"/>
          <p:cNvSpPr/>
          <p:nvPr/>
        </p:nvSpPr>
        <p:spPr>
          <a:xfrm>
            <a:off x="987552" y="460760"/>
            <a:ext cx="10155936" cy="3158557"/>
          </a:xfrm>
          <a:prstGeom prst="rect">
            <a:avLst/>
          </a:prstGeom>
        </p:spPr>
        <p:txBody>
          <a:bodyPr wrap="square">
            <a:spAutoFit/>
          </a:bodyPr>
          <a:lstStyle/>
          <a:p>
            <a:pPr>
              <a:lnSpc>
                <a:spcPct val="107000"/>
              </a:lnSpc>
              <a:spcAft>
                <a:spcPts val="800"/>
              </a:spcAft>
            </a:pPr>
            <a:r>
              <a:rPr lang="ru-RU" b="1" i="1" kern="1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Формула Найквиста</a:t>
            </a:r>
            <a:endParaRPr lang="ru-RU" kern="100" dirty="0">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ru-RU" kern="1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Для определения спектра теплового шума обратимся к теореме Кирхгофа. Согласно этой теореме</a:t>
            </a:r>
            <a:r>
              <a:rPr lang="en-US" kern="1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ru-RU" b="1" kern="1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излучательная</a:t>
            </a:r>
            <a:r>
              <a:rPr lang="ru-RU" b="1" kern="1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ru-RU" kern="1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способность тела на определённой частоте прямо пропорциональна его </a:t>
            </a:r>
            <a:r>
              <a:rPr lang="ru-RU" b="1" kern="1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поглощательной </a:t>
            </a:r>
            <a:r>
              <a:rPr lang="ru-RU" kern="1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способности на той же частоте.</a:t>
            </a:r>
            <a:br>
              <a:rPr lang="ru-RU" kern="1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br>
            <a:r>
              <a:rPr lang="ru-RU" kern="1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Излучательная</a:t>
            </a:r>
            <a:r>
              <a:rPr lang="ru-RU" kern="1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способность резистора определяется его абсолютной температурой </a:t>
            </a:r>
            <a:r>
              <a:rPr lang="ru-RU" i="1" kern="1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T</a:t>
            </a:r>
            <a:r>
              <a:rPr lang="ru-RU" kern="1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Соответственно, по определению, поглощательная способность определяется сопротивлением </a:t>
            </a:r>
            <a:r>
              <a:rPr lang="ru-RU" i="1" kern="1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R</a:t>
            </a:r>
            <a:r>
              <a:rPr lang="ru-RU" kern="1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Таким образом, спектр теплового шума должен быть пропорционален произведению температуры и сопротивления, &lt;</a:t>
            </a:r>
            <a:r>
              <a:rPr lang="ru-RU" i="1" kern="1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e</a:t>
            </a:r>
            <a:r>
              <a:rPr lang="ru-RU" kern="1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T</a:t>
            </a:r>
            <a:r>
              <a:rPr lang="ru-RU" kern="100" baseline="30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2</a:t>
            </a:r>
            <a:r>
              <a:rPr lang="ru-RU" kern="1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&gt;</a:t>
            </a:r>
            <a:r>
              <a:rPr lang="ru-RU" i="1" kern="100" baseline="-25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f</a:t>
            </a:r>
            <a:r>
              <a:rPr lang="ru-RU" i="1" kern="1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ru-RU" kern="1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sym typeface="Symbol" panose="05050102010706020507" pitchFamily="18" charset="2"/>
              </a:rPr>
              <a:t></a:t>
            </a:r>
            <a:r>
              <a:rPr lang="ru-RU" kern="1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ru-RU" i="1" kern="1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TR</a:t>
            </a:r>
            <a:r>
              <a:rPr lang="ru-RU" kern="1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Кроме того, в выражение для спектра теплового шума должна входить постоянная Больцмана </a:t>
            </a:r>
            <a:r>
              <a:rPr lang="ru-RU" i="1" kern="1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k</a:t>
            </a:r>
            <a:r>
              <a:rPr lang="ru-RU" kern="1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В используемой нами системе единиц СИ спектр теплового шума определяется формулой Найквиста:</a:t>
            </a:r>
            <a:endParaRPr lang="ru-RU"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11" name="Рисунок 10"/>
          <p:cNvPicPr/>
          <p:nvPr/>
        </p:nvPicPr>
        <p:blipFill>
          <a:blip r:embed="rId2"/>
          <a:stretch>
            <a:fillRect/>
          </a:stretch>
        </p:blipFill>
        <p:spPr>
          <a:xfrm>
            <a:off x="4726749" y="3765621"/>
            <a:ext cx="2677541" cy="462915"/>
          </a:xfrm>
          <a:prstGeom prst="rect">
            <a:avLst/>
          </a:prstGeom>
        </p:spPr>
      </p:pic>
      <p:pic>
        <p:nvPicPr>
          <p:cNvPr id="9" name="Рисунок 8"/>
          <p:cNvPicPr>
            <a:picLocks noChangeAspect="1"/>
          </p:cNvPicPr>
          <p:nvPr/>
        </p:nvPicPr>
        <p:blipFill>
          <a:blip r:embed="rId3"/>
          <a:stretch>
            <a:fillRect/>
          </a:stretch>
        </p:blipFill>
        <p:spPr>
          <a:xfrm>
            <a:off x="8119635" y="3455201"/>
            <a:ext cx="2645901" cy="1083756"/>
          </a:xfrm>
          <a:prstGeom prst="rect">
            <a:avLst/>
          </a:prstGeom>
        </p:spPr>
      </p:pic>
      <p:sp>
        <p:nvSpPr>
          <p:cNvPr id="10" name="Прямоугольник 9"/>
          <p:cNvSpPr/>
          <p:nvPr/>
        </p:nvSpPr>
        <p:spPr>
          <a:xfrm>
            <a:off x="841248" y="4624301"/>
            <a:ext cx="10302240" cy="1618648"/>
          </a:xfrm>
          <a:prstGeom prst="rect">
            <a:avLst/>
          </a:prstGeom>
        </p:spPr>
        <p:txBody>
          <a:bodyPr wrap="square">
            <a:spAutoFit/>
          </a:bodyPr>
          <a:lstStyle/>
          <a:p>
            <a:pPr algn="just">
              <a:lnSpc>
                <a:spcPct val="107000"/>
              </a:lnSpc>
              <a:spcAft>
                <a:spcPts val="800"/>
              </a:spcAft>
            </a:pPr>
            <a:r>
              <a:rPr lang="ru-RU" kern="100" dirty="0">
                <a:latin typeface="Times New Roman" panose="02020603050405020304" pitchFamily="18" charset="0"/>
                <a:ea typeface="Calibri" panose="020F0502020204030204" pitchFamily="34" charset="0"/>
                <a:cs typeface="Times New Roman" panose="02020603050405020304" pitchFamily="18" charset="0"/>
              </a:rPr>
              <a:t>При замыкании выводов резистора (Рис. 2.1–б), как уже отмечалось выше, через перемычку потечёт шумовой ток </a:t>
            </a:r>
            <a:r>
              <a:rPr lang="ru-RU" i="1" kern="100" dirty="0" err="1">
                <a:latin typeface="Times New Roman" panose="02020603050405020304" pitchFamily="18" charset="0"/>
                <a:ea typeface="Calibri" panose="020F0502020204030204" pitchFamily="34" charset="0"/>
                <a:cs typeface="Times New Roman" panose="02020603050405020304" pitchFamily="18" charset="0"/>
              </a:rPr>
              <a:t>i</a:t>
            </a:r>
            <a:r>
              <a:rPr lang="ru-RU" kern="100" baseline="-25000" dirty="0" err="1">
                <a:latin typeface="Times New Roman" panose="02020603050405020304" pitchFamily="18" charset="0"/>
                <a:ea typeface="Calibri" panose="020F0502020204030204" pitchFamily="34" charset="0"/>
                <a:cs typeface="Times New Roman" panose="02020603050405020304" pitchFamily="18" charset="0"/>
              </a:rPr>
              <a:t>T</a:t>
            </a:r>
            <a:r>
              <a:rPr lang="ru-RU" kern="100" dirty="0">
                <a:latin typeface="Times New Roman" panose="02020603050405020304" pitchFamily="18" charset="0"/>
                <a:ea typeface="Calibri" panose="020F0502020204030204" pitchFamily="34" charset="0"/>
                <a:cs typeface="Times New Roman" panose="02020603050405020304" pitchFamily="18" charset="0"/>
              </a:rPr>
              <a:t>(</a:t>
            </a:r>
            <a:r>
              <a:rPr lang="ru-RU" i="1" kern="100" dirty="0">
                <a:latin typeface="Times New Roman" panose="02020603050405020304" pitchFamily="18" charset="0"/>
                <a:ea typeface="Calibri" panose="020F0502020204030204" pitchFamily="34" charset="0"/>
                <a:cs typeface="Times New Roman" panose="02020603050405020304" pitchFamily="18" charset="0"/>
              </a:rPr>
              <a:t>t</a:t>
            </a:r>
            <a:r>
              <a:rPr lang="ru-RU" kern="100" dirty="0">
                <a:latin typeface="Times New Roman" panose="02020603050405020304" pitchFamily="18" charset="0"/>
                <a:ea typeface="Calibri" panose="020F0502020204030204" pitchFamily="34" charset="0"/>
                <a:cs typeface="Times New Roman" panose="02020603050405020304" pitchFamily="18" charset="0"/>
              </a:rPr>
              <a:t>). Этот ток обусловлен тепловым движением носителей в резисторе. </a:t>
            </a:r>
          </a:p>
          <a:p>
            <a:r>
              <a:rPr lang="ru-RU" dirty="0">
                <a:solidFill>
                  <a:srgbClr val="000000"/>
                </a:solidFill>
                <a:latin typeface="Times New Roman" panose="02020603050405020304" pitchFamily="18" charset="0"/>
                <a:ea typeface="Calibri" panose="020F0502020204030204" pitchFamily="34" charset="0"/>
              </a:rPr>
              <a:t>Можно также считать, что ток </a:t>
            </a:r>
            <a:r>
              <a:rPr lang="ru-RU" i="1" dirty="0" err="1">
                <a:solidFill>
                  <a:srgbClr val="000000"/>
                </a:solidFill>
                <a:latin typeface="Times New Roman" panose="02020603050405020304" pitchFamily="18" charset="0"/>
                <a:ea typeface="Calibri" panose="020F0502020204030204" pitchFamily="34" charset="0"/>
              </a:rPr>
              <a:t>i</a:t>
            </a:r>
            <a:r>
              <a:rPr lang="ru-RU" baseline="-25000" dirty="0" err="1">
                <a:solidFill>
                  <a:srgbClr val="000000"/>
                </a:solidFill>
                <a:latin typeface="Times New Roman" panose="02020603050405020304" pitchFamily="18" charset="0"/>
                <a:ea typeface="Calibri" panose="020F0502020204030204" pitchFamily="34" charset="0"/>
              </a:rPr>
              <a:t>T</a:t>
            </a:r>
            <a:r>
              <a:rPr lang="ru-RU" dirty="0">
                <a:solidFill>
                  <a:srgbClr val="000000"/>
                </a:solidFill>
                <a:latin typeface="Times New Roman" panose="02020603050405020304" pitchFamily="18" charset="0"/>
                <a:ea typeface="Calibri" panose="020F0502020204030204" pitchFamily="34" charset="0"/>
              </a:rPr>
              <a:t>(</a:t>
            </a:r>
            <a:r>
              <a:rPr lang="ru-RU" i="1" dirty="0">
                <a:solidFill>
                  <a:srgbClr val="000000"/>
                </a:solidFill>
                <a:latin typeface="Times New Roman" panose="02020603050405020304" pitchFamily="18" charset="0"/>
                <a:ea typeface="Calibri" panose="020F0502020204030204" pitchFamily="34" charset="0"/>
              </a:rPr>
              <a:t>t</a:t>
            </a:r>
            <a:r>
              <a:rPr lang="ru-RU" dirty="0">
                <a:solidFill>
                  <a:srgbClr val="000000"/>
                </a:solidFill>
                <a:latin typeface="Times New Roman" panose="02020603050405020304" pitchFamily="18" charset="0"/>
                <a:ea typeface="Calibri" panose="020F0502020204030204" pitchFamily="34" charset="0"/>
              </a:rPr>
              <a:t>) обусловлен обменом квантами энергии</a:t>
            </a:r>
            <a:r>
              <a:rPr lang="en-US" dirty="0">
                <a:solidFill>
                  <a:srgbClr val="000000"/>
                </a:solidFill>
                <a:latin typeface="Times New Roman" panose="02020603050405020304" pitchFamily="18" charset="0"/>
                <a:ea typeface="Calibri" panose="020F0502020204030204" pitchFamily="34" charset="0"/>
              </a:rPr>
              <a:t> </a:t>
            </a:r>
            <a:r>
              <a:rPr lang="ru-RU" dirty="0">
                <a:solidFill>
                  <a:srgbClr val="000000"/>
                </a:solidFill>
                <a:latin typeface="Times New Roman" panose="02020603050405020304" pitchFamily="18" charset="0"/>
                <a:ea typeface="Calibri" panose="020F0502020204030204" pitchFamily="34" charset="0"/>
              </a:rPr>
              <a:t>между короткозамкнутым резистором и термостатом. Энергия отдельного кванта составляет </a:t>
            </a:r>
            <a:r>
              <a:rPr lang="ru-RU" i="1" dirty="0" err="1">
                <a:solidFill>
                  <a:srgbClr val="000000"/>
                </a:solidFill>
                <a:latin typeface="Times New Roman" panose="02020603050405020304" pitchFamily="18" charset="0"/>
                <a:ea typeface="Calibri" panose="020F0502020204030204" pitchFamily="34" charset="0"/>
              </a:rPr>
              <a:t>kT</a:t>
            </a:r>
            <a:r>
              <a:rPr lang="ru-RU" dirty="0">
                <a:solidFill>
                  <a:srgbClr val="000000"/>
                </a:solidFill>
                <a:latin typeface="Times New Roman" panose="02020603050405020304" pitchFamily="18" charset="0"/>
                <a:ea typeface="Calibri" panose="020F0502020204030204" pitchFamily="34" charset="0"/>
              </a:rPr>
              <a:t>/2, где </a:t>
            </a:r>
            <a:r>
              <a:rPr lang="ru-RU" i="1" dirty="0">
                <a:solidFill>
                  <a:srgbClr val="000000"/>
                </a:solidFill>
                <a:latin typeface="Times New Roman" panose="02020603050405020304" pitchFamily="18" charset="0"/>
                <a:ea typeface="Calibri" panose="020F0502020204030204" pitchFamily="34" charset="0"/>
              </a:rPr>
              <a:t>k </a:t>
            </a:r>
            <a:r>
              <a:rPr lang="ru-RU" dirty="0">
                <a:solidFill>
                  <a:srgbClr val="000000"/>
                </a:solidFill>
                <a:latin typeface="Times New Roman" panose="02020603050405020304" pitchFamily="18" charset="0"/>
                <a:ea typeface="Calibri" panose="020F0502020204030204" pitchFamily="34" charset="0"/>
              </a:rPr>
              <a:t>= 1.38</a:t>
            </a:r>
            <a:r>
              <a:rPr lang="ru-RU" dirty="0">
                <a:solidFill>
                  <a:srgbClr val="000000"/>
                </a:solidFill>
                <a:latin typeface="Times New Roman" panose="02020603050405020304" pitchFamily="18" charset="0"/>
                <a:ea typeface="Calibri" panose="020F0502020204030204" pitchFamily="34" charset="0"/>
                <a:cs typeface="Times New Roman" panose="02020603050405020304" pitchFamily="18" charset="0"/>
                <a:sym typeface="Symbol" panose="05050102010706020507" pitchFamily="18" charset="2"/>
              </a:rPr>
              <a:t></a:t>
            </a:r>
            <a:r>
              <a:rPr lang="ru-RU" dirty="0">
                <a:solidFill>
                  <a:srgbClr val="000000"/>
                </a:solidFill>
                <a:latin typeface="Times New Roman" panose="02020603050405020304" pitchFamily="18" charset="0"/>
                <a:ea typeface="Calibri" panose="020F0502020204030204" pitchFamily="34" charset="0"/>
              </a:rPr>
              <a:t>10</a:t>
            </a:r>
            <a:r>
              <a:rPr lang="ru-RU" baseline="30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sym typeface="Symbol" panose="05050102010706020507" pitchFamily="18" charset="2"/>
              </a:rPr>
              <a:t></a:t>
            </a:r>
            <a:r>
              <a:rPr lang="ru-RU" baseline="30000" dirty="0">
                <a:solidFill>
                  <a:srgbClr val="000000"/>
                </a:solidFill>
                <a:latin typeface="Times New Roman" panose="02020603050405020304" pitchFamily="18" charset="0"/>
                <a:ea typeface="Calibri" panose="020F0502020204030204" pitchFamily="34" charset="0"/>
              </a:rPr>
              <a:t>23</a:t>
            </a:r>
            <a:r>
              <a:rPr lang="ru-RU" dirty="0">
                <a:solidFill>
                  <a:srgbClr val="000000"/>
                </a:solidFill>
                <a:latin typeface="Times New Roman" panose="02020603050405020304" pitchFamily="18" charset="0"/>
                <a:ea typeface="Calibri" panose="020F0502020204030204" pitchFamily="34" charset="0"/>
              </a:rPr>
              <a:t> Дж/К – постоянная Больцмана.</a:t>
            </a:r>
            <a:endParaRPr lang="ru-RU" dirty="0"/>
          </a:p>
        </p:txBody>
      </p:sp>
    </p:spTree>
    <p:extLst>
      <p:ext uri="{BB962C8B-B14F-4D97-AF65-F5344CB8AC3E}">
        <p14:creationId xmlns:p14="http://schemas.microsoft.com/office/powerpoint/2010/main" val="10806216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633984" y="473627"/>
            <a:ext cx="10777728" cy="685059"/>
          </a:xfrm>
          <a:prstGeom prst="rect">
            <a:avLst/>
          </a:prstGeom>
        </p:spPr>
        <p:txBody>
          <a:bodyPr wrap="square">
            <a:spAutoFit/>
          </a:bodyPr>
          <a:lstStyle/>
          <a:p>
            <a:pPr algn="just">
              <a:lnSpc>
                <a:spcPct val="107000"/>
              </a:lnSpc>
              <a:spcAft>
                <a:spcPts val="800"/>
              </a:spcAft>
            </a:pPr>
            <a:r>
              <a:rPr lang="ru-RU" kern="100" dirty="0">
                <a:latin typeface="Times New Roman" panose="02020603050405020304" pitchFamily="18" charset="0"/>
                <a:ea typeface="Calibri" panose="020F0502020204030204" pitchFamily="34" charset="0"/>
                <a:cs typeface="Times New Roman" panose="02020603050405020304" pitchFamily="18" charset="0"/>
              </a:rPr>
              <a:t>Приведем две эквивалентные схемы идеального резистора, в которых тепловой шум учитывается либо генератором напряжения </a:t>
            </a:r>
            <a:r>
              <a:rPr lang="ru-RU" i="1" kern="100" dirty="0" err="1">
                <a:latin typeface="Times New Roman" panose="02020603050405020304" pitchFamily="18" charset="0"/>
                <a:ea typeface="Calibri" panose="020F0502020204030204" pitchFamily="34" charset="0"/>
                <a:cs typeface="Times New Roman" panose="02020603050405020304" pitchFamily="18" charset="0"/>
              </a:rPr>
              <a:t>e</a:t>
            </a:r>
            <a:r>
              <a:rPr lang="ru-RU" kern="100" baseline="-25000" dirty="0" err="1">
                <a:latin typeface="Times New Roman" panose="02020603050405020304" pitchFamily="18" charset="0"/>
                <a:ea typeface="Calibri" panose="020F0502020204030204" pitchFamily="34" charset="0"/>
                <a:cs typeface="Times New Roman" panose="02020603050405020304" pitchFamily="18" charset="0"/>
              </a:rPr>
              <a:t>T</a:t>
            </a:r>
            <a:r>
              <a:rPr lang="ru-RU" kern="100" dirty="0">
                <a:latin typeface="Times New Roman" panose="02020603050405020304" pitchFamily="18" charset="0"/>
                <a:ea typeface="Calibri" panose="020F0502020204030204" pitchFamily="34" charset="0"/>
                <a:cs typeface="Times New Roman" panose="02020603050405020304" pitchFamily="18" charset="0"/>
              </a:rPr>
              <a:t>(</a:t>
            </a:r>
            <a:r>
              <a:rPr lang="ru-RU" i="1" kern="100" dirty="0">
                <a:latin typeface="Times New Roman" panose="02020603050405020304" pitchFamily="18" charset="0"/>
                <a:ea typeface="Calibri" panose="020F0502020204030204" pitchFamily="34" charset="0"/>
                <a:cs typeface="Times New Roman" panose="02020603050405020304" pitchFamily="18" charset="0"/>
              </a:rPr>
              <a:t>t</a:t>
            </a:r>
            <a:r>
              <a:rPr lang="ru-RU" kern="100" dirty="0">
                <a:latin typeface="Times New Roman" panose="02020603050405020304" pitchFamily="18" charset="0"/>
                <a:ea typeface="Calibri" panose="020F0502020204030204" pitchFamily="34" charset="0"/>
                <a:cs typeface="Times New Roman" panose="02020603050405020304" pitchFamily="18" charset="0"/>
              </a:rPr>
              <a:t>), либо</a:t>
            </a:r>
            <a:r>
              <a:rPr lang="en-US" kern="100" dirty="0">
                <a:latin typeface="Times New Roman" panose="02020603050405020304" pitchFamily="18" charset="0"/>
                <a:ea typeface="Calibri" panose="020F0502020204030204" pitchFamily="34" charset="0"/>
                <a:cs typeface="Times New Roman" panose="02020603050405020304" pitchFamily="18" charset="0"/>
              </a:rPr>
              <a:t> </a:t>
            </a:r>
            <a:r>
              <a:rPr lang="ru-RU" kern="100" dirty="0">
                <a:latin typeface="Times New Roman" panose="02020603050405020304" pitchFamily="18" charset="0"/>
                <a:ea typeface="Calibri" panose="020F0502020204030204" pitchFamily="34" charset="0"/>
                <a:cs typeface="Times New Roman" panose="02020603050405020304" pitchFamily="18" charset="0"/>
              </a:rPr>
              <a:t>генератором тока </a:t>
            </a:r>
            <a:r>
              <a:rPr lang="ru-RU" i="1" kern="100" dirty="0" err="1">
                <a:latin typeface="Times New Roman" panose="02020603050405020304" pitchFamily="18" charset="0"/>
                <a:ea typeface="Calibri" panose="020F0502020204030204" pitchFamily="34" charset="0"/>
                <a:cs typeface="Times New Roman" panose="02020603050405020304" pitchFamily="18" charset="0"/>
              </a:rPr>
              <a:t>i</a:t>
            </a:r>
            <a:r>
              <a:rPr lang="ru-RU" kern="100" baseline="-25000" dirty="0" err="1">
                <a:latin typeface="Times New Roman" panose="02020603050405020304" pitchFamily="18" charset="0"/>
                <a:ea typeface="Calibri" panose="020F0502020204030204" pitchFamily="34" charset="0"/>
                <a:cs typeface="Times New Roman" panose="02020603050405020304" pitchFamily="18" charset="0"/>
              </a:rPr>
              <a:t>T</a:t>
            </a:r>
            <a:r>
              <a:rPr lang="ru-RU" kern="100" dirty="0">
                <a:latin typeface="Times New Roman" panose="02020603050405020304" pitchFamily="18" charset="0"/>
                <a:ea typeface="Calibri" panose="020F0502020204030204" pitchFamily="34" charset="0"/>
                <a:cs typeface="Times New Roman" panose="02020603050405020304" pitchFamily="18" charset="0"/>
              </a:rPr>
              <a:t>(</a:t>
            </a:r>
            <a:r>
              <a:rPr lang="ru-RU" i="1" kern="100" dirty="0">
                <a:latin typeface="Times New Roman" panose="02020603050405020304" pitchFamily="18" charset="0"/>
                <a:ea typeface="Calibri" panose="020F0502020204030204" pitchFamily="34" charset="0"/>
                <a:cs typeface="Times New Roman" panose="02020603050405020304" pitchFamily="18" charset="0"/>
              </a:rPr>
              <a:t>t</a:t>
            </a:r>
            <a:r>
              <a:rPr lang="ru-RU" kern="100" dirty="0">
                <a:latin typeface="Times New Roman" panose="02020603050405020304" pitchFamily="18" charset="0"/>
                <a:ea typeface="Calibri" panose="020F0502020204030204" pitchFamily="34" charset="0"/>
                <a:cs typeface="Times New Roman" panose="02020603050405020304" pitchFamily="18" charset="0"/>
              </a:rPr>
              <a:t>).</a:t>
            </a:r>
            <a:endParaRPr lang="ru-RU"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5" name="Рисунок 4"/>
          <p:cNvPicPr/>
          <p:nvPr/>
        </p:nvPicPr>
        <p:blipFill>
          <a:blip r:embed="rId2"/>
          <a:stretch>
            <a:fillRect/>
          </a:stretch>
        </p:blipFill>
        <p:spPr>
          <a:xfrm>
            <a:off x="1551495" y="1520190"/>
            <a:ext cx="2968625" cy="1623060"/>
          </a:xfrm>
          <a:prstGeom prst="rect">
            <a:avLst/>
          </a:prstGeom>
        </p:spPr>
      </p:pic>
      <p:sp>
        <p:nvSpPr>
          <p:cNvPr id="6" name="Прямоугольник 5"/>
          <p:cNvSpPr/>
          <p:nvPr/>
        </p:nvSpPr>
        <p:spPr>
          <a:xfrm>
            <a:off x="4681728" y="1520190"/>
            <a:ext cx="6096000" cy="961482"/>
          </a:xfrm>
          <a:prstGeom prst="rect">
            <a:avLst/>
          </a:prstGeom>
        </p:spPr>
        <p:txBody>
          <a:bodyPr>
            <a:spAutoFit/>
          </a:bodyPr>
          <a:lstStyle/>
          <a:p>
            <a:pPr>
              <a:lnSpc>
                <a:spcPct val="107000"/>
              </a:lnSpc>
              <a:spcAft>
                <a:spcPts val="800"/>
              </a:spcAft>
            </a:pPr>
            <a:r>
              <a:rPr lang="ru-RU" kern="100" dirty="0">
                <a:latin typeface="Times New Roman" panose="02020603050405020304" pitchFamily="18" charset="0"/>
                <a:ea typeface="Calibri" panose="020F0502020204030204" pitchFamily="34" charset="0"/>
                <a:cs typeface="Times New Roman" panose="02020603050405020304" pitchFamily="18" charset="0"/>
              </a:rPr>
              <a:t>Эквивалентные схемы для учета теплового шума:</a:t>
            </a:r>
            <a:br>
              <a:rPr lang="en-US" kern="100" dirty="0">
                <a:latin typeface="Times New Roman" panose="02020603050405020304" pitchFamily="18" charset="0"/>
                <a:ea typeface="Calibri" panose="020F0502020204030204" pitchFamily="34" charset="0"/>
                <a:cs typeface="Times New Roman" panose="02020603050405020304" pitchFamily="18" charset="0"/>
              </a:rPr>
            </a:br>
            <a:r>
              <a:rPr lang="ru-RU" kern="100" dirty="0">
                <a:latin typeface="Times New Roman" panose="02020603050405020304" pitchFamily="18" charset="0"/>
                <a:ea typeface="Calibri" panose="020F0502020204030204" pitchFamily="34" charset="0"/>
                <a:cs typeface="Times New Roman" panose="02020603050405020304" pitchFamily="18" charset="0"/>
              </a:rPr>
              <a:t> (а) генератором напряжения, </a:t>
            </a:r>
            <a:br>
              <a:rPr lang="en-US" kern="100" dirty="0">
                <a:latin typeface="Times New Roman" panose="02020603050405020304" pitchFamily="18" charset="0"/>
                <a:ea typeface="Calibri" panose="020F0502020204030204" pitchFamily="34" charset="0"/>
                <a:cs typeface="Times New Roman" panose="02020603050405020304" pitchFamily="18" charset="0"/>
              </a:rPr>
            </a:br>
            <a:r>
              <a:rPr lang="ru-RU" kern="100" dirty="0">
                <a:latin typeface="Times New Roman" panose="02020603050405020304" pitchFamily="18" charset="0"/>
                <a:ea typeface="Calibri" panose="020F0502020204030204" pitchFamily="34" charset="0"/>
                <a:cs typeface="Times New Roman" panose="02020603050405020304" pitchFamily="18" charset="0"/>
              </a:rPr>
              <a:t>(б) генератором тока.</a:t>
            </a:r>
            <a:endParaRPr lang="ru-RU"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9" name="Прямоугольник 8"/>
          <p:cNvSpPr/>
          <p:nvPr/>
        </p:nvSpPr>
        <p:spPr>
          <a:xfrm>
            <a:off x="633984" y="3143250"/>
            <a:ext cx="10777728" cy="2771015"/>
          </a:xfrm>
          <a:prstGeom prst="rect">
            <a:avLst/>
          </a:prstGeom>
        </p:spPr>
        <p:txBody>
          <a:bodyPr wrap="square">
            <a:spAutoFit/>
          </a:bodyPr>
          <a:lstStyle/>
          <a:p>
            <a:pPr algn="just">
              <a:lnSpc>
                <a:spcPct val="107000"/>
              </a:lnSpc>
              <a:spcAft>
                <a:spcPts val="800"/>
              </a:spcAft>
            </a:pPr>
            <a:r>
              <a:rPr lang="ru-RU" kern="1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Представленные схемы полностью эквивалентны друг другу. Напомним, что внутреннее сопротивление идеального генератора напряжения равно нулю, </a:t>
            </a:r>
            <a:r>
              <a:rPr lang="ru-RU" i="1" kern="1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R</a:t>
            </a:r>
            <a:r>
              <a:rPr lang="ru-RU" i="1" kern="100" baseline="-250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e</a:t>
            </a:r>
            <a:r>
              <a:rPr lang="ru-RU" kern="100" baseline="-250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T</a:t>
            </a:r>
            <a:r>
              <a:rPr lang="en-US" kern="100" baseline="-25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ru-RU" kern="1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t>
            </a:r>
            <a:r>
              <a:rPr lang="en-US" kern="1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ru-RU" kern="1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0, а идеального генератора тока – бесконечности, </a:t>
            </a:r>
            <a:br>
              <a:rPr lang="en-US" kern="1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br>
            <a:r>
              <a:rPr lang="ru-RU" i="1" kern="1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R</a:t>
            </a:r>
            <a:r>
              <a:rPr lang="ru-RU" i="1" kern="100" baseline="-250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i</a:t>
            </a:r>
            <a:r>
              <a:rPr lang="ru-RU" kern="100" baseline="-250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T</a:t>
            </a:r>
            <a:r>
              <a:rPr lang="ru-RU" kern="1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 ∞.</a:t>
            </a:r>
            <a:endParaRPr lang="ru-RU" kern="100"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r>
              <a:rPr lang="ru-RU" kern="1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Если резистор </a:t>
            </a:r>
            <a:r>
              <a:rPr lang="ru-RU" b="1" kern="1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разомкнут</a:t>
            </a:r>
            <a:r>
              <a:rPr lang="ru-RU" kern="1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на его выводах действует </a:t>
            </a:r>
            <a:r>
              <a:rPr lang="ru-RU" kern="1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эдс</a:t>
            </a:r>
            <a:r>
              <a:rPr lang="ru-RU" kern="1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теплового шума</a:t>
            </a:r>
            <a:r>
              <a:rPr lang="en-US" kern="1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ru-RU" i="1" kern="1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e</a:t>
            </a:r>
            <a:r>
              <a:rPr lang="ru-RU" kern="100" baseline="-250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T</a:t>
            </a:r>
            <a:r>
              <a:rPr lang="ru-RU" kern="1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t>
            </a:r>
            <a:r>
              <a:rPr lang="ru-RU" i="1" kern="1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t</a:t>
            </a:r>
            <a:r>
              <a:rPr lang="ru-RU" kern="1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Генератор тока </a:t>
            </a:r>
            <a:r>
              <a:rPr lang="ru-RU" i="1" kern="100" baseline="-250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i</a:t>
            </a:r>
            <a:r>
              <a:rPr lang="ru-RU" kern="100" baseline="-250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T</a:t>
            </a:r>
            <a:r>
              <a:rPr lang="ru-RU" kern="1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t>
            </a:r>
            <a:r>
              <a:rPr lang="ru-RU" i="1" kern="1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t</a:t>
            </a:r>
            <a:r>
              <a:rPr lang="ru-RU" kern="1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br>
              <a:rPr lang="en-US" kern="1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br>
            <a:r>
              <a:rPr lang="ru-RU" kern="1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в случае разомкнутого резистора, приводит к тому, что на резисторе выделяется напряжение </a:t>
            </a:r>
            <a:r>
              <a:rPr lang="ru-RU" i="1" kern="1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e</a:t>
            </a:r>
            <a:r>
              <a:rPr lang="ru-RU" kern="100" baseline="-250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T</a:t>
            </a:r>
            <a:r>
              <a:rPr lang="ru-RU" kern="1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t>
            </a:r>
            <a:r>
              <a:rPr lang="ru-RU" i="1" kern="1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t</a:t>
            </a:r>
            <a:r>
              <a:rPr lang="ru-RU" kern="1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 </a:t>
            </a:r>
            <a:r>
              <a:rPr lang="ru-RU" i="1" kern="1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i</a:t>
            </a:r>
            <a:r>
              <a:rPr lang="ru-RU" kern="100" baseline="-250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T</a:t>
            </a:r>
            <a:r>
              <a:rPr lang="ru-RU" kern="1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t>
            </a:r>
            <a:r>
              <a:rPr lang="ru-RU" i="1" kern="1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t</a:t>
            </a:r>
            <a:r>
              <a:rPr lang="ru-RU" kern="1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t>
            </a:r>
            <a:r>
              <a:rPr lang="ru-RU" i="1" kern="1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R</a:t>
            </a:r>
            <a:r>
              <a:rPr lang="ru-RU" kern="1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t>
            </a:r>
            <a:endParaRPr lang="ru-RU" kern="100"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r>
              <a:rPr lang="ru-RU" b="1" kern="1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При коротком замыкании </a:t>
            </a:r>
            <a:r>
              <a:rPr lang="ru-RU" kern="1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резистор “отдает” во внешнюю цепь ток</a:t>
            </a:r>
            <a:br>
              <a:rPr lang="en-US" kern="1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br>
            <a:r>
              <a:rPr lang="en-US" i="1" kern="1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i</a:t>
            </a:r>
            <a:r>
              <a:rPr lang="en-US" kern="100" baseline="-250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T</a:t>
            </a:r>
            <a:r>
              <a:rPr lang="en-US" kern="1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t>
            </a:r>
            <a:r>
              <a:rPr lang="en-US" i="1" kern="1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t</a:t>
            </a:r>
            <a:r>
              <a:rPr lang="en-US" kern="1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 </a:t>
            </a:r>
            <a:r>
              <a:rPr lang="en-US" i="1" kern="1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e</a:t>
            </a:r>
            <a:r>
              <a:rPr lang="en-US" kern="100" baseline="-250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T</a:t>
            </a:r>
            <a:r>
              <a:rPr lang="en-US" kern="1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t>
            </a:r>
            <a:r>
              <a:rPr lang="en-US" i="1" kern="1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t</a:t>
            </a:r>
            <a:r>
              <a:rPr lang="en-US" kern="1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t>
            </a:r>
            <a:r>
              <a:rPr lang="en-US" i="1" kern="1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R</a:t>
            </a:r>
            <a:r>
              <a:rPr lang="en-US" kern="1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t>
            </a:r>
          </a:p>
          <a:p>
            <a:pPr algn="just">
              <a:lnSpc>
                <a:spcPct val="107000"/>
              </a:lnSpc>
              <a:spcAft>
                <a:spcPts val="800"/>
              </a:spcAft>
            </a:pPr>
            <a:r>
              <a:rPr lang="ru-RU" kern="100" dirty="0">
                <a:latin typeface="Times New Roman" panose="02020603050405020304" pitchFamily="18" charset="0"/>
                <a:ea typeface="Calibri" panose="020F0502020204030204" pitchFamily="34" charset="0"/>
                <a:cs typeface="Times New Roman" panose="02020603050405020304" pitchFamily="18" charset="0"/>
              </a:rPr>
              <a:t>Спектр этого тока равен</a:t>
            </a:r>
            <a:endParaRPr lang="ru-RU"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11" name="Рисунок 10"/>
          <p:cNvPicPr/>
          <p:nvPr/>
        </p:nvPicPr>
        <p:blipFill>
          <a:blip r:embed="rId3"/>
          <a:stretch>
            <a:fillRect/>
          </a:stretch>
        </p:blipFill>
        <p:spPr>
          <a:xfrm>
            <a:off x="3612705" y="5453511"/>
            <a:ext cx="3812223" cy="460754"/>
          </a:xfrm>
          <a:prstGeom prst="rect">
            <a:avLst/>
          </a:prstGeom>
        </p:spPr>
      </p:pic>
    </p:spTree>
    <p:extLst>
      <p:ext uri="{BB962C8B-B14F-4D97-AF65-F5344CB8AC3E}">
        <p14:creationId xmlns:p14="http://schemas.microsoft.com/office/powerpoint/2010/main" val="1967822340"/>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1926</TotalTime>
  <Words>1299</Words>
  <Application>Microsoft Office PowerPoint</Application>
  <PresentationFormat>Широкоэкранный</PresentationFormat>
  <Paragraphs>54</Paragraphs>
  <Slides>10</Slides>
  <Notes>0</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10</vt:i4>
      </vt:variant>
    </vt:vector>
  </HeadingPairs>
  <TitlesOfParts>
    <vt:vector size="15" baseType="lpstr">
      <vt:lpstr>Arial</vt:lpstr>
      <vt:lpstr>Calibri</vt:lpstr>
      <vt:lpstr>Calibri Light</vt:lpstr>
      <vt:lpstr>Times New Roman</vt:lpstr>
      <vt:lpstr>Тема Office</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Алексей Королев</dc:creator>
  <cp:lastModifiedBy>Aleksey Korolev</cp:lastModifiedBy>
  <cp:revision>105</cp:revision>
  <dcterms:created xsi:type="dcterms:W3CDTF">2023-09-06T06:02:29Z</dcterms:created>
  <dcterms:modified xsi:type="dcterms:W3CDTF">2024-09-27T16:19:03Z</dcterms:modified>
</cp:coreProperties>
</file>