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14" r:id="rId2"/>
    <p:sldId id="410" r:id="rId3"/>
    <p:sldId id="411" r:id="rId4"/>
    <p:sldId id="412" r:id="rId5"/>
    <p:sldId id="429" r:id="rId6"/>
    <p:sldId id="408" r:id="rId7"/>
    <p:sldId id="436" r:id="rId8"/>
    <p:sldId id="409" r:id="rId9"/>
    <p:sldId id="407" r:id="rId10"/>
    <p:sldId id="438" r:id="rId11"/>
    <p:sldId id="439" r:id="rId12"/>
    <p:sldId id="440" r:id="rId13"/>
    <p:sldId id="441" r:id="rId14"/>
    <p:sldId id="437" r:id="rId15"/>
    <p:sldId id="442" r:id="rId16"/>
    <p:sldId id="444" r:id="rId17"/>
    <p:sldId id="443" r:id="rId18"/>
    <p:sldId id="445" r:id="rId19"/>
    <p:sldId id="446" r:id="rId20"/>
    <p:sldId id="447" r:id="rId21"/>
    <p:sldId id="448" r:id="rId22"/>
    <p:sldId id="452" r:id="rId23"/>
    <p:sldId id="449" r:id="rId24"/>
    <p:sldId id="450" r:id="rId25"/>
  </p:sldIdLst>
  <p:sldSz cx="12192000" cy="6858000"/>
  <p:notesSz cx="6797675" cy="9926638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E73EE-4368-447C-9366-BCD491A3307C}" type="datetimeFigureOut">
              <a:rPr lang="ru-RU" smtClean="0"/>
              <a:t>04.12.2024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A643E-3F5E-40B0-8B70-0C32BA587B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2828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E73EE-4368-447C-9366-BCD491A3307C}" type="datetimeFigureOut">
              <a:rPr lang="ru-RU" smtClean="0"/>
              <a:t>04.12.2024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A643E-3F5E-40B0-8B70-0C32BA587B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6439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E73EE-4368-447C-9366-BCD491A3307C}" type="datetimeFigureOut">
              <a:rPr lang="ru-RU" smtClean="0"/>
              <a:t>04.12.2024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A643E-3F5E-40B0-8B70-0C32BA587B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7940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E73EE-4368-447C-9366-BCD491A3307C}" type="datetimeFigureOut">
              <a:rPr lang="ru-RU" smtClean="0"/>
              <a:t>04.12.2024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A643E-3F5E-40B0-8B70-0C32BA587B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6847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E73EE-4368-447C-9366-BCD491A3307C}" type="datetimeFigureOut">
              <a:rPr lang="ru-RU" smtClean="0"/>
              <a:t>04.12.2024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A643E-3F5E-40B0-8B70-0C32BA587B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8634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E73EE-4368-447C-9366-BCD491A3307C}" type="datetimeFigureOut">
              <a:rPr lang="ru-RU" smtClean="0"/>
              <a:t>04.12.2024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A643E-3F5E-40B0-8B70-0C32BA587B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8097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E73EE-4368-447C-9366-BCD491A3307C}" type="datetimeFigureOut">
              <a:rPr lang="ru-RU" smtClean="0"/>
              <a:t>04.12.2024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A643E-3F5E-40B0-8B70-0C32BA587B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2879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E73EE-4368-447C-9366-BCD491A3307C}" type="datetimeFigureOut">
              <a:rPr lang="ru-RU" smtClean="0"/>
              <a:t>04.12.2024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A643E-3F5E-40B0-8B70-0C32BA587B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6368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E73EE-4368-447C-9366-BCD491A3307C}" type="datetimeFigureOut">
              <a:rPr lang="ru-RU" smtClean="0"/>
              <a:t>04.12.2024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A643E-3F5E-40B0-8B70-0C32BA587B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6541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E73EE-4368-447C-9366-BCD491A3307C}" type="datetimeFigureOut">
              <a:rPr lang="ru-RU" smtClean="0"/>
              <a:t>04.12.2024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A643E-3F5E-40B0-8B70-0C32BA587B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558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E73EE-4368-447C-9366-BCD491A3307C}" type="datetimeFigureOut">
              <a:rPr lang="ru-RU" smtClean="0"/>
              <a:t>04.12.2024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A643E-3F5E-40B0-8B70-0C32BA587B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3979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5E73EE-4368-447C-9366-BCD491A3307C}" type="datetimeFigureOut">
              <a:rPr lang="ru-RU" smtClean="0"/>
              <a:t>04.12.2024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BA643E-3F5E-40B0-8B70-0C32BA587B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248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12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7" Type="http://schemas.openxmlformats.org/officeDocument/2006/relationships/image" Target="../media/image109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8.png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7.png"/><Relationship Id="rId8" Type="http://schemas.openxmlformats.org/officeDocument/2006/relationships/image" Target="../media/image101.png"/><Relationship Id="rId12" Type="http://schemas.openxmlformats.org/officeDocument/2006/relationships/image" Target="../media/image96.png"/><Relationship Id="rId16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10.png"/><Relationship Id="rId15" Type="http://schemas.openxmlformats.org/officeDocument/2006/relationships/image" Target="../media/image99.png"/><Relationship Id="rId14" Type="http://schemas.openxmlformats.org/officeDocument/2006/relationships/image" Target="../media/image98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png"/><Relationship Id="rId7" Type="http://schemas.openxmlformats.org/officeDocument/2006/relationships/image" Target="../media/image10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6.png"/><Relationship Id="rId10" Type="http://schemas.openxmlformats.org/officeDocument/2006/relationships/image" Target="../media/image104.png"/><Relationship Id="rId9" Type="http://schemas.openxmlformats.org/officeDocument/2006/relationships/image" Target="../media/image10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106.png"/><Relationship Id="rId7" Type="http://schemas.openxmlformats.org/officeDocument/2006/relationships/image" Target="../media/image28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111.png"/><Relationship Id="rId4" Type="http://schemas.openxmlformats.org/officeDocument/2006/relationships/image" Target="../media/image10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3.png"/><Relationship Id="rId4" Type="http://schemas.openxmlformats.org/officeDocument/2006/relationships/image" Target="../media/image12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7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800909" y="912009"/>
            <a:ext cx="10833371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Несмотря на то что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современные технологии во многих случаях предоставляют возможность построения быстродействующих ЦВС, не прибегая к такому распараллеливанию, понижение рабочей тактовой частоты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позволяет расширить диапазон рабочих температур и быстродействие микросхемы.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Решение о выборе структуры функционального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преобразователя, обеспечивающей минимальный</a:t>
            </a:r>
          </a:p>
          <a:p>
            <a:pPr algn="just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объем памяти, принимается с учетом общих требований, предъявляемых к ЦВС.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того чтобы найти частоты паразитных составляющих, вызванных наличием нелинейности передаточной характеристики ЦАП, рассмотрим</a:t>
            </a:r>
          </a:p>
        </p:txBody>
      </p:sp>
    </p:spTree>
    <p:extLst>
      <p:ext uri="{BB962C8B-B14F-4D97-AF65-F5344CB8AC3E}">
        <p14:creationId xmlns:p14="http://schemas.microsoft.com/office/powerpoint/2010/main" val="27388467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2203" y="369651"/>
            <a:ext cx="7178454" cy="252161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4464" y="3027449"/>
            <a:ext cx="6033932" cy="3407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1376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495" y="782163"/>
            <a:ext cx="10429062" cy="425818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2978792" y="5459929"/>
            <a:ext cx="643646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Синтез методом пассивных идентичны декад</a:t>
            </a:r>
            <a:endParaRPr lang="ru-RU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9844" y="6011363"/>
            <a:ext cx="7594364" cy="497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2096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1501" y="145913"/>
            <a:ext cx="6048720" cy="5859697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2649166" y="6005610"/>
            <a:ext cx="831390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Структурная схема формирователя опорных частот</a:t>
            </a:r>
            <a:endParaRPr lang="ru-RU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665395" y="2121030"/>
            <a:ext cx="403697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Колебания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000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</a:t>
            </a:r>
            <a:r>
              <a:rPr lang="en-US" sz="2000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+(</a:t>
            </a:r>
            <a:r>
              <a:rPr lang="el-GR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000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0-9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должны быть</a:t>
            </a:r>
            <a:b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спектрально чистыми</a:t>
            </a:r>
          </a:p>
          <a:p>
            <a:pPr algn="ctr"/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Вопрос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почему?</a:t>
            </a:r>
            <a:endParaRPr 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63038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9148" y="1574839"/>
            <a:ext cx="9542226" cy="3590144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2073307" y="781857"/>
            <a:ext cx="831390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Важное замечание</a:t>
            </a:r>
            <a:endParaRPr lang="ru-RU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190039" y="5373029"/>
            <a:ext cx="831390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Использование делителей частоты для сохранения спектральной чистоты формируемого колебания мы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дальнейшем увидим в современных схемах синтезаторов частот прямого синтеза</a:t>
            </a:r>
            <a:endParaRPr lang="ru-RU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89591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767191" y="459912"/>
            <a:ext cx="831390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элементы трактов прямого когерентного синтеза частот</a:t>
            </a:r>
            <a:endParaRPr lang="ru-RU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528536" y="1685599"/>
            <a:ext cx="4899498" cy="40934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ru-RU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Прямой аналоговый синтез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Умножители частоты на ДНЗ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Умножители частоты на диодах </a:t>
            </a:r>
            <a:r>
              <a:rPr lang="ru-RU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Шоттки</a:t>
            </a:r>
            <a:endParaRPr lang="ru-RU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Смесители</a:t>
            </a:r>
          </a:p>
          <a:p>
            <a:pPr marL="342900" indent="-342900">
              <a:buFontTx/>
              <a:buChar char="-"/>
            </a:pP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Аналоговые делители частоты</a:t>
            </a:r>
          </a:p>
          <a:p>
            <a:pPr marL="342900" indent="-342900">
              <a:buFontTx/>
              <a:buChar char="-"/>
            </a:pP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Частотные фильтры</a:t>
            </a:r>
          </a:p>
          <a:p>
            <a:pPr marL="342900" indent="-342900">
              <a:buFontTx/>
              <a:buChar char="-"/>
            </a:pP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Усилители</a:t>
            </a:r>
          </a:p>
          <a:p>
            <a:pPr marL="342900" indent="-342900">
              <a:buFontTx/>
              <a:buChar char="-"/>
            </a:pP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Генераторы</a:t>
            </a:r>
          </a:p>
          <a:p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 их основе можно выполнять гибридные (комбинированные) аналоговые узлы, например, преобразователи частоты, содержащие умножители и делители часты, смесители, усилители, фильтры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5924145" y="1685599"/>
            <a:ext cx="4899498" cy="16312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ru-RU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Прямой цифровой синтез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ЦАП, ЦВС как делитель частоты (?)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ЦАП, ЦВС преобразователь частоты (?)</a:t>
            </a:r>
          </a:p>
          <a:p>
            <a:pPr marL="342900" indent="-342900">
              <a:buFontTx/>
              <a:buChar char="-"/>
            </a:pP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Делители частоты на основе логических схем 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6402423" y="3747702"/>
            <a:ext cx="4421220" cy="20313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Прямой гибридный цифро-аналоговый синтез</a:t>
            </a: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Гибридные (комбинированные ) цифро-аналоговые узлы, например, квадратурные модуляторы, содержащие цифровые делители частоты, смесители, усилители, фильтры</a:t>
            </a:r>
          </a:p>
        </p:txBody>
      </p:sp>
    </p:spTree>
    <p:extLst>
      <p:ext uri="{BB962C8B-B14F-4D97-AF65-F5344CB8AC3E}">
        <p14:creationId xmlns:p14="http://schemas.microsoft.com/office/powerpoint/2010/main" val="37848458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Рисунок 76">
            <a:extLst>
              <a:ext uri="{FF2B5EF4-FFF2-40B4-BE49-F238E27FC236}">
                <a16:creationId xmlns:a16="http://schemas.microsoft.com/office/drawing/2014/main" id="{B4C71B48-C529-7EF3-AD09-71127290A7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430" y="533842"/>
            <a:ext cx="8000959" cy="3394346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632" y="1987516"/>
            <a:ext cx="2124075" cy="1331947"/>
          </a:xfrm>
          <a:prstGeom prst="rect">
            <a:avLst/>
          </a:prstGeom>
        </p:spPr>
      </p:pic>
      <p:cxnSp>
        <p:nvCxnSpPr>
          <p:cNvPr id="4" name="Скругленная соединительная линия 3"/>
          <p:cNvCxnSpPr/>
          <p:nvPr/>
        </p:nvCxnSpPr>
        <p:spPr>
          <a:xfrm rot="5400000" flipH="1" flipV="1">
            <a:off x="2253048" y="1453979"/>
            <a:ext cx="1235676" cy="86497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0886" y="3517435"/>
            <a:ext cx="1455243" cy="1041833"/>
          </a:xfrm>
          <a:prstGeom prst="rect">
            <a:avLst/>
          </a:prstGeom>
        </p:spPr>
      </p:pic>
      <p:cxnSp>
        <p:nvCxnSpPr>
          <p:cNvPr id="7" name="Скругленная соединительная линия 6"/>
          <p:cNvCxnSpPr/>
          <p:nvPr/>
        </p:nvCxnSpPr>
        <p:spPr>
          <a:xfrm rot="5400000" flipH="1" flipV="1">
            <a:off x="2654726" y="2082031"/>
            <a:ext cx="2850586" cy="122377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65468" y="4038351"/>
            <a:ext cx="1653362" cy="1043032"/>
          </a:xfrm>
          <a:prstGeom prst="rect">
            <a:avLst/>
          </a:prstGeom>
        </p:spPr>
      </p:pic>
      <p:cxnSp>
        <p:nvCxnSpPr>
          <p:cNvPr id="10" name="Скругленная соединительная линия 9"/>
          <p:cNvCxnSpPr/>
          <p:nvPr/>
        </p:nvCxnSpPr>
        <p:spPr>
          <a:xfrm rot="16200000" flipV="1">
            <a:off x="6137129" y="3632826"/>
            <a:ext cx="947473" cy="71669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Рисунок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68063" y="2171429"/>
            <a:ext cx="1421961" cy="1207894"/>
          </a:xfrm>
          <a:prstGeom prst="rect">
            <a:avLst/>
          </a:prstGeom>
        </p:spPr>
      </p:pic>
      <p:cxnSp>
        <p:nvCxnSpPr>
          <p:cNvPr id="13" name="Скругленная соединительная линия 12"/>
          <p:cNvCxnSpPr/>
          <p:nvPr/>
        </p:nvCxnSpPr>
        <p:spPr>
          <a:xfrm rot="10800000">
            <a:off x="6281352" y="1778451"/>
            <a:ext cx="1375719" cy="99692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Рисунок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89328" y="1868275"/>
            <a:ext cx="1580432" cy="1234275"/>
          </a:xfrm>
          <a:prstGeom prst="rect">
            <a:avLst/>
          </a:prstGeom>
        </p:spPr>
      </p:pic>
      <p:cxnSp>
        <p:nvCxnSpPr>
          <p:cNvPr id="16" name="Скругленная соединительная линия 15"/>
          <p:cNvCxnSpPr/>
          <p:nvPr/>
        </p:nvCxnSpPr>
        <p:spPr>
          <a:xfrm rot="16200000" flipV="1">
            <a:off x="8254330" y="1273093"/>
            <a:ext cx="1069997" cy="937643"/>
          </a:xfrm>
          <a:prstGeom prst="curvedConnector3">
            <a:avLst>
              <a:gd name="adj1" fmla="val 4923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Прямоугольник 18"/>
          <p:cNvSpPr/>
          <p:nvPr/>
        </p:nvSpPr>
        <p:spPr>
          <a:xfrm>
            <a:off x="2055853" y="5428076"/>
            <a:ext cx="831390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Элементарная ячейка синтезатора частот</a:t>
            </a:r>
            <a:endParaRPr lang="ru-RU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44737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Рисунок 2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8140" y="439466"/>
            <a:ext cx="8530329" cy="3255903"/>
          </a:xfrm>
          <a:prstGeom prst="rect">
            <a:avLst/>
          </a:prstGeom>
        </p:spPr>
      </p:pic>
      <p:sp>
        <p:nvSpPr>
          <p:cNvPr id="236" name="Поле 1"/>
          <p:cNvSpPr txBox="1">
            <a:spLocks noChangeArrowheads="1"/>
          </p:cNvSpPr>
          <p:nvPr/>
        </p:nvSpPr>
        <p:spPr bwMode="auto">
          <a:xfrm>
            <a:off x="626462" y="4045679"/>
            <a:ext cx="4999981" cy="141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Флуктуирует фронт импульса, Δτ – абсолютная величина задержки формирования фронта, она определяется флуктуационными процессами в источнике колебания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7" name="Прямоугольник 236"/>
              <p:cNvSpPr/>
              <p:nvPr/>
            </p:nvSpPr>
            <p:spPr>
              <a:xfrm>
                <a:off x="7580337" y="3396297"/>
                <a:ext cx="3387466" cy="8038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К</a:t>
                </a:r>
                <a14:m>
                  <m:oMath xmlns:m="http://schemas.openxmlformats.org/officeDocument/2006/math">
                    <m:r>
                      <a:rPr lang="ru-RU" b="0" i="0" smtClean="0">
                        <a:latin typeface="Cambria Math" panose="02040503050406030204" pitchFamily="18" charset="0"/>
                      </a:rPr>
                      <m:t>оэффициент передачи схемы</m:t>
                    </m:r>
                  </m:oMath>
                </a14:m>
                <a:br>
                  <a:rPr lang="ru-RU" b="0" i="0" dirty="0">
                    <a:latin typeface="Cambria Math" panose="02040503050406030204" pitchFamily="18" charset="0"/>
                  </a:rPr>
                </a:br>
                <a:r>
                  <a:rPr lang="ru-RU" b="0" i="0" dirty="0">
                    <a:latin typeface="Cambria Math" panose="02040503050406030204" pitchFamily="18" charset="0"/>
                  </a:rPr>
                  <a:t>по частоте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ru-RU" b="0" i="0" smtClean="0">
                            <a:latin typeface="Cambria Math" panose="02040503050406030204" pitchFamily="18" charset="0"/>
                          </a:rPr>
                          <m:t>Ч</m:t>
                        </m:r>
                      </m:sub>
                    </m:sSub>
                    <m:r>
                      <a:rPr lang="ru-RU" i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ru-RU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ru-RU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37" name="Прямоугольник 2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0337" y="3396297"/>
                <a:ext cx="3387466" cy="803810"/>
              </a:xfrm>
              <a:prstGeom prst="rect">
                <a:avLst/>
              </a:prstGeom>
              <a:blipFill rotWithShape="0">
                <a:blip r:embed="rId6"/>
                <a:stretch>
                  <a:fillRect l="-1439" t="-3788" b="-378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8" name="Поле 1"/>
              <p:cNvSpPr txBox="1">
                <a:spLocks noChangeArrowheads="1"/>
              </p:cNvSpPr>
              <p:nvPr/>
            </p:nvSpPr>
            <p:spPr bwMode="auto">
              <a:xfrm>
                <a:off x="5863305" y="4466527"/>
                <a:ext cx="5377944" cy="14192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ru-RU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Относительное отклонение фазы колебания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:</a:t>
                </a:r>
                <a:br>
                  <a:rPr lang="ru-RU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𝛿𝜑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=2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𝜋</m:t>
                    </m:r>
                    <m:f>
                      <m:f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i="1">
                            <a:latin typeface="Cambria Math" panose="02040503050406030204" pitchFamily="18" charset="0"/>
                          </a:rPr>
                          <m:t>∆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𝜏</m:t>
                        </m:r>
                      </m:num>
                      <m:den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r>
                  <a:rPr lang="ru-RU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рад на входе схемы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;</a:t>
                </a:r>
                <a:br>
                  <a:rPr lang="ru-RU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</a:br>
                <a:r>
                  <a:rPr lang="ru-RU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𝛿𝜑</m:t>
                        </m:r>
                      </m:e>
                      <m:sub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=2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𝜋</m:t>
                    </m:r>
                    <m:f>
                      <m:f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i="1">
                            <a:latin typeface="Cambria Math" panose="02040503050406030204" pitchFamily="18" charset="0"/>
                          </a:rPr>
                          <m:t>∆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𝜏</m:t>
                        </m:r>
                      </m:num>
                      <m:den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r>
                  <a:rPr lang="ru-RU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рад на выходе схемы, откуда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𝛿𝜑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𝛿𝜑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ru-RU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Ч</m:t>
                        </m:r>
                      </m:sub>
                    </m:sSub>
                  </m:oMath>
                </a14:m>
                <a:br>
                  <a:rPr lang="ru-RU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</a:br>
                <a:endParaRPr lang="ru-RU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38" name="Поле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863305" y="4466527"/>
                <a:ext cx="5377944" cy="1419225"/>
              </a:xfrm>
              <a:prstGeom prst="rect">
                <a:avLst/>
              </a:prstGeom>
              <a:blipFill rotWithShape="0">
                <a:blip r:embed="rId7"/>
                <a:stretch>
                  <a:fillRect l="-1020" t="-1288" b="-257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85635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191138" y="3374080"/>
            <a:ext cx="80518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Функциональная схема синтезатора частот с действующими источниками шума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4539847" y="6109401"/>
            <a:ext cx="69597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символическое выражение для фазового шума выходного колебания 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/>
              <p:cNvSpPr/>
              <p:nvPr/>
            </p:nvSpPr>
            <p:spPr>
              <a:xfrm>
                <a:off x="4890396" y="5622345"/>
                <a:ext cx="6077241" cy="48705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ru-RU" sz="2400" i="0">
                              <a:latin typeface="Cambria Math" panose="02040503050406030204" pitchFamily="18" charset="0"/>
                            </a:rPr>
                            <m:t>ВЫХ</m:t>
                          </m:r>
                        </m:sub>
                      </m:sSub>
                      <m:d>
                        <m:d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ru-RU" sz="24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ru-RU" sz="2400" i="0">
                              <a:latin typeface="Cambria Math" panose="02040503050406030204" pitchFamily="18" charset="0"/>
                            </a:rPr>
                            <m:t>Т</m:t>
                          </m:r>
                        </m:sub>
                      </m:sSub>
                      <m:d>
                        <m:d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sSub>
                        <m:sSub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ru-RU" sz="2400" i="0">
                              <a:latin typeface="Cambria Math" panose="02040503050406030204" pitchFamily="18" charset="0"/>
                            </a:rPr>
                            <m:t>СЧ</m:t>
                          </m:r>
                        </m:sub>
                      </m:sSub>
                      <m:r>
                        <a:rPr lang="ru-RU" sz="24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ru-RU" sz="2400" i="0">
                              <a:latin typeface="Cambria Math" panose="02040503050406030204" pitchFamily="18" charset="0"/>
                            </a:rPr>
                            <m:t>ЦВС</m:t>
                          </m:r>
                        </m:sub>
                      </m:sSub>
                      <m:d>
                        <m:d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ru-RU" sz="24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ru-RU" sz="2400" i="0">
                              <a:latin typeface="Cambria Math" panose="02040503050406030204" pitchFamily="18" charset="0"/>
                            </a:rPr>
                            <m:t>СМ</m:t>
                          </m:r>
                        </m:sub>
                      </m:sSub>
                      <m:d>
                        <m:d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ru-RU" sz="2400" i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0396" y="5622345"/>
                <a:ext cx="6077241" cy="487056"/>
              </a:xfrm>
              <a:prstGeom prst="rect">
                <a:avLst/>
              </a:prstGeom>
              <a:blipFill rotWithShape="0">
                <a:blip r:embed="rId11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 6"/>
              <p:cNvSpPr/>
              <p:nvPr/>
            </p:nvSpPr>
            <p:spPr>
              <a:xfrm>
                <a:off x="703837" y="5581243"/>
                <a:ext cx="3552639" cy="5134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вых</m:t>
                          </m:r>
                        </m:sub>
                      </m:sSub>
                      <m:r>
                        <a:rPr lang="ru-RU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ru-RU" sz="2400" i="1">
                          <a:latin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ОГ</m:t>
                          </m:r>
                        </m:sub>
                      </m:sSub>
                      <m:d>
                        <m:d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1±</m:t>
                          </m:r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ЦВС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7" name="Прямоуголь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837" y="5581243"/>
                <a:ext cx="3552639" cy="513474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Прямоугольник 7"/>
              <p:cNvSpPr/>
              <p:nvPr/>
            </p:nvSpPr>
            <p:spPr>
              <a:xfrm>
                <a:off x="639653" y="4093482"/>
                <a:ext cx="3653244" cy="8654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ru-RU" sz="2400" i="0">
                              <a:latin typeface="Cambria Math" panose="02040503050406030204" pitchFamily="18" charset="0"/>
                            </a:rPr>
                            <m:t>ЦВС</m:t>
                          </m:r>
                        </m:sub>
                      </m:sSub>
                      <m:r>
                        <a:rPr lang="ru-RU" sz="24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ru-RU" sz="2400" i="0">
                                  <a:latin typeface="Cambria Math" panose="02040503050406030204" pitchFamily="18" charset="0"/>
                                </a:rPr>
                                <m:t>вых.ЦВС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ru-RU" sz="2400" i="0">
                                  <a:latin typeface="Cambria Math" panose="02040503050406030204" pitchFamily="18" charset="0"/>
                                </a:rPr>
                                <m:t>Т</m:t>
                              </m:r>
                            </m:sub>
                          </m:sSub>
                        </m:den>
                      </m:f>
                      <m:r>
                        <a:rPr lang="ru-RU" sz="24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ru-RU" sz="2400" i="0">
                                  <a:latin typeface="Cambria Math" panose="02040503050406030204" pitchFamily="18" charset="0"/>
                                </a:rPr>
                                <m:t>вых.ЦВС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ru-RU" sz="2400" i="0">
                              <a:latin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ru-RU" sz="2400" i="0">
                                  <a:latin typeface="Cambria Math" panose="02040503050406030204" pitchFamily="18" charset="0"/>
                                </a:rPr>
                                <m:t>ОГ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8" name="Прямоугольник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653" y="4093482"/>
                <a:ext cx="3653244" cy="865493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Прямоугольник 8"/>
              <p:cNvSpPr/>
              <p:nvPr/>
            </p:nvSpPr>
            <p:spPr>
              <a:xfrm>
                <a:off x="9714815" y="1323667"/>
                <a:ext cx="67101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вых</m:t>
                          </m:r>
                        </m:sub>
                      </m:sSub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9" name="Прямоугольник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4815" y="1323667"/>
                <a:ext cx="671017" cy="400110"/>
              </a:xfrm>
              <a:prstGeom prst="rect">
                <a:avLst/>
              </a:prstGeom>
              <a:blipFill rotWithShape="0">
                <a:blip r:embed="rId8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Прямоугольник 9"/>
              <p:cNvSpPr/>
              <p:nvPr/>
            </p:nvSpPr>
            <p:spPr>
              <a:xfrm>
                <a:off x="5980181" y="5160680"/>
                <a:ext cx="404174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ru-RU" sz="2400" i="0">
                              <a:latin typeface="Cambria Math" panose="02040503050406030204" pitchFamily="18" charset="0"/>
                            </a:rPr>
                            <m:t>Т</m:t>
                          </m:r>
                        </m:sub>
                      </m:sSub>
                      <m:d>
                        <m:d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ru-RU" sz="24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ru-RU" sz="2400" i="0">
                              <a:latin typeface="Cambria Math" panose="02040503050406030204" pitchFamily="18" charset="0"/>
                            </a:rPr>
                            <m:t>ОГ</m:t>
                          </m:r>
                        </m:sub>
                      </m:sSub>
                      <m:d>
                        <m:d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ru-RU" sz="24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ru-RU" sz="2400" i="0">
                              <a:latin typeface="Cambria Math" panose="02040503050406030204" pitchFamily="18" charset="0"/>
                            </a:rPr>
                            <m:t>УЧ</m:t>
                          </m:r>
                        </m:sub>
                      </m:sSub>
                      <m:d>
                        <m:d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10" name="Прямоугольник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0181" y="5160680"/>
                <a:ext cx="4041747" cy="461665"/>
              </a:xfrm>
              <a:prstGeom prst="rect">
                <a:avLst/>
              </a:prstGeom>
              <a:blipFill rotWithShape="0">
                <a:blip r:embed="rId14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Прямоугольник 10"/>
              <p:cNvSpPr/>
              <p:nvPr/>
            </p:nvSpPr>
            <p:spPr>
              <a:xfrm>
                <a:off x="4381789" y="4090002"/>
                <a:ext cx="3842142" cy="8592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ru-RU" sz="2400" i="0">
                              <a:latin typeface="Cambria Math" panose="02040503050406030204" pitchFamily="18" charset="0"/>
                            </a:rPr>
                            <m:t>СЧ</m:t>
                          </m:r>
                        </m:sub>
                      </m:sSub>
                      <m:r>
                        <a:rPr lang="ru-RU" sz="24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ru-RU" sz="2400">
                                  <a:latin typeface="Cambria Math" panose="02040503050406030204" pitchFamily="18" charset="0"/>
                                </a:rPr>
                                <m:t>вых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ru-RU" sz="2400">
                                  <a:latin typeface="Cambria Math" panose="02040503050406030204" pitchFamily="18" charset="0"/>
                                </a:rPr>
                                <m:t>ОГ</m:t>
                              </m:r>
                            </m:sub>
                          </m:sSub>
                        </m:den>
                      </m:f>
                      <m:r>
                        <a:rPr lang="ru-RU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2400" i="0">
                              <a:latin typeface="Cambria Math" panose="02040503050406030204" pitchFamily="18" charset="0"/>
                            </a:rPr>
                            <m:t>1±</m:t>
                          </m:r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ru-RU" sz="2400" i="0">
                                  <a:latin typeface="Cambria Math" panose="02040503050406030204" pitchFamily="18" charset="0"/>
                                </a:rPr>
                                <m:t>ЦВС</m:t>
                              </m:r>
                            </m:sub>
                          </m:sSub>
                        </m:e>
                      </m:d>
                      <m:r>
                        <a:rPr lang="ru-RU" sz="2400" i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11" name="Прямоугольник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1789" y="4090002"/>
                <a:ext cx="3842142" cy="859210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Рисунок 1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995976" y="770686"/>
            <a:ext cx="7164071" cy="2497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5093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524798" y="713617"/>
            <a:ext cx="828646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Перейдем от символического выражения для фазового шума выходного колебания к спектральной плотности мощности фазовых шумов. Поскольку шумы генератора, ЦВС и смесителя статистически независимы, получим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: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рямоугольник 2"/>
              <p:cNvSpPr/>
              <p:nvPr/>
            </p:nvSpPr>
            <p:spPr>
              <a:xfrm>
                <a:off x="46881" y="1678645"/>
                <a:ext cx="11986234" cy="50501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ru-RU" sz="2400" i="0">
                              <a:latin typeface="Cambria Math" panose="02040503050406030204" pitchFamily="18" charset="0"/>
                            </a:rPr>
                            <m:t>ВЫХ</m:t>
                          </m:r>
                        </m:sub>
                      </m:sSub>
                      <m:d>
                        <m:d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ru-RU" sz="24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ru-RU" sz="2400" i="0">
                              <a:latin typeface="Cambria Math" panose="02040503050406030204" pitchFamily="18" charset="0"/>
                            </a:rPr>
                            <m:t>Т</m:t>
                          </m:r>
                        </m:sub>
                      </m:sSub>
                      <m:d>
                        <m:d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sSub>
                        <m:sSub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ru-RU" sz="2400" i="0">
                              <a:latin typeface="Cambria Math" panose="02040503050406030204" pitchFamily="18" charset="0"/>
                            </a:rPr>
                            <m:t>СЧ</m:t>
                          </m:r>
                        </m:sub>
                      </m:sSub>
                      <m:r>
                        <a:rPr lang="ru-RU" sz="24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ru-RU" sz="2400" i="0">
                              <a:latin typeface="Cambria Math" panose="02040503050406030204" pitchFamily="18" charset="0"/>
                            </a:rPr>
                            <m:t>ЦВС</m:t>
                          </m:r>
                        </m:sub>
                      </m:sSub>
                      <m:d>
                        <m:d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ru-RU" sz="24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ru-RU" sz="2400" i="0">
                              <a:latin typeface="Cambria Math" panose="02040503050406030204" pitchFamily="18" charset="0"/>
                            </a:rPr>
                            <m:t>СМ</m:t>
                          </m:r>
                        </m:sub>
                      </m:sSub>
                      <m:d>
                        <m:d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ru-RU" sz="2400">
                              <a:latin typeface="Cambria Math" panose="02040503050406030204" pitchFamily="18" charset="0"/>
                            </a:rPr>
                            <m:t>ВЫХ</m:t>
                          </m:r>
                        </m:sub>
                      </m:sSub>
                      <m:d>
                        <m:d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ru-RU" sz="24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ru-RU" sz="2400">
                              <a:latin typeface="Cambria Math" panose="02040503050406030204" pitchFamily="18" charset="0"/>
                            </a:rPr>
                            <m:t>Т</m:t>
                          </m:r>
                        </m:sub>
                      </m:sSub>
                      <m:d>
                        <m:d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sSubSup>
                        <m:sSubSupPr>
                          <m:ctrlPr>
                            <a:rPr lang="ru-RU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ru-RU" sz="2400" b="0" i="1" smtClean="0">
                              <a:latin typeface="Cambria Math" panose="02040503050406030204" pitchFamily="18" charset="0"/>
                            </a:rPr>
                            <m:t>СЧ</m:t>
                          </m:r>
                        </m:sub>
                        <m:sup>
                          <m:r>
                            <a:rPr lang="ru-RU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ru-RU" sz="24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ru-RU" sz="2400">
                              <a:latin typeface="Cambria Math" panose="02040503050406030204" pitchFamily="18" charset="0"/>
                            </a:rPr>
                            <m:t>ЦВС</m:t>
                          </m:r>
                        </m:sub>
                      </m:sSub>
                      <m:d>
                        <m:d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ru-RU" sz="24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ru-RU" sz="2400">
                              <a:latin typeface="Cambria Math" panose="02040503050406030204" pitchFamily="18" charset="0"/>
                            </a:rPr>
                            <m:t>СМ</m:t>
                          </m:r>
                        </m:sub>
                      </m:sSub>
                      <m:d>
                        <m:d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3" name="Прямоугольник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81" y="1678645"/>
                <a:ext cx="11986234" cy="50501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Прямоугольник 3"/>
          <p:cNvSpPr/>
          <p:nvPr/>
        </p:nvSpPr>
        <p:spPr>
          <a:xfrm>
            <a:off x="721609" y="3292579"/>
            <a:ext cx="52796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</a:rPr>
              <a:t>Здесь </a:t>
            </a:r>
            <a:r>
              <a:rPr lang="en-US" i="1" dirty="0">
                <a:latin typeface="Times New Roman" panose="02020603050405020304" pitchFamily="18" charset="0"/>
              </a:rPr>
              <a:t>F</a:t>
            </a:r>
            <a:r>
              <a:rPr lang="ru-RU" dirty="0">
                <a:latin typeface="Times New Roman" panose="02020603050405020304" pitchFamily="18" charset="0"/>
              </a:rPr>
              <a:t> – частота отстройки от несущей частоты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/>
              <p:cNvSpPr/>
              <p:nvPr/>
            </p:nvSpPr>
            <p:spPr>
              <a:xfrm>
                <a:off x="1770361" y="2662557"/>
                <a:ext cx="8522397" cy="46596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ru-RU" sz="2400" i="0">
                              <a:latin typeface="Cambria Math" panose="02040503050406030204" pitchFamily="18" charset="0"/>
                            </a:rPr>
                            <m:t>Т</m:t>
                          </m:r>
                        </m:sub>
                      </m:sSub>
                      <m:d>
                        <m:d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ru-RU" sz="24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ru-RU" sz="2400" i="0">
                              <a:latin typeface="Cambria Math" panose="02040503050406030204" pitchFamily="18" charset="0"/>
                            </a:rPr>
                            <m:t>ОГ</m:t>
                          </m:r>
                        </m:sub>
                      </m:sSub>
                      <m:d>
                        <m:d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ru-RU" sz="24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ru-RU" sz="2400" i="0">
                              <a:latin typeface="Cambria Math" panose="02040503050406030204" pitchFamily="18" charset="0"/>
                            </a:rPr>
                            <m:t>УЧ</m:t>
                          </m:r>
                        </m:sub>
                      </m:sSub>
                      <m:d>
                        <m:d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ru-RU" sz="2400" b="0" i="0" smtClean="0">
                              <a:latin typeface="Cambria Math" panose="02040503050406030204" pitchFamily="18" charset="0"/>
                            </a:rPr>
                            <m:t>Т</m:t>
                          </m:r>
                        </m:sub>
                      </m:sSub>
                      <m:d>
                        <m:d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ru-RU" sz="240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ru-RU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>
                        <m:sSub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ru-RU" sz="2400" b="0" i="1" smtClean="0">
                              <a:latin typeface="Cambria Math" panose="02040503050406030204" pitchFamily="18" charset="0"/>
                            </a:rPr>
                            <m:t>ОГ</m:t>
                          </m:r>
                        </m:sub>
                      </m:sSub>
                      <m:d>
                        <m:d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ru-RU" sz="24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ru-RU" sz="2400" b="0" i="1" smtClean="0">
                              <a:latin typeface="Cambria Math" panose="02040503050406030204" pitchFamily="18" charset="0"/>
                            </a:rPr>
                            <m:t>УЧ</m:t>
                          </m:r>
                        </m:sub>
                      </m:sSub>
                      <m:d>
                        <m:d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0361" y="2662557"/>
                <a:ext cx="8522397" cy="465961"/>
              </a:xfrm>
              <a:prstGeom prst="rect">
                <a:avLst/>
              </a:prstGeom>
              <a:blipFill rotWithShape="0">
                <a:blip r:embed="rId7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Прямоугольник 5"/>
          <p:cNvSpPr/>
          <p:nvPr/>
        </p:nvSpPr>
        <p:spPr>
          <a:xfrm>
            <a:off x="721609" y="3830268"/>
            <a:ext cx="63958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</a:rPr>
              <a:t>Фазовый шум генератора определяется формулой </a:t>
            </a:r>
            <a:r>
              <a:rPr lang="ru-RU" dirty="0" err="1">
                <a:latin typeface="Times New Roman" panose="02020603050405020304" pitchFamily="18" charset="0"/>
              </a:rPr>
              <a:t>Лисона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 6"/>
              <p:cNvSpPr/>
              <p:nvPr/>
            </p:nvSpPr>
            <p:spPr>
              <a:xfrm>
                <a:off x="6903661" y="3477245"/>
                <a:ext cx="5199180" cy="79117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ru-RU" sz="2400" i="0">
                              <a:latin typeface="Cambria Math" panose="02040503050406030204" pitchFamily="18" charset="0"/>
                            </a:rPr>
                            <m:t>ОГ</m:t>
                          </m:r>
                        </m:sub>
                      </m:sSub>
                      <m:d>
                        <m:d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ru-RU" sz="24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ru-RU" sz="2400" i="0">
                              <a:latin typeface="Cambria Math" panose="02040503050406030204" pitchFamily="18" charset="0"/>
                            </a:rPr>
                            <m:t>0.ОГ</m:t>
                          </m:r>
                        </m:sub>
                      </m:sSub>
                      <m:r>
                        <a:rPr lang="ru-RU" sz="2400" i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ru-RU" sz="2400" i="0">
                                  <a:latin typeface="Cambria Math" panose="02040503050406030204" pitchFamily="18" charset="0"/>
                                </a:rPr>
                                <m:t>1.ОГ</m:t>
                              </m:r>
                            </m:sub>
                          </m:sSub>
                        </m:num>
                        <m:den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𝐹</m:t>
                          </m:r>
                        </m:den>
                      </m:f>
                      <m:r>
                        <a:rPr lang="ru-RU" sz="2400" i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ru-RU" sz="2400" i="0">
                                  <a:latin typeface="Cambria Math" panose="02040503050406030204" pitchFamily="18" charset="0"/>
                                </a:rPr>
                                <m:t>2.ОГ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p>
                              <m:r>
                                <a:rPr lang="ru-RU" sz="24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ru-RU" sz="2400" i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ru-RU" sz="2400" i="0">
                                  <a:latin typeface="Cambria Math" panose="02040503050406030204" pitchFamily="18" charset="0"/>
                                </a:rPr>
                                <m:t>3.ОГ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p>
                              <m:r>
                                <a:rPr lang="ru-RU" sz="2400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ru-RU" sz="2400" i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7" name="Прямоуголь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3661" y="3477245"/>
                <a:ext cx="5199180" cy="791179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Прямоугольник 7"/>
              <p:cNvSpPr/>
              <p:nvPr/>
            </p:nvSpPr>
            <p:spPr>
              <a:xfrm>
                <a:off x="721609" y="5351181"/>
                <a:ext cx="8109353" cy="121571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0.УЧ</m:t>
                        </m:r>
                      </m:sub>
                    </m:sSub>
                    <m:d>
                      <m:d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  <m:r>
                      <a:rPr lang="ru-RU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0.УЧ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  <m:sSub>
                          <m:sSubPr>
                            <m:ctrlPr>
                              <a:rPr lang="ru-RU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ru-RU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ru-RU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4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ru-RU" sz="2400" i="1">
                                <a:latin typeface="Cambria Math" panose="02040503050406030204" pitchFamily="18" charset="0"/>
                              </a:rPr>
                              <m:t>УЧ</m:t>
                            </m:r>
                          </m:sub>
                        </m:sSub>
                      </m:den>
                    </m:f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 dirty="0"/>
                  <a:t>  </a:t>
                </a:r>
                <a:r>
                  <a:rPr lang="ru-RU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0.СМ</m:t>
                        </m:r>
                      </m:sub>
                    </m:sSub>
                    <m:d>
                      <m:d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  <m:r>
                      <a:rPr lang="ru-RU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0.</m:t>
                        </m:r>
                        <m:r>
                          <a:rPr lang="ru-RU" sz="2400" b="0" i="1" smtClean="0">
                            <a:latin typeface="Cambria Math" panose="02040503050406030204" pitchFamily="18" charset="0"/>
                          </a:rPr>
                          <m:t>СМ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ru-RU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ru-RU" sz="2400" i="1">
                                <a:latin typeface="Cambria Math" panose="02040503050406030204" pitchFamily="18" charset="0"/>
                              </a:rPr>
                              <m:t>СМ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  <m:sSub>
                          <m:sSubPr>
                            <m:ctrlPr>
                              <a:rPr lang="ru-RU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ru-RU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ru-RU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4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ru-RU" sz="2400" i="1">
                                <a:latin typeface="Cambria Math" panose="02040503050406030204" pitchFamily="18" charset="0"/>
                              </a:rPr>
                              <m:t>РЧ</m:t>
                            </m:r>
                          </m:sub>
                        </m:sSub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sz="2400" dirty="0"/>
                  <a:t> </a:t>
                </a:r>
                <a:r>
                  <a:rPr lang="en-US" sz="2400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ЦВС</m:t>
                        </m:r>
                      </m:sub>
                    </m:sSub>
                    <m:d>
                      <m:d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  <m:r>
                      <a:rPr lang="ru-RU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0.ЦВС</m:t>
                        </m:r>
                      </m:sub>
                    </m:sSub>
                    <m:r>
                      <a:rPr lang="ru-RU" sz="24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ru-RU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ru-RU" sz="2400" i="1">
                                <a:latin typeface="Cambria Math" panose="02040503050406030204" pitchFamily="18" charset="0"/>
                              </a:rPr>
                              <m:t>1.ЦВС</m:t>
                            </m:r>
                          </m:sub>
                        </m:sSub>
                      </m:num>
                      <m:den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𝐹</m:t>
                        </m:r>
                      </m:den>
                    </m:f>
                    <m:r>
                      <a:rPr lang="ru-RU" sz="24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sz="2400" dirty="0"/>
              </a:p>
            </p:txBody>
          </p:sp>
        </mc:Choice>
        <mc:Fallback xmlns="">
          <p:sp>
            <p:nvSpPr>
              <p:cNvPr id="8" name="Прямоугольник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609" y="5351181"/>
                <a:ext cx="8109353" cy="1215717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Прямоугольник 8"/>
              <p:cNvSpPr/>
              <p:nvPr/>
            </p:nvSpPr>
            <p:spPr>
              <a:xfrm>
                <a:off x="721609" y="4339663"/>
                <a:ext cx="7137288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dirty="0">
                    <a:latin typeface="Times New Roman" panose="02020603050405020304" pitchFamily="18" charset="0"/>
                  </a:rPr>
                  <a:t>Для смесителя и умножителя оставим только составляющие шумов, содержащие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ru-RU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ru-RU" dirty="0">
                    <a:latin typeface="Times New Roman" panose="02020603050405020304" pitchFamily="18" charset="0"/>
                  </a:rPr>
                  <a:t>.</a:t>
                </a:r>
                <a:br>
                  <a:rPr lang="ru-RU" dirty="0">
                    <a:latin typeface="Times New Roman" panose="02020603050405020304" pitchFamily="18" charset="0"/>
                  </a:rPr>
                </a:br>
                <a:r>
                  <a:rPr lang="ru-RU" dirty="0">
                    <a:latin typeface="Times New Roman" panose="02020603050405020304" pitchFamily="18" charset="0"/>
                  </a:rPr>
                  <a:t>Для ЦВС учтем составляющие содержащие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ru-RU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ru-RU" dirty="0">
                    <a:latin typeface="Times New Roman" panose="02020603050405020304" pitchFamily="18" charset="0"/>
                  </a:rPr>
                  <a:t> и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ru-RU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ru-RU" dirty="0">
                    <a:latin typeface="Times New Roman" panose="02020603050405020304" pitchFamily="18" charset="0"/>
                  </a:rPr>
                  <a:t> (это ?).</a:t>
                </a:r>
                <a:r>
                  <a:rPr lang="ru-RU" dirty="0"/>
                  <a:t> </a:t>
                </a:r>
                <a:endParaRPr lang="en-US" i="1" dirty="0"/>
              </a:p>
            </p:txBody>
          </p:sp>
        </mc:Choice>
        <mc:Fallback xmlns="">
          <p:sp>
            <p:nvSpPr>
              <p:cNvPr id="9" name="Прямоугольник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609" y="4339663"/>
                <a:ext cx="7137288" cy="923330"/>
              </a:xfrm>
              <a:prstGeom prst="rect">
                <a:avLst/>
              </a:prstGeom>
              <a:blipFill rotWithShape="0">
                <a:blip r:embed="rId10"/>
                <a:stretch>
                  <a:fillRect l="-683" t="-3974" b="-927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69945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Прямоугольник 1"/>
              <p:cNvSpPr/>
              <p:nvPr/>
            </p:nvSpPr>
            <p:spPr>
              <a:xfrm>
                <a:off x="618135" y="298934"/>
                <a:ext cx="8188524" cy="5177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ru-RU" sz="2400" i="0">
                              <a:latin typeface="Cambria Math" panose="02040503050406030204" pitchFamily="18" charset="0"/>
                            </a:rPr>
                            <m:t>ЦСЧ</m:t>
                          </m:r>
                        </m:sub>
                      </m:sSub>
                      <m:d>
                        <m:d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ru-RU" sz="24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ru-RU" sz="2400" i="0">
                              <a:latin typeface="Cambria Math" panose="02040503050406030204" pitchFamily="18" charset="0"/>
                            </a:rPr>
                            <m:t>Т</m:t>
                          </m:r>
                        </m:sub>
                      </m:sSub>
                      <m:d>
                        <m:d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sSup>
                        <m:sSup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ru-RU" sz="2400" i="0">
                                  <a:latin typeface="Cambria Math" panose="02040503050406030204" pitchFamily="18" charset="0"/>
                                </a:rPr>
                                <m:t>ЦСЧ</m:t>
                              </m:r>
                            </m:sub>
                          </m:sSub>
                        </m:e>
                        <m:sup>
                          <m:r>
                            <a:rPr lang="ru-RU" sz="2400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ru-RU" sz="24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ru-RU" sz="2400" i="0">
                              <a:latin typeface="Cambria Math" panose="02040503050406030204" pitchFamily="18" charset="0"/>
                            </a:rPr>
                            <m:t>ЦВС</m:t>
                          </m:r>
                        </m:sub>
                      </m:sSub>
                      <m:d>
                        <m:d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ru-RU" sz="24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ru-RU" sz="2400" i="0">
                              <a:latin typeface="Cambria Math" panose="02040503050406030204" pitchFamily="18" charset="0"/>
                            </a:rPr>
                            <m:t>0.СМ</m:t>
                          </m:r>
                        </m:sub>
                      </m:sSub>
                      <m:r>
                        <a:rPr lang="ru-RU" sz="24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𝛴</m:t>
                          </m:r>
                        </m:sub>
                      </m:sSub>
                      <m:d>
                        <m:d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ru-RU" sz="24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ru-RU" sz="2400" i="0">
                              <a:latin typeface="Cambria Math" panose="02040503050406030204" pitchFamily="18" charset="0"/>
                            </a:rPr>
                            <m:t>ЦВС</m:t>
                          </m:r>
                        </m:sub>
                      </m:sSub>
                      <m:d>
                        <m:d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2" name="Прямоугольник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135" y="298934"/>
                <a:ext cx="8188524" cy="51777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рямоугольник 2"/>
              <p:cNvSpPr/>
              <p:nvPr/>
            </p:nvSpPr>
            <p:spPr>
              <a:xfrm>
                <a:off x="618135" y="833267"/>
                <a:ext cx="4431662" cy="7911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𝛴</m:t>
                          </m:r>
                        </m:sub>
                      </m:sSub>
                      <m:d>
                        <m:d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ru-RU" sz="24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sz="240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ru-RU" sz="2400" i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0.</m:t>
                          </m:r>
                          <m:r>
                            <a:rPr lang="ru-RU" sz="24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𝛴</m:t>
                          </m:r>
                        </m:sub>
                      </m:sSub>
                      <m:r>
                        <a:rPr lang="ru-RU" sz="2400" i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ru-RU" sz="2400" i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ru-RU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𝛴</m:t>
                              </m:r>
                            </m:sub>
                          </m:sSub>
                        </m:num>
                        <m:den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𝐹</m:t>
                          </m:r>
                        </m:den>
                      </m:f>
                      <m:r>
                        <a:rPr lang="ru-RU" sz="2400" i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sz="2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ru-RU" sz="2400" i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2.</m:t>
                              </m:r>
                              <m:r>
                                <a:rPr lang="ru-RU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𝛴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p>
                              <m:r>
                                <a:rPr lang="ru-RU" sz="24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ru-RU" sz="2400" i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sz="24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ru-RU" sz="2400" i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3.</m:t>
                              </m:r>
                              <m:r>
                                <a:rPr lang="ru-RU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𝛴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p>
                              <m:r>
                                <a:rPr lang="ru-RU" sz="2400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3" name="Прямоугольник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135" y="833267"/>
                <a:ext cx="4431662" cy="79117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Прямоугольник 3"/>
              <p:cNvSpPr/>
              <p:nvPr/>
            </p:nvSpPr>
            <p:spPr>
              <a:xfrm>
                <a:off x="618135" y="1641009"/>
                <a:ext cx="5690084" cy="5177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ru-RU" sz="24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ru-RU" sz="2400" i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0.</m:t>
                          </m:r>
                          <m:r>
                            <a:rPr lang="ru-RU" sz="24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𝛴</m:t>
                          </m:r>
                        </m:sub>
                      </m:sSub>
                      <m:r>
                        <a:rPr lang="ru-RU" sz="24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ru-RU" sz="2400" i="0">
                              <a:latin typeface="Cambria Math" panose="02040503050406030204" pitchFamily="18" charset="0"/>
                            </a:rPr>
                            <m:t>0.Т</m:t>
                          </m:r>
                        </m:sub>
                      </m:sSub>
                      <m:sSup>
                        <m:sSup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ru-RU" sz="2400" i="0">
                                  <a:latin typeface="Cambria Math" panose="02040503050406030204" pitchFamily="18" charset="0"/>
                                </a:rPr>
                                <m:t>ЦСЧ</m:t>
                              </m:r>
                            </m:sub>
                          </m:sSub>
                        </m:e>
                        <m:sup>
                          <m:r>
                            <a:rPr lang="ru-RU" sz="2400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ru-RU" sz="24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ru-RU" sz="2400" i="0">
                              <a:latin typeface="Cambria Math" panose="02040503050406030204" pitchFamily="18" charset="0"/>
                            </a:rPr>
                            <m:t>0.СМ</m:t>
                          </m:r>
                        </m:sub>
                      </m:sSub>
                      <m:r>
                        <a:rPr lang="ru-RU" sz="2400" i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ru-RU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ru-RU" sz="2400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1.</m:t>
                          </m:r>
                          <m:r>
                            <a:rPr lang="ru-RU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𝛴</m:t>
                          </m:r>
                        </m:sub>
                      </m:sSub>
                      <m:r>
                        <a:rPr lang="ru-RU" sz="24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ru-RU" sz="2400" i="0">
                              <a:latin typeface="Cambria Math" panose="02040503050406030204" pitchFamily="18" charset="0"/>
                            </a:rPr>
                            <m:t>1.Т</m:t>
                          </m:r>
                        </m:sub>
                      </m:sSub>
                      <m:sSup>
                        <m:sSup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ru-RU" sz="2400" i="0">
                                  <a:latin typeface="Cambria Math" panose="02040503050406030204" pitchFamily="18" charset="0"/>
                                </a:rPr>
                                <m:t>ЦСЧ</m:t>
                              </m:r>
                            </m:sub>
                          </m:sSub>
                        </m:e>
                        <m:sup>
                          <m:r>
                            <a:rPr lang="ru-RU" sz="2400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ru-RU" sz="2400" i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4" name="Прямоугольник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135" y="1641009"/>
                <a:ext cx="5690084" cy="51777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/>
              <p:cNvSpPr/>
              <p:nvPr/>
            </p:nvSpPr>
            <p:spPr>
              <a:xfrm>
                <a:off x="618135" y="2175342"/>
                <a:ext cx="4638449" cy="5177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ru-RU" sz="2400" i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2.</m:t>
                          </m:r>
                          <m:r>
                            <a:rPr lang="ru-RU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𝛴</m:t>
                          </m:r>
                        </m:sub>
                      </m:sSub>
                      <m:r>
                        <a:rPr lang="ru-RU" sz="24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ru-RU" sz="2400" i="0">
                              <a:latin typeface="Cambria Math" panose="02040503050406030204" pitchFamily="18" charset="0"/>
                            </a:rPr>
                            <m:t>2.Т</m:t>
                          </m:r>
                        </m:sub>
                      </m:sSub>
                      <m:sSup>
                        <m:sSup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ru-RU" sz="2400" i="0">
                                  <a:latin typeface="Cambria Math" panose="02040503050406030204" pitchFamily="18" charset="0"/>
                                </a:rPr>
                                <m:t>ЦСЧ</m:t>
                              </m:r>
                            </m:sub>
                          </m:sSub>
                        </m:e>
                        <m:sup>
                          <m:r>
                            <a:rPr lang="ru-RU" sz="2400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ru-RU" sz="2400" i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ru-RU" sz="24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ru-RU" sz="2400" i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3.</m:t>
                          </m:r>
                          <m:r>
                            <a:rPr lang="ru-RU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𝛴</m:t>
                          </m:r>
                        </m:sub>
                      </m:sSub>
                      <m:r>
                        <a:rPr lang="ru-RU" sz="24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ru-RU" sz="2400" i="0">
                              <a:latin typeface="Cambria Math" panose="02040503050406030204" pitchFamily="18" charset="0"/>
                            </a:rPr>
                            <m:t>3.Т</m:t>
                          </m:r>
                        </m:sub>
                      </m:sSub>
                      <m:sSup>
                        <m:sSup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ru-RU" sz="2400" i="0">
                                  <a:latin typeface="Cambria Math" panose="02040503050406030204" pitchFamily="18" charset="0"/>
                                </a:rPr>
                                <m:t>ЦСЧ</m:t>
                              </m:r>
                            </m:sub>
                          </m:sSub>
                        </m:e>
                        <m:sup>
                          <m:r>
                            <a:rPr lang="ru-RU" sz="2400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135" y="2175342"/>
                <a:ext cx="4638449" cy="51777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Рисунок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8135" y="2709675"/>
            <a:ext cx="4579941" cy="4132060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08219" y="897684"/>
            <a:ext cx="5521316" cy="5849019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39127" y="833267"/>
            <a:ext cx="3965622" cy="1679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975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380360" y="272010"/>
            <a:ext cx="568743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Спектр </a:t>
            </a:r>
            <a:r>
              <a:rPr lang="ru-RU" sz="24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дискретизированного</a:t>
            </a:r>
            <a:r>
              <a:rPr lang="ru-RU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сигнала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301" y="5329689"/>
            <a:ext cx="3327366" cy="1072363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739301" y="2492992"/>
            <a:ext cx="1096955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Термин "</a:t>
            </a:r>
            <a:r>
              <a:rPr lang="ru-RU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дискретизированный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в данном контексте подчеркивает, что последовательность отсчетов получена именно в результате дискретизации аналогового сигнала.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Спектр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дискретизированного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сигнала представляет собой бесконечный ряд сдвинутых копий спектра исходного непрерывного сигнала </a:t>
            </a:r>
            <a:r>
              <a:rPr lang="ru-RU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Расстояние по частоте между соседними копиями спектра равно частоте дискретизации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ω = 2 π/</a:t>
            </a:r>
            <a:r>
              <a:rPr lang="ru-RU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2621" y="4101723"/>
            <a:ext cx="7603076" cy="2455932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739301" y="733675"/>
            <a:ext cx="6096000" cy="16312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Рассмотрим для начала </a:t>
            </a:r>
            <a:r>
              <a:rPr lang="ru-RU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дискретизированный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сигнал в виде последовательности дельта-функций, "взвешенной" значениями отсчетов </a:t>
            </a:r>
            <a:r>
              <a:rPr lang="ru-RU" sz="2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0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kT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аналогового сигнала </a:t>
            </a:r>
            <a:r>
              <a:rPr lang="ru-RU" sz="2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6040" y="1649221"/>
            <a:ext cx="3130340" cy="915652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7770" y="859878"/>
            <a:ext cx="2673688" cy="1687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247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Рисунок 14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503" y="363456"/>
            <a:ext cx="9173855" cy="2391109"/>
          </a:xfrm>
          <a:prstGeom prst="rect">
            <a:avLst/>
          </a:prstGeom>
        </p:spPr>
      </p:pic>
      <p:sp>
        <p:nvSpPr>
          <p:cNvPr id="239" name="Прямоугольник 238"/>
          <p:cNvSpPr/>
          <p:nvPr/>
        </p:nvSpPr>
        <p:spPr>
          <a:xfrm>
            <a:off x="430822" y="5751003"/>
            <a:ext cx="110832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</a:rPr>
              <a:t>Записать символические выражения для флуктуаций фазы на выходе двухкаскадного преобразователя частоты и выражение для спектральной плотности мощности фазовых шумов</a:t>
            </a:r>
            <a:endParaRPr lang="ru-RU" dirty="0"/>
          </a:p>
        </p:txBody>
      </p:sp>
      <p:pic>
        <p:nvPicPr>
          <p:cNvPr id="327" name="Рисунок 3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1790" y="2922340"/>
            <a:ext cx="8421275" cy="231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9033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Прямоугольник 1"/>
              <p:cNvSpPr/>
              <p:nvPr/>
            </p:nvSpPr>
            <p:spPr>
              <a:xfrm>
                <a:off x="463774" y="981295"/>
                <a:ext cx="11083213" cy="411106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dirty="0">
                    <a:latin typeface="Times New Roman" panose="02020603050405020304" pitchFamily="18" charset="0"/>
                  </a:rPr>
                  <a:t>Задание 1. СПМФШ генератора на выходе двухкаскадного преобразователя, установить связь с отношением частот генератора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ru-RU">
                            <a:latin typeface="Cambria Math" panose="02040503050406030204" pitchFamily="18" charset="0"/>
                          </a:rPr>
                          <m:t>ОГ</m:t>
                        </m:r>
                      </m:sub>
                    </m:sSub>
                  </m:oMath>
                </a14:m>
                <a:r>
                  <a:rPr lang="ru-RU" dirty="0">
                    <a:latin typeface="Times New Roman" panose="02020603050405020304" pitchFamily="18" charset="0"/>
                  </a:rPr>
                  <a:t> и частоты выходного колебания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ru-RU" b="0" i="0" smtClean="0">
                            <a:latin typeface="Cambria Math" panose="02040503050406030204" pitchFamily="18" charset="0"/>
                          </a:rPr>
                          <m:t>см2</m:t>
                        </m:r>
                      </m:sub>
                    </m:sSub>
                  </m:oMath>
                </a14:m>
                <a:r>
                  <a:rPr lang="ru-RU" dirty="0">
                    <a:latin typeface="Times New Roman" panose="02020603050405020304" pitchFamily="18" charset="0"/>
                  </a:rPr>
                  <a:t>.  </a:t>
                </a:r>
              </a:p>
              <a:p>
                <a:endParaRPr lang="ru-RU" dirty="0">
                  <a:latin typeface="Times New Roman" panose="02020603050405020304" pitchFamily="18" charset="0"/>
                </a:endParaRPr>
              </a:p>
              <a:p>
                <a:r>
                  <a:rPr lang="ru-RU" dirty="0">
                    <a:latin typeface="Times New Roman" panose="02020603050405020304" pitchFamily="18" charset="0"/>
                  </a:rPr>
                  <a:t>Задание 2. СПМФШ двух ЦВС. Определить, какой вклад в шумы выходного колебания вносит каждый ЦВС</a:t>
                </a:r>
                <a:r>
                  <a:rPr lang="ru-RU" dirty="0"/>
                  <a:t>. </a:t>
                </a:r>
              </a:p>
              <a:p>
                <a:endParaRPr lang="ru-RU" dirty="0"/>
              </a:p>
              <a:p>
                <a:r>
                  <a:rPr lang="ru-RU" dirty="0">
                    <a:latin typeface="Times New Roman" panose="02020603050405020304" pitchFamily="18" charset="0"/>
                  </a:rPr>
                  <a:t>Задание 3. Нарисовать возможный спектр колебания на выходе СМ1, если коэффициент передачи ЦВС1 равен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ru-RU">
                            <a:latin typeface="Cambria Math" panose="02040503050406030204" pitchFamily="18" charset="0"/>
                          </a:rPr>
                          <m:t>ЦВС</m:t>
                        </m:r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ru-RU" dirty="0">
                    <a:latin typeface="Times New Roman" panose="02020603050405020304" pitchFamily="18" charset="0"/>
                  </a:rPr>
                  <a:t>1/5, а коэффициент умножения умножителя частоты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dirty="0">
                    <a:latin typeface="Times New Roman" panose="02020603050405020304" pitchFamily="18" charset="0"/>
                  </a:rPr>
                  <a:t>=4. на графике указать частоты</a:t>
                </a:r>
                <a:br>
                  <a:rPr lang="ru-RU" dirty="0">
                    <a:latin typeface="Times New Roman" panose="02020603050405020304" pitchFamily="18" charset="0"/>
                  </a:rPr>
                </a:br>
                <a:r>
                  <a:rPr lang="ru-RU" dirty="0">
                    <a:latin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ru-RU">
                            <a:latin typeface="Cambria Math" panose="02040503050406030204" pitchFamily="18" charset="0"/>
                          </a:rPr>
                          <m:t>ОГ</m:t>
                        </m:r>
                      </m:sub>
                    </m:sSub>
                  </m:oMath>
                </a14:m>
                <a:r>
                  <a:rPr lang="ru-RU" dirty="0">
                    <a:latin typeface="Times New Roman" panose="02020603050405020304" pitchFamily="18" charset="0"/>
                  </a:rPr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ru-RU" b="0" i="0" smtClean="0">
                            <a:latin typeface="Cambria Math" panose="02040503050406030204" pitchFamily="18" charset="0"/>
                          </a:rPr>
                          <m:t>Т</m:t>
                        </m:r>
                      </m:sub>
                    </m:sSub>
                  </m:oMath>
                </a14:m>
                <a:r>
                  <a:rPr lang="ru-RU" dirty="0">
                    <a:latin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ru-RU">
                            <a:latin typeface="Cambria Math" panose="02040503050406030204" pitchFamily="18" charset="0"/>
                          </a:rPr>
                          <m:t>см1</m:t>
                        </m:r>
                      </m:sub>
                    </m:sSub>
                  </m:oMath>
                </a14:m>
                <a:r>
                  <a:rPr lang="ru-RU" dirty="0">
                    <a:latin typeface="Times New Roman" panose="02020603050405020304" pitchFamily="18" charset="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ru-RU" b="0" i="0" smtClean="0">
                            <a:latin typeface="Cambria Math" panose="02040503050406030204" pitchFamily="18" charset="0"/>
                          </a:rPr>
                          <m:t>вых ЦВС</m:t>
                        </m:r>
                      </m:sub>
                    </m:sSub>
                  </m:oMath>
                </a14:m>
                <a:r>
                  <a:rPr lang="ru-RU" dirty="0">
                    <a:latin typeface="Times New Roman" panose="02020603050405020304" pitchFamily="18" charset="0"/>
                  </a:rPr>
                  <a:t>, и частоты комбинационных составляющих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ru-RU">
                            <a:latin typeface="Cambria Math" panose="02040503050406030204" pitchFamily="18" charset="0"/>
                          </a:rPr>
                          <m:t>Т</m:t>
                        </m:r>
                      </m:sub>
                    </m:sSub>
                    <m:r>
                      <a:rPr lang="ru-R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выхЦВС</m:t>
                        </m:r>
                      </m:sub>
                    </m:sSub>
                  </m:oMath>
                </a14:m>
                <a:r>
                  <a:rPr lang="ru-RU" dirty="0">
                    <a:latin typeface="Times New Roman" panose="02020603050405020304" pitchFamily="18" charset="0"/>
                  </a:rPr>
                  <a:t>, уровень комбинационных составляющих (всех) принять равным минус 40 </a:t>
                </a:r>
                <a:r>
                  <a:rPr lang="ru-RU" dirty="0" err="1">
                    <a:latin typeface="Times New Roman" panose="02020603050405020304" pitchFamily="18" charset="0"/>
                  </a:rPr>
                  <a:t>дБн</a:t>
                </a:r>
                <a:r>
                  <a:rPr lang="ru-RU" dirty="0">
                    <a:latin typeface="Times New Roman" panose="02020603050405020304" pitchFamily="18" charset="0"/>
                  </a:rPr>
                  <a:t>, соответственно уровень полезной составляющей (на частоте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ru-RU">
                            <a:latin typeface="Cambria Math" panose="02040503050406030204" pitchFamily="18" charset="0"/>
                          </a:rPr>
                          <m:t>см1</m:t>
                        </m:r>
                      </m:sub>
                    </m:sSub>
                  </m:oMath>
                </a14:m>
                <a:r>
                  <a:rPr lang="ru-RU" dirty="0">
                    <a:latin typeface="Times New Roman" panose="02020603050405020304" pitchFamily="18" charset="0"/>
                  </a:rPr>
                  <a:t>) будет равен 0 </a:t>
                </a:r>
                <a:r>
                  <a:rPr lang="ru-RU" dirty="0" err="1">
                    <a:latin typeface="Times New Roman" panose="02020603050405020304" pitchFamily="18" charset="0"/>
                  </a:rPr>
                  <a:t>дБн</a:t>
                </a:r>
                <a:r>
                  <a:rPr lang="ru-RU" dirty="0">
                    <a:latin typeface="Times New Roman" panose="02020603050405020304" pitchFamily="18" charset="0"/>
                  </a:rPr>
                  <a:t>. При расчете принять что на выходе умножителя присутствует только гармоника номер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dirty="0">
                    <a:latin typeface="Times New Roman" panose="02020603050405020304" pitchFamily="18" charset="0"/>
                  </a:rPr>
                  <a:t>=4. </a:t>
                </a:r>
              </a:p>
              <a:p>
                <a:endParaRPr lang="ru-RU" dirty="0">
                  <a:latin typeface="Times New Roman" panose="02020603050405020304" pitchFamily="18" charset="0"/>
                </a:endParaRPr>
              </a:p>
              <a:p>
                <a:r>
                  <a:rPr lang="ru-RU" dirty="0">
                    <a:latin typeface="Times New Roman" panose="02020603050405020304" pitchFamily="18" charset="0"/>
                  </a:rPr>
                  <a:t>Задание 4. Записать выражение для выходной частоты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ru-RU">
                            <a:latin typeface="Cambria Math" panose="02040503050406030204" pitchFamily="18" charset="0"/>
                          </a:rPr>
                          <m:t>см2</m:t>
                        </m:r>
                      </m:sub>
                    </m:sSub>
                  </m:oMath>
                </a14:m>
                <a:r>
                  <a:rPr lang="ru-RU" dirty="0">
                    <a:latin typeface="Times New Roman" panose="02020603050405020304" pitchFamily="18" charset="0"/>
                  </a:rPr>
                  <a:t>, найти минимальный и максимальный шаг по частоте, если задано</a:t>
                </a:r>
                <a:r>
                  <a:rPr lang="en-US" dirty="0">
                    <a:latin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ru-RU">
                            <a:latin typeface="Cambria Math" panose="02040503050406030204" pitchFamily="18" charset="0"/>
                          </a:rPr>
                          <m:t>ОГ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=100 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МГц</m:t>
                    </m:r>
                  </m:oMath>
                </a14:m>
                <a:r>
                  <a:rPr lang="ru-RU" dirty="0">
                    <a:latin typeface="Times New Roman" panose="02020603050405020304" pitchFamily="18" charset="0"/>
                  </a:rPr>
                  <a:t>, </a:t>
                </a:r>
                <a:r>
                  <a:rPr lang="en-US" dirty="0">
                    <a:latin typeface="Times New Roman" panose="02020603050405020304" pitchFamily="18" charset="0"/>
                  </a:rPr>
                  <a:t> </a:t>
                </a:r>
                <a:r>
                  <a:rPr lang="en-US" i="1" dirty="0">
                    <a:latin typeface="Times New Roman" panose="02020603050405020304" pitchFamily="18" charset="0"/>
                  </a:rPr>
                  <a:t>n</a:t>
                </a:r>
                <a:r>
                  <a:rPr lang="ru-RU" dirty="0">
                    <a:latin typeface="Times New Roman" panose="02020603050405020304" pitchFamily="18" charset="0"/>
                  </a:rPr>
                  <a:t>=</a:t>
                </a:r>
                <a:r>
                  <a:rPr lang="en-US" dirty="0">
                    <a:latin typeface="Times New Roman" panose="02020603050405020304" pitchFamily="18" charset="0"/>
                  </a:rPr>
                  <a:t>5</a:t>
                </a:r>
                <a:r>
                  <a:rPr lang="ru-RU" dirty="0">
                    <a:latin typeface="Times New Roman" panose="02020603050405020304" pitchFamily="18" charset="0"/>
                  </a:rPr>
                  <a:t>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ru-RU">
                            <a:latin typeface="Cambria Math" panose="02040503050406030204" pitchFamily="18" charset="0"/>
                          </a:rPr>
                          <m:t>ЦВС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ru-RU" dirty="0">
                    <a:latin typeface="Times New Roman" panose="02020603050405020304" pitchFamily="18" charset="0"/>
                  </a:rPr>
                  <a:t>1/5…1/8, </a:t>
                </a:r>
                <a14:m>
                  <m:oMath xmlns:m="http://schemas.openxmlformats.org/officeDocument/2006/math">
                    <m:r>
                      <a:rPr lang="ru-RU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ru-RU">
                            <a:latin typeface="Cambria Math" panose="02040503050406030204" pitchFamily="18" charset="0"/>
                          </a:rPr>
                          <m:t>ЦВС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ru-RU" dirty="0">
                    <a:latin typeface="Times New Roman" panose="02020603050405020304" pitchFamily="18" charset="0"/>
                  </a:rPr>
                  <a:t>1/4…1/7.</a:t>
                </a:r>
              </a:p>
            </p:txBody>
          </p:sp>
        </mc:Choice>
        <mc:Fallback xmlns="">
          <p:sp>
            <p:nvSpPr>
              <p:cNvPr id="2" name="Прямоугольник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774" y="981295"/>
                <a:ext cx="11083213" cy="4111062"/>
              </a:xfrm>
              <a:prstGeom prst="rect">
                <a:avLst/>
              </a:prstGeom>
              <a:blipFill rotWithShape="0">
                <a:blip r:embed="rId2"/>
                <a:stretch>
                  <a:fillRect l="-440" t="-89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77469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1977" y="1137813"/>
            <a:ext cx="7411484" cy="2391109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3212117" y="451707"/>
            <a:ext cx="59065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</a:rPr>
              <a:t>Способы снижения уровня побочных составляющих ЦВС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/>
              <p:cNvSpPr/>
              <p:nvPr/>
            </p:nvSpPr>
            <p:spPr>
              <a:xfrm>
                <a:off x="925030" y="3845696"/>
                <a:ext cx="10534487" cy="10591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ru-RU" sz="2400">
                              <a:latin typeface="Cambria Math" panose="02040503050406030204" pitchFamily="18" charset="0"/>
                            </a:rPr>
                            <m:t>ВЫХ</m:t>
                          </m:r>
                        </m:sub>
                      </m:sSub>
                      <m:d>
                        <m:d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ru-RU" sz="24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ru-RU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["/>
                              <m:endChr m:val="]"/>
                              <m:ctrlPr>
                                <a:rPr lang="ru-RU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ru-RU" sz="2400">
                                      <a:latin typeface="Cambria Math" panose="02040503050406030204" pitchFamily="18" charset="0"/>
                                    </a:rPr>
                                    <m:t>ОГ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ru-RU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ru-RU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ru-RU" sz="2400" i="1">
                                                  <a:latin typeface="Cambria Math" panose="02040503050406030204" pitchFamily="18" charset="0"/>
                                                </a:rPr>
                                                <m:t>𝑓</m:t>
                                              </m:r>
                                            </m:e>
                                            <m:sub>
                                              <m:r>
                                                <a:rPr lang="ru-RU" sz="2400">
                                                  <a:latin typeface="Cambria Math" panose="02040503050406030204" pitchFamily="18" charset="0"/>
                                                </a:rPr>
                                                <m:t>см1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ru-RU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ru-RU" sz="2400" i="1">
                                                  <a:latin typeface="Cambria Math" panose="02040503050406030204" pitchFamily="18" charset="0"/>
                                                </a:rPr>
                                                <m:t>𝑓</m:t>
                                              </m:r>
                                            </m:e>
                                            <m:sub>
                                              <m:r>
                                                <a:rPr lang="ru-RU" sz="2400">
                                                  <a:latin typeface="Cambria Math" panose="02040503050406030204" pitchFamily="18" charset="0"/>
                                                </a:rPr>
                                                <m:t>ОГ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0.УЧ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ru-RU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ru-RU" sz="2400" i="1">
                                                  <a:latin typeface="Cambria Math" panose="02040503050406030204" pitchFamily="18" charset="0"/>
                                                </a:rPr>
                                                <m:t>𝑓</m:t>
                                              </m:r>
                                            </m:e>
                                            <m:sub>
                                              <m:r>
                                                <a:rPr lang="ru-RU" sz="2400">
                                                  <a:latin typeface="Cambria Math" panose="02040503050406030204" pitchFamily="18" charset="0"/>
                                                </a:rPr>
                                                <m:t>см1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ru-RU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𝐾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ru-RU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ru-RU" sz="2400" i="1">
                                                  <a:latin typeface="Cambria Math" panose="02040503050406030204" pitchFamily="18" charset="0"/>
                                                </a:rPr>
                                                <m:t>𝑓</m:t>
                                              </m:r>
                                            </m:e>
                                            <m:sub>
                                              <m:r>
                                                <a:rPr lang="ru-RU" sz="2400">
                                                  <a:latin typeface="Cambria Math" panose="02040503050406030204" pitchFamily="18" charset="0"/>
                                                </a:rPr>
                                                <m:t>ОГ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ru-RU" sz="240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ru-RU" sz="2400">
                                      <a:latin typeface="Cambria Math" panose="02040503050406030204" pitchFamily="18" charset="0"/>
                                    </a:rPr>
                                    <m:t>ЦВС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</m:d>
                              <m:r>
                                <a:rPr lang="ru-RU" sz="240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ru-RU" sz="2400">
                                      <a:latin typeface="Cambria Math" panose="02040503050406030204" pitchFamily="18" charset="0"/>
                                    </a:rPr>
                                    <m:t>СМ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</m:d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ru-RU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030" y="3845696"/>
                <a:ext cx="10534487" cy="105913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 6"/>
              <p:cNvSpPr/>
              <p:nvPr/>
            </p:nvSpPr>
            <p:spPr>
              <a:xfrm>
                <a:off x="925030" y="5077252"/>
                <a:ext cx="4303229" cy="5134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ru-RU" sz="2400" b="0" i="0" smtClean="0">
                              <a:latin typeface="Cambria Math" panose="02040503050406030204" pitchFamily="18" charset="0"/>
                            </a:rPr>
                            <m:t>ДЧ3</m:t>
                          </m:r>
                        </m:sub>
                      </m:sSub>
                      <m:r>
                        <a:rPr lang="ru-RU" sz="24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ru-RU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["/>
                              <m:endChr m:val="]"/>
                              <m:ctrlPr>
                                <a:rPr lang="ru-RU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ОГ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1±</m:t>
                                  </m:r>
                                  <m:sSub>
                                    <m:sSubPr>
                                      <m:ctrlPr>
                                        <a:rPr lang="ru-RU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e>
                                    <m:sub>
                                      <m:r>
                                        <a:rPr lang="ru-RU" sz="2400" i="1">
                                          <a:latin typeface="Cambria Math" panose="02040503050406030204" pitchFamily="18" charset="0"/>
                                        </a:rPr>
                                        <m:t>ЦВС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7" name="Прямоуголь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030" y="5077252"/>
                <a:ext cx="4303229" cy="51347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Прямоугольник 8"/>
              <p:cNvSpPr/>
              <p:nvPr/>
            </p:nvSpPr>
            <p:spPr>
              <a:xfrm>
                <a:off x="925030" y="5884561"/>
                <a:ext cx="7584656" cy="68429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dirty="0">
                    <a:latin typeface="Times New Roman" panose="02020603050405020304" pitchFamily="18" charset="0"/>
                  </a:rPr>
                  <a:t>Задача</a:t>
                </a:r>
                <a:r>
                  <a:rPr lang="en-US" dirty="0">
                    <a:latin typeface="Times New Roman" panose="02020603050405020304" pitchFamily="18" charset="0"/>
                  </a:rPr>
                  <a:t>:</a:t>
                </a:r>
                <a:r>
                  <a:rPr lang="ru-RU" dirty="0">
                    <a:latin typeface="Times New Roman" panose="02020603050405020304" pitchFamily="18" charset="0"/>
                  </a:rPr>
                  <a:t> Получена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ru-RU">
                            <a:latin typeface="Cambria Math" panose="02040503050406030204" pitchFamily="18" charset="0"/>
                          </a:rPr>
                          <m:t>ДЧ3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anose="02020603050405020304" pitchFamily="18" charset="0"/>
                  </a:rPr>
                  <a:t> </a:t>
                </a:r>
                <a:r>
                  <a:rPr lang="ru-RU" dirty="0">
                    <a:latin typeface="Times New Roman" panose="02020603050405020304" pitchFamily="18" charset="0"/>
                  </a:rPr>
                  <a:t>при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ru-RU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dirty="0">
                    <a:latin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ЦВС</m:t>
                        </m:r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anose="02020603050405020304" pitchFamily="18" charset="0"/>
                  </a:rPr>
                  <a:t>,</a:t>
                </a:r>
                <a:r>
                  <a:rPr lang="ru-RU" dirty="0">
                    <a:latin typeface="Times New Roman" panose="02020603050405020304" pitchFamily="18" charset="0"/>
                  </a:rPr>
                  <a:t> найти</a:t>
                </a:r>
                <a:r>
                  <a:rPr lang="en-US" dirty="0">
                    <a:latin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dirty="0">
                    <a:latin typeface="Times New Roman" panose="02020603050405020304" pitchFamily="18" charset="0"/>
                  </a:rPr>
                  <a:t> для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ru-RU" dirty="0">
                    <a:latin typeface="Times New Roman" panose="02020603050405020304" pitchFamily="18" charset="0"/>
                  </a:rPr>
                  <a:t>, при  котором получится та же частота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ru-RU">
                            <a:latin typeface="Cambria Math" panose="02040503050406030204" pitchFamily="18" charset="0"/>
                          </a:rPr>
                          <m:t>ДЧ3</m:t>
                        </m:r>
                      </m:sub>
                    </m:sSub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9" name="Прямоугольник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030" y="5884561"/>
                <a:ext cx="7584656" cy="684290"/>
              </a:xfrm>
              <a:prstGeom prst="rect">
                <a:avLst/>
              </a:prstGeom>
              <a:blipFill>
                <a:blip r:embed="rId5"/>
                <a:stretch>
                  <a:fillRect l="-723" t="-4425" r="-482" b="-973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24813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227" y="928375"/>
            <a:ext cx="10514331" cy="5478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3173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899" y="1378257"/>
            <a:ext cx="10479248" cy="4415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912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635540" y="494198"/>
            <a:ext cx="1084309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Очевидно, что точное восстановление сигнала возможно, если сдвинутые копии спектра не перекрываются. Из рисунка видно, что для этого необходимо, чтобы частота дискретизации как минимум в два раза превышала верхнюю граничную частоту в спектре сигнала: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ω &gt; 2ω</a:t>
            </a:r>
            <a:r>
              <a:rPr lang="ru-RU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Спектральное представление дискретного сигнала позволяет объяснить появление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ложных частот (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aliasing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983" y="2433190"/>
            <a:ext cx="7658911" cy="3419216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2245" y="2284932"/>
            <a:ext cx="3327366" cy="1072363"/>
          </a:xfrm>
          <a:prstGeom prst="rect">
            <a:avLst/>
          </a:prstGeom>
        </p:spPr>
      </p:pic>
      <p:sp>
        <p:nvSpPr>
          <p:cNvPr id="7" name="Полилиния 6"/>
          <p:cNvSpPr/>
          <p:nvPr/>
        </p:nvSpPr>
        <p:spPr>
          <a:xfrm>
            <a:off x="4124528" y="2714017"/>
            <a:ext cx="3113085" cy="1400783"/>
          </a:xfrm>
          <a:custGeom>
            <a:avLst/>
            <a:gdLst>
              <a:gd name="connsiteX0" fmla="*/ 496110 w 3113085"/>
              <a:gd name="connsiteY0" fmla="*/ 19455 h 1400783"/>
              <a:gd name="connsiteX1" fmla="*/ 311285 w 3113085"/>
              <a:gd name="connsiteY1" fmla="*/ 38911 h 1400783"/>
              <a:gd name="connsiteX2" fmla="*/ 252919 w 3113085"/>
              <a:gd name="connsiteY2" fmla="*/ 58366 h 1400783"/>
              <a:gd name="connsiteX3" fmla="*/ 223736 w 3113085"/>
              <a:gd name="connsiteY3" fmla="*/ 68094 h 1400783"/>
              <a:gd name="connsiteX4" fmla="*/ 194553 w 3113085"/>
              <a:gd name="connsiteY4" fmla="*/ 97277 h 1400783"/>
              <a:gd name="connsiteX5" fmla="*/ 136187 w 3113085"/>
              <a:gd name="connsiteY5" fmla="*/ 126460 h 1400783"/>
              <a:gd name="connsiteX6" fmla="*/ 77821 w 3113085"/>
              <a:gd name="connsiteY6" fmla="*/ 175098 h 1400783"/>
              <a:gd name="connsiteX7" fmla="*/ 58366 w 3113085"/>
              <a:gd name="connsiteY7" fmla="*/ 243192 h 1400783"/>
              <a:gd name="connsiteX8" fmla="*/ 38910 w 3113085"/>
              <a:gd name="connsiteY8" fmla="*/ 301557 h 1400783"/>
              <a:gd name="connsiteX9" fmla="*/ 29183 w 3113085"/>
              <a:gd name="connsiteY9" fmla="*/ 330740 h 1400783"/>
              <a:gd name="connsiteX10" fmla="*/ 19455 w 3113085"/>
              <a:gd name="connsiteY10" fmla="*/ 359923 h 1400783"/>
              <a:gd name="connsiteX11" fmla="*/ 9727 w 3113085"/>
              <a:gd name="connsiteY11" fmla="*/ 525294 h 1400783"/>
              <a:gd name="connsiteX12" fmla="*/ 0 w 3113085"/>
              <a:gd name="connsiteY12" fmla="*/ 729574 h 1400783"/>
              <a:gd name="connsiteX13" fmla="*/ 19455 w 3113085"/>
              <a:gd name="connsiteY13" fmla="*/ 914400 h 1400783"/>
              <a:gd name="connsiteX14" fmla="*/ 29183 w 3113085"/>
              <a:gd name="connsiteY14" fmla="*/ 943583 h 1400783"/>
              <a:gd name="connsiteX15" fmla="*/ 58366 w 3113085"/>
              <a:gd name="connsiteY15" fmla="*/ 1050587 h 1400783"/>
              <a:gd name="connsiteX16" fmla="*/ 68093 w 3113085"/>
              <a:gd name="connsiteY16" fmla="*/ 1079770 h 1400783"/>
              <a:gd name="connsiteX17" fmla="*/ 87549 w 3113085"/>
              <a:gd name="connsiteY17" fmla="*/ 1099226 h 1400783"/>
              <a:gd name="connsiteX18" fmla="*/ 116732 w 3113085"/>
              <a:gd name="connsiteY18" fmla="*/ 1147864 h 1400783"/>
              <a:gd name="connsiteX19" fmla="*/ 136187 w 3113085"/>
              <a:gd name="connsiteY19" fmla="*/ 1186774 h 1400783"/>
              <a:gd name="connsiteX20" fmla="*/ 194553 w 3113085"/>
              <a:gd name="connsiteY20" fmla="*/ 1225685 h 1400783"/>
              <a:gd name="connsiteX21" fmla="*/ 233463 w 3113085"/>
              <a:gd name="connsiteY21" fmla="*/ 1254868 h 1400783"/>
              <a:gd name="connsiteX22" fmla="*/ 252919 w 3113085"/>
              <a:gd name="connsiteY22" fmla="*/ 1284051 h 1400783"/>
              <a:gd name="connsiteX23" fmla="*/ 282102 w 3113085"/>
              <a:gd name="connsiteY23" fmla="*/ 1293779 h 1400783"/>
              <a:gd name="connsiteX24" fmla="*/ 379378 w 3113085"/>
              <a:gd name="connsiteY24" fmla="*/ 1332689 h 1400783"/>
              <a:gd name="connsiteX25" fmla="*/ 564204 w 3113085"/>
              <a:gd name="connsiteY25" fmla="*/ 1352145 h 1400783"/>
              <a:gd name="connsiteX26" fmla="*/ 719846 w 3113085"/>
              <a:gd name="connsiteY26" fmla="*/ 1361872 h 1400783"/>
              <a:gd name="connsiteX27" fmla="*/ 1040859 w 3113085"/>
              <a:gd name="connsiteY27" fmla="*/ 1371600 h 1400783"/>
              <a:gd name="connsiteX28" fmla="*/ 1138136 w 3113085"/>
              <a:gd name="connsiteY28" fmla="*/ 1381328 h 1400783"/>
              <a:gd name="connsiteX29" fmla="*/ 1225685 w 3113085"/>
              <a:gd name="connsiteY29" fmla="*/ 1400783 h 1400783"/>
              <a:gd name="connsiteX30" fmla="*/ 2315183 w 3113085"/>
              <a:gd name="connsiteY30" fmla="*/ 1381328 h 1400783"/>
              <a:gd name="connsiteX31" fmla="*/ 2412459 w 3113085"/>
              <a:gd name="connsiteY31" fmla="*/ 1371600 h 1400783"/>
              <a:gd name="connsiteX32" fmla="*/ 2577829 w 3113085"/>
              <a:gd name="connsiteY32" fmla="*/ 1361872 h 1400783"/>
              <a:gd name="connsiteX33" fmla="*/ 2704289 w 3113085"/>
              <a:gd name="connsiteY33" fmla="*/ 1352145 h 1400783"/>
              <a:gd name="connsiteX34" fmla="*/ 2791838 w 3113085"/>
              <a:gd name="connsiteY34" fmla="*/ 1332689 h 1400783"/>
              <a:gd name="connsiteX35" fmla="*/ 2821021 w 3113085"/>
              <a:gd name="connsiteY35" fmla="*/ 1322962 h 1400783"/>
              <a:gd name="connsiteX36" fmla="*/ 2889115 w 3113085"/>
              <a:gd name="connsiteY36" fmla="*/ 1284051 h 1400783"/>
              <a:gd name="connsiteX37" fmla="*/ 2918298 w 3113085"/>
              <a:gd name="connsiteY37" fmla="*/ 1274323 h 1400783"/>
              <a:gd name="connsiteX38" fmla="*/ 2976663 w 3113085"/>
              <a:gd name="connsiteY38" fmla="*/ 1225685 h 1400783"/>
              <a:gd name="connsiteX39" fmla="*/ 3035029 w 3113085"/>
              <a:gd name="connsiteY39" fmla="*/ 1157592 h 1400783"/>
              <a:gd name="connsiteX40" fmla="*/ 3073940 w 3113085"/>
              <a:gd name="connsiteY40" fmla="*/ 1108953 h 1400783"/>
              <a:gd name="connsiteX41" fmla="*/ 3103123 w 3113085"/>
              <a:gd name="connsiteY41" fmla="*/ 1011677 h 1400783"/>
              <a:gd name="connsiteX42" fmla="*/ 3103123 w 3113085"/>
              <a:gd name="connsiteY42" fmla="*/ 369651 h 1400783"/>
              <a:gd name="connsiteX43" fmla="*/ 3073940 w 3113085"/>
              <a:gd name="connsiteY43" fmla="*/ 291830 h 1400783"/>
              <a:gd name="connsiteX44" fmla="*/ 3064212 w 3113085"/>
              <a:gd name="connsiteY44" fmla="*/ 262647 h 1400783"/>
              <a:gd name="connsiteX45" fmla="*/ 3005846 w 3113085"/>
              <a:gd name="connsiteY45" fmla="*/ 204281 h 1400783"/>
              <a:gd name="connsiteX46" fmla="*/ 2966936 w 3113085"/>
              <a:gd name="connsiteY46" fmla="*/ 155643 h 1400783"/>
              <a:gd name="connsiteX47" fmla="*/ 2928025 w 3113085"/>
              <a:gd name="connsiteY47" fmla="*/ 116732 h 1400783"/>
              <a:gd name="connsiteX48" fmla="*/ 2869659 w 3113085"/>
              <a:gd name="connsiteY48" fmla="*/ 87549 h 1400783"/>
              <a:gd name="connsiteX49" fmla="*/ 2801566 w 3113085"/>
              <a:gd name="connsiteY49" fmla="*/ 68094 h 1400783"/>
              <a:gd name="connsiteX50" fmla="*/ 2616740 w 3113085"/>
              <a:gd name="connsiteY50" fmla="*/ 58366 h 1400783"/>
              <a:gd name="connsiteX51" fmla="*/ 2500008 w 3113085"/>
              <a:gd name="connsiteY51" fmla="*/ 48638 h 1400783"/>
              <a:gd name="connsiteX52" fmla="*/ 2208178 w 3113085"/>
              <a:gd name="connsiteY52" fmla="*/ 38911 h 1400783"/>
              <a:gd name="connsiteX53" fmla="*/ 1429966 w 3113085"/>
              <a:gd name="connsiteY53" fmla="*/ 19455 h 1400783"/>
              <a:gd name="connsiteX54" fmla="*/ 1342417 w 3113085"/>
              <a:gd name="connsiteY54" fmla="*/ 9728 h 1400783"/>
              <a:gd name="connsiteX55" fmla="*/ 1196502 w 3113085"/>
              <a:gd name="connsiteY55" fmla="*/ 0 h 1400783"/>
              <a:gd name="connsiteX56" fmla="*/ 758757 w 3113085"/>
              <a:gd name="connsiteY56" fmla="*/ 9728 h 1400783"/>
              <a:gd name="connsiteX57" fmla="*/ 680936 w 3113085"/>
              <a:gd name="connsiteY57" fmla="*/ 19455 h 1400783"/>
              <a:gd name="connsiteX58" fmla="*/ 535021 w 3113085"/>
              <a:gd name="connsiteY58" fmla="*/ 29183 h 1400783"/>
              <a:gd name="connsiteX59" fmla="*/ 496110 w 3113085"/>
              <a:gd name="connsiteY59" fmla="*/ 19455 h 1400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3113085" h="1400783">
                <a:moveTo>
                  <a:pt x="496110" y="19455"/>
                </a:moveTo>
                <a:cubicBezTo>
                  <a:pt x="458821" y="21076"/>
                  <a:pt x="354384" y="28965"/>
                  <a:pt x="311285" y="38911"/>
                </a:cubicBezTo>
                <a:cubicBezTo>
                  <a:pt x="291302" y="43522"/>
                  <a:pt x="272374" y="51881"/>
                  <a:pt x="252919" y="58366"/>
                </a:cubicBezTo>
                <a:lnTo>
                  <a:pt x="223736" y="68094"/>
                </a:lnTo>
                <a:cubicBezTo>
                  <a:pt x="214008" y="77822"/>
                  <a:pt x="205121" y="88470"/>
                  <a:pt x="194553" y="97277"/>
                </a:cubicBezTo>
                <a:cubicBezTo>
                  <a:pt x="152738" y="132122"/>
                  <a:pt x="180057" y="104525"/>
                  <a:pt x="136187" y="126460"/>
                </a:cubicBezTo>
                <a:cubicBezTo>
                  <a:pt x="109100" y="140004"/>
                  <a:pt x="99336" y="153583"/>
                  <a:pt x="77821" y="175098"/>
                </a:cubicBezTo>
                <a:cubicBezTo>
                  <a:pt x="45125" y="273182"/>
                  <a:pt x="95014" y="121034"/>
                  <a:pt x="58366" y="243192"/>
                </a:cubicBezTo>
                <a:cubicBezTo>
                  <a:pt x="52473" y="262835"/>
                  <a:pt x="45395" y="282102"/>
                  <a:pt x="38910" y="301557"/>
                </a:cubicBezTo>
                <a:lnTo>
                  <a:pt x="29183" y="330740"/>
                </a:lnTo>
                <a:lnTo>
                  <a:pt x="19455" y="359923"/>
                </a:lnTo>
                <a:cubicBezTo>
                  <a:pt x="16212" y="415047"/>
                  <a:pt x="12629" y="470151"/>
                  <a:pt x="9727" y="525294"/>
                </a:cubicBezTo>
                <a:cubicBezTo>
                  <a:pt x="6144" y="593370"/>
                  <a:pt x="0" y="661404"/>
                  <a:pt x="0" y="729574"/>
                </a:cubicBezTo>
                <a:cubicBezTo>
                  <a:pt x="0" y="771499"/>
                  <a:pt x="8020" y="862944"/>
                  <a:pt x="19455" y="914400"/>
                </a:cubicBezTo>
                <a:cubicBezTo>
                  <a:pt x="21679" y="924410"/>
                  <a:pt x="26696" y="933635"/>
                  <a:pt x="29183" y="943583"/>
                </a:cubicBezTo>
                <a:cubicBezTo>
                  <a:pt x="56685" y="1053593"/>
                  <a:pt x="16622" y="925355"/>
                  <a:pt x="58366" y="1050587"/>
                </a:cubicBezTo>
                <a:cubicBezTo>
                  <a:pt x="61609" y="1060315"/>
                  <a:pt x="60842" y="1072519"/>
                  <a:pt x="68093" y="1079770"/>
                </a:cubicBezTo>
                <a:lnTo>
                  <a:pt x="87549" y="1099226"/>
                </a:lnTo>
                <a:cubicBezTo>
                  <a:pt x="110128" y="1166966"/>
                  <a:pt x="81124" y="1094454"/>
                  <a:pt x="116732" y="1147864"/>
                </a:cubicBezTo>
                <a:cubicBezTo>
                  <a:pt x="124776" y="1159929"/>
                  <a:pt x="125933" y="1176520"/>
                  <a:pt x="136187" y="1186774"/>
                </a:cubicBezTo>
                <a:cubicBezTo>
                  <a:pt x="152721" y="1203308"/>
                  <a:pt x="175847" y="1211655"/>
                  <a:pt x="194553" y="1225685"/>
                </a:cubicBezTo>
                <a:cubicBezTo>
                  <a:pt x="207523" y="1235413"/>
                  <a:pt x="221999" y="1243404"/>
                  <a:pt x="233463" y="1254868"/>
                </a:cubicBezTo>
                <a:cubicBezTo>
                  <a:pt x="241730" y="1263135"/>
                  <a:pt x="243790" y="1276748"/>
                  <a:pt x="252919" y="1284051"/>
                </a:cubicBezTo>
                <a:cubicBezTo>
                  <a:pt x="260926" y="1290457"/>
                  <a:pt x="272677" y="1289740"/>
                  <a:pt x="282102" y="1293779"/>
                </a:cubicBezTo>
                <a:cubicBezTo>
                  <a:pt x="322517" y="1311100"/>
                  <a:pt x="331067" y="1324637"/>
                  <a:pt x="379378" y="1332689"/>
                </a:cubicBezTo>
                <a:cubicBezTo>
                  <a:pt x="473892" y="1348442"/>
                  <a:pt x="429984" y="1342889"/>
                  <a:pt x="564204" y="1352145"/>
                </a:cubicBezTo>
                <a:cubicBezTo>
                  <a:pt x="616063" y="1355721"/>
                  <a:pt x="667907" y="1359752"/>
                  <a:pt x="719846" y="1361872"/>
                </a:cubicBezTo>
                <a:cubicBezTo>
                  <a:pt x="826810" y="1366238"/>
                  <a:pt x="933855" y="1368357"/>
                  <a:pt x="1040859" y="1371600"/>
                </a:cubicBezTo>
                <a:cubicBezTo>
                  <a:pt x="1073285" y="1374843"/>
                  <a:pt x="1105834" y="1377021"/>
                  <a:pt x="1138136" y="1381328"/>
                </a:cubicBezTo>
                <a:cubicBezTo>
                  <a:pt x="1164607" y="1384857"/>
                  <a:pt x="1199259" y="1394176"/>
                  <a:pt x="1225685" y="1400783"/>
                </a:cubicBezTo>
                <a:cubicBezTo>
                  <a:pt x="1458814" y="1398040"/>
                  <a:pt x="1993643" y="1398708"/>
                  <a:pt x="2315183" y="1381328"/>
                </a:cubicBezTo>
                <a:cubicBezTo>
                  <a:pt x="2347723" y="1379569"/>
                  <a:pt x="2379961" y="1374007"/>
                  <a:pt x="2412459" y="1371600"/>
                </a:cubicBezTo>
                <a:cubicBezTo>
                  <a:pt x="2467527" y="1367521"/>
                  <a:pt x="2522733" y="1365545"/>
                  <a:pt x="2577829" y="1361872"/>
                </a:cubicBezTo>
                <a:cubicBezTo>
                  <a:pt x="2620013" y="1359060"/>
                  <a:pt x="2662136" y="1355387"/>
                  <a:pt x="2704289" y="1352145"/>
                </a:cubicBezTo>
                <a:cubicBezTo>
                  <a:pt x="2737727" y="1345457"/>
                  <a:pt x="2759779" y="1341849"/>
                  <a:pt x="2791838" y="1332689"/>
                </a:cubicBezTo>
                <a:cubicBezTo>
                  <a:pt x="2801697" y="1329872"/>
                  <a:pt x="2811596" y="1327001"/>
                  <a:pt x="2821021" y="1322962"/>
                </a:cubicBezTo>
                <a:cubicBezTo>
                  <a:pt x="2940383" y="1271807"/>
                  <a:pt x="2791436" y="1332890"/>
                  <a:pt x="2889115" y="1284051"/>
                </a:cubicBezTo>
                <a:cubicBezTo>
                  <a:pt x="2898286" y="1279465"/>
                  <a:pt x="2908570" y="1277566"/>
                  <a:pt x="2918298" y="1274323"/>
                </a:cubicBezTo>
                <a:cubicBezTo>
                  <a:pt x="3019495" y="1173126"/>
                  <a:pt x="2881861" y="1306945"/>
                  <a:pt x="2976663" y="1225685"/>
                </a:cubicBezTo>
                <a:cubicBezTo>
                  <a:pt x="3036270" y="1174593"/>
                  <a:pt x="2997477" y="1204531"/>
                  <a:pt x="3035029" y="1157592"/>
                </a:cubicBezTo>
                <a:cubicBezTo>
                  <a:pt x="3055242" y="1132326"/>
                  <a:pt x="3058970" y="1142636"/>
                  <a:pt x="3073940" y="1108953"/>
                </a:cubicBezTo>
                <a:cubicBezTo>
                  <a:pt x="3087471" y="1078507"/>
                  <a:pt x="3095039" y="1044013"/>
                  <a:pt x="3103123" y="1011677"/>
                </a:cubicBezTo>
                <a:cubicBezTo>
                  <a:pt x="3112909" y="698525"/>
                  <a:pt x="3119501" y="689018"/>
                  <a:pt x="3103123" y="369651"/>
                </a:cubicBezTo>
                <a:cubicBezTo>
                  <a:pt x="3099906" y="306915"/>
                  <a:pt x="3096341" y="336632"/>
                  <a:pt x="3073940" y="291830"/>
                </a:cubicBezTo>
                <a:cubicBezTo>
                  <a:pt x="3069354" y="282659"/>
                  <a:pt x="3070507" y="270741"/>
                  <a:pt x="3064212" y="262647"/>
                </a:cubicBezTo>
                <a:cubicBezTo>
                  <a:pt x="3047320" y="240929"/>
                  <a:pt x="3005846" y="204281"/>
                  <a:pt x="3005846" y="204281"/>
                </a:cubicBezTo>
                <a:cubicBezTo>
                  <a:pt x="2989482" y="155186"/>
                  <a:pt x="3008003" y="190843"/>
                  <a:pt x="2966936" y="155643"/>
                </a:cubicBezTo>
                <a:cubicBezTo>
                  <a:pt x="2953009" y="143706"/>
                  <a:pt x="2945426" y="122533"/>
                  <a:pt x="2928025" y="116732"/>
                </a:cubicBezTo>
                <a:cubicBezTo>
                  <a:pt x="2854672" y="92280"/>
                  <a:pt x="2945089" y="125264"/>
                  <a:pt x="2869659" y="87549"/>
                </a:cubicBezTo>
                <a:cubicBezTo>
                  <a:pt x="2859476" y="82457"/>
                  <a:pt x="2809115" y="68750"/>
                  <a:pt x="2801566" y="68094"/>
                </a:cubicBezTo>
                <a:cubicBezTo>
                  <a:pt x="2740104" y="62750"/>
                  <a:pt x="2678306" y="62338"/>
                  <a:pt x="2616740" y="58366"/>
                </a:cubicBezTo>
                <a:cubicBezTo>
                  <a:pt x="2577775" y="55852"/>
                  <a:pt x="2539009" y="50495"/>
                  <a:pt x="2500008" y="48638"/>
                </a:cubicBezTo>
                <a:cubicBezTo>
                  <a:pt x="2402787" y="44009"/>
                  <a:pt x="2305455" y="42153"/>
                  <a:pt x="2208178" y="38911"/>
                </a:cubicBezTo>
                <a:cubicBezTo>
                  <a:pt x="1899329" y="-5212"/>
                  <a:pt x="2229159" y="38947"/>
                  <a:pt x="1429966" y="19455"/>
                </a:cubicBezTo>
                <a:cubicBezTo>
                  <a:pt x="1400612" y="18739"/>
                  <a:pt x="1371678" y="12166"/>
                  <a:pt x="1342417" y="9728"/>
                </a:cubicBezTo>
                <a:cubicBezTo>
                  <a:pt x="1293839" y="5680"/>
                  <a:pt x="1245140" y="3243"/>
                  <a:pt x="1196502" y="0"/>
                </a:cubicBezTo>
                <a:lnTo>
                  <a:pt x="758757" y="9728"/>
                </a:lnTo>
                <a:cubicBezTo>
                  <a:pt x="732633" y="10714"/>
                  <a:pt x="706980" y="17190"/>
                  <a:pt x="680936" y="19455"/>
                </a:cubicBezTo>
                <a:cubicBezTo>
                  <a:pt x="632373" y="23678"/>
                  <a:pt x="582821" y="19623"/>
                  <a:pt x="535021" y="29183"/>
                </a:cubicBezTo>
                <a:cubicBezTo>
                  <a:pt x="528662" y="30455"/>
                  <a:pt x="533399" y="17834"/>
                  <a:pt x="496110" y="19455"/>
                </a:cubicBezTo>
                <a:close/>
              </a:path>
            </a:pathLst>
          </a:cu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20" name="Группа 19"/>
          <p:cNvGrpSpPr/>
          <p:nvPr/>
        </p:nvGrpSpPr>
        <p:grpSpPr>
          <a:xfrm>
            <a:off x="6206247" y="4385899"/>
            <a:ext cx="3113085" cy="1400783"/>
            <a:chOff x="6215975" y="4395627"/>
            <a:chExt cx="3113085" cy="1400783"/>
          </a:xfrm>
        </p:grpSpPr>
        <p:sp>
          <p:nvSpPr>
            <p:cNvPr id="10" name="Полилиния 9"/>
            <p:cNvSpPr/>
            <p:nvPr/>
          </p:nvSpPr>
          <p:spPr>
            <a:xfrm>
              <a:off x="6215975" y="4395627"/>
              <a:ext cx="3113085" cy="1400783"/>
            </a:xfrm>
            <a:custGeom>
              <a:avLst/>
              <a:gdLst>
                <a:gd name="connsiteX0" fmla="*/ 496110 w 3113085"/>
                <a:gd name="connsiteY0" fmla="*/ 19455 h 1400783"/>
                <a:gd name="connsiteX1" fmla="*/ 311285 w 3113085"/>
                <a:gd name="connsiteY1" fmla="*/ 38911 h 1400783"/>
                <a:gd name="connsiteX2" fmla="*/ 252919 w 3113085"/>
                <a:gd name="connsiteY2" fmla="*/ 58366 h 1400783"/>
                <a:gd name="connsiteX3" fmla="*/ 223736 w 3113085"/>
                <a:gd name="connsiteY3" fmla="*/ 68094 h 1400783"/>
                <a:gd name="connsiteX4" fmla="*/ 194553 w 3113085"/>
                <a:gd name="connsiteY4" fmla="*/ 97277 h 1400783"/>
                <a:gd name="connsiteX5" fmla="*/ 136187 w 3113085"/>
                <a:gd name="connsiteY5" fmla="*/ 126460 h 1400783"/>
                <a:gd name="connsiteX6" fmla="*/ 77821 w 3113085"/>
                <a:gd name="connsiteY6" fmla="*/ 175098 h 1400783"/>
                <a:gd name="connsiteX7" fmla="*/ 58366 w 3113085"/>
                <a:gd name="connsiteY7" fmla="*/ 243192 h 1400783"/>
                <a:gd name="connsiteX8" fmla="*/ 38910 w 3113085"/>
                <a:gd name="connsiteY8" fmla="*/ 301557 h 1400783"/>
                <a:gd name="connsiteX9" fmla="*/ 29183 w 3113085"/>
                <a:gd name="connsiteY9" fmla="*/ 330740 h 1400783"/>
                <a:gd name="connsiteX10" fmla="*/ 19455 w 3113085"/>
                <a:gd name="connsiteY10" fmla="*/ 359923 h 1400783"/>
                <a:gd name="connsiteX11" fmla="*/ 9727 w 3113085"/>
                <a:gd name="connsiteY11" fmla="*/ 525294 h 1400783"/>
                <a:gd name="connsiteX12" fmla="*/ 0 w 3113085"/>
                <a:gd name="connsiteY12" fmla="*/ 729574 h 1400783"/>
                <a:gd name="connsiteX13" fmla="*/ 19455 w 3113085"/>
                <a:gd name="connsiteY13" fmla="*/ 914400 h 1400783"/>
                <a:gd name="connsiteX14" fmla="*/ 29183 w 3113085"/>
                <a:gd name="connsiteY14" fmla="*/ 943583 h 1400783"/>
                <a:gd name="connsiteX15" fmla="*/ 58366 w 3113085"/>
                <a:gd name="connsiteY15" fmla="*/ 1050587 h 1400783"/>
                <a:gd name="connsiteX16" fmla="*/ 68093 w 3113085"/>
                <a:gd name="connsiteY16" fmla="*/ 1079770 h 1400783"/>
                <a:gd name="connsiteX17" fmla="*/ 87549 w 3113085"/>
                <a:gd name="connsiteY17" fmla="*/ 1099226 h 1400783"/>
                <a:gd name="connsiteX18" fmla="*/ 116732 w 3113085"/>
                <a:gd name="connsiteY18" fmla="*/ 1147864 h 1400783"/>
                <a:gd name="connsiteX19" fmla="*/ 136187 w 3113085"/>
                <a:gd name="connsiteY19" fmla="*/ 1186774 h 1400783"/>
                <a:gd name="connsiteX20" fmla="*/ 194553 w 3113085"/>
                <a:gd name="connsiteY20" fmla="*/ 1225685 h 1400783"/>
                <a:gd name="connsiteX21" fmla="*/ 233463 w 3113085"/>
                <a:gd name="connsiteY21" fmla="*/ 1254868 h 1400783"/>
                <a:gd name="connsiteX22" fmla="*/ 252919 w 3113085"/>
                <a:gd name="connsiteY22" fmla="*/ 1284051 h 1400783"/>
                <a:gd name="connsiteX23" fmla="*/ 282102 w 3113085"/>
                <a:gd name="connsiteY23" fmla="*/ 1293779 h 1400783"/>
                <a:gd name="connsiteX24" fmla="*/ 379378 w 3113085"/>
                <a:gd name="connsiteY24" fmla="*/ 1332689 h 1400783"/>
                <a:gd name="connsiteX25" fmla="*/ 564204 w 3113085"/>
                <a:gd name="connsiteY25" fmla="*/ 1352145 h 1400783"/>
                <a:gd name="connsiteX26" fmla="*/ 719846 w 3113085"/>
                <a:gd name="connsiteY26" fmla="*/ 1361872 h 1400783"/>
                <a:gd name="connsiteX27" fmla="*/ 1040859 w 3113085"/>
                <a:gd name="connsiteY27" fmla="*/ 1371600 h 1400783"/>
                <a:gd name="connsiteX28" fmla="*/ 1138136 w 3113085"/>
                <a:gd name="connsiteY28" fmla="*/ 1381328 h 1400783"/>
                <a:gd name="connsiteX29" fmla="*/ 1225685 w 3113085"/>
                <a:gd name="connsiteY29" fmla="*/ 1400783 h 1400783"/>
                <a:gd name="connsiteX30" fmla="*/ 2315183 w 3113085"/>
                <a:gd name="connsiteY30" fmla="*/ 1381328 h 1400783"/>
                <a:gd name="connsiteX31" fmla="*/ 2412459 w 3113085"/>
                <a:gd name="connsiteY31" fmla="*/ 1371600 h 1400783"/>
                <a:gd name="connsiteX32" fmla="*/ 2577829 w 3113085"/>
                <a:gd name="connsiteY32" fmla="*/ 1361872 h 1400783"/>
                <a:gd name="connsiteX33" fmla="*/ 2704289 w 3113085"/>
                <a:gd name="connsiteY33" fmla="*/ 1352145 h 1400783"/>
                <a:gd name="connsiteX34" fmla="*/ 2791838 w 3113085"/>
                <a:gd name="connsiteY34" fmla="*/ 1332689 h 1400783"/>
                <a:gd name="connsiteX35" fmla="*/ 2821021 w 3113085"/>
                <a:gd name="connsiteY35" fmla="*/ 1322962 h 1400783"/>
                <a:gd name="connsiteX36" fmla="*/ 2889115 w 3113085"/>
                <a:gd name="connsiteY36" fmla="*/ 1284051 h 1400783"/>
                <a:gd name="connsiteX37" fmla="*/ 2918298 w 3113085"/>
                <a:gd name="connsiteY37" fmla="*/ 1274323 h 1400783"/>
                <a:gd name="connsiteX38" fmla="*/ 2976663 w 3113085"/>
                <a:gd name="connsiteY38" fmla="*/ 1225685 h 1400783"/>
                <a:gd name="connsiteX39" fmla="*/ 3035029 w 3113085"/>
                <a:gd name="connsiteY39" fmla="*/ 1157592 h 1400783"/>
                <a:gd name="connsiteX40" fmla="*/ 3073940 w 3113085"/>
                <a:gd name="connsiteY40" fmla="*/ 1108953 h 1400783"/>
                <a:gd name="connsiteX41" fmla="*/ 3103123 w 3113085"/>
                <a:gd name="connsiteY41" fmla="*/ 1011677 h 1400783"/>
                <a:gd name="connsiteX42" fmla="*/ 3103123 w 3113085"/>
                <a:gd name="connsiteY42" fmla="*/ 369651 h 1400783"/>
                <a:gd name="connsiteX43" fmla="*/ 3073940 w 3113085"/>
                <a:gd name="connsiteY43" fmla="*/ 291830 h 1400783"/>
                <a:gd name="connsiteX44" fmla="*/ 3064212 w 3113085"/>
                <a:gd name="connsiteY44" fmla="*/ 262647 h 1400783"/>
                <a:gd name="connsiteX45" fmla="*/ 3005846 w 3113085"/>
                <a:gd name="connsiteY45" fmla="*/ 204281 h 1400783"/>
                <a:gd name="connsiteX46" fmla="*/ 2966936 w 3113085"/>
                <a:gd name="connsiteY46" fmla="*/ 155643 h 1400783"/>
                <a:gd name="connsiteX47" fmla="*/ 2928025 w 3113085"/>
                <a:gd name="connsiteY47" fmla="*/ 116732 h 1400783"/>
                <a:gd name="connsiteX48" fmla="*/ 2869659 w 3113085"/>
                <a:gd name="connsiteY48" fmla="*/ 87549 h 1400783"/>
                <a:gd name="connsiteX49" fmla="*/ 2801566 w 3113085"/>
                <a:gd name="connsiteY49" fmla="*/ 68094 h 1400783"/>
                <a:gd name="connsiteX50" fmla="*/ 2616740 w 3113085"/>
                <a:gd name="connsiteY50" fmla="*/ 58366 h 1400783"/>
                <a:gd name="connsiteX51" fmla="*/ 2500008 w 3113085"/>
                <a:gd name="connsiteY51" fmla="*/ 48638 h 1400783"/>
                <a:gd name="connsiteX52" fmla="*/ 2208178 w 3113085"/>
                <a:gd name="connsiteY52" fmla="*/ 38911 h 1400783"/>
                <a:gd name="connsiteX53" fmla="*/ 1429966 w 3113085"/>
                <a:gd name="connsiteY53" fmla="*/ 19455 h 1400783"/>
                <a:gd name="connsiteX54" fmla="*/ 1342417 w 3113085"/>
                <a:gd name="connsiteY54" fmla="*/ 9728 h 1400783"/>
                <a:gd name="connsiteX55" fmla="*/ 1196502 w 3113085"/>
                <a:gd name="connsiteY55" fmla="*/ 0 h 1400783"/>
                <a:gd name="connsiteX56" fmla="*/ 758757 w 3113085"/>
                <a:gd name="connsiteY56" fmla="*/ 9728 h 1400783"/>
                <a:gd name="connsiteX57" fmla="*/ 680936 w 3113085"/>
                <a:gd name="connsiteY57" fmla="*/ 19455 h 1400783"/>
                <a:gd name="connsiteX58" fmla="*/ 535021 w 3113085"/>
                <a:gd name="connsiteY58" fmla="*/ 29183 h 1400783"/>
                <a:gd name="connsiteX59" fmla="*/ 496110 w 3113085"/>
                <a:gd name="connsiteY59" fmla="*/ 19455 h 1400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3113085" h="1400783">
                  <a:moveTo>
                    <a:pt x="496110" y="19455"/>
                  </a:moveTo>
                  <a:cubicBezTo>
                    <a:pt x="458821" y="21076"/>
                    <a:pt x="354384" y="28965"/>
                    <a:pt x="311285" y="38911"/>
                  </a:cubicBezTo>
                  <a:cubicBezTo>
                    <a:pt x="291302" y="43522"/>
                    <a:pt x="272374" y="51881"/>
                    <a:pt x="252919" y="58366"/>
                  </a:cubicBezTo>
                  <a:lnTo>
                    <a:pt x="223736" y="68094"/>
                  </a:lnTo>
                  <a:cubicBezTo>
                    <a:pt x="214008" y="77822"/>
                    <a:pt x="205121" y="88470"/>
                    <a:pt x="194553" y="97277"/>
                  </a:cubicBezTo>
                  <a:cubicBezTo>
                    <a:pt x="152738" y="132122"/>
                    <a:pt x="180057" y="104525"/>
                    <a:pt x="136187" y="126460"/>
                  </a:cubicBezTo>
                  <a:cubicBezTo>
                    <a:pt x="109100" y="140004"/>
                    <a:pt x="99336" y="153583"/>
                    <a:pt x="77821" y="175098"/>
                  </a:cubicBezTo>
                  <a:cubicBezTo>
                    <a:pt x="45125" y="273182"/>
                    <a:pt x="95014" y="121034"/>
                    <a:pt x="58366" y="243192"/>
                  </a:cubicBezTo>
                  <a:cubicBezTo>
                    <a:pt x="52473" y="262835"/>
                    <a:pt x="45395" y="282102"/>
                    <a:pt x="38910" y="301557"/>
                  </a:cubicBezTo>
                  <a:lnTo>
                    <a:pt x="29183" y="330740"/>
                  </a:lnTo>
                  <a:lnTo>
                    <a:pt x="19455" y="359923"/>
                  </a:lnTo>
                  <a:cubicBezTo>
                    <a:pt x="16212" y="415047"/>
                    <a:pt x="12629" y="470151"/>
                    <a:pt x="9727" y="525294"/>
                  </a:cubicBezTo>
                  <a:cubicBezTo>
                    <a:pt x="6144" y="593370"/>
                    <a:pt x="0" y="661404"/>
                    <a:pt x="0" y="729574"/>
                  </a:cubicBezTo>
                  <a:cubicBezTo>
                    <a:pt x="0" y="771499"/>
                    <a:pt x="8020" y="862944"/>
                    <a:pt x="19455" y="914400"/>
                  </a:cubicBezTo>
                  <a:cubicBezTo>
                    <a:pt x="21679" y="924410"/>
                    <a:pt x="26696" y="933635"/>
                    <a:pt x="29183" y="943583"/>
                  </a:cubicBezTo>
                  <a:cubicBezTo>
                    <a:pt x="56685" y="1053593"/>
                    <a:pt x="16622" y="925355"/>
                    <a:pt x="58366" y="1050587"/>
                  </a:cubicBezTo>
                  <a:cubicBezTo>
                    <a:pt x="61609" y="1060315"/>
                    <a:pt x="60842" y="1072519"/>
                    <a:pt x="68093" y="1079770"/>
                  </a:cubicBezTo>
                  <a:lnTo>
                    <a:pt x="87549" y="1099226"/>
                  </a:lnTo>
                  <a:cubicBezTo>
                    <a:pt x="110128" y="1166966"/>
                    <a:pt x="81124" y="1094454"/>
                    <a:pt x="116732" y="1147864"/>
                  </a:cubicBezTo>
                  <a:cubicBezTo>
                    <a:pt x="124776" y="1159929"/>
                    <a:pt x="125933" y="1176520"/>
                    <a:pt x="136187" y="1186774"/>
                  </a:cubicBezTo>
                  <a:cubicBezTo>
                    <a:pt x="152721" y="1203308"/>
                    <a:pt x="175847" y="1211655"/>
                    <a:pt x="194553" y="1225685"/>
                  </a:cubicBezTo>
                  <a:cubicBezTo>
                    <a:pt x="207523" y="1235413"/>
                    <a:pt x="221999" y="1243404"/>
                    <a:pt x="233463" y="1254868"/>
                  </a:cubicBezTo>
                  <a:cubicBezTo>
                    <a:pt x="241730" y="1263135"/>
                    <a:pt x="243790" y="1276748"/>
                    <a:pt x="252919" y="1284051"/>
                  </a:cubicBezTo>
                  <a:cubicBezTo>
                    <a:pt x="260926" y="1290457"/>
                    <a:pt x="272677" y="1289740"/>
                    <a:pt x="282102" y="1293779"/>
                  </a:cubicBezTo>
                  <a:cubicBezTo>
                    <a:pt x="322517" y="1311100"/>
                    <a:pt x="331067" y="1324637"/>
                    <a:pt x="379378" y="1332689"/>
                  </a:cubicBezTo>
                  <a:cubicBezTo>
                    <a:pt x="473892" y="1348442"/>
                    <a:pt x="429984" y="1342889"/>
                    <a:pt x="564204" y="1352145"/>
                  </a:cubicBezTo>
                  <a:cubicBezTo>
                    <a:pt x="616063" y="1355721"/>
                    <a:pt x="667907" y="1359752"/>
                    <a:pt x="719846" y="1361872"/>
                  </a:cubicBezTo>
                  <a:cubicBezTo>
                    <a:pt x="826810" y="1366238"/>
                    <a:pt x="933855" y="1368357"/>
                    <a:pt x="1040859" y="1371600"/>
                  </a:cubicBezTo>
                  <a:cubicBezTo>
                    <a:pt x="1073285" y="1374843"/>
                    <a:pt x="1105834" y="1377021"/>
                    <a:pt x="1138136" y="1381328"/>
                  </a:cubicBezTo>
                  <a:cubicBezTo>
                    <a:pt x="1164607" y="1384857"/>
                    <a:pt x="1199259" y="1394176"/>
                    <a:pt x="1225685" y="1400783"/>
                  </a:cubicBezTo>
                  <a:cubicBezTo>
                    <a:pt x="1458814" y="1398040"/>
                    <a:pt x="1993643" y="1398708"/>
                    <a:pt x="2315183" y="1381328"/>
                  </a:cubicBezTo>
                  <a:cubicBezTo>
                    <a:pt x="2347723" y="1379569"/>
                    <a:pt x="2379961" y="1374007"/>
                    <a:pt x="2412459" y="1371600"/>
                  </a:cubicBezTo>
                  <a:cubicBezTo>
                    <a:pt x="2467527" y="1367521"/>
                    <a:pt x="2522733" y="1365545"/>
                    <a:pt x="2577829" y="1361872"/>
                  </a:cubicBezTo>
                  <a:cubicBezTo>
                    <a:pt x="2620013" y="1359060"/>
                    <a:pt x="2662136" y="1355387"/>
                    <a:pt x="2704289" y="1352145"/>
                  </a:cubicBezTo>
                  <a:cubicBezTo>
                    <a:pt x="2737727" y="1345457"/>
                    <a:pt x="2759779" y="1341849"/>
                    <a:pt x="2791838" y="1332689"/>
                  </a:cubicBezTo>
                  <a:cubicBezTo>
                    <a:pt x="2801697" y="1329872"/>
                    <a:pt x="2811596" y="1327001"/>
                    <a:pt x="2821021" y="1322962"/>
                  </a:cubicBezTo>
                  <a:cubicBezTo>
                    <a:pt x="2940383" y="1271807"/>
                    <a:pt x="2791436" y="1332890"/>
                    <a:pt x="2889115" y="1284051"/>
                  </a:cubicBezTo>
                  <a:cubicBezTo>
                    <a:pt x="2898286" y="1279465"/>
                    <a:pt x="2908570" y="1277566"/>
                    <a:pt x="2918298" y="1274323"/>
                  </a:cubicBezTo>
                  <a:cubicBezTo>
                    <a:pt x="3019495" y="1173126"/>
                    <a:pt x="2881861" y="1306945"/>
                    <a:pt x="2976663" y="1225685"/>
                  </a:cubicBezTo>
                  <a:cubicBezTo>
                    <a:pt x="3036270" y="1174593"/>
                    <a:pt x="2997477" y="1204531"/>
                    <a:pt x="3035029" y="1157592"/>
                  </a:cubicBezTo>
                  <a:cubicBezTo>
                    <a:pt x="3055242" y="1132326"/>
                    <a:pt x="3058970" y="1142636"/>
                    <a:pt x="3073940" y="1108953"/>
                  </a:cubicBezTo>
                  <a:cubicBezTo>
                    <a:pt x="3087471" y="1078507"/>
                    <a:pt x="3095039" y="1044013"/>
                    <a:pt x="3103123" y="1011677"/>
                  </a:cubicBezTo>
                  <a:cubicBezTo>
                    <a:pt x="3112909" y="698525"/>
                    <a:pt x="3119501" y="689018"/>
                    <a:pt x="3103123" y="369651"/>
                  </a:cubicBezTo>
                  <a:cubicBezTo>
                    <a:pt x="3099906" y="306915"/>
                    <a:pt x="3096341" y="336632"/>
                    <a:pt x="3073940" y="291830"/>
                  </a:cubicBezTo>
                  <a:cubicBezTo>
                    <a:pt x="3069354" y="282659"/>
                    <a:pt x="3070507" y="270741"/>
                    <a:pt x="3064212" y="262647"/>
                  </a:cubicBezTo>
                  <a:cubicBezTo>
                    <a:pt x="3047320" y="240929"/>
                    <a:pt x="3005846" y="204281"/>
                    <a:pt x="3005846" y="204281"/>
                  </a:cubicBezTo>
                  <a:cubicBezTo>
                    <a:pt x="2989482" y="155186"/>
                    <a:pt x="3008003" y="190843"/>
                    <a:pt x="2966936" y="155643"/>
                  </a:cubicBezTo>
                  <a:cubicBezTo>
                    <a:pt x="2953009" y="143706"/>
                    <a:pt x="2945426" y="122533"/>
                    <a:pt x="2928025" y="116732"/>
                  </a:cubicBezTo>
                  <a:cubicBezTo>
                    <a:pt x="2854672" y="92280"/>
                    <a:pt x="2945089" y="125264"/>
                    <a:pt x="2869659" y="87549"/>
                  </a:cubicBezTo>
                  <a:cubicBezTo>
                    <a:pt x="2859476" y="82457"/>
                    <a:pt x="2809115" y="68750"/>
                    <a:pt x="2801566" y="68094"/>
                  </a:cubicBezTo>
                  <a:cubicBezTo>
                    <a:pt x="2740104" y="62750"/>
                    <a:pt x="2678306" y="62338"/>
                    <a:pt x="2616740" y="58366"/>
                  </a:cubicBezTo>
                  <a:cubicBezTo>
                    <a:pt x="2577775" y="55852"/>
                    <a:pt x="2539009" y="50495"/>
                    <a:pt x="2500008" y="48638"/>
                  </a:cubicBezTo>
                  <a:cubicBezTo>
                    <a:pt x="2402787" y="44009"/>
                    <a:pt x="2305455" y="42153"/>
                    <a:pt x="2208178" y="38911"/>
                  </a:cubicBezTo>
                  <a:cubicBezTo>
                    <a:pt x="1899329" y="-5212"/>
                    <a:pt x="2229159" y="38947"/>
                    <a:pt x="1429966" y="19455"/>
                  </a:cubicBezTo>
                  <a:cubicBezTo>
                    <a:pt x="1400612" y="18739"/>
                    <a:pt x="1371678" y="12166"/>
                    <a:pt x="1342417" y="9728"/>
                  </a:cubicBezTo>
                  <a:cubicBezTo>
                    <a:pt x="1293839" y="5680"/>
                    <a:pt x="1245140" y="3243"/>
                    <a:pt x="1196502" y="0"/>
                  </a:cubicBezTo>
                  <a:lnTo>
                    <a:pt x="758757" y="9728"/>
                  </a:lnTo>
                  <a:cubicBezTo>
                    <a:pt x="732633" y="10714"/>
                    <a:pt x="706980" y="17190"/>
                    <a:pt x="680936" y="19455"/>
                  </a:cubicBezTo>
                  <a:cubicBezTo>
                    <a:pt x="632373" y="23678"/>
                    <a:pt x="582821" y="19623"/>
                    <a:pt x="535021" y="29183"/>
                  </a:cubicBezTo>
                  <a:cubicBezTo>
                    <a:pt x="528662" y="30455"/>
                    <a:pt x="533399" y="17834"/>
                    <a:pt x="496110" y="19455"/>
                  </a:cubicBezTo>
                  <a:close/>
                </a:path>
              </a:pathLst>
            </a:custGeom>
            <a:noFill/>
            <a:ln w="254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2" name="Прямая со стрелкой 11"/>
            <p:cNvCxnSpPr/>
            <p:nvPr/>
          </p:nvCxnSpPr>
          <p:spPr>
            <a:xfrm flipV="1">
              <a:off x="6452688" y="4567858"/>
              <a:ext cx="0" cy="937997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 стрелкой 12"/>
            <p:cNvCxnSpPr/>
            <p:nvPr/>
          </p:nvCxnSpPr>
          <p:spPr>
            <a:xfrm flipV="1">
              <a:off x="8949460" y="4574340"/>
              <a:ext cx="0" cy="937997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Группа 23"/>
          <p:cNvGrpSpPr/>
          <p:nvPr/>
        </p:nvGrpSpPr>
        <p:grpSpPr>
          <a:xfrm>
            <a:off x="4121167" y="4382341"/>
            <a:ext cx="3113085" cy="1400783"/>
            <a:chOff x="6215975" y="4395627"/>
            <a:chExt cx="3113085" cy="1400783"/>
          </a:xfrm>
        </p:grpSpPr>
        <p:sp>
          <p:nvSpPr>
            <p:cNvPr id="25" name="Полилиния 24"/>
            <p:cNvSpPr/>
            <p:nvPr/>
          </p:nvSpPr>
          <p:spPr>
            <a:xfrm>
              <a:off x="6215975" y="4395627"/>
              <a:ext cx="3113085" cy="1400783"/>
            </a:xfrm>
            <a:custGeom>
              <a:avLst/>
              <a:gdLst>
                <a:gd name="connsiteX0" fmla="*/ 496110 w 3113085"/>
                <a:gd name="connsiteY0" fmla="*/ 19455 h 1400783"/>
                <a:gd name="connsiteX1" fmla="*/ 311285 w 3113085"/>
                <a:gd name="connsiteY1" fmla="*/ 38911 h 1400783"/>
                <a:gd name="connsiteX2" fmla="*/ 252919 w 3113085"/>
                <a:gd name="connsiteY2" fmla="*/ 58366 h 1400783"/>
                <a:gd name="connsiteX3" fmla="*/ 223736 w 3113085"/>
                <a:gd name="connsiteY3" fmla="*/ 68094 h 1400783"/>
                <a:gd name="connsiteX4" fmla="*/ 194553 w 3113085"/>
                <a:gd name="connsiteY4" fmla="*/ 97277 h 1400783"/>
                <a:gd name="connsiteX5" fmla="*/ 136187 w 3113085"/>
                <a:gd name="connsiteY5" fmla="*/ 126460 h 1400783"/>
                <a:gd name="connsiteX6" fmla="*/ 77821 w 3113085"/>
                <a:gd name="connsiteY6" fmla="*/ 175098 h 1400783"/>
                <a:gd name="connsiteX7" fmla="*/ 58366 w 3113085"/>
                <a:gd name="connsiteY7" fmla="*/ 243192 h 1400783"/>
                <a:gd name="connsiteX8" fmla="*/ 38910 w 3113085"/>
                <a:gd name="connsiteY8" fmla="*/ 301557 h 1400783"/>
                <a:gd name="connsiteX9" fmla="*/ 29183 w 3113085"/>
                <a:gd name="connsiteY9" fmla="*/ 330740 h 1400783"/>
                <a:gd name="connsiteX10" fmla="*/ 19455 w 3113085"/>
                <a:gd name="connsiteY10" fmla="*/ 359923 h 1400783"/>
                <a:gd name="connsiteX11" fmla="*/ 9727 w 3113085"/>
                <a:gd name="connsiteY11" fmla="*/ 525294 h 1400783"/>
                <a:gd name="connsiteX12" fmla="*/ 0 w 3113085"/>
                <a:gd name="connsiteY12" fmla="*/ 729574 h 1400783"/>
                <a:gd name="connsiteX13" fmla="*/ 19455 w 3113085"/>
                <a:gd name="connsiteY13" fmla="*/ 914400 h 1400783"/>
                <a:gd name="connsiteX14" fmla="*/ 29183 w 3113085"/>
                <a:gd name="connsiteY14" fmla="*/ 943583 h 1400783"/>
                <a:gd name="connsiteX15" fmla="*/ 58366 w 3113085"/>
                <a:gd name="connsiteY15" fmla="*/ 1050587 h 1400783"/>
                <a:gd name="connsiteX16" fmla="*/ 68093 w 3113085"/>
                <a:gd name="connsiteY16" fmla="*/ 1079770 h 1400783"/>
                <a:gd name="connsiteX17" fmla="*/ 87549 w 3113085"/>
                <a:gd name="connsiteY17" fmla="*/ 1099226 h 1400783"/>
                <a:gd name="connsiteX18" fmla="*/ 116732 w 3113085"/>
                <a:gd name="connsiteY18" fmla="*/ 1147864 h 1400783"/>
                <a:gd name="connsiteX19" fmla="*/ 136187 w 3113085"/>
                <a:gd name="connsiteY19" fmla="*/ 1186774 h 1400783"/>
                <a:gd name="connsiteX20" fmla="*/ 194553 w 3113085"/>
                <a:gd name="connsiteY20" fmla="*/ 1225685 h 1400783"/>
                <a:gd name="connsiteX21" fmla="*/ 233463 w 3113085"/>
                <a:gd name="connsiteY21" fmla="*/ 1254868 h 1400783"/>
                <a:gd name="connsiteX22" fmla="*/ 252919 w 3113085"/>
                <a:gd name="connsiteY22" fmla="*/ 1284051 h 1400783"/>
                <a:gd name="connsiteX23" fmla="*/ 282102 w 3113085"/>
                <a:gd name="connsiteY23" fmla="*/ 1293779 h 1400783"/>
                <a:gd name="connsiteX24" fmla="*/ 379378 w 3113085"/>
                <a:gd name="connsiteY24" fmla="*/ 1332689 h 1400783"/>
                <a:gd name="connsiteX25" fmla="*/ 564204 w 3113085"/>
                <a:gd name="connsiteY25" fmla="*/ 1352145 h 1400783"/>
                <a:gd name="connsiteX26" fmla="*/ 719846 w 3113085"/>
                <a:gd name="connsiteY26" fmla="*/ 1361872 h 1400783"/>
                <a:gd name="connsiteX27" fmla="*/ 1040859 w 3113085"/>
                <a:gd name="connsiteY27" fmla="*/ 1371600 h 1400783"/>
                <a:gd name="connsiteX28" fmla="*/ 1138136 w 3113085"/>
                <a:gd name="connsiteY28" fmla="*/ 1381328 h 1400783"/>
                <a:gd name="connsiteX29" fmla="*/ 1225685 w 3113085"/>
                <a:gd name="connsiteY29" fmla="*/ 1400783 h 1400783"/>
                <a:gd name="connsiteX30" fmla="*/ 2315183 w 3113085"/>
                <a:gd name="connsiteY30" fmla="*/ 1381328 h 1400783"/>
                <a:gd name="connsiteX31" fmla="*/ 2412459 w 3113085"/>
                <a:gd name="connsiteY31" fmla="*/ 1371600 h 1400783"/>
                <a:gd name="connsiteX32" fmla="*/ 2577829 w 3113085"/>
                <a:gd name="connsiteY32" fmla="*/ 1361872 h 1400783"/>
                <a:gd name="connsiteX33" fmla="*/ 2704289 w 3113085"/>
                <a:gd name="connsiteY33" fmla="*/ 1352145 h 1400783"/>
                <a:gd name="connsiteX34" fmla="*/ 2791838 w 3113085"/>
                <a:gd name="connsiteY34" fmla="*/ 1332689 h 1400783"/>
                <a:gd name="connsiteX35" fmla="*/ 2821021 w 3113085"/>
                <a:gd name="connsiteY35" fmla="*/ 1322962 h 1400783"/>
                <a:gd name="connsiteX36" fmla="*/ 2889115 w 3113085"/>
                <a:gd name="connsiteY36" fmla="*/ 1284051 h 1400783"/>
                <a:gd name="connsiteX37" fmla="*/ 2918298 w 3113085"/>
                <a:gd name="connsiteY37" fmla="*/ 1274323 h 1400783"/>
                <a:gd name="connsiteX38" fmla="*/ 2976663 w 3113085"/>
                <a:gd name="connsiteY38" fmla="*/ 1225685 h 1400783"/>
                <a:gd name="connsiteX39" fmla="*/ 3035029 w 3113085"/>
                <a:gd name="connsiteY39" fmla="*/ 1157592 h 1400783"/>
                <a:gd name="connsiteX40" fmla="*/ 3073940 w 3113085"/>
                <a:gd name="connsiteY40" fmla="*/ 1108953 h 1400783"/>
                <a:gd name="connsiteX41" fmla="*/ 3103123 w 3113085"/>
                <a:gd name="connsiteY41" fmla="*/ 1011677 h 1400783"/>
                <a:gd name="connsiteX42" fmla="*/ 3103123 w 3113085"/>
                <a:gd name="connsiteY42" fmla="*/ 369651 h 1400783"/>
                <a:gd name="connsiteX43" fmla="*/ 3073940 w 3113085"/>
                <a:gd name="connsiteY43" fmla="*/ 291830 h 1400783"/>
                <a:gd name="connsiteX44" fmla="*/ 3064212 w 3113085"/>
                <a:gd name="connsiteY44" fmla="*/ 262647 h 1400783"/>
                <a:gd name="connsiteX45" fmla="*/ 3005846 w 3113085"/>
                <a:gd name="connsiteY45" fmla="*/ 204281 h 1400783"/>
                <a:gd name="connsiteX46" fmla="*/ 2966936 w 3113085"/>
                <a:gd name="connsiteY46" fmla="*/ 155643 h 1400783"/>
                <a:gd name="connsiteX47" fmla="*/ 2928025 w 3113085"/>
                <a:gd name="connsiteY47" fmla="*/ 116732 h 1400783"/>
                <a:gd name="connsiteX48" fmla="*/ 2869659 w 3113085"/>
                <a:gd name="connsiteY48" fmla="*/ 87549 h 1400783"/>
                <a:gd name="connsiteX49" fmla="*/ 2801566 w 3113085"/>
                <a:gd name="connsiteY49" fmla="*/ 68094 h 1400783"/>
                <a:gd name="connsiteX50" fmla="*/ 2616740 w 3113085"/>
                <a:gd name="connsiteY50" fmla="*/ 58366 h 1400783"/>
                <a:gd name="connsiteX51" fmla="*/ 2500008 w 3113085"/>
                <a:gd name="connsiteY51" fmla="*/ 48638 h 1400783"/>
                <a:gd name="connsiteX52" fmla="*/ 2208178 w 3113085"/>
                <a:gd name="connsiteY52" fmla="*/ 38911 h 1400783"/>
                <a:gd name="connsiteX53" fmla="*/ 1429966 w 3113085"/>
                <a:gd name="connsiteY53" fmla="*/ 19455 h 1400783"/>
                <a:gd name="connsiteX54" fmla="*/ 1342417 w 3113085"/>
                <a:gd name="connsiteY54" fmla="*/ 9728 h 1400783"/>
                <a:gd name="connsiteX55" fmla="*/ 1196502 w 3113085"/>
                <a:gd name="connsiteY55" fmla="*/ 0 h 1400783"/>
                <a:gd name="connsiteX56" fmla="*/ 758757 w 3113085"/>
                <a:gd name="connsiteY56" fmla="*/ 9728 h 1400783"/>
                <a:gd name="connsiteX57" fmla="*/ 680936 w 3113085"/>
                <a:gd name="connsiteY57" fmla="*/ 19455 h 1400783"/>
                <a:gd name="connsiteX58" fmla="*/ 535021 w 3113085"/>
                <a:gd name="connsiteY58" fmla="*/ 29183 h 1400783"/>
                <a:gd name="connsiteX59" fmla="*/ 496110 w 3113085"/>
                <a:gd name="connsiteY59" fmla="*/ 19455 h 1400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3113085" h="1400783">
                  <a:moveTo>
                    <a:pt x="496110" y="19455"/>
                  </a:moveTo>
                  <a:cubicBezTo>
                    <a:pt x="458821" y="21076"/>
                    <a:pt x="354384" y="28965"/>
                    <a:pt x="311285" y="38911"/>
                  </a:cubicBezTo>
                  <a:cubicBezTo>
                    <a:pt x="291302" y="43522"/>
                    <a:pt x="272374" y="51881"/>
                    <a:pt x="252919" y="58366"/>
                  </a:cubicBezTo>
                  <a:lnTo>
                    <a:pt x="223736" y="68094"/>
                  </a:lnTo>
                  <a:cubicBezTo>
                    <a:pt x="214008" y="77822"/>
                    <a:pt x="205121" y="88470"/>
                    <a:pt x="194553" y="97277"/>
                  </a:cubicBezTo>
                  <a:cubicBezTo>
                    <a:pt x="152738" y="132122"/>
                    <a:pt x="180057" y="104525"/>
                    <a:pt x="136187" y="126460"/>
                  </a:cubicBezTo>
                  <a:cubicBezTo>
                    <a:pt x="109100" y="140004"/>
                    <a:pt x="99336" y="153583"/>
                    <a:pt x="77821" y="175098"/>
                  </a:cubicBezTo>
                  <a:cubicBezTo>
                    <a:pt x="45125" y="273182"/>
                    <a:pt x="95014" y="121034"/>
                    <a:pt x="58366" y="243192"/>
                  </a:cubicBezTo>
                  <a:cubicBezTo>
                    <a:pt x="52473" y="262835"/>
                    <a:pt x="45395" y="282102"/>
                    <a:pt x="38910" y="301557"/>
                  </a:cubicBezTo>
                  <a:lnTo>
                    <a:pt x="29183" y="330740"/>
                  </a:lnTo>
                  <a:lnTo>
                    <a:pt x="19455" y="359923"/>
                  </a:lnTo>
                  <a:cubicBezTo>
                    <a:pt x="16212" y="415047"/>
                    <a:pt x="12629" y="470151"/>
                    <a:pt x="9727" y="525294"/>
                  </a:cubicBezTo>
                  <a:cubicBezTo>
                    <a:pt x="6144" y="593370"/>
                    <a:pt x="0" y="661404"/>
                    <a:pt x="0" y="729574"/>
                  </a:cubicBezTo>
                  <a:cubicBezTo>
                    <a:pt x="0" y="771499"/>
                    <a:pt x="8020" y="862944"/>
                    <a:pt x="19455" y="914400"/>
                  </a:cubicBezTo>
                  <a:cubicBezTo>
                    <a:pt x="21679" y="924410"/>
                    <a:pt x="26696" y="933635"/>
                    <a:pt x="29183" y="943583"/>
                  </a:cubicBezTo>
                  <a:cubicBezTo>
                    <a:pt x="56685" y="1053593"/>
                    <a:pt x="16622" y="925355"/>
                    <a:pt x="58366" y="1050587"/>
                  </a:cubicBezTo>
                  <a:cubicBezTo>
                    <a:pt x="61609" y="1060315"/>
                    <a:pt x="60842" y="1072519"/>
                    <a:pt x="68093" y="1079770"/>
                  </a:cubicBezTo>
                  <a:lnTo>
                    <a:pt x="87549" y="1099226"/>
                  </a:lnTo>
                  <a:cubicBezTo>
                    <a:pt x="110128" y="1166966"/>
                    <a:pt x="81124" y="1094454"/>
                    <a:pt x="116732" y="1147864"/>
                  </a:cubicBezTo>
                  <a:cubicBezTo>
                    <a:pt x="124776" y="1159929"/>
                    <a:pt x="125933" y="1176520"/>
                    <a:pt x="136187" y="1186774"/>
                  </a:cubicBezTo>
                  <a:cubicBezTo>
                    <a:pt x="152721" y="1203308"/>
                    <a:pt x="175847" y="1211655"/>
                    <a:pt x="194553" y="1225685"/>
                  </a:cubicBezTo>
                  <a:cubicBezTo>
                    <a:pt x="207523" y="1235413"/>
                    <a:pt x="221999" y="1243404"/>
                    <a:pt x="233463" y="1254868"/>
                  </a:cubicBezTo>
                  <a:cubicBezTo>
                    <a:pt x="241730" y="1263135"/>
                    <a:pt x="243790" y="1276748"/>
                    <a:pt x="252919" y="1284051"/>
                  </a:cubicBezTo>
                  <a:cubicBezTo>
                    <a:pt x="260926" y="1290457"/>
                    <a:pt x="272677" y="1289740"/>
                    <a:pt x="282102" y="1293779"/>
                  </a:cubicBezTo>
                  <a:cubicBezTo>
                    <a:pt x="322517" y="1311100"/>
                    <a:pt x="331067" y="1324637"/>
                    <a:pt x="379378" y="1332689"/>
                  </a:cubicBezTo>
                  <a:cubicBezTo>
                    <a:pt x="473892" y="1348442"/>
                    <a:pt x="429984" y="1342889"/>
                    <a:pt x="564204" y="1352145"/>
                  </a:cubicBezTo>
                  <a:cubicBezTo>
                    <a:pt x="616063" y="1355721"/>
                    <a:pt x="667907" y="1359752"/>
                    <a:pt x="719846" y="1361872"/>
                  </a:cubicBezTo>
                  <a:cubicBezTo>
                    <a:pt x="826810" y="1366238"/>
                    <a:pt x="933855" y="1368357"/>
                    <a:pt x="1040859" y="1371600"/>
                  </a:cubicBezTo>
                  <a:cubicBezTo>
                    <a:pt x="1073285" y="1374843"/>
                    <a:pt x="1105834" y="1377021"/>
                    <a:pt x="1138136" y="1381328"/>
                  </a:cubicBezTo>
                  <a:cubicBezTo>
                    <a:pt x="1164607" y="1384857"/>
                    <a:pt x="1199259" y="1394176"/>
                    <a:pt x="1225685" y="1400783"/>
                  </a:cubicBezTo>
                  <a:cubicBezTo>
                    <a:pt x="1458814" y="1398040"/>
                    <a:pt x="1993643" y="1398708"/>
                    <a:pt x="2315183" y="1381328"/>
                  </a:cubicBezTo>
                  <a:cubicBezTo>
                    <a:pt x="2347723" y="1379569"/>
                    <a:pt x="2379961" y="1374007"/>
                    <a:pt x="2412459" y="1371600"/>
                  </a:cubicBezTo>
                  <a:cubicBezTo>
                    <a:pt x="2467527" y="1367521"/>
                    <a:pt x="2522733" y="1365545"/>
                    <a:pt x="2577829" y="1361872"/>
                  </a:cubicBezTo>
                  <a:cubicBezTo>
                    <a:pt x="2620013" y="1359060"/>
                    <a:pt x="2662136" y="1355387"/>
                    <a:pt x="2704289" y="1352145"/>
                  </a:cubicBezTo>
                  <a:cubicBezTo>
                    <a:pt x="2737727" y="1345457"/>
                    <a:pt x="2759779" y="1341849"/>
                    <a:pt x="2791838" y="1332689"/>
                  </a:cubicBezTo>
                  <a:cubicBezTo>
                    <a:pt x="2801697" y="1329872"/>
                    <a:pt x="2811596" y="1327001"/>
                    <a:pt x="2821021" y="1322962"/>
                  </a:cubicBezTo>
                  <a:cubicBezTo>
                    <a:pt x="2940383" y="1271807"/>
                    <a:pt x="2791436" y="1332890"/>
                    <a:pt x="2889115" y="1284051"/>
                  </a:cubicBezTo>
                  <a:cubicBezTo>
                    <a:pt x="2898286" y="1279465"/>
                    <a:pt x="2908570" y="1277566"/>
                    <a:pt x="2918298" y="1274323"/>
                  </a:cubicBezTo>
                  <a:cubicBezTo>
                    <a:pt x="3019495" y="1173126"/>
                    <a:pt x="2881861" y="1306945"/>
                    <a:pt x="2976663" y="1225685"/>
                  </a:cubicBezTo>
                  <a:cubicBezTo>
                    <a:pt x="3036270" y="1174593"/>
                    <a:pt x="2997477" y="1204531"/>
                    <a:pt x="3035029" y="1157592"/>
                  </a:cubicBezTo>
                  <a:cubicBezTo>
                    <a:pt x="3055242" y="1132326"/>
                    <a:pt x="3058970" y="1142636"/>
                    <a:pt x="3073940" y="1108953"/>
                  </a:cubicBezTo>
                  <a:cubicBezTo>
                    <a:pt x="3087471" y="1078507"/>
                    <a:pt x="3095039" y="1044013"/>
                    <a:pt x="3103123" y="1011677"/>
                  </a:cubicBezTo>
                  <a:cubicBezTo>
                    <a:pt x="3112909" y="698525"/>
                    <a:pt x="3119501" y="689018"/>
                    <a:pt x="3103123" y="369651"/>
                  </a:cubicBezTo>
                  <a:cubicBezTo>
                    <a:pt x="3099906" y="306915"/>
                    <a:pt x="3096341" y="336632"/>
                    <a:pt x="3073940" y="291830"/>
                  </a:cubicBezTo>
                  <a:cubicBezTo>
                    <a:pt x="3069354" y="282659"/>
                    <a:pt x="3070507" y="270741"/>
                    <a:pt x="3064212" y="262647"/>
                  </a:cubicBezTo>
                  <a:cubicBezTo>
                    <a:pt x="3047320" y="240929"/>
                    <a:pt x="3005846" y="204281"/>
                    <a:pt x="3005846" y="204281"/>
                  </a:cubicBezTo>
                  <a:cubicBezTo>
                    <a:pt x="2989482" y="155186"/>
                    <a:pt x="3008003" y="190843"/>
                    <a:pt x="2966936" y="155643"/>
                  </a:cubicBezTo>
                  <a:cubicBezTo>
                    <a:pt x="2953009" y="143706"/>
                    <a:pt x="2945426" y="122533"/>
                    <a:pt x="2928025" y="116732"/>
                  </a:cubicBezTo>
                  <a:cubicBezTo>
                    <a:pt x="2854672" y="92280"/>
                    <a:pt x="2945089" y="125264"/>
                    <a:pt x="2869659" y="87549"/>
                  </a:cubicBezTo>
                  <a:cubicBezTo>
                    <a:pt x="2859476" y="82457"/>
                    <a:pt x="2809115" y="68750"/>
                    <a:pt x="2801566" y="68094"/>
                  </a:cubicBezTo>
                  <a:cubicBezTo>
                    <a:pt x="2740104" y="62750"/>
                    <a:pt x="2678306" y="62338"/>
                    <a:pt x="2616740" y="58366"/>
                  </a:cubicBezTo>
                  <a:cubicBezTo>
                    <a:pt x="2577775" y="55852"/>
                    <a:pt x="2539009" y="50495"/>
                    <a:pt x="2500008" y="48638"/>
                  </a:cubicBezTo>
                  <a:cubicBezTo>
                    <a:pt x="2402787" y="44009"/>
                    <a:pt x="2305455" y="42153"/>
                    <a:pt x="2208178" y="38911"/>
                  </a:cubicBezTo>
                  <a:cubicBezTo>
                    <a:pt x="1899329" y="-5212"/>
                    <a:pt x="2229159" y="38947"/>
                    <a:pt x="1429966" y="19455"/>
                  </a:cubicBezTo>
                  <a:cubicBezTo>
                    <a:pt x="1400612" y="18739"/>
                    <a:pt x="1371678" y="12166"/>
                    <a:pt x="1342417" y="9728"/>
                  </a:cubicBezTo>
                  <a:cubicBezTo>
                    <a:pt x="1293839" y="5680"/>
                    <a:pt x="1245140" y="3243"/>
                    <a:pt x="1196502" y="0"/>
                  </a:cubicBezTo>
                  <a:lnTo>
                    <a:pt x="758757" y="9728"/>
                  </a:lnTo>
                  <a:cubicBezTo>
                    <a:pt x="732633" y="10714"/>
                    <a:pt x="706980" y="17190"/>
                    <a:pt x="680936" y="19455"/>
                  </a:cubicBezTo>
                  <a:cubicBezTo>
                    <a:pt x="632373" y="23678"/>
                    <a:pt x="582821" y="19623"/>
                    <a:pt x="535021" y="29183"/>
                  </a:cubicBezTo>
                  <a:cubicBezTo>
                    <a:pt x="528662" y="30455"/>
                    <a:pt x="533399" y="17834"/>
                    <a:pt x="496110" y="19455"/>
                  </a:cubicBezTo>
                  <a:close/>
                </a:path>
              </a:pathLst>
            </a:custGeom>
            <a:noFill/>
            <a:ln w="254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6" name="Прямая со стрелкой 25"/>
            <p:cNvCxnSpPr/>
            <p:nvPr/>
          </p:nvCxnSpPr>
          <p:spPr>
            <a:xfrm flipV="1">
              <a:off x="6452688" y="4567858"/>
              <a:ext cx="0" cy="937997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Прямая со стрелкой 26"/>
            <p:cNvCxnSpPr/>
            <p:nvPr/>
          </p:nvCxnSpPr>
          <p:spPr>
            <a:xfrm flipV="1">
              <a:off x="8949460" y="4574340"/>
              <a:ext cx="0" cy="937997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Группа 27"/>
          <p:cNvGrpSpPr/>
          <p:nvPr/>
        </p:nvGrpSpPr>
        <p:grpSpPr>
          <a:xfrm>
            <a:off x="2045758" y="4381155"/>
            <a:ext cx="3113085" cy="1400783"/>
            <a:chOff x="6215975" y="4395627"/>
            <a:chExt cx="3113085" cy="1400783"/>
          </a:xfrm>
        </p:grpSpPr>
        <p:sp>
          <p:nvSpPr>
            <p:cNvPr id="29" name="Полилиния 28"/>
            <p:cNvSpPr/>
            <p:nvPr/>
          </p:nvSpPr>
          <p:spPr>
            <a:xfrm>
              <a:off x="6215975" y="4395627"/>
              <a:ext cx="3113085" cy="1400783"/>
            </a:xfrm>
            <a:custGeom>
              <a:avLst/>
              <a:gdLst>
                <a:gd name="connsiteX0" fmla="*/ 496110 w 3113085"/>
                <a:gd name="connsiteY0" fmla="*/ 19455 h 1400783"/>
                <a:gd name="connsiteX1" fmla="*/ 311285 w 3113085"/>
                <a:gd name="connsiteY1" fmla="*/ 38911 h 1400783"/>
                <a:gd name="connsiteX2" fmla="*/ 252919 w 3113085"/>
                <a:gd name="connsiteY2" fmla="*/ 58366 h 1400783"/>
                <a:gd name="connsiteX3" fmla="*/ 223736 w 3113085"/>
                <a:gd name="connsiteY3" fmla="*/ 68094 h 1400783"/>
                <a:gd name="connsiteX4" fmla="*/ 194553 w 3113085"/>
                <a:gd name="connsiteY4" fmla="*/ 97277 h 1400783"/>
                <a:gd name="connsiteX5" fmla="*/ 136187 w 3113085"/>
                <a:gd name="connsiteY5" fmla="*/ 126460 h 1400783"/>
                <a:gd name="connsiteX6" fmla="*/ 77821 w 3113085"/>
                <a:gd name="connsiteY6" fmla="*/ 175098 h 1400783"/>
                <a:gd name="connsiteX7" fmla="*/ 58366 w 3113085"/>
                <a:gd name="connsiteY7" fmla="*/ 243192 h 1400783"/>
                <a:gd name="connsiteX8" fmla="*/ 38910 w 3113085"/>
                <a:gd name="connsiteY8" fmla="*/ 301557 h 1400783"/>
                <a:gd name="connsiteX9" fmla="*/ 29183 w 3113085"/>
                <a:gd name="connsiteY9" fmla="*/ 330740 h 1400783"/>
                <a:gd name="connsiteX10" fmla="*/ 19455 w 3113085"/>
                <a:gd name="connsiteY10" fmla="*/ 359923 h 1400783"/>
                <a:gd name="connsiteX11" fmla="*/ 9727 w 3113085"/>
                <a:gd name="connsiteY11" fmla="*/ 525294 h 1400783"/>
                <a:gd name="connsiteX12" fmla="*/ 0 w 3113085"/>
                <a:gd name="connsiteY12" fmla="*/ 729574 h 1400783"/>
                <a:gd name="connsiteX13" fmla="*/ 19455 w 3113085"/>
                <a:gd name="connsiteY13" fmla="*/ 914400 h 1400783"/>
                <a:gd name="connsiteX14" fmla="*/ 29183 w 3113085"/>
                <a:gd name="connsiteY14" fmla="*/ 943583 h 1400783"/>
                <a:gd name="connsiteX15" fmla="*/ 58366 w 3113085"/>
                <a:gd name="connsiteY15" fmla="*/ 1050587 h 1400783"/>
                <a:gd name="connsiteX16" fmla="*/ 68093 w 3113085"/>
                <a:gd name="connsiteY16" fmla="*/ 1079770 h 1400783"/>
                <a:gd name="connsiteX17" fmla="*/ 87549 w 3113085"/>
                <a:gd name="connsiteY17" fmla="*/ 1099226 h 1400783"/>
                <a:gd name="connsiteX18" fmla="*/ 116732 w 3113085"/>
                <a:gd name="connsiteY18" fmla="*/ 1147864 h 1400783"/>
                <a:gd name="connsiteX19" fmla="*/ 136187 w 3113085"/>
                <a:gd name="connsiteY19" fmla="*/ 1186774 h 1400783"/>
                <a:gd name="connsiteX20" fmla="*/ 194553 w 3113085"/>
                <a:gd name="connsiteY20" fmla="*/ 1225685 h 1400783"/>
                <a:gd name="connsiteX21" fmla="*/ 233463 w 3113085"/>
                <a:gd name="connsiteY21" fmla="*/ 1254868 h 1400783"/>
                <a:gd name="connsiteX22" fmla="*/ 252919 w 3113085"/>
                <a:gd name="connsiteY22" fmla="*/ 1284051 h 1400783"/>
                <a:gd name="connsiteX23" fmla="*/ 282102 w 3113085"/>
                <a:gd name="connsiteY23" fmla="*/ 1293779 h 1400783"/>
                <a:gd name="connsiteX24" fmla="*/ 379378 w 3113085"/>
                <a:gd name="connsiteY24" fmla="*/ 1332689 h 1400783"/>
                <a:gd name="connsiteX25" fmla="*/ 564204 w 3113085"/>
                <a:gd name="connsiteY25" fmla="*/ 1352145 h 1400783"/>
                <a:gd name="connsiteX26" fmla="*/ 719846 w 3113085"/>
                <a:gd name="connsiteY26" fmla="*/ 1361872 h 1400783"/>
                <a:gd name="connsiteX27" fmla="*/ 1040859 w 3113085"/>
                <a:gd name="connsiteY27" fmla="*/ 1371600 h 1400783"/>
                <a:gd name="connsiteX28" fmla="*/ 1138136 w 3113085"/>
                <a:gd name="connsiteY28" fmla="*/ 1381328 h 1400783"/>
                <a:gd name="connsiteX29" fmla="*/ 1225685 w 3113085"/>
                <a:gd name="connsiteY29" fmla="*/ 1400783 h 1400783"/>
                <a:gd name="connsiteX30" fmla="*/ 2315183 w 3113085"/>
                <a:gd name="connsiteY30" fmla="*/ 1381328 h 1400783"/>
                <a:gd name="connsiteX31" fmla="*/ 2412459 w 3113085"/>
                <a:gd name="connsiteY31" fmla="*/ 1371600 h 1400783"/>
                <a:gd name="connsiteX32" fmla="*/ 2577829 w 3113085"/>
                <a:gd name="connsiteY32" fmla="*/ 1361872 h 1400783"/>
                <a:gd name="connsiteX33" fmla="*/ 2704289 w 3113085"/>
                <a:gd name="connsiteY33" fmla="*/ 1352145 h 1400783"/>
                <a:gd name="connsiteX34" fmla="*/ 2791838 w 3113085"/>
                <a:gd name="connsiteY34" fmla="*/ 1332689 h 1400783"/>
                <a:gd name="connsiteX35" fmla="*/ 2821021 w 3113085"/>
                <a:gd name="connsiteY35" fmla="*/ 1322962 h 1400783"/>
                <a:gd name="connsiteX36" fmla="*/ 2889115 w 3113085"/>
                <a:gd name="connsiteY36" fmla="*/ 1284051 h 1400783"/>
                <a:gd name="connsiteX37" fmla="*/ 2918298 w 3113085"/>
                <a:gd name="connsiteY37" fmla="*/ 1274323 h 1400783"/>
                <a:gd name="connsiteX38" fmla="*/ 2976663 w 3113085"/>
                <a:gd name="connsiteY38" fmla="*/ 1225685 h 1400783"/>
                <a:gd name="connsiteX39" fmla="*/ 3035029 w 3113085"/>
                <a:gd name="connsiteY39" fmla="*/ 1157592 h 1400783"/>
                <a:gd name="connsiteX40" fmla="*/ 3073940 w 3113085"/>
                <a:gd name="connsiteY40" fmla="*/ 1108953 h 1400783"/>
                <a:gd name="connsiteX41" fmla="*/ 3103123 w 3113085"/>
                <a:gd name="connsiteY41" fmla="*/ 1011677 h 1400783"/>
                <a:gd name="connsiteX42" fmla="*/ 3103123 w 3113085"/>
                <a:gd name="connsiteY42" fmla="*/ 369651 h 1400783"/>
                <a:gd name="connsiteX43" fmla="*/ 3073940 w 3113085"/>
                <a:gd name="connsiteY43" fmla="*/ 291830 h 1400783"/>
                <a:gd name="connsiteX44" fmla="*/ 3064212 w 3113085"/>
                <a:gd name="connsiteY44" fmla="*/ 262647 h 1400783"/>
                <a:gd name="connsiteX45" fmla="*/ 3005846 w 3113085"/>
                <a:gd name="connsiteY45" fmla="*/ 204281 h 1400783"/>
                <a:gd name="connsiteX46" fmla="*/ 2966936 w 3113085"/>
                <a:gd name="connsiteY46" fmla="*/ 155643 h 1400783"/>
                <a:gd name="connsiteX47" fmla="*/ 2928025 w 3113085"/>
                <a:gd name="connsiteY47" fmla="*/ 116732 h 1400783"/>
                <a:gd name="connsiteX48" fmla="*/ 2869659 w 3113085"/>
                <a:gd name="connsiteY48" fmla="*/ 87549 h 1400783"/>
                <a:gd name="connsiteX49" fmla="*/ 2801566 w 3113085"/>
                <a:gd name="connsiteY49" fmla="*/ 68094 h 1400783"/>
                <a:gd name="connsiteX50" fmla="*/ 2616740 w 3113085"/>
                <a:gd name="connsiteY50" fmla="*/ 58366 h 1400783"/>
                <a:gd name="connsiteX51" fmla="*/ 2500008 w 3113085"/>
                <a:gd name="connsiteY51" fmla="*/ 48638 h 1400783"/>
                <a:gd name="connsiteX52" fmla="*/ 2208178 w 3113085"/>
                <a:gd name="connsiteY52" fmla="*/ 38911 h 1400783"/>
                <a:gd name="connsiteX53" fmla="*/ 1429966 w 3113085"/>
                <a:gd name="connsiteY53" fmla="*/ 19455 h 1400783"/>
                <a:gd name="connsiteX54" fmla="*/ 1342417 w 3113085"/>
                <a:gd name="connsiteY54" fmla="*/ 9728 h 1400783"/>
                <a:gd name="connsiteX55" fmla="*/ 1196502 w 3113085"/>
                <a:gd name="connsiteY55" fmla="*/ 0 h 1400783"/>
                <a:gd name="connsiteX56" fmla="*/ 758757 w 3113085"/>
                <a:gd name="connsiteY56" fmla="*/ 9728 h 1400783"/>
                <a:gd name="connsiteX57" fmla="*/ 680936 w 3113085"/>
                <a:gd name="connsiteY57" fmla="*/ 19455 h 1400783"/>
                <a:gd name="connsiteX58" fmla="*/ 535021 w 3113085"/>
                <a:gd name="connsiteY58" fmla="*/ 29183 h 1400783"/>
                <a:gd name="connsiteX59" fmla="*/ 496110 w 3113085"/>
                <a:gd name="connsiteY59" fmla="*/ 19455 h 1400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3113085" h="1400783">
                  <a:moveTo>
                    <a:pt x="496110" y="19455"/>
                  </a:moveTo>
                  <a:cubicBezTo>
                    <a:pt x="458821" y="21076"/>
                    <a:pt x="354384" y="28965"/>
                    <a:pt x="311285" y="38911"/>
                  </a:cubicBezTo>
                  <a:cubicBezTo>
                    <a:pt x="291302" y="43522"/>
                    <a:pt x="272374" y="51881"/>
                    <a:pt x="252919" y="58366"/>
                  </a:cubicBezTo>
                  <a:lnTo>
                    <a:pt x="223736" y="68094"/>
                  </a:lnTo>
                  <a:cubicBezTo>
                    <a:pt x="214008" y="77822"/>
                    <a:pt x="205121" y="88470"/>
                    <a:pt x="194553" y="97277"/>
                  </a:cubicBezTo>
                  <a:cubicBezTo>
                    <a:pt x="152738" y="132122"/>
                    <a:pt x="180057" y="104525"/>
                    <a:pt x="136187" y="126460"/>
                  </a:cubicBezTo>
                  <a:cubicBezTo>
                    <a:pt x="109100" y="140004"/>
                    <a:pt x="99336" y="153583"/>
                    <a:pt x="77821" y="175098"/>
                  </a:cubicBezTo>
                  <a:cubicBezTo>
                    <a:pt x="45125" y="273182"/>
                    <a:pt x="95014" y="121034"/>
                    <a:pt x="58366" y="243192"/>
                  </a:cubicBezTo>
                  <a:cubicBezTo>
                    <a:pt x="52473" y="262835"/>
                    <a:pt x="45395" y="282102"/>
                    <a:pt x="38910" y="301557"/>
                  </a:cubicBezTo>
                  <a:lnTo>
                    <a:pt x="29183" y="330740"/>
                  </a:lnTo>
                  <a:lnTo>
                    <a:pt x="19455" y="359923"/>
                  </a:lnTo>
                  <a:cubicBezTo>
                    <a:pt x="16212" y="415047"/>
                    <a:pt x="12629" y="470151"/>
                    <a:pt x="9727" y="525294"/>
                  </a:cubicBezTo>
                  <a:cubicBezTo>
                    <a:pt x="6144" y="593370"/>
                    <a:pt x="0" y="661404"/>
                    <a:pt x="0" y="729574"/>
                  </a:cubicBezTo>
                  <a:cubicBezTo>
                    <a:pt x="0" y="771499"/>
                    <a:pt x="8020" y="862944"/>
                    <a:pt x="19455" y="914400"/>
                  </a:cubicBezTo>
                  <a:cubicBezTo>
                    <a:pt x="21679" y="924410"/>
                    <a:pt x="26696" y="933635"/>
                    <a:pt x="29183" y="943583"/>
                  </a:cubicBezTo>
                  <a:cubicBezTo>
                    <a:pt x="56685" y="1053593"/>
                    <a:pt x="16622" y="925355"/>
                    <a:pt x="58366" y="1050587"/>
                  </a:cubicBezTo>
                  <a:cubicBezTo>
                    <a:pt x="61609" y="1060315"/>
                    <a:pt x="60842" y="1072519"/>
                    <a:pt x="68093" y="1079770"/>
                  </a:cubicBezTo>
                  <a:lnTo>
                    <a:pt x="87549" y="1099226"/>
                  </a:lnTo>
                  <a:cubicBezTo>
                    <a:pt x="110128" y="1166966"/>
                    <a:pt x="81124" y="1094454"/>
                    <a:pt x="116732" y="1147864"/>
                  </a:cubicBezTo>
                  <a:cubicBezTo>
                    <a:pt x="124776" y="1159929"/>
                    <a:pt x="125933" y="1176520"/>
                    <a:pt x="136187" y="1186774"/>
                  </a:cubicBezTo>
                  <a:cubicBezTo>
                    <a:pt x="152721" y="1203308"/>
                    <a:pt x="175847" y="1211655"/>
                    <a:pt x="194553" y="1225685"/>
                  </a:cubicBezTo>
                  <a:cubicBezTo>
                    <a:pt x="207523" y="1235413"/>
                    <a:pt x="221999" y="1243404"/>
                    <a:pt x="233463" y="1254868"/>
                  </a:cubicBezTo>
                  <a:cubicBezTo>
                    <a:pt x="241730" y="1263135"/>
                    <a:pt x="243790" y="1276748"/>
                    <a:pt x="252919" y="1284051"/>
                  </a:cubicBezTo>
                  <a:cubicBezTo>
                    <a:pt x="260926" y="1290457"/>
                    <a:pt x="272677" y="1289740"/>
                    <a:pt x="282102" y="1293779"/>
                  </a:cubicBezTo>
                  <a:cubicBezTo>
                    <a:pt x="322517" y="1311100"/>
                    <a:pt x="331067" y="1324637"/>
                    <a:pt x="379378" y="1332689"/>
                  </a:cubicBezTo>
                  <a:cubicBezTo>
                    <a:pt x="473892" y="1348442"/>
                    <a:pt x="429984" y="1342889"/>
                    <a:pt x="564204" y="1352145"/>
                  </a:cubicBezTo>
                  <a:cubicBezTo>
                    <a:pt x="616063" y="1355721"/>
                    <a:pt x="667907" y="1359752"/>
                    <a:pt x="719846" y="1361872"/>
                  </a:cubicBezTo>
                  <a:cubicBezTo>
                    <a:pt x="826810" y="1366238"/>
                    <a:pt x="933855" y="1368357"/>
                    <a:pt x="1040859" y="1371600"/>
                  </a:cubicBezTo>
                  <a:cubicBezTo>
                    <a:pt x="1073285" y="1374843"/>
                    <a:pt x="1105834" y="1377021"/>
                    <a:pt x="1138136" y="1381328"/>
                  </a:cubicBezTo>
                  <a:cubicBezTo>
                    <a:pt x="1164607" y="1384857"/>
                    <a:pt x="1199259" y="1394176"/>
                    <a:pt x="1225685" y="1400783"/>
                  </a:cubicBezTo>
                  <a:cubicBezTo>
                    <a:pt x="1458814" y="1398040"/>
                    <a:pt x="1993643" y="1398708"/>
                    <a:pt x="2315183" y="1381328"/>
                  </a:cubicBezTo>
                  <a:cubicBezTo>
                    <a:pt x="2347723" y="1379569"/>
                    <a:pt x="2379961" y="1374007"/>
                    <a:pt x="2412459" y="1371600"/>
                  </a:cubicBezTo>
                  <a:cubicBezTo>
                    <a:pt x="2467527" y="1367521"/>
                    <a:pt x="2522733" y="1365545"/>
                    <a:pt x="2577829" y="1361872"/>
                  </a:cubicBezTo>
                  <a:cubicBezTo>
                    <a:pt x="2620013" y="1359060"/>
                    <a:pt x="2662136" y="1355387"/>
                    <a:pt x="2704289" y="1352145"/>
                  </a:cubicBezTo>
                  <a:cubicBezTo>
                    <a:pt x="2737727" y="1345457"/>
                    <a:pt x="2759779" y="1341849"/>
                    <a:pt x="2791838" y="1332689"/>
                  </a:cubicBezTo>
                  <a:cubicBezTo>
                    <a:pt x="2801697" y="1329872"/>
                    <a:pt x="2811596" y="1327001"/>
                    <a:pt x="2821021" y="1322962"/>
                  </a:cubicBezTo>
                  <a:cubicBezTo>
                    <a:pt x="2940383" y="1271807"/>
                    <a:pt x="2791436" y="1332890"/>
                    <a:pt x="2889115" y="1284051"/>
                  </a:cubicBezTo>
                  <a:cubicBezTo>
                    <a:pt x="2898286" y="1279465"/>
                    <a:pt x="2908570" y="1277566"/>
                    <a:pt x="2918298" y="1274323"/>
                  </a:cubicBezTo>
                  <a:cubicBezTo>
                    <a:pt x="3019495" y="1173126"/>
                    <a:pt x="2881861" y="1306945"/>
                    <a:pt x="2976663" y="1225685"/>
                  </a:cubicBezTo>
                  <a:cubicBezTo>
                    <a:pt x="3036270" y="1174593"/>
                    <a:pt x="2997477" y="1204531"/>
                    <a:pt x="3035029" y="1157592"/>
                  </a:cubicBezTo>
                  <a:cubicBezTo>
                    <a:pt x="3055242" y="1132326"/>
                    <a:pt x="3058970" y="1142636"/>
                    <a:pt x="3073940" y="1108953"/>
                  </a:cubicBezTo>
                  <a:cubicBezTo>
                    <a:pt x="3087471" y="1078507"/>
                    <a:pt x="3095039" y="1044013"/>
                    <a:pt x="3103123" y="1011677"/>
                  </a:cubicBezTo>
                  <a:cubicBezTo>
                    <a:pt x="3112909" y="698525"/>
                    <a:pt x="3119501" y="689018"/>
                    <a:pt x="3103123" y="369651"/>
                  </a:cubicBezTo>
                  <a:cubicBezTo>
                    <a:pt x="3099906" y="306915"/>
                    <a:pt x="3096341" y="336632"/>
                    <a:pt x="3073940" y="291830"/>
                  </a:cubicBezTo>
                  <a:cubicBezTo>
                    <a:pt x="3069354" y="282659"/>
                    <a:pt x="3070507" y="270741"/>
                    <a:pt x="3064212" y="262647"/>
                  </a:cubicBezTo>
                  <a:cubicBezTo>
                    <a:pt x="3047320" y="240929"/>
                    <a:pt x="3005846" y="204281"/>
                    <a:pt x="3005846" y="204281"/>
                  </a:cubicBezTo>
                  <a:cubicBezTo>
                    <a:pt x="2989482" y="155186"/>
                    <a:pt x="3008003" y="190843"/>
                    <a:pt x="2966936" y="155643"/>
                  </a:cubicBezTo>
                  <a:cubicBezTo>
                    <a:pt x="2953009" y="143706"/>
                    <a:pt x="2945426" y="122533"/>
                    <a:pt x="2928025" y="116732"/>
                  </a:cubicBezTo>
                  <a:cubicBezTo>
                    <a:pt x="2854672" y="92280"/>
                    <a:pt x="2945089" y="125264"/>
                    <a:pt x="2869659" y="87549"/>
                  </a:cubicBezTo>
                  <a:cubicBezTo>
                    <a:pt x="2859476" y="82457"/>
                    <a:pt x="2809115" y="68750"/>
                    <a:pt x="2801566" y="68094"/>
                  </a:cubicBezTo>
                  <a:cubicBezTo>
                    <a:pt x="2740104" y="62750"/>
                    <a:pt x="2678306" y="62338"/>
                    <a:pt x="2616740" y="58366"/>
                  </a:cubicBezTo>
                  <a:cubicBezTo>
                    <a:pt x="2577775" y="55852"/>
                    <a:pt x="2539009" y="50495"/>
                    <a:pt x="2500008" y="48638"/>
                  </a:cubicBezTo>
                  <a:cubicBezTo>
                    <a:pt x="2402787" y="44009"/>
                    <a:pt x="2305455" y="42153"/>
                    <a:pt x="2208178" y="38911"/>
                  </a:cubicBezTo>
                  <a:cubicBezTo>
                    <a:pt x="1899329" y="-5212"/>
                    <a:pt x="2229159" y="38947"/>
                    <a:pt x="1429966" y="19455"/>
                  </a:cubicBezTo>
                  <a:cubicBezTo>
                    <a:pt x="1400612" y="18739"/>
                    <a:pt x="1371678" y="12166"/>
                    <a:pt x="1342417" y="9728"/>
                  </a:cubicBezTo>
                  <a:cubicBezTo>
                    <a:pt x="1293839" y="5680"/>
                    <a:pt x="1245140" y="3243"/>
                    <a:pt x="1196502" y="0"/>
                  </a:cubicBezTo>
                  <a:lnTo>
                    <a:pt x="758757" y="9728"/>
                  </a:lnTo>
                  <a:cubicBezTo>
                    <a:pt x="732633" y="10714"/>
                    <a:pt x="706980" y="17190"/>
                    <a:pt x="680936" y="19455"/>
                  </a:cubicBezTo>
                  <a:cubicBezTo>
                    <a:pt x="632373" y="23678"/>
                    <a:pt x="582821" y="19623"/>
                    <a:pt x="535021" y="29183"/>
                  </a:cubicBezTo>
                  <a:cubicBezTo>
                    <a:pt x="528662" y="30455"/>
                    <a:pt x="533399" y="17834"/>
                    <a:pt x="496110" y="19455"/>
                  </a:cubicBezTo>
                  <a:close/>
                </a:path>
              </a:pathLst>
            </a:cu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30" name="Прямая со стрелкой 29"/>
            <p:cNvCxnSpPr/>
            <p:nvPr/>
          </p:nvCxnSpPr>
          <p:spPr>
            <a:xfrm flipV="1">
              <a:off x="6452688" y="4567858"/>
              <a:ext cx="0" cy="93799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Прямая со стрелкой 30"/>
            <p:cNvCxnSpPr/>
            <p:nvPr/>
          </p:nvCxnSpPr>
          <p:spPr>
            <a:xfrm flipV="1">
              <a:off x="8949460" y="4574340"/>
              <a:ext cx="0" cy="93799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55314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4847" y="2937284"/>
            <a:ext cx="7561786" cy="3327727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1031131" y="6265011"/>
            <a:ext cx="1002921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Перекрытие сдвинутых копий спектра при недостаточно высокой частоте дискретизации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53437" y="439957"/>
            <a:ext cx="1125166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случае произвольного сигнала, если условие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ω &gt; 2ω</a:t>
            </a:r>
            <a:r>
              <a:rPr lang="ru-RU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не выполняется, сдвинутые копии спектра будут накладываться друг на друга, что приведет к неизбежным искажениям при восстановлении непрерывного сигнала.</a:t>
            </a:r>
            <a:b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Эти искажения вызваны тем, что спектральные составляющие сигнала с частотами, превышающими частоту Найквиста, равную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2ω</a:t>
            </a:r>
            <a:r>
              <a:rPr lang="ru-RU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/2, не могут быть восстановлены правильно — вместо этого они вызывают наложение соседних сдвинутых копий спектра и появление ложных частот.</a:t>
            </a:r>
            <a:b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Если подлежащий дискретизации сигнал может содержать спектральные составляющие с частотами, превышающими частоту Найквиста, полезно </a:t>
            </a:r>
            <a:r>
              <a:rPr lang="ru-RU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предварительно пропустить его через ФНЧ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 частотой среза, равной частоте Найквиста.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11836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950724" y="382091"/>
            <a:ext cx="6096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ru-RU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Влияние формы </a:t>
            </a:r>
            <a:r>
              <a:rPr lang="ru-RU" sz="20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дискретизирующих</a:t>
            </a:r>
            <a:r>
              <a:rPr lang="ru-RU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импульсов</a:t>
            </a:r>
            <a:endParaRPr lang="ru-RU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Прямоугольник 3"/>
              <p:cNvSpPr/>
              <p:nvPr/>
            </p:nvSpPr>
            <p:spPr>
              <a:xfrm>
                <a:off x="616084" y="970853"/>
                <a:ext cx="6426742" cy="167084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Запишем выражение для </a:t>
                </a:r>
                <a:r>
                  <a:rPr lang="ru-RU" sz="20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дискретизирующего</a:t>
                </a:r>
                <a:r>
                  <a:rPr lang="ru-RU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сигнала в общей форме, используя импульсы </a:t>
                </a:r>
                <a:r>
                  <a:rPr lang="ru-RU" sz="2000" i="1" dirty="0" err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ru-RU" sz="2000" baseline="-250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</a:t>
                </a:r>
                <a:r>
                  <a:rPr lang="ru-RU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ru-RU" sz="2000" i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ru-RU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) произвольной формы.</a:t>
                </a:r>
              </a:p>
              <a:p>
                <a:r>
                  <a:rPr lang="ru-RU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Для прямоугольного </a:t>
                </a:r>
                <a:r>
                  <a:rPr lang="ru-RU" sz="20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дискретизирующего</a:t>
                </a:r>
                <a:r>
                  <a:rPr lang="ru-RU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импульса </a:t>
                </a:r>
                <a:r>
                  <a:rPr lang="ru-RU" sz="2000" i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ru-RU" sz="2000" baseline="-25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ru-RU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ru-RU" sz="2000" i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ru-RU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) его амплитудный спектр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ru-RU" sz="20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sz="20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lang="ru-RU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𝑆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  <m:d>
                          <m:dPr>
                            <m:ctrlPr>
                              <a:rPr lang="ru-RU" sz="20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ru-RU" sz="20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𝜔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показан на рисунке</a:t>
                </a:r>
              </a:p>
            </p:txBody>
          </p:sp>
        </mc:Choice>
        <mc:Fallback xmlns="">
          <p:sp>
            <p:nvSpPr>
              <p:cNvPr id="4" name="Прямоугольник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084" y="970853"/>
                <a:ext cx="6426742" cy="1670842"/>
              </a:xfrm>
              <a:prstGeom prst="rect">
                <a:avLst/>
              </a:prstGeom>
              <a:blipFill rotWithShape="0">
                <a:blip r:embed="rId2"/>
                <a:stretch>
                  <a:fillRect l="-949" t="-1825" b="-438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9559" y="970853"/>
            <a:ext cx="3911061" cy="99099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084" y="2641695"/>
            <a:ext cx="7476213" cy="2455813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42826" y="5249140"/>
            <a:ext cx="4545892" cy="109942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Прямоугольник 8"/>
              <p:cNvSpPr/>
              <p:nvPr/>
            </p:nvSpPr>
            <p:spPr>
              <a:xfrm>
                <a:off x="616084" y="5097508"/>
                <a:ext cx="6280827" cy="14026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при прохождении </a:t>
                </a:r>
                <a:r>
                  <a:rPr lang="ru-RU" sz="20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дискретизированного</a:t>
                </a:r>
                <a:r>
                  <a:rPr lang="ru-RU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сигнала </a:t>
                </a:r>
                <a:r>
                  <a:rPr lang="ru-RU" sz="2000" i="1" dirty="0" err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ru-RU" sz="2000" baseline="-250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</a:t>
                </a:r>
                <a:r>
                  <a:rPr lang="ru-RU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ru-RU" sz="2000" i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ru-RU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) через линейную систему с постоянными параметрами его спектр</a:t>
                </a:r>
                <a:r>
                  <a:rPr 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ru-RU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𝑆</m:t>
                            </m:r>
                          </m:e>
                        </m:acc>
                      </m:e>
                      <m:sub>
                        <m:r>
                          <a:rPr lang="ru-RU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Д</m:t>
                        </m:r>
                      </m:sub>
                    </m:sSub>
                    <m:d>
                      <m:dPr>
                        <m:ctrlPr>
                          <a:rPr lang="ru-RU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ru-RU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𝜔</m:t>
                        </m:r>
                      </m:e>
                    </m:d>
                  </m:oMath>
                </a14:m>
                <a:r>
                  <a:rPr lang="ru-RU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умножается на комплексный коэффициент передачи этой системы</a:t>
                </a:r>
                <a:r>
                  <a:rPr 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ru-RU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𝑆</m:t>
                            </m:r>
                          </m:e>
                        </m:acc>
                      </m:e>
                      <m:sub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ru-RU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ru-RU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𝜔</m:t>
                        </m:r>
                      </m:e>
                    </m:d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endParaRPr lang="ru-RU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Прямоугольник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084" y="5097508"/>
                <a:ext cx="6280827" cy="1402692"/>
              </a:xfrm>
              <a:prstGeom prst="rect">
                <a:avLst/>
              </a:prstGeom>
              <a:blipFill rotWithShape="0">
                <a:blip r:embed="rId6"/>
                <a:stretch>
                  <a:fillRect l="-971" t="-2174" b="-521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5958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5183" y="231724"/>
            <a:ext cx="7753451" cy="6401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863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950724" y="382091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ru-RU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Вычисление частот, на которых будут располагаться паразитные составляющие спектра</a:t>
            </a:r>
            <a:endParaRPr lang="ru-RU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рямоугольник 2"/>
              <p:cNvSpPr/>
              <p:nvPr/>
            </p:nvSpPr>
            <p:spPr>
              <a:xfrm>
                <a:off x="509080" y="1233500"/>
                <a:ext cx="7039584" cy="45645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Задаемся частотой формируемого колебания </a:t>
                </a:r>
                <a:r>
                  <a:rPr lang="en-US" sz="2000" i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ru-RU" sz="2000" baseline="-25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</a:t>
                </a:r>
                <a:r>
                  <a:rPr lang="ru-RU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и тактовой частотой </a:t>
                </a:r>
                <a:r>
                  <a:rPr lang="en-US" sz="2000" i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ru-RU" sz="2000" baseline="-25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Т</a:t>
                </a:r>
                <a:r>
                  <a:rPr lang="ru-RU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r>
                  <a:rPr lang="ru-RU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Вычисляем частоты гармоник колебания </a:t>
                </a:r>
                <a:r>
                  <a:rPr lang="en-US" sz="2000" i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ru-RU" sz="2000" baseline="-250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гарм</a:t>
                </a:r>
                <a:r>
                  <a:rPr lang="en-US" sz="2000" baseline="-25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ru-RU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US" sz="2000" i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·</a:t>
                </a:r>
                <a:r>
                  <a:rPr lang="en-US" sz="2000" i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</a:t>
                </a:r>
                <a:r>
                  <a:rPr lang="ru-RU" sz="2000" baseline="-25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</a:t>
                </a:r>
                <a:r>
                  <a:rPr 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r>
                  <a:rPr lang="ru-RU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Вычисляем номер зоны Найквиста, в которой находится гармоника</a:t>
                </a:r>
                <a:r>
                  <a:rPr 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𝑍𝑜𝑛𝑒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𝑐𝑒𝑖𝑙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US" sz="20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US" sz="2000" i="1" dirty="0">
                                <a:solidFill>
                                  <a:srgbClr val="00000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f</m:t>
                            </m:r>
                            <m:r>
                              <m:rPr>
                                <m:nor/>
                              </m:rPr>
                              <a:rPr lang="ru-RU" sz="2000" baseline="-25000" dirty="0">
                                <a:solidFill>
                                  <a:srgbClr val="00000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гарм</m:t>
                            </m:r>
                            <m:r>
                              <m:rPr>
                                <m:nor/>
                              </m:rPr>
                              <a:rPr lang="en-US" sz="2000" baseline="-25000" dirty="0">
                                <a:solidFill>
                                  <a:srgbClr val="00000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N</m:t>
                            </m:r>
                          </m:num>
                          <m:den>
                            <m:r>
                              <m:rPr>
                                <m:nor/>
                              </m:rPr>
                              <a:rPr lang="en-US" sz="2000" i="1" dirty="0">
                                <a:solidFill>
                                  <a:srgbClr val="00000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f</m:t>
                            </m:r>
                            <m:r>
                              <m:rPr>
                                <m:nor/>
                              </m:rPr>
                              <a:rPr lang="en-US" sz="2000" b="0" i="0" baseline="-25000" dirty="0" smtClean="0">
                                <a:solidFill>
                                  <a:srgbClr val="00000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Nq</m:t>
                            </m:r>
                          </m:den>
                        </m:f>
                      </m:e>
                    </m:d>
                  </m:oMath>
                </a14:m>
                <a:r>
                  <a:rPr lang="ru-RU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где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i="1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f</m:t>
                    </m:r>
                    <m:r>
                      <m:rPr>
                        <m:nor/>
                      </m:rPr>
                      <a:rPr lang="en-US" sz="2000" baseline="-250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Nq</m:t>
                    </m:r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ru-RU" sz="20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000" i="1" dirty="0">
                            <a:solidFill>
                              <a:srgbClr val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f</m:t>
                        </m:r>
                        <m:r>
                          <a:rPr lang="ru-RU" sz="2000" b="0" i="1" baseline="-25000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Т</m:t>
                        </m:r>
                      </m:num>
                      <m:den>
                        <m:r>
                          <a:rPr lang="ru-RU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ru-RU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- частота Найквиста.</a:t>
                </a:r>
              </a:p>
              <a:p>
                <a:r>
                  <a:rPr lang="ru-RU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Пересчитываем частоты гармоник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i="1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f</m:t>
                    </m:r>
                    <m:r>
                      <m:rPr>
                        <m:nor/>
                      </m:rPr>
                      <a:rPr lang="ru-RU" sz="2000" baseline="-250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гарм</m:t>
                    </m:r>
                    <m:r>
                      <m:rPr>
                        <m:nor/>
                      </m:rPr>
                      <a:rPr lang="en-US" sz="2000" baseline="-250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N</m:t>
                    </m:r>
                  </m:oMath>
                </a14:m>
                <a:r>
                  <a:rPr lang="ru-RU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в первую зону Найквиста</a:t>
                </a:r>
                <a:r>
                  <a:rPr 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endParaRPr lang="ru-RU" sz="2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ru-RU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Если номер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𝑍𝑜𝑛𝑒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ru-RU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- четный,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i="1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f</m:t>
                    </m:r>
                    <m:r>
                      <m:rPr>
                        <m:nor/>
                      </m:rPr>
                      <a:rPr lang="ru-RU" sz="2000" baseline="-250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гарм</m:t>
                    </m:r>
                    <m:r>
                      <m:rPr>
                        <m:nor/>
                      </m:rPr>
                      <a:rPr lang="en-US" sz="2000" baseline="-250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N</m:t>
                    </m:r>
                    <m:r>
                      <m:rPr>
                        <m:nor/>
                      </m:rPr>
                      <a:rPr lang="ru-RU" sz="2000" b="0" i="0" baseline="-25000" dirty="0" smtClean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ru-RU" sz="20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𝑍𝑜𝑛𝑒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𝑁</m:t>
                            </m:r>
                          </m:sub>
                        </m:sSub>
                      </m:num>
                      <m:den>
                        <m:r>
                          <a:rPr lang="ru-RU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r>
                      <a:rPr lang="ru-RU" sz="20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  <m:r>
                      <m:rPr>
                        <m:nor/>
                      </m:rPr>
                      <a:rPr lang="en-US" sz="2000" i="1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f</m:t>
                    </m:r>
                    <m:r>
                      <m:rPr>
                        <m:nor/>
                      </m:rPr>
                      <a:rPr lang="ru-RU" sz="2000" b="0" i="0" baseline="-25000" dirty="0" smtClean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Т</m:t>
                    </m:r>
                    <m:r>
                      <a:rPr lang="ru-RU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en-US" sz="2000" i="1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f</m:t>
                    </m:r>
                    <m:r>
                      <m:rPr>
                        <m:nor/>
                      </m:rPr>
                      <a:rPr lang="ru-RU" sz="2000" b="0" i="0" baseline="-25000" dirty="0" smtClean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гарм</m:t>
                    </m:r>
                    <m:r>
                      <m:rPr>
                        <m:nor/>
                      </m:rPr>
                      <a:rPr lang="en-US" sz="2000" b="0" i="0" baseline="-25000" dirty="0" smtClean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N</m:t>
                    </m:r>
                  </m:oMath>
                </a14:m>
                <a:r>
                  <a:rPr lang="ru-RU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r>
                  <a:rPr lang="ru-RU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Если номер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𝑍𝑜𝑛𝑒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ru-RU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- нечетный,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i="1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f</m:t>
                    </m:r>
                    <m:r>
                      <m:rPr>
                        <m:nor/>
                      </m:rPr>
                      <a:rPr lang="ru-RU" sz="2000" baseline="-250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гарм</m:t>
                    </m:r>
                    <m:r>
                      <m:rPr>
                        <m:nor/>
                      </m:rPr>
                      <a:rPr lang="en-US" sz="2000" baseline="-250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N</m:t>
                    </m:r>
                    <m:r>
                      <m:rPr>
                        <m:nor/>
                      </m:rPr>
                      <a:rPr lang="ru-RU" sz="2000" baseline="-250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sz="2000" i="1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f</m:t>
                    </m:r>
                    <m:r>
                      <m:rPr>
                        <m:nor/>
                      </m:rPr>
                      <a:rPr lang="ru-RU" sz="2000" baseline="-250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гарм</m:t>
                    </m:r>
                    <m:r>
                      <m:rPr>
                        <m:nor/>
                      </m:rPr>
                      <a:rPr lang="en-US" sz="2000" baseline="-250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N</m:t>
                    </m:r>
                    <m:r>
                      <a:rPr lang="ru-RU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𝑓𝑙𝑜𝑜𝑟</m:t>
                    </m:r>
                    <m:d>
                      <m:dPr>
                        <m:ctrlPr>
                          <a:rPr lang="ru-RU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ru-RU" sz="20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𝑍𝑜𝑛𝑒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𝑁</m:t>
                                </m:r>
                              </m:sub>
                            </m:sSub>
                          </m:num>
                          <m:den>
                            <m:r>
                              <a:rPr lang="ru-RU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ru-RU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  <m:r>
                      <m:rPr>
                        <m:nor/>
                      </m:rPr>
                      <a:rPr lang="en-US" sz="2000" i="1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f</m:t>
                    </m:r>
                    <m:r>
                      <m:rPr>
                        <m:nor/>
                      </m:rPr>
                      <a:rPr lang="ru-RU" sz="2000" baseline="-250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Т</m:t>
                    </m:r>
                    <m:r>
                      <a:rPr lang="ru-RU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en-US" sz="2000" i="1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f</m:t>
                    </m:r>
                    <m:r>
                      <m:rPr>
                        <m:nor/>
                      </m:rPr>
                      <a:rPr lang="ru-RU" sz="2000" baseline="-250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гарм</m:t>
                    </m:r>
                    <m:r>
                      <m:rPr>
                        <m:nor/>
                      </m:rPr>
                      <a:rPr lang="en-US" sz="2000" baseline="-250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N</m:t>
                    </m:r>
                  </m:oMath>
                </a14:m>
                <a:r>
                  <a:rPr lang="ru-RU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US" sz="2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ru-RU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Паразитные составляющие расположены на частотах наибольшего общего делителя частоты </a:t>
                </a:r>
                <a:r>
                  <a:rPr lang="en-US" sz="2000" i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ru-RU" sz="2000" baseline="-25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</a:t>
                </a:r>
                <a:r>
                  <a:rPr lang="ru-RU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и </a:t>
                </a:r>
                <a:r>
                  <a:rPr lang="en-US" sz="2000" i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ru-RU" sz="2000" baseline="-25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Т</a:t>
                </a:r>
                <a:r>
                  <a:rPr 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r>
                  <a:rPr lang="ru-RU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∆</m:t>
                    </m:r>
                    <m:r>
                      <m:rPr>
                        <m:nor/>
                      </m:rPr>
                      <a:rPr lang="ru-RU" sz="2000" b="0" i="0" baseline="-25000" dirty="0" smtClean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П</m:t>
                    </m:r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ru-RU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нод</m:t>
                    </m:r>
                    <m:d>
                      <m:dPr>
                        <m:ctrlPr>
                          <a:rPr lang="ru-RU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sz="2000" i="1" dirty="0">
                            <a:solidFill>
                              <a:srgbClr val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f</m:t>
                        </m:r>
                        <m:r>
                          <m:rPr>
                            <m:nor/>
                          </m:rPr>
                          <a:rPr lang="ru-RU" sz="2000" baseline="-25000" dirty="0">
                            <a:solidFill>
                              <a:srgbClr val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с</m:t>
                        </m:r>
                        <m:r>
                          <m:rPr>
                            <m:nor/>
                          </m:rPr>
                          <a:rPr lang="ru-RU" sz="2000" b="0" i="0" dirty="0" smtClean="0">
                            <a:solidFill>
                              <a:srgbClr val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ru-RU" sz="2000" dirty="0">
                            <a:solidFill>
                              <a:srgbClr val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000" i="1" dirty="0">
                            <a:solidFill>
                              <a:srgbClr val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f</m:t>
                        </m:r>
                        <m:r>
                          <m:rPr>
                            <m:nor/>
                          </m:rPr>
                          <a:rPr lang="ru-RU" sz="2000" baseline="-25000" dirty="0">
                            <a:solidFill>
                              <a:srgbClr val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Т</m:t>
                        </m:r>
                      </m:e>
                    </m:d>
                  </m:oMath>
                </a14:m>
                <a:endParaRPr lang="ru-RU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Прямоугольник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080" y="1233500"/>
                <a:ext cx="7039584" cy="4564519"/>
              </a:xfrm>
              <a:prstGeom prst="rect">
                <a:avLst/>
              </a:prstGeom>
              <a:blipFill>
                <a:blip r:embed="rId2"/>
                <a:stretch>
                  <a:fillRect l="-953" t="-668" b="-146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8664" y="1233500"/>
            <a:ext cx="4287161" cy="3518784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7645940" y="5090133"/>
            <a:ext cx="435799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Пример вычисления частот гармоник,</a:t>
            </a:r>
            <a:b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ru-RU" sz="2000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=92,25 МГц и </a:t>
            </a:r>
            <a:r>
              <a:rPr lang="en-US" sz="2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ru-RU" sz="2000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384 МГц</a:t>
            </a:r>
          </a:p>
        </p:txBody>
      </p:sp>
    </p:spTree>
    <p:extLst>
      <p:ext uri="{BB962C8B-B14F-4D97-AF65-F5344CB8AC3E}">
        <p14:creationId xmlns:p14="http://schemas.microsoft.com/office/powerpoint/2010/main" val="481791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9421" y="573206"/>
            <a:ext cx="9335106" cy="5889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051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950723" y="382091"/>
            <a:ext cx="643646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Прямой когерентный синтез</a:t>
            </a:r>
            <a:endParaRPr lang="ru-RU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1438" y="782201"/>
            <a:ext cx="8735035" cy="577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13219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4691</TotalTime>
  <Words>1255</Words>
  <Application>Microsoft Office PowerPoint</Application>
  <PresentationFormat>Широкоэкранный</PresentationFormat>
  <Paragraphs>91</Paragraphs>
  <Slides>24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30" baseType="lpstr">
      <vt:lpstr>Arial</vt:lpstr>
      <vt:lpstr>Calibri</vt:lpstr>
      <vt:lpstr>Calibri Light</vt:lpstr>
      <vt:lpstr>Cambria Math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Алексей Королев</dc:creator>
  <cp:lastModifiedBy>Aleksey Korolev</cp:lastModifiedBy>
  <cp:revision>252</cp:revision>
  <cp:lastPrinted>2023-11-16T09:59:26Z</cp:lastPrinted>
  <dcterms:created xsi:type="dcterms:W3CDTF">2023-09-06T06:02:29Z</dcterms:created>
  <dcterms:modified xsi:type="dcterms:W3CDTF">2024-12-04T19:57:19Z</dcterms:modified>
</cp:coreProperties>
</file>