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73" r:id="rId8"/>
    <p:sldId id="265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4" r:id="rId17"/>
    <p:sldId id="271" r:id="rId18"/>
  </p:sldIdLst>
  <p:sldSz cx="18288000" cy="10287000"/>
  <p:notesSz cx="6858000" cy="9144000"/>
  <p:embeddedFontLst>
    <p:embeddedFont>
      <p:font typeface="Poppins Medium" charset="0"/>
      <p:regular r:id="rId19"/>
      <p:bold r:id="rId20"/>
    </p:embeddedFont>
    <p:embeddedFont>
      <p:font typeface="Poppins Bold" charset="0"/>
      <p:regular r:id="rId21"/>
    </p:embeddedFont>
    <p:embeddedFont>
      <p:font typeface="Gidole" charset="0"/>
      <p:regular r:id="rId22"/>
    </p:embeddedFont>
    <p:embeddedFont>
      <p:font typeface="Poppins Light" charset="0"/>
      <p:regular r:id="rId23"/>
      <p:bold r:id="rId24"/>
    </p:embeddedFont>
    <p:embeddedFont>
      <p:font typeface="Montserrat Light" charset="0"/>
      <p:regular r:id="rId25"/>
      <p:bold r:id="rId26"/>
      <p:italic r:id="rId27"/>
      <p:boldItalic r:id="rId28"/>
    </p:embeddedFont>
    <p:embeddedFont>
      <p:font typeface="Ubuntu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4622" autoAdjust="0"/>
  </p:normalViewPr>
  <p:slideViewPr>
    <p:cSldViewPr>
      <p:cViewPr>
        <p:scale>
          <a:sx n="44" d="100"/>
          <a:sy n="44" d="100"/>
        </p:scale>
        <p:origin x="-27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otimnr/SentiStrengthID" TargetMode="External"/><Relationship Id="rId2" Type="http://schemas.openxmlformats.org/officeDocument/2006/relationships/hyperlink" Target="mailto:nurkhotimah111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61441"/>
            <a:ext cx="18288000" cy="5392692"/>
            <a:chOff x="0" y="0"/>
            <a:chExt cx="13349499" cy="511307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042" b="5042"/>
            <a:stretch>
              <a:fillRect/>
            </a:stretch>
          </p:blipFill>
          <p:spPr>
            <a:xfrm>
              <a:off x="0" y="0"/>
              <a:ext cx="13349499" cy="5113071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004765" y="2594722"/>
            <a:ext cx="3494784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58"/>
              </a:lnSpc>
            </a:pPr>
            <a:r>
              <a:rPr lang="en-US" sz="1400" spc="69">
                <a:solidFill>
                  <a:srgbClr val="000000"/>
                </a:solidFill>
                <a:latin typeface="Gidole"/>
              </a:rPr>
              <a:t>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289766" y="6349239"/>
            <a:ext cx="18289294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</a:pPr>
            <a:r>
              <a:rPr lang="en-US" sz="6000" b="1" spc="-121">
                <a:solidFill>
                  <a:srgbClr val="292929"/>
                </a:solidFill>
                <a:latin typeface="Ubuntu"/>
              </a:rPr>
              <a:t>Sentiment Analysis</a:t>
            </a:r>
          </a:p>
          <a:p>
            <a:pPr algn="ctr">
              <a:lnSpc>
                <a:spcPts val="7112"/>
              </a:lnSpc>
            </a:pPr>
            <a:r>
              <a:rPr lang="en-US" sz="6000" b="1" spc="-121">
                <a:solidFill>
                  <a:srgbClr val="292929"/>
                </a:solidFill>
                <a:latin typeface="Ubuntu"/>
              </a:rPr>
              <a:t>Using Data Play Store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85944" y="9493616"/>
            <a:ext cx="473787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700" b="1" spc="228">
                <a:solidFill>
                  <a:srgbClr val="000000"/>
                </a:solidFill>
                <a:latin typeface="Montserrat Light"/>
              </a:rPr>
              <a:t>DATA ENTHUSIAST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5945" y="9054728"/>
            <a:ext cx="476175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6"/>
              </a:lnSpc>
            </a:pPr>
            <a:r>
              <a:rPr lang="en-US" sz="3500" b="1">
                <a:solidFill>
                  <a:srgbClr val="292929"/>
                </a:solidFill>
                <a:latin typeface="Montserrat Light"/>
              </a:rPr>
              <a:t>NUR KHOTIMAH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495" y="9091821"/>
            <a:ext cx="3402591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10"/>
              </a:lnSpc>
            </a:pPr>
            <a:r>
              <a:rPr lang="en-US" sz="1300" spc="67">
                <a:solidFill>
                  <a:srgbClr val="000000"/>
                </a:solidFill>
                <a:latin typeface="Gidol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88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240970" y="3368070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1. Bag of Word (TF, TFIDF)</a:t>
            </a:r>
            <a:br>
              <a:rPr lang="en-US" sz="3200" dirty="0"/>
            </a:br>
            <a:r>
              <a:rPr lang="en-US" sz="3200" dirty="0"/>
              <a:t>2. Word Embedding (Glove, Word2vec, </a:t>
            </a:r>
            <a:r>
              <a:rPr lang="en-US" sz="3200" dirty="0" err="1"/>
              <a:t>FastText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3. Character Embedding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0970" y="781734"/>
            <a:ext cx="4550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Feature Extraction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0970" y="5295900"/>
            <a:ext cx="136180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BoW</a:t>
            </a:r>
            <a:r>
              <a:rPr lang="en-US" sz="3200" dirty="0"/>
              <a:t> (Bag of Word)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merubah</a:t>
            </a:r>
            <a:r>
              <a:rPr lang="en-US" sz="3200" dirty="0"/>
              <a:t> term (kata)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skalar</a:t>
            </a:r>
            <a:r>
              <a:rPr lang="en-US" sz="3200" dirty="0"/>
              <a:t>, Word Embedding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merubah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kata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vektor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dimensi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, </a:t>
            </a:r>
            <a:r>
              <a:rPr lang="en-US" sz="3200" dirty="0" err="1"/>
              <a:t>sedangkan</a:t>
            </a:r>
            <a:r>
              <a:rPr lang="en-US" sz="3200" dirty="0"/>
              <a:t> Character Embedding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merubah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huruf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vektor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dimensi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866900"/>
            <a:ext cx="1242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Feature extraction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step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mentransformasi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r>
              <a:rPr lang="en-US" sz="3200" dirty="0"/>
              <a:t> </a:t>
            </a:r>
            <a:r>
              <a:rPr lang="en-US" sz="3200" dirty="0" err="1"/>
              <a:t>kedalam</a:t>
            </a:r>
            <a:r>
              <a:rPr lang="en-US" sz="3200" dirty="0"/>
              <a:t> </a:t>
            </a:r>
            <a:r>
              <a:rPr lang="en-US" sz="3200" dirty="0" err="1"/>
              <a:t>angka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yang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disebut</a:t>
            </a:r>
            <a:r>
              <a:rPr lang="en-US" sz="3200" dirty="0"/>
              <a:t> feature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39005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371" y="2171700"/>
            <a:ext cx="8805932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2" y="1943100"/>
            <a:ext cx="8088732" cy="23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4" y="4610100"/>
            <a:ext cx="7469188" cy="502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1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42367"/>
              </p:ext>
            </p:extLst>
          </p:nvPr>
        </p:nvGraphicFramePr>
        <p:xfrm>
          <a:off x="1066800" y="876300"/>
          <a:ext cx="16459200" cy="9245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747511"/>
                <a:gridCol w="3481120"/>
                <a:gridCol w="3675057"/>
                <a:gridCol w="4555512"/>
              </a:tblGrid>
              <a:tr h="650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Judul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Penelitian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Tahun Penelitian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dan Metode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  <a:tr h="3251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Text Mining </a:t>
                      </a:r>
                      <a:r>
                        <a:rPr lang="en-US" sz="2400" dirty="0" err="1">
                          <a:effectLst/>
                        </a:rPr>
                        <a:t>dengan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Metode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Naive Bayes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Classifier </a:t>
                      </a:r>
                      <a:r>
                        <a:rPr lang="en-US" sz="2400" dirty="0" err="1">
                          <a:effectLst/>
                        </a:rPr>
                        <a:t>dan</a:t>
                      </a:r>
                      <a:r>
                        <a:rPr lang="en-US" sz="2400" dirty="0">
                          <a:effectLst/>
                        </a:rPr>
                        <a:t> Support Vector Machines </a:t>
                      </a:r>
                      <a:r>
                        <a:rPr lang="en-US" sz="2400" dirty="0" err="1">
                          <a:effectLst/>
                        </a:rPr>
                        <a:t>untuk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Sentiment Analysis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Alamsyah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dan</a:t>
                      </a:r>
                      <a:r>
                        <a:rPr lang="en-US" sz="2000" dirty="0" smtClean="0">
                          <a:effectLst/>
                        </a:rPr>
                        <a:t>  </a:t>
                      </a:r>
                      <a:r>
                        <a:rPr lang="en-US" sz="2000" dirty="0" err="1" smtClean="0">
                          <a:effectLst/>
                        </a:rPr>
                        <a:t>Saraswati</a:t>
                      </a:r>
                      <a:r>
                        <a:rPr lang="en-US" sz="2000" dirty="0">
                          <a:effectLst/>
                        </a:rPr>
                        <a:t>. (2011)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NBC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SVM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Metode</a:t>
                      </a:r>
                      <a:r>
                        <a:rPr lang="en-US" sz="2000" dirty="0">
                          <a:effectLst/>
                        </a:rPr>
                        <a:t> SVM </a:t>
                      </a:r>
                      <a:r>
                        <a:rPr lang="en-US" sz="2000" dirty="0" err="1">
                          <a:effectLst/>
                        </a:rPr>
                        <a:t>memiliki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tingkat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akurasi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lebih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tinggi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daripada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metode</a:t>
                      </a:r>
                      <a:r>
                        <a:rPr lang="en-US" sz="2000" dirty="0">
                          <a:effectLst/>
                        </a:rPr>
                        <a:t> NBC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pengujian</a:t>
                      </a:r>
                      <a:r>
                        <a:rPr lang="en-US" sz="2000" dirty="0">
                          <a:effectLst/>
                        </a:rPr>
                        <a:t> data </a:t>
                      </a:r>
                      <a:r>
                        <a:rPr lang="en-US" sz="2000" dirty="0" err="1">
                          <a:effectLst/>
                        </a:rPr>
                        <a:t>opini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positif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2405" marR="22405" marT="0" marB="0"/>
                </a:tc>
              </a:tr>
              <a:tr h="4937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Analisis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Sentimen</a:t>
                      </a:r>
                      <a:r>
                        <a:rPr lang="en-US" sz="2800" dirty="0">
                          <a:effectLst/>
                        </a:rPr>
                        <a:t> Twitter </a:t>
                      </a:r>
                      <a:r>
                        <a:rPr lang="en-US" sz="2800" dirty="0" err="1">
                          <a:effectLst/>
                        </a:rPr>
                        <a:t>untuk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Teks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Berbahasa</a:t>
                      </a:r>
                      <a:r>
                        <a:rPr lang="en-US" sz="2800" dirty="0">
                          <a:effectLst/>
                        </a:rPr>
                        <a:t> Indonesia </a:t>
                      </a:r>
                      <a:r>
                        <a:rPr lang="en-US" sz="2800" dirty="0" err="1">
                          <a:effectLst/>
                        </a:rPr>
                        <a:t>dengan</a:t>
                      </a:r>
                      <a:r>
                        <a:rPr lang="en-US" sz="2800" dirty="0">
                          <a:effectLst/>
                        </a:rPr>
                        <a:t> Maximum Entropy </a:t>
                      </a:r>
                      <a:r>
                        <a:rPr lang="en-US" sz="2800" dirty="0" err="1">
                          <a:effectLst/>
                        </a:rPr>
                        <a:t>dan</a:t>
                      </a:r>
                      <a:r>
                        <a:rPr lang="en-US" sz="2800" dirty="0">
                          <a:effectLst/>
                        </a:rPr>
                        <a:t> Support Vector Machine</a:t>
                      </a:r>
                      <a:endParaRPr lang="en-US" sz="2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Putranti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Winarko</a:t>
                      </a:r>
                      <a:r>
                        <a:rPr lang="en-US" sz="2000" dirty="0">
                          <a:effectLst/>
                        </a:rPr>
                        <a:t> (2014)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Twitter Maximum Entropy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Support Vector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Machine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Algoritma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Maxent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digunakan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POS tagger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SVM </a:t>
                      </a:r>
                      <a:r>
                        <a:rPr lang="en-US" sz="2000" dirty="0" err="1">
                          <a:effectLst/>
                        </a:rPr>
                        <a:t>digunakan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membangun</a:t>
                      </a:r>
                      <a:r>
                        <a:rPr lang="en-US" sz="2000" dirty="0">
                          <a:effectLst/>
                        </a:rPr>
                        <a:t> model </a:t>
                      </a:r>
                      <a:r>
                        <a:rPr lang="en-US" sz="2000" dirty="0" err="1">
                          <a:effectLst/>
                        </a:rPr>
                        <a:t>klasifikasi</a:t>
                      </a:r>
                      <a:r>
                        <a:rPr lang="en-US" sz="2000" dirty="0">
                          <a:effectLst/>
                        </a:rPr>
                        <a:t>. Tingkat </a:t>
                      </a:r>
                      <a:r>
                        <a:rPr lang="en-US" sz="2000" dirty="0" err="1">
                          <a:effectLst/>
                        </a:rPr>
                        <a:t>akurasi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pada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pengujian</a:t>
                      </a:r>
                      <a:r>
                        <a:rPr lang="en-US" sz="2000" dirty="0">
                          <a:effectLst/>
                        </a:rPr>
                        <a:t> 7 fold cross validation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tipe</a:t>
                      </a:r>
                      <a:r>
                        <a:rPr lang="en-US" sz="2000" dirty="0">
                          <a:effectLst/>
                        </a:rPr>
                        <a:t> kernel Sigmoid </a:t>
                      </a:r>
                      <a:r>
                        <a:rPr lang="en-US" sz="2000" dirty="0" err="1">
                          <a:effectLst/>
                        </a:rPr>
                        <a:t>sebesar</a:t>
                      </a:r>
                      <a:r>
                        <a:rPr lang="en-US" sz="2000" dirty="0">
                          <a:effectLst/>
                        </a:rPr>
                        <a:t> 86,81 %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pelabelan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kelas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secara</a:t>
                      </a:r>
                      <a:r>
                        <a:rPr lang="en-US" sz="2000" dirty="0">
                          <a:effectLst/>
                        </a:rPr>
                        <a:t> manual </a:t>
                      </a:r>
                      <a:r>
                        <a:rPr lang="en-US" sz="2000" dirty="0" err="1">
                          <a:effectLst/>
                        </a:rPr>
                        <a:t>dengan</a:t>
                      </a:r>
                      <a:r>
                        <a:rPr lang="en-US" sz="2000" dirty="0">
                          <a:effectLst/>
                        </a:rPr>
                        <a:t> POS tagger </a:t>
                      </a:r>
                      <a:r>
                        <a:rPr lang="en-US" sz="2000" dirty="0" err="1">
                          <a:effectLst/>
                        </a:rPr>
                        <a:t>sebesar</a:t>
                      </a:r>
                      <a:r>
                        <a:rPr lang="en-US" sz="2000" dirty="0">
                          <a:effectLst/>
                        </a:rPr>
                        <a:t> 81,67%.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3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60917"/>
              </p:ext>
            </p:extLst>
          </p:nvPr>
        </p:nvGraphicFramePr>
        <p:xfrm>
          <a:off x="609600" y="732884"/>
          <a:ext cx="16916400" cy="975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767267"/>
                <a:gridCol w="3611143"/>
                <a:gridCol w="3812324"/>
                <a:gridCol w="4725666"/>
              </a:tblGrid>
              <a:tr h="580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Judul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Penelitian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Tahun Penelitian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dan Metode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  <a:tr h="3482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Analisis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Berdasarkan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Komentar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Publik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Terhadap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Toko</a:t>
                      </a:r>
                      <a:r>
                        <a:rPr lang="en-US" sz="2000" dirty="0">
                          <a:effectLst/>
                        </a:rPr>
                        <a:t> Online </a:t>
                      </a:r>
                      <a:r>
                        <a:rPr lang="en-US" sz="2000" dirty="0" err="1">
                          <a:effectLst/>
                        </a:rPr>
                        <a:t>Pada</a:t>
                      </a:r>
                      <a:r>
                        <a:rPr lang="en-US" sz="2000" dirty="0">
                          <a:effectLst/>
                        </a:rPr>
                        <a:t> Media </a:t>
                      </a:r>
                      <a:r>
                        <a:rPr lang="en-US" sz="2000" dirty="0" err="1">
                          <a:effectLst/>
                        </a:rPr>
                        <a:t>Sosial</a:t>
                      </a:r>
                      <a:r>
                        <a:rPr lang="en-US" sz="2000" dirty="0">
                          <a:effectLst/>
                        </a:rPr>
                        <a:t> Facebook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Studi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Kasus:Zalora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BerryBenka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Gusriani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dkk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(2016)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</a:t>
                      </a:r>
                      <a:r>
                        <a:rPr lang="en-US" sz="2000" dirty="0" err="1">
                          <a:effectLst/>
                        </a:rPr>
                        <a:t>Komentar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Zalora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BerryBenka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Naive Bayes,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K-NN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Decision Tree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 smtClean="0">
                          <a:effectLst/>
                        </a:rPr>
                        <a:t>Membandingkan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Hasil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prediksi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klasifikasi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terbaik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en-US" sz="2000" dirty="0" err="1">
                          <a:effectLst/>
                        </a:rPr>
                        <a:t>Hasil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analisis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pengujian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menunjukkan</a:t>
                      </a:r>
                      <a:r>
                        <a:rPr lang="en-US" sz="2000" dirty="0">
                          <a:effectLst/>
                        </a:rPr>
                        <a:t> Naive Bayes, </a:t>
                      </a:r>
                      <a:r>
                        <a:rPr lang="en-US" sz="2000" dirty="0" err="1">
                          <a:effectLst/>
                        </a:rPr>
                        <a:t>memiliki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kestabilan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akurasi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setelah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diuji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dengan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beberapa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nilai</a:t>
                      </a:r>
                      <a:r>
                        <a:rPr lang="en-US" sz="2000" dirty="0">
                          <a:effectLst/>
                        </a:rPr>
                        <a:t> Frequent </a:t>
                      </a:r>
                      <a:r>
                        <a:rPr lang="en-US" sz="2000" dirty="0" err="1">
                          <a:effectLst/>
                        </a:rPr>
                        <a:t>Itemset</a:t>
                      </a:r>
                      <a:r>
                        <a:rPr lang="en-US" sz="2000" dirty="0">
                          <a:effectLst/>
                        </a:rPr>
                        <a:t>. Naive Bayes </a:t>
                      </a:r>
                      <a:r>
                        <a:rPr lang="en-US" sz="2000" dirty="0" err="1">
                          <a:effectLst/>
                        </a:rPr>
                        <a:t>memiliki</a:t>
                      </a:r>
                      <a:r>
                        <a:rPr lang="en-US" sz="2000" dirty="0">
                          <a:effectLst/>
                        </a:rPr>
                        <a:t> rata-rata </a:t>
                      </a:r>
                      <a:r>
                        <a:rPr lang="en-US" sz="2000" dirty="0" err="1">
                          <a:effectLst/>
                        </a:rPr>
                        <a:t>akurasi</a:t>
                      </a:r>
                      <a:r>
                        <a:rPr lang="en-US" sz="2000" dirty="0">
                          <a:effectLst/>
                        </a:rPr>
                        <a:t> 90,3%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  <a:tr h="52241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Penggunaan Analisis Sentimen Menggunakan Metode Naive Bayes Classifier Untuk Marketing Intelligence Dengan Membandingkan Tingkat Kepuasan Pelanggan E-Commerce Di Indonesia (Studi Kasus Pada Bukalapak, Tokopedia dan Elevenia)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Saviera (2017)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Review </a:t>
                      </a:r>
                      <a:r>
                        <a:rPr lang="en-US" sz="2000" dirty="0" err="1">
                          <a:effectLst/>
                        </a:rPr>
                        <a:t>Bukalapak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Tokopedia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Elevenia</a:t>
                      </a:r>
                      <a:r>
                        <a:rPr lang="en-US" sz="2000" dirty="0">
                          <a:effectLst/>
                        </a:rPr>
                        <a:t> di Facebook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Naïve Bayes </a:t>
                      </a:r>
                      <a:r>
                        <a:rPr lang="en-US" sz="2000" dirty="0" err="1">
                          <a:effectLst/>
                        </a:rPr>
                        <a:t>Classifer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Validasi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evaluasi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digunakan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adalah</a:t>
                      </a:r>
                      <a:r>
                        <a:rPr lang="en-US" sz="2000" dirty="0">
                          <a:effectLst/>
                        </a:rPr>
                        <a:t> K-fold cross validation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confusion matrix. </a:t>
                      </a:r>
                      <a:r>
                        <a:rPr lang="en-US" sz="2000" dirty="0" err="1">
                          <a:effectLst/>
                        </a:rPr>
                        <a:t>Hasil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penelitian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menunjukan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bahwa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negatif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terhadap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ketiga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situs</a:t>
                      </a:r>
                      <a:r>
                        <a:rPr lang="en-US" sz="2000" dirty="0">
                          <a:effectLst/>
                        </a:rPr>
                        <a:t> e-commerce </a:t>
                      </a:r>
                      <a:r>
                        <a:rPr lang="en-US" sz="2000" dirty="0" err="1">
                          <a:effectLst/>
                        </a:rPr>
                        <a:t>tersebut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lebih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mendominasi</a:t>
                      </a:r>
                      <a:r>
                        <a:rPr lang="en-US" sz="2000" dirty="0">
                          <a:effectLst/>
                        </a:rPr>
                        <a:t> di media </a:t>
                      </a:r>
                      <a:r>
                        <a:rPr lang="en-US" sz="2000" dirty="0" err="1">
                          <a:effectLst/>
                        </a:rPr>
                        <a:t>sosial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situs</a:t>
                      </a:r>
                      <a:r>
                        <a:rPr lang="en-US" sz="2000" dirty="0">
                          <a:effectLst/>
                        </a:rPr>
                        <a:t> e-commerce </a:t>
                      </a:r>
                      <a:r>
                        <a:rPr lang="en-US" sz="2000" dirty="0" err="1">
                          <a:effectLst/>
                        </a:rPr>
                        <a:t>dengan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negatif</a:t>
                      </a:r>
                      <a:r>
                        <a:rPr lang="en-US" sz="2000" dirty="0">
                          <a:effectLst/>
                        </a:rPr>
                        <a:t> paling </a:t>
                      </a:r>
                      <a:r>
                        <a:rPr lang="en-US" sz="2000" dirty="0" err="1">
                          <a:effectLst/>
                        </a:rPr>
                        <a:t>tinggi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ialah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Bukalapak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kemudian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Tokopedia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Elevenia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47551"/>
              </p:ext>
            </p:extLst>
          </p:nvPr>
        </p:nvGraphicFramePr>
        <p:xfrm>
          <a:off x="2362200" y="738327"/>
          <a:ext cx="14329592" cy="43891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133244"/>
                <a:gridCol w="3030708"/>
                <a:gridCol w="3199552"/>
                <a:gridCol w="3966088"/>
              </a:tblGrid>
              <a:tr h="2062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On Multi-Tier Sentiment Analysis using Supervised Machine Learning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Melody </a:t>
                      </a:r>
                      <a:r>
                        <a:rPr lang="en-US" sz="2400" dirty="0" err="1">
                          <a:effectLst/>
                        </a:rPr>
                        <a:t>Moh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Abhiteja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Gajjala</a:t>
                      </a:r>
                      <a:r>
                        <a:rPr lang="en-US" sz="2400" dirty="0">
                          <a:effectLst/>
                        </a:rPr>
                        <a:t>, Siva </a:t>
                      </a:r>
                      <a:r>
                        <a:rPr lang="en-US" sz="2400" dirty="0" err="1">
                          <a:effectLst/>
                        </a:rPr>
                        <a:t>Charan</a:t>
                      </a:r>
                      <a:r>
                        <a:rPr lang="en-US" sz="2400" dirty="0">
                          <a:effectLst/>
                        </a:rPr>
                        <a:t> Reddy </a:t>
                      </a:r>
                      <a:r>
                        <a:rPr lang="en-US" sz="2400" dirty="0" err="1">
                          <a:effectLst/>
                        </a:rPr>
                        <a:t>Gangireddy</a:t>
                      </a:r>
                      <a:r>
                        <a:rPr lang="en-US" sz="2400" dirty="0">
                          <a:effectLst/>
                        </a:rPr>
                        <a:t>, and </a:t>
                      </a:r>
                      <a:r>
                        <a:rPr lang="en-US" sz="2400" dirty="0" err="1">
                          <a:effectLst/>
                        </a:rPr>
                        <a:t>Teng</a:t>
                      </a:r>
                      <a:r>
                        <a:rPr lang="en-US" sz="2400" dirty="0">
                          <a:effectLst/>
                        </a:rPr>
                        <a:t>-Sheng </a:t>
                      </a:r>
                      <a:r>
                        <a:rPr lang="en-US" sz="2400" dirty="0" err="1">
                          <a:effectLst/>
                        </a:rPr>
                        <a:t>Moh</a:t>
                      </a:r>
                      <a:r>
                        <a:rPr lang="en-US" sz="2400" dirty="0">
                          <a:effectLst/>
                        </a:rPr>
                        <a:t> (2015)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Data Review Film Naïve Bayes, SVM (Support Vector Machine), Random Forest, and SGD (Stochastic Gradient Descent)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Berdasarkan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hasil</a:t>
                      </a:r>
                      <a:r>
                        <a:rPr lang="en-US" sz="2400" dirty="0">
                          <a:effectLst/>
                        </a:rPr>
                        <a:t> yang </a:t>
                      </a:r>
                      <a:r>
                        <a:rPr lang="en-US" sz="2400" dirty="0" err="1">
                          <a:effectLst/>
                        </a:rPr>
                        <a:t>didapat</a:t>
                      </a:r>
                      <a:r>
                        <a:rPr lang="en-US" sz="2400" dirty="0">
                          <a:effectLst/>
                        </a:rPr>
                        <a:t> Stochastic Gradient Descent </a:t>
                      </a:r>
                      <a:r>
                        <a:rPr lang="en-US" sz="2400" dirty="0" err="1">
                          <a:effectLst/>
                        </a:rPr>
                        <a:t>memiliki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akurasi</a:t>
                      </a:r>
                      <a:r>
                        <a:rPr lang="en-US" sz="2400" dirty="0">
                          <a:effectLst/>
                        </a:rPr>
                        <a:t> paling </a:t>
                      </a:r>
                      <a:r>
                        <a:rPr lang="en-US" sz="2400" dirty="0" err="1">
                          <a:effectLst/>
                        </a:rPr>
                        <a:t>tinggi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dilakukan</a:t>
                      </a:r>
                      <a:r>
                        <a:rPr lang="en-US" sz="2400" dirty="0">
                          <a:effectLst/>
                        </a:rPr>
                        <a:t> multi-tier </a:t>
                      </a:r>
                      <a:r>
                        <a:rPr lang="en-US" sz="2400" dirty="0" err="1">
                          <a:effectLst/>
                        </a:rPr>
                        <a:t>sentimen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analisis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70662"/>
              </p:ext>
            </p:extLst>
          </p:nvPr>
        </p:nvGraphicFramePr>
        <p:xfrm>
          <a:off x="2133600" y="5067300"/>
          <a:ext cx="14617623" cy="51206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119441"/>
                <a:gridCol w="3120423"/>
                <a:gridCol w="3294266"/>
                <a:gridCol w="4083493"/>
              </a:tblGrid>
              <a:tr h="2089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Comparative Study on Machine Learning Algorithms for Sentiment Classification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Mohammad </a:t>
                      </a:r>
                      <a:r>
                        <a:rPr lang="en-US" sz="2400" dirty="0" err="1">
                          <a:effectLst/>
                        </a:rPr>
                        <a:t>Mohaiminul</a:t>
                      </a:r>
                      <a:r>
                        <a:rPr lang="en-US" sz="2400" dirty="0">
                          <a:effectLst/>
                        </a:rPr>
                        <a:t> Islam </a:t>
                      </a:r>
                      <a:r>
                        <a:rPr lang="en-US" sz="2400" dirty="0" err="1">
                          <a:effectLst/>
                        </a:rPr>
                        <a:t>dan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Naznin</a:t>
                      </a:r>
                      <a:r>
                        <a:rPr lang="en-US" sz="2400" dirty="0">
                          <a:effectLst/>
                        </a:rPr>
                        <a:t> Sultana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(2017)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Data IMBD </a:t>
                      </a:r>
                      <a:r>
                        <a:rPr lang="en-US" sz="2400" dirty="0" err="1">
                          <a:effectLst/>
                        </a:rPr>
                        <a:t>dan</a:t>
                      </a:r>
                      <a:r>
                        <a:rPr lang="en-US" sz="2400" dirty="0">
                          <a:effectLst/>
                        </a:rPr>
                        <a:t> Amazon Multinomial Naïve Bayes, </a:t>
                      </a:r>
                      <a:r>
                        <a:rPr lang="en-US" sz="2400" dirty="0" err="1">
                          <a:effectLst/>
                        </a:rPr>
                        <a:t>Bernouli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Naïve</a:t>
                      </a:r>
                      <a:r>
                        <a:rPr lang="en-US" sz="2400" dirty="0">
                          <a:effectLst/>
                        </a:rPr>
                        <a:t> Bayes, Logistic Regression, Linier SVM, Stochastic Gradient Descent  (SGD) </a:t>
                      </a:r>
                      <a:r>
                        <a:rPr lang="en-US" sz="2400" dirty="0" err="1">
                          <a:effectLst/>
                        </a:rPr>
                        <a:t>dan</a:t>
                      </a:r>
                      <a:r>
                        <a:rPr lang="en-US" sz="2400" dirty="0">
                          <a:effectLst/>
                        </a:rPr>
                        <a:t> Random Forest.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Berdasarkan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hasil</a:t>
                      </a:r>
                      <a:r>
                        <a:rPr lang="en-US" sz="2400" dirty="0">
                          <a:effectLst/>
                        </a:rPr>
                        <a:t> yang </a:t>
                      </a:r>
                      <a:r>
                        <a:rPr lang="en-US" sz="2400" dirty="0" err="1">
                          <a:effectLst/>
                        </a:rPr>
                        <a:t>didapat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untuk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kedua</a:t>
                      </a:r>
                      <a:r>
                        <a:rPr lang="en-US" sz="2400" dirty="0">
                          <a:effectLst/>
                        </a:rPr>
                        <a:t> dataset Linier SVM yang </a:t>
                      </a:r>
                      <a:r>
                        <a:rPr lang="en-US" sz="2400" dirty="0" err="1">
                          <a:effectLst/>
                        </a:rPr>
                        <a:t>memiliki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tingkat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akurasi</a:t>
                      </a:r>
                      <a:r>
                        <a:rPr lang="en-US" sz="2400" dirty="0">
                          <a:effectLst/>
                        </a:rPr>
                        <a:t> paling </a:t>
                      </a:r>
                      <a:r>
                        <a:rPr lang="en-US" sz="2400" dirty="0" err="1">
                          <a:effectLst/>
                        </a:rPr>
                        <a:t>tinggi</a:t>
                      </a:r>
                      <a:r>
                        <a:rPr lang="en-US" sz="2400" dirty="0">
                          <a:effectLst/>
                        </a:rPr>
                        <a:t>, yang </a:t>
                      </a:r>
                      <a:r>
                        <a:rPr lang="en-US" sz="2400" dirty="0" err="1">
                          <a:effectLst/>
                        </a:rPr>
                        <a:t>selanjutnya</a:t>
                      </a:r>
                      <a:r>
                        <a:rPr lang="en-US" sz="2400" dirty="0">
                          <a:effectLst/>
                        </a:rPr>
                        <a:t> Stochastic Gradient Descent  </a:t>
                      </a:r>
                      <a:r>
                        <a:rPr lang="en-US" sz="2400" dirty="0" err="1">
                          <a:effectLst/>
                        </a:rPr>
                        <a:t>memiliki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tingkat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akurasi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tertinggi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kedua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2405" marR="224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6" y="2551212"/>
            <a:ext cx="8451381" cy="614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134" y="2551213"/>
            <a:ext cx="8424936" cy="614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561114" y="2933700"/>
            <a:ext cx="111360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/>
              <a:t>bit.ly/</a:t>
            </a:r>
            <a:r>
              <a:rPr lang="en-US" sz="7200" b="1" dirty="0" err="1" smtClean="0"/>
              <a:t>TFSentimentIDF</a:t>
            </a:r>
            <a:endParaRPr lang="en-US" sz="7200" b="1" dirty="0" smtClean="0"/>
          </a:p>
          <a:p>
            <a:endParaRPr lang="en-US" sz="7200" b="1" dirty="0"/>
          </a:p>
          <a:p>
            <a:r>
              <a:rPr lang="en-US" sz="7200" b="1" dirty="0"/>
              <a:t>bit.ly/</a:t>
            </a:r>
            <a:r>
              <a:rPr lang="en-US" sz="7200" b="1" dirty="0" err="1"/>
              <a:t>TFWordEmbedd</a:t>
            </a:r>
            <a:endParaRPr lang="en" sz="7200" b="1" dirty="0"/>
          </a:p>
        </p:txBody>
      </p:sp>
    </p:spTree>
    <p:extLst>
      <p:ext uri="{BB962C8B-B14F-4D97-AF65-F5344CB8AC3E}">
        <p14:creationId xmlns:p14="http://schemas.microsoft.com/office/powerpoint/2010/main" val="16324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53143" y="5676900"/>
            <a:ext cx="1760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hlinkClick r:id="rId2"/>
              </a:rPr>
              <a:t>nurkhotimah111@gmail.com</a:t>
            </a:r>
            <a:endParaRPr lang="en-US" sz="7200" b="1" dirty="0"/>
          </a:p>
          <a:p>
            <a:r>
              <a:rPr lang="en-US" sz="7200" b="1" dirty="0" smtClean="0"/>
              <a:t>085258820111</a:t>
            </a:r>
          </a:p>
          <a:p>
            <a:r>
              <a:rPr lang="en-US" sz="7200" dirty="0">
                <a:hlinkClick r:id="rId3"/>
              </a:rPr>
              <a:t>https://github.com/khotimnr/SentiStrengthID</a:t>
            </a:r>
            <a:endParaRPr lang="en-US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22389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32185" y="1748244"/>
            <a:ext cx="6197037" cy="738327"/>
            <a:chOff x="0" y="0"/>
            <a:chExt cx="8262716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8262716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01320" y="245203"/>
              <a:ext cx="7460077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120"/>
                </a:lnSpc>
              </a:pPr>
              <a:r>
                <a:rPr lang="en-US" sz="2400" b="1" i="0" spc="120">
                  <a:solidFill>
                    <a:srgbClr val="FACAC2"/>
                  </a:solidFill>
                  <a:latin typeface="Poppins Medium"/>
                </a:rPr>
                <a:t>Pitch Deck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38871" t="4217" r="39318"/>
          <a:stretch>
            <a:fillRect/>
          </a:stretch>
        </p:blipFill>
        <p:spPr>
          <a:xfrm>
            <a:off x="2701921" y="3840993"/>
            <a:ext cx="3102205" cy="44720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16974" y="1545468"/>
            <a:ext cx="7427026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b="1" i="1" spc="225">
                <a:solidFill>
                  <a:srgbClr val="465A93"/>
                </a:solidFill>
                <a:latin typeface="Poppins Bold"/>
              </a:rPr>
              <a:t>Presentation Outline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24135" y="3949006"/>
            <a:ext cx="7013139" cy="3964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b="0" i="0" spc="42" dirty="0">
                <a:solidFill>
                  <a:srgbClr val="465A93"/>
                </a:solidFill>
                <a:latin typeface="Poppins Light"/>
              </a:rPr>
              <a:t>Problem</a:t>
            </a:r>
          </a:p>
          <a:p>
            <a:pPr>
              <a:lnSpc>
                <a:spcPts val="6300"/>
              </a:lnSpc>
            </a:pPr>
            <a:r>
              <a:rPr lang="en-US" sz="4200" b="0" i="0" spc="42" dirty="0">
                <a:solidFill>
                  <a:srgbClr val="465A93"/>
                </a:solidFill>
                <a:latin typeface="Poppins Light"/>
              </a:rPr>
              <a:t>Crawling/Scrapping Data </a:t>
            </a:r>
          </a:p>
          <a:p>
            <a:pPr>
              <a:lnSpc>
                <a:spcPts val="6300"/>
              </a:lnSpc>
            </a:pPr>
            <a:r>
              <a:rPr lang="en-US" sz="4200" b="0" i="0" spc="42" dirty="0">
                <a:solidFill>
                  <a:srgbClr val="465A93"/>
                </a:solidFill>
                <a:latin typeface="Poppins Light"/>
              </a:rPr>
              <a:t>Preprocessing Data</a:t>
            </a:r>
          </a:p>
          <a:p>
            <a:pPr>
              <a:lnSpc>
                <a:spcPts val="6300"/>
              </a:lnSpc>
            </a:pPr>
            <a:r>
              <a:rPr lang="en-US" sz="4200" b="0" i="0" spc="42" dirty="0">
                <a:solidFill>
                  <a:srgbClr val="465A93"/>
                </a:solidFill>
                <a:latin typeface="Poppins Light"/>
              </a:rPr>
              <a:t>Classified </a:t>
            </a:r>
          </a:p>
          <a:p>
            <a:pPr>
              <a:lnSpc>
                <a:spcPts val="6300"/>
              </a:lnSpc>
            </a:pPr>
            <a:r>
              <a:rPr lang="en-US" sz="4200" b="0" i="0" spc="42" dirty="0">
                <a:solidFill>
                  <a:srgbClr val="465A93"/>
                </a:solidFill>
                <a:latin typeface="Poppins Light"/>
              </a:rPr>
              <a:t>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A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05175"/>
            <a:ext cx="8276299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b="1" i="1" spc="225">
                <a:solidFill>
                  <a:srgbClr val="FACAC2"/>
                </a:solidFill>
                <a:latin typeface="Poppins Bold"/>
              </a:rPr>
              <a:t>Sentiment</a:t>
            </a:r>
          </a:p>
          <a:p>
            <a:pPr>
              <a:lnSpc>
                <a:spcPts val="9000"/>
              </a:lnSpc>
            </a:pPr>
            <a:r>
              <a:rPr lang="en-US" sz="7500" b="1" i="1" spc="225">
                <a:solidFill>
                  <a:srgbClr val="FACAC2"/>
                </a:solidFill>
                <a:latin typeface="Poppins Bold"/>
              </a:rPr>
              <a:t>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511871" y="137220"/>
            <a:ext cx="7723122" cy="738327"/>
            <a:chOff x="0" y="0"/>
            <a:chExt cx="10297496" cy="98443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0297496" cy="984436"/>
            </a:xfrm>
            <a:prstGeom prst="rect">
              <a:avLst/>
            </a:prstGeom>
            <a:solidFill>
              <a:srgbClr val="FACAC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00149" y="270603"/>
              <a:ext cx="9297199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120"/>
                </a:lnSpc>
              </a:pPr>
              <a:r>
                <a:rPr lang="en-US" sz="2400" b="1" i="0" spc="120">
                  <a:solidFill>
                    <a:srgbClr val="465A93"/>
                  </a:solidFill>
                  <a:latin typeface="Poppins Medium"/>
                </a:rPr>
                <a:t>TensorFlow World Extended Semarang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91780" y="4727055"/>
            <a:ext cx="18379780" cy="5557646"/>
          </a:xfrm>
          <a:prstGeom prst="rect">
            <a:avLst/>
          </a:prstGeom>
          <a:solidFill>
            <a:srgbClr val="FACAC2"/>
          </a:solidFill>
        </p:spPr>
      </p:sp>
      <p:grpSp>
        <p:nvGrpSpPr>
          <p:cNvPr id="7" name="Group 7"/>
          <p:cNvGrpSpPr/>
          <p:nvPr/>
        </p:nvGrpSpPr>
        <p:grpSpPr>
          <a:xfrm>
            <a:off x="7229171" y="5351943"/>
            <a:ext cx="4133305" cy="2586042"/>
            <a:chOff x="0" y="19050"/>
            <a:chExt cx="5511074" cy="3448057"/>
          </a:xfrm>
        </p:grpSpPr>
        <p:sp>
          <p:nvSpPr>
            <p:cNvPr id="8" name="TextBox 8"/>
            <p:cNvSpPr txBox="1"/>
            <p:nvPr/>
          </p:nvSpPr>
          <p:spPr>
            <a:xfrm>
              <a:off x="0" y="1312671"/>
              <a:ext cx="5511074" cy="2154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0" i="0" spc="28" dirty="0">
                  <a:solidFill>
                    <a:srgbClr val="465A93"/>
                  </a:solidFill>
                  <a:latin typeface="Poppins Light"/>
                </a:rPr>
                <a:t>Preprocessing </a:t>
              </a:r>
              <a:r>
                <a:rPr lang="en-US" sz="2800" b="0" i="0" spc="28" dirty="0" smtClean="0">
                  <a:solidFill>
                    <a:srgbClr val="465A93"/>
                  </a:solidFill>
                  <a:latin typeface="Poppins Light"/>
                </a:rPr>
                <a:t>Data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28" dirty="0" smtClean="0">
                  <a:solidFill>
                    <a:srgbClr val="465A93"/>
                  </a:solidFill>
                  <a:latin typeface="Poppins Light"/>
                </a:rPr>
                <a:t>Feature Extraction</a:t>
              </a:r>
              <a:endParaRPr lang="en-US" sz="2800" b="0" i="0" spc="28" dirty="0">
                <a:solidFill>
                  <a:srgbClr val="465A93"/>
                </a:solidFill>
                <a:latin typeface="Poppins Light"/>
              </a:endParaRPr>
            </a:p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endParaRPr lang="en-US" sz="2800" b="0" i="0" spc="28" dirty="0">
                <a:solidFill>
                  <a:srgbClr val="465A93"/>
                </a:solidFill>
                <a:latin typeface="Poppins Light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5472350" cy="712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7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b="1" i="0" spc="215">
                  <a:solidFill>
                    <a:srgbClr val="465A93"/>
                  </a:solidFill>
                  <a:latin typeface="Poppins Medium"/>
                </a:rPr>
                <a:t>TEXT MINING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50487" y="5255983"/>
            <a:ext cx="3908813" cy="1516530"/>
            <a:chOff x="0" y="0"/>
            <a:chExt cx="5211751" cy="202204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237237"/>
              <a:ext cx="5211751" cy="61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7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47" b="0" i="0" spc="26">
                  <a:solidFill>
                    <a:srgbClr val="465A93"/>
                  </a:solidFill>
                  <a:latin typeface="Poppins Light"/>
                </a:rPr>
                <a:t>Klasifikasi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5211751" cy="682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04" b="1" i="0" spc="204">
                  <a:solidFill>
                    <a:srgbClr val="465A93"/>
                  </a:solidFill>
                  <a:latin typeface="Poppins Medium"/>
                </a:rPr>
                <a:t>DATA MINING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3113" y="5337656"/>
            <a:ext cx="5934586" cy="3589781"/>
            <a:chOff x="0" y="0"/>
            <a:chExt cx="7912781" cy="478637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286890"/>
              <a:ext cx="7912781" cy="3499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b="0" i="0" spc="28">
                  <a:solidFill>
                    <a:srgbClr val="465A93"/>
                  </a:solidFill>
                  <a:latin typeface="Poppins Light"/>
                </a:rPr>
                <a:t>proses melakukan identifikasi dan ekstrak informasi dari data teks untuk mengetahui sentimen dari produk yang bisa berupa positif, negatif, atau netral..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57181" cy="712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76"/>
                </a:lnSpc>
              </a:pPr>
              <a:r>
                <a:rPr lang="en-US" sz="3600" b="1" i="0" spc="215">
                  <a:solidFill>
                    <a:srgbClr val="465A93"/>
                  </a:solidFill>
                  <a:latin typeface="Poppins Medium"/>
                </a:rPr>
                <a:t>PENGERTIAN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75613" y="1028700"/>
            <a:ext cx="6974571" cy="64094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350184" y="4085973"/>
            <a:ext cx="6463358" cy="58427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163835" y="1028700"/>
            <a:ext cx="7916264" cy="3057273"/>
            <a:chOff x="0" y="0"/>
            <a:chExt cx="10555018" cy="4076364"/>
          </a:xfrm>
        </p:grpSpPr>
        <p:sp>
          <p:nvSpPr>
            <p:cNvPr id="8" name="TextBox 8"/>
            <p:cNvSpPr txBox="1"/>
            <p:nvPr/>
          </p:nvSpPr>
          <p:spPr>
            <a:xfrm>
              <a:off x="0" y="3315254"/>
              <a:ext cx="10555018" cy="761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985"/>
                </a:lnSpc>
              </a:pPr>
              <a:r>
                <a:rPr lang="en-US" sz="3323" b="0" i="0" spc="33">
                  <a:solidFill>
                    <a:srgbClr val="465A93"/>
                  </a:solidFill>
                  <a:latin typeface="Poppins Light"/>
                </a:rPr>
                <a:t>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10555018" cy="25664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052"/>
                </a:lnSpc>
              </a:pPr>
              <a:r>
                <a:rPr lang="en-US" sz="4210" b="0" i="1" spc="547">
                  <a:solidFill>
                    <a:srgbClr val="465A93"/>
                  </a:solidFill>
                  <a:latin typeface="Poppins Bold"/>
                </a:rPr>
                <a:t>THERE ARE SO MANY OPINIONS.. </a:t>
              </a:r>
            </a:p>
            <a:p>
              <a:pPr algn="r">
                <a:lnSpc>
                  <a:spcPts val="5052"/>
                </a:lnSpc>
              </a:pPr>
              <a:r>
                <a:rPr lang="en-US" sz="4210" b="0" i="1" spc="547">
                  <a:solidFill>
                    <a:srgbClr val="465A93"/>
                  </a:solidFill>
                  <a:latin typeface="Poppins Bold"/>
                </a:rPr>
                <a:t>SO HOW TO SOLVE IT?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4121966" y="2867769"/>
            <a:ext cx="416603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Opini</a:t>
            </a:r>
            <a:r>
              <a:rPr lang="en-US" sz="2800" b="1" dirty="0"/>
              <a:t> yang </a:t>
            </a:r>
            <a:r>
              <a:rPr lang="en-US" sz="2800" b="1" dirty="0" err="1"/>
              <a:t>dimuat</a:t>
            </a:r>
            <a:r>
              <a:rPr lang="en-US" sz="2800" b="1" dirty="0"/>
              <a:t> di media </a:t>
            </a:r>
            <a:r>
              <a:rPr lang="en-US" sz="2800" b="1" dirty="0" err="1"/>
              <a:t>sosial</a:t>
            </a:r>
            <a:r>
              <a:rPr lang="en-US" sz="2800" b="1" dirty="0"/>
              <a:t> </a:t>
            </a:r>
            <a:r>
              <a:rPr lang="en-US" sz="2800" b="1" dirty="0" err="1"/>
              <a:t>jumlahnya</a:t>
            </a:r>
            <a:r>
              <a:rPr lang="en-US" sz="2800" b="1" dirty="0"/>
              <a:t> </a:t>
            </a:r>
            <a:r>
              <a:rPr lang="en-US" sz="2800" b="1" dirty="0" err="1"/>
              <a:t>terlalu</a:t>
            </a:r>
            <a:r>
              <a:rPr lang="en-US" sz="2800" b="1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diproses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manual. </a:t>
            </a:r>
            <a:r>
              <a:rPr lang="en-US" sz="2800" b="1" dirty="0" err="1"/>
              <a:t>Oleh</a:t>
            </a:r>
            <a:r>
              <a:rPr lang="en-US" sz="2800" b="1" dirty="0"/>
              <a:t> </a:t>
            </a:r>
            <a:r>
              <a:rPr lang="en-US" sz="2800" b="1" dirty="0" err="1"/>
              <a:t>sebab</a:t>
            </a:r>
            <a:r>
              <a:rPr lang="en-US" sz="2800" b="1" dirty="0"/>
              <a:t> </a:t>
            </a:r>
            <a:r>
              <a:rPr lang="en-US" sz="2800" b="1" dirty="0" err="1"/>
              <a:t>itulah</a:t>
            </a:r>
            <a:r>
              <a:rPr lang="en-US" sz="2800" b="1" dirty="0"/>
              <a:t>, </a:t>
            </a:r>
            <a:r>
              <a:rPr lang="en-US" sz="2800" b="1" dirty="0" err="1"/>
              <a:t>diperlukan</a:t>
            </a:r>
            <a:r>
              <a:rPr lang="en-US" sz="2800" b="1" dirty="0"/>
              <a:t> </a:t>
            </a:r>
            <a:r>
              <a:rPr lang="en-US" sz="2800" b="1" dirty="0" err="1"/>
              <a:t>sebuah</a:t>
            </a:r>
            <a:r>
              <a:rPr lang="en-US" sz="2800" b="1" dirty="0"/>
              <a:t> </a:t>
            </a:r>
            <a:r>
              <a:rPr lang="en-US" sz="2800" b="1" dirty="0" err="1"/>
              <a:t>metode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teknik</a:t>
            </a:r>
            <a:r>
              <a:rPr lang="en-US" sz="2800" b="1" dirty="0"/>
              <a:t> </a:t>
            </a:r>
            <a:r>
              <a:rPr lang="en-US" sz="2800" b="1" dirty="0" err="1"/>
              <a:t>khusus</a:t>
            </a:r>
            <a:r>
              <a:rPr lang="en-US" sz="2800" b="1" dirty="0"/>
              <a:t> yang </a:t>
            </a:r>
            <a:r>
              <a:rPr lang="en-US" sz="2800" b="1" dirty="0" err="1"/>
              <a:t>mampu</a:t>
            </a:r>
            <a:r>
              <a:rPr lang="en-US" sz="2800" b="1" dirty="0"/>
              <a:t> </a:t>
            </a:r>
            <a:r>
              <a:rPr lang="en-US" sz="2800" b="1" dirty="0" err="1"/>
              <a:t>mengkategorikan</a:t>
            </a:r>
            <a:r>
              <a:rPr lang="en-US" sz="2800" b="1" dirty="0"/>
              <a:t> review-review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otomatis</a:t>
            </a:r>
            <a:r>
              <a:rPr lang="en-US" sz="2800" b="1" dirty="0"/>
              <a:t>, </a:t>
            </a:r>
            <a:r>
              <a:rPr lang="en-US" sz="2800" b="1" dirty="0" err="1"/>
              <a:t>apakah</a:t>
            </a:r>
            <a:r>
              <a:rPr lang="en-US" sz="2800" b="1" dirty="0"/>
              <a:t> </a:t>
            </a:r>
            <a:r>
              <a:rPr lang="en-US" sz="2800" b="1" dirty="0" err="1"/>
              <a:t>termasuk</a:t>
            </a:r>
            <a:r>
              <a:rPr lang="en-US" sz="2800" b="1" dirty="0"/>
              <a:t> </a:t>
            </a:r>
            <a:r>
              <a:rPr lang="en-US" sz="2800" b="1" dirty="0" err="1"/>
              <a:t>positif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negatif</a:t>
            </a:r>
            <a:r>
              <a:rPr lang="en-US" sz="2800" b="1" dirty="0"/>
              <a:t> (</a:t>
            </a:r>
            <a:r>
              <a:rPr lang="en-US" sz="2800" b="1" dirty="0" err="1"/>
              <a:t>Potdar</a:t>
            </a:r>
            <a:r>
              <a:rPr lang="en-US" sz="2800" b="1" dirty="0"/>
              <a:t>, </a:t>
            </a:r>
            <a:r>
              <a:rPr lang="en-US" sz="2800" b="1" dirty="0" err="1"/>
              <a:t>Patil</a:t>
            </a:r>
            <a:r>
              <a:rPr lang="en-US" sz="2800" b="1" dirty="0"/>
              <a:t>, </a:t>
            </a:r>
            <a:r>
              <a:rPr lang="en-US" sz="2800" b="1" dirty="0" err="1"/>
              <a:t>Bagla</a:t>
            </a:r>
            <a:r>
              <a:rPr lang="en-US" sz="2800" b="1" dirty="0"/>
              <a:t>, </a:t>
            </a:r>
            <a:r>
              <a:rPr lang="en-US" sz="2800" b="1" dirty="0" err="1"/>
              <a:t>Pandey</a:t>
            </a:r>
            <a:r>
              <a:rPr lang="en-US" sz="2800" b="1" dirty="0"/>
              <a:t>, &amp; </a:t>
            </a:r>
            <a:r>
              <a:rPr lang="en-US" sz="2800" b="1" dirty="0" err="1"/>
              <a:t>Jadhav</a:t>
            </a:r>
            <a:r>
              <a:rPr lang="en-US" sz="2800" b="1" dirty="0"/>
              <a:t>, 2016).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238" y="2019300"/>
            <a:ext cx="118440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Sentiment Analysis (SA)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mengidentifikasi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mengelompokkan</a:t>
            </a:r>
            <a:r>
              <a:rPr lang="en-US" sz="4000" dirty="0"/>
              <a:t> </a:t>
            </a:r>
            <a:r>
              <a:rPr lang="en-US" sz="4000" dirty="0" err="1"/>
              <a:t>polaritas</a:t>
            </a:r>
            <a:r>
              <a:rPr lang="en-US" sz="4000" dirty="0"/>
              <a:t> </a:t>
            </a:r>
            <a:r>
              <a:rPr lang="en-US" sz="4000" dirty="0" err="1"/>
              <a:t>teks</a:t>
            </a:r>
            <a:r>
              <a:rPr lang="en-US" sz="4000" dirty="0"/>
              <a:t> yang </a:t>
            </a:r>
            <a:r>
              <a:rPr lang="en-US" sz="4000" dirty="0" err="1"/>
              <a:t>diberikan</a:t>
            </a:r>
            <a:r>
              <a:rPr lang="en-US" sz="4000" dirty="0"/>
              <a:t> </a:t>
            </a:r>
            <a:r>
              <a:rPr lang="en-US" sz="4000" dirty="0" err="1"/>
              <a:t>ditingkat</a:t>
            </a:r>
            <a:r>
              <a:rPr lang="en-US" sz="4000" dirty="0"/>
              <a:t> </a:t>
            </a:r>
            <a:r>
              <a:rPr lang="en-US" sz="4000" dirty="0" err="1"/>
              <a:t>dokumen</a:t>
            </a:r>
            <a:r>
              <a:rPr lang="en-US" sz="4000" dirty="0"/>
              <a:t>, </a:t>
            </a:r>
            <a:r>
              <a:rPr lang="en-US" sz="4000" dirty="0" err="1"/>
              <a:t>kalimat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frasa</a:t>
            </a:r>
            <a:r>
              <a:rPr lang="en-US" sz="4000" dirty="0"/>
              <a:t> (Kang, </a:t>
            </a:r>
            <a:r>
              <a:rPr lang="en-US" sz="4000" dirty="0" err="1"/>
              <a:t>Yoo</a:t>
            </a:r>
            <a:r>
              <a:rPr lang="en-US" sz="4000" dirty="0"/>
              <a:t>, &amp; Han, 2012).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8673" y="4417754"/>
            <a:ext cx="9144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/>
              <a:t>Proses </a:t>
            </a:r>
            <a:r>
              <a:rPr lang="en-US" sz="4000" dirty="0" err="1"/>
              <a:t>memahami</a:t>
            </a:r>
            <a:r>
              <a:rPr lang="en-US" sz="4000" dirty="0"/>
              <a:t>, </a:t>
            </a:r>
            <a:r>
              <a:rPr lang="en-US" sz="4000" dirty="0" err="1"/>
              <a:t>mengekstrak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mengolah</a:t>
            </a:r>
            <a:r>
              <a:rPr lang="en-US" sz="4000" dirty="0"/>
              <a:t> data </a:t>
            </a:r>
            <a:r>
              <a:rPr lang="en-US" sz="4000" dirty="0" err="1"/>
              <a:t>tekstual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otomatis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mendapatkan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(Lee &amp; Pang, 2008).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6972300"/>
            <a:ext cx="9144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nyata</a:t>
            </a:r>
            <a:r>
              <a:rPr lang="en-US" sz="4000" dirty="0"/>
              <a:t>, </a:t>
            </a:r>
            <a:r>
              <a:rPr lang="en-US" sz="4000" dirty="0" err="1"/>
              <a:t>bisnis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organisasi</a:t>
            </a:r>
            <a:r>
              <a:rPr lang="en-US" sz="4000" dirty="0"/>
              <a:t> </a:t>
            </a:r>
            <a:r>
              <a:rPr lang="en-US" sz="4000" dirty="0" err="1"/>
              <a:t>selalu</a:t>
            </a:r>
            <a:r>
              <a:rPr lang="en-US" sz="4000" dirty="0"/>
              <a:t> </a:t>
            </a:r>
            <a:r>
              <a:rPr lang="en-US" sz="4000" dirty="0" err="1"/>
              <a:t>ingin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opini</a:t>
            </a:r>
            <a:r>
              <a:rPr lang="en-US" sz="4000" dirty="0"/>
              <a:t> </a:t>
            </a:r>
            <a:r>
              <a:rPr lang="en-US" sz="4000" dirty="0" err="1"/>
              <a:t>publik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jasa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mempengaruhi</a:t>
            </a:r>
            <a:r>
              <a:rPr lang="en-US" sz="4000" dirty="0"/>
              <a:t> </a:t>
            </a:r>
            <a:r>
              <a:rPr lang="en-US" sz="4000" dirty="0" err="1"/>
              <a:t>perilaku</a:t>
            </a:r>
            <a:r>
              <a:rPr lang="en-US" sz="4000" dirty="0"/>
              <a:t> </a:t>
            </a:r>
            <a:r>
              <a:rPr lang="en-US" sz="4000" dirty="0" err="1"/>
              <a:t>seseorang</a:t>
            </a:r>
            <a:r>
              <a:rPr lang="en-US" sz="4000" dirty="0"/>
              <a:t> (Liu, 2012). </a:t>
            </a:r>
          </a:p>
        </p:txBody>
      </p:sp>
      <p:grpSp>
        <p:nvGrpSpPr>
          <p:cNvPr id="7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8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9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 txBox="1">
            <a:spLocks/>
          </p:cNvSpPr>
          <p:nvPr/>
        </p:nvSpPr>
        <p:spPr>
          <a:xfrm>
            <a:off x="1259901" y="1257300"/>
            <a:ext cx="6764774" cy="7216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Scraping data</a:t>
            </a:r>
            <a:endParaRPr lang="en-US" dirty="0"/>
          </a:p>
        </p:txBody>
      </p:sp>
      <p:sp>
        <p:nvSpPr>
          <p:cNvPr id="4" name="テキスト プレースホルダー 10"/>
          <p:cNvSpPr txBox="1">
            <a:spLocks/>
          </p:cNvSpPr>
          <p:nvPr/>
        </p:nvSpPr>
        <p:spPr>
          <a:xfrm>
            <a:off x="9863286" y="1289237"/>
            <a:ext cx="6764774" cy="7216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di Server</a:t>
            </a:r>
            <a:endParaRPr lang="en-US" dirty="0"/>
          </a:p>
        </p:txBody>
      </p:sp>
      <p:sp>
        <p:nvSpPr>
          <p:cNvPr id="5" name="テキスト プレースホルダー 13"/>
          <p:cNvSpPr txBox="1">
            <a:spLocks/>
          </p:cNvSpPr>
          <p:nvPr/>
        </p:nvSpPr>
        <p:spPr>
          <a:xfrm>
            <a:off x="4843921" y="5620203"/>
            <a:ext cx="6764774" cy="7216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Export data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8" y="2035024"/>
            <a:ext cx="7920880" cy="275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69" y="1978982"/>
            <a:ext cx="7272808" cy="346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347329"/>
            <a:ext cx="7859043" cy="218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11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12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11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12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83260"/>
            <a:ext cx="8668766" cy="470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4152900"/>
            <a:ext cx="5138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1" spc="28" dirty="0" smtClean="0">
                <a:solidFill>
                  <a:srgbClr val="465A93"/>
                </a:solidFill>
                <a:latin typeface="Poppins Light"/>
              </a:rPr>
              <a:t>Spelling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37039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33500"/>
            <a:ext cx="16611600" cy="82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3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1864" y="0"/>
            <a:ext cx="7706136" cy="738327"/>
            <a:chOff x="0" y="0"/>
            <a:chExt cx="10274848" cy="9844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274848" cy="984436"/>
            </a:xfrm>
            <a:prstGeom prst="rect">
              <a:avLst/>
            </a:prstGeom>
            <a:solidFill>
              <a:srgbClr val="465A9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99049" y="245203"/>
              <a:ext cx="9276751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20"/>
                </a:lnSpc>
              </a:pPr>
              <a:r>
                <a:rPr lang="en-US" sz="2400" b="1" i="0" spc="120" dirty="0" err="1">
                  <a:solidFill>
                    <a:srgbClr val="CCEBF3"/>
                  </a:solidFill>
                  <a:latin typeface="Poppins Medium"/>
                </a:rPr>
                <a:t>TensorFlow</a:t>
              </a:r>
              <a:r>
                <a:rPr lang="en-US" sz="2400" b="1" i="0" spc="120" dirty="0">
                  <a:solidFill>
                    <a:srgbClr val="CCEBF3"/>
                  </a:solidFill>
                  <a:latin typeface="Poppins Medium"/>
                </a:rPr>
                <a:t> World Extended Semarang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2718379"/>
            <a:ext cx="44268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Spelling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perbaikan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kata-kata yang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eja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disingkat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テキスト プレースホルダー 1"/>
          <p:cNvSpPr txBox="1">
            <a:spLocks/>
          </p:cNvSpPr>
          <p:nvPr/>
        </p:nvSpPr>
        <p:spPr>
          <a:xfrm>
            <a:off x="4747204" y="2594572"/>
            <a:ext cx="4464496" cy="4044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 folding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penyeragaman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“a”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“z”.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テキスト プレースホルダー 1"/>
          <p:cNvSpPr txBox="1">
            <a:spLocks/>
          </p:cNvSpPr>
          <p:nvPr/>
        </p:nvSpPr>
        <p:spPr>
          <a:xfrm>
            <a:off x="9142984" y="2716107"/>
            <a:ext cx="4680520" cy="46227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Tokenizing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tokenisasi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memisahkan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 per kata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 – kata yang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independen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テキスト プレースホルダー 1"/>
          <p:cNvSpPr txBox="1">
            <a:spLocks/>
          </p:cNvSpPr>
          <p:nvPr/>
        </p:nvSpPr>
        <p:spPr>
          <a:xfrm>
            <a:off x="13823504" y="2716107"/>
            <a:ext cx="4392488" cy="27776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Stemming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merubah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 yang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ditokenisasi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dasarnya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テキスト プレースホルダー 1"/>
          <p:cNvSpPr txBox="1">
            <a:spLocks/>
          </p:cNvSpPr>
          <p:nvPr/>
        </p:nvSpPr>
        <p:spPr>
          <a:xfrm>
            <a:off x="5867400" y="6591300"/>
            <a:ext cx="4536504" cy="3404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Filtering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tahap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pengurangan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kata di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corpus yang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158" y="1257300"/>
            <a:ext cx="9144000" cy="7502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6600" b="1" spc="28" dirty="0">
                <a:solidFill>
                  <a:srgbClr val="465A93"/>
                </a:solidFill>
                <a:latin typeface="Poppins Light"/>
              </a:rPr>
              <a:t>Preprocessing </a:t>
            </a:r>
            <a:r>
              <a:rPr lang="en-US" sz="6600" b="1" spc="28" dirty="0" smtClean="0">
                <a:solidFill>
                  <a:srgbClr val="465A93"/>
                </a:solidFill>
                <a:latin typeface="Poppins Light"/>
              </a:rPr>
              <a:t>Data</a:t>
            </a:r>
            <a:endParaRPr lang="en-US" sz="6600" b="1" spc="28" dirty="0">
              <a:solidFill>
                <a:srgbClr val="465A93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587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786</Words>
  <Application>Microsoft Office PowerPoint</Application>
  <PresentationFormat>Custom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Poppins Medium</vt:lpstr>
      <vt:lpstr>Poppins Bold</vt:lpstr>
      <vt:lpstr>Times New Roman</vt:lpstr>
      <vt:lpstr>Gidole</vt:lpstr>
      <vt:lpstr>Poppins Light</vt:lpstr>
      <vt:lpstr>Montserrat Light</vt:lpstr>
      <vt:lpstr>Ubuntu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commercial internet content that was often used to buy goods or services online was Bukalapak. Bukalapak has a mobile phone application and website, which gives users access to reviews</dc:title>
  <dc:creator>User</dc:creator>
  <cp:lastModifiedBy>User</cp:lastModifiedBy>
  <cp:revision>12</cp:revision>
  <dcterms:created xsi:type="dcterms:W3CDTF">2006-08-16T00:00:00Z</dcterms:created>
  <dcterms:modified xsi:type="dcterms:W3CDTF">2019-11-17T05:52:35Z</dcterms:modified>
  <dc:identifier>DADmrdILgxE</dc:identifier>
</cp:coreProperties>
</file>