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C203-0FCB-43F5-99C5-D61B41F52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261674-89F1-421F-BAD7-46B404719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E10506-7CEB-43BB-BB18-35636895F259}"/>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5" name="Footer Placeholder 4">
            <a:extLst>
              <a:ext uri="{FF2B5EF4-FFF2-40B4-BE49-F238E27FC236}">
                <a16:creationId xmlns:a16="http://schemas.microsoft.com/office/drawing/2014/main" id="{CB45B49F-D53F-4219-9BB2-2C12E023B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C62A5-6E2B-444F-9166-71D226D48742}"/>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9358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061B-78D4-42CF-994D-15BB65FFAB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40A5E-BD33-4C9B-8816-70EA1A525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004DC-26CF-40E5-9D7E-CC643DC201D3}"/>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5" name="Footer Placeholder 4">
            <a:extLst>
              <a:ext uri="{FF2B5EF4-FFF2-40B4-BE49-F238E27FC236}">
                <a16:creationId xmlns:a16="http://schemas.microsoft.com/office/drawing/2014/main" id="{339E25A8-3FBE-4FCF-8EC2-6C4474BCB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280F5-B84E-4108-96B8-313FE7A43CD0}"/>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013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1B5256-F94A-4E83-B862-DA655F935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492359-6015-4A72-93F4-A40B68F43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08BAA-061F-4461-9C33-5CC4F5EF4953}"/>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5" name="Footer Placeholder 4">
            <a:extLst>
              <a:ext uri="{FF2B5EF4-FFF2-40B4-BE49-F238E27FC236}">
                <a16:creationId xmlns:a16="http://schemas.microsoft.com/office/drawing/2014/main" id="{FA84DD30-B31C-4B06-B659-376C440F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62F92-5A86-459A-8437-930CCE72C4F4}"/>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1057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5D5C-E30C-4B04-89F9-908EA5401B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38483-0496-4DCB-A252-48DF7726B9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29E75-E223-4AB9-87CB-0123A6AD824E}"/>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5" name="Footer Placeholder 4">
            <a:extLst>
              <a:ext uri="{FF2B5EF4-FFF2-40B4-BE49-F238E27FC236}">
                <a16:creationId xmlns:a16="http://schemas.microsoft.com/office/drawing/2014/main" id="{A5628361-44EB-44DB-9BD2-502E4D214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9D7AD-93D6-40CA-86D8-E8E9D050569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076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AF5C-4472-4E86-9D09-CB82C6516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1F59CD-D544-483A-9B30-88EE63112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C473C-9BE8-4D5D-88DC-372FB93FE9E7}"/>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5" name="Footer Placeholder 4">
            <a:extLst>
              <a:ext uri="{FF2B5EF4-FFF2-40B4-BE49-F238E27FC236}">
                <a16:creationId xmlns:a16="http://schemas.microsoft.com/office/drawing/2014/main" id="{DB3EF6D6-D872-44E7-82A5-1C256E533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2B0C3-D6A0-4A74-9861-C623A7C8AD0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0453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F76F-9C0D-4AA6-96DE-19B13950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D0059-C60C-4725-A774-0A0014DAE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FC3D0-435A-447B-A6EC-4ECBB4CC9E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A7F0A4-B975-471C-9B4B-21BFD5AD3D3A}"/>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6" name="Footer Placeholder 5">
            <a:extLst>
              <a:ext uri="{FF2B5EF4-FFF2-40B4-BE49-F238E27FC236}">
                <a16:creationId xmlns:a16="http://schemas.microsoft.com/office/drawing/2014/main" id="{85F253AD-5898-431D-B37C-BCE1FAD00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5AA46-9435-478B-B187-D93AD30D527B}"/>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61243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FA02-A849-4A5F-AE43-8167161E6F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2F4B05-EC01-4F4D-9B7C-8D4A979D0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B9AF20-750B-4235-9953-C2E4AEAF7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729238-B400-4018-AEB8-D6D0F0DB2C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E9858-FF31-42CF-9216-D78354C1EC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2411D2-C017-4A18-9C6D-A377FF1BDF0A}"/>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8" name="Footer Placeholder 7">
            <a:extLst>
              <a:ext uri="{FF2B5EF4-FFF2-40B4-BE49-F238E27FC236}">
                <a16:creationId xmlns:a16="http://schemas.microsoft.com/office/drawing/2014/main" id="{47DBBFDF-ED1D-4CB4-A3B3-D2AE33EB05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5AD67-C5BD-4B31-8CEA-B6E601E233D6}"/>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2596678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E778-502F-4842-802A-0F420ECCD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18388C-4BD3-42C0-B063-76605F27D462}"/>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4" name="Footer Placeholder 3">
            <a:extLst>
              <a:ext uri="{FF2B5EF4-FFF2-40B4-BE49-F238E27FC236}">
                <a16:creationId xmlns:a16="http://schemas.microsoft.com/office/drawing/2014/main" id="{C41F5738-4691-4E17-A88F-44E3C5D23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E7AF7-78E3-41C9-8252-8D6E3B418E0F}"/>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37668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C80F0-7D98-4707-9D19-A657E686375D}"/>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3" name="Footer Placeholder 2">
            <a:extLst>
              <a:ext uri="{FF2B5EF4-FFF2-40B4-BE49-F238E27FC236}">
                <a16:creationId xmlns:a16="http://schemas.microsoft.com/office/drawing/2014/main" id="{03FDBB4C-5A4A-4FB1-848C-3B8B82618E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4E7CE0-2E83-43C7-8E84-7221DE809995}"/>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44024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249B-D5C7-45CD-9C20-5B93D2292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222540-B6E8-47B7-B1E8-4F7D2242F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B468D-7540-4C7A-BC5B-C61874DDE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B27E5-6140-4D35-99E8-C7546975340E}"/>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6" name="Footer Placeholder 5">
            <a:extLst>
              <a:ext uri="{FF2B5EF4-FFF2-40B4-BE49-F238E27FC236}">
                <a16:creationId xmlns:a16="http://schemas.microsoft.com/office/drawing/2014/main" id="{F235B00D-04B0-4C81-84FB-250DCF0E1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4D9F-64E3-425E-9963-9CE31A81B56D}"/>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175512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E657-8A02-4EBE-9E42-E2DAC3299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7049EE-6CB8-422D-A2CE-8C650CBCE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254C8-821D-4CD3-8F27-182249948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C8AF6-1D77-4F77-A1E0-DC8C39363423}"/>
              </a:ext>
            </a:extLst>
          </p:cNvPr>
          <p:cNvSpPr>
            <a:spLocks noGrp="1"/>
          </p:cNvSpPr>
          <p:nvPr>
            <p:ph type="dt" sz="half" idx="10"/>
          </p:nvPr>
        </p:nvSpPr>
        <p:spPr/>
        <p:txBody>
          <a:bodyPr/>
          <a:lstStyle/>
          <a:p>
            <a:fld id="{660DE3CB-52A9-49BE-BA3B-CC3BA96ECB7B}" type="datetimeFigureOut">
              <a:rPr lang="en-US" smtClean="0"/>
              <a:t>11/24/2020</a:t>
            </a:fld>
            <a:endParaRPr lang="en-US"/>
          </a:p>
        </p:txBody>
      </p:sp>
      <p:sp>
        <p:nvSpPr>
          <p:cNvPr id="6" name="Footer Placeholder 5">
            <a:extLst>
              <a:ext uri="{FF2B5EF4-FFF2-40B4-BE49-F238E27FC236}">
                <a16:creationId xmlns:a16="http://schemas.microsoft.com/office/drawing/2014/main" id="{6BAB59D1-D6EE-465B-9062-6CD634B31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8622F-4643-40E6-92A6-81EA478E8741}"/>
              </a:ext>
            </a:extLst>
          </p:cNvPr>
          <p:cNvSpPr>
            <a:spLocks noGrp="1"/>
          </p:cNvSpPr>
          <p:nvPr>
            <p:ph type="sldNum" sz="quarter" idx="12"/>
          </p:nvPr>
        </p:nvSpPr>
        <p:spPr/>
        <p:txBody>
          <a:bodyPr/>
          <a:lstStyle/>
          <a:p>
            <a:fld id="{E51A7437-CAB8-4423-8082-61CD12BDC571}" type="slidenum">
              <a:rPr lang="en-US" smtClean="0"/>
              <a:t>‹#›</a:t>
            </a:fld>
            <a:endParaRPr lang="en-US"/>
          </a:p>
        </p:txBody>
      </p:sp>
    </p:spTree>
    <p:extLst>
      <p:ext uri="{BB962C8B-B14F-4D97-AF65-F5344CB8AC3E}">
        <p14:creationId xmlns:p14="http://schemas.microsoft.com/office/powerpoint/2010/main" val="95061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AE7DD-6FC2-47AD-8427-A89F3AA9EE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175693-ECE1-49A6-9D80-6523EB7E4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EA684-4954-4282-803C-34D14A3BE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0DE3CB-52A9-49BE-BA3B-CC3BA96ECB7B}" type="datetimeFigureOut">
              <a:rPr lang="en-US" smtClean="0"/>
              <a:t>11/24/2020</a:t>
            </a:fld>
            <a:endParaRPr lang="en-US"/>
          </a:p>
        </p:txBody>
      </p:sp>
      <p:sp>
        <p:nvSpPr>
          <p:cNvPr id="5" name="Footer Placeholder 4">
            <a:extLst>
              <a:ext uri="{FF2B5EF4-FFF2-40B4-BE49-F238E27FC236}">
                <a16:creationId xmlns:a16="http://schemas.microsoft.com/office/drawing/2014/main" id="{76DD7070-8180-4194-9D14-1F9FDA272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1D097A-C9EF-4EFE-BF2A-476A9CEC3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A7437-CAB8-4423-8082-61CD12BDC571}" type="slidenum">
              <a:rPr lang="en-US" smtClean="0"/>
              <a:t>‹#›</a:t>
            </a:fld>
            <a:endParaRPr lang="en-US"/>
          </a:p>
        </p:txBody>
      </p:sp>
    </p:spTree>
    <p:extLst>
      <p:ext uri="{BB962C8B-B14F-4D97-AF65-F5344CB8AC3E}">
        <p14:creationId xmlns:p14="http://schemas.microsoft.com/office/powerpoint/2010/main" val="117093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67B9-6780-4AAF-9EED-555B0B566FA5}"/>
              </a:ext>
            </a:extLst>
          </p:cNvPr>
          <p:cNvSpPr>
            <a:spLocks noGrp="1"/>
          </p:cNvSpPr>
          <p:nvPr>
            <p:ph type="ctrTitle"/>
          </p:nvPr>
        </p:nvSpPr>
        <p:spPr/>
        <p:txBody>
          <a:bodyPr/>
          <a:lstStyle/>
          <a:p>
            <a:r>
              <a:rPr lang="en-US" sz="4000" dirty="0">
                <a:effectLst/>
                <a:latin typeface="Calibri" panose="020F0502020204030204" pitchFamily="34" charset="0"/>
                <a:ea typeface="Calibri" panose="020F0502020204030204" pitchFamily="34" charset="0"/>
                <a:cs typeface="Times New Roman" panose="02020603050405020304" pitchFamily="18" charset="0"/>
              </a:rPr>
              <a:t>Tableau Homework - Citi Bike Analytics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B62704C4-204B-4880-8BAB-3BC3F7734E5B}"/>
              </a:ext>
            </a:extLst>
          </p:cNvPr>
          <p:cNvSpPr>
            <a:spLocks noGrp="1"/>
          </p:cNvSpPr>
          <p:nvPr>
            <p:ph type="subTitle" idx="1"/>
          </p:nvPr>
        </p:nvSpPr>
        <p:spPr>
          <a:xfrm>
            <a:off x="1463040" y="3509963"/>
            <a:ext cx="9144000" cy="1655762"/>
          </a:xfrm>
        </p:spPr>
        <p:txBody>
          <a:bodyPr/>
          <a:lstStyle/>
          <a:p>
            <a:r>
              <a:rPr lang="en-US" sz="3600" dirty="0"/>
              <a:t>Ken Ho</a:t>
            </a:r>
          </a:p>
          <a:p>
            <a:r>
              <a:rPr lang="en-US" sz="2000" dirty="0"/>
              <a:t>Nov 23, 2020</a:t>
            </a:r>
          </a:p>
        </p:txBody>
      </p:sp>
    </p:spTree>
    <p:extLst>
      <p:ext uri="{BB962C8B-B14F-4D97-AF65-F5344CB8AC3E}">
        <p14:creationId xmlns:p14="http://schemas.microsoft.com/office/powerpoint/2010/main" val="341967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a:xfrm>
            <a:off x="539930" y="4515013"/>
            <a:ext cx="7218615" cy="2092643"/>
          </a:xfrm>
        </p:spPr>
        <p:txBody>
          <a:bodyPr>
            <a:normAutofit fontScale="85000" lnSpcReduction="20000"/>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The top 10 routes based on the number of trips are shown above.  Compared to the tenth, the highest station has about 1,742 more trips or 20 trips per day</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Our data shows that the top two routes are the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Hamilton Park to Grove Street PATH Station and return trip.  </a:t>
            </a:r>
            <a:r>
              <a:rPr lang="en-US" sz="1400" dirty="0">
                <a:effectLst/>
                <a:latin typeface="Calibri" panose="020F0502020204030204" pitchFamily="34" charset="0"/>
                <a:ea typeface="Calibri" panose="020F0502020204030204" pitchFamily="34" charset="0"/>
                <a:cs typeface="Times New Roman" panose="02020603050405020304" pitchFamily="18" charset="0"/>
              </a:rPr>
              <a:t>These two stations are about 0.8 miles </a:t>
            </a:r>
            <a:r>
              <a:rPr lang="en-US" sz="1400" dirty="0">
                <a:latin typeface="Calibri" panose="020F0502020204030204" pitchFamily="34" charset="0"/>
                <a:ea typeface="Calibri" panose="020F0502020204030204" pitchFamily="34" charset="0"/>
                <a:cs typeface="Times New Roman" panose="02020603050405020304" pitchFamily="18" charset="0"/>
              </a:rPr>
              <a:t>f</a:t>
            </a:r>
            <a:r>
              <a:rPr lang="en-US" sz="1400" dirty="0">
                <a:effectLst/>
                <a:latin typeface="Calibri" panose="020F0502020204030204" pitchFamily="34" charset="0"/>
                <a:ea typeface="Calibri" panose="020F0502020204030204" pitchFamily="34" charset="0"/>
                <a:cs typeface="Times New Roman" panose="02020603050405020304" pitchFamily="18" charset="0"/>
              </a:rPr>
              <a:t>rom each other in Jersey City.  The PATH Train from Grove Street is on a  popular commute route to the World Trade Center in New York City.  Grove Street PATH also runs on another line up north to New York City’s 33</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400" dirty="0">
                <a:effectLst/>
                <a:latin typeface="Calibri" panose="020F0502020204030204" pitchFamily="34" charset="0"/>
                <a:ea typeface="Calibri" panose="020F0502020204030204" pitchFamily="34" charset="0"/>
                <a:cs typeface="Times New Roman" panose="02020603050405020304" pitchFamily="18" charset="0"/>
              </a:rPr>
              <a:t> Street Station.  This is the Fashion District and also where Macy’s is located.  From here, it is a short walk to New York City’s Penn Station where the Long Island Railroad originates.  A 15-minute walk further north is Grand Central Station, another critical commuter hub.  Thes</a:t>
            </a:r>
            <a:r>
              <a:rPr lang="en-US" sz="1400" dirty="0">
                <a:latin typeface="Calibri" panose="020F0502020204030204" pitchFamily="34" charset="0"/>
                <a:ea typeface="Calibri" panose="020F0502020204030204" pitchFamily="34" charset="0"/>
                <a:cs typeface="Times New Roman" panose="02020603050405020304" pitchFamily="18" charset="0"/>
              </a:rPr>
              <a:t>e are </a:t>
            </a:r>
            <a:r>
              <a:rPr lang="en-US" sz="1400" dirty="0">
                <a:effectLst/>
                <a:latin typeface="Calibri" panose="020F0502020204030204" pitchFamily="34" charset="0"/>
                <a:ea typeface="Calibri" panose="020F0502020204030204" pitchFamily="34" charset="0"/>
                <a:cs typeface="Times New Roman" panose="02020603050405020304" pitchFamily="18" charset="0"/>
              </a:rPr>
              <a:t>why the two routes are the top ones for Citi bikes in Jersey City</a:t>
            </a:r>
          </a:p>
          <a:p>
            <a:r>
              <a:rPr lang="en-US" sz="1400" dirty="0">
                <a:latin typeface="Calibri" panose="020F0502020204030204" pitchFamily="34" charset="0"/>
                <a:ea typeface="Calibri" panose="020F0502020204030204" pitchFamily="34" charset="0"/>
                <a:cs typeface="Times New Roman" panose="02020603050405020304" pitchFamily="18" charset="0"/>
              </a:rPr>
              <a:t>T</a:t>
            </a:r>
            <a:r>
              <a:rPr lang="en-US" sz="1400" dirty="0">
                <a:effectLst/>
                <a:latin typeface="Calibri" panose="020F0502020204030204" pitchFamily="34" charset="0"/>
                <a:ea typeface="Calibri" panose="020F0502020204030204" pitchFamily="34" charset="0"/>
                <a:cs typeface="Times New Roman" panose="02020603050405020304" pitchFamily="18" charset="0"/>
              </a:rPr>
              <a:t>he top two routes of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Hamilton Park </a:t>
            </a:r>
            <a:r>
              <a:rPr lang="en-US" sz="1400" dirty="0">
                <a:effectLst/>
                <a:latin typeface="Calibri" panose="020F0502020204030204" pitchFamily="34" charset="0"/>
                <a:ea typeface="Calibri" panose="020F0502020204030204" pitchFamily="34" charset="0"/>
                <a:cs typeface="Times New Roman" panose="02020603050405020304" pitchFamily="18" charset="0"/>
              </a:rPr>
              <a:t>and</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Grove Street PATH Station </a:t>
            </a:r>
            <a:r>
              <a:rPr lang="en-US" sz="1400" dirty="0">
                <a:effectLst/>
                <a:latin typeface="Calibri" panose="020F0502020204030204" pitchFamily="34" charset="0"/>
                <a:ea typeface="Calibri" panose="020F0502020204030204" pitchFamily="34" charset="0"/>
                <a:cs typeface="Times New Roman" panose="02020603050405020304" pitchFamily="18" charset="0"/>
              </a:rPr>
              <a:t>also has the largest number of bicycle docks (12 each) and hence bicycle availability in the neighborhood</a:t>
            </a:r>
          </a:p>
          <a:p>
            <a:pPr marL="0" indent="0">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2C39D802-5DB3-41A9-9C2C-01BBFFFF7CEC}"/>
              </a:ext>
            </a:extLst>
          </p:cNvPr>
          <p:cNvPicPr>
            <a:picLocks noChangeAspect="1"/>
          </p:cNvPicPr>
          <p:nvPr/>
        </p:nvPicPr>
        <p:blipFill>
          <a:blip r:embed="rId2"/>
          <a:stretch>
            <a:fillRect/>
          </a:stretch>
        </p:blipFill>
        <p:spPr>
          <a:xfrm>
            <a:off x="539931" y="332065"/>
            <a:ext cx="11112138" cy="4069823"/>
          </a:xfrm>
          <a:prstGeom prst="rect">
            <a:avLst/>
          </a:prstGeom>
        </p:spPr>
      </p:pic>
      <p:pic>
        <p:nvPicPr>
          <p:cNvPr id="5" name="Picture 4">
            <a:extLst>
              <a:ext uri="{FF2B5EF4-FFF2-40B4-BE49-F238E27FC236}">
                <a16:creationId xmlns:a16="http://schemas.microsoft.com/office/drawing/2014/main" id="{369FE865-96D9-4AAD-86BC-8A540667DB18}"/>
              </a:ext>
            </a:extLst>
          </p:cNvPr>
          <p:cNvPicPr>
            <a:picLocks noChangeAspect="1"/>
          </p:cNvPicPr>
          <p:nvPr/>
        </p:nvPicPr>
        <p:blipFill>
          <a:blip r:embed="rId3"/>
          <a:stretch>
            <a:fillRect/>
          </a:stretch>
        </p:blipFill>
        <p:spPr>
          <a:xfrm>
            <a:off x="8460333" y="4744460"/>
            <a:ext cx="3124935" cy="2024958"/>
          </a:xfrm>
          <a:prstGeom prst="rect">
            <a:avLst/>
          </a:prstGeom>
        </p:spPr>
      </p:pic>
      <p:pic>
        <p:nvPicPr>
          <p:cNvPr id="6" name="Picture 5">
            <a:extLst>
              <a:ext uri="{FF2B5EF4-FFF2-40B4-BE49-F238E27FC236}">
                <a16:creationId xmlns:a16="http://schemas.microsoft.com/office/drawing/2014/main" id="{67B4EBC9-C51A-4518-9316-64A5BB17D805}"/>
              </a:ext>
            </a:extLst>
          </p:cNvPr>
          <p:cNvPicPr>
            <a:picLocks noChangeAspect="1"/>
          </p:cNvPicPr>
          <p:nvPr/>
        </p:nvPicPr>
        <p:blipFill>
          <a:blip r:embed="rId4"/>
          <a:stretch>
            <a:fillRect/>
          </a:stretch>
        </p:blipFill>
        <p:spPr>
          <a:xfrm>
            <a:off x="8730152" y="1635985"/>
            <a:ext cx="2409695" cy="1881644"/>
          </a:xfrm>
          <a:prstGeom prst="rect">
            <a:avLst/>
          </a:prstGeom>
        </p:spPr>
      </p:pic>
    </p:spTree>
    <p:extLst>
      <p:ext uri="{BB962C8B-B14F-4D97-AF65-F5344CB8AC3E}">
        <p14:creationId xmlns:p14="http://schemas.microsoft.com/office/powerpoint/2010/main" val="214784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875C2-F34B-4EF4-800D-2D9FE6C688A0}"/>
              </a:ext>
            </a:extLst>
          </p:cNvPr>
          <p:cNvSpPr>
            <a:spLocks noGrp="1"/>
          </p:cNvSpPr>
          <p:nvPr>
            <p:ph idx="1"/>
          </p:nvPr>
        </p:nvSpPr>
        <p:spPr>
          <a:xfrm>
            <a:off x="233758" y="3212959"/>
            <a:ext cx="2822106" cy="3263565"/>
          </a:xfrm>
        </p:spPr>
        <p:txBody>
          <a:bodyPr>
            <a:normAutofit/>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All of the top 10 routes have Grove Street PATH Station as either a starting or ending station</a:t>
            </a:r>
          </a:p>
          <a:p>
            <a:r>
              <a:rPr lang="en-US" sz="1200" dirty="0">
                <a:effectLst/>
                <a:latin typeface="Calibri" panose="020F0502020204030204" pitchFamily="34" charset="0"/>
                <a:ea typeface="Calibri" panose="020F0502020204030204" pitchFamily="34" charset="0"/>
                <a:cs typeface="Times New Roman" panose="02020603050405020304" pitchFamily="18" charset="0"/>
              </a:rPr>
              <a:t>Bottom stations such as Brunswick &amp; 6</a:t>
            </a:r>
            <a:r>
              <a:rPr lang="en-US" sz="1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200" dirty="0">
                <a:effectLst/>
                <a:latin typeface="Calibri" panose="020F0502020204030204" pitchFamily="34" charset="0"/>
                <a:ea typeface="Calibri" panose="020F0502020204030204" pitchFamily="34" charset="0"/>
                <a:cs typeface="Times New Roman" panose="02020603050405020304" pitchFamily="18" charset="0"/>
              </a:rPr>
              <a:t> are further away from the major commuting hub such as Grove Street PATH Station and they are also in less populated and busy neighborhoods.  Addi</a:t>
            </a:r>
            <a:r>
              <a:rPr lang="en-US" sz="1200" dirty="0">
                <a:latin typeface="Calibri" panose="020F0502020204030204" pitchFamily="34" charset="0"/>
                <a:ea typeface="Calibri" panose="020F0502020204030204" pitchFamily="34" charset="0"/>
                <a:cs typeface="Times New Roman" panose="02020603050405020304" pitchFamily="18" charset="0"/>
              </a:rPr>
              <a:t>tionally they </a:t>
            </a:r>
            <a:r>
              <a:rPr lang="en-US" sz="1200" dirty="0">
                <a:effectLst/>
                <a:latin typeface="Calibri" panose="020F0502020204030204" pitchFamily="34" charset="0"/>
                <a:ea typeface="Calibri" panose="020F0502020204030204" pitchFamily="34" charset="0"/>
                <a:cs typeface="Times New Roman" panose="02020603050405020304" pitchFamily="18" charset="0"/>
              </a:rPr>
              <a:t>also has the least number of docks and hence bicycles available</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The top 10 routes are located around the Jersey City area</a:t>
            </a:r>
          </a:p>
        </p:txBody>
      </p:sp>
      <p:pic>
        <p:nvPicPr>
          <p:cNvPr id="4" name="Picture 3">
            <a:extLst>
              <a:ext uri="{FF2B5EF4-FFF2-40B4-BE49-F238E27FC236}">
                <a16:creationId xmlns:a16="http://schemas.microsoft.com/office/drawing/2014/main" id="{2C39D802-5DB3-41A9-9C2C-01BBFFFF7CEC}"/>
              </a:ext>
            </a:extLst>
          </p:cNvPr>
          <p:cNvPicPr>
            <a:picLocks noChangeAspect="1"/>
          </p:cNvPicPr>
          <p:nvPr/>
        </p:nvPicPr>
        <p:blipFill>
          <a:blip r:embed="rId2"/>
          <a:stretch>
            <a:fillRect/>
          </a:stretch>
        </p:blipFill>
        <p:spPr>
          <a:xfrm>
            <a:off x="233758" y="185690"/>
            <a:ext cx="7677071" cy="2811729"/>
          </a:xfrm>
          <a:prstGeom prst="rect">
            <a:avLst/>
          </a:prstGeom>
        </p:spPr>
      </p:pic>
      <p:pic>
        <p:nvPicPr>
          <p:cNvPr id="2" name="Picture 1">
            <a:extLst>
              <a:ext uri="{FF2B5EF4-FFF2-40B4-BE49-F238E27FC236}">
                <a16:creationId xmlns:a16="http://schemas.microsoft.com/office/drawing/2014/main" id="{2CFCBC46-7D05-4007-9485-0ECDA2C7707F}"/>
              </a:ext>
            </a:extLst>
          </p:cNvPr>
          <p:cNvPicPr>
            <a:picLocks noChangeAspect="1"/>
          </p:cNvPicPr>
          <p:nvPr/>
        </p:nvPicPr>
        <p:blipFill>
          <a:blip r:embed="rId3"/>
          <a:stretch>
            <a:fillRect/>
          </a:stretch>
        </p:blipFill>
        <p:spPr>
          <a:xfrm>
            <a:off x="3653376" y="3131127"/>
            <a:ext cx="8325954" cy="3605837"/>
          </a:xfrm>
          <a:prstGeom prst="rect">
            <a:avLst/>
          </a:prstGeom>
        </p:spPr>
      </p:pic>
      <p:cxnSp>
        <p:nvCxnSpPr>
          <p:cNvPr id="8" name="Straight Arrow Connector 7">
            <a:extLst>
              <a:ext uri="{FF2B5EF4-FFF2-40B4-BE49-F238E27FC236}">
                <a16:creationId xmlns:a16="http://schemas.microsoft.com/office/drawing/2014/main" id="{3EDAD83E-E24D-46D6-8306-85D0E64C6BF9}"/>
              </a:ext>
            </a:extLst>
          </p:cNvPr>
          <p:cNvCxnSpPr/>
          <p:nvPr/>
        </p:nvCxnSpPr>
        <p:spPr>
          <a:xfrm>
            <a:off x="2918691" y="3574473"/>
            <a:ext cx="3823854" cy="24938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42A95C4F-EAE1-4E5F-A530-94E0A1DC041E}"/>
              </a:ext>
            </a:extLst>
          </p:cNvPr>
          <p:cNvSpPr/>
          <p:nvPr/>
        </p:nvSpPr>
        <p:spPr>
          <a:xfrm>
            <a:off x="2414094" y="5798325"/>
            <a:ext cx="940526" cy="539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6EA6FF7-6C9F-4AEC-B5FE-DCB7B877E4BC}"/>
              </a:ext>
            </a:extLst>
          </p:cNvPr>
          <p:cNvCxnSpPr>
            <a:cxnSpLocks/>
          </p:cNvCxnSpPr>
          <p:nvPr/>
        </p:nvCxnSpPr>
        <p:spPr>
          <a:xfrm flipH="1">
            <a:off x="4502331" y="1471353"/>
            <a:ext cx="1593669" cy="2389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45A586-618E-40ED-BBF5-3912470F3B87}"/>
              </a:ext>
            </a:extLst>
          </p:cNvPr>
          <p:cNvSpPr txBox="1"/>
          <p:nvPr/>
        </p:nvSpPr>
        <p:spPr>
          <a:xfrm>
            <a:off x="6096000" y="1332853"/>
            <a:ext cx="2743200" cy="276999"/>
          </a:xfrm>
          <a:prstGeom prst="rect">
            <a:avLst/>
          </a:prstGeom>
          <a:noFill/>
        </p:spPr>
        <p:txBody>
          <a:bodyPr wrap="square" rtlCol="0">
            <a:spAutoFit/>
          </a:bodyPr>
          <a:lstStyle/>
          <a:p>
            <a:r>
              <a:rPr lang="en-US" sz="1200" dirty="0"/>
              <a:t>Brunswick &amp; 6th</a:t>
            </a:r>
          </a:p>
        </p:txBody>
      </p:sp>
      <p:cxnSp>
        <p:nvCxnSpPr>
          <p:cNvPr id="13" name="Straight Arrow Connector 12">
            <a:extLst>
              <a:ext uri="{FF2B5EF4-FFF2-40B4-BE49-F238E27FC236}">
                <a16:creationId xmlns:a16="http://schemas.microsoft.com/office/drawing/2014/main" id="{3F6359C4-04A8-4B27-8C9E-443FDBECA284}"/>
              </a:ext>
            </a:extLst>
          </p:cNvPr>
          <p:cNvCxnSpPr>
            <a:cxnSpLocks/>
          </p:cNvCxnSpPr>
          <p:nvPr/>
        </p:nvCxnSpPr>
        <p:spPr>
          <a:xfrm flipH="1">
            <a:off x="6527603" y="2053198"/>
            <a:ext cx="796834" cy="13057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B72CE97-FB12-41FE-AE04-3AC71F4BEECB}"/>
              </a:ext>
            </a:extLst>
          </p:cNvPr>
          <p:cNvSpPr txBox="1"/>
          <p:nvPr/>
        </p:nvSpPr>
        <p:spPr>
          <a:xfrm>
            <a:off x="7206343" y="1776199"/>
            <a:ext cx="2743200" cy="276999"/>
          </a:xfrm>
          <a:prstGeom prst="rect">
            <a:avLst/>
          </a:prstGeom>
          <a:noFill/>
        </p:spPr>
        <p:txBody>
          <a:bodyPr wrap="square" rtlCol="0">
            <a:spAutoFit/>
          </a:bodyPr>
          <a:lstStyle/>
          <a:p>
            <a:r>
              <a:rPr lang="en-US" sz="1200" dirty="0"/>
              <a:t>Hamilton Park</a:t>
            </a:r>
          </a:p>
        </p:txBody>
      </p:sp>
      <p:sp>
        <p:nvSpPr>
          <p:cNvPr id="17" name="TextBox 16">
            <a:extLst>
              <a:ext uri="{FF2B5EF4-FFF2-40B4-BE49-F238E27FC236}">
                <a16:creationId xmlns:a16="http://schemas.microsoft.com/office/drawing/2014/main" id="{C9EF71F0-3E7B-4EC4-BA70-B53D17438B4B}"/>
              </a:ext>
            </a:extLst>
          </p:cNvPr>
          <p:cNvSpPr txBox="1"/>
          <p:nvPr/>
        </p:nvSpPr>
        <p:spPr>
          <a:xfrm>
            <a:off x="7756040" y="2828190"/>
            <a:ext cx="2743200" cy="276999"/>
          </a:xfrm>
          <a:prstGeom prst="rect">
            <a:avLst/>
          </a:prstGeom>
          <a:noFill/>
        </p:spPr>
        <p:txBody>
          <a:bodyPr wrap="square" rtlCol="0">
            <a:spAutoFit/>
          </a:bodyPr>
          <a:lstStyle/>
          <a:p>
            <a:r>
              <a:rPr lang="en-US" sz="1200" dirty="0"/>
              <a:t>Jersey City, NJ</a:t>
            </a:r>
          </a:p>
        </p:txBody>
      </p:sp>
    </p:spTree>
    <p:extLst>
      <p:ext uri="{BB962C8B-B14F-4D97-AF65-F5344CB8AC3E}">
        <p14:creationId xmlns:p14="http://schemas.microsoft.com/office/powerpoint/2010/main" val="278694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9D1E4-EA20-42F3-9D1D-17F11CE81176}"/>
              </a:ext>
            </a:extLst>
          </p:cNvPr>
          <p:cNvPicPr>
            <a:picLocks noChangeAspect="1"/>
          </p:cNvPicPr>
          <p:nvPr/>
        </p:nvPicPr>
        <p:blipFill>
          <a:blip r:embed="rId2"/>
          <a:stretch>
            <a:fillRect/>
          </a:stretch>
        </p:blipFill>
        <p:spPr>
          <a:xfrm>
            <a:off x="1070098" y="173807"/>
            <a:ext cx="3026449" cy="6510385"/>
          </a:xfrm>
          <a:prstGeom prst="rect">
            <a:avLst/>
          </a:prstGeom>
        </p:spPr>
      </p:pic>
      <p:pic>
        <p:nvPicPr>
          <p:cNvPr id="5" name="Picture 4">
            <a:extLst>
              <a:ext uri="{FF2B5EF4-FFF2-40B4-BE49-F238E27FC236}">
                <a16:creationId xmlns:a16="http://schemas.microsoft.com/office/drawing/2014/main" id="{3581AC0A-1C59-4815-ADC6-7999DBA0DD5F}"/>
              </a:ext>
            </a:extLst>
          </p:cNvPr>
          <p:cNvPicPr>
            <a:picLocks noChangeAspect="1"/>
          </p:cNvPicPr>
          <p:nvPr/>
        </p:nvPicPr>
        <p:blipFill>
          <a:blip r:embed="rId3"/>
          <a:stretch>
            <a:fillRect/>
          </a:stretch>
        </p:blipFill>
        <p:spPr>
          <a:xfrm>
            <a:off x="78198" y="929984"/>
            <a:ext cx="1095528" cy="905001"/>
          </a:xfrm>
          <a:prstGeom prst="rect">
            <a:avLst/>
          </a:prstGeom>
        </p:spPr>
      </p:pic>
      <p:sp>
        <p:nvSpPr>
          <p:cNvPr id="6" name="Content Placeholder 2">
            <a:extLst>
              <a:ext uri="{FF2B5EF4-FFF2-40B4-BE49-F238E27FC236}">
                <a16:creationId xmlns:a16="http://schemas.microsoft.com/office/drawing/2014/main" id="{DF2EB34E-736D-4E0E-AC35-DF1D71E53B5C}"/>
              </a:ext>
            </a:extLst>
          </p:cNvPr>
          <p:cNvSpPr txBox="1">
            <a:spLocks/>
          </p:cNvSpPr>
          <p:nvPr/>
        </p:nvSpPr>
        <p:spPr>
          <a:xfrm>
            <a:off x="4249781" y="336162"/>
            <a:ext cx="7218615"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The average bicycle trip duration of males are 11 minutes while that of females are 14  minutes</a:t>
            </a:r>
          </a:p>
          <a:p>
            <a:r>
              <a:rPr lang="en-US" sz="1400" dirty="0">
                <a:latin typeface="Calibri" panose="020F0502020204030204" pitchFamily="34" charset="0"/>
                <a:ea typeface="Calibri" panose="020F0502020204030204" pitchFamily="34" charset="0"/>
                <a:cs typeface="Times New Roman" panose="02020603050405020304" pitchFamily="18" charset="0"/>
              </a:rPr>
              <a:t>An unexpected phenomena is the unknown gender having the highest average trip duration of 45 minutes </a:t>
            </a:r>
          </a:p>
        </p:txBody>
      </p:sp>
    </p:spTree>
    <p:extLst>
      <p:ext uri="{BB962C8B-B14F-4D97-AF65-F5344CB8AC3E}">
        <p14:creationId xmlns:p14="http://schemas.microsoft.com/office/powerpoint/2010/main" val="33988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079C97-49E0-491A-ADE9-1A17FFD203A7}"/>
              </a:ext>
            </a:extLst>
          </p:cNvPr>
          <p:cNvPicPr>
            <a:picLocks noChangeAspect="1"/>
          </p:cNvPicPr>
          <p:nvPr/>
        </p:nvPicPr>
        <p:blipFill>
          <a:blip r:embed="rId2"/>
          <a:stretch>
            <a:fillRect/>
          </a:stretch>
        </p:blipFill>
        <p:spPr>
          <a:xfrm>
            <a:off x="0" y="404594"/>
            <a:ext cx="12192000" cy="6048811"/>
          </a:xfrm>
          <a:prstGeom prst="rect">
            <a:avLst/>
          </a:prstGeom>
        </p:spPr>
      </p:pic>
      <p:cxnSp>
        <p:nvCxnSpPr>
          <p:cNvPr id="5" name="Straight Arrow Connector 4">
            <a:extLst>
              <a:ext uri="{FF2B5EF4-FFF2-40B4-BE49-F238E27FC236}">
                <a16:creationId xmlns:a16="http://schemas.microsoft.com/office/drawing/2014/main" id="{722C1997-EE7B-4C66-8CB2-6E638620F45C}"/>
              </a:ext>
            </a:extLst>
          </p:cNvPr>
          <p:cNvCxnSpPr>
            <a:cxnSpLocks/>
          </p:cNvCxnSpPr>
          <p:nvPr/>
        </p:nvCxnSpPr>
        <p:spPr>
          <a:xfrm>
            <a:off x="10337074" y="1062446"/>
            <a:ext cx="1088572" cy="801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0887DE-6C16-47E6-A0BC-541237228851}"/>
              </a:ext>
            </a:extLst>
          </p:cNvPr>
          <p:cNvSpPr txBox="1"/>
          <p:nvPr/>
        </p:nvSpPr>
        <p:spPr>
          <a:xfrm>
            <a:off x="9374777" y="809897"/>
            <a:ext cx="1410788" cy="461665"/>
          </a:xfrm>
          <a:prstGeom prst="rect">
            <a:avLst/>
          </a:prstGeom>
          <a:noFill/>
        </p:spPr>
        <p:txBody>
          <a:bodyPr wrap="square" rtlCol="0">
            <a:spAutoFit/>
          </a:bodyPr>
          <a:lstStyle/>
          <a:p>
            <a:r>
              <a:rPr lang="en-US" sz="1200" dirty="0"/>
              <a:t>outlier; unexpected phenomena</a:t>
            </a:r>
          </a:p>
        </p:txBody>
      </p:sp>
      <p:sp>
        <p:nvSpPr>
          <p:cNvPr id="8" name="Rectangle 7">
            <a:extLst>
              <a:ext uri="{FF2B5EF4-FFF2-40B4-BE49-F238E27FC236}">
                <a16:creationId xmlns:a16="http://schemas.microsoft.com/office/drawing/2014/main" id="{BC91E54B-6BD5-4905-80C4-B4B84E5F469C}"/>
              </a:ext>
            </a:extLst>
          </p:cNvPr>
          <p:cNvSpPr/>
          <p:nvPr/>
        </p:nvSpPr>
        <p:spPr>
          <a:xfrm>
            <a:off x="11155680" y="1062446"/>
            <a:ext cx="988423" cy="4815840"/>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5B85694-F476-4BBA-ACF2-96F38D8AF37C}"/>
              </a:ext>
            </a:extLst>
          </p:cNvPr>
          <p:cNvCxnSpPr>
            <a:cxnSpLocks/>
          </p:cNvCxnSpPr>
          <p:nvPr/>
        </p:nvCxnSpPr>
        <p:spPr>
          <a:xfrm>
            <a:off x="10881360" y="487327"/>
            <a:ext cx="755468" cy="54102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888930A-6AC2-4600-BE6A-DE16190DBBF3}"/>
              </a:ext>
            </a:extLst>
          </p:cNvPr>
          <p:cNvSpPr txBox="1"/>
          <p:nvPr/>
        </p:nvSpPr>
        <p:spPr>
          <a:xfrm>
            <a:off x="9936481" y="221427"/>
            <a:ext cx="1410788" cy="461665"/>
          </a:xfrm>
          <a:prstGeom prst="rect">
            <a:avLst/>
          </a:prstGeom>
          <a:noFill/>
        </p:spPr>
        <p:txBody>
          <a:bodyPr wrap="square" rtlCol="0">
            <a:spAutoFit/>
          </a:bodyPr>
          <a:lstStyle/>
          <a:p>
            <a:r>
              <a:rPr lang="en-US" sz="1200" dirty="0"/>
              <a:t>remove from analysis</a:t>
            </a:r>
          </a:p>
        </p:txBody>
      </p:sp>
      <p:sp>
        <p:nvSpPr>
          <p:cNvPr id="16" name="TextBox 15">
            <a:extLst>
              <a:ext uri="{FF2B5EF4-FFF2-40B4-BE49-F238E27FC236}">
                <a16:creationId xmlns:a16="http://schemas.microsoft.com/office/drawing/2014/main" id="{1BF4A9DC-B4B5-424B-9A03-D04BB5C55521}"/>
              </a:ext>
            </a:extLst>
          </p:cNvPr>
          <p:cNvSpPr txBox="1"/>
          <p:nvPr/>
        </p:nvSpPr>
        <p:spPr>
          <a:xfrm>
            <a:off x="4754880" y="2566740"/>
            <a:ext cx="1410788" cy="461665"/>
          </a:xfrm>
          <a:prstGeom prst="rect">
            <a:avLst/>
          </a:prstGeom>
          <a:noFill/>
        </p:spPr>
        <p:txBody>
          <a:bodyPr wrap="square" rtlCol="0">
            <a:spAutoFit/>
          </a:bodyPr>
          <a:lstStyle/>
          <a:p>
            <a:r>
              <a:rPr lang="en-US" sz="1200" dirty="0"/>
              <a:t>outlier; unexpected phenomena</a:t>
            </a:r>
          </a:p>
        </p:txBody>
      </p:sp>
      <p:cxnSp>
        <p:nvCxnSpPr>
          <p:cNvPr id="17" name="Straight Arrow Connector 16">
            <a:extLst>
              <a:ext uri="{FF2B5EF4-FFF2-40B4-BE49-F238E27FC236}">
                <a16:creationId xmlns:a16="http://schemas.microsoft.com/office/drawing/2014/main" id="{6354BC51-20A6-452B-BDEC-AC672DEABE3E}"/>
              </a:ext>
            </a:extLst>
          </p:cNvPr>
          <p:cNvCxnSpPr>
            <a:cxnSpLocks/>
          </p:cNvCxnSpPr>
          <p:nvPr/>
        </p:nvCxnSpPr>
        <p:spPr>
          <a:xfrm>
            <a:off x="5460274" y="3028405"/>
            <a:ext cx="1088572" cy="8011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7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769C320-E872-4300-861B-E8EE75A95038}"/>
              </a:ext>
            </a:extLst>
          </p:cNvPr>
          <p:cNvSpPr txBox="1">
            <a:spLocks/>
          </p:cNvSpPr>
          <p:nvPr/>
        </p:nvSpPr>
        <p:spPr>
          <a:xfrm>
            <a:off x="338003" y="4038750"/>
            <a:ext cx="11495314" cy="24382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Age group of 16 years has an average trip duration of 17 minutes</a:t>
            </a:r>
          </a:p>
          <a:p>
            <a:r>
              <a:rPr lang="en-US" sz="1400" dirty="0">
                <a:latin typeface="Calibri" panose="020F0502020204030204" pitchFamily="34" charset="0"/>
                <a:ea typeface="Calibri" panose="020F0502020204030204" pitchFamily="34" charset="0"/>
                <a:cs typeface="Times New Roman" panose="02020603050405020304" pitchFamily="18" charset="0"/>
              </a:rPr>
              <a:t>The age group of 17 to 23 years has an average trip duration of 26 minutes</a:t>
            </a:r>
          </a:p>
          <a:p>
            <a:r>
              <a:rPr lang="en-US" sz="1400" dirty="0">
                <a:latin typeface="Calibri" panose="020F0502020204030204" pitchFamily="34" charset="0"/>
                <a:ea typeface="Calibri" panose="020F0502020204030204" pitchFamily="34" charset="0"/>
                <a:cs typeface="Times New Roman" panose="02020603050405020304" pitchFamily="18" charset="0"/>
              </a:rPr>
              <a:t>As the age increase beyond 23, the average trip duration seem to decrease with age increase</a:t>
            </a:r>
          </a:p>
          <a:p>
            <a:r>
              <a:rPr lang="en-US" sz="1400" dirty="0">
                <a:latin typeface="Calibri" panose="020F0502020204030204" pitchFamily="34" charset="0"/>
                <a:ea typeface="Calibri" panose="020F0502020204030204" pitchFamily="34" charset="0"/>
                <a:cs typeface="Times New Roman" panose="02020603050405020304" pitchFamily="18" charset="0"/>
              </a:rPr>
              <a:t>The age group of 23 to 37 years has an average trip duration of 12 minutes</a:t>
            </a:r>
          </a:p>
          <a:p>
            <a:r>
              <a:rPr lang="en-US" sz="1400" dirty="0">
                <a:latin typeface="Calibri" panose="020F0502020204030204" pitchFamily="34" charset="0"/>
                <a:ea typeface="Calibri" panose="020F0502020204030204" pitchFamily="34" charset="0"/>
                <a:cs typeface="Times New Roman" panose="02020603050405020304" pitchFamily="18" charset="0"/>
              </a:rPr>
              <a:t>We measured an average trip duration of 10 minutes for the age group of 38 to 48 years</a:t>
            </a:r>
          </a:p>
          <a:p>
            <a:r>
              <a:rPr lang="en-US" sz="1400" dirty="0">
                <a:latin typeface="Calibri" panose="020F0502020204030204" pitchFamily="34" charset="0"/>
                <a:ea typeface="Calibri" panose="020F0502020204030204" pitchFamily="34" charset="0"/>
                <a:cs typeface="Times New Roman" panose="02020603050405020304" pitchFamily="18" charset="0"/>
              </a:rPr>
              <a:t>The age group of 49 to 68 years has an average trip duration of 8 minutes</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51555757-EBBE-40DB-8059-61FBA7AC98AC}"/>
              </a:ext>
            </a:extLst>
          </p:cNvPr>
          <p:cNvGrpSpPr/>
          <p:nvPr/>
        </p:nvGrpSpPr>
        <p:grpSpPr>
          <a:xfrm>
            <a:off x="185582" y="381000"/>
            <a:ext cx="11855669" cy="3296110"/>
            <a:chOff x="213339" y="854751"/>
            <a:chExt cx="11855669" cy="3296110"/>
          </a:xfrm>
        </p:grpSpPr>
        <p:pic>
          <p:nvPicPr>
            <p:cNvPr id="4" name="Picture 3">
              <a:extLst>
                <a:ext uri="{FF2B5EF4-FFF2-40B4-BE49-F238E27FC236}">
                  <a16:creationId xmlns:a16="http://schemas.microsoft.com/office/drawing/2014/main" id="{265455E8-EB89-40B3-8F41-B1CF7C7F20AA}"/>
                </a:ext>
              </a:extLst>
            </p:cNvPr>
            <p:cNvPicPr>
              <a:picLocks noChangeAspect="1"/>
            </p:cNvPicPr>
            <p:nvPr/>
          </p:nvPicPr>
          <p:blipFill>
            <a:blip r:embed="rId2"/>
            <a:stretch>
              <a:fillRect/>
            </a:stretch>
          </p:blipFill>
          <p:spPr>
            <a:xfrm>
              <a:off x="365760" y="854751"/>
              <a:ext cx="11703248" cy="2657846"/>
            </a:xfrm>
            <a:prstGeom prst="rect">
              <a:avLst/>
            </a:prstGeom>
          </p:spPr>
        </p:pic>
        <p:pic>
          <p:nvPicPr>
            <p:cNvPr id="5" name="Picture 4">
              <a:extLst>
                <a:ext uri="{FF2B5EF4-FFF2-40B4-BE49-F238E27FC236}">
                  <a16:creationId xmlns:a16="http://schemas.microsoft.com/office/drawing/2014/main" id="{30A841E0-CF9C-4B1D-AED6-F9BBEE01CF7E}"/>
                </a:ext>
              </a:extLst>
            </p:cNvPr>
            <p:cNvPicPr>
              <a:picLocks noChangeAspect="1"/>
            </p:cNvPicPr>
            <p:nvPr/>
          </p:nvPicPr>
          <p:blipFill>
            <a:blip r:embed="rId3"/>
            <a:stretch>
              <a:fillRect/>
            </a:stretch>
          </p:blipFill>
          <p:spPr>
            <a:xfrm>
              <a:off x="213339" y="1506916"/>
              <a:ext cx="152421" cy="1057423"/>
            </a:xfrm>
            <a:prstGeom prst="rect">
              <a:avLst/>
            </a:prstGeom>
          </p:spPr>
        </p:pic>
        <p:pic>
          <p:nvPicPr>
            <p:cNvPr id="7" name="Picture 6">
              <a:extLst>
                <a:ext uri="{FF2B5EF4-FFF2-40B4-BE49-F238E27FC236}">
                  <a16:creationId xmlns:a16="http://schemas.microsoft.com/office/drawing/2014/main" id="{BF79540C-191A-497E-A3DB-00D8D4B6B584}"/>
                </a:ext>
              </a:extLst>
            </p:cNvPr>
            <p:cNvPicPr>
              <a:picLocks noChangeAspect="1"/>
            </p:cNvPicPr>
            <p:nvPr/>
          </p:nvPicPr>
          <p:blipFill>
            <a:blip r:embed="rId4"/>
            <a:stretch>
              <a:fillRect/>
            </a:stretch>
          </p:blipFill>
          <p:spPr>
            <a:xfrm>
              <a:off x="599307" y="3512597"/>
              <a:ext cx="11469701" cy="638264"/>
            </a:xfrm>
            <a:prstGeom prst="rect">
              <a:avLst/>
            </a:prstGeom>
          </p:spPr>
        </p:pic>
      </p:grpSp>
      <p:pic>
        <p:nvPicPr>
          <p:cNvPr id="3" name="Picture 2">
            <a:extLst>
              <a:ext uri="{FF2B5EF4-FFF2-40B4-BE49-F238E27FC236}">
                <a16:creationId xmlns:a16="http://schemas.microsoft.com/office/drawing/2014/main" id="{1035D33E-B46A-468A-B893-AE844C61BF32}"/>
              </a:ext>
            </a:extLst>
          </p:cNvPr>
          <p:cNvPicPr>
            <a:picLocks noChangeAspect="1"/>
          </p:cNvPicPr>
          <p:nvPr/>
        </p:nvPicPr>
        <p:blipFill>
          <a:blip r:embed="rId5"/>
          <a:stretch>
            <a:fillRect/>
          </a:stretch>
        </p:blipFill>
        <p:spPr>
          <a:xfrm>
            <a:off x="933256" y="271978"/>
            <a:ext cx="4734586" cy="409632"/>
          </a:xfrm>
          <a:prstGeom prst="rect">
            <a:avLst/>
          </a:prstGeom>
        </p:spPr>
      </p:pic>
      <p:sp>
        <p:nvSpPr>
          <p:cNvPr id="9" name="Right Brace 8">
            <a:extLst>
              <a:ext uri="{FF2B5EF4-FFF2-40B4-BE49-F238E27FC236}">
                <a16:creationId xmlns:a16="http://schemas.microsoft.com/office/drawing/2014/main" id="{5C3D7714-E6F2-447B-A45C-06B39EE6D335}"/>
              </a:ext>
            </a:extLst>
          </p:cNvPr>
          <p:cNvSpPr/>
          <p:nvPr/>
        </p:nvSpPr>
        <p:spPr>
          <a:xfrm rot="5400000">
            <a:off x="1345471" y="2993486"/>
            <a:ext cx="121924" cy="1245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949F140-781B-4942-92CC-A754F7C18E28}"/>
              </a:ext>
            </a:extLst>
          </p:cNvPr>
          <p:cNvSpPr txBox="1"/>
          <p:nvPr/>
        </p:nvSpPr>
        <p:spPr>
          <a:xfrm>
            <a:off x="1045029" y="3719429"/>
            <a:ext cx="1097280" cy="276999"/>
          </a:xfrm>
          <a:prstGeom prst="rect">
            <a:avLst/>
          </a:prstGeom>
          <a:noFill/>
        </p:spPr>
        <p:txBody>
          <a:bodyPr wrap="square" rtlCol="0">
            <a:spAutoFit/>
          </a:bodyPr>
          <a:lstStyle/>
          <a:p>
            <a:r>
              <a:rPr lang="en-US" sz="1200" dirty="0"/>
              <a:t>17 to 23</a:t>
            </a:r>
          </a:p>
        </p:txBody>
      </p:sp>
      <p:sp>
        <p:nvSpPr>
          <p:cNvPr id="11" name="Right Brace 10">
            <a:extLst>
              <a:ext uri="{FF2B5EF4-FFF2-40B4-BE49-F238E27FC236}">
                <a16:creationId xmlns:a16="http://schemas.microsoft.com/office/drawing/2014/main" id="{35EC5F6B-FD28-479C-B6F3-11D25F75B524}"/>
              </a:ext>
            </a:extLst>
          </p:cNvPr>
          <p:cNvSpPr/>
          <p:nvPr/>
        </p:nvSpPr>
        <p:spPr>
          <a:xfrm rot="5400000">
            <a:off x="3335382" y="2318570"/>
            <a:ext cx="121919" cy="25951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36B27B32-A4CF-4A94-99F2-9AA2B3FF8922}"/>
              </a:ext>
            </a:extLst>
          </p:cNvPr>
          <p:cNvSpPr txBox="1"/>
          <p:nvPr/>
        </p:nvSpPr>
        <p:spPr>
          <a:xfrm>
            <a:off x="3026229" y="3708457"/>
            <a:ext cx="1097280" cy="276999"/>
          </a:xfrm>
          <a:prstGeom prst="rect">
            <a:avLst/>
          </a:prstGeom>
          <a:noFill/>
        </p:spPr>
        <p:txBody>
          <a:bodyPr wrap="square" rtlCol="0">
            <a:spAutoFit/>
          </a:bodyPr>
          <a:lstStyle/>
          <a:p>
            <a:r>
              <a:rPr lang="en-US" sz="1200" dirty="0"/>
              <a:t>24 to 37</a:t>
            </a:r>
          </a:p>
        </p:txBody>
      </p:sp>
      <p:sp>
        <p:nvSpPr>
          <p:cNvPr id="13" name="Right Brace 12">
            <a:extLst>
              <a:ext uri="{FF2B5EF4-FFF2-40B4-BE49-F238E27FC236}">
                <a16:creationId xmlns:a16="http://schemas.microsoft.com/office/drawing/2014/main" id="{27574E73-3D14-45EB-A832-0AD30309FD52}"/>
              </a:ext>
            </a:extLst>
          </p:cNvPr>
          <p:cNvSpPr/>
          <p:nvPr/>
        </p:nvSpPr>
        <p:spPr>
          <a:xfrm rot="5400000">
            <a:off x="5681471" y="2652981"/>
            <a:ext cx="106245" cy="19420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BE181F6-4AA4-4A40-80A2-0C244522123A}"/>
              </a:ext>
            </a:extLst>
          </p:cNvPr>
          <p:cNvSpPr txBox="1"/>
          <p:nvPr/>
        </p:nvSpPr>
        <p:spPr>
          <a:xfrm>
            <a:off x="5390606" y="3708457"/>
            <a:ext cx="1097280" cy="276999"/>
          </a:xfrm>
          <a:prstGeom prst="rect">
            <a:avLst/>
          </a:prstGeom>
          <a:noFill/>
        </p:spPr>
        <p:txBody>
          <a:bodyPr wrap="square" rtlCol="0">
            <a:spAutoFit/>
          </a:bodyPr>
          <a:lstStyle/>
          <a:p>
            <a:r>
              <a:rPr lang="en-US" sz="1200" dirty="0"/>
              <a:t>38 to 48</a:t>
            </a:r>
          </a:p>
        </p:txBody>
      </p:sp>
      <p:sp>
        <p:nvSpPr>
          <p:cNvPr id="15" name="TextBox 14">
            <a:extLst>
              <a:ext uri="{FF2B5EF4-FFF2-40B4-BE49-F238E27FC236}">
                <a16:creationId xmlns:a16="http://schemas.microsoft.com/office/drawing/2014/main" id="{26F0784F-B19A-405D-A63B-101F78E44253}"/>
              </a:ext>
            </a:extLst>
          </p:cNvPr>
          <p:cNvSpPr txBox="1"/>
          <p:nvPr/>
        </p:nvSpPr>
        <p:spPr>
          <a:xfrm>
            <a:off x="5939246" y="271978"/>
            <a:ext cx="1410788" cy="461665"/>
          </a:xfrm>
          <a:prstGeom prst="rect">
            <a:avLst/>
          </a:prstGeom>
          <a:noFill/>
        </p:spPr>
        <p:txBody>
          <a:bodyPr wrap="square" rtlCol="0">
            <a:spAutoFit/>
          </a:bodyPr>
          <a:lstStyle/>
          <a:p>
            <a:r>
              <a:rPr lang="en-US" sz="1200" dirty="0"/>
              <a:t>outlier; unexpected phenomena</a:t>
            </a:r>
          </a:p>
        </p:txBody>
      </p:sp>
      <p:cxnSp>
        <p:nvCxnSpPr>
          <p:cNvPr id="16" name="Straight Arrow Connector 15">
            <a:extLst>
              <a:ext uri="{FF2B5EF4-FFF2-40B4-BE49-F238E27FC236}">
                <a16:creationId xmlns:a16="http://schemas.microsoft.com/office/drawing/2014/main" id="{C64705DB-4A50-4F47-AD60-2318E47FC17F}"/>
              </a:ext>
            </a:extLst>
          </p:cNvPr>
          <p:cNvCxnSpPr>
            <a:cxnSpLocks/>
          </p:cNvCxnSpPr>
          <p:nvPr/>
        </p:nvCxnSpPr>
        <p:spPr>
          <a:xfrm>
            <a:off x="6532866" y="694687"/>
            <a:ext cx="407865" cy="271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AC3EE00-2CAA-4AEF-9450-9ECF69280CAB}"/>
              </a:ext>
            </a:extLst>
          </p:cNvPr>
          <p:cNvSpPr txBox="1"/>
          <p:nvPr/>
        </p:nvSpPr>
        <p:spPr>
          <a:xfrm>
            <a:off x="9287691" y="1248258"/>
            <a:ext cx="1410788" cy="461665"/>
          </a:xfrm>
          <a:prstGeom prst="rect">
            <a:avLst/>
          </a:prstGeom>
          <a:noFill/>
        </p:spPr>
        <p:txBody>
          <a:bodyPr wrap="square" rtlCol="0">
            <a:spAutoFit/>
          </a:bodyPr>
          <a:lstStyle/>
          <a:p>
            <a:r>
              <a:rPr lang="en-US" sz="1200" dirty="0"/>
              <a:t>outlier; unexpected phenomena</a:t>
            </a:r>
          </a:p>
        </p:txBody>
      </p:sp>
      <p:cxnSp>
        <p:nvCxnSpPr>
          <p:cNvPr id="19" name="Straight Arrow Connector 18">
            <a:extLst>
              <a:ext uri="{FF2B5EF4-FFF2-40B4-BE49-F238E27FC236}">
                <a16:creationId xmlns:a16="http://schemas.microsoft.com/office/drawing/2014/main" id="{CEA76439-61EF-44D6-908F-560FFE780900}"/>
              </a:ext>
            </a:extLst>
          </p:cNvPr>
          <p:cNvCxnSpPr>
            <a:cxnSpLocks/>
          </p:cNvCxnSpPr>
          <p:nvPr/>
        </p:nvCxnSpPr>
        <p:spPr>
          <a:xfrm>
            <a:off x="10116443" y="1682963"/>
            <a:ext cx="407865" cy="2719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85E69B00-0282-42FC-852D-10AD40E457A5}"/>
              </a:ext>
            </a:extLst>
          </p:cNvPr>
          <p:cNvSpPr/>
          <p:nvPr/>
        </p:nvSpPr>
        <p:spPr>
          <a:xfrm rot="5400000">
            <a:off x="8588827" y="1725942"/>
            <a:ext cx="121922" cy="37490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0C4B946-9754-4BEB-B65E-8158FD60FD27}"/>
              </a:ext>
            </a:extLst>
          </p:cNvPr>
          <p:cNvSpPr txBox="1"/>
          <p:nvPr/>
        </p:nvSpPr>
        <p:spPr>
          <a:xfrm>
            <a:off x="8342810" y="3677108"/>
            <a:ext cx="1097280" cy="276999"/>
          </a:xfrm>
          <a:prstGeom prst="rect">
            <a:avLst/>
          </a:prstGeom>
          <a:noFill/>
        </p:spPr>
        <p:txBody>
          <a:bodyPr wrap="square" rtlCol="0">
            <a:spAutoFit/>
          </a:bodyPr>
          <a:lstStyle/>
          <a:p>
            <a:r>
              <a:rPr lang="en-US" sz="1200" dirty="0"/>
              <a:t>49 to 68</a:t>
            </a:r>
          </a:p>
        </p:txBody>
      </p:sp>
    </p:spTree>
    <p:extLst>
      <p:ext uri="{BB962C8B-B14F-4D97-AF65-F5344CB8AC3E}">
        <p14:creationId xmlns:p14="http://schemas.microsoft.com/office/powerpoint/2010/main" val="384944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C156C4-FC56-4E7A-9565-14F5BA5E3D35}"/>
              </a:ext>
            </a:extLst>
          </p:cNvPr>
          <p:cNvPicPr>
            <a:picLocks noChangeAspect="1"/>
          </p:cNvPicPr>
          <p:nvPr/>
        </p:nvPicPr>
        <p:blipFill>
          <a:blip r:embed="rId2"/>
          <a:stretch>
            <a:fillRect/>
          </a:stretch>
        </p:blipFill>
        <p:spPr>
          <a:xfrm>
            <a:off x="361668" y="0"/>
            <a:ext cx="3987209" cy="6858000"/>
          </a:xfrm>
          <a:prstGeom prst="rect">
            <a:avLst/>
          </a:prstGeom>
        </p:spPr>
      </p:pic>
      <p:pic>
        <p:nvPicPr>
          <p:cNvPr id="3" name="Picture 2">
            <a:extLst>
              <a:ext uri="{FF2B5EF4-FFF2-40B4-BE49-F238E27FC236}">
                <a16:creationId xmlns:a16="http://schemas.microsoft.com/office/drawing/2014/main" id="{E4D9B72D-8734-4AB4-A932-D2A5A31699DF}"/>
              </a:ext>
            </a:extLst>
          </p:cNvPr>
          <p:cNvPicPr>
            <a:picLocks noChangeAspect="1"/>
          </p:cNvPicPr>
          <p:nvPr/>
        </p:nvPicPr>
        <p:blipFill>
          <a:blip r:embed="rId3"/>
          <a:stretch>
            <a:fillRect/>
          </a:stretch>
        </p:blipFill>
        <p:spPr>
          <a:xfrm>
            <a:off x="1138265" y="369691"/>
            <a:ext cx="1676634" cy="743054"/>
          </a:xfrm>
          <a:prstGeom prst="rect">
            <a:avLst/>
          </a:prstGeom>
        </p:spPr>
      </p:pic>
      <p:sp>
        <p:nvSpPr>
          <p:cNvPr id="4" name="Content Placeholder 2">
            <a:extLst>
              <a:ext uri="{FF2B5EF4-FFF2-40B4-BE49-F238E27FC236}">
                <a16:creationId xmlns:a16="http://schemas.microsoft.com/office/drawing/2014/main" id="{9CF6BEF9-A7E0-4628-B9D8-0740B4312121}"/>
              </a:ext>
            </a:extLst>
          </p:cNvPr>
          <p:cNvSpPr txBox="1">
            <a:spLocks/>
          </p:cNvSpPr>
          <p:nvPr/>
        </p:nvSpPr>
        <p:spPr>
          <a:xfrm>
            <a:off x="4249781" y="336162"/>
            <a:ext cx="7218615" cy="20926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alibri" panose="020F0502020204030204" pitchFamily="34" charset="0"/>
                <a:ea typeface="Calibri" panose="020F0502020204030204" pitchFamily="34" charset="0"/>
                <a:cs typeface="Times New Roman" panose="02020603050405020304" pitchFamily="18" charset="0"/>
              </a:rPr>
              <a:t>Subscribers are those who join the Citi bike membership and use the bicycles more frequently for all kinds of purposes.  Therefore, they are less likely than Customers to return the bicycles to the same stations</a:t>
            </a:r>
          </a:p>
          <a:p>
            <a:r>
              <a:rPr lang="en-US" sz="1400" dirty="0">
                <a:latin typeface="Calibri" panose="020F0502020204030204" pitchFamily="34" charset="0"/>
                <a:ea typeface="Calibri" panose="020F0502020204030204" pitchFamily="34" charset="0"/>
                <a:cs typeface="Times New Roman" panose="02020603050405020304" pitchFamily="18" charset="0"/>
              </a:rPr>
              <a:t>Customers use the bicycles less frequently and usually need the bicycles when they leave a station and need to run a quick errand and usually return the bicycle to the same station when they complete that errand</a:t>
            </a:r>
          </a:p>
        </p:txBody>
      </p:sp>
    </p:spTree>
    <p:extLst>
      <p:ext uri="{BB962C8B-B14F-4D97-AF65-F5344CB8AC3E}">
        <p14:creationId xmlns:p14="http://schemas.microsoft.com/office/powerpoint/2010/main" val="346575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8D74F3-2BC6-490D-941F-2E881A0898AC}"/>
              </a:ext>
            </a:extLst>
          </p:cNvPr>
          <p:cNvPicPr>
            <a:picLocks noChangeAspect="1"/>
          </p:cNvPicPr>
          <p:nvPr/>
        </p:nvPicPr>
        <p:blipFill>
          <a:blip r:embed="rId2"/>
          <a:stretch>
            <a:fillRect/>
          </a:stretch>
        </p:blipFill>
        <p:spPr>
          <a:xfrm>
            <a:off x="0" y="492034"/>
            <a:ext cx="12192000" cy="6365966"/>
          </a:xfrm>
          <a:prstGeom prst="rect">
            <a:avLst/>
          </a:prstGeom>
        </p:spPr>
      </p:pic>
      <p:sp>
        <p:nvSpPr>
          <p:cNvPr id="3" name="TextBox 2">
            <a:extLst>
              <a:ext uri="{FF2B5EF4-FFF2-40B4-BE49-F238E27FC236}">
                <a16:creationId xmlns:a16="http://schemas.microsoft.com/office/drawing/2014/main" id="{B336F2DC-478E-450B-92CD-6BDC14527E7F}"/>
              </a:ext>
            </a:extLst>
          </p:cNvPr>
          <p:cNvSpPr txBox="1"/>
          <p:nvPr/>
        </p:nvSpPr>
        <p:spPr>
          <a:xfrm>
            <a:off x="221673" y="122702"/>
            <a:ext cx="2410691" cy="369332"/>
          </a:xfrm>
          <a:prstGeom prst="rect">
            <a:avLst/>
          </a:prstGeom>
          <a:noFill/>
        </p:spPr>
        <p:txBody>
          <a:bodyPr wrap="square" rtlCol="0">
            <a:spAutoFit/>
          </a:bodyPr>
          <a:lstStyle/>
          <a:p>
            <a:r>
              <a:rPr lang="en-US" dirty="0"/>
              <a:t>City Official Map</a:t>
            </a:r>
          </a:p>
        </p:txBody>
      </p:sp>
    </p:spTree>
    <p:extLst>
      <p:ext uri="{BB962C8B-B14F-4D97-AF65-F5344CB8AC3E}">
        <p14:creationId xmlns:p14="http://schemas.microsoft.com/office/powerpoint/2010/main" val="258757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6343F1-1992-487F-A472-5ADFAC2E329A}"/>
              </a:ext>
            </a:extLst>
          </p:cNvPr>
          <p:cNvPicPr>
            <a:picLocks noChangeAspect="1"/>
          </p:cNvPicPr>
          <p:nvPr/>
        </p:nvPicPr>
        <p:blipFill>
          <a:blip r:embed="rId2"/>
          <a:stretch>
            <a:fillRect/>
          </a:stretch>
        </p:blipFill>
        <p:spPr>
          <a:xfrm>
            <a:off x="0" y="281818"/>
            <a:ext cx="12192000" cy="6485952"/>
          </a:xfrm>
          <a:prstGeom prst="rect">
            <a:avLst/>
          </a:prstGeom>
        </p:spPr>
      </p:pic>
      <p:sp>
        <p:nvSpPr>
          <p:cNvPr id="3" name="TextBox 2">
            <a:extLst>
              <a:ext uri="{FF2B5EF4-FFF2-40B4-BE49-F238E27FC236}">
                <a16:creationId xmlns:a16="http://schemas.microsoft.com/office/drawing/2014/main" id="{86D40CCA-6DD1-400B-BF69-DA709C49923E}"/>
              </a:ext>
            </a:extLst>
          </p:cNvPr>
          <p:cNvSpPr txBox="1"/>
          <p:nvPr/>
        </p:nvSpPr>
        <p:spPr>
          <a:xfrm>
            <a:off x="221673" y="122702"/>
            <a:ext cx="2410691" cy="369332"/>
          </a:xfrm>
          <a:prstGeom prst="rect">
            <a:avLst/>
          </a:prstGeom>
          <a:noFill/>
        </p:spPr>
        <p:txBody>
          <a:bodyPr wrap="square" rtlCol="0">
            <a:spAutoFit/>
          </a:bodyPr>
          <a:lstStyle/>
          <a:p>
            <a:r>
              <a:rPr lang="en-US" dirty="0"/>
              <a:t>Dashboard</a:t>
            </a:r>
          </a:p>
        </p:txBody>
      </p:sp>
    </p:spTree>
    <p:extLst>
      <p:ext uri="{BB962C8B-B14F-4D97-AF65-F5344CB8AC3E}">
        <p14:creationId xmlns:p14="http://schemas.microsoft.com/office/powerpoint/2010/main" val="108706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537</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Tableau Homework - Citi Bike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 Ho</dc:creator>
  <cp:lastModifiedBy>Ken Ho</cp:lastModifiedBy>
  <cp:revision>48</cp:revision>
  <dcterms:created xsi:type="dcterms:W3CDTF">2020-11-24T02:02:26Z</dcterms:created>
  <dcterms:modified xsi:type="dcterms:W3CDTF">2020-11-24T06:20:32Z</dcterms:modified>
</cp:coreProperties>
</file>