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1" r:id="rId7"/>
    <p:sldId id="271" r:id="rId8"/>
    <p:sldId id="272" r:id="rId9"/>
    <p:sldId id="269" r:id="rId10"/>
    <p:sldId id="262" r:id="rId11"/>
    <p:sldId id="264" r:id="rId12"/>
    <p:sldId id="267" r:id="rId13"/>
    <p:sldId id="263" r:id="rId14"/>
    <p:sldId id="265" r:id="rId15"/>
    <p:sldId id="266" r:id="rId16"/>
    <p:sldId id="268" r:id="rId17"/>
    <p:sldId id="260"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C203-0FCB-43F5-99C5-D61B41F52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61674-89F1-421F-BAD7-46B404719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10506-7CEB-43BB-BB18-35636895F259}"/>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5" name="Footer Placeholder 4">
            <a:extLst>
              <a:ext uri="{FF2B5EF4-FFF2-40B4-BE49-F238E27FC236}">
                <a16:creationId xmlns:a16="http://schemas.microsoft.com/office/drawing/2014/main" id="{CB45B49F-D53F-4219-9BB2-2C12E023B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C62A5-6E2B-444F-9166-71D226D48742}"/>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9358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061B-78D4-42CF-994D-15BB65FFAB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40A5E-BD33-4C9B-8816-70EA1A525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004DC-26CF-40E5-9D7E-CC643DC201D3}"/>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5" name="Footer Placeholder 4">
            <a:extLst>
              <a:ext uri="{FF2B5EF4-FFF2-40B4-BE49-F238E27FC236}">
                <a16:creationId xmlns:a16="http://schemas.microsoft.com/office/drawing/2014/main" id="{339E25A8-3FBE-4FCF-8EC2-6C4474BCB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280F5-B84E-4108-96B8-313FE7A43CD0}"/>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013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B5256-F94A-4E83-B862-DA655F935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492359-6015-4A72-93F4-A40B68F43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08BAA-061F-4461-9C33-5CC4F5EF4953}"/>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5" name="Footer Placeholder 4">
            <a:extLst>
              <a:ext uri="{FF2B5EF4-FFF2-40B4-BE49-F238E27FC236}">
                <a16:creationId xmlns:a16="http://schemas.microsoft.com/office/drawing/2014/main" id="{FA84DD30-B31C-4B06-B659-376C440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62F92-5A86-459A-8437-930CCE72C4F4}"/>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10570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5D5C-E30C-4B04-89F9-908EA5401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38483-0496-4DCB-A252-48DF7726B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29E75-E223-4AB9-87CB-0123A6AD824E}"/>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5" name="Footer Placeholder 4">
            <a:extLst>
              <a:ext uri="{FF2B5EF4-FFF2-40B4-BE49-F238E27FC236}">
                <a16:creationId xmlns:a16="http://schemas.microsoft.com/office/drawing/2014/main" id="{A5628361-44EB-44DB-9BD2-502E4D214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9D7AD-93D6-40CA-86D8-E8E9D050569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076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AF5C-4472-4E86-9D09-CB82C6516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1F59CD-D544-483A-9B30-88EE63112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0C473C-9BE8-4D5D-88DC-372FB93FE9E7}"/>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5" name="Footer Placeholder 4">
            <a:extLst>
              <a:ext uri="{FF2B5EF4-FFF2-40B4-BE49-F238E27FC236}">
                <a16:creationId xmlns:a16="http://schemas.microsoft.com/office/drawing/2014/main" id="{DB3EF6D6-D872-44E7-82A5-1C256E533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2B0C3-D6A0-4A74-9861-C623A7C8AD0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0453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F76F-9C0D-4AA6-96DE-19B13950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D0059-C60C-4725-A774-0A0014DAE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FC3D0-435A-447B-A6EC-4ECBB4CC9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7F0A4-B975-471C-9B4B-21BFD5AD3D3A}"/>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6" name="Footer Placeholder 5">
            <a:extLst>
              <a:ext uri="{FF2B5EF4-FFF2-40B4-BE49-F238E27FC236}">
                <a16:creationId xmlns:a16="http://schemas.microsoft.com/office/drawing/2014/main" id="{85F253AD-5898-431D-B37C-BCE1FAD00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5AA46-9435-478B-B187-D93AD30D527B}"/>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243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FA02-A849-4A5F-AE43-8167161E6F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F4B05-EC01-4F4D-9B7C-8D4A979D0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9AF20-750B-4235-9953-C2E4AEAF7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29238-B400-4018-AEB8-D6D0F0DB2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E9858-FF31-42CF-9216-D78354C1E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411D2-C017-4A18-9C6D-A377FF1BDF0A}"/>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8" name="Footer Placeholder 7">
            <a:extLst>
              <a:ext uri="{FF2B5EF4-FFF2-40B4-BE49-F238E27FC236}">
                <a16:creationId xmlns:a16="http://schemas.microsoft.com/office/drawing/2014/main" id="{47DBBFDF-ED1D-4CB4-A3B3-D2AE33EB0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E5AD67-C5BD-4B31-8CEA-B6E601E233D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9667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E778-502F-4842-802A-0F420ECCD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8388C-4BD3-42C0-B063-76605F27D462}"/>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4" name="Footer Placeholder 3">
            <a:extLst>
              <a:ext uri="{FF2B5EF4-FFF2-40B4-BE49-F238E27FC236}">
                <a16:creationId xmlns:a16="http://schemas.microsoft.com/office/drawing/2014/main" id="{C41F5738-4691-4E17-A88F-44E3C5D23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E7AF7-78E3-41C9-8252-8D6E3B418E0F}"/>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76689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C80F0-7D98-4707-9D19-A657E686375D}"/>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3" name="Footer Placeholder 2">
            <a:extLst>
              <a:ext uri="{FF2B5EF4-FFF2-40B4-BE49-F238E27FC236}">
                <a16:creationId xmlns:a16="http://schemas.microsoft.com/office/drawing/2014/main" id="{03FDBB4C-5A4A-4FB1-848C-3B8B82618E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4E7CE0-2E83-43C7-8E84-7221DE80999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44024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249B-D5C7-45CD-9C20-5B93D2292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22540-B6E8-47B7-B1E8-4F7D2242F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B468D-7540-4C7A-BC5B-C61874DDE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B27E5-6140-4D35-99E8-C7546975340E}"/>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6" name="Footer Placeholder 5">
            <a:extLst>
              <a:ext uri="{FF2B5EF4-FFF2-40B4-BE49-F238E27FC236}">
                <a16:creationId xmlns:a16="http://schemas.microsoft.com/office/drawing/2014/main" id="{F235B00D-04B0-4C81-84FB-250DCF0E1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4D9F-64E3-425E-9963-9CE31A81B56D}"/>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75512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E657-8A02-4EBE-9E42-E2DAC3299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7049EE-6CB8-422D-A2CE-8C650CBCE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254C8-821D-4CD3-8F27-18224994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C8AF6-1D77-4F77-A1E0-DC8C39363423}"/>
              </a:ext>
            </a:extLst>
          </p:cNvPr>
          <p:cNvSpPr>
            <a:spLocks noGrp="1"/>
          </p:cNvSpPr>
          <p:nvPr>
            <p:ph type="dt" sz="half" idx="10"/>
          </p:nvPr>
        </p:nvSpPr>
        <p:spPr/>
        <p:txBody>
          <a:bodyPr/>
          <a:lstStyle/>
          <a:p>
            <a:fld id="{660DE3CB-52A9-49BE-BA3B-CC3BA96ECB7B}" type="datetimeFigureOut">
              <a:rPr lang="en-US" smtClean="0"/>
              <a:t>11/28/2020</a:t>
            </a:fld>
            <a:endParaRPr lang="en-US"/>
          </a:p>
        </p:txBody>
      </p:sp>
      <p:sp>
        <p:nvSpPr>
          <p:cNvPr id="6" name="Footer Placeholder 5">
            <a:extLst>
              <a:ext uri="{FF2B5EF4-FFF2-40B4-BE49-F238E27FC236}">
                <a16:creationId xmlns:a16="http://schemas.microsoft.com/office/drawing/2014/main" id="{6BAB59D1-D6EE-465B-9062-6CD634B31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8622F-4643-40E6-92A6-81EA478E8741}"/>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5061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AE7DD-6FC2-47AD-8427-A89F3AA9E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75693-ECE1-49A6-9D80-6523EB7E4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EA684-4954-4282-803C-34D14A3BE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E3CB-52A9-49BE-BA3B-CC3BA96ECB7B}" type="datetimeFigureOut">
              <a:rPr lang="en-US" smtClean="0"/>
              <a:t>11/28/2020</a:t>
            </a:fld>
            <a:endParaRPr lang="en-US"/>
          </a:p>
        </p:txBody>
      </p:sp>
      <p:sp>
        <p:nvSpPr>
          <p:cNvPr id="5" name="Footer Placeholder 4">
            <a:extLst>
              <a:ext uri="{FF2B5EF4-FFF2-40B4-BE49-F238E27FC236}">
                <a16:creationId xmlns:a16="http://schemas.microsoft.com/office/drawing/2014/main" id="{76DD7070-8180-4194-9D14-1F9FDA272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097A-C9EF-4EFE-BF2A-476A9CEC3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A7437-CAB8-4423-8082-61CD12BDC571}" type="slidenum">
              <a:rPr lang="en-US" smtClean="0"/>
              <a:t>‹#›</a:t>
            </a:fld>
            <a:endParaRPr lang="en-US"/>
          </a:p>
        </p:txBody>
      </p:sp>
    </p:spTree>
    <p:extLst>
      <p:ext uri="{BB962C8B-B14F-4D97-AF65-F5344CB8AC3E}">
        <p14:creationId xmlns:p14="http://schemas.microsoft.com/office/powerpoint/2010/main" val="117093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67B9-6780-4AAF-9EED-555B0B566FA5}"/>
              </a:ext>
            </a:extLst>
          </p:cNvPr>
          <p:cNvSpPr>
            <a:spLocks noGrp="1"/>
          </p:cNvSpPr>
          <p:nvPr>
            <p:ph type="ctrTitle"/>
          </p:nvPr>
        </p:nvSpPr>
        <p:spPr/>
        <p:txBody>
          <a:bodyPr>
            <a:normAutofit fontScale="90000"/>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Tableau Homework - Citi Bike Analytics</a:t>
            </a:r>
            <a:br>
              <a:rPr lang="en-US" sz="4000" dirty="0">
                <a:effectLst/>
                <a:latin typeface="Calibri" panose="020F0502020204030204" pitchFamily="34" charset="0"/>
                <a:ea typeface="Calibri" panose="020F0502020204030204" pitchFamily="34" charset="0"/>
                <a:cs typeface="Times New Roman" panose="02020603050405020304" pitchFamily="18" charset="0"/>
              </a:rPr>
            </a:br>
            <a:br>
              <a:rPr lang="en-US" sz="4000" dirty="0">
                <a:effectLst/>
                <a:latin typeface="Calibri" panose="020F0502020204030204" pitchFamily="34" charset="0"/>
                <a:ea typeface="Calibri" panose="020F0502020204030204" pitchFamily="34" charset="0"/>
                <a:cs typeface="Times New Roman" panose="02020603050405020304" pitchFamily="18" charset="0"/>
              </a:rPr>
            </a:br>
            <a:r>
              <a:rPr lang="en-US" sz="2200" b="1" u="sng" dirty="0"/>
              <a:t>This analysis is based on the Summer 2019 routes</a:t>
            </a:r>
            <a:br>
              <a:rPr lang="en-US" sz="1800" dirty="0"/>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B62704C4-204B-4880-8BAB-3BC3F7734E5B}"/>
              </a:ext>
            </a:extLst>
          </p:cNvPr>
          <p:cNvSpPr>
            <a:spLocks noGrp="1"/>
          </p:cNvSpPr>
          <p:nvPr>
            <p:ph type="subTitle" idx="1"/>
          </p:nvPr>
        </p:nvSpPr>
        <p:spPr>
          <a:xfrm>
            <a:off x="1463040" y="3509963"/>
            <a:ext cx="9144000" cy="1655762"/>
          </a:xfrm>
        </p:spPr>
        <p:txBody>
          <a:bodyPr/>
          <a:lstStyle/>
          <a:p>
            <a:r>
              <a:rPr lang="en-US" sz="3600" dirty="0"/>
              <a:t>Ken Ho</a:t>
            </a:r>
          </a:p>
          <a:p>
            <a:r>
              <a:rPr lang="en-US" sz="2000" dirty="0"/>
              <a:t>Nov 23, 2020</a:t>
            </a:r>
          </a:p>
        </p:txBody>
      </p:sp>
    </p:spTree>
    <p:extLst>
      <p:ext uri="{BB962C8B-B14F-4D97-AF65-F5344CB8AC3E}">
        <p14:creationId xmlns:p14="http://schemas.microsoft.com/office/powerpoint/2010/main" val="341967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769C320-E872-4300-861B-E8EE75A95038}"/>
              </a:ext>
            </a:extLst>
          </p:cNvPr>
          <p:cNvSpPr txBox="1">
            <a:spLocks/>
          </p:cNvSpPr>
          <p:nvPr/>
        </p:nvSpPr>
        <p:spPr>
          <a:xfrm>
            <a:off x="338003" y="4038750"/>
            <a:ext cx="11495314" cy="24382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Age group of 16 years has an average trip duration of 17 minutes</a:t>
            </a:r>
          </a:p>
          <a:p>
            <a:r>
              <a:rPr lang="en-US" sz="1400" dirty="0">
                <a:latin typeface="Calibri" panose="020F0502020204030204" pitchFamily="34" charset="0"/>
                <a:ea typeface="Calibri" panose="020F0502020204030204" pitchFamily="34" charset="0"/>
                <a:cs typeface="Times New Roman" panose="02020603050405020304" pitchFamily="18" charset="0"/>
              </a:rPr>
              <a:t>The age group of 17 to 23 years has an average trip duration of 26 minutes</a:t>
            </a:r>
          </a:p>
          <a:p>
            <a:r>
              <a:rPr lang="en-US" sz="1400" dirty="0">
                <a:latin typeface="Calibri" panose="020F0502020204030204" pitchFamily="34" charset="0"/>
                <a:ea typeface="Calibri" panose="020F0502020204030204" pitchFamily="34" charset="0"/>
                <a:cs typeface="Times New Roman" panose="02020603050405020304" pitchFamily="18" charset="0"/>
              </a:rPr>
              <a:t>As the age increase beyond 23, the average trip duration seem to decrease with age increase</a:t>
            </a:r>
          </a:p>
          <a:p>
            <a:r>
              <a:rPr lang="en-US" sz="1400" dirty="0">
                <a:latin typeface="Calibri" panose="020F0502020204030204" pitchFamily="34" charset="0"/>
                <a:ea typeface="Calibri" panose="020F0502020204030204" pitchFamily="34" charset="0"/>
                <a:cs typeface="Times New Roman" panose="02020603050405020304" pitchFamily="18" charset="0"/>
              </a:rPr>
              <a:t>The age group of 23 to 37 years has an average trip duration of 12 minutes</a:t>
            </a:r>
          </a:p>
          <a:p>
            <a:r>
              <a:rPr lang="en-US" sz="1400" dirty="0">
                <a:latin typeface="Calibri" panose="020F0502020204030204" pitchFamily="34" charset="0"/>
                <a:ea typeface="Calibri" panose="020F0502020204030204" pitchFamily="34" charset="0"/>
                <a:cs typeface="Times New Roman" panose="02020603050405020304" pitchFamily="18" charset="0"/>
              </a:rPr>
              <a:t>We measured an average trip duration of 10 minutes for the age group of 38 to 48 years</a:t>
            </a:r>
          </a:p>
          <a:p>
            <a:r>
              <a:rPr lang="en-US" sz="1400" dirty="0">
                <a:latin typeface="Calibri" panose="020F0502020204030204" pitchFamily="34" charset="0"/>
                <a:ea typeface="Calibri" panose="020F0502020204030204" pitchFamily="34" charset="0"/>
                <a:cs typeface="Times New Roman" panose="02020603050405020304" pitchFamily="18" charset="0"/>
              </a:rPr>
              <a:t>The age group of 49 to 68 years has an average trip duration of 8 minutes</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51555757-EBBE-40DB-8059-61FBA7AC98AC}"/>
              </a:ext>
            </a:extLst>
          </p:cNvPr>
          <p:cNvGrpSpPr/>
          <p:nvPr/>
        </p:nvGrpSpPr>
        <p:grpSpPr>
          <a:xfrm>
            <a:off x="185582" y="381000"/>
            <a:ext cx="11855669" cy="3296110"/>
            <a:chOff x="213339" y="854751"/>
            <a:chExt cx="11855669" cy="3296110"/>
          </a:xfrm>
        </p:grpSpPr>
        <p:pic>
          <p:nvPicPr>
            <p:cNvPr id="4" name="Picture 3">
              <a:extLst>
                <a:ext uri="{FF2B5EF4-FFF2-40B4-BE49-F238E27FC236}">
                  <a16:creationId xmlns:a16="http://schemas.microsoft.com/office/drawing/2014/main" id="{265455E8-EB89-40B3-8F41-B1CF7C7F20AA}"/>
                </a:ext>
              </a:extLst>
            </p:cNvPr>
            <p:cNvPicPr>
              <a:picLocks noChangeAspect="1"/>
            </p:cNvPicPr>
            <p:nvPr/>
          </p:nvPicPr>
          <p:blipFill>
            <a:blip r:embed="rId2"/>
            <a:stretch>
              <a:fillRect/>
            </a:stretch>
          </p:blipFill>
          <p:spPr>
            <a:xfrm>
              <a:off x="365760" y="854751"/>
              <a:ext cx="11703248" cy="2657846"/>
            </a:xfrm>
            <a:prstGeom prst="rect">
              <a:avLst/>
            </a:prstGeom>
          </p:spPr>
        </p:pic>
        <p:pic>
          <p:nvPicPr>
            <p:cNvPr id="5" name="Picture 4">
              <a:extLst>
                <a:ext uri="{FF2B5EF4-FFF2-40B4-BE49-F238E27FC236}">
                  <a16:creationId xmlns:a16="http://schemas.microsoft.com/office/drawing/2014/main" id="{30A841E0-CF9C-4B1D-AED6-F9BBEE01CF7E}"/>
                </a:ext>
              </a:extLst>
            </p:cNvPr>
            <p:cNvPicPr>
              <a:picLocks noChangeAspect="1"/>
            </p:cNvPicPr>
            <p:nvPr/>
          </p:nvPicPr>
          <p:blipFill>
            <a:blip r:embed="rId3"/>
            <a:stretch>
              <a:fillRect/>
            </a:stretch>
          </p:blipFill>
          <p:spPr>
            <a:xfrm>
              <a:off x="213339" y="1506916"/>
              <a:ext cx="152421" cy="1057423"/>
            </a:xfrm>
            <a:prstGeom prst="rect">
              <a:avLst/>
            </a:prstGeom>
          </p:spPr>
        </p:pic>
        <p:pic>
          <p:nvPicPr>
            <p:cNvPr id="7" name="Picture 6">
              <a:extLst>
                <a:ext uri="{FF2B5EF4-FFF2-40B4-BE49-F238E27FC236}">
                  <a16:creationId xmlns:a16="http://schemas.microsoft.com/office/drawing/2014/main" id="{BF79540C-191A-497E-A3DB-00D8D4B6B584}"/>
                </a:ext>
              </a:extLst>
            </p:cNvPr>
            <p:cNvPicPr>
              <a:picLocks noChangeAspect="1"/>
            </p:cNvPicPr>
            <p:nvPr/>
          </p:nvPicPr>
          <p:blipFill>
            <a:blip r:embed="rId4"/>
            <a:stretch>
              <a:fillRect/>
            </a:stretch>
          </p:blipFill>
          <p:spPr>
            <a:xfrm>
              <a:off x="599307" y="3512597"/>
              <a:ext cx="11469701" cy="638264"/>
            </a:xfrm>
            <a:prstGeom prst="rect">
              <a:avLst/>
            </a:prstGeom>
          </p:spPr>
        </p:pic>
      </p:grpSp>
      <p:pic>
        <p:nvPicPr>
          <p:cNvPr id="3" name="Picture 2">
            <a:extLst>
              <a:ext uri="{FF2B5EF4-FFF2-40B4-BE49-F238E27FC236}">
                <a16:creationId xmlns:a16="http://schemas.microsoft.com/office/drawing/2014/main" id="{1035D33E-B46A-468A-B893-AE844C61BF32}"/>
              </a:ext>
            </a:extLst>
          </p:cNvPr>
          <p:cNvPicPr>
            <a:picLocks noChangeAspect="1"/>
          </p:cNvPicPr>
          <p:nvPr/>
        </p:nvPicPr>
        <p:blipFill>
          <a:blip r:embed="rId5"/>
          <a:stretch>
            <a:fillRect/>
          </a:stretch>
        </p:blipFill>
        <p:spPr>
          <a:xfrm>
            <a:off x="933256" y="271978"/>
            <a:ext cx="4734586" cy="409632"/>
          </a:xfrm>
          <a:prstGeom prst="rect">
            <a:avLst/>
          </a:prstGeom>
        </p:spPr>
      </p:pic>
      <p:sp>
        <p:nvSpPr>
          <p:cNvPr id="9" name="Right Brace 8">
            <a:extLst>
              <a:ext uri="{FF2B5EF4-FFF2-40B4-BE49-F238E27FC236}">
                <a16:creationId xmlns:a16="http://schemas.microsoft.com/office/drawing/2014/main" id="{5C3D7714-E6F2-447B-A45C-06B39EE6D335}"/>
              </a:ext>
            </a:extLst>
          </p:cNvPr>
          <p:cNvSpPr/>
          <p:nvPr/>
        </p:nvSpPr>
        <p:spPr>
          <a:xfrm rot="5400000">
            <a:off x="1345471" y="2993486"/>
            <a:ext cx="121924" cy="1245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949F140-781B-4942-92CC-A754F7C18E28}"/>
              </a:ext>
            </a:extLst>
          </p:cNvPr>
          <p:cNvSpPr txBox="1"/>
          <p:nvPr/>
        </p:nvSpPr>
        <p:spPr>
          <a:xfrm>
            <a:off x="1045029" y="3719429"/>
            <a:ext cx="1097280" cy="276999"/>
          </a:xfrm>
          <a:prstGeom prst="rect">
            <a:avLst/>
          </a:prstGeom>
          <a:noFill/>
        </p:spPr>
        <p:txBody>
          <a:bodyPr wrap="square" rtlCol="0">
            <a:spAutoFit/>
          </a:bodyPr>
          <a:lstStyle/>
          <a:p>
            <a:r>
              <a:rPr lang="en-US" sz="1200" dirty="0"/>
              <a:t>17 to 23</a:t>
            </a:r>
          </a:p>
        </p:txBody>
      </p:sp>
      <p:sp>
        <p:nvSpPr>
          <p:cNvPr id="11" name="Right Brace 10">
            <a:extLst>
              <a:ext uri="{FF2B5EF4-FFF2-40B4-BE49-F238E27FC236}">
                <a16:creationId xmlns:a16="http://schemas.microsoft.com/office/drawing/2014/main" id="{35EC5F6B-FD28-479C-B6F3-11D25F75B524}"/>
              </a:ext>
            </a:extLst>
          </p:cNvPr>
          <p:cNvSpPr/>
          <p:nvPr/>
        </p:nvSpPr>
        <p:spPr>
          <a:xfrm rot="5400000">
            <a:off x="3335382" y="2318570"/>
            <a:ext cx="121919" cy="25951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6B27B32-A4CF-4A94-99F2-9AA2B3FF8922}"/>
              </a:ext>
            </a:extLst>
          </p:cNvPr>
          <p:cNvSpPr txBox="1"/>
          <p:nvPr/>
        </p:nvSpPr>
        <p:spPr>
          <a:xfrm>
            <a:off x="3026229" y="3708457"/>
            <a:ext cx="1097280" cy="276999"/>
          </a:xfrm>
          <a:prstGeom prst="rect">
            <a:avLst/>
          </a:prstGeom>
          <a:noFill/>
        </p:spPr>
        <p:txBody>
          <a:bodyPr wrap="square" rtlCol="0">
            <a:spAutoFit/>
          </a:bodyPr>
          <a:lstStyle/>
          <a:p>
            <a:r>
              <a:rPr lang="en-US" sz="1200" dirty="0"/>
              <a:t>24 to 37</a:t>
            </a:r>
          </a:p>
        </p:txBody>
      </p:sp>
      <p:sp>
        <p:nvSpPr>
          <p:cNvPr id="13" name="Right Brace 12">
            <a:extLst>
              <a:ext uri="{FF2B5EF4-FFF2-40B4-BE49-F238E27FC236}">
                <a16:creationId xmlns:a16="http://schemas.microsoft.com/office/drawing/2014/main" id="{27574E73-3D14-45EB-A832-0AD30309FD52}"/>
              </a:ext>
            </a:extLst>
          </p:cNvPr>
          <p:cNvSpPr/>
          <p:nvPr/>
        </p:nvSpPr>
        <p:spPr>
          <a:xfrm rot="5400000">
            <a:off x="5681471" y="2652981"/>
            <a:ext cx="106245" cy="19420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BE181F6-4AA4-4A40-80A2-0C244522123A}"/>
              </a:ext>
            </a:extLst>
          </p:cNvPr>
          <p:cNvSpPr txBox="1"/>
          <p:nvPr/>
        </p:nvSpPr>
        <p:spPr>
          <a:xfrm>
            <a:off x="5390606" y="3708457"/>
            <a:ext cx="1097280" cy="276999"/>
          </a:xfrm>
          <a:prstGeom prst="rect">
            <a:avLst/>
          </a:prstGeom>
          <a:noFill/>
        </p:spPr>
        <p:txBody>
          <a:bodyPr wrap="square" rtlCol="0">
            <a:spAutoFit/>
          </a:bodyPr>
          <a:lstStyle/>
          <a:p>
            <a:r>
              <a:rPr lang="en-US" sz="1200" dirty="0"/>
              <a:t>38 to 48</a:t>
            </a:r>
          </a:p>
        </p:txBody>
      </p:sp>
      <p:sp>
        <p:nvSpPr>
          <p:cNvPr id="15" name="TextBox 14">
            <a:extLst>
              <a:ext uri="{FF2B5EF4-FFF2-40B4-BE49-F238E27FC236}">
                <a16:creationId xmlns:a16="http://schemas.microsoft.com/office/drawing/2014/main" id="{26F0784F-B19A-405D-A63B-101F78E44253}"/>
              </a:ext>
            </a:extLst>
          </p:cNvPr>
          <p:cNvSpPr txBox="1"/>
          <p:nvPr/>
        </p:nvSpPr>
        <p:spPr>
          <a:xfrm>
            <a:off x="5939246" y="271978"/>
            <a:ext cx="1410788" cy="461665"/>
          </a:xfrm>
          <a:prstGeom prst="rect">
            <a:avLst/>
          </a:prstGeom>
          <a:noFill/>
        </p:spPr>
        <p:txBody>
          <a:bodyPr wrap="square" rtlCol="0">
            <a:spAutoFit/>
          </a:bodyPr>
          <a:lstStyle/>
          <a:p>
            <a:r>
              <a:rPr lang="en-US" sz="1200" dirty="0"/>
              <a:t>outlier; unexpected phenomena</a:t>
            </a:r>
          </a:p>
        </p:txBody>
      </p:sp>
      <p:cxnSp>
        <p:nvCxnSpPr>
          <p:cNvPr id="16" name="Straight Arrow Connector 15">
            <a:extLst>
              <a:ext uri="{FF2B5EF4-FFF2-40B4-BE49-F238E27FC236}">
                <a16:creationId xmlns:a16="http://schemas.microsoft.com/office/drawing/2014/main" id="{C64705DB-4A50-4F47-AD60-2318E47FC17F}"/>
              </a:ext>
            </a:extLst>
          </p:cNvPr>
          <p:cNvCxnSpPr>
            <a:cxnSpLocks/>
          </p:cNvCxnSpPr>
          <p:nvPr/>
        </p:nvCxnSpPr>
        <p:spPr>
          <a:xfrm>
            <a:off x="6532866" y="694687"/>
            <a:ext cx="407865" cy="271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C3EE00-2CAA-4AEF-9450-9ECF69280CAB}"/>
              </a:ext>
            </a:extLst>
          </p:cNvPr>
          <p:cNvSpPr txBox="1"/>
          <p:nvPr/>
        </p:nvSpPr>
        <p:spPr>
          <a:xfrm>
            <a:off x="9287691" y="1248258"/>
            <a:ext cx="1410788" cy="461665"/>
          </a:xfrm>
          <a:prstGeom prst="rect">
            <a:avLst/>
          </a:prstGeom>
          <a:noFill/>
        </p:spPr>
        <p:txBody>
          <a:bodyPr wrap="square" rtlCol="0">
            <a:spAutoFit/>
          </a:bodyPr>
          <a:lstStyle/>
          <a:p>
            <a:r>
              <a:rPr lang="en-US" sz="1200" dirty="0"/>
              <a:t>outlier; unexpected phenomena</a:t>
            </a:r>
          </a:p>
        </p:txBody>
      </p:sp>
      <p:cxnSp>
        <p:nvCxnSpPr>
          <p:cNvPr id="19" name="Straight Arrow Connector 18">
            <a:extLst>
              <a:ext uri="{FF2B5EF4-FFF2-40B4-BE49-F238E27FC236}">
                <a16:creationId xmlns:a16="http://schemas.microsoft.com/office/drawing/2014/main" id="{CEA76439-61EF-44D6-908F-560FFE780900}"/>
              </a:ext>
            </a:extLst>
          </p:cNvPr>
          <p:cNvCxnSpPr>
            <a:cxnSpLocks/>
          </p:cNvCxnSpPr>
          <p:nvPr/>
        </p:nvCxnSpPr>
        <p:spPr>
          <a:xfrm>
            <a:off x="10116443" y="1682963"/>
            <a:ext cx="407865" cy="271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85E69B00-0282-42FC-852D-10AD40E457A5}"/>
              </a:ext>
            </a:extLst>
          </p:cNvPr>
          <p:cNvSpPr/>
          <p:nvPr/>
        </p:nvSpPr>
        <p:spPr>
          <a:xfrm rot="5400000">
            <a:off x="8588827" y="1725942"/>
            <a:ext cx="121922" cy="3749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0C4B946-9754-4BEB-B65E-8158FD60FD27}"/>
              </a:ext>
            </a:extLst>
          </p:cNvPr>
          <p:cNvSpPr txBox="1"/>
          <p:nvPr/>
        </p:nvSpPr>
        <p:spPr>
          <a:xfrm>
            <a:off x="8342810" y="3677108"/>
            <a:ext cx="1097280" cy="276999"/>
          </a:xfrm>
          <a:prstGeom prst="rect">
            <a:avLst/>
          </a:prstGeom>
          <a:noFill/>
        </p:spPr>
        <p:txBody>
          <a:bodyPr wrap="square" rtlCol="0">
            <a:spAutoFit/>
          </a:bodyPr>
          <a:lstStyle/>
          <a:p>
            <a:r>
              <a:rPr lang="en-US" sz="1200" dirty="0"/>
              <a:t>49 to 68</a:t>
            </a:r>
          </a:p>
        </p:txBody>
      </p:sp>
    </p:spTree>
    <p:extLst>
      <p:ext uri="{BB962C8B-B14F-4D97-AF65-F5344CB8AC3E}">
        <p14:creationId xmlns:p14="http://schemas.microsoft.com/office/powerpoint/2010/main" val="384944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C156C4-FC56-4E7A-9565-14F5BA5E3D35}"/>
              </a:ext>
            </a:extLst>
          </p:cNvPr>
          <p:cNvPicPr>
            <a:picLocks noChangeAspect="1"/>
          </p:cNvPicPr>
          <p:nvPr/>
        </p:nvPicPr>
        <p:blipFill>
          <a:blip r:embed="rId2"/>
          <a:stretch>
            <a:fillRect/>
          </a:stretch>
        </p:blipFill>
        <p:spPr>
          <a:xfrm>
            <a:off x="361668" y="0"/>
            <a:ext cx="3987209" cy="6858000"/>
          </a:xfrm>
          <a:prstGeom prst="rect">
            <a:avLst/>
          </a:prstGeom>
        </p:spPr>
      </p:pic>
      <p:pic>
        <p:nvPicPr>
          <p:cNvPr id="3" name="Picture 2">
            <a:extLst>
              <a:ext uri="{FF2B5EF4-FFF2-40B4-BE49-F238E27FC236}">
                <a16:creationId xmlns:a16="http://schemas.microsoft.com/office/drawing/2014/main" id="{E4D9B72D-8734-4AB4-A932-D2A5A31699DF}"/>
              </a:ext>
            </a:extLst>
          </p:cNvPr>
          <p:cNvPicPr>
            <a:picLocks noChangeAspect="1"/>
          </p:cNvPicPr>
          <p:nvPr/>
        </p:nvPicPr>
        <p:blipFill>
          <a:blip r:embed="rId3"/>
          <a:stretch>
            <a:fillRect/>
          </a:stretch>
        </p:blipFill>
        <p:spPr>
          <a:xfrm>
            <a:off x="1138265" y="369691"/>
            <a:ext cx="1676634" cy="743054"/>
          </a:xfrm>
          <a:prstGeom prst="rect">
            <a:avLst/>
          </a:prstGeom>
        </p:spPr>
      </p:pic>
      <p:sp>
        <p:nvSpPr>
          <p:cNvPr id="4" name="Content Placeholder 2">
            <a:extLst>
              <a:ext uri="{FF2B5EF4-FFF2-40B4-BE49-F238E27FC236}">
                <a16:creationId xmlns:a16="http://schemas.microsoft.com/office/drawing/2014/main" id="{9CF6BEF9-A7E0-4628-B9D8-0740B4312121}"/>
              </a:ext>
            </a:extLst>
          </p:cNvPr>
          <p:cNvSpPr txBox="1">
            <a:spLocks/>
          </p:cNvSpPr>
          <p:nvPr/>
        </p:nvSpPr>
        <p:spPr>
          <a:xfrm>
            <a:off x="4249781" y="336162"/>
            <a:ext cx="7218615" cy="2092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Subscribers are those who join the Citi bike membership and use the bicycles more frequently for all kinds of purposes.  Therefore, they are less likely than Customers to return the bicycles to the same stations</a:t>
            </a:r>
          </a:p>
          <a:p>
            <a:r>
              <a:rPr lang="en-US" sz="1400" dirty="0">
                <a:latin typeface="Calibri" panose="020F0502020204030204" pitchFamily="34" charset="0"/>
                <a:ea typeface="Calibri" panose="020F0502020204030204" pitchFamily="34" charset="0"/>
                <a:cs typeface="Times New Roman" panose="02020603050405020304" pitchFamily="18" charset="0"/>
              </a:rPr>
              <a:t>Customers use the bicycles less frequently and usually need the bicycles when they leave a station and need to run a quick errand and usually return the bicycle to the same station when they complete that errand</a:t>
            </a:r>
          </a:p>
        </p:txBody>
      </p:sp>
    </p:spTree>
    <p:extLst>
      <p:ext uri="{BB962C8B-B14F-4D97-AF65-F5344CB8AC3E}">
        <p14:creationId xmlns:p14="http://schemas.microsoft.com/office/powerpoint/2010/main" val="346575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3F1DC9-D4E5-4583-B32D-AEE856EFDC33}"/>
              </a:ext>
            </a:extLst>
          </p:cNvPr>
          <p:cNvPicPr>
            <a:picLocks noChangeAspect="1"/>
          </p:cNvPicPr>
          <p:nvPr/>
        </p:nvPicPr>
        <p:blipFill>
          <a:blip r:embed="rId2"/>
          <a:stretch>
            <a:fillRect/>
          </a:stretch>
        </p:blipFill>
        <p:spPr>
          <a:xfrm>
            <a:off x="333870" y="1423043"/>
            <a:ext cx="3248478" cy="5268060"/>
          </a:xfrm>
          <a:prstGeom prst="rect">
            <a:avLst/>
          </a:prstGeom>
        </p:spPr>
      </p:pic>
      <p:pic>
        <p:nvPicPr>
          <p:cNvPr id="3" name="Picture 2">
            <a:extLst>
              <a:ext uri="{FF2B5EF4-FFF2-40B4-BE49-F238E27FC236}">
                <a16:creationId xmlns:a16="http://schemas.microsoft.com/office/drawing/2014/main" id="{A7C4393C-CCFD-4BA7-B5BE-1C6377F5729A}"/>
              </a:ext>
            </a:extLst>
          </p:cNvPr>
          <p:cNvPicPr>
            <a:picLocks noChangeAspect="1"/>
          </p:cNvPicPr>
          <p:nvPr/>
        </p:nvPicPr>
        <p:blipFill>
          <a:blip r:embed="rId3"/>
          <a:stretch>
            <a:fillRect/>
          </a:stretch>
        </p:blipFill>
        <p:spPr>
          <a:xfrm>
            <a:off x="732568" y="127462"/>
            <a:ext cx="1933845" cy="1295581"/>
          </a:xfrm>
          <a:prstGeom prst="rect">
            <a:avLst/>
          </a:prstGeom>
        </p:spPr>
      </p:pic>
      <p:sp>
        <p:nvSpPr>
          <p:cNvPr id="4" name="Content Placeholder 2">
            <a:extLst>
              <a:ext uri="{FF2B5EF4-FFF2-40B4-BE49-F238E27FC236}">
                <a16:creationId xmlns:a16="http://schemas.microsoft.com/office/drawing/2014/main" id="{6B01E691-1579-4FC7-BE50-F2A90AEAFB6B}"/>
              </a:ext>
            </a:extLst>
          </p:cNvPr>
          <p:cNvSpPr txBox="1">
            <a:spLocks/>
          </p:cNvSpPr>
          <p:nvPr/>
        </p:nvSpPr>
        <p:spPr>
          <a:xfrm>
            <a:off x="4249781" y="336162"/>
            <a:ext cx="7218615" cy="2092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Which bikes (by ID) are most likely due for repair or inspection in the timespan (summer 2019)?</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Calibri" panose="020F0502020204030204" pitchFamily="34" charset="0"/>
                <a:ea typeface="Calibri" panose="020F0502020204030204" pitchFamily="34" charset="0"/>
                <a:cs typeface="Times New Roman" panose="02020603050405020304" pitchFamily="18" charset="0"/>
              </a:rPr>
              <a:t>These 10 bikes (all above 10% of utilization) are likely needed for maintenance</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400" dirty="0">
                <a:latin typeface="Calibri" panose="020F0502020204030204" pitchFamily="34" charset="0"/>
                <a:ea typeface="Calibri" panose="020F0502020204030204" pitchFamily="34" charset="0"/>
                <a:cs typeface="Times New Roman" panose="02020603050405020304" pitchFamily="18" charset="0"/>
              </a:rPr>
              <a:t>Utilization was calculated for each bike ID using its the total time used (in seconds) as a percentage of the total period (in seconds) of the entire summer of 2019</a:t>
            </a:r>
          </a:p>
        </p:txBody>
      </p:sp>
      <p:sp>
        <p:nvSpPr>
          <p:cNvPr id="5" name="Right Brace 4">
            <a:extLst>
              <a:ext uri="{FF2B5EF4-FFF2-40B4-BE49-F238E27FC236}">
                <a16:creationId xmlns:a16="http://schemas.microsoft.com/office/drawing/2014/main" id="{12D8A0E9-2D1C-497F-B2D1-E6498FC19407}"/>
              </a:ext>
            </a:extLst>
          </p:cNvPr>
          <p:cNvSpPr/>
          <p:nvPr/>
        </p:nvSpPr>
        <p:spPr>
          <a:xfrm>
            <a:off x="3447875" y="2306972"/>
            <a:ext cx="302004" cy="1837189"/>
          </a:xfrm>
          <a:prstGeom prst="rightBrace">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E1CAB37-6B8F-45CC-9D7E-FA860B8F3867}"/>
              </a:ext>
            </a:extLst>
          </p:cNvPr>
          <p:cNvCxnSpPr>
            <a:cxnSpLocks/>
          </p:cNvCxnSpPr>
          <p:nvPr/>
        </p:nvCxnSpPr>
        <p:spPr>
          <a:xfrm flipH="1">
            <a:off x="3849087" y="1166069"/>
            <a:ext cx="474476" cy="2059497"/>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22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D74F3-2BC6-490D-941F-2E881A0898AC}"/>
              </a:ext>
            </a:extLst>
          </p:cNvPr>
          <p:cNvPicPr>
            <a:picLocks noChangeAspect="1"/>
          </p:cNvPicPr>
          <p:nvPr/>
        </p:nvPicPr>
        <p:blipFill>
          <a:blip r:embed="rId2"/>
          <a:stretch>
            <a:fillRect/>
          </a:stretch>
        </p:blipFill>
        <p:spPr>
          <a:xfrm>
            <a:off x="0" y="492034"/>
            <a:ext cx="12192000" cy="6365966"/>
          </a:xfrm>
          <a:prstGeom prst="rect">
            <a:avLst/>
          </a:prstGeom>
        </p:spPr>
      </p:pic>
      <p:sp>
        <p:nvSpPr>
          <p:cNvPr id="3" name="TextBox 2">
            <a:extLst>
              <a:ext uri="{FF2B5EF4-FFF2-40B4-BE49-F238E27FC236}">
                <a16:creationId xmlns:a16="http://schemas.microsoft.com/office/drawing/2014/main" id="{B336F2DC-478E-450B-92CD-6BDC14527E7F}"/>
              </a:ext>
            </a:extLst>
          </p:cNvPr>
          <p:cNvSpPr txBox="1"/>
          <p:nvPr/>
        </p:nvSpPr>
        <p:spPr>
          <a:xfrm>
            <a:off x="221673" y="122702"/>
            <a:ext cx="2410691" cy="369332"/>
          </a:xfrm>
          <a:prstGeom prst="rect">
            <a:avLst/>
          </a:prstGeom>
          <a:noFill/>
        </p:spPr>
        <p:txBody>
          <a:bodyPr wrap="square" rtlCol="0">
            <a:spAutoFit/>
          </a:bodyPr>
          <a:lstStyle/>
          <a:p>
            <a:r>
              <a:rPr lang="en-US" dirty="0"/>
              <a:t>City Official Map</a:t>
            </a:r>
          </a:p>
        </p:txBody>
      </p:sp>
    </p:spTree>
    <p:extLst>
      <p:ext uri="{BB962C8B-B14F-4D97-AF65-F5344CB8AC3E}">
        <p14:creationId xmlns:p14="http://schemas.microsoft.com/office/powerpoint/2010/main" val="258757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6343F1-1992-487F-A472-5ADFAC2E329A}"/>
              </a:ext>
            </a:extLst>
          </p:cNvPr>
          <p:cNvPicPr>
            <a:picLocks noChangeAspect="1"/>
          </p:cNvPicPr>
          <p:nvPr/>
        </p:nvPicPr>
        <p:blipFill>
          <a:blip r:embed="rId2"/>
          <a:stretch>
            <a:fillRect/>
          </a:stretch>
        </p:blipFill>
        <p:spPr>
          <a:xfrm>
            <a:off x="0" y="281818"/>
            <a:ext cx="12192000" cy="6485952"/>
          </a:xfrm>
          <a:prstGeom prst="rect">
            <a:avLst/>
          </a:prstGeom>
        </p:spPr>
      </p:pic>
      <p:sp>
        <p:nvSpPr>
          <p:cNvPr id="3" name="TextBox 2">
            <a:extLst>
              <a:ext uri="{FF2B5EF4-FFF2-40B4-BE49-F238E27FC236}">
                <a16:creationId xmlns:a16="http://schemas.microsoft.com/office/drawing/2014/main" id="{86D40CCA-6DD1-400B-BF69-DA709C49923E}"/>
              </a:ext>
            </a:extLst>
          </p:cNvPr>
          <p:cNvSpPr txBox="1"/>
          <p:nvPr/>
        </p:nvSpPr>
        <p:spPr>
          <a:xfrm>
            <a:off x="221673" y="122702"/>
            <a:ext cx="2410691" cy="369332"/>
          </a:xfrm>
          <a:prstGeom prst="rect">
            <a:avLst/>
          </a:prstGeom>
          <a:noFill/>
        </p:spPr>
        <p:txBody>
          <a:bodyPr wrap="square" rtlCol="0">
            <a:spAutoFit/>
          </a:bodyPr>
          <a:lstStyle/>
          <a:p>
            <a:r>
              <a:rPr lang="en-US" dirty="0"/>
              <a:t>Dashboard # 1</a:t>
            </a:r>
          </a:p>
        </p:txBody>
      </p:sp>
    </p:spTree>
    <p:extLst>
      <p:ext uri="{BB962C8B-B14F-4D97-AF65-F5344CB8AC3E}">
        <p14:creationId xmlns:p14="http://schemas.microsoft.com/office/powerpoint/2010/main" val="108706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40CCA-6DD1-400B-BF69-DA709C49923E}"/>
              </a:ext>
            </a:extLst>
          </p:cNvPr>
          <p:cNvSpPr txBox="1"/>
          <p:nvPr/>
        </p:nvSpPr>
        <p:spPr>
          <a:xfrm>
            <a:off x="221673" y="122702"/>
            <a:ext cx="2410691" cy="369332"/>
          </a:xfrm>
          <a:prstGeom prst="rect">
            <a:avLst/>
          </a:prstGeom>
          <a:noFill/>
        </p:spPr>
        <p:txBody>
          <a:bodyPr wrap="square" rtlCol="0">
            <a:spAutoFit/>
          </a:bodyPr>
          <a:lstStyle/>
          <a:p>
            <a:r>
              <a:rPr lang="en-US" dirty="0"/>
              <a:t>Dashboard # 2</a:t>
            </a:r>
          </a:p>
        </p:txBody>
      </p:sp>
      <p:pic>
        <p:nvPicPr>
          <p:cNvPr id="4" name="Picture 3">
            <a:extLst>
              <a:ext uri="{FF2B5EF4-FFF2-40B4-BE49-F238E27FC236}">
                <a16:creationId xmlns:a16="http://schemas.microsoft.com/office/drawing/2014/main" id="{B4F4267D-251E-4DED-8B9B-CEC7B90A697D}"/>
              </a:ext>
            </a:extLst>
          </p:cNvPr>
          <p:cNvPicPr>
            <a:picLocks noChangeAspect="1"/>
          </p:cNvPicPr>
          <p:nvPr/>
        </p:nvPicPr>
        <p:blipFill>
          <a:blip r:embed="rId2"/>
          <a:stretch>
            <a:fillRect/>
          </a:stretch>
        </p:blipFill>
        <p:spPr>
          <a:xfrm>
            <a:off x="0" y="492034"/>
            <a:ext cx="12192000" cy="6168825"/>
          </a:xfrm>
          <a:prstGeom prst="rect">
            <a:avLst/>
          </a:prstGeom>
        </p:spPr>
      </p:pic>
    </p:spTree>
    <p:extLst>
      <p:ext uri="{BB962C8B-B14F-4D97-AF65-F5344CB8AC3E}">
        <p14:creationId xmlns:p14="http://schemas.microsoft.com/office/powerpoint/2010/main" val="389332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9D1E4-EA20-42F3-9D1D-17F11CE81176}"/>
              </a:ext>
            </a:extLst>
          </p:cNvPr>
          <p:cNvPicPr>
            <a:picLocks noChangeAspect="1"/>
          </p:cNvPicPr>
          <p:nvPr/>
        </p:nvPicPr>
        <p:blipFill>
          <a:blip r:embed="rId2"/>
          <a:stretch>
            <a:fillRect/>
          </a:stretch>
        </p:blipFill>
        <p:spPr>
          <a:xfrm>
            <a:off x="1070098" y="173807"/>
            <a:ext cx="3026449" cy="6510385"/>
          </a:xfrm>
          <a:prstGeom prst="rect">
            <a:avLst/>
          </a:prstGeom>
        </p:spPr>
      </p:pic>
      <p:pic>
        <p:nvPicPr>
          <p:cNvPr id="5" name="Picture 4">
            <a:extLst>
              <a:ext uri="{FF2B5EF4-FFF2-40B4-BE49-F238E27FC236}">
                <a16:creationId xmlns:a16="http://schemas.microsoft.com/office/drawing/2014/main" id="{3581AC0A-1C59-4815-ADC6-7999DBA0DD5F}"/>
              </a:ext>
            </a:extLst>
          </p:cNvPr>
          <p:cNvPicPr>
            <a:picLocks noChangeAspect="1"/>
          </p:cNvPicPr>
          <p:nvPr/>
        </p:nvPicPr>
        <p:blipFill>
          <a:blip r:embed="rId3"/>
          <a:stretch>
            <a:fillRect/>
          </a:stretch>
        </p:blipFill>
        <p:spPr>
          <a:xfrm>
            <a:off x="78198" y="929984"/>
            <a:ext cx="1095528" cy="905001"/>
          </a:xfrm>
          <a:prstGeom prst="rect">
            <a:avLst/>
          </a:prstGeom>
        </p:spPr>
      </p:pic>
      <p:sp>
        <p:nvSpPr>
          <p:cNvPr id="6" name="Content Placeholder 2">
            <a:extLst>
              <a:ext uri="{FF2B5EF4-FFF2-40B4-BE49-F238E27FC236}">
                <a16:creationId xmlns:a16="http://schemas.microsoft.com/office/drawing/2014/main" id="{DF2EB34E-736D-4E0E-AC35-DF1D71E53B5C}"/>
              </a:ext>
            </a:extLst>
          </p:cNvPr>
          <p:cNvSpPr txBox="1">
            <a:spLocks/>
          </p:cNvSpPr>
          <p:nvPr/>
        </p:nvSpPr>
        <p:spPr>
          <a:xfrm>
            <a:off x="4249781" y="336162"/>
            <a:ext cx="7218615" cy="2092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The average bicycle trip duration of males are 11 minutes while that of females are 14  minutes</a:t>
            </a:r>
          </a:p>
          <a:p>
            <a:r>
              <a:rPr lang="en-US" sz="1400" dirty="0">
                <a:latin typeface="Calibri" panose="020F0502020204030204" pitchFamily="34" charset="0"/>
                <a:ea typeface="Calibri" panose="020F0502020204030204" pitchFamily="34" charset="0"/>
                <a:cs typeface="Times New Roman" panose="02020603050405020304" pitchFamily="18" charset="0"/>
              </a:rPr>
              <a:t>An unexpected phenomena is the unknown gender having the highest average trip duration of 45 minutes </a:t>
            </a:r>
          </a:p>
        </p:txBody>
      </p:sp>
    </p:spTree>
    <p:extLst>
      <p:ext uri="{BB962C8B-B14F-4D97-AF65-F5344CB8AC3E}">
        <p14:creationId xmlns:p14="http://schemas.microsoft.com/office/powerpoint/2010/main" val="186670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81AC0A-1C59-4815-ADC6-7999DBA0DD5F}"/>
              </a:ext>
            </a:extLst>
          </p:cNvPr>
          <p:cNvPicPr>
            <a:picLocks noChangeAspect="1"/>
          </p:cNvPicPr>
          <p:nvPr/>
        </p:nvPicPr>
        <p:blipFill>
          <a:blip r:embed="rId2"/>
          <a:stretch>
            <a:fillRect/>
          </a:stretch>
        </p:blipFill>
        <p:spPr>
          <a:xfrm>
            <a:off x="78198" y="929984"/>
            <a:ext cx="1095528" cy="905001"/>
          </a:xfrm>
          <a:prstGeom prst="rect">
            <a:avLst/>
          </a:prstGeom>
        </p:spPr>
      </p:pic>
      <p:sp>
        <p:nvSpPr>
          <p:cNvPr id="6" name="Content Placeholder 2">
            <a:extLst>
              <a:ext uri="{FF2B5EF4-FFF2-40B4-BE49-F238E27FC236}">
                <a16:creationId xmlns:a16="http://schemas.microsoft.com/office/drawing/2014/main" id="{DF2EB34E-736D-4E0E-AC35-DF1D71E53B5C}"/>
              </a:ext>
            </a:extLst>
          </p:cNvPr>
          <p:cNvSpPr txBox="1">
            <a:spLocks/>
          </p:cNvSpPr>
          <p:nvPr/>
        </p:nvSpPr>
        <p:spPr>
          <a:xfrm>
            <a:off x="4249781" y="336162"/>
            <a:ext cx="7218615" cy="2092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The gender distribution on the last day summer 2019 (which is August 1) is about 26% male and 20% female.  An unexpected phenomena is the high percentage of unknown gender, 54%</a:t>
            </a:r>
          </a:p>
        </p:txBody>
      </p:sp>
      <p:pic>
        <p:nvPicPr>
          <p:cNvPr id="2" name="Picture 1">
            <a:extLst>
              <a:ext uri="{FF2B5EF4-FFF2-40B4-BE49-F238E27FC236}">
                <a16:creationId xmlns:a16="http://schemas.microsoft.com/office/drawing/2014/main" id="{304702D0-7BF3-4343-8A9B-5F777EC3D9B9}"/>
              </a:ext>
            </a:extLst>
          </p:cNvPr>
          <p:cNvPicPr>
            <a:picLocks noChangeAspect="1"/>
          </p:cNvPicPr>
          <p:nvPr/>
        </p:nvPicPr>
        <p:blipFill>
          <a:blip r:embed="rId3"/>
          <a:stretch>
            <a:fillRect/>
          </a:stretch>
        </p:blipFill>
        <p:spPr>
          <a:xfrm>
            <a:off x="1268514" y="336162"/>
            <a:ext cx="2886478" cy="3448531"/>
          </a:xfrm>
          <a:prstGeom prst="rect">
            <a:avLst/>
          </a:prstGeom>
        </p:spPr>
      </p:pic>
    </p:spTree>
    <p:extLst>
      <p:ext uri="{BB962C8B-B14F-4D97-AF65-F5344CB8AC3E}">
        <p14:creationId xmlns:p14="http://schemas.microsoft.com/office/powerpoint/2010/main" val="339883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87D7A0-5F91-473B-B68C-A6797EB11E0A}"/>
              </a:ext>
            </a:extLst>
          </p:cNvPr>
          <p:cNvPicPr>
            <a:picLocks noChangeAspect="1"/>
          </p:cNvPicPr>
          <p:nvPr/>
        </p:nvPicPr>
        <p:blipFill>
          <a:blip r:embed="rId2"/>
          <a:stretch>
            <a:fillRect/>
          </a:stretch>
        </p:blipFill>
        <p:spPr>
          <a:xfrm>
            <a:off x="397237" y="1606652"/>
            <a:ext cx="5153744" cy="4734586"/>
          </a:xfrm>
          <a:prstGeom prst="rect">
            <a:avLst/>
          </a:prstGeom>
        </p:spPr>
      </p:pic>
      <p:pic>
        <p:nvPicPr>
          <p:cNvPr id="3" name="Picture 2">
            <a:extLst>
              <a:ext uri="{FF2B5EF4-FFF2-40B4-BE49-F238E27FC236}">
                <a16:creationId xmlns:a16="http://schemas.microsoft.com/office/drawing/2014/main" id="{44A80B01-8370-4A8F-94F5-B513F767ABC5}"/>
              </a:ext>
            </a:extLst>
          </p:cNvPr>
          <p:cNvPicPr>
            <a:picLocks noChangeAspect="1"/>
          </p:cNvPicPr>
          <p:nvPr/>
        </p:nvPicPr>
        <p:blipFill>
          <a:blip r:embed="rId3"/>
          <a:stretch>
            <a:fillRect/>
          </a:stretch>
        </p:blipFill>
        <p:spPr>
          <a:xfrm>
            <a:off x="1649041" y="366212"/>
            <a:ext cx="1190791" cy="971686"/>
          </a:xfrm>
          <a:prstGeom prst="rect">
            <a:avLst/>
          </a:prstGeom>
        </p:spPr>
      </p:pic>
      <p:sp>
        <p:nvSpPr>
          <p:cNvPr id="4" name="Content Placeholder 2">
            <a:extLst>
              <a:ext uri="{FF2B5EF4-FFF2-40B4-BE49-F238E27FC236}">
                <a16:creationId xmlns:a16="http://schemas.microsoft.com/office/drawing/2014/main" id="{8C49A9F1-4F11-4422-85FF-CD1755FC0407}"/>
              </a:ext>
            </a:extLst>
          </p:cNvPr>
          <p:cNvSpPr txBox="1">
            <a:spLocks/>
          </p:cNvSpPr>
          <p:nvPr/>
        </p:nvSpPr>
        <p:spPr>
          <a:xfrm>
            <a:off x="6031345" y="336162"/>
            <a:ext cx="5643419" cy="2092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Customers use the bicycles less frequently and usually need the bicycles when they leave a station and need to run a quick errand and usually return the bicycle to the same station when they complete that errand,  By the end of the summer, the proportion of these member type would increase relative to the subscriber as the warm weather attracts more casual bike users</a:t>
            </a:r>
          </a:p>
        </p:txBody>
      </p:sp>
    </p:spTree>
    <p:extLst>
      <p:ext uri="{BB962C8B-B14F-4D97-AF65-F5344CB8AC3E}">
        <p14:creationId xmlns:p14="http://schemas.microsoft.com/office/powerpoint/2010/main" val="358143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54E6-1E06-46DF-BAC6-50A289FCC9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9875C2-F34B-4EF4-800D-2D9FE6C688A0}"/>
              </a:ext>
            </a:extLst>
          </p:cNvPr>
          <p:cNvSpPr>
            <a:spLocks noGrp="1"/>
          </p:cNvSpPr>
          <p:nvPr>
            <p:ph idx="1"/>
          </p:nvPr>
        </p:nvSpPr>
        <p:spPr/>
        <p:txBody>
          <a:bodyPr/>
          <a:lstStyle/>
          <a:p>
            <a:r>
              <a:rPr lang="en-US" sz="1400" dirty="0"/>
              <a:t>This analysis is based on the Summer2019 routes</a:t>
            </a:r>
          </a:p>
          <a:p>
            <a:endParaRPr lang="en-US" sz="1400" dirty="0"/>
          </a:p>
          <a:p>
            <a:r>
              <a:rPr lang="en-US" sz="1400" dirty="0"/>
              <a:t>_____trips have been recorded during the summer of 2019</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How many trips have been recorded total during the chosen period?</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By what percentage has total ridership grown?</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How has the proportion of short-term customers and annual subscribers changed?</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What are the peak hours in which bikes are used during summer months?</a:t>
            </a:r>
          </a:p>
          <a:p>
            <a:endParaRPr lang="en-US" dirty="0"/>
          </a:p>
        </p:txBody>
      </p:sp>
    </p:spTree>
    <p:extLst>
      <p:ext uri="{BB962C8B-B14F-4D97-AF65-F5344CB8AC3E}">
        <p14:creationId xmlns:p14="http://schemas.microsoft.com/office/powerpoint/2010/main" val="34358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875C2-F34B-4EF4-800D-2D9FE6C688A0}"/>
              </a:ext>
            </a:extLst>
          </p:cNvPr>
          <p:cNvSpPr>
            <a:spLocks noGrp="1"/>
          </p:cNvSpPr>
          <p:nvPr>
            <p:ph idx="1"/>
          </p:nvPr>
        </p:nvSpPr>
        <p:spPr>
          <a:xfrm>
            <a:off x="539930" y="4515013"/>
            <a:ext cx="7218615" cy="2092643"/>
          </a:xfrm>
        </p:spPr>
        <p:txBody>
          <a:bodyPr>
            <a:normAutofit fontScale="85000" lnSpcReduction="20000"/>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The top 10 routes based on the number of trips are shown above.  Compared to the tenth, the highest station has about 1,742 more trips or 20 trips per day</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Our data shows that the top two routes are the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Hamilton Park to Grove Street PATH Station and return trip.  </a:t>
            </a:r>
            <a:r>
              <a:rPr lang="en-US" sz="1400" dirty="0">
                <a:effectLst/>
                <a:latin typeface="Calibri" panose="020F0502020204030204" pitchFamily="34" charset="0"/>
                <a:ea typeface="Calibri" panose="020F0502020204030204" pitchFamily="34" charset="0"/>
                <a:cs typeface="Times New Roman" panose="02020603050405020304" pitchFamily="18" charset="0"/>
              </a:rPr>
              <a:t>These two stations are about 0.8 miles </a:t>
            </a:r>
            <a:r>
              <a:rPr lang="en-US" sz="1400" dirty="0">
                <a:latin typeface="Calibri" panose="020F0502020204030204" pitchFamily="34" charset="0"/>
                <a:ea typeface="Calibri" panose="020F0502020204030204" pitchFamily="34" charset="0"/>
                <a:cs typeface="Times New Roman" panose="02020603050405020304" pitchFamily="18" charset="0"/>
              </a:rPr>
              <a:t>f</a:t>
            </a:r>
            <a:r>
              <a:rPr lang="en-US" sz="1400" dirty="0">
                <a:effectLst/>
                <a:latin typeface="Calibri" panose="020F0502020204030204" pitchFamily="34" charset="0"/>
                <a:ea typeface="Calibri" panose="020F0502020204030204" pitchFamily="34" charset="0"/>
                <a:cs typeface="Times New Roman" panose="02020603050405020304" pitchFamily="18" charset="0"/>
              </a:rPr>
              <a:t>rom each other in Jersey City.  The PATH Train from Grove Street is on a  popular commute route to the World Trade Center in New York City.  Grove Street PATH also runs on another line up north to New York City’s 33</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400" dirty="0">
                <a:effectLst/>
                <a:latin typeface="Calibri" panose="020F0502020204030204" pitchFamily="34" charset="0"/>
                <a:ea typeface="Calibri" panose="020F0502020204030204" pitchFamily="34" charset="0"/>
                <a:cs typeface="Times New Roman" panose="02020603050405020304" pitchFamily="18" charset="0"/>
              </a:rPr>
              <a:t> Street Station.  This is the Fashion District and also where Macy’s is located.  From here, it is a short walk to New York City’s Penn Station where the Long Island Railroad originates.  A 15-minute walk further north is Grand Central Station, another critical commuter hub.  Thes</a:t>
            </a:r>
            <a:r>
              <a:rPr lang="en-US" sz="1400" dirty="0">
                <a:latin typeface="Calibri" panose="020F0502020204030204" pitchFamily="34" charset="0"/>
                <a:ea typeface="Calibri" panose="020F0502020204030204" pitchFamily="34" charset="0"/>
                <a:cs typeface="Times New Roman" panose="02020603050405020304" pitchFamily="18" charset="0"/>
              </a:rPr>
              <a:t>e are </a:t>
            </a:r>
            <a:r>
              <a:rPr lang="en-US" sz="1400" dirty="0">
                <a:effectLst/>
                <a:latin typeface="Calibri" panose="020F0502020204030204" pitchFamily="34" charset="0"/>
                <a:ea typeface="Calibri" panose="020F0502020204030204" pitchFamily="34" charset="0"/>
                <a:cs typeface="Times New Roman" panose="02020603050405020304" pitchFamily="18" charset="0"/>
              </a:rPr>
              <a:t>why the two routes are the top ones for Citi bikes in Jersey City</a:t>
            </a:r>
          </a:p>
          <a:p>
            <a:r>
              <a:rPr lang="en-US" sz="1400" dirty="0">
                <a:latin typeface="Calibri" panose="020F0502020204030204" pitchFamily="34" charset="0"/>
                <a:ea typeface="Calibri" panose="020F0502020204030204" pitchFamily="34" charset="0"/>
                <a:cs typeface="Times New Roman" panose="02020603050405020304" pitchFamily="18" charset="0"/>
              </a:rPr>
              <a:t>T</a:t>
            </a:r>
            <a:r>
              <a:rPr lang="en-US" sz="1400" dirty="0">
                <a:effectLst/>
                <a:latin typeface="Calibri" panose="020F0502020204030204" pitchFamily="34" charset="0"/>
                <a:ea typeface="Calibri" panose="020F0502020204030204" pitchFamily="34" charset="0"/>
                <a:cs typeface="Times New Roman" panose="02020603050405020304" pitchFamily="18" charset="0"/>
              </a:rPr>
              <a:t>he top two routes of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Hamilton Park </a:t>
            </a:r>
            <a:r>
              <a:rPr lang="en-US" sz="1400" dirty="0">
                <a:effectLst/>
                <a:latin typeface="Calibri" panose="020F0502020204030204" pitchFamily="34" charset="0"/>
                <a:ea typeface="Calibri" panose="020F0502020204030204" pitchFamily="34" charset="0"/>
                <a:cs typeface="Times New Roman" panose="02020603050405020304" pitchFamily="18" charset="0"/>
              </a:rPr>
              <a:t>and</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Grove Street PATH Station </a:t>
            </a:r>
            <a:r>
              <a:rPr lang="en-US" sz="1400" dirty="0">
                <a:effectLst/>
                <a:latin typeface="Calibri" panose="020F0502020204030204" pitchFamily="34" charset="0"/>
                <a:ea typeface="Calibri" panose="020F0502020204030204" pitchFamily="34" charset="0"/>
                <a:cs typeface="Times New Roman" panose="02020603050405020304" pitchFamily="18" charset="0"/>
              </a:rPr>
              <a:t>also has the largest number of bicycle docks (12 each) and hence bicycle availability in the neighborhood</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2C39D802-5DB3-41A9-9C2C-01BBFFFF7CEC}"/>
              </a:ext>
            </a:extLst>
          </p:cNvPr>
          <p:cNvPicPr>
            <a:picLocks noChangeAspect="1"/>
          </p:cNvPicPr>
          <p:nvPr/>
        </p:nvPicPr>
        <p:blipFill>
          <a:blip r:embed="rId2"/>
          <a:stretch>
            <a:fillRect/>
          </a:stretch>
        </p:blipFill>
        <p:spPr>
          <a:xfrm>
            <a:off x="539931" y="332065"/>
            <a:ext cx="11112138" cy="4069823"/>
          </a:xfrm>
          <a:prstGeom prst="rect">
            <a:avLst/>
          </a:prstGeom>
        </p:spPr>
      </p:pic>
      <p:pic>
        <p:nvPicPr>
          <p:cNvPr id="5" name="Picture 4">
            <a:extLst>
              <a:ext uri="{FF2B5EF4-FFF2-40B4-BE49-F238E27FC236}">
                <a16:creationId xmlns:a16="http://schemas.microsoft.com/office/drawing/2014/main" id="{369FE865-96D9-4AAD-86BC-8A540667DB18}"/>
              </a:ext>
            </a:extLst>
          </p:cNvPr>
          <p:cNvPicPr>
            <a:picLocks noChangeAspect="1"/>
          </p:cNvPicPr>
          <p:nvPr/>
        </p:nvPicPr>
        <p:blipFill>
          <a:blip r:embed="rId3"/>
          <a:stretch>
            <a:fillRect/>
          </a:stretch>
        </p:blipFill>
        <p:spPr>
          <a:xfrm>
            <a:off x="8460333" y="4744460"/>
            <a:ext cx="3124935" cy="2024958"/>
          </a:xfrm>
          <a:prstGeom prst="rect">
            <a:avLst/>
          </a:prstGeom>
        </p:spPr>
      </p:pic>
      <p:pic>
        <p:nvPicPr>
          <p:cNvPr id="6" name="Picture 5">
            <a:extLst>
              <a:ext uri="{FF2B5EF4-FFF2-40B4-BE49-F238E27FC236}">
                <a16:creationId xmlns:a16="http://schemas.microsoft.com/office/drawing/2014/main" id="{67B4EBC9-C51A-4518-9316-64A5BB17D805}"/>
              </a:ext>
            </a:extLst>
          </p:cNvPr>
          <p:cNvPicPr>
            <a:picLocks noChangeAspect="1"/>
          </p:cNvPicPr>
          <p:nvPr/>
        </p:nvPicPr>
        <p:blipFill>
          <a:blip r:embed="rId4"/>
          <a:stretch>
            <a:fillRect/>
          </a:stretch>
        </p:blipFill>
        <p:spPr>
          <a:xfrm>
            <a:off x="8730152" y="1635985"/>
            <a:ext cx="2409695" cy="1881644"/>
          </a:xfrm>
          <a:prstGeom prst="rect">
            <a:avLst/>
          </a:prstGeom>
        </p:spPr>
      </p:pic>
    </p:spTree>
    <p:extLst>
      <p:ext uri="{BB962C8B-B14F-4D97-AF65-F5344CB8AC3E}">
        <p14:creationId xmlns:p14="http://schemas.microsoft.com/office/powerpoint/2010/main" val="214784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875C2-F34B-4EF4-800D-2D9FE6C688A0}"/>
              </a:ext>
            </a:extLst>
          </p:cNvPr>
          <p:cNvSpPr>
            <a:spLocks noGrp="1"/>
          </p:cNvSpPr>
          <p:nvPr>
            <p:ph idx="1"/>
          </p:nvPr>
        </p:nvSpPr>
        <p:spPr>
          <a:xfrm>
            <a:off x="233758" y="3212959"/>
            <a:ext cx="2822106" cy="3263565"/>
          </a:xfrm>
        </p:spPr>
        <p:txBody>
          <a:bodyPr>
            <a:normAutofit/>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All of the top 10 routes have Grove Street PATH Station as either a starting or ending station</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Bottom stations such as Brunswick &amp; 6</a:t>
            </a:r>
            <a:r>
              <a:rPr lang="en-US" sz="1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200" dirty="0">
                <a:effectLst/>
                <a:latin typeface="Calibri" panose="020F0502020204030204" pitchFamily="34" charset="0"/>
                <a:ea typeface="Calibri" panose="020F0502020204030204" pitchFamily="34" charset="0"/>
                <a:cs typeface="Times New Roman" panose="02020603050405020304" pitchFamily="18" charset="0"/>
              </a:rPr>
              <a:t> are further away from the major commuting hub such as Grove Street PATH Station and they are also in less populated and busy neighborhoods.  Addi</a:t>
            </a:r>
            <a:r>
              <a:rPr lang="en-US" sz="1200" dirty="0">
                <a:latin typeface="Calibri" panose="020F0502020204030204" pitchFamily="34" charset="0"/>
                <a:ea typeface="Calibri" panose="020F0502020204030204" pitchFamily="34" charset="0"/>
                <a:cs typeface="Times New Roman" panose="02020603050405020304" pitchFamily="18" charset="0"/>
              </a:rPr>
              <a:t>tionally they </a:t>
            </a:r>
            <a:r>
              <a:rPr lang="en-US" sz="1200" dirty="0">
                <a:effectLst/>
                <a:latin typeface="Calibri" panose="020F0502020204030204" pitchFamily="34" charset="0"/>
                <a:ea typeface="Calibri" panose="020F0502020204030204" pitchFamily="34" charset="0"/>
                <a:cs typeface="Times New Roman" panose="02020603050405020304" pitchFamily="18" charset="0"/>
              </a:rPr>
              <a:t>also has the least number of docks and hence bicycles available</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The top 10 routes are located around the Jersey City area</a:t>
            </a:r>
          </a:p>
        </p:txBody>
      </p:sp>
      <p:pic>
        <p:nvPicPr>
          <p:cNvPr id="4" name="Picture 3">
            <a:extLst>
              <a:ext uri="{FF2B5EF4-FFF2-40B4-BE49-F238E27FC236}">
                <a16:creationId xmlns:a16="http://schemas.microsoft.com/office/drawing/2014/main" id="{2C39D802-5DB3-41A9-9C2C-01BBFFFF7CEC}"/>
              </a:ext>
            </a:extLst>
          </p:cNvPr>
          <p:cNvPicPr>
            <a:picLocks noChangeAspect="1"/>
          </p:cNvPicPr>
          <p:nvPr/>
        </p:nvPicPr>
        <p:blipFill>
          <a:blip r:embed="rId2"/>
          <a:stretch>
            <a:fillRect/>
          </a:stretch>
        </p:blipFill>
        <p:spPr>
          <a:xfrm>
            <a:off x="233758" y="185690"/>
            <a:ext cx="7677071" cy="2811729"/>
          </a:xfrm>
          <a:prstGeom prst="rect">
            <a:avLst/>
          </a:prstGeom>
        </p:spPr>
      </p:pic>
      <p:pic>
        <p:nvPicPr>
          <p:cNvPr id="2" name="Picture 1">
            <a:extLst>
              <a:ext uri="{FF2B5EF4-FFF2-40B4-BE49-F238E27FC236}">
                <a16:creationId xmlns:a16="http://schemas.microsoft.com/office/drawing/2014/main" id="{2CFCBC46-7D05-4007-9485-0ECDA2C7707F}"/>
              </a:ext>
            </a:extLst>
          </p:cNvPr>
          <p:cNvPicPr>
            <a:picLocks noChangeAspect="1"/>
          </p:cNvPicPr>
          <p:nvPr/>
        </p:nvPicPr>
        <p:blipFill>
          <a:blip r:embed="rId3"/>
          <a:stretch>
            <a:fillRect/>
          </a:stretch>
        </p:blipFill>
        <p:spPr>
          <a:xfrm>
            <a:off x="3653376" y="3131127"/>
            <a:ext cx="8325954" cy="3605837"/>
          </a:xfrm>
          <a:prstGeom prst="rect">
            <a:avLst/>
          </a:prstGeom>
        </p:spPr>
      </p:pic>
      <p:cxnSp>
        <p:nvCxnSpPr>
          <p:cNvPr id="8" name="Straight Arrow Connector 7">
            <a:extLst>
              <a:ext uri="{FF2B5EF4-FFF2-40B4-BE49-F238E27FC236}">
                <a16:creationId xmlns:a16="http://schemas.microsoft.com/office/drawing/2014/main" id="{3EDAD83E-E24D-46D6-8306-85D0E64C6BF9}"/>
              </a:ext>
            </a:extLst>
          </p:cNvPr>
          <p:cNvCxnSpPr/>
          <p:nvPr/>
        </p:nvCxnSpPr>
        <p:spPr>
          <a:xfrm>
            <a:off x="2918691" y="3574473"/>
            <a:ext cx="3823854" cy="2493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42A95C4F-EAE1-4E5F-A530-94E0A1DC041E}"/>
              </a:ext>
            </a:extLst>
          </p:cNvPr>
          <p:cNvSpPr/>
          <p:nvPr/>
        </p:nvSpPr>
        <p:spPr>
          <a:xfrm>
            <a:off x="2414094" y="5798325"/>
            <a:ext cx="940526" cy="53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6EA6FF7-6C9F-4AEC-B5FE-DCB7B877E4BC}"/>
              </a:ext>
            </a:extLst>
          </p:cNvPr>
          <p:cNvCxnSpPr>
            <a:cxnSpLocks/>
          </p:cNvCxnSpPr>
          <p:nvPr/>
        </p:nvCxnSpPr>
        <p:spPr>
          <a:xfrm flipH="1">
            <a:off x="4502331" y="1471353"/>
            <a:ext cx="1593669" cy="2389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45A586-618E-40ED-BBF5-3912470F3B87}"/>
              </a:ext>
            </a:extLst>
          </p:cNvPr>
          <p:cNvSpPr txBox="1"/>
          <p:nvPr/>
        </p:nvSpPr>
        <p:spPr>
          <a:xfrm>
            <a:off x="6096000" y="1332853"/>
            <a:ext cx="2743200" cy="276999"/>
          </a:xfrm>
          <a:prstGeom prst="rect">
            <a:avLst/>
          </a:prstGeom>
          <a:noFill/>
        </p:spPr>
        <p:txBody>
          <a:bodyPr wrap="square" rtlCol="0">
            <a:spAutoFit/>
          </a:bodyPr>
          <a:lstStyle/>
          <a:p>
            <a:r>
              <a:rPr lang="en-US" sz="1200" dirty="0"/>
              <a:t>Brunswick &amp; 6th</a:t>
            </a:r>
          </a:p>
        </p:txBody>
      </p:sp>
      <p:cxnSp>
        <p:nvCxnSpPr>
          <p:cNvPr id="13" name="Straight Arrow Connector 12">
            <a:extLst>
              <a:ext uri="{FF2B5EF4-FFF2-40B4-BE49-F238E27FC236}">
                <a16:creationId xmlns:a16="http://schemas.microsoft.com/office/drawing/2014/main" id="{3F6359C4-04A8-4B27-8C9E-443FDBECA284}"/>
              </a:ext>
            </a:extLst>
          </p:cNvPr>
          <p:cNvCxnSpPr>
            <a:cxnSpLocks/>
          </p:cNvCxnSpPr>
          <p:nvPr/>
        </p:nvCxnSpPr>
        <p:spPr>
          <a:xfrm flipH="1">
            <a:off x="6527603" y="2053198"/>
            <a:ext cx="796834" cy="13057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B72CE97-FB12-41FE-AE04-3AC71F4BEECB}"/>
              </a:ext>
            </a:extLst>
          </p:cNvPr>
          <p:cNvSpPr txBox="1"/>
          <p:nvPr/>
        </p:nvSpPr>
        <p:spPr>
          <a:xfrm>
            <a:off x="7206343" y="1776199"/>
            <a:ext cx="2743200" cy="276999"/>
          </a:xfrm>
          <a:prstGeom prst="rect">
            <a:avLst/>
          </a:prstGeom>
          <a:noFill/>
        </p:spPr>
        <p:txBody>
          <a:bodyPr wrap="square" rtlCol="0">
            <a:spAutoFit/>
          </a:bodyPr>
          <a:lstStyle/>
          <a:p>
            <a:r>
              <a:rPr lang="en-US" sz="1200" dirty="0"/>
              <a:t>Hamilton Park</a:t>
            </a:r>
          </a:p>
        </p:txBody>
      </p:sp>
      <p:sp>
        <p:nvSpPr>
          <p:cNvPr id="17" name="TextBox 16">
            <a:extLst>
              <a:ext uri="{FF2B5EF4-FFF2-40B4-BE49-F238E27FC236}">
                <a16:creationId xmlns:a16="http://schemas.microsoft.com/office/drawing/2014/main" id="{C9EF71F0-3E7B-4EC4-BA70-B53D17438B4B}"/>
              </a:ext>
            </a:extLst>
          </p:cNvPr>
          <p:cNvSpPr txBox="1"/>
          <p:nvPr/>
        </p:nvSpPr>
        <p:spPr>
          <a:xfrm>
            <a:off x="7756040" y="2828190"/>
            <a:ext cx="2743200" cy="276999"/>
          </a:xfrm>
          <a:prstGeom prst="rect">
            <a:avLst/>
          </a:prstGeom>
          <a:noFill/>
        </p:spPr>
        <p:txBody>
          <a:bodyPr wrap="square" rtlCol="0">
            <a:spAutoFit/>
          </a:bodyPr>
          <a:lstStyle/>
          <a:p>
            <a:r>
              <a:rPr lang="en-US" sz="1200" dirty="0"/>
              <a:t>Jersey City, NJ</a:t>
            </a:r>
          </a:p>
        </p:txBody>
      </p:sp>
    </p:spTree>
    <p:extLst>
      <p:ext uri="{BB962C8B-B14F-4D97-AF65-F5344CB8AC3E}">
        <p14:creationId xmlns:p14="http://schemas.microsoft.com/office/powerpoint/2010/main" val="278694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66734-F69B-4B38-AED3-1FE9D6949801}"/>
              </a:ext>
            </a:extLst>
          </p:cNvPr>
          <p:cNvPicPr>
            <a:picLocks noChangeAspect="1"/>
          </p:cNvPicPr>
          <p:nvPr/>
        </p:nvPicPr>
        <p:blipFill>
          <a:blip r:embed="rId2"/>
          <a:stretch>
            <a:fillRect/>
          </a:stretch>
        </p:blipFill>
        <p:spPr>
          <a:xfrm>
            <a:off x="467431" y="2068595"/>
            <a:ext cx="10699333" cy="4629796"/>
          </a:xfrm>
          <a:prstGeom prst="rect">
            <a:avLst/>
          </a:prstGeom>
        </p:spPr>
      </p:pic>
      <p:pic>
        <p:nvPicPr>
          <p:cNvPr id="4" name="Picture 3">
            <a:extLst>
              <a:ext uri="{FF2B5EF4-FFF2-40B4-BE49-F238E27FC236}">
                <a16:creationId xmlns:a16="http://schemas.microsoft.com/office/drawing/2014/main" id="{FDC7CA40-CF25-43B7-9A00-A1FBFAAD370E}"/>
              </a:ext>
            </a:extLst>
          </p:cNvPr>
          <p:cNvPicPr>
            <a:picLocks noChangeAspect="1"/>
          </p:cNvPicPr>
          <p:nvPr/>
        </p:nvPicPr>
        <p:blipFill>
          <a:blip r:embed="rId3"/>
          <a:stretch>
            <a:fillRect/>
          </a:stretch>
        </p:blipFill>
        <p:spPr>
          <a:xfrm>
            <a:off x="4817638" y="159609"/>
            <a:ext cx="7097271" cy="2860682"/>
          </a:xfrm>
          <a:prstGeom prst="rect">
            <a:avLst/>
          </a:prstGeom>
        </p:spPr>
      </p:pic>
      <p:sp>
        <p:nvSpPr>
          <p:cNvPr id="6" name="TextBox 5">
            <a:extLst>
              <a:ext uri="{FF2B5EF4-FFF2-40B4-BE49-F238E27FC236}">
                <a16:creationId xmlns:a16="http://schemas.microsoft.com/office/drawing/2014/main" id="{60A6E9A4-4B52-4623-9C95-49B6740C9D3D}"/>
              </a:ext>
            </a:extLst>
          </p:cNvPr>
          <p:cNvSpPr txBox="1"/>
          <p:nvPr/>
        </p:nvSpPr>
        <p:spPr>
          <a:xfrm>
            <a:off x="184728" y="480075"/>
            <a:ext cx="1293090" cy="276999"/>
          </a:xfrm>
          <a:prstGeom prst="rect">
            <a:avLst/>
          </a:prstGeom>
          <a:noFill/>
        </p:spPr>
        <p:txBody>
          <a:bodyPr wrap="square" rtlCol="0">
            <a:spAutoFit/>
          </a:bodyPr>
          <a:lstStyle/>
          <a:p>
            <a:r>
              <a:rPr lang="en-US" sz="1200" dirty="0"/>
              <a:t>Fairmount Ave</a:t>
            </a:r>
          </a:p>
        </p:txBody>
      </p:sp>
      <p:cxnSp>
        <p:nvCxnSpPr>
          <p:cNvPr id="7" name="Straight Arrow Connector 6">
            <a:extLst>
              <a:ext uri="{FF2B5EF4-FFF2-40B4-BE49-F238E27FC236}">
                <a16:creationId xmlns:a16="http://schemas.microsoft.com/office/drawing/2014/main" id="{F7AB1E24-9A42-4105-8841-E4641335A6E6}"/>
              </a:ext>
            </a:extLst>
          </p:cNvPr>
          <p:cNvCxnSpPr>
            <a:cxnSpLocks/>
          </p:cNvCxnSpPr>
          <p:nvPr/>
        </p:nvCxnSpPr>
        <p:spPr>
          <a:xfrm>
            <a:off x="1025236" y="757074"/>
            <a:ext cx="600364" cy="1745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A85BD3A-E95C-4DA3-B9C3-74922A87BF60}"/>
              </a:ext>
            </a:extLst>
          </p:cNvPr>
          <p:cNvCxnSpPr>
            <a:cxnSpLocks/>
            <a:stCxn id="11" idx="2"/>
          </p:cNvCxnSpPr>
          <p:nvPr/>
        </p:nvCxnSpPr>
        <p:spPr>
          <a:xfrm>
            <a:off x="2183405" y="757074"/>
            <a:ext cx="1404923" cy="52970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0B7DCD4-48C9-47A5-8F13-BF1C78003E25}"/>
              </a:ext>
            </a:extLst>
          </p:cNvPr>
          <p:cNvSpPr txBox="1"/>
          <p:nvPr/>
        </p:nvSpPr>
        <p:spPr>
          <a:xfrm>
            <a:off x="1536860" y="480075"/>
            <a:ext cx="1293090" cy="276999"/>
          </a:xfrm>
          <a:prstGeom prst="rect">
            <a:avLst/>
          </a:prstGeom>
          <a:noFill/>
        </p:spPr>
        <p:txBody>
          <a:bodyPr wrap="square" rtlCol="0">
            <a:spAutoFit/>
          </a:bodyPr>
          <a:lstStyle/>
          <a:p>
            <a:r>
              <a:rPr lang="en-US" sz="1200" dirty="0"/>
              <a:t>Lafayette Park</a:t>
            </a:r>
          </a:p>
        </p:txBody>
      </p:sp>
      <p:sp>
        <p:nvSpPr>
          <p:cNvPr id="13" name="TextBox 12">
            <a:extLst>
              <a:ext uri="{FF2B5EF4-FFF2-40B4-BE49-F238E27FC236}">
                <a16:creationId xmlns:a16="http://schemas.microsoft.com/office/drawing/2014/main" id="{AEBB7DAF-49E3-4F46-B193-11CDB31B26A8}"/>
              </a:ext>
            </a:extLst>
          </p:cNvPr>
          <p:cNvSpPr txBox="1"/>
          <p:nvPr/>
        </p:nvSpPr>
        <p:spPr>
          <a:xfrm>
            <a:off x="8366273" y="2678374"/>
            <a:ext cx="1912921" cy="276999"/>
          </a:xfrm>
          <a:prstGeom prst="rect">
            <a:avLst/>
          </a:prstGeom>
          <a:noFill/>
        </p:spPr>
        <p:txBody>
          <a:bodyPr wrap="square" rtlCol="0">
            <a:spAutoFit/>
          </a:bodyPr>
          <a:lstStyle/>
          <a:p>
            <a:r>
              <a:rPr lang="en-US" sz="1200" dirty="0"/>
              <a:t>Grove Street PATH Station</a:t>
            </a:r>
          </a:p>
        </p:txBody>
      </p:sp>
      <p:cxnSp>
        <p:nvCxnSpPr>
          <p:cNvPr id="14" name="Straight Arrow Connector 13">
            <a:extLst>
              <a:ext uri="{FF2B5EF4-FFF2-40B4-BE49-F238E27FC236}">
                <a16:creationId xmlns:a16="http://schemas.microsoft.com/office/drawing/2014/main" id="{AD64A7C0-0B98-461A-8CB8-99430AA61009}"/>
              </a:ext>
            </a:extLst>
          </p:cNvPr>
          <p:cNvCxnSpPr>
            <a:cxnSpLocks/>
          </p:cNvCxnSpPr>
          <p:nvPr/>
        </p:nvCxnSpPr>
        <p:spPr>
          <a:xfrm flipH="1">
            <a:off x="8248073" y="2955373"/>
            <a:ext cx="637309" cy="1428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Connector 16">
            <a:extLst>
              <a:ext uri="{FF2B5EF4-FFF2-40B4-BE49-F238E27FC236}">
                <a16:creationId xmlns:a16="http://schemas.microsoft.com/office/drawing/2014/main" id="{BB5A036B-8667-4D93-92CB-136C1F8CD75B}"/>
              </a:ext>
            </a:extLst>
          </p:cNvPr>
          <p:cNvSpPr/>
          <p:nvPr/>
        </p:nvSpPr>
        <p:spPr>
          <a:xfrm>
            <a:off x="5981350" y="2955374"/>
            <a:ext cx="4186014" cy="3567560"/>
          </a:xfrm>
          <a:prstGeom prst="flowChartConnector">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C102208-824E-4BEC-B888-C7A64488B947}"/>
              </a:ext>
            </a:extLst>
          </p:cNvPr>
          <p:cNvSpPr txBox="1"/>
          <p:nvPr/>
        </p:nvSpPr>
        <p:spPr>
          <a:xfrm>
            <a:off x="5981350" y="5730920"/>
            <a:ext cx="1709286" cy="646331"/>
          </a:xfrm>
          <a:prstGeom prst="rect">
            <a:avLst/>
          </a:prstGeom>
          <a:solidFill>
            <a:schemeClr val="accent4">
              <a:lumMod val="40000"/>
              <a:lumOff val="60000"/>
            </a:schemeClr>
          </a:solidFill>
        </p:spPr>
        <p:txBody>
          <a:bodyPr wrap="square" rtlCol="0">
            <a:spAutoFit/>
          </a:bodyPr>
          <a:lstStyle/>
          <a:p>
            <a:r>
              <a:rPr lang="en-US" dirty="0"/>
              <a:t>Busy areas with high bike usage</a:t>
            </a:r>
          </a:p>
        </p:txBody>
      </p:sp>
      <p:sp>
        <p:nvSpPr>
          <p:cNvPr id="19" name="TextBox 18">
            <a:extLst>
              <a:ext uri="{FF2B5EF4-FFF2-40B4-BE49-F238E27FC236}">
                <a16:creationId xmlns:a16="http://schemas.microsoft.com/office/drawing/2014/main" id="{6A800ABB-082C-4A92-9B91-C56632B23B4C}"/>
              </a:ext>
            </a:extLst>
          </p:cNvPr>
          <p:cNvSpPr txBox="1"/>
          <p:nvPr/>
        </p:nvSpPr>
        <p:spPr>
          <a:xfrm>
            <a:off x="3252834" y="609123"/>
            <a:ext cx="1293090" cy="1200329"/>
          </a:xfrm>
          <a:prstGeom prst="rect">
            <a:avLst/>
          </a:prstGeom>
          <a:noFill/>
        </p:spPr>
        <p:txBody>
          <a:bodyPr wrap="square" rtlCol="0">
            <a:spAutoFit/>
          </a:bodyPr>
          <a:lstStyle/>
          <a:p>
            <a:r>
              <a:rPr lang="en-US" sz="1200" dirty="0"/>
              <a:t>Bottom 10 routes are such because they are located further away from the busy areas</a:t>
            </a:r>
          </a:p>
        </p:txBody>
      </p:sp>
    </p:spTree>
    <p:extLst>
      <p:ext uri="{BB962C8B-B14F-4D97-AF65-F5344CB8AC3E}">
        <p14:creationId xmlns:p14="http://schemas.microsoft.com/office/powerpoint/2010/main" val="70262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e 5">
            <a:extLst>
              <a:ext uri="{FF2B5EF4-FFF2-40B4-BE49-F238E27FC236}">
                <a16:creationId xmlns:a16="http://schemas.microsoft.com/office/drawing/2014/main" id="{25ADE9C8-5E8B-46C1-BAD7-ED24203099A3}"/>
              </a:ext>
            </a:extLst>
          </p:cNvPr>
          <p:cNvSpPr/>
          <p:nvPr/>
        </p:nvSpPr>
        <p:spPr>
          <a:xfrm rot="-5400000">
            <a:off x="7105475" y="1543573"/>
            <a:ext cx="100668" cy="65434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0B522623-6C4B-48DD-A840-B0549C80AFBE}"/>
              </a:ext>
            </a:extLst>
          </p:cNvPr>
          <p:cNvSpPr/>
          <p:nvPr/>
        </p:nvSpPr>
        <p:spPr>
          <a:xfrm rot="-5400000">
            <a:off x="8523916" y="1779164"/>
            <a:ext cx="100668" cy="2838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172F1F15-B2E9-42F9-AA2A-BE34E78D911F}"/>
              </a:ext>
            </a:extLst>
          </p:cNvPr>
          <p:cNvSpPr/>
          <p:nvPr/>
        </p:nvSpPr>
        <p:spPr>
          <a:xfrm rot="-5400000">
            <a:off x="9829802" y="1788951"/>
            <a:ext cx="100668" cy="2838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AF0CB94C-F224-47DB-A699-E44E0D39B700}"/>
              </a:ext>
            </a:extLst>
          </p:cNvPr>
          <p:cNvSpPr/>
          <p:nvPr/>
        </p:nvSpPr>
        <p:spPr>
          <a:xfrm rot="-5400000">
            <a:off x="11135688" y="1772172"/>
            <a:ext cx="100668" cy="2838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3" name="Picture 32">
            <a:extLst>
              <a:ext uri="{FF2B5EF4-FFF2-40B4-BE49-F238E27FC236}">
                <a16:creationId xmlns:a16="http://schemas.microsoft.com/office/drawing/2014/main" id="{E470D0B2-C337-499B-A137-05FFB759726B}"/>
              </a:ext>
            </a:extLst>
          </p:cNvPr>
          <p:cNvPicPr>
            <a:picLocks noChangeAspect="1"/>
          </p:cNvPicPr>
          <p:nvPr/>
        </p:nvPicPr>
        <p:blipFill>
          <a:blip r:embed="rId2"/>
          <a:stretch>
            <a:fillRect/>
          </a:stretch>
        </p:blipFill>
        <p:spPr>
          <a:xfrm>
            <a:off x="791817" y="1383271"/>
            <a:ext cx="10536120" cy="5201376"/>
          </a:xfrm>
          <a:prstGeom prst="rect">
            <a:avLst/>
          </a:prstGeom>
        </p:spPr>
      </p:pic>
      <p:cxnSp>
        <p:nvCxnSpPr>
          <p:cNvPr id="11" name="Straight Connector 10">
            <a:extLst>
              <a:ext uri="{FF2B5EF4-FFF2-40B4-BE49-F238E27FC236}">
                <a16:creationId xmlns:a16="http://schemas.microsoft.com/office/drawing/2014/main" id="{B1BC26EE-1838-491F-B780-273BDD439A37}"/>
              </a:ext>
            </a:extLst>
          </p:cNvPr>
          <p:cNvCxnSpPr/>
          <p:nvPr/>
        </p:nvCxnSpPr>
        <p:spPr>
          <a:xfrm flipV="1">
            <a:off x="4663839" y="919684"/>
            <a:ext cx="318783" cy="11157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4510D73E-C262-4285-9E59-1EC5BB3FBCC6}"/>
              </a:ext>
            </a:extLst>
          </p:cNvPr>
          <p:cNvSpPr/>
          <p:nvPr/>
        </p:nvSpPr>
        <p:spPr>
          <a:xfrm rot="-5400000">
            <a:off x="4599420" y="1663270"/>
            <a:ext cx="64006" cy="103884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1BF4A9DC-B4B5-424B-9A03-D04BB5C55521}"/>
              </a:ext>
            </a:extLst>
          </p:cNvPr>
          <p:cNvSpPr txBox="1"/>
          <p:nvPr/>
        </p:nvSpPr>
        <p:spPr>
          <a:xfrm>
            <a:off x="4982622" y="273353"/>
            <a:ext cx="1410788" cy="1384995"/>
          </a:xfrm>
          <a:prstGeom prst="rect">
            <a:avLst/>
          </a:prstGeom>
          <a:noFill/>
        </p:spPr>
        <p:txBody>
          <a:bodyPr wrap="square" rtlCol="0">
            <a:spAutoFit/>
          </a:bodyPr>
          <a:lstStyle/>
          <a:p>
            <a:r>
              <a:rPr lang="en-US" sz="1200" dirty="0"/>
              <a:t>Peak usage times are at 8 AM in the morning and 6 PM in the evening, corresponding to the office rush hours</a:t>
            </a:r>
          </a:p>
        </p:txBody>
      </p:sp>
      <p:sp>
        <p:nvSpPr>
          <p:cNvPr id="35" name="Right Brace 34">
            <a:extLst>
              <a:ext uri="{FF2B5EF4-FFF2-40B4-BE49-F238E27FC236}">
                <a16:creationId xmlns:a16="http://schemas.microsoft.com/office/drawing/2014/main" id="{2271A65A-B36D-47EB-A1AD-5745D77C79D6}"/>
              </a:ext>
            </a:extLst>
          </p:cNvPr>
          <p:cNvSpPr/>
          <p:nvPr/>
        </p:nvSpPr>
        <p:spPr>
          <a:xfrm rot="-5400000">
            <a:off x="8400332" y="1543027"/>
            <a:ext cx="64006" cy="103884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263A0334-119E-4A08-AAED-810F639647DA}"/>
              </a:ext>
            </a:extLst>
          </p:cNvPr>
          <p:cNvCxnSpPr>
            <a:cxnSpLocks/>
          </p:cNvCxnSpPr>
          <p:nvPr/>
        </p:nvCxnSpPr>
        <p:spPr>
          <a:xfrm flipH="1" flipV="1">
            <a:off x="6294181" y="965850"/>
            <a:ext cx="2059935" cy="94823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4CACCD1-17D7-4185-86B1-6C1FA56D409D}"/>
              </a:ext>
            </a:extLst>
          </p:cNvPr>
          <p:cNvSpPr txBox="1"/>
          <p:nvPr/>
        </p:nvSpPr>
        <p:spPr>
          <a:xfrm>
            <a:off x="9775234" y="227186"/>
            <a:ext cx="1410788" cy="1384995"/>
          </a:xfrm>
          <a:prstGeom prst="rect">
            <a:avLst/>
          </a:prstGeom>
          <a:noFill/>
        </p:spPr>
        <p:txBody>
          <a:bodyPr wrap="square" rtlCol="0">
            <a:spAutoFit/>
          </a:bodyPr>
          <a:lstStyle/>
          <a:p>
            <a:r>
              <a:rPr lang="en-US" sz="1200" dirty="0"/>
              <a:t>Peak usage times align with the top 10 stations where the Grove Street PATH Station is either the starting or ending point</a:t>
            </a:r>
          </a:p>
        </p:txBody>
      </p:sp>
    </p:spTree>
    <p:extLst>
      <p:ext uri="{BB962C8B-B14F-4D97-AF65-F5344CB8AC3E}">
        <p14:creationId xmlns:p14="http://schemas.microsoft.com/office/powerpoint/2010/main" val="2514773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BF4A9DC-B4B5-424B-9A03-D04BB5C55521}"/>
              </a:ext>
            </a:extLst>
          </p:cNvPr>
          <p:cNvSpPr txBox="1"/>
          <p:nvPr/>
        </p:nvSpPr>
        <p:spPr>
          <a:xfrm>
            <a:off x="6634014" y="93214"/>
            <a:ext cx="1410788" cy="646331"/>
          </a:xfrm>
          <a:prstGeom prst="rect">
            <a:avLst/>
          </a:prstGeom>
          <a:noFill/>
        </p:spPr>
        <p:txBody>
          <a:bodyPr wrap="square" rtlCol="0">
            <a:spAutoFit/>
          </a:bodyPr>
          <a:lstStyle/>
          <a:p>
            <a:r>
              <a:rPr lang="en-US" sz="1200" dirty="0"/>
              <a:t>Holiday Weekend sees lower trip usage</a:t>
            </a:r>
          </a:p>
        </p:txBody>
      </p:sp>
      <p:pic>
        <p:nvPicPr>
          <p:cNvPr id="4" name="Picture 3">
            <a:extLst>
              <a:ext uri="{FF2B5EF4-FFF2-40B4-BE49-F238E27FC236}">
                <a16:creationId xmlns:a16="http://schemas.microsoft.com/office/drawing/2014/main" id="{9D75A7F8-AE66-4D33-8712-47BF11E71AB1}"/>
              </a:ext>
            </a:extLst>
          </p:cNvPr>
          <p:cNvPicPr>
            <a:picLocks noChangeAspect="1"/>
          </p:cNvPicPr>
          <p:nvPr/>
        </p:nvPicPr>
        <p:blipFill>
          <a:blip r:embed="rId2"/>
          <a:stretch>
            <a:fillRect/>
          </a:stretch>
        </p:blipFill>
        <p:spPr>
          <a:xfrm>
            <a:off x="0" y="711200"/>
            <a:ext cx="12192000" cy="5883563"/>
          </a:xfrm>
          <a:prstGeom prst="rect">
            <a:avLst/>
          </a:prstGeom>
        </p:spPr>
      </p:pic>
      <p:sp>
        <p:nvSpPr>
          <p:cNvPr id="12" name="TextBox 11">
            <a:extLst>
              <a:ext uri="{FF2B5EF4-FFF2-40B4-BE49-F238E27FC236}">
                <a16:creationId xmlns:a16="http://schemas.microsoft.com/office/drawing/2014/main" id="{94CACCD1-17D7-4185-86B1-6C1FA56D409D}"/>
              </a:ext>
            </a:extLst>
          </p:cNvPr>
          <p:cNvSpPr txBox="1"/>
          <p:nvPr/>
        </p:nvSpPr>
        <p:spPr>
          <a:xfrm>
            <a:off x="8959163" y="93214"/>
            <a:ext cx="1410788" cy="830997"/>
          </a:xfrm>
          <a:prstGeom prst="rect">
            <a:avLst/>
          </a:prstGeom>
          <a:noFill/>
        </p:spPr>
        <p:txBody>
          <a:bodyPr wrap="square" rtlCol="0">
            <a:spAutoFit/>
          </a:bodyPr>
          <a:lstStyle/>
          <a:p>
            <a:r>
              <a:rPr lang="en-US" sz="1200" dirty="0"/>
              <a:t>In July the Weekend sees noticeably lower trip usage</a:t>
            </a:r>
          </a:p>
        </p:txBody>
      </p:sp>
      <p:sp>
        <p:nvSpPr>
          <p:cNvPr id="6" name="Right Brace 5">
            <a:extLst>
              <a:ext uri="{FF2B5EF4-FFF2-40B4-BE49-F238E27FC236}">
                <a16:creationId xmlns:a16="http://schemas.microsoft.com/office/drawing/2014/main" id="{25ADE9C8-5E8B-46C1-BAD7-ED24203099A3}"/>
              </a:ext>
            </a:extLst>
          </p:cNvPr>
          <p:cNvSpPr/>
          <p:nvPr/>
        </p:nvSpPr>
        <p:spPr>
          <a:xfrm rot="-5400000">
            <a:off x="7105475" y="1543573"/>
            <a:ext cx="100668" cy="65434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1BC26EE-1838-491F-B780-273BDD439A37}"/>
              </a:ext>
            </a:extLst>
          </p:cNvPr>
          <p:cNvCxnSpPr/>
          <p:nvPr/>
        </p:nvCxnSpPr>
        <p:spPr>
          <a:xfrm flipV="1">
            <a:off x="7164198" y="620785"/>
            <a:ext cx="318783" cy="11157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ight Brace 17">
            <a:extLst>
              <a:ext uri="{FF2B5EF4-FFF2-40B4-BE49-F238E27FC236}">
                <a16:creationId xmlns:a16="http://schemas.microsoft.com/office/drawing/2014/main" id="{0B522623-6C4B-48DD-A840-B0549C80AFBE}"/>
              </a:ext>
            </a:extLst>
          </p:cNvPr>
          <p:cNvSpPr/>
          <p:nvPr/>
        </p:nvSpPr>
        <p:spPr>
          <a:xfrm rot="-5400000">
            <a:off x="8523916" y="1779164"/>
            <a:ext cx="100668" cy="2838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172F1F15-B2E9-42F9-AA2A-BE34E78D911F}"/>
              </a:ext>
            </a:extLst>
          </p:cNvPr>
          <p:cNvSpPr/>
          <p:nvPr/>
        </p:nvSpPr>
        <p:spPr>
          <a:xfrm rot="-5400000">
            <a:off x="9829802" y="1788951"/>
            <a:ext cx="100668" cy="2838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AF0CB94C-F224-47DB-A699-E44E0D39B700}"/>
              </a:ext>
            </a:extLst>
          </p:cNvPr>
          <p:cNvSpPr/>
          <p:nvPr/>
        </p:nvSpPr>
        <p:spPr>
          <a:xfrm rot="-5400000">
            <a:off x="11135688" y="1772172"/>
            <a:ext cx="100668" cy="2838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A83AAF0F-2558-408E-8A75-A840FC9B9DF4}"/>
              </a:ext>
            </a:extLst>
          </p:cNvPr>
          <p:cNvCxnSpPr>
            <a:cxnSpLocks/>
          </p:cNvCxnSpPr>
          <p:nvPr/>
        </p:nvCxnSpPr>
        <p:spPr>
          <a:xfrm flipV="1">
            <a:off x="8590804" y="924211"/>
            <a:ext cx="610051" cy="82349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9F8DF1-32AA-4451-A052-0409DAC964F2}"/>
              </a:ext>
            </a:extLst>
          </p:cNvPr>
          <p:cNvCxnSpPr>
            <a:cxnSpLocks/>
          </p:cNvCxnSpPr>
          <p:nvPr/>
        </p:nvCxnSpPr>
        <p:spPr>
          <a:xfrm flipH="1" flipV="1">
            <a:off x="9761330" y="847288"/>
            <a:ext cx="1407215" cy="889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2C7F57-F700-4CB4-BB2D-C650D3A7E90A}"/>
              </a:ext>
            </a:extLst>
          </p:cNvPr>
          <p:cNvCxnSpPr>
            <a:cxnSpLocks/>
            <a:endCxn id="12" idx="2"/>
          </p:cNvCxnSpPr>
          <p:nvPr/>
        </p:nvCxnSpPr>
        <p:spPr>
          <a:xfrm flipH="1" flipV="1">
            <a:off x="9664557" y="924211"/>
            <a:ext cx="193547" cy="8123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76A7952-9986-4846-A09B-F2A60211B617}"/>
              </a:ext>
            </a:extLst>
          </p:cNvPr>
          <p:cNvSpPr txBox="1"/>
          <p:nvPr/>
        </p:nvSpPr>
        <p:spPr>
          <a:xfrm>
            <a:off x="3401177" y="185546"/>
            <a:ext cx="1410788" cy="1015663"/>
          </a:xfrm>
          <a:prstGeom prst="rect">
            <a:avLst/>
          </a:prstGeom>
          <a:noFill/>
        </p:spPr>
        <p:txBody>
          <a:bodyPr wrap="square" rtlCol="0">
            <a:spAutoFit/>
          </a:bodyPr>
          <a:lstStyle/>
          <a:p>
            <a:r>
              <a:rPr lang="en-US" sz="1200" dirty="0"/>
              <a:t>Other than the Weekends, usage appear steady during the summer of 2019</a:t>
            </a:r>
          </a:p>
        </p:txBody>
      </p:sp>
      <p:sp>
        <p:nvSpPr>
          <p:cNvPr id="28" name="TextBox 27">
            <a:extLst>
              <a:ext uri="{FF2B5EF4-FFF2-40B4-BE49-F238E27FC236}">
                <a16:creationId xmlns:a16="http://schemas.microsoft.com/office/drawing/2014/main" id="{86231457-5494-41A8-9C7A-96E8BF094203}"/>
              </a:ext>
            </a:extLst>
          </p:cNvPr>
          <p:cNvSpPr txBox="1"/>
          <p:nvPr/>
        </p:nvSpPr>
        <p:spPr>
          <a:xfrm>
            <a:off x="10729681" y="82220"/>
            <a:ext cx="1410788" cy="461665"/>
          </a:xfrm>
          <a:prstGeom prst="rect">
            <a:avLst/>
          </a:prstGeom>
          <a:noFill/>
        </p:spPr>
        <p:txBody>
          <a:bodyPr wrap="square" rtlCol="0">
            <a:spAutoFit/>
          </a:bodyPr>
          <a:lstStyle/>
          <a:p>
            <a:r>
              <a:rPr lang="en-US" sz="1200" dirty="0"/>
              <a:t>Highest day of usage</a:t>
            </a:r>
          </a:p>
        </p:txBody>
      </p:sp>
      <p:cxnSp>
        <p:nvCxnSpPr>
          <p:cNvPr id="29" name="Straight Connector 28">
            <a:extLst>
              <a:ext uri="{FF2B5EF4-FFF2-40B4-BE49-F238E27FC236}">
                <a16:creationId xmlns:a16="http://schemas.microsoft.com/office/drawing/2014/main" id="{263A0334-119E-4A08-AAED-810F639647DA}"/>
              </a:ext>
            </a:extLst>
          </p:cNvPr>
          <p:cNvCxnSpPr>
            <a:cxnSpLocks/>
          </p:cNvCxnSpPr>
          <p:nvPr/>
        </p:nvCxnSpPr>
        <p:spPr>
          <a:xfrm flipH="1" flipV="1">
            <a:off x="11265318" y="508712"/>
            <a:ext cx="705395" cy="1026474"/>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60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31C405-38FA-47C9-995F-D1615E3DA470}"/>
              </a:ext>
            </a:extLst>
          </p:cNvPr>
          <p:cNvPicPr>
            <a:picLocks noChangeAspect="1"/>
          </p:cNvPicPr>
          <p:nvPr/>
        </p:nvPicPr>
        <p:blipFill>
          <a:blip r:embed="rId2"/>
          <a:stretch>
            <a:fillRect/>
          </a:stretch>
        </p:blipFill>
        <p:spPr>
          <a:xfrm>
            <a:off x="146807" y="1099812"/>
            <a:ext cx="11898385" cy="4658375"/>
          </a:xfrm>
          <a:prstGeom prst="rect">
            <a:avLst/>
          </a:prstGeom>
        </p:spPr>
      </p:pic>
      <p:sp>
        <p:nvSpPr>
          <p:cNvPr id="3" name="TextBox 2">
            <a:extLst>
              <a:ext uri="{FF2B5EF4-FFF2-40B4-BE49-F238E27FC236}">
                <a16:creationId xmlns:a16="http://schemas.microsoft.com/office/drawing/2014/main" id="{011AB5D8-62A3-445D-930A-109BB131A3AC}"/>
              </a:ext>
            </a:extLst>
          </p:cNvPr>
          <p:cNvSpPr txBox="1"/>
          <p:nvPr/>
        </p:nvSpPr>
        <p:spPr>
          <a:xfrm>
            <a:off x="3952769" y="245658"/>
            <a:ext cx="4877194"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Over the summer of 2019, male riders average about 65% of the population of riders.  Females are 25%.  Unknown gender are about 10%</a:t>
            </a:r>
          </a:p>
          <a:p>
            <a:pPr marL="171450" indent="-171450">
              <a:buFont typeface="Arial" panose="020B0604020202020204" pitchFamily="34" charset="0"/>
              <a:buChar char="•"/>
            </a:pPr>
            <a:r>
              <a:rPr lang="en-US" sz="1200" dirty="0"/>
              <a:t>The male riders show a distinct pattern of lower usage on the weekends </a:t>
            </a:r>
          </a:p>
          <a:p>
            <a:pPr marL="171450" indent="-171450">
              <a:buFont typeface="Arial" panose="020B0604020202020204" pitchFamily="34" charset="0"/>
              <a:buChar char="•"/>
            </a:pPr>
            <a:r>
              <a:rPr lang="en-US" sz="1200" dirty="0"/>
              <a:t>Unknown gender use the bikes on often on weekends.  These are likely casual users who do not take the extra trouble to register their gender information carefully when renting a bike</a:t>
            </a:r>
          </a:p>
        </p:txBody>
      </p:sp>
    </p:spTree>
    <p:extLst>
      <p:ext uri="{BB962C8B-B14F-4D97-AF65-F5344CB8AC3E}">
        <p14:creationId xmlns:p14="http://schemas.microsoft.com/office/powerpoint/2010/main" val="243174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079C97-49E0-491A-ADE9-1A17FFD203A7}"/>
              </a:ext>
            </a:extLst>
          </p:cNvPr>
          <p:cNvPicPr>
            <a:picLocks noChangeAspect="1"/>
          </p:cNvPicPr>
          <p:nvPr/>
        </p:nvPicPr>
        <p:blipFill>
          <a:blip r:embed="rId2"/>
          <a:stretch>
            <a:fillRect/>
          </a:stretch>
        </p:blipFill>
        <p:spPr>
          <a:xfrm>
            <a:off x="0" y="404594"/>
            <a:ext cx="12192000" cy="6048811"/>
          </a:xfrm>
          <a:prstGeom prst="rect">
            <a:avLst/>
          </a:prstGeom>
        </p:spPr>
      </p:pic>
      <p:cxnSp>
        <p:nvCxnSpPr>
          <p:cNvPr id="5" name="Straight Arrow Connector 4">
            <a:extLst>
              <a:ext uri="{FF2B5EF4-FFF2-40B4-BE49-F238E27FC236}">
                <a16:creationId xmlns:a16="http://schemas.microsoft.com/office/drawing/2014/main" id="{722C1997-EE7B-4C66-8CB2-6E638620F45C}"/>
              </a:ext>
            </a:extLst>
          </p:cNvPr>
          <p:cNvCxnSpPr>
            <a:cxnSpLocks/>
          </p:cNvCxnSpPr>
          <p:nvPr/>
        </p:nvCxnSpPr>
        <p:spPr>
          <a:xfrm>
            <a:off x="10337074" y="1062446"/>
            <a:ext cx="1088572" cy="801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0887DE-6C16-47E6-A0BC-541237228851}"/>
              </a:ext>
            </a:extLst>
          </p:cNvPr>
          <p:cNvSpPr txBox="1"/>
          <p:nvPr/>
        </p:nvSpPr>
        <p:spPr>
          <a:xfrm>
            <a:off x="9374777" y="809897"/>
            <a:ext cx="1410788" cy="461665"/>
          </a:xfrm>
          <a:prstGeom prst="rect">
            <a:avLst/>
          </a:prstGeom>
          <a:noFill/>
        </p:spPr>
        <p:txBody>
          <a:bodyPr wrap="square" rtlCol="0">
            <a:spAutoFit/>
          </a:bodyPr>
          <a:lstStyle/>
          <a:p>
            <a:r>
              <a:rPr lang="en-US" sz="1200" dirty="0"/>
              <a:t>outlier; unexpected phenomena</a:t>
            </a:r>
          </a:p>
        </p:txBody>
      </p:sp>
      <p:sp>
        <p:nvSpPr>
          <p:cNvPr id="8" name="Rectangle 7">
            <a:extLst>
              <a:ext uri="{FF2B5EF4-FFF2-40B4-BE49-F238E27FC236}">
                <a16:creationId xmlns:a16="http://schemas.microsoft.com/office/drawing/2014/main" id="{BC91E54B-6BD5-4905-80C4-B4B84E5F469C}"/>
              </a:ext>
            </a:extLst>
          </p:cNvPr>
          <p:cNvSpPr/>
          <p:nvPr/>
        </p:nvSpPr>
        <p:spPr>
          <a:xfrm>
            <a:off x="11155680" y="1062446"/>
            <a:ext cx="988423" cy="4815840"/>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5B85694-F476-4BBA-ACF2-96F38D8AF37C}"/>
              </a:ext>
            </a:extLst>
          </p:cNvPr>
          <p:cNvCxnSpPr>
            <a:cxnSpLocks/>
          </p:cNvCxnSpPr>
          <p:nvPr/>
        </p:nvCxnSpPr>
        <p:spPr>
          <a:xfrm>
            <a:off x="10881360" y="487327"/>
            <a:ext cx="755468" cy="54102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88930A-6AC2-4600-BE6A-DE16190DBBF3}"/>
              </a:ext>
            </a:extLst>
          </p:cNvPr>
          <p:cNvSpPr txBox="1"/>
          <p:nvPr/>
        </p:nvSpPr>
        <p:spPr>
          <a:xfrm>
            <a:off x="9936481" y="221427"/>
            <a:ext cx="1410788" cy="461665"/>
          </a:xfrm>
          <a:prstGeom prst="rect">
            <a:avLst/>
          </a:prstGeom>
          <a:noFill/>
        </p:spPr>
        <p:txBody>
          <a:bodyPr wrap="square" rtlCol="0">
            <a:spAutoFit/>
          </a:bodyPr>
          <a:lstStyle/>
          <a:p>
            <a:r>
              <a:rPr lang="en-US" sz="1200" dirty="0"/>
              <a:t>remove from analysis</a:t>
            </a:r>
          </a:p>
        </p:txBody>
      </p:sp>
      <p:sp>
        <p:nvSpPr>
          <p:cNvPr id="16" name="TextBox 15">
            <a:extLst>
              <a:ext uri="{FF2B5EF4-FFF2-40B4-BE49-F238E27FC236}">
                <a16:creationId xmlns:a16="http://schemas.microsoft.com/office/drawing/2014/main" id="{1BF4A9DC-B4B5-424B-9A03-D04BB5C55521}"/>
              </a:ext>
            </a:extLst>
          </p:cNvPr>
          <p:cNvSpPr txBox="1"/>
          <p:nvPr/>
        </p:nvSpPr>
        <p:spPr>
          <a:xfrm>
            <a:off x="4754880" y="2566740"/>
            <a:ext cx="1410788" cy="461665"/>
          </a:xfrm>
          <a:prstGeom prst="rect">
            <a:avLst/>
          </a:prstGeom>
          <a:noFill/>
        </p:spPr>
        <p:txBody>
          <a:bodyPr wrap="square" rtlCol="0">
            <a:spAutoFit/>
          </a:bodyPr>
          <a:lstStyle/>
          <a:p>
            <a:r>
              <a:rPr lang="en-US" sz="1200" dirty="0"/>
              <a:t>outlier; unexpected phenomena</a:t>
            </a:r>
          </a:p>
        </p:txBody>
      </p:sp>
      <p:cxnSp>
        <p:nvCxnSpPr>
          <p:cNvPr id="17" name="Straight Arrow Connector 16">
            <a:extLst>
              <a:ext uri="{FF2B5EF4-FFF2-40B4-BE49-F238E27FC236}">
                <a16:creationId xmlns:a16="http://schemas.microsoft.com/office/drawing/2014/main" id="{6354BC51-20A6-452B-BDEC-AC672DEABE3E}"/>
              </a:ext>
            </a:extLst>
          </p:cNvPr>
          <p:cNvCxnSpPr>
            <a:cxnSpLocks/>
          </p:cNvCxnSpPr>
          <p:nvPr/>
        </p:nvCxnSpPr>
        <p:spPr>
          <a:xfrm>
            <a:off x="5460274" y="3028405"/>
            <a:ext cx="1088572" cy="801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804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978</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Tableau Homework - Citi Bike Analytics  This analysis is based on the Summer 2019 routes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Ho</dc:creator>
  <cp:lastModifiedBy>Ken Ho</cp:lastModifiedBy>
  <cp:revision>65</cp:revision>
  <dcterms:created xsi:type="dcterms:W3CDTF">2020-11-24T02:02:26Z</dcterms:created>
  <dcterms:modified xsi:type="dcterms:W3CDTF">2020-11-29T06:16:04Z</dcterms:modified>
</cp:coreProperties>
</file>