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5"/>
  </p:notesMasterIdLst>
  <p:handoutMasterIdLst>
    <p:handoutMasterId r:id="rId16"/>
  </p:handoutMasterIdLst>
  <p:sldIdLst>
    <p:sldId id="256" r:id="rId2"/>
    <p:sldId id="272" r:id="rId3"/>
    <p:sldId id="261" r:id="rId4"/>
    <p:sldId id="262" r:id="rId5"/>
    <p:sldId id="265" r:id="rId6"/>
    <p:sldId id="264" r:id="rId7"/>
    <p:sldId id="266" r:id="rId8"/>
    <p:sldId id="268" r:id="rId9"/>
    <p:sldId id="269" r:id="rId10"/>
    <p:sldId id="270" r:id="rId11"/>
    <p:sldId id="271" r:id="rId12"/>
    <p:sldId id="267"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92" d="100"/>
          <a:sy n="92" d="100"/>
        </p:scale>
        <p:origin x="859" y="8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8994D886-A75F-411A-A9D7-D31991FF12BD}" type="pres">
      <dgm:prSet presAssocID="{7D9C16A6-8C48-4165-8DAF-8C957C12A8FA}" presName="root" presStyleCnt="0">
        <dgm:presLayoutVars>
          <dgm:dir/>
          <dgm:resizeHandles val="exact"/>
        </dgm:presLayoutVars>
      </dgm:prSet>
      <dgm:spPr/>
    </dgm:pt>
  </dgm:ptLst>
  <dgm:cxnLst>
    <dgm:cxn modelId="{5574CC64-4BF2-43BE-BABC-6DF1E58A4C74}" type="presOf" srcId="{7D9C16A6-8C48-4165-8DAF-8C957C12A8FA}" destId="{8994D886-A75F-411A-A9D7-D31991FF12BD}"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12/11/2022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22:37:28.380"/>
    </inkml:context>
    <inkml:brush xml:id="br0">
      <inkml:brushProperty name="width" value="0.05" units="cm"/>
      <inkml:brushProperty name="height" value="0.05" units="cm"/>
      <inkml:brushProperty name="color" value="#E71224"/>
    </inkml:brush>
  </inkml:definitions>
  <inkml:trace contextRef="#ctx0" brushRef="#br0">2834 109 24575,'-102'0'0,"4"3"0,-1-6 0,-170-24 0,198 12 0,-36-8 0,0 5 0,-173-7 0,-596 28 0,854-2 0,0 1 0,0 1 0,0 1 0,1 1 0,0 1 0,0 1 0,-22 10 0,-12 9 0,-68 43 0,76-36 0,2 1 0,2 3 0,-76 81 0,28-25 0,84-86 0,-8 7 0,0 1 0,-22 29 0,33-38 0,0 1 0,1 0 0,-1 0 0,1 0 0,1 0 0,-1 0 0,1 0 0,0 1 0,1-1 0,0 1 0,-1 7 0,0 32 0,1 0 0,3-1 0,7 52 0,-6-84 0,1-1 0,0 1 0,0-1 0,2 0 0,-1 0 0,2-1 0,0 0 0,0 0 0,1 0 0,0-1 0,1 0 0,1-1 0,-1 0 0,2 0 0,-1-1 0,1 0 0,15 8 0,4 4 0,0-1 0,51 23 0,-63-35 0,1-1 0,1-1 0,-1 0 0,1-1 0,0-2 0,22 2 0,378-2 0,-209-7 0,-106 4 0,335-16 0,-112-11 0,-107 16 0,-202 8 0,-1 0 0,0-2 0,33-11 0,23-7 0,-47 15 0,-1-2 0,0 0 0,-1-2 0,0-1 0,-1-1 0,44-34 0,29-15 0,-41 31 0,65-26 0,-115 55 0,0 1 0,-1-2 0,1 1 0,-1 0 0,0-1 0,0 0 0,-1 0 0,1 0 0,-1-1 0,0 0 0,0 0 0,0 0 0,4-7 0,1-6 0,-1 0 0,12-36 0,-15 37 0,0 1 0,2 0 0,0 0 0,11-18 0,-2 11-120,-7 11-18,0-1-1,-1 0 1,0 0 0,-1-1-1,0 0 1,-1 0 0,-1-1-1,5-16 1,-7 9-6688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21:18:05.204"/>
    </inkml:context>
    <inkml:brush xml:id="br0">
      <inkml:brushProperty name="width" value="0.05" units="cm"/>
      <inkml:brushProperty name="height" value="0.05" units="cm"/>
      <inkml:brushProperty name="color" value="#E71224"/>
    </inkml:brush>
  </inkml:definitions>
  <inkml:trace contextRef="#ctx0" brushRef="#br0">0 1 24575,'1'9'0,"1"1"0,0-1 0,0 1 0,1-1 0,1 0 0,0 0 0,1 0 0,0 0 0,0-1 0,1 0 0,1 1 0,0-2 0,0 1 0,14 10 0,2 1 0,2-1 0,1 0 0,56 29 0,-71-43 0,0 1 0,0-2 0,0 1 0,1-1 0,-1 0 0,1-1 0,0 0 0,1-1 0,-1 1 0,18-2 0,1 0 0,0-1 0,59-9 0,-49 2 0,-1-2 0,0-1 0,0-1 0,49-23 0,-18 8 0,-47 19 0,0 1 0,1 1 0,1 0 0,-1 2 0,1 0 0,39-1 0,162 6 0,-96 2 0,-103-2 0,0 0 0,0 2 0,-1 0 0,1 2 0,-1 0 0,0 1 0,-1 1 0,42 17 0,-29-8 0,-1 2 0,-2 1 0,0 1 0,56 43 0,-84-59 0,0 1 0,0-1 0,0-1 0,0 1 0,1-1 0,-1 0 0,1 0 0,0-1 0,0 0 0,1 0 0,-1-1 0,0 0 0,1 0 0,16-1 0,-1 0 0,-1-1 0,1-1 0,0-1 0,35-8 0,-20 1 0,-1-3 0,-1 0 0,0-2 0,43-23 0,24-10 0,3-6 0,-74 35 0,40-16 0,-62 30 0,1 0 0,0 1 0,1 0 0,-1 1 0,1 0 0,0 1 0,15-2 0,261 3 0,-149 4 0,38 4 0,-153-5 0,0 2 0,-1 1 0,0 0 0,45 15 0,-35-7 0,-16-5 0,1-1 0,0-1 0,0 0 0,0-1 0,1 0 0,0-1 0,0-1 0,1-1 0,23 1 0,-22-5 0,0-1 0,0 0 0,-1-2 0,0 0 0,0 0 0,0-2 0,37-15 0,-30 11 0,0 0 0,1 2 0,37-7 0,-15 7 0,-1 2 0,2 1 0,62 0 0,-31 7-1365,-61-1-5461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0:03:19.286"/>
    </inkml:context>
    <inkml:brush xml:id="br0">
      <inkml:brushProperty name="width" value="0.05" units="cm"/>
      <inkml:brushProperty name="height" value="0.05" units="cm"/>
      <inkml:brushProperty name="color" value="#E71224"/>
    </inkml:brush>
  </inkml:definitions>
  <inkml:trace contextRef="#ctx0" brushRef="#br0">0 191 24575,'73'-3'0,"134"-22"0,-112 11 0,146-21 0,340-43 0,3 43 0,-577 35 0,1 0 0,-1 0 0,1 0 0,0 1 0,-1 0 0,1 0 0,10 3 0,-16-3 0,-1 0 0,1 0 0,-1 0 0,1 0 0,0 0 0,-1 0 0,0 0 0,1 1 0,-1-1 0,0 1 0,0-1 0,0 1 0,0-1 0,0 1 0,0-1 0,0 1 0,0 0 0,-1-1 0,1 1 0,-1 0 0,1 0 0,-1 0 0,0 0 0,1-1 0,-1 1 0,0 0 0,0 0 0,0 0 0,-1 0 0,0 2 0,-57 407 0,8-79 0,-46 1078 0,100 1049 0,-4-2455 0,0 0 0,0 0 0,0 0 0,-1 0 0,1 0 0,-1 0 0,0 0 0,0 0 0,0 0 0,-1 0 0,1 0 0,-1-1 0,0 1 0,-2 3 0,1-5 0,1 0 0,-1 0 0,0 0 0,1 0 0,-1 0 0,0-1 0,0 1 0,0-1 0,0 0 0,0 0 0,-1 0 0,1-1 0,0 1 0,0-1 0,-1 1 0,1-1 0,-6 0 0,-57-3 0,0-2 0,-67-14 0,-52-5 0,-425 14-70,402 12-1225,184-2-5531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0:04:29.038"/>
    </inkml:context>
    <inkml:brush xml:id="br0">
      <inkml:brushProperty name="width" value="0.05" units="cm"/>
      <inkml:brushProperty name="height" value="0.05" units="cm"/>
      <inkml:brushProperty name="color" value="#E71224"/>
    </inkml:brush>
  </inkml:definitions>
  <inkml:trace contextRef="#ctx0" brushRef="#br0">1 23 24575,'155'-10'0,"-20"-1"0,839 9 0,-957 3 0,50 1 0,0 3 0,72 15 0,-120-17 0,0 2 0,0 0 0,-1 2 0,0 0 0,0 1 0,-1 0 0,0 2 0,0 0 0,-1 1 0,-1 0 0,28 27 0,-18-12 0,-2 1 0,-2 2 0,0 0 0,-2 1 0,-1 0 0,-1 2 0,-2 0 0,-1 1 0,-2 0 0,-1 1 0,-1 0 0,-3 1 0,0 0 0,1 43 0,-6 412 0,-5-260 0,2 913 0,1-1138 0,0 1 0,0 0 0,0-1 0,-1 1 0,0-1 0,0 0 0,0 1 0,-1-1 0,-3 9 0,2-11 0,1 0 0,0 0 0,-1 0 0,0 0 0,1-1 0,-1 1 0,0-1 0,0 1 0,-1-1 0,1 0 0,0 0 0,-1-1 0,1 1 0,-8 2 0,-67 19 0,-139 24 0,117-28 0,6 0 0,-583 145 0,621-145 0,0-2 0,-1-3 0,0-2 0,-1-3 0,-93 3 0,-49-17-1365,178 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0:01:02.455"/>
    </inkml:context>
    <inkml:brush xml:id="br0">
      <inkml:brushProperty name="width" value="0.05" units="cm"/>
      <inkml:brushProperty name="height" value="0.05" units="cm"/>
      <inkml:brushProperty name="color" value="#E71224"/>
    </inkml:brush>
  </inkml:definitions>
  <inkml:trace contextRef="#ctx0" brushRef="#br0">1 1 24575,'507'21'0,"-495"-20"0,-2 1 0,1 0 0,0 0 0,0 1 0,-1 1 0,1 0 0,-1 0 0,0 1 0,9 6 0,-14-7 0,0 0 0,-1 0 0,1 0 0,-1 0 0,0 1 0,-1-1 0,1 1 0,-1 0 0,0 0 0,0 0 0,0 1 0,-1-1 0,1 1 0,-1-1 0,-1 1 0,1 0 0,-1 0 0,1 7 0,2 54 0,-6 90 0,-1-44 0,4-109 0,-1 0 0,0-1 0,0 1 0,0 0 0,0-1 0,-1 1 0,1-1 0,-1 1 0,0 0 0,0-1 0,0 0 0,-1 1 0,1-1 0,-1 0 0,0 1 0,0-1 0,0 0 0,0-1 0,-1 1 0,1 0 0,-1 0 0,1-1 0,-1 0 0,0 1 0,0-1 0,0 0 0,0-1 0,-1 1 0,1 0 0,0-1 0,-1 0 0,1 0 0,-5 1 0,-41 9 24,-1-2 0,-75 3 0,-102-9-529,149-3-427,52 0-5894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22:37:30.86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21:17:33.180"/>
    </inkml:context>
    <inkml:brush xml:id="br0">
      <inkml:brushProperty name="width" value="0.05" units="cm"/>
      <inkml:brushProperty name="height" value="0.05" units="cm"/>
      <inkml:brushProperty name="color" value="#E71224"/>
    </inkml:brush>
  </inkml:definitions>
  <inkml:trace contextRef="#ctx0" brushRef="#br0">1 45 24575,'4'56'0,"3"-1"0,2 1 0,2-1 0,25 69 0,-18-65 0,-7-27 0,-1 1 0,-1 0 0,-3 1 0,0 0 0,1 55 0,-10 42 0,3-399 0,1 253 0,2 0 0,0-1 0,0 1 0,1 0 0,1 0 0,1 1 0,0 0 0,11-19 0,-6 11 0,-1 0 0,7-27 0,-5-3 0,-8 35 0,0 0 0,0-1 0,8-15 0,-9 27 0,0 0 0,0 1 0,0-1 0,1 1 0,0 0 0,0 0 0,0 0 0,0 1 0,1 0 0,0-1 0,0 2 0,7-6 0,20-9 0,-1 2 0,2 1 0,0 2 0,1 1 0,68-14 0,-60 14-1365,-26 6-5461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21:17:35.552"/>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21:17:37.924"/>
    </inkml:context>
    <inkml:brush xml:id="br0">
      <inkml:brushProperty name="width" value="0.05" units="cm"/>
      <inkml:brushProperty name="height" value="0.05" units="cm"/>
      <inkml:brushProperty name="color" value="#E71224"/>
    </inkml:brush>
  </inkml:definitions>
  <inkml:trace contextRef="#ctx0" brushRef="#br0">1 229 24575,'1'0'0,"0"1"0,-1-1 0,1 0 0,0 1 0,0-1 0,0 1 0,-1-1 0,1 1 0,0 0 0,-1-1 0,1 1 0,0 0 0,-1-1 0,1 1 0,-1 0 0,1 0 0,-1 0 0,1-1 0,-1 1 0,0 0 0,1 0 0,-1 0 0,0 0 0,0 0 0,0 1 0,6 28 0,-6-26 0,6 135 0,-5-37 0,0-98 0,-1 0 0,1 0 0,-1-1 0,1 1 0,0 0 0,1-1 0,-1 1 0,1-1 0,-1 1 0,1-1 0,0 0 0,0 1 0,4 3 0,-6-7 0,1 1 0,0 0 0,0-1 0,0 1 0,-1 0 0,1-1 0,0 1 0,0-1 0,0 0 0,0 1 0,0-1 0,0 0 0,0 1 0,0-1 0,0 0 0,0 0 0,0 0 0,0 0 0,0 0 0,2 0 0,-1-1 0,0 1 0,-1-1 0,1 0 0,0 0 0,0 0 0,-1 0 0,1 0 0,0 0 0,-1 0 0,1-1 0,-1 1 0,0-1 0,1 1 0,1-4 0,2-3 0,0-1 0,-1-1 0,0 1 0,0 0 0,-1-1 0,-1 0 0,1 0 0,-2 0 0,1 0 0,-1 0 0,-1-18 0,1 10 0,0 1 0,6-26 0,-6 40 0,-1 1 0,1-1 0,-1 1 0,1 0 0,0-1 0,0 1 0,0 0 0,0 0 0,1-1 0,-1 1 0,0 0 0,1 0 0,0 0 0,-1 1 0,1-1 0,0 0 0,0 1 0,0-1 0,0 1 0,0 0 0,0-1 0,0 1 0,1 0 0,-1 0 0,0 1 0,1-1 0,-1 0 0,0 1 0,1-1 0,-1 1 0,1 0 0,-1 0 0,1 0 0,-1 0 0,1 0 0,-1 1 0,4 0 0,9 3 0,0 1 0,-1 0 0,0 1 0,0 0 0,14 10 0,1-1 0,-8-4 0,-14-7 0,-1 0 0,1-1 0,0 0 0,0-1 0,0 1 0,8 1 0,-14-4 0,1 0 0,0 0 0,-1 0 0,1 0 0,0 0 0,-1 0 0,1-1 0,0 1 0,-1-1 0,1 1 0,-1-1 0,1 1 0,-1-1 0,1 0 0,-1 0 0,1 0 0,-1 0 0,0 0 0,1 0 0,-1 0 0,0 0 0,0 0 0,0-1 0,0 1 0,0 0 0,0-1 0,0 1 0,-1-1 0,1 1 0,0-1 0,-1 1 0,1-3 0,4-10 0,-1 0 0,-1 0 0,0-1 0,-1 1 0,0-24 0,-5-80 0,-1 37 0,4 51-1365,0 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21:17:45.167"/>
    </inkml:context>
    <inkml:brush xml:id="br0">
      <inkml:brushProperty name="width" value="0.05" units="cm"/>
      <inkml:brushProperty name="height" value="0.05" units="cm"/>
      <inkml:brushProperty name="color" value="#E71224"/>
    </inkml:brush>
  </inkml:definitions>
  <inkml:trace contextRef="#ctx0" brushRef="#br0">454 1 24575,'17'291'0,"-7"-177"0,-6-87 0,1-1 0,1 1 0,16 42 0,-11-37 0,9 48 0,-20-79 0,0 1 0,0 0 0,0-1 0,0 1 0,0 0 0,0-1 0,0 1 0,-1 0 0,1-1 0,-1 1 0,1 0 0,-1-1 0,0 1 0,0-1 0,1 1 0,-1-1 0,0 0 0,0 1 0,-1-1 0,1 0 0,0 0 0,0 0 0,-1 1 0,1-1 0,0-1 0,-1 1 0,1 0 0,-1 0 0,1 0 0,-1-1 0,1 1 0,-1-1 0,0 1 0,1-1 0,-1 0 0,0 0 0,1 1 0,-3-1 0,-11 1 0,-1 0 0,1 0 0,-21-3 0,20 1 0,-17 1 0,-6-1 0,-1 0 0,1-3 0,-42-9 0,50 6 0,21 6 0,0-1 0,1-1 0,-1 0 0,1 0 0,0 0 0,-12-7 0,17 7 0,-1 1 0,1-1 0,0 0 0,0-1 0,0 1 0,0-1 0,0 1 0,1-1 0,0 0 0,0-1 0,0 1 0,0 0 0,0-1 0,-1-5 0,1 0 0,0 0 0,1 0 0,1 0 0,0 0 0,0 0 0,1-14 0,-1-15 0,-1 23 0,2 1 0,0-1 0,0 1 0,2-1 0,0 1 0,6-24 0,-7 37 0,-1 1 0,1-1 0,0 1 0,0-1 0,0 1 0,0 0 0,0 0 0,1 0 0,-1-1 0,0 1 0,0 0 0,1 1 0,-1-1 0,1 0 0,-1 0 0,1 0 0,-1 1 0,1-1 0,-1 1 0,1-1 0,-1 1 0,1 0 0,0 0 0,-1-1 0,1 1 0,3 1 0,51 8 0,-26-3 0,-11-3 0,0 2 0,0 0 0,0 1 0,-1 1 0,0 0 0,0 2 0,23 14 0,-6 8 0,-30-26 0,-1 0 0,1 0 0,0-1 0,1 0 0,8 6 0,2-1-1365,-2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21:17:52.079"/>
    </inkml:context>
    <inkml:brush xml:id="br0">
      <inkml:brushProperty name="width" value="0.05" units="cm"/>
      <inkml:brushProperty name="height" value="0.05" units="cm"/>
      <inkml:brushProperty name="color" value="#E71224"/>
    </inkml:brush>
  </inkml:definitions>
  <inkml:trace contextRef="#ctx0" brushRef="#br0">0 0 24575,'5'4'0,"-1"0"0,1-1 0,0 0 0,0 0 0,0 0 0,1-1 0,-1 0 0,1 0 0,-1 0 0,8 1 0,63 8 0,-56-9 0,141 9 0,174-10 0,-133-4 0,75 19 0,-28-5-1365,-221-11-5461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21:17:54.140"/>
    </inkml:context>
    <inkml:brush xml:id="br0">
      <inkml:brushProperty name="width" value="0.05" units="cm"/>
      <inkml:brushProperty name="height" value="0.05" units="cm"/>
      <inkml:brushProperty name="color" value="#E71224"/>
    </inkml:brush>
  </inkml:definitions>
  <inkml:trace contextRef="#ctx0" brushRef="#br0">1 1 24575,'360'16'0,"155"11"0,-366-18 0,74 8 0,-82 1 0,147 1 0,-265-19 0,0 1 0,0 0 0,0 2 0,0 1 0,40 12 0,-42-9-341,0-1 0,1-1-1,26 3 1,-25-6-6485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21:17:56.296"/>
    </inkml:context>
    <inkml:brush xml:id="br0">
      <inkml:brushProperty name="width" value="0.05" units="cm"/>
      <inkml:brushProperty name="height" value="0.05" units="cm"/>
      <inkml:brushProperty name="color" value="#E71224"/>
    </inkml:brush>
  </inkml:definitions>
  <inkml:trace contextRef="#ctx0" brushRef="#br0">0 1 24575,'1259'0'-1365,"-1236"0"-5461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1500"/>
              </a:spcBef>
              <a:spcAft>
                <a:spcPts val="0"/>
              </a:spcAft>
            </a:pPr>
            <a:r>
              <a:rPr lang="fr-FR" sz="12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L'architecture </a:t>
            </a:r>
            <a:r>
              <a:rPr lang="fr-FR" sz="120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EfficientNet</a:t>
            </a:r>
            <a:r>
              <a:rPr lang="fr-FR" sz="12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cherche à répondre à ces défis en proposant une approche innovante qui permet d'améliorer l'efficacité et la performance des réseaux de neurones </a:t>
            </a:r>
            <a:r>
              <a:rPr lang="fr-FR" sz="120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convolutionnels</a:t>
            </a:r>
            <a:r>
              <a:rPr lang="fr-FR" sz="12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tout en réduisant leur complexité de calcul.</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74151"/>
                </a:solidFill>
                <a:effectLst/>
                <a:latin typeface="Söhne"/>
              </a:rPr>
              <a:t>FLOPS (acronyme de </a:t>
            </a:r>
            <a:r>
              <a:rPr lang="fr-FR" b="0" i="0" dirty="0" err="1">
                <a:solidFill>
                  <a:srgbClr val="374151"/>
                </a:solidFill>
                <a:effectLst/>
                <a:latin typeface="Söhne"/>
              </a:rPr>
              <a:t>Floating</a:t>
            </a:r>
            <a:r>
              <a:rPr lang="fr-FR" b="0" i="0" dirty="0">
                <a:solidFill>
                  <a:srgbClr val="374151"/>
                </a:solidFill>
                <a:effectLst/>
                <a:latin typeface="Söhne"/>
              </a:rPr>
              <a:t> Point Operations Per Second) est une mesure de la puissance de calcul d'un système informatique, généralement utilisée pour évaluer les performances des modèles de réseaux de neurones. Elle est calculée en comptant le nombre d'opérations en virgule flottante que le modèle peut effectuer en une seconde. Plus un modèle a de FLOPS, plus il est généralement considéré comme puissant et capable de traiter des données rapidement. </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738116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374151"/>
                </a:solidFill>
                <a:effectLst/>
                <a:latin typeface="Söhne"/>
              </a:rPr>
              <a:t>Il n'y a pas de règle strictes pour choisir la version de </a:t>
            </a:r>
            <a:r>
              <a:rPr lang="fr-FR" b="0" i="0" dirty="0" err="1">
                <a:solidFill>
                  <a:srgbClr val="374151"/>
                </a:solidFill>
                <a:effectLst/>
                <a:latin typeface="Söhne"/>
              </a:rPr>
              <a:t>EfficientNet</a:t>
            </a:r>
            <a:r>
              <a:rPr lang="fr-FR" b="0" i="0" dirty="0">
                <a:solidFill>
                  <a:srgbClr val="374151"/>
                </a:solidFill>
                <a:effectLst/>
                <a:latin typeface="Söhne"/>
              </a:rPr>
              <a:t> à utiliser, cela dépend de vos besoins en termes de précision et de performance. Si vous avez besoin d'une précision élevée, vous pouvez utiliser une version plus élevée (par exemple, EfficientNet-b3, b4, b5, etc.), mais cela peut entraîner une diminution de la vitesse d'exécution. Si vous avez besoin d'une vitesse d'exécution rapide, vous pouvez utiliser une version plus basse (par exemple, EfficientNet-b0, b1, b2, etc.), mais cela peut entraîner une diminution de la précision.</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382530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1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3.png"/><Relationship Id="rId5" Type="http://schemas.openxmlformats.org/officeDocument/2006/relationships/diagramQuickStyle" Target="../diagrams/quickStyle1.xml"/><Relationship Id="rId10" Type="http://schemas.openxmlformats.org/officeDocument/2006/relationships/customXml" Target="../ink/ink2.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xml"/><Relationship Id="rId18" Type="http://schemas.openxmlformats.org/officeDocument/2006/relationships/image" Target="../media/image11.png"/><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8.png"/><Relationship Id="rId17" Type="http://schemas.openxmlformats.org/officeDocument/2006/relationships/customXml" Target="../ink/ink10.xml"/><Relationship Id="rId2" Type="http://schemas.openxmlformats.org/officeDocument/2006/relationships/image" Target="../media/image4.png"/><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customXml" Target="../ink/ink6.xml"/><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lilianweng.github.io/lil-log/2020/08/06/neural-architecture-search.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err="1">
                <a:solidFill>
                  <a:schemeClr val="bg1"/>
                </a:solidFill>
              </a:rPr>
              <a:t>Efficientnet</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fr-FR" dirty="0">
                <a:solidFill>
                  <a:srgbClr val="7CEBFF"/>
                </a:solidFill>
              </a:rPr>
              <a:t>DE B0 à v2 </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82ED-1587-1660-02AA-69E080DD62DA}"/>
              </a:ext>
            </a:extLst>
          </p:cNvPr>
          <p:cNvSpPr>
            <a:spLocks noGrp="1"/>
          </p:cNvSpPr>
          <p:nvPr>
            <p:ph type="title"/>
          </p:nvPr>
        </p:nvSpPr>
        <p:spPr/>
        <p:txBody>
          <a:bodyPr/>
          <a:lstStyle/>
          <a:p>
            <a:r>
              <a:rPr lang="fr-FR" dirty="0"/>
              <a:t>Implémentation (</a:t>
            </a:r>
            <a:r>
              <a:rPr lang="fr-FR" dirty="0" err="1"/>
              <a:t>Tensorflow</a:t>
            </a:r>
            <a:r>
              <a:rPr lang="fr-FR" dirty="0"/>
              <a:t> </a:t>
            </a:r>
            <a:r>
              <a:rPr lang="fr-FR" dirty="0" err="1"/>
              <a:t>keras</a:t>
            </a:r>
            <a:r>
              <a:rPr lang="fr-FR" dirty="0"/>
              <a:t>)</a:t>
            </a:r>
            <a:br>
              <a:rPr lang="fr-FR" dirty="0"/>
            </a:br>
            <a:r>
              <a:rPr lang="fr-FR" sz="2000" dirty="0"/>
              <a:t>Utiliser le modèle </a:t>
            </a:r>
            <a:r>
              <a:rPr lang="fr-FR" sz="2000" dirty="0" err="1"/>
              <a:t>préentrainé</a:t>
            </a:r>
            <a:r>
              <a:rPr lang="fr-FR" sz="2000" dirty="0"/>
              <a:t> : freeze</a:t>
            </a:r>
            <a:endParaRPr lang="en-US" dirty="0"/>
          </a:p>
        </p:txBody>
      </p:sp>
      <p:pic>
        <p:nvPicPr>
          <p:cNvPr id="5" name="Content Placeholder 4" descr="Text&#10;&#10;Description automatically generated">
            <a:extLst>
              <a:ext uri="{FF2B5EF4-FFF2-40B4-BE49-F238E27FC236}">
                <a16:creationId xmlns:a16="http://schemas.microsoft.com/office/drawing/2014/main" id="{D8F26E76-8C42-F0E3-D423-CC3F6EB925E0}"/>
              </a:ext>
            </a:extLst>
          </p:cNvPr>
          <p:cNvPicPr>
            <a:picLocks noGrp="1" noChangeAspect="1"/>
          </p:cNvPicPr>
          <p:nvPr>
            <p:ph idx="1"/>
          </p:nvPr>
        </p:nvPicPr>
        <p:blipFill>
          <a:blip r:embed="rId2"/>
          <a:stretch>
            <a:fillRect/>
          </a:stretch>
        </p:blipFill>
        <p:spPr>
          <a:xfrm>
            <a:off x="2137778" y="1832432"/>
            <a:ext cx="7336160" cy="4860515"/>
          </a:xfr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3B72953C-F981-4759-2468-FB3DAB9E7E36}"/>
                  </a:ext>
                </a:extLst>
              </p14:cNvPr>
              <p14:cNvContentPartPr/>
              <p14:nvPr/>
            </p14:nvContentPartPr>
            <p14:xfrm>
              <a:off x="7456565" y="3447664"/>
              <a:ext cx="676080" cy="1711080"/>
            </p14:xfrm>
          </p:contentPart>
        </mc:Choice>
        <mc:Fallback>
          <p:pic>
            <p:nvPicPr>
              <p:cNvPr id="8" name="Ink 7">
                <a:extLst>
                  <a:ext uri="{FF2B5EF4-FFF2-40B4-BE49-F238E27FC236}">
                    <a16:creationId xmlns:a16="http://schemas.microsoft.com/office/drawing/2014/main" id="{3B72953C-F981-4759-2468-FB3DAB9E7E36}"/>
                  </a:ext>
                </a:extLst>
              </p:cNvPr>
              <p:cNvPicPr/>
              <p:nvPr/>
            </p:nvPicPr>
            <p:blipFill>
              <a:blip r:embed="rId4"/>
              <a:stretch>
                <a:fillRect/>
              </a:stretch>
            </p:blipFill>
            <p:spPr>
              <a:xfrm>
                <a:off x="7447565" y="3439024"/>
                <a:ext cx="693720" cy="1728720"/>
              </a:xfrm>
              <a:prstGeom prst="rect">
                <a:avLst/>
              </a:prstGeom>
            </p:spPr>
          </p:pic>
        </mc:Fallback>
      </mc:AlternateContent>
      <p:sp>
        <p:nvSpPr>
          <p:cNvPr id="10" name="TextBox 9">
            <a:extLst>
              <a:ext uri="{FF2B5EF4-FFF2-40B4-BE49-F238E27FC236}">
                <a16:creationId xmlns:a16="http://schemas.microsoft.com/office/drawing/2014/main" id="{55DB11FA-0C75-4F25-6C27-188A72D5D20D}"/>
              </a:ext>
            </a:extLst>
          </p:cNvPr>
          <p:cNvSpPr txBox="1"/>
          <p:nvPr/>
        </p:nvSpPr>
        <p:spPr>
          <a:xfrm>
            <a:off x="8239027" y="3902697"/>
            <a:ext cx="1093509" cy="369332"/>
          </a:xfrm>
          <a:prstGeom prst="rect">
            <a:avLst/>
          </a:prstGeom>
          <a:noFill/>
        </p:spPr>
        <p:txBody>
          <a:bodyPr wrap="square" rtlCol="0">
            <a:spAutoFit/>
          </a:bodyPr>
          <a:lstStyle/>
          <a:p>
            <a:r>
              <a:rPr lang="fr-FR" dirty="0">
                <a:solidFill>
                  <a:srgbClr val="FF0000"/>
                </a:solidFill>
              </a:rPr>
              <a:t>Classifier</a:t>
            </a:r>
            <a:endParaRPr lang="en-US" dirty="0">
              <a:solidFill>
                <a:srgbClr val="FF0000"/>
              </a:solidFill>
            </a:endParaRPr>
          </a:p>
        </p:txBody>
      </p:sp>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33BA98AD-C18A-86F5-CCE3-4A69DC573E68}"/>
                  </a:ext>
                </a:extLst>
              </p14:cNvPr>
              <p14:cNvContentPartPr/>
              <p14:nvPr/>
            </p14:nvContentPartPr>
            <p14:xfrm>
              <a:off x="7899365" y="1999744"/>
              <a:ext cx="727920" cy="1075680"/>
            </p14:xfrm>
          </p:contentPart>
        </mc:Choice>
        <mc:Fallback>
          <p:pic>
            <p:nvPicPr>
              <p:cNvPr id="11" name="Ink 10">
                <a:extLst>
                  <a:ext uri="{FF2B5EF4-FFF2-40B4-BE49-F238E27FC236}">
                    <a16:creationId xmlns:a16="http://schemas.microsoft.com/office/drawing/2014/main" id="{33BA98AD-C18A-86F5-CCE3-4A69DC573E68}"/>
                  </a:ext>
                </a:extLst>
              </p:cNvPr>
              <p:cNvPicPr/>
              <p:nvPr/>
            </p:nvPicPr>
            <p:blipFill>
              <a:blip r:embed="rId6"/>
              <a:stretch>
                <a:fillRect/>
              </a:stretch>
            </p:blipFill>
            <p:spPr>
              <a:xfrm>
                <a:off x="7890725" y="1990744"/>
                <a:ext cx="745560" cy="1093320"/>
              </a:xfrm>
              <a:prstGeom prst="rect">
                <a:avLst/>
              </a:prstGeom>
            </p:spPr>
          </p:pic>
        </mc:Fallback>
      </mc:AlternateContent>
      <p:sp>
        <p:nvSpPr>
          <p:cNvPr id="12" name="TextBox 11">
            <a:extLst>
              <a:ext uri="{FF2B5EF4-FFF2-40B4-BE49-F238E27FC236}">
                <a16:creationId xmlns:a16="http://schemas.microsoft.com/office/drawing/2014/main" id="{E6FCCD67-424F-7681-6225-E7A8CCC53D7E}"/>
              </a:ext>
            </a:extLst>
          </p:cNvPr>
          <p:cNvSpPr txBox="1"/>
          <p:nvPr/>
        </p:nvSpPr>
        <p:spPr>
          <a:xfrm>
            <a:off x="8627285" y="2102177"/>
            <a:ext cx="923827" cy="646331"/>
          </a:xfrm>
          <a:prstGeom prst="rect">
            <a:avLst/>
          </a:prstGeom>
          <a:noFill/>
        </p:spPr>
        <p:txBody>
          <a:bodyPr wrap="square" rtlCol="0">
            <a:spAutoFit/>
          </a:bodyPr>
          <a:lstStyle/>
          <a:p>
            <a:r>
              <a:rPr lang="fr-FR" dirty="0">
                <a:solidFill>
                  <a:srgbClr val="FF0000"/>
                </a:solidFill>
              </a:rPr>
              <a:t>Base</a:t>
            </a:r>
          </a:p>
          <a:p>
            <a:r>
              <a:rPr lang="fr-FR" dirty="0">
                <a:solidFill>
                  <a:srgbClr val="FF0000"/>
                </a:solidFill>
              </a:rPr>
              <a:t>model</a:t>
            </a:r>
            <a:endParaRPr lang="en-US" dirty="0">
              <a:solidFill>
                <a:srgbClr val="FF0000"/>
              </a:solidFill>
            </a:endParaRPr>
          </a:p>
        </p:txBody>
      </p:sp>
    </p:spTree>
    <p:extLst>
      <p:ext uri="{BB962C8B-B14F-4D97-AF65-F5344CB8AC3E}">
        <p14:creationId xmlns:p14="http://schemas.microsoft.com/office/powerpoint/2010/main" val="221589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B94A-9EED-0FFC-DFA8-23C2FEBAD063}"/>
              </a:ext>
            </a:extLst>
          </p:cNvPr>
          <p:cNvSpPr>
            <a:spLocks noGrp="1"/>
          </p:cNvSpPr>
          <p:nvPr>
            <p:ph type="title"/>
          </p:nvPr>
        </p:nvSpPr>
        <p:spPr/>
        <p:txBody>
          <a:bodyPr/>
          <a:lstStyle/>
          <a:p>
            <a:r>
              <a:rPr lang="fr-FR" dirty="0"/>
              <a:t>Entrainer le modèle: </a:t>
            </a:r>
            <a:r>
              <a:rPr lang="fr-FR" dirty="0" err="1"/>
              <a:t>unfreeze</a:t>
            </a:r>
            <a:endParaRPr lang="en-US" dirty="0"/>
          </a:p>
        </p:txBody>
      </p:sp>
      <p:pic>
        <p:nvPicPr>
          <p:cNvPr id="5" name="Content Placeholder 4" descr="Text&#10;&#10;Description automatically generated">
            <a:extLst>
              <a:ext uri="{FF2B5EF4-FFF2-40B4-BE49-F238E27FC236}">
                <a16:creationId xmlns:a16="http://schemas.microsoft.com/office/drawing/2014/main" id="{12BFDE9E-61ED-6CD5-B29A-18C42BF1C4C3}"/>
              </a:ext>
            </a:extLst>
          </p:cNvPr>
          <p:cNvPicPr>
            <a:picLocks noGrp="1" noChangeAspect="1"/>
          </p:cNvPicPr>
          <p:nvPr>
            <p:ph idx="1"/>
          </p:nvPr>
        </p:nvPicPr>
        <p:blipFill>
          <a:blip r:embed="rId2"/>
          <a:stretch>
            <a:fillRect/>
          </a:stretch>
        </p:blipFill>
        <p:spPr>
          <a:xfrm>
            <a:off x="1033430" y="1791093"/>
            <a:ext cx="9521071" cy="4760536"/>
          </a:xfr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01AA36F3-86DD-F52E-AA57-CDBE2AFA8CD0}"/>
                  </a:ext>
                </a:extLst>
              </p14:cNvPr>
              <p14:cNvContentPartPr/>
              <p14:nvPr/>
            </p14:nvContentPartPr>
            <p14:xfrm>
              <a:off x="4647125" y="2545144"/>
              <a:ext cx="246960" cy="226800"/>
            </p14:xfrm>
          </p:contentPart>
        </mc:Choice>
        <mc:Fallback>
          <p:pic>
            <p:nvPicPr>
              <p:cNvPr id="7" name="Ink 6">
                <a:extLst>
                  <a:ext uri="{FF2B5EF4-FFF2-40B4-BE49-F238E27FC236}">
                    <a16:creationId xmlns:a16="http://schemas.microsoft.com/office/drawing/2014/main" id="{01AA36F3-86DD-F52E-AA57-CDBE2AFA8CD0}"/>
                  </a:ext>
                </a:extLst>
              </p:cNvPr>
              <p:cNvPicPr/>
              <p:nvPr/>
            </p:nvPicPr>
            <p:blipFill>
              <a:blip r:embed="rId4"/>
              <a:stretch>
                <a:fillRect/>
              </a:stretch>
            </p:blipFill>
            <p:spPr>
              <a:xfrm>
                <a:off x="4638485" y="2536504"/>
                <a:ext cx="264600" cy="244440"/>
              </a:xfrm>
              <a:prstGeom prst="rect">
                <a:avLst/>
              </a:prstGeom>
            </p:spPr>
          </p:pic>
        </mc:Fallback>
      </mc:AlternateContent>
      <p:sp>
        <p:nvSpPr>
          <p:cNvPr id="16" name="Rak koppling 15">
            <a:extLst>
              <a:ext uri="{FF2B5EF4-FFF2-40B4-BE49-F238E27FC236}">
                <a16:creationId xmlns:a16="http://schemas.microsoft.com/office/drawing/2014/main" id="{A0626BA9-4D03-4A82-9EFA-97C4DC0DE79D}"/>
              </a:ext>
            </a:extLst>
          </p:cNvPr>
          <p:cNvSpPr/>
          <p:nvPr/>
        </p:nvSpPr>
        <p:spPr>
          <a:xfrm>
            <a:off x="4920480" y="2690640"/>
            <a:ext cx="1828800" cy="0"/>
          </a:xfrm>
          <a:prstGeom prst="line">
            <a:avLst/>
          </a:prstGeom>
          <a:solidFill>
            <a:srgbClr val="E71224">
              <a:alpha val="5000"/>
            </a:srgbClr>
          </a:solidFill>
          <a:ln w="18000">
            <a:solidFill>
              <a:srgbClr val="E71224"/>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solidFill>
            </a:endParaRPr>
          </a:p>
        </p:txBody>
      </p:sp>
      <p:sp>
        <p:nvSpPr>
          <p:cNvPr id="11" name="TextBox 10">
            <a:extLst>
              <a:ext uri="{FF2B5EF4-FFF2-40B4-BE49-F238E27FC236}">
                <a16:creationId xmlns:a16="http://schemas.microsoft.com/office/drawing/2014/main" id="{79B7A2A9-184F-93AB-37A2-3F16A8FFBC41}"/>
              </a:ext>
            </a:extLst>
          </p:cNvPr>
          <p:cNvSpPr txBox="1"/>
          <p:nvPr/>
        </p:nvSpPr>
        <p:spPr>
          <a:xfrm>
            <a:off x="6872140" y="2505577"/>
            <a:ext cx="1970202" cy="923330"/>
          </a:xfrm>
          <a:prstGeom prst="rect">
            <a:avLst/>
          </a:prstGeom>
          <a:noFill/>
        </p:spPr>
        <p:txBody>
          <a:bodyPr wrap="square" rtlCol="0">
            <a:spAutoFit/>
          </a:bodyPr>
          <a:lstStyle/>
          <a:p>
            <a:r>
              <a:rPr lang="fr-FR" dirty="0">
                <a:solidFill>
                  <a:srgbClr val="FF0000"/>
                </a:solidFill>
              </a:rPr>
              <a:t>Le training commence du layer 20</a:t>
            </a:r>
            <a:endParaRPr lang="en-US" dirty="0">
              <a:solidFill>
                <a:srgbClr val="FF0000"/>
              </a:solidFill>
            </a:endParaRPr>
          </a:p>
        </p:txBody>
      </p:sp>
    </p:spTree>
    <p:extLst>
      <p:ext uri="{BB962C8B-B14F-4D97-AF65-F5344CB8AC3E}">
        <p14:creationId xmlns:p14="http://schemas.microsoft.com/office/powerpoint/2010/main" val="292920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94A538-60BD-C852-33AB-CDB3EF124365}"/>
              </a:ext>
            </a:extLst>
          </p:cNvPr>
          <p:cNvSpPr txBox="1"/>
          <p:nvPr/>
        </p:nvSpPr>
        <p:spPr>
          <a:xfrm>
            <a:off x="339365" y="1582340"/>
            <a:ext cx="8803849" cy="3970318"/>
          </a:xfrm>
          <a:prstGeom prst="rect">
            <a:avLst/>
          </a:prstGeom>
          <a:noFill/>
        </p:spPr>
        <p:txBody>
          <a:bodyPr wrap="square">
            <a:spAutoFit/>
          </a:bodyPr>
          <a:lstStyle/>
          <a:p>
            <a:r>
              <a:rPr lang="en-US" dirty="0"/>
              <a:t>Conseils </a:t>
            </a:r>
            <a:r>
              <a:rPr lang="en-US" dirty="0" err="1"/>
              <a:t>d’utilisation</a:t>
            </a:r>
            <a:r>
              <a:rPr lang="en-US" dirty="0"/>
              <a:t> </a:t>
            </a:r>
            <a:r>
              <a:rPr lang="en-US" dirty="0" err="1"/>
              <a:t>d’efficientnet</a:t>
            </a:r>
            <a:endParaRPr lang="en-US" dirty="0"/>
          </a:p>
          <a:p>
            <a:endParaRPr lang="en-US" dirty="0"/>
          </a:p>
          <a:p>
            <a:endParaRPr lang="en-US" dirty="0"/>
          </a:p>
          <a:p>
            <a:r>
              <a:rPr lang="en-US" dirty="0"/>
              <a:t>FREEZE/UNFREEZE:</a:t>
            </a:r>
          </a:p>
          <a:p>
            <a:endParaRPr lang="en-US" dirty="0"/>
          </a:p>
          <a:p>
            <a:pPr marL="285750" indent="-285750">
              <a:buFont typeface="Arial" panose="020B0604020202020204" pitchFamily="34" charset="0"/>
              <a:buChar char="•"/>
            </a:pPr>
            <a:r>
              <a:rPr lang="en-US" dirty="0"/>
              <a:t>Les couches de “ </a:t>
            </a:r>
            <a:r>
              <a:rPr lang="en-US" dirty="0" err="1"/>
              <a:t>BatchNormalization</a:t>
            </a:r>
            <a:r>
              <a:rPr lang="en-US" dirty="0"/>
              <a:t>” </a:t>
            </a:r>
            <a:r>
              <a:rPr lang="en-US" dirty="0" err="1"/>
              <a:t>ont</a:t>
            </a:r>
            <a:r>
              <a:rPr lang="en-US" dirty="0"/>
              <a:t> </a:t>
            </a:r>
            <a:r>
              <a:rPr lang="en-US" dirty="0" err="1"/>
              <a:t>interet</a:t>
            </a:r>
            <a:r>
              <a:rPr lang="en-US" dirty="0"/>
              <a:t> à </a:t>
            </a:r>
            <a:r>
              <a:rPr lang="en-US" dirty="0" err="1"/>
              <a:t>rester</a:t>
            </a:r>
            <a:r>
              <a:rPr lang="en-US" dirty="0"/>
              <a:t> </a:t>
            </a:r>
            <a:r>
              <a:rPr lang="en-US" dirty="0" err="1"/>
              <a:t>inchangés</a:t>
            </a:r>
            <a:r>
              <a:rPr lang="en-US" dirty="0"/>
              <a:t>. </a:t>
            </a:r>
            <a:r>
              <a:rPr lang="en-US" dirty="0" err="1"/>
              <a:t>S’ils</a:t>
            </a:r>
            <a:r>
              <a:rPr lang="en-US" dirty="0"/>
              <a:t> </a:t>
            </a:r>
            <a:r>
              <a:rPr lang="en-US" dirty="0" err="1"/>
              <a:t>sont</a:t>
            </a:r>
            <a:r>
              <a:rPr lang="en-US" dirty="0"/>
              <a:t> trainable, le premier epoch </a:t>
            </a:r>
            <a:r>
              <a:rPr lang="en-US" dirty="0" err="1"/>
              <a:t>va</a:t>
            </a:r>
            <a:r>
              <a:rPr lang="en-US" dirty="0"/>
              <a:t> </a:t>
            </a:r>
            <a:r>
              <a:rPr lang="en-US" dirty="0" err="1"/>
              <a:t>réduire</a:t>
            </a:r>
            <a:r>
              <a:rPr lang="en-US" dirty="0"/>
              <a:t> </a:t>
            </a:r>
            <a:r>
              <a:rPr lang="en-US" dirty="0" err="1"/>
              <a:t>l’accuracy</a:t>
            </a:r>
            <a:r>
              <a:rPr lang="en-US" dirty="0"/>
              <a:t> </a:t>
            </a:r>
            <a:r>
              <a:rPr lang="en-US" dirty="0" err="1"/>
              <a:t>rapidement</a:t>
            </a:r>
            <a:r>
              <a:rPr lang="en-US" dirty="0"/>
              <a:t>.</a:t>
            </a:r>
          </a:p>
          <a:p>
            <a:pPr marL="285750" indent="-285750">
              <a:buFont typeface="Arial" panose="020B0604020202020204" pitchFamily="34" charset="0"/>
              <a:buChar char="•"/>
            </a:pPr>
            <a:r>
              <a:rPr lang="en-US" dirty="0"/>
              <a:t>Pour </a:t>
            </a:r>
            <a:r>
              <a:rPr lang="en-US" dirty="0" err="1"/>
              <a:t>certains</a:t>
            </a:r>
            <a:r>
              <a:rPr lang="en-US" dirty="0"/>
              <a:t> </a:t>
            </a:r>
            <a:r>
              <a:rPr lang="en-US" dirty="0" err="1"/>
              <a:t>cas</a:t>
            </a:r>
            <a:r>
              <a:rPr lang="en-US" dirty="0"/>
              <a:t>, il </a:t>
            </a:r>
            <a:r>
              <a:rPr lang="en-US" dirty="0" err="1"/>
              <a:t>vaut</a:t>
            </a:r>
            <a:r>
              <a:rPr lang="en-US" dirty="0"/>
              <a:t> </a:t>
            </a:r>
            <a:r>
              <a:rPr lang="en-US" dirty="0" err="1"/>
              <a:t>mieux</a:t>
            </a:r>
            <a:r>
              <a:rPr lang="en-US" dirty="0"/>
              <a:t> trainer </a:t>
            </a:r>
            <a:r>
              <a:rPr lang="en-US" dirty="0" err="1"/>
              <a:t>une</a:t>
            </a:r>
            <a:r>
              <a:rPr lang="en-US" dirty="0"/>
              <a:t> portion de couches et pas “freeze” le tout. Le fine tuning </a:t>
            </a:r>
            <a:r>
              <a:rPr lang="en-US" dirty="0" err="1"/>
              <a:t>va</a:t>
            </a:r>
            <a:r>
              <a:rPr lang="en-US" dirty="0"/>
              <a:t> </a:t>
            </a:r>
            <a:r>
              <a:rPr lang="en-US" dirty="0" err="1"/>
              <a:t>etre</a:t>
            </a:r>
            <a:r>
              <a:rPr lang="en-US" dirty="0"/>
              <a:t> plus </a:t>
            </a:r>
            <a:r>
              <a:rPr lang="en-US" dirty="0" err="1"/>
              <a:t>rapide</a:t>
            </a:r>
            <a:r>
              <a:rPr lang="en-US" dirty="0"/>
              <a:t> </a:t>
            </a:r>
            <a:r>
              <a:rPr lang="en-US" dirty="0" err="1"/>
              <a:t>en</a:t>
            </a:r>
            <a:r>
              <a:rPr lang="en-US" dirty="0"/>
              <a:t> </a:t>
            </a:r>
            <a:r>
              <a:rPr lang="en-US" dirty="0" err="1"/>
              <a:t>allant</a:t>
            </a:r>
            <a:r>
              <a:rPr lang="en-US" dirty="0"/>
              <a:t> </a:t>
            </a:r>
            <a:r>
              <a:rPr lang="en-US" dirty="0" err="1"/>
              <a:t>vers</a:t>
            </a:r>
            <a:r>
              <a:rPr lang="en-US" dirty="0"/>
              <a:t> des </a:t>
            </a:r>
            <a:r>
              <a:rPr lang="en-US" dirty="0" err="1"/>
              <a:t>modèles</a:t>
            </a:r>
            <a:r>
              <a:rPr lang="en-US" dirty="0"/>
              <a:t> plus complexes </a:t>
            </a:r>
            <a:r>
              <a:rPr lang="en-US" dirty="0" err="1"/>
              <a:t>comme</a:t>
            </a:r>
            <a:r>
              <a:rPr lang="en-US" dirty="0"/>
              <a:t> B7.</a:t>
            </a:r>
          </a:p>
          <a:p>
            <a:pPr marL="285750" indent="-285750">
              <a:buFont typeface="Arial" panose="020B0604020202020204" pitchFamily="34" charset="0"/>
              <a:buChar char="•"/>
            </a:pPr>
            <a:r>
              <a:rPr lang="en-US" dirty="0" err="1"/>
              <a:t>Chaque</a:t>
            </a:r>
            <a:r>
              <a:rPr lang="en-US" dirty="0"/>
              <a:t> block doit </a:t>
            </a:r>
            <a:r>
              <a:rPr lang="en-US" dirty="0" err="1"/>
              <a:t>etre</a:t>
            </a:r>
            <a:r>
              <a:rPr lang="en-US" dirty="0"/>
              <a:t> </a:t>
            </a:r>
            <a:r>
              <a:rPr lang="en-US" dirty="0" err="1"/>
              <a:t>en</a:t>
            </a:r>
            <a:r>
              <a:rPr lang="en-US" dirty="0"/>
              <a:t> </a:t>
            </a:r>
            <a:r>
              <a:rPr lang="en-US" dirty="0" err="1"/>
              <a:t>totalité</a:t>
            </a:r>
            <a:r>
              <a:rPr lang="en-US" dirty="0"/>
              <a:t> “trainable” </a:t>
            </a:r>
            <a:r>
              <a:rPr lang="en-US" dirty="0" err="1"/>
              <a:t>ou</a:t>
            </a:r>
            <a:r>
              <a:rPr lang="en-US" dirty="0"/>
              <a:t> pas. </a:t>
            </a:r>
            <a:r>
              <a:rPr lang="en-US" dirty="0" err="1"/>
              <a:t>L’architecture</a:t>
            </a:r>
            <a:r>
              <a:rPr lang="en-US" dirty="0"/>
              <a:t> </a:t>
            </a:r>
            <a:r>
              <a:rPr lang="en-US" dirty="0" err="1"/>
              <a:t>inclus</a:t>
            </a:r>
            <a:r>
              <a:rPr lang="en-US" dirty="0"/>
              <a:t> un “shortcut de la première à la </a:t>
            </a:r>
            <a:r>
              <a:rPr lang="en-US" dirty="0" err="1"/>
              <a:t>dernière</a:t>
            </a:r>
            <a:r>
              <a:rPr lang="en-US" dirty="0"/>
              <a:t> </a:t>
            </a:r>
            <a:r>
              <a:rPr lang="en-US" dirty="0" err="1"/>
              <a:t>couche</a:t>
            </a:r>
            <a:r>
              <a:rPr lang="en-US" dirty="0"/>
              <a:t> de </a:t>
            </a:r>
            <a:r>
              <a:rPr lang="en-US" dirty="0" err="1"/>
              <a:t>chaque</a:t>
            </a:r>
            <a:r>
              <a:rPr lang="en-US" dirty="0"/>
              <a:t> block. </a:t>
            </a:r>
          </a:p>
          <a:p>
            <a:pPr marL="285750" indent="-285750">
              <a:buFont typeface="Arial" panose="020B0604020202020204" pitchFamily="34" charset="0"/>
              <a:buChar char="•"/>
            </a:pPr>
            <a:r>
              <a:rPr lang="en-US" dirty="0"/>
              <a:t>Ne pas respecter les blocks </a:t>
            </a:r>
            <a:r>
              <a:rPr lang="en-US" dirty="0" err="1"/>
              <a:t>aussi</a:t>
            </a:r>
            <a:r>
              <a:rPr lang="en-US" dirty="0"/>
              <a:t> </a:t>
            </a:r>
            <a:r>
              <a:rPr lang="en-US" dirty="0" err="1"/>
              <a:t>réduit</a:t>
            </a:r>
            <a:r>
              <a:rPr lang="en-US" dirty="0"/>
              <a:t> </a:t>
            </a:r>
            <a:r>
              <a:rPr lang="en-US" dirty="0" err="1"/>
              <a:t>énormément</a:t>
            </a:r>
            <a:r>
              <a:rPr lang="en-US" dirty="0"/>
              <a:t> la performance finale.</a:t>
            </a:r>
          </a:p>
          <a:p>
            <a:pPr marL="285750" indent="-285750">
              <a:buFont typeface="Arial" panose="020B0604020202020204" pitchFamily="34" charset="0"/>
              <a:buChar char="•"/>
            </a:pPr>
            <a:r>
              <a:rPr lang="en-US" dirty="0"/>
              <a:t>Le </a:t>
            </a:r>
            <a:r>
              <a:rPr lang="en-US" dirty="0" err="1"/>
              <a:t>choix</a:t>
            </a:r>
            <a:r>
              <a:rPr lang="en-US" dirty="0"/>
              <a:t> </a:t>
            </a:r>
            <a:r>
              <a:rPr lang="en-US" dirty="0" err="1"/>
              <a:t>finalement</a:t>
            </a:r>
            <a:r>
              <a:rPr lang="en-US" dirty="0"/>
              <a:t> depend de la </a:t>
            </a:r>
            <a:r>
              <a:rPr lang="en-US"/>
              <a:t>ressemblance</a:t>
            </a:r>
            <a:r>
              <a:rPr lang="en-US" dirty="0"/>
              <a:t> du dataset que </a:t>
            </a:r>
            <a:r>
              <a:rPr lang="en-US" dirty="0" err="1"/>
              <a:t>vous</a:t>
            </a:r>
            <a:r>
              <a:rPr lang="en-US" dirty="0"/>
              <a:t> </a:t>
            </a:r>
            <a:r>
              <a:rPr lang="en-US" dirty="0" err="1"/>
              <a:t>avez</a:t>
            </a:r>
            <a:r>
              <a:rPr lang="en-US" dirty="0"/>
              <a:t> par rapport à </a:t>
            </a:r>
            <a:r>
              <a:rPr lang="en-US" dirty="0" err="1"/>
              <a:t>imagenet</a:t>
            </a:r>
            <a:r>
              <a:rPr lang="en-US" dirty="0"/>
              <a:t>.</a:t>
            </a:r>
          </a:p>
        </p:txBody>
      </p:sp>
      <p:sp>
        <p:nvSpPr>
          <p:cNvPr id="5" name="TextBox 4">
            <a:extLst>
              <a:ext uri="{FF2B5EF4-FFF2-40B4-BE49-F238E27FC236}">
                <a16:creationId xmlns:a16="http://schemas.microsoft.com/office/drawing/2014/main" id="{ACD2F806-A84E-0DA7-D60C-AD8A4BA7EB1A}"/>
              </a:ext>
            </a:extLst>
          </p:cNvPr>
          <p:cNvSpPr txBox="1"/>
          <p:nvPr/>
        </p:nvSpPr>
        <p:spPr>
          <a:xfrm>
            <a:off x="433240" y="75415"/>
            <a:ext cx="4308049" cy="369332"/>
          </a:xfrm>
          <a:prstGeom prst="rect">
            <a:avLst/>
          </a:prstGeom>
          <a:noFill/>
        </p:spPr>
        <p:txBody>
          <a:bodyPr wrap="square" rtlCol="0">
            <a:spAutoFit/>
          </a:bodyPr>
          <a:lstStyle/>
          <a:p>
            <a:r>
              <a:rPr lang="fr-FR" dirty="0"/>
              <a:t>Conclusion:</a:t>
            </a:r>
            <a:endParaRPr lang="en-US" dirty="0"/>
          </a:p>
        </p:txBody>
      </p:sp>
    </p:spTree>
    <p:extLst>
      <p:ext uri="{BB962C8B-B14F-4D97-AF65-F5344CB8AC3E}">
        <p14:creationId xmlns:p14="http://schemas.microsoft.com/office/powerpoint/2010/main" val="132692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Merci</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C3808-8C48-F422-C543-48B58C77037B}"/>
              </a:ext>
            </a:extLst>
          </p:cNvPr>
          <p:cNvSpPr>
            <a:spLocks noGrp="1"/>
          </p:cNvSpPr>
          <p:nvPr>
            <p:ph type="ctrTitle"/>
          </p:nvPr>
        </p:nvSpPr>
        <p:spPr/>
        <p:txBody>
          <a:bodyPr/>
          <a:lstStyle/>
          <a:p>
            <a:r>
              <a:rPr lang="fr-FR" dirty="0"/>
              <a:t>Plan de la présentation:</a:t>
            </a:r>
            <a:endParaRPr lang="en-US" dirty="0"/>
          </a:p>
        </p:txBody>
      </p:sp>
      <p:sp>
        <p:nvSpPr>
          <p:cNvPr id="6" name="TextBox 5">
            <a:extLst>
              <a:ext uri="{FF2B5EF4-FFF2-40B4-BE49-F238E27FC236}">
                <a16:creationId xmlns:a16="http://schemas.microsoft.com/office/drawing/2014/main" id="{095590C1-7E89-84B1-9C6F-B9B58409EF91}"/>
              </a:ext>
            </a:extLst>
          </p:cNvPr>
          <p:cNvSpPr txBox="1"/>
          <p:nvPr/>
        </p:nvSpPr>
        <p:spPr>
          <a:xfrm>
            <a:off x="848412" y="3874416"/>
            <a:ext cx="6655323" cy="2031325"/>
          </a:xfrm>
          <a:prstGeom prst="rect">
            <a:avLst/>
          </a:prstGeom>
          <a:noFill/>
        </p:spPr>
        <p:txBody>
          <a:bodyPr wrap="square" rtlCol="0">
            <a:spAutoFit/>
          </a:bodyPr>
          <a:lstStyle/>
          <a:p>
            <a:pPr marL="342900" indent="-342900">
              <a:buFont typeface="+mj-lt"/>
              <a:buAutoNum type="arabicPeriod"/>
            </a:pPr>
            <a:r>
              <a:rPr lang="fr-FR" dirty="0">
                <a:solidFill>
                  <a:schemeClr val="bg1"/>
                </a:solidFill>
              </a:rPr>
              <a:t>Introduction : Le pourquoi?</a:t>
            </a:r>
          </a:p>
          <a:p>
            <a:pPr marL="342900" indent="-342900">
              <a:buFont typeface="+mj-lt"/>
              <a:buAutoNum type="arabicPeriod"/>
            </a:pPr>
            <a:r>
              <a:rPr lang="fr-FR" dirty="0">
                <a:solidFill>
                  <a:schemeClr val="bg1"/>
                </a:solidFill>
              </a:rPr>
              <a:t>Techniques : Le comment?</a:t>
            </a:r>
          </a:p>
          <a:p>
            <a:pPr marL="342900" indent="-342900">
              <a:buFont typeface="+mj-lt"/>
              <a:buAutoNum type="arabicPeriod"/>
            </a:pPr>
            <a:r>
              <a:rPr lang="fr-FR" dirty="0">
                <a:solidFill>
                  <a:schemeClr val="bg1"/>
                </a:solidFill>
              </a:rPr>
              <a:t>La performance : contexte compétitif</a:t>
            </a:r>
          </a:p>
          <a:p>
            <a:pPr marL="342900" indent="-342900">
              <a:buFont typeface="+mj-lt"/>
              <a:buAutoNum type="arabicPeriod"/>
            </a:pPr>
            <a:r>
              <a:rPr lang="fr-FR" dirty="0">
                <a:solidFill>
                  <a:schemeClr val="bg1"/>
                </a:solidFill>
              </a:rPr>
              <a:t>Les versions</a:t>
            </a:r>
          </a:p>
          <a:p>
            <a:pPr marL="342900" indent="-342900">
              <a:buFont typeface="+mj-lt"/>
              <a:buAutoNum type="arabicPeriod"/>
            </a:pPr>
            <a:r>
              <a:rPr lang="fr-FR" dirty="0">
                <a:solidFill>
                  <a:schemeClr val="bg1"/>
                </a:solidFill>
              </a:rPr>
              <a:t>Implémentation avec/sans </a:t>
            </a:r>
            <a:r>
              <a:rPr lang="fr-FR" dirty="0" err="1">
                <a:solidFill>
                  <a:schemeClr val="bg1"/>
                </a:solidFill>
              </a:rPr>
              <a:t>finetuning</a:t>
            </a:r>
            <a:r>
              <a:rPr lang="fr-FR" dirty="0">
                <a:solidFill>
                  <a:schemeClr val="bg1"/>
                </a:solidFill>
              </a:rPr>
              <a:t> : FREEZE / UNFREEZE</a:t>
            </a:r>
          </a:p>
          <a:p>
            <a:pPr marL="342900" indent="-342900">
              <a:buFont typeface="+mj-lt"/>
              <a:buAutoNum type="arabicPeriod"/>
            </a:pPr>
            <a:r>
              <a:rPr lang="fr-FR" dirty="0">
                <a:solidFill>
                  <a:schemeClr val="bg1"/>
                </a:solidFill>
              </a:rPr>
              <a:t>Conclusion : conseils d’utilisation</a:t>
            </a:r>
          </a:p>
          <a:p>
            <a:pPr marL="342900" indent="-342900">
              <a:buFont typeface="+mj-lt"/>
              <a:buAutoNum type="arabicPeriod"/>
            </a:pPr>
            <a:endParaRPr lang="en-US" dirty="0">
              <a:solidFill>
                <a:schemeClr val="bg1"/>
              </a:solidFill>
            </a:endParaRPr>
          </a:p>
        </p:txBody>
      </p:sp>
    </p:spTree>
    <p:extLst>
      <p:ext uri="{BB962C8B-B14F-4D97-AF65-F5344CB8AC3E}">
        <p14:creationId xmlns:p14="http://schemas.microsoft.com/office/powerpoint/2010/main" val="231528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709061" y="5411952"/>
            <a:ext cx="11029616" cy="718870"/>
          </a:xfrm>
        </p:spPr>
        <p:txBody>
          <a:bodyPr>
            <a:normAutofit/>
          </a:bodyPr>
          <a:lstStyle/>
          <a:p>
            <a:r>
              <a:rPr lang="en-US" dirty="0">
                <a:solidFill>
                  <a:srgbClr val="FFFEFF"/>
                </a:solidFill>
              </a:rPr>
              <a:t>Le “</a:t>
            </a:r>
            <a:r>
              <a:rPr lang="en-US" dirty="0" err="1">
                <a:solidFill>
                  <a:srgbClr val="FFFEFF"/>
                </a:solidFill>
              </a:rPr>
              <a:t>Pourquoi</a:t>
            </a:r>
            <a:r>
              <a:rPr lang="en-US" dirty="0">
                <a:solidFill>
                  <a:srgbClr val="FFFEFF"/>
                </a:solidFill>
              </a:rPr>
              <a:t>” </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4021516289"/>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BA8DD48-4836-87F4-FE99-0AE1AD3C1B2F}"/>
              </a:ext>
            </a:extLst>
          </p:cNvPr>
          <p:cNvSpPr txBox="1"/>
          <p:nvPr/>
        </p:nvSpPr>
        <p:spPr>
          <a:xfrm>
            <a:off x="877615" y="884152"/>
            <a:ext cx="10431263" cy="3802323"/>
          </a:xfrm>
          <a:prstGeom prst="rect">
            <a:avLst/>
          </a:prstGeom>
          <a:noFill/>
        </p:spPr>
        <p:txBody>
          <a:bodyPr wrap="square" rtlCol="0">
            <a:spAutoFit/>
          </a:bodyPr>
          <a:lstStyle/>
          <a:p>
            <a:endParaRPr lang="en-US" dirty="0"/>
          </a:p>
          <a:p>
            <a:pPr marL="0" marR="0">
              <a:lnSpc>
                <a:spcPct val="107000"/>
              </a:lnSpc>
              <a:spcBef>
                <a:spcPts val="0"/>
              </a:spcBef>
              <a:spcAft>
                <a:spcPts val="1500"/>
              </a:spcAft>
            </a:pP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L'architecture </a:t>
            </a:r>
            <a:r>
              <a:rPr lang="fr-FR" sz="180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EfficientNet</a:t>
            </a: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a été développée pour répondre aux défis liés à l'utilisation de réseaux de neurones </a:t>
            </a:r>
            <a:r>
              <a:rPr lang="fr-FR" sz="180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convolutionnels</a:t>
            </a: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dans de nombreuses applications. </a:t>
            </a:r>
            <a:r>
              <a:rPr lang="en-US"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Parmi </a:t>
            </a:r>
            <a:r>
              <a:rPr lang="en-US" sz="180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ces</a:t>
            </a:r>
            <a:r>
              <a:rPr lang="en-US"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a:t>
            </a:r>
            <a:r>
              <a:rPr lang="en-US" sz="180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défis</a:t>
            </a:r>
            <a:r>
              <a:rPr lang="en-US"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on </a:t>
            </a:r>
            <a:r>
              <a:rPr lang="en-US" sz="180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peut</a:t>
            </a:r>
            <a:r>
              <a:rPr lang="en-US"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citer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La nécessité d'une </a:t>
            </a:r>
            <a:r>
              <a:rPr lang="fr-FR" sz="1800" dirty="0">
                <a:solidFill>
                  <a:srgbClr val="374151"/>
                </a:solidFill>
                <a:effectLst/>
                <a:highlight>
                  <a:srgbClr val="FFFF00"/>
                </a:highlight>
                <a:latin typeface="Segoe UI" panose="020B0502040204020203" pitchFamily="34" charset="0"/>
                <a:ea typeface="Times New Roman" panose="02020603050405020304" pitchFamily="18" charset="0"/>
                <a:cs typeface="Arial" panose="020B0604020202020204" pitchFamily="34" charset="0"/>
              </a:rPr>
              <a:t>haute précision </a:t>
            </a: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pour obtenir des résultats fiables dans les différentes applications de l'intelligence artificielle, telles que la reconnaissance d'image, la reconnaissance de la parole, et la traduction automatique.</a:t>
            </a:r>
            <a:endParaRPr lang="en-US" sz="18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La </a:t>
            </a:r>
            <a:r>
              <a:rPr lang="fr-FR" sz="1800" dirty="0">
                <a:solidFill>
                  <a:srgbClr val="374151"/>
                </a:solidFill>
                <a:effectLst/>
                <a:highlight>
                  <a:srgbClr val="FFFF00"/>
                </a:highlight>
                <a:latin typeface="Segoe UI" panose="020B0502040204020203" pitchFamily="34" charset="0"/>
                <a:ea typeface="Times New Roman" panose="02020603050405020304" pitchFamily="18" charset="0"/>
                <a:cs typeface="Arial" panose="020B0604020202020204" pitchFamily="34" charset="0"/>
              </a:rPr>
              <a:t>complexité de calcul </a:t>
            </a: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élevée des réseaux de neurones </a:t>
            </a:r>
            <a:r>
              <a:rPr lang="fr-FR" sz="180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convolutionnels</a:t>
            </a: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qui peut limiter leur utilisation dans des contextes où la puissance de calcul est limitée, tels que les appareils mobiles ou les dispositifs embarqués.</a:t>
            </a:r>
            <a:endParaRPr lang="en-US" sz="18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La difficulté à gérer les </a:t>
            </a:r>
            <a:r>
              <a:rPr lang="fr-FR" sz="180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trade-offs</a:t>
            </a: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entre précision et complexité de calcul, ce qui peut rendre difficile </a:t>
            </a:r>
            <a:r>
              <a:rPr lang="fr-FR" sz="1800" dirty="0">
                <a:solidFill>
                  <a:srgbClr val="374151"/>
                </a:solidFill>
                <a:effectLst/>
                <a:highlight>
                  <a:srgbClr val="FFFF00"/>
                </a:highlight>
                <a:latin typeface="Segoe UI" panose="020B0502040204020203" pitchFamily="34" charset="0"/>
                <a:ea typeface="Times New Roman" panose="02020603050405020304" pitchFamily="18" charset="0"/>
                <a:cs typeface="Arial" panose="020B0604020202020204" pitchFamily="34" charset="0"/>
              </a:rPr>
              <a:t>l'optimisation des performances </a:t>
            </a: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des réseaux de neurones </a:t>
            </a:r>
            <a:r>
              <a:rPr lang="fr-FR" sz="180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convolutionnels</a:t>
            </a:r>
            <a:r>
              <a:rPr lang="fr-FR" sz="18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a:t>
            </a:r>
            <a:endParaRPr lang="en-US" sz="18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5BAFD5F-BBC3-2CEC-4EF4-625FA53A5C38}"/>
                  </a:ext>
                </a:extLst>
              </p14:cNvPr>
              <p14:cNvContentPartPr/>
              <p14:nvPr/>
            </p14:nvContentPartPr>
            <p14:xfrm>
              <a:off x="3570499" y="3697355"/>
              <a:ext cx="1115280" cy="436320"/>
            </p14:xfrm>
          </p:contentPart>
        </mc:Choice>
        <mc:Fallback>
          <p:pic>
            <p:nvPicPr>
              <p:cNvPr id="7" name="Ink 6">
                <a:extLst>
                  <a:ext uri="{FF2B5EF4-FFF2-40B4-BE49-F238E27FC236}">
                    <a16:creationId xmlns:a16="http://schemas.microsoft.com/office/drawing/2014/main" id="{35BAFD5F-BBC3-2CEC-4EF4-625FA53A5C38}"/>
                  </a:ext>
                </a:extLst>
              </p:cNvPr>
              <p:cNvPicPr/>
              <p:nvPr/>
            </p:nvPicPr>
            <p:blipFill>
              <a:blip r:embed="rId9"/>
              <a:stretch>
                <a:fillRect/>
              </a:stretch>
            </p:blipFill>
            <p:spPr>
              <a:xfrm>
                <a:off x="3561499" y="3688715"/>
                <a:ext cx="113292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228F063-6E39-A848-9049-8F48E3411EB0}"/>
                  </a:ext>
                </a:extLst>
              </p14:cNvPr>
              <p14:cNvContentPartPr/>
              <p14:nvPr/>
            </p14:nvContentPartPr>
            <p14:xfrm>
              <a:off x="310925" y="5015104"/>
              <a:ext cx="360" cy="360"/>
            </p14:xfrm>
          </p:contentPart>
        </mc:Choice>
        <mc:Fallback>
          <p:pic>
            <p:nvPicPr>
              <p:cNvPr id="8" name="Ink 7">
                <a:extLst>
                  <a:ext uri="{FF2B5EF4-FFF2-40B4-BE49-F238E27FC236}">
                    <a16:creationId xmlns:a16="http://schemas.microsoft.com/office/drawing/2014/main" id="{9228F063-6E39-A848-9049-8F48E3411EB0}"/>
                  </a:ext>
                </a:extLst>
              </p:cNvPr>
              <p:cNvPicPr/>
              <p:nvPr/>
            </p:nvPicPr>
            <p:blipFill>
              <a:blip r:embed="rId11"/>
              <a:stretch>
                <a:fillRect/>
              </a:stretch>
            </p:blipFill>
            <p:spPr>
              <a:xfrm>
                <a:off x="302285" y="5006104"/>
                <a:ext cx="18000" cy="18000"/>
              </a:xfrm>
              <a:prstGeom prst="rect">
                <a:avLst/>
              </a:prstGeom>
            </p:spPr>
          </p:pic>
        </mc:Fallback>
      </mc:AlternateContent>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6ED199-0697-A115-F108-801A60A310B2}"/>
              </a:ext>
            </a:extLst>
          </p:cNvPr>
          <p:cNvSpPr txBox="1"/>
          <p:nvPr/>
        </p:nvSpPr>
        <p:spPr>
          <a:xfrm>
            <a:off x="984835" y="519437"/>
            <a:ext cx="9303798" cy="3139321"/>
          </a:xfrm>
          <a:prstGeom prst="rect">
            <a:avLst/>
          </a:prstGeom>
          <a:noFill/>
        </p:spPr>
        <p:txBody>
          <a:bodyPr wrap="square" rtlCol="0">
            <a:spAutoFit/>
          </a:bodyPr>
          <a:lstStyle/>
          <a:p>
            <a:r>
              <a:rPr lang="fr-FR" dirty="0">
                <a:highlight>
                  <a:srgbClr val="FFFF00"/>
                </a:highlight>
              </a:rPr>
              <a:t>Tan et Le (</a:t>
            </a:r>
            <a:r>
              <a:rPr lang="fr-FR" sz="1800" dirty="0">
                <a:solidFill>
                  <a:srgbClr val="374151"/>
                </a:solidFill>
                <a:effectLst/>
                <a:latin typeface="Segoe UI" panose="020B0502040204020203" pitchFamily="34" charset="0"/>
                <a:ea typeface="Times New Roman" panose="02020603050405020304" pitchFamily="18" charset="0"/>
              </a:rPr>
              <a:t>des chercheurs de Google AI ) </a:t>
            </a:r>
            <a:r>
              <a:rPr lang="fr-FR" dirty="0"/>
              <a:t>proposent une nouvelle méthode de mise à l'échelle composée (</a:t>
            </a:r>
            <a:r>
              <a:rPr lang="fr-FR" dirty="0" err="1"/>
              <a:t>EfficientNet</a:t>
            </a:r>
            <a:r>
              <a:rPr lang="fr-FR" dirty="0"/>
              <a:t>), qui utilise un composé φ pour mettre à l'échelle uniformément </a:t>
            </a:r>
            <a:r>
              <a:rPr lang="fr-FR" dirty="0">
                <a:highlight>
                  <a:srgbClr val="FFFF00"/>
                </a:highlight>
              </a:rPr>
              <a:t>la profondeur</a:t>
            </a:r>
            <a:r>
              <a:rPr lang="fr-FR" dirty="0"/>
              <a:t>, </a:t>
            </a:r>
            <a:r>
              <a:rPr lang="fr-FR" dirty="0">
                <a:highlight>
                  <a:srgbClr val="FFFF00"/>
                </a:highlight>
              </a:rPr>
              <a:t>la largeur </a:t>
            </a:r>
            <a:r>
              <a:rPr lang="fr-FR" dirty="0"/>
              <a:t>et </a:t>
            </a:r>
            <a:r>
              <a:rPr lang="fr-FR" dirty="0">
                <a:highlight>
                  <a:srgbClr val="FFFF00"/>
                </a:highlight>
              </a:rPr>
              <a:t>la résolution</a:t>
            </a:r>
            <a:r>
              <a:rPr lang="fr-FR" dirty="0"/>
              <a:t> du réseau (profondeur : d = α^ϕ, largeur : w = β^ϕ, résolution : r = </a:t>
            </a:r>
            <a:r>
              <a:rPr lang="fr-FR" dirty="0" err="1"/>
              <a:t>γ^ϕ</a:t>
            </a:r>
            <a:r>
              <a:rPr lang="fr-FR" dirty="0"/>
              <a:t>). α, β et γ sont des constantes déterminées par une petite recherche de grille avec la contrainte que : α . β² .γ² ≈ 2 et α ≥ 1, β ≥ 1, γ ≥ 1. ϕ est « </a:t>
            </a:r>
            <a:r>
              <a:rPr lang="en-US" b="0" i="0" dirty="0">
                <a:solidFill>
                  <a:srgbClr val="292929"/>
                </a:solidFill>
                <a:effectLst/>
                <a:latin typeface="source-serif-pro"/>
              </a:rPr>
              <a:t> user-specific co-efficient</a:t>
            </a:r>
            <a:r>
              <a:rPr lang="fr-FR" b="0" i="0" dirty="0">
                <a:solidFill>
                  <a:srgbClr val="292929"/>
                </a:solidFill>
                <a:effectLst/>
                <a:latin typeface="source-serif-pro"/>
              </a:rPr>
              <a:t> » et contrôle </a:t>
            </a:r>
            <a:r>
              <a:rPr lang="fr-FR" dirty="0"/>
              <a:t>les ressources. </a:t>
            </a:r>
          </a:p>
          <a:p>
            <a:r>
              <a:rPr lang="fr-FR" sz="1800" dirty="0">
                <a:solidFill>
                  <a:srgbClr val="374151"/>
                </a:solidFill>
                <a:effectLst/>
                <a:latin typeface="Segoe UI" panose="020B0502040204020203" pitchFamily="34" charset="0"/>
                <a:ea typeface="Times New Roman" panose="02020603050405020304" pitchFamily="18" charset="0"/>
              </a:rPr>
              <a:t>L'architecture </a:t>
            </a:r>
            <a:r>
              <a:rPr lang="fr-FR" sz="1800" dirty="0" err="1">
                <a:solidFill>
                  <a:srgbClr val="374151"/>
                </a:solidFill>
                <a:effectLst/>
                <a:latin typeface="Segoe UI" panose="020B0502040204020203" pitchFamily="34" charset="0"/>
                <a:ea typeface="Times New Roman" panose="02020603050405020304" pitchFamily="18" charset="0"/>
              </a:rPr>
              <a:t>EfficientNet</a:t>
            </a:r>
            <a:r>
              <a:rPr lang="fr-FR" sz="1800" dirty="0">
                <a:solidFill>
                  <a:srgbClr val="374151"/>
                </a:solidFill>
                <a:effectLst/>
                <a:latin typeface="Segoe UI" panose="020B0502040204020203" pitchFamily="34" charset="0"/>
                <a:ea typeface="Times New Roman" panose="02020603050405020304" pitchFamily="18" charset="0"/>
              </a:rPr>
              <a:t> utilise une approche innovante qui combine l'utilisation d'une largeur, d'une profondeur de réseau et résolution en input adaptatives et de la réduction dimensionnelle en profondeur pour améliorer la précision tout en réduisant la complexité de calcul.</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3" name="Picture 2" descr="Chart, box and whisker chart&#10;&#10;Description automatically generated">
            <a:extLst>
              <a:ext uri="{FF2B5EF4-FFF2-40B4-BE49-F238E27FC236}">
                <a16:creationId xmlns:a16="http://schemas.microsoft.com/office/drawing/2014/main" id="{C5FADE3C-F52B-701B-DB82-2CD24004F6CA}"/>
              </a:ext>
            </a:extLst>
          </p:cNvPr>
          <p:cNvPicPr>
            <a:picLocks noChangeAspect="1"/>
          </p:cNvPicPr>
          <p:nvPr/>
        </p:nvPicPr>
        <p:blipFill>
          <a:blip r:embed="rId2"/>
          <a:stretch>
            <a:fillRect/>
          </a:stretch>
        </p:blipFill>
        <p:spPr>
          <a:xfrm>
            <a:off x="1183825" y="3267273"/>
            <a:ext cx="9824350" cy="3071290"/>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09539D17-9137-E427-F7F0-8D4C29FAA06B}"/>
                  </a:ext>
                </a:extLst>
              </p14:cNvPr>
              <p14:cNvContentPartPr/>
              <p14:nvPr/>
            </p14:nvContentPartPr>
            <p14:xfrm>
              <a:off x="9181665" y="5518764"/>
              <a:ext cx="229320" cy="301320"/>
            </p14:xfrm>
          </p:contentPart>
        </mc:Choice>
        <mc:Fallback>
          <p:pic>
            <p:nvPicPr>
              <p:cNvPr id="10" name="Ink 9">
                <a:extLst>
                  <a:ext uri="{FF2B5EF4-FFF2-40B4-BE49-F238E27FC236}">
                    <a16:creationId xmlns:a16="http://schemas.microsoft.com/office/drawing/2014/main" id="{09539D17-9137-E427-F7F0-8D4C29FAA06B}"/>
                  </a:ext>
                </a:extLst>
              </p:cNvPr>
              <p:cNvPicPr/>
              <p:nvPr/>
            </p:nvPicPr>
            <p:blipFill>
              <a:blip r:embed="rId4"/>
              <a:stretch>
                <a:fillRect/>
              </a:stretch>
            </p:blipFill>
            <p:spPr>
              <a:xfrm>
                <a:off x="9173025" y="5509764"/>
                <a:ext cx="246960" cy="318960"/>
              </a:xfrm>
              <a:prstGeom prst="rect">
                <a:avLst/>
              </a:prstGeom>
            </p:spPr>
          </p:pic>
        </mc:Fallback>
      </mc:AlternateContent>
      <p:grpSp>
        <p:nvGrpSpPr>
          <p:cNvPr id="13" name="Group 12">
            <a:extLst>
              <a:ext uri="{FF2B5EF4-FFF2-40B4-BE49-F238E27FC236}">
                <a16:creationId xmlns:a16="http://schemas.microsoft.com/office/drawing/2014/main" id="{37E6F50D-CA4E-617E-0668-857A4EBA0742}"/>
              </a:ext>
            </a:extLst>
          </p:cNvPr>
          <p:cNvGrpSpPr/>
          <p:nvPr/>
        </p:nvGrpSpPr>
        <p:grpSpPr>
          <a:xfrm>
            <a:off x="4535854" y="3852757"/>
            <a:ext cx="172800" cy="210600"/>
            <a:chOff x="4439765" y="3452704"/>
            <a:chExt cx="172800" cy="210600"/>
          </a:xfrm>
        </p:grpSpPr>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93C81B95-D763-A719-4338-71C16AE9CE38}"/>
                    </a:ext>
                  </a:extLst>
                </p14:cNvPr>
                <p14:cNvContentPartPr/>
                <p14:nvPr/>
              </p14:nvContentPartPr>
              <p14:xfrm>
                <a:off x="4439765" y="3534784"/>
                <a:ext cx="360" cy="360"/>
              </p14:xfrm>
            </p:contentPart>
          </mc:Choice>
          <mc:Fallback>
            <p:pic>
              <p:nvPicPr>
                <p:cNvPr id="11" name="Ink 10">
                  <a:extLst>
                    <a:ext uri="{FF2B5EF4-FFF2-40B4-BE49-F238E27FC236}">
                      <a16:creationId xmlns:a16="http://schemas.microsoft.com/office/drawing/2014/main" id="{93C81B95-D763-A719-4338-71C16AE9CE38}"/>
                    </a:ext>
                  </a:extLst>
                </p:cNvPr>
                <p:cNvPicPr/>
                <p:nvPr/>
              </p:nvPicPr>
              <p:blipFill>
                <a:blip r:embed="rId6"/>
                <a:stretch>
                  <a:fillRect/>
                </a:stretch>
              </p:blipFill>
              <p:spPr>
                <a:xfrm>
                  <a:off x="4431125" y="352614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DB42F54E-C725-FA66-84C5-5ED0502937C8}"/>
                    </a:ext>
                  </a:extLst>
                </p14:cNvPr>
                <p14:cNvContentPartPr/>
                <p14:nvPr/>
              </p14:nvContentPartPr>
              <p14:xfrm>
                <a:off x="4439765" y="3452704"/>
                <a:ext cx="172800" cy="210600"/>
              </p14:xfrm>
            </p:contentPart>
          </mc:Choice>
          <mc:Fallback>
            <p:pic>
              <p:nvPicPr>
                <p:cNvPr id="12" name="Ink 11">
                  <a:extLst>
                    <a:ext uri="{FF2B5EF4-FFF2-40B4-BE49-F238E27FC236}">
                      <a16:creationId xmlns:a16="http://schemas.microsoft.com/office/drawing/2014/main" id="{DB42F54E-C725-FA66-84C5-5ED0502937C8}"/>
                    </a:ext>
                  </a:extLst>
                </p:cNvPr>
                <p:cNvPicPr/>
                <p:nvPr/>
              </p:nvPicPr>
              <p:blipFill>
                <a:blip r:embed="rId8"/>
                <a:stretch>
                  <a:fillRect/>
                </a:stretch>
              </p:blipFill>
              <p:spPr>
                <a:xfrm>
                  <a:off x="4431125" y="3444064"/>
                  <a:ext cx="190440" cy="228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3C09CF5D-41E6-46A6-5D93-304353832D55}"/>
                  </a:ext>
                </a:extLst>
              </p14:cNvPr>
              <p14:cNvContentPartPr/>
              <p14:nvPr/>
            </p14:nvContentPartPr>
            <p14:xfrm>
              <a:off x="8220370" y="4674398"/>
              <a:ext cx="198000" cy="257040"/>
            </p14:xfrm>
          </p:contentPart>
        </mc:Choice>
        <mc:Fallback>
          <p:pic>
            <p:nvPicPr>
              <p:cNvPr id="14" name="Ink 13">
                <a:extLst>
                  <a:ext uri="{FF2B5EF4-FFF2-40B4-BE49-F238E27FC236}">
                    <a16:creationId xmlns:a16="http://schemas.microsoft.com/office/drawing/2014/main" id="{3C09CF5D-41E6-46A6-5D93-304353832D55}"/>
                  </a:ext>
                </a:extLst>
              </p:cNvPr>
              <p:cNvPicPr/>
              <p:nvPr/>
            </p:nvPicPr>
            <p:blipFill>
              <a:blip r:embed="rId10"/>
              <a:stretch>
                <a:fillRect/>
              </a:stretch>
            </p:blipFill>
            <p:spPr>
              <a:xfrm>
                <a:off x="8211730" y="4665758"/>
                <a:ext cx="21564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DEAE59D3-7188-E088-C21A-3E8A64EE060D}"/>
                  </a:ext>
                </a:extLst>
              </p14:cNvPr>
              <p14:cNvContentPartPr/>
              <p14:nvPr/>
            </p14:nvContentPartPr>
            <p14:xfrm>
              <a:off x="6928108" y="1358067"/>
              <a:ext cx="508680" cy="29160"/>
            </p14:xfrm>
          </p:contentPart>
        </mc:Choice>
        <mc:Fallback>
          <p:pic>
            <p:nvPicPr>
              <p:cNvPr id="15" name="Ink 14">
                <a:extLst>
                  <a:ext uri="{FF2B5EF4-FFF2-40B4-BE49-F238E27FC236}">
                    <a16:creationId xmlns:a16="http://schemas.microsoft.com/office/drawing/2014/main" id="{DEAE59D3-7188-E088-C21A-3E8A64EE060D}"/>
                  </a:ext>
                </a:extLst>
              </p:cNvPr>
              <p:cNvPicPr/>
              <p:nvPr/>
            </p:nvPicPr>
            <p:blipFill>
              <a:blip r:embed="rId12"/>
              <a:stretch>
                <a:fillRect/>
              </a:stretch>
            </p:blipFill>
            <p:spPr>
              <a:xfrm>
                <a:off x="6919108" y="1349067"/>
                <a:ext cx="5263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7D88FCDE-4277-62F5-5ED9-7ACEB1D0EE5E}"/>
                  </a:ext>
                </a:extLst>
              </p14:cNvPr>
              <p14:cNvContentPartPr/>
              <p14:nvPr/>
            </p14:nvContentPartPr>
            <p14:xfrm>
              <a:off x="8543732" y="1337458"/>
              <a:ext cx="716400" cy="57600"/>
            </p14:xfrm>
          </p:contentPart>
        </mc:Choice>
        <mc:Fallback>
          <p:pic>
            <p:nvPicPr>
              <p:cNvPr id="16" name="Ink 15">
                <a:extLst>
                  <a:ext uri="{FF2B5EF4-FFF2-40B4-BE49-F238E27FC236}">
                    <a16:creationId xmlns:a16="http://schemas.microsoft.com/office/drawing/2014/main" id="{7D88FCDE-4277-62F5-5ED9-7ACEB1D0EE5E}"/>
                  </a:ext>
                </a:extLst>
              </p:cNvPr>
              <p:cNvPicPr/>
              <p:nvPr/>
            </p:nvPicPr>
            <p:blipFill>
              <a:blip r:embed="rId14"/>
              <a:stretch>
                <a:fillRect/>
              </a:stretch>
            </p:blipFill>
            <p:spPr>
              <a:xfrm>
                <a:off x="8535092" y="1328818"/>
                <a:ext cx="7340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DCF1AE45-AC34-75A9-2A0A-A98340B19379}"/>
                  </a:ext>
                </a:extLst>
              </p14:cNvPr>
              <p14:cNvContentPartPr/>
              <p14:nvPr/>
            </p14:nvContentPartPr>
            <p14:xfrm>
              <a:off x="2256587" y="1660767"/>
              <a:ext cx="461520" cy="360"/>
            </p14:xfrm>
          </p:contentPart>
        </mc:Choice>
        <mc:Fallback>
          <p:pic>
            <p:nvPicPr>
              <p:cNvPr id="17" name="Ink 16">
                <a:extLst>
                  <a:ext uri="{FF2B5EF4-FFF2-40B4-BE49-F238E27FC236}">
                    <a16:creationId xmlns:a16="http://schemas.microsoft.com/office/drawing/2014/main" id="{DCF1AE45-AC34-75A9-2A0A-A98340B19379}"/>
                  </a:ext>
                </a:extLst>
              </p:cNvPr>
              <p:cNvPicPr/>
              <p:nvPr/>
            </p:nvPicPr>
            <p:blipFill>
              <a:blip r:embed="rId16"/>
              <a:stretch>
                <a:fillRect/>
              </a:stretch>
            </p:blipFill>
            <p:spPr>
              <a:xfrm>
                <a:off x="2247587" y="1652127"/>
                <a:ext cx="479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E2EFE1BF-2E9B-CED3-9883-3D683055A0AC}"/>
                  </a:ext>
                </a:extLst>
              </p14:cNvPr>
              <p14:cNvContentPartPr/>
              <p14:nvPr/>
            </p14:nvContentPartPr>
            <p14:xfrm>
              <a:off x="8443305" y="1604567"/>
              <a:ext cx="1706040" cy="126992"/>
            </p14:xfrm>
          </p:contentPart>
        </mc:Choice>
        <mc:Fallback>
          <p:pic>
            <p:nvPicPr>
              <p:cNvPr id="18" name="Ink 17">
                <a:extLst>
                  <a:ext uri="{FF2B5EF4-FFF2-40B4-BE49-F238E27FC236}">
                    <a16:creationId xmlns:a16="http://schemas.microsoft.com/office/drawing/2014/main" id="{E2EFE1BF-2E9B-CED3-9883-3D683055A0AC}"/>
                  </a:ext>
                </a:extLst>
              </p:cNvPr>
              <p:cNvPicPr/>
              <p:nvPr/>
            </p:nvPicPr>
            <p:blipFill>
              <a:blip r:embed="rId18"/>
              <a:stretch>
                <a:fillRect/>
              </a:stretch>
            </p:blipFill>
            <p:spPr>
              <a:xfrm>
                <a:off x="8434305" y="1595933"/>
                <a:ext cx="1723680" cy="144620"/>
              </a:xfrm>
              <a:prstGeom prst="rect">
                <a:avLst/>
              </a:prstGeom>
            </p:spPr>
          </p:pic>
        </mc:Fallback>
      </mc:AlternateContent>
      <p:sp>
        <p:nvSpPr>
          <p:cNvPr id="24" name="TextBox 23">
            <a:extLst>
              <a:ext uri="{FF2B5EF4-FFF2-40B4-BE49-F238E27FC236}">
                <a16:creationId xmlns:a16="http://schemas.microsoft.com/office/drawing/2014/main" id="{F8E6E3FF-E6FC-AD4F-9468-07049B825945}"/>
              </a:ext>
            </a:extLst>
          </p:cNvPr>
          <p:cNvSpPr txBox="1"/>
          <p:nvPr/>
        </p:nvSpPr>
        <p:spPr>
          <a:xfrm>
            <a:off x="914400" y="31655"/>
            <a:ext cx="5825765" cy="523220"/>
          </a:xfrm>
          <a:prstGeom prst="rect">
            <a:avLst/>
          </a:prstGeom>
          <a:noFill/>
        </p:spPr>
        <p:txBody>
          <a:bodyPr wrap="square" rtlCol="0">
            <a:spAutoFit/>
          </a:bodyPr>
          <a:lstStyle/>
          <a:p>
            <a:r>
              <a:rPr lang="fr-FR" sz="2800" dirty="0"/>
              <a:t>Le Comment </a:t>
            </a:r>
            <a:r>
              <a:rPr lang="fr-FR" dirty="0"/>
              <a:t>?</a:t>
            </a:r>
            <a:endParaRPr lang="en-US" dirty="0"/>
          </a:p>
        </p:txBody>
      </p:sp>
    </p:spTree>
    <p:extLst>
      <p:ext uri="{BB962C8B-B14F-4D97-AF65-F5344CB8AC3E}">
        <p14:creationId xmlns:p14="http://schemas.microsoft.com/office/powerpoint/2010/main" val="184472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EAE421DF-2135-8E03-9F1A-58E0E97CC3C8}"/>
              </a:ext>
            </a:extLst>
          </p:cNvPr>
          <p:cNvPicPr>
            <a:picLocks noChangeAspect="1"/>
          </p:cNvPicPr>
          <p:nvPr/>
        </p:nvPicPr>
        <p:blipFill>
          <a:blip r:embed="rId3"/>
          <a:stretch>
            <a:fillRect/>
          </a:stretch>
        </p:blipFill>
        <p:spPr>
          <a:xfrm>
            <a:off x="1611984" y="2516957"/>
            <a:ext cx="7820417" cy="4215401"/>
          </a:xfrm>
          <a:prstGeom prst="rect">
            <a:avLst/>
          </a:prstGeom>
        </p:spPr>
      </p:pic>
      <p:sp>
        <p:nvSpPr>
          <p:cNvPr id="5" name="TextBox 4">
            <a:extLst>
              <a:ext uri="{FF2B5EF4-FFF2-40B4-BE49-F238E27FC236}">
                <a16:creationId xmlns:a16="http://schemas.microsoft.com/office/drawing/2014/main" id="{9DA5DBDC-8A6F-9F14-94D5-9E8F437A829B}"/>
              </a:ext>
            </a:extLst>
          </p:cNvPr>
          <p:cNvSpPr txBox="1"/>
          <p:nvPr/>
        </p:nvSpPr>
        <p:spPr>
          <a:xfrm>
            <a:off x="157113" y="679005"/>
            <a:ext cx="11877774" cy="1754326"/>
          </a:xfrm>
          <a:prstGeom prst="rect">
            <a:avLst/>
          </a:prstGeom>
          <a:noFill/>
        </p:spPr>
        <p:txBody>
          <a:bodyPr wrap="square">
            <a:spAutoFit/>
          </a:bodyPr>
          <a:lstStyle/>
          <a:p>
            <a:pPr algn="just"/>
            <a:r>
              <a:rPr lang="en-US" b="0" i="0" dirty="0" err="1">
                <a:solidFill>
                  <a:srgbClr val="000000"/>
                </a:solidFill>
                <a:effectLst/>
                <a:latin typeface="Work Sans" pitchFamily="2" charset="0"/>
              </a:rPr>
              <a:t>L’architecture</a:t>
            </a:r>
            <a:r>
              <a:rPr lang="en-US" b="0" i="0" dirty="0">
                <a:solidFill>
                  <a:srgbClr val="000000"/>
                </a:solidFill>
                <a:effectLst/>
                <a:latin typeface="Work Sans" pitchFamily="2" charset="0"/>
              </a:rPr>
              <a:t> de base (baseline) a </a:t>
            </a:r>
            <a:r>
              <a:rPr lang="en-US" b="0" i="0" dirty="0" err="1">
                <a:solidFill>
                  <a:srgbClr val="000000"/>
                </a:solidFill>
                <a:effectLst/>
                <a:latin typeface="Work Sans" pitchFamily="2" charset="0"/>
              </a:rPr>
              <a:t>été</a:t>
            </a:r>
            <a:r>
              <a:rPr lang="en-US" b="0" i="0" dirty="0">
                <a:solidFill>
                  <a:srgbClr val="000000"/>
                </a:solidFill>
                <a:effectLst/>
                <a:latin typeface="Work Sans" pitchFamily="2" charset="0"/>
              </a:rPr>
              <a:t> </a:t>
            </a:r>
            <a:r>
              <a:rPr lang="en-US" b="0" i="0" dirty="0" err="1">
                <a:solidFill>
                  <a:srgbClr val="000000"/>
                </a:solidFill>
                <a:effectLst/>
                <a:latin typeface="Work Sans" pitchFamily="2" charset="0"/>
              </a:rPr>
              <a:t>fondé</a:t>
            </a:r>
            <a:r>
              <a:rPr lang="en-US" b="0" i="0" dirty="0">
                <a:solidFill>
                  <a:srgbClr val="000000"/>
                </a:solidFill>
                <a:effectLst/>
                <a:latin typeface="Work Sans" pitchFamily="2" charset="0"/>
              </a:rPr>
              <a:t> </a:t>
            </a:r>
            <a:r>
              <a:rPr lang="en-US" b="0" i="0" dirty="0" err="1">
                <a:solidFill>
                  <a:srgbClr val="000000"/>
                </a:solidFill>
                <a:effectLst/>
                <a:latin typeface="Work Sans" pitchFamily="2" charset="0"/>
              </a:rPr>
              <a:t>en</a:t>
            </a:r>
            <a:r>
              <a:rPr lang="en-US" b="0" i="0" dirty="0">
                <a:solidFill>
                  <a:srgbClr val="000000"/>
                </a:solidFill>
                <a:effectLst/>
                <a:latin typeface="Work Sans" pitchFamily="2" charset="0"/>
              </a:rPr>
              <a:t> </a:t>
            </a:r>
            <a:r>
              <a:rPr lang="en-US" b="0" i="0" dirty="0" err="1">
                <a:solidFill>
                  <a:srgbClr val="000000"/>
                </a:solidFill>
                <a:effectLst/>
                <a:latin typeface="Work Sans" pitchFamily="2" charset="0"/>
              </a:rPr>
              <a:t>utilisant</a:t>
            </a:r>
            <a:r>
              <a:rPr lang="en-US" b="0" i="0" dirty="0">
                <a:solidFill>
                  <a:srgbClr val="000000"/>
                </a:solidFill>
                <a:effectLst/>
                <a:latin typeface="Work Sans" pitchFamily="2" charset="0"/>
              </a:rPr>
              <a:t> le  </a:t>
            </a:r>
            <a:r>
              <a:rPr lang="en-US" b="0" i="0" dirty="0">
                <a:solidFill>
                  <a:srgbClr val="000000"/>
                </a:solidFill>
                <a:effectLst/>
                <a:latin typeface="Work Sans" pitchFamily="2" charset="0"/>
                <a:hlinkClick r:id="rId4"/>
              </a:rPr>
              <a:t>”</a:t>
            </a:r>
            <a:r>
              <a:rPr lang="en-US" b="0" i="0" u="none" strike="noStrike" dirty="0">
                <a:solidFill>
                  <a:srgbClr val="1A73E8"/>
                </a:solidFill>
                <a:effectLst/>
                <a:latin typeface="Work Sans" pitchFamily="2" charset="0"/>
                <a:hlinkClick r:id="rId4"/>
              </a:rPr>
              <a:t>neural architecture search</a:t>
            </a:r>
            <a:r>
              <a:rPr lang="en-US" b="0" i="0" u="none" strike="noStrike" dirty="0">
                <a:solidFill>
                  <a:srgbClr val="1A73E8"/>
                </a:solidFill>
                <a:effectLst/>
                <a:latin typeface="Work Sans" pitchFamily="2" charset="0"/>
              </a:rPr>
              <a:t>”</a:t>
            </a:r>
            <a:r>
              <a:rPr lang="en-US" b="0" i="0" dirty="0">
                <a:solidFill>
                  <a:srgbClr val="000000"/>
                </a:solidFill>
                <a:effectLst/>
                <a:latin typeface="Work Sans" pitchFamily="2" charset="0"/>
              </a:rPr>
              <a:t> pour </a:t>
            </a:r>
            <a:r>
              <a:rPr lang="en-US" b="0" i="0" dirty="0" err="1">
                <a:solidFill>
                  <a:srgbClr val="000000"/>
                </a:solidFill>
                <a:effectLst/>
                <a:latin typeface="Work Sans" pitchFamily="2" charset="0"/>
              </a:rPr>
              <a:t>qu’elle</a:t>
            </a:r>
            <a:r>
              <a:rPr lang="en-US" b="0" i="0" dirty="0">
                <a:solidFill>
                  <a:srgbClr val="000000"/>
                </a:solidFill>
                <a:effectLst/>
                <a:latin typeface="Work Sans" pitchFamily="2" charset="0"/>
              </a:rPr>
              <a:t> </a:t>
            </a:r>
            <a:r>
              <a:rPr lang="en-US" b="0" i="0" dirty="0" err="1">
                <a:solidFill>
                  <a:srgbClr val="000000"/>
                </a:solidFill>
                <a:effectLst/>
                <a:latin typeface="Work Sans" pitchFamily="2" charset="0"/>
              </a:rPr>
              <a:t>optimise</a:t>
            </a:r>
            <a:r>
              <a:rPr lang="en-US" b="0" i="0" dirty="0">
                <a:solidFill>
                  <a:srgbClr val="000000"/>
                </a:solidFill>
                <a:effectLst/>
                <a:latin typeface="Work Sans" pitchFamily="2" charset="0"/>
              </a:rPr>
              <a:t> entre precision (accuracy) et FLOPS , </a:t>
            </a:r>
            <a:r>
              <a:rPr lang="en-US" b="0" i="0" dirty="0" err="1">
                <a:solidFill>
                  <a:srgbClr val="000000"/>
                </a:solidFill>
                <a:effectLst/>
                <a:latin typeface="Work Sans" pitchFamily="2" charset="0"/>
              </a:rPr>
              <a:t>appelée</a:t>
            </a:r>
            <a:r>
              <a:rPr lang="en-US" b="0" i="0" dirty="0">
                <a:solidFill>
                  <a:srgbClr val="000000"/>
                </a:solidFill>
                <a:effectLst/>
                <a:latin typeface="Work Sans" pitchFamily="2" charset="0"/>
              </a:rPr>
              <a:t> </a:t>
            </a:r>
            <a:r>
              <a:rPr lang="en-US" b="0" i="0" dirty="0">
                <a:solidFill>
                  <a:srgbClr val="000000"/>
                </a:solidFill>
                <a:effectLst/>
                <a:highlight>
                  <a:srgbClr val="FFFF00"/>
                </a:highlight>
                <a:latin typeface="Work Sans" pitchFamily="2" charset="0"/>
              </a:rPr>
              <a:t>EfficientNet-B0</a:t>
            </a:r>
            <a:r>
              <a:rPr lang="en-US" b="0" i="0" dirty="0">
                <a:solidFill>
                  <a:srgbClr val="000000"/>
                </a:solidFill>
                <a:effectLst/>
                <a:latin typeface="Work Sans" pitchFamily="2" charset="0"/>
              </a:rPr>
              <a:t>.</a:t>
            </a:r>
          </a:p>
          <a:p>
            <a:pPr algn="just"/>
            <a:endParaRPr lang="en-US" b="0" i="0" dirty="0">
              <a:solidFill>
                <a:srgbClr val="000000"/>
              </a:solidFill>
              <a:effectLst/>
              <a:latin typeface="Work Sans" pitchFamily="2" charset="0"/>
            </a:endParaRPr>
          </a:p>
          <a:p>
            <a:pPr algn="just"/>
            <a:r>
              <a:rPr lang="en-US" b="0" i="0" dirty="0">
                <a:solidFill>
                  <a:srgbClr val="000000"/>
                </a:solidFill>
                <a:effectLst/>
                <a:latin typeface="Work Sans" pitchFamily="2" charset="0"/>
              </a:rPr>
              <a:t>La manière la plus intuitive pour </a:t>
            </a:r>
            <a:r>
              <a:rPr lang="en-US" b="0" i="0" dirty="0" err="1">
                <a:solidFill>
                  <a:srgbClr val="000000"/>
                </a:solidFill>
                <a:effectLst/>
                <a:latin typeface="Work Sans" pitchFamily="2" charset="0"/>
              </a:rPr>
              <a:t>comprendre</a:t>
            </a:r>
            <a:r>
              <a:rPr lang="en-US" b="0" i="0" dirty="0">
                <a:solidFill>
                  <a:srgbClr val="000000"/>
                </a:solidFill>
                <a:effectLst/>
                <a:latin typeface="Work Sans" pitchFamily="2" charset="0"/>
              </a:rPr>
              <a:t> </a:t>
            </a:r>
            <a:r>
              <a:rPr lang="en-US" b="0" i="0" dirty="0" err="1">
                <a:solidFill>
                  <a:srgbClr val="000000"/>
                </a:solidFill>
                <a:effectLst/>
                <a:latin typeface="Work Sans" pitchFamily="2" charset="0"/>
              </a:rPr>
              <a:t>l’efficacité</a:t>
            </a:r>
            <a:r>
              <a:rPr lang="en-US" b="0" i="0" dirty="0">
                <a:solidFill>
                  <a:srgbClr val="000000"/>
                </a:solidFill>
                <a:effectLst/>
                <a:latin typeface="Work Sans" pitchFamily="2" charset="0"/>
              </a:rPr>
              <a:t> du “</a:t>
            </a:r>
            <a:r>
              <a:rPr lang="en-US" b="1" i="0" dirty="0">
                <a:solidFill>
                  <a:srgbClr val="000000"/>
                </a:solidFill>
                <a:effectLst/>
                <a:latin typeface="Work Sans" pitchFamily="2" charset="0"/>
              </a:rPr>
              <a:t>compound scaling</a:t>
            </a:r>
            <a:r>
              <a:rPr lang="en-US" b="0" i="0" dirty="0">
                <a:solidFill>
                  <a:srgbClr val="000000"/>
                </a:solidFill>
                <a:effectLst/>
                <a:latin typeface="Work Sans" pitchFamily="2" charset="0"/>
              </a:rPr>
              <a:t> ” </a:t>
            </a:r>
            <a:r>
              <a:rPr lang="en-US" b="0" i="0" dirty="0" err="1">
                <a:solidFill>
                  <a:srgbClr val="000000"/>
                </a:solidFill>
                <a:effectLst/>
                <a:latin typeface="Work Sans" pitchFamily="2" charset="0"/>
              </a:rPr>
              <a:t>est</a:t>
            </a:r>
            <a:r>
              <a:rPr lang="en-US" b="0" i="0" dirty="0">
                <a:solidFill>
                  <a:srgbClr val="000000"/>
                </a:solidFill>
                <a:effectLst/>
                <a:latin typeface="Work Sans" pitchFamily="2" charset="0"/>
              </a:rPr>
              <a:t> par la visualization de la performance du meme baseline model (EfficientNet-B0) on ImageNet, par un scalin</a:t>
            </a:r>
            <a:r>
              <a:rPr lang="en-US" dirty="0">
                <a:solidFill>
                  <a:srgbClr val="000000"/>
                </a:solidFill>
                <a:latin typeface="Work Sans" pitchFamily="2" charset="0"/>
              </a:rPr>
              <a:t>g </a:t>
            </a:r>
            <a:r>
              <a:rPr lang="en-US" dirty="0" err="1">
                <a:solidFill>
                  <a:srgbClr val="000000"/>
                </a:solidFill>
                <a:latin typeface="Work Sans" pitchFamily="2" charset="0"/>
              </a:rPr>
              <a:t>individuel</a:t>
            </a:r>
            <a:r>
              <a:rPr lang="en-US" b="0" i="0" dirty="0">
                <a:solidFill>
                  <a:srgbClr val="000000"/>
                </a:solidFill>
                <a:effectLst/>
                <a:latin typeface="Work Sans" pitchFamily="2" charset="0"/>
              </a:rPr>
              <a:t>:</a:t>
            </a:r>
          </a:p>
        </p:txBody>
      </p:sp>
    </p:spTree>
    <p:extLst>
      <p:ext uri="{BB962C8B-B14F-4D97-AF65-F5344CB8AC3E}">
        <p14:creationId xmlns:p14="http://schemas.microsoft.com/office/powerpoint/2010/main" val="279689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3E288-B9D7-EC0A-B4B8-DF0E065BA2DF}"/>
              </a:ext>
            </a:extLst>
          </p:cNvPr>
          <p:cNvSpPr txBox="1"/>
          <p:nvPr/>
        </p:nvSpPr>
        <p:spPr>
          <a:xfrm>
            <a:off x="1208985" y="641271"/>
            <a:ext cx="9773239" cy="1477328"/>
          </a:xfrm>
          <a:prstGeom prst="rect">
            <a:avLst/>
          </a:prstGeom>
          <a:noFill/>
        </p:spPr>
        <p:txBody>
          <a:bodyPr wrap="square">
            <a:spAutoFit/>
          </a:bodyPr>
          <a:lstStyle/>
          <a:p>
            <a:r>
              <a:rPr lang="en-US" b="0" i="0" dirty="0" err="1">
                <a:solidFill>
                  <a:srgbClr val="000000"/>
                </a:solidFill>
                <a:effectLst/>
                <a:latin typeface="Work Sans" panose="020B0604020202020204" pitchFamily="2" charset="0"/>
              </a:rPr>
              <a:t>EfficientNet</a:t>
            </a:r>
            <a:r>
              <a:rPr lang="en-US" b="0" i="0" dirty="0">
                <a:solidFill>
                  <a:srgbClr val="000000"/>
                </a:solidFill>
                <a:effectLst/>
                <a:latin typeface="Work Sans" panose="020B0604020202020204" pitchFamily="2" charset="0"/>
              </a:rPr>
              <a:t> </a:t>
            </a:r>
            <a:r>
              <a:rPr lang="en-US" b="0" i="0" dirty="0" err="1">
                <a:solidFill>
                  <a:srgbClr val="000000"/>
                </a:solidFill>
                <a:effectLst/>
                <a:latin typeface="Work Sans" panose="020B0604020202020204" pitchFamily="2" charset="0"/>
              </a:rPr>
              <a:t>est</a:t>
            </a:r>
            <a:r>
              <a:rPr lang="en-US" b="0" i="0" dirty="0">
                <a:solidFill>
                  <a:srgbClr val="000000"/>
                </a:solidFill>
                <a:effectLst/>
                <a:latin typeface="Work Sans" panose="020B0604020202020204" pitchFamily="2" charset="0"/>
              </a:rPr>
              <a:t> </a:t>
            </a:r>
            <a:r>
              <a:rPr lang="en-US" b="0" i="0" dirty="0" err="1">
                <a:solidFill>
                  <a:srgbClr val="000000"/>
                </a:solidFill>
                <a:effectLst/>
                <a:latin typeface="Work Sans" panose="020B0604020202020204" pitchFamily="2" charset="0"/>
              </a:rPr>
              <a:t>donc</a:t>
            </a:r>
            <a:r>
              <a:rPr lang="en-US" b="0" i="0" dirty="0">
                <a:solidFill>
                  <a:srgbClr val="000000"/>
                </a:solidFill>
                <a:effectLst/>
                <a:latin typeface="Work Sans" panose="020B0604020202020204" pitchFamily="2" charset="0"/>
              </a:rPr>
              <a:t> le </a:t>
            </a:r>
            <a:r>
              <a:rPr lang="en-US" b="0" i="0" dirty="0" err="1">
                <a:solidFill>
                  <a:srgbClr val="000000"/>
                </a:solidFill>
                <a:effectLst/>
                <a:latin typeface="Work Sans" panose="020B0604020202020204" pitchFamily="2" charset="0"/>
              </a:rPr>
              <a:t>résultat</a:t>
            </a:r>
            <a:r>
              <a:rPr lang="en-US" b="0" i="0" dirty="0">
                <a:solidFill>
                  <a:srgbClr val="000000"/>
                </a:solidFill>
                <a:effectLst/>
                <a:latin typeface="Work Sans" panose="020B0604020202020204" pitchFamily="2" charset="0"/>
              </a:rPr>
              <a:t> d’un focus sur </a:t>
            </a:r>
            <a:r>
              <a:rPr lang="en-US" b="0" i="0" dirty="0" err="1">
                <a:solidFill>
                  <a:srgbClr val="000000"/>
                </a:solidFill>
                <a:effectLst/>
                <a:latin typeface="Work Sans" panose="020B0604020202020204" pitchFamily="2" charset="0"/>
              </a:rPr>
              <a:t>l’architecture</a:t>
            </a:r>
            <a:r>
              <a:rPr lang="en-US" b="0" i="0" dirty="0">
                <a:solidFill>
                  <a:srgbClr val="000000"/>
                </a:solidFill>
                <a:effectLst/>
                <a:latin typeface="Work Sans" panose="020B0604020202020204" pitchFamily="2" charset="0"/>
              </a:rPr>
              <a:t> et le scaling. </a:t>
            </a:r>
          </a:p>
          <a:p>
            <a:endParaRPr lang="en-US" b="0" i="0" dirty="0">
              <a:solidFill>
                <a:srgbClr val="000000"/>
              </a:solidFill>
              <a:effectLst/>
              <a:latin typeface="Work Sans" panose="020B0604020202020204" pitchFamily="2" charset="0"/>
            </a:endParaRPr>
          </a:p>
          <a:p>
            <a:r>
              <a:rPr lang="fr-FR" sz="1800" dirty="0">
                <a:solidFill>
                  <a:srgbClr val="374151"/>
                </a:solidFill>
                <a:effectLst/>
                <a:latin typeface="Segoe UI" panose="020B0502040204020203" pitchFamily="34" charset="0"/>
                <a:ea typeface="Times New Roman" panose="02020603050405020304" pitchFamily="18" charset="0"/>
              </a:rPr>
              <a:t>En utilisant ces techniques, l'architecture </a:t>
            </a:r>
            <a:r>
              <a:rPr lang="fr-FR" sz="1800" dirty="0" err="1">
                <a:solidFill>
                  <a:srgbClr val="374151"/>
                </a:solidFill>
                <a:effectLst/>
                <a:latin typeface="Segoe UI" panose="020B0502040204020203" pitchFamily="34" charset="0"/>
                <a:ea typeface="Times New Roman" panose="02020603050405020304" pitchFamily="18" charset="0"/>
              </a:rPr>
              <a:t>EfficientNet</a:t>
            </a:r>
            <a:r>
              <a:rPr lang="fr-FR" sz="1800" dirty="0">
                <a:solidFill>
                  <a:srgbClr val="374151"/>
                </a:solidFill>
                <a:effectLst/>
                <a:latin typeface="Segoe UI" panose="020B0502040204020203" pitchFamily="34" charset="0"/>
                <a:ea typeface="Times New Roman" panose="02020603050405020304" pitchFamily="18" charset="0"/>
              </a:rPr>
              <a:t> a démontré une efficacité et une performance supérieures à celles d'autres approches dans diverses applications. </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descr="A picture containing graphical user interface&#10;&#10;Description automatically generated">
            <a:extLst>
              <a:ext uri="{FF2B5EF4-FFF2-40B4-BE49-F238E27FC236}">
                <a16:creationId xmlns:a16="http://schemas.microsoft.com/office/drawing/2014/main" id="{802922A7-1F69-7684-6B26-0ED5076DB1A4}"/>
              </a:ext>
            </a:extLst>
          </p:cNvPr>
          <p:cNvPicPr>
            <a:picLocks noChangeAspect="1"/>
          </p:cNvPicPr>
          <p:nvPr/>
        </p:nvPicPr>
        <p:blipFill>
          <a:blip r:embed="rId2"/>
          <a:stretch>
            <a:fillRect/>
          </a:stretch>
        </p:blipFill>
        <p:spPr>
          <a:xfrm>
            <a:off x="1208986" y="2224726"/>
            <a:ext cx="9773239" cy="4515438"/>
          </a:xfrm>
          <a:prstGeom prst="rect">
            <a:avLst/>
          </a:prstGeom>
        </p:spPr>
      </p:pic>
      <p:sp>
        <p:nvSpPr>
          <p:cNvPr id="6" name="TextBox 5">
            <a:extLst>
              <a:ext uri="{FF2B5EF4-FFF2-40B4-BE49-F238E27FC236}">
                <a16:creationId xmlns:a16="http://schemas.microsoft.com/office/drawing/2014/main" id="{16C1F612-DF56-EA3D-526F-37DD21C319E8}"/>
              </a:ext>
            </a:extLst>
          </p:cNvPr>
          <p:cNvSpPr txBox="1"/>
          <p:nvPr/>
        </p:nvSpPr>
        <p:spPr>
          <a:xfrm>
            <a:off x="678730" y="49913"/>
            <a:ext cx="4666268" cy="461665"/>
          </a:xfrm>
          <a:prstGeom prst="rect">
            <a:avLst/>
          </a:prstGeom>
          <a:noFill/>
        </p:spPr>
        <p:txBody>
          <a:bodyPr wrap="square" rtlCol="0">
            <a:spAutoFit/>
          </a:bodyPr>
          <a:lstStyle/>
          <a:p>
            <a:r>
              <a:rPr lang="fr-FR" sz="2400" dirty="0"/>
              <a:t>PERFORMANCE : </a:t>
            </a:r>
            <a:endParaRPr lang="en-US" sz="2400" dirty="0"/>
          </a:p>
        </p:txBody>
      </p:sp>
    </p:spTree>
    <p:extLst>
      <p:ext uri="{BB962C8B-B14F-4D97-AF65-F5344CB8AC3E}">
        <p14:creationId xmlns:p14="http://schemas.microsoft.com/office/powerpoint/2010/main" val="58644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80C0A3E2-3DDB-BC46-977C-F57ADAA57AC9}"/>
              </a:ext>
            </a:extLst>
          </p:cNvPr>
          <p:cNvPicPr>
            <a:picLocks noChangeAspect="1"/>
          </p:cNvPicPr>
          <p:nvPr/>
        </p:nvPicPr>
        <p:blipFill>
          <a:blip r:embed="rId3"/>
          <a:stretch>
            <a:fillRect/>
          </a:stretch>
        </p:blipFill>
        <p:spPr>
          <a:xfrm>
            <a:off x="1293043" y="1860084"/>
            <a:ext cx="9605914" cy="2306836"/>
          </a:xfrm>
          <a:prstGeom prst="rect">
            <a:avLst/>
          </a:prstGeom>
        </p:spPr>
      </p:pic>
      <p:sp>
        <p:nvSpPr>
          <p:cNvPr id="7" name="TextBox 6">
            <a:extLst>
              <a:ext uri="{FF2B5EF4-FFF2-40B4-BE49-F238E27FC236}">
                <a16:creationId xmlns:a16="http://schemas.microsoft.com/office/drawing/2014/main" id="{5BAF2168-EA2C-D113-EC77-25EC590D9399}"/>
              </a:ext>
            </a:extLst>
          </p:cNvPr>
          <p:cNvSpPr txBox="1"/>
          <p:nvPr/>
        </p:nvSpPr>
        <p:spPr>
          <a:xfrm>
            <a:off x="1011024" y="702297"/>
            <a:ext cx="11017577" cy="923330"/>
          </a:xfrm>
          <a:prstGeom prst="rect">
            <a:avLst/>
          </a:prstGeom>
          <a:noFill/>
        </p:spPr>
        <p:txBody>
          <a:bodyPr wrap="square">
            <a:spAutoFit/>
          </a:bodyPr>
          <a:lstStyle/>
          <a:p>
            <a:pPr algn="l"/>
            <a:r>
              <a:rPr lang="fr-FR" b="0" i="0" dirty="0">
                <a:solidFill>
                  <a:srgbClr val="374151"/>
                </a:solidFill>
                <a:effectLst/>
                <a:latin typeface="Söhne"/>
              </a:rPr>
              <a:t>Il existe plusieurs versions de </a:t>
            </a:r>
            <a:r>
              <a:rPr lang="fr-FR" b="0" i="0" dirty="0" err="1">
                <a:solidFill>
                  <a:srgbClr val="374151"/>
                </a:solidFill>
                <a:effectLst/>
                <a:latin typeface="Söhne"/>
              </a:rPr>
              <a:t>EfficientNet</a:t>
            </a:r>
            <a:r>
              <a:rPr lang="fr-FR" b="0" i="0" dirty="0">
                <a:solidFill>
                  <a:srgbClr val="374151"/>
                </a:solidFill>
                <a:effectLst/>
                <a:latin typeface="Söhne"/>
              </a:rPr>
              <a:t>, identifiées par des lettres (par exemple, EfficientNet-b0, EfficientNet-b1, etc.). Chaque version est un modèle de réseau de neurones conçu pour offrir un bon équilibre entre précision et efficacité en termes de temps de calcul et de utilisation de la mémoire.</a:t>
            </a:r>
          </a:p>
        </p:txBody>
      </p:sp>
      <p:sp>
        <p:nvSpPr>
          <p:cNvPr id="9" name="TextBox 8">
            <a:extLst>
              <a:ext uri="{FF2B5EF4-FFF2-40B4-BE49-F238E27FC236}">
                <a16:creationId xmlns:a16="http://schemas.microsoft.com/office/drawing/2014/main" id="{4E6A2ABC-D511-7A4E-D1B1-6ED723438F62}"/>
              </a:ext>
            </a:extLst>
          </p:cNvPr>
          <p:cNvSpPr txBox="1"/>
          <p:nvPr/>
        </p:nvSpPr>
        <p:spPr>
          <a:xfrm>
            <a:off x="1022807" y="5994925"/>
            <a:ext cx="10649933" cy="646331"/>
          </a:xfrm>
          <a:prstGeom prst="rect">
            <a:avLst/>
          </a:prstGeom>
          <a:noFill/>
        </p:spPr>
        <p:txBody>
          <a:bodyPr wrap="square">
            <a:spAutoFit/>
          </a:bodyPr>
          <a:lstStyle/>
          <a:p>
            <a:pPr algn="l"/>
            <a:r>
              <a:rPr lang="fr-FR" b="0" i="0" dirty="0">
                <a:solidFill>
                  <a:srgbClr val="374151"/>
                </a:solidFill>
                <a:effectLst/>
                <a:latin typeface="Söhne"/>
              </a:rPr>
              <a:t>Par exemple, EfficientNet-b0 est le modèle de base avec la meilleure performance en termes de vitesse, tandis que EfficientNet-b7 est le modèle le plus précis, mais aussi le plus lent.</a:t>
            </a:r>
          </a:p>
        </p:txBody>
      </p:sp>
      <p:sp>
        <p:nvSpPr>
          <p:cNvPr id="16" name="TextBox 15">
            <a:extLst>
              <a:ext uri="{FF2B5EF4-FFF2-40B4-BE49-F238E27FC236}">
                <a16:creationId xmlns:a16="http://schemas.microsoft.com/office/drawing/2014/main" id="{B46DA787-86C0-F710-CBDA-A0DEA71E2435}"/>
              </a:ext>
            </a:extLst>
          </p:cNvPr>
          <p:cNvSpPr txBox="1"/>
          <p:nvPr/>
        </p:nvSpPr>
        <p:spPr>
          <a:xfrm>
            <a:off x="527901" y="122548"/>
            <a:ext cx="3591612" cy="369332"/>
          </a:xfrm>
          <a:prstGeom prst="rect">
            <a:avLst/>
          </a:prstGeom>
          <a:noFill/>
        </p:spPr>
        <p:txBody>
          <a:bodyPr wrap="square" rtlCol="0">
            <a:spAutoFit/>
          </a:bodyPr>
          <a:lstStyle/>
          <a:p>
            <a:r>
              <a:rPr lang="fr-FR" dirty="0"/>
              <a:t>VERSIONS :</a:t>
            </a:r>
            <a:endParaRPr lang="en-US" dirty="0"/>
          </a:p>
        </p:txBody>
      </p:sp>
      <p:sp>
        <p:nvSpPr>
          <p:cNvPr id="18" name="TextBox 17">
            <a:extLst>
              <a:ext uri="{FF2B5EF4-FFF2-40B4-BE49-F238E27FC236}">
                <a16:creationId xmlns:a16="http://schemas.microsoft.com/office/drawing/2014/main" id="{4B19ADFD-F9F0-9BBE-95EE-06A024087EFE}"/>
              </a:ext>
            </a:extLst>
          </p:cNvPr>
          <p:cNvSpPr txBox="1"/>
          <p:nvPr/>
        </p:nvSpPr>
        <p:spPr>
          <a:xfrm>
            <a:off x="1022807" y="4401377"/>
            <a:ext cx="1024457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374151"/>
                </a:solidFill>
                <a:effectLst/>
                <a:latin typeface="Söhne"/>
              </a:rPr>
              <a:t>Il n'y a pas de règle strictes pour choisir la version de </a:t>
            </a:r>
            <a:r>
              <a:rPr lang="fr-FR" b="0" i="0" dirty="0" err="1">
                <a:solidFill>
                  <a:srgbClr val="374151"/>
                </a:solidFill>
                <a:effectLst/>
                <a:latin typeface="Söhne"/>
              </a:rPr>
              <a:t>EfficientNet</a:t>
            </a:r>
            <a:r>
              <a:rPr lang="fr-FR" b="0" i="0" dirty="0">
                <a:solidFill>
                  <a:srgbClr val="374151"/>
                </a:solidFill>
                <a:effectLst/>
                <a:latin typeface="Söhne"/>
              </a:rPr>
              <a:t> à utiliser, cela dépend de vos besoins en termes de précision et de performance. Si vous avez besoin d'une précision élevée, vous pouvez utiliser une version plus élevée (par exemple, EfficientNet-b3, b4, b5, etc.), mais cela peut entraîner une diminution de la vitesse d'exécution. Si vous avez besoin d'une vitesse d'exécution rapide, vous pouvez utiliser une version plus basse (par exemple, EfficientNet-b0, b1, b2, etc.), mais cela peut entraîner une diminution de la précision.</a:t>
            </a:r>
          </a:p>
        </p:txBody>
      </p:sp>
    </p:spTree>
    <p:extLst>
      <p:ext uri="{BB962C8B-B14F-4D97-AF65-F5344CB8AC3E}">
        <p14:creationId xmlns:p14="http://schemas.microsoft.com/office/powerpoint/2010/main" val="301981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1EA13BEA-B603-FF50-D456-DEA95E736CBF}"/>
              </a:ext>
            </a:extLst>
          </p:cNvPr>
          <p:cNvPicPr>
            <a:picLocks noChangeAspect="1"/>
          </p:cNvPicPr>
          <p:nvPr/>
        </p:nvPicPr>
        <p:blipFill>
          <a:blip r:embed="rId2"/>
          <a:stretch>
            <a:fillRect/>
          </a:stretch>
        </p:blipFill>
        <p:spPr>
          <a:xfrm>
            <a:off x="1785004" y="604248"/>
            <a:ext cx="7886700" cy="3933825"/>
          </a:xfrm>
          <a:prstGeom prst="rect">
            <a:avLst/>
          </a:prstGeom>
        </p:spPr>
      </p:pic>
      <p:sp>
        <p:nvSpPr>
          <p:cNvPr id="5" name="TextBox 4">
            <a:extLst>
              <a:ext uri="{FF2B5EF4-FFF2-40B4-BE49-F238E27FC236}">
                <a16:creationId xmlns:a16="http://schemas.microsoft.com/office/drawing/2014/main" id="{CDB1DF30-F3D9-F9A5-D6D7-510A252C903F}"/>
              </a:ext>
            </a:extLst>
          </p:cNvPr>
          <p:cNvSpPr txBox="1"/>
          <p:nvPr/>
        </p:nvSpPr>
        <p:spPr>
          <a:xfrm>
            <a:off x="803636" y="4538073"/>
            <a:ext cx="10753626" cy="646331"/>
          </a:xfrm>
          <a:prstGeom prst="rect">
            <a:avLst/>
          </a:prstGeom>
          <a:noFill/>
        </p:spPr>
        <p:txBody>
          <a:bodyPr wrap="square">
            <a:spAutoFit/>
          </a:bodyPr>
          <a:lstStyle/>
          <a:p>
            <a:r>
              <a:rPr lang="en-US" b="0" i="0" dirty="0" err="1">
                <a:solidFill>
                  <a:srgbClr val="292929"/>
                </a:solidFill>
                <a:effectLst/>
                <a:latin typeface="source-serif-pro"/>
              </a:rPr>
              <a:t>L’architecture</a:t>
            </a:r>
            <a:r>
              <a:rPr lang="en-US" b="0" i="0" dirty="0">
                <a:solidFill>
                  <a:srgbClr val="292929"/>
                </a:solidFill>
                <a:effectLst/>
                <a:latin typeface="source-serif-pro"/>
              </a:rPr>
              <a:t> du baseline </a:t>
            </a:r>
            <a:r>
              <a:rPr lang="en-US" b="0" i="0" dirty="0" err="1">
                <a:solidFill>
                  <a:srgbClr val="292929"/>
                </a:solidFill>
                <a:effectLst/>
                <a:latin typeface="source-serif-pro"/>
              </a:rPr>
              <a:t>contient</a:t>
            </a:r>
            <a:r>
              <a:rPr lang="en-US" b="0" i="0" dirty="0">
                <a:solidFill>
                  <a:srgbClr val="292929"/>
                </a:solidFill>
                <a:effectLst/>
                <a:latin typeface="source-serif-pro"/>
              </a:rPr>
              <a:t> 7 “inverted residual blocks” (</a:t>
            </a:r>
            <a:r>
              <a:rPr lang="en-US" b="0" i="0" dirty="0" err="1">
                <a:solidFill>
                  <a:srgbClr val="292929"/>
                </a:solidFill>
                <a:effectLst/>
                <a:latin typeface="source-serif-pro"/>
              </a:rPr>
              <a:t>introduits</a:t>
            </a:r>
            <a:r>
              <a:rPr lang="en-US" b="0" i="0" dirty="0">
                <a:solidFill>
                  <a:srgbClr val="292929"/>
                </a:solidFill>
                <a:effectLst/>
                <a:latin typeface="source-serif-pro"/>
              </a:rPr>
              <a:t> avec </a:t>
            </a:r>
            <a:r>
              <a:rPr lang="en-US" b="0" i="0" dirty="0" err="1">
                <a:solidFill>
                  <a:srgbClr val="292929"/>
                </a:solidFill>
                <a:effectLst/>
                <a:latin typeface="source-serif-pro"/>
              </a:rPr>
              <a:t>mobilenet</a:t>
            </a:r>
            <a:r>
              <a:rPr lang="en-US" b="0" i="0" dirty="0">
                <a:solidFill>
                  <a:srgbClr val="292929"/>
                </a:solidFill>
                <a:effectLst/>
                <a:latin typeface="source-serif-pro"/>
              </a:rPr>
              <a:t>) </a:t>
            </a:r>
          </a:p>
          <a:p>
            <a:r>
              <a:rPr lang="en-US" b="0" i="0" dirty="0">
                <a:solidFill>
                  <a:srgbClr val="292929"/>
                </a:solidFill>
                <a:effectLst/>
                <a:latin typeface="source-serif-pro"/>
              </a:rPr>
              <a:t> </a:t>
            </a:r>
            <a:r>
              <a:rPr lang="en-US" b="0" i="0" dirty="0" err="1">
                <a:solidFill>
                  <a:srgbClr val="292929"/>
                </a:solidFill>
                <a:effectLst/>
                <a:latin typeface="source-serif-pro"/>
              </a:rPr>
              <a:t>mais</a:t>
            </a:r>
            <a:r>
              <a:rPr lang="en-US" b="0" i="0" dirty="0">
                <a:solidFill>
                  <a:srgbClr val="292929"/>
                </a:solidFill>
                <a:effectLst/>
                <a:latin typeface="source-serif-pro"/>
              </a:rPr>
              <a:t> avec </a:t>
            </a:r>
            <a:r>
              <a:rPr lang="en-US" b="0" i="0" dirty="0" err="1">
                <a:solidFill>
                  <a:srgbClr val="292929"/>
                </a:solidFill>
                <a:effectLst/>
                <a:latin typeface="source-serif-pro"/>
              </a:rPr>
              <a:t>différents</a:t>
            </a:r>
            <a:r>
              <a:rPr lang="en-US" b="0" i="0" dirty="0">
                <a:solidFill>
                  <a:srgbClr val="292929"/>
                </a:solidFill>
                <a:effectLst/>
                <a:latin typeface="source-serif-pro"/>
              </a:rPr>
              <a:t> </a:t>
            </a:r>
            <a:r>
              <a:rPr lang="en-US" b="0" i="0" dirty="0" err="1">
                <a:solidFill>
                  <a:srgbClr val="292929"/>
                </a:solidFill>
                <a:effectLst/>
                <a:latin typeface="source-serif-pro"/>
              </a:rPr>
              <a:t>paramètres</a:t>
            </a:r>
            <a:r>
              <a:rPr lang="en-US" b="0" i="0" dirty="0">
                <a:solidFill>
                  <a:srgbClr val="292929"/>
                </a:solidFill>
                <a:effectLst/>
                <a:latin typeface="source-serif-pro"/>
              </a:rPr>
              <a:t> </a:t>
            </a:r>
            <a:r>
              <a:rPr lang="en-US" b="0" i="0" dirty="0" err="1">
                <a:solidFill>
                  <a:srgbClr val="292929"/>
                </a:solidFill>
                <a:effectLst/>
                <a:latin typeface="source-serif-pro"/>
              </a:rPr>
              <a:t>chacun</a:t>
            </a:r>
            <a:r>
              <a:rPr lang="en-US" dirty="0">
                <a:solidFill>
                  <a:srgbClr val="292929"/>
                </a:solidFill>
                <a:latin typeface="source-serif-pro"/>
              </a:rPr>
              <a:t> </a:t>
            </a:r>
            <a:r>
              <a:rPr lang="en-US" b="0" i="0" dirty="0">
                <a:solidFill>
                  <a:srgbClr val="292929"/>
                </a:solidFill>
                <a:effectLst/>
                <a:latin typeface="source-serif-pro"/>
              </a:rPr>
              <a:t>et avec </a:t>
            </a:r>
            <a:r>
              <a:rPr lang="en-US" b="0" i="0" dirty="0" err="1">
                <a:solidFill>
                  <a:srgbClr val="292929"/>
                </a:solidFill>
                <a:effectLst/>
                <a:latin typeface="source-serif-pro"/>
              </a:rPr>
              <a:t>une</a:t>
            </a:r>
            <a:r>
              <a:rPr lang="en-US" b="0" i="0" dirty="0">
                <a:solidFill>
                  <a:srgbClr val="292929"/>
                </a:solidFill>
                <a:effectLst/>
                <a:latin typeface="source-serif-pro"/>
              </a:rPr>
              <a:t> function </a:t>
            </a:r>
            <a:r>
              <a:rPr lang="en-US" b="0" i="0" dirty="0" err="1">
                <a:solidFill>
                  <a:srgbClr val="292929"/>
                </a:solidFill>
                <a:effectLst/>
                <a:latin typeface="source-serif-pro"/>
              </a:rPr>
              <a:t>d’activation</a:t>
            </a:r>
            <a:r>
              <a:rPr lang="en-US" b="0" i="0" dirty="0">
                <a:solidFill>
                  <a:srgbClr val="292929"/>
                </a:solidFill>
                <a:effectLst/>
                <a:latin typeface="source-serif-pro"/>
              </a:rPr>
              <a:t> “swish activation”. </a:t>
            </a:r>
            <a:endParaRPr lang="en-US" dirty="0"/>
          </a:p>
        </p:txBody>
      </p:sp>
    </p:spTree>
    <p:extLst>
      <p:ext uri="{BB962C8B-B14F-4D97-AF65-F5344CB8AC3E}">
        <p14:creationId xmlns:p14="http://schemas.microsoft.com/office/powerpoint/2010/main" val="217720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419BCF9A-01D5-09A9-2966-46F56C1178D5}"/>
              </a:ext>
            </a:extLst>
          </p:cNvPr>
          <p:cNvPicPr>
            <a:picLocks noChangeAspect="1"/>
          </p:cNvPicPr>
          <p:nvPr/>
        </p:nvPicPr>
        <p:blipFill>
          <a:blip r:embed="rId2"/>
          <a:stretch>
            <a:fillRect/>
          </a:stretch>
        </p:blipFill>
        <p:spPr>
          <a:xfrm>
            <a:off x="1285247" y="838986"/>
            <a:ext cx="9041276" cy="4329308"/>
          </a:xfrm>
          <a:prstGeom prst="rect">
            <a:avLst/>
          </a:prstGeom>
        </p:spPr>
      </p:pic>
      <p:sp>
        <p:nvSpPr>
          <p:cNvPr id="5" name="TextBox 4">
            <a:extLst>
              <a:ext uri="{FF2B5EF4-FFF2-40B4-BE49-F238E27FC236}">
                <a16:creationId xmlns:a16="http://schemas.microsoft.com/office/drawing/2014/main" id="{2A4AB586-7224-1FC1-AC2C-DAFCED644B7F}"/>
              </a:ext>
            </a:extLst>
          </p:cNvPr>
          <p:cNvSpPr txBox="1"/>
          <p:nvPr/>
        </p:nvSpPr>
        <p:spPr>
          <a:xfrm>
            <a:off x="3048786" y="5559160"/>
            <a:ext cx="6094428" cy="646331"/>
          </a:xfrm>
          <a:prstGeom prst="rect">
            <a:avLst/>
          </a:prstGeom>
          <a:noFill/>
        </p:spPr>
        <p:txBody>
          <a:bodyPr wrap="square">
            <a:spAutoFit/>
          </a:bodyPr>
          <a:lstStyle/>
          <a:p>
            <a:pPr algn="l"/>
            <a:r>
              <a:rPr lang="en-US" b="0" i="0" dirty="0">
                <a:solidFill>
                  <a:srgbClr val="292929"/>
                </a:solidFill>
                <a:effectLst/>
                <a:latin typeface="source-serif-pro"/>
              </a:rPr>
              <a:t>Swish is a multiplication of a linear and a sigmoid activation.</a:t>
            </a:r>
          </a:p>
          <a:p>
            <a:pPr algn="l"/>
            <a:r>
              <a:rPr lang="en-US" b="0" i="0" dirty="0">
                <a:solidFill>
                  <a:srgbClr val="292929"/>
                </a:solidFill>
                <a:effectLst/>
                <a:latin typeface="source-serif-pro"/>
              </a:rPr>
              <a:t>Swish(x) = x * sigmoid(x)</a:t>
            </a:r>
          </a:p>
        </p:txBody>
      </p:sp>
    </p:spTree>
    <p:extLst>
      <p:ext uri="{BB962C8B-B14F-4D97-AF65-F5344CB8AC3E}">
        <p14:creationId xmlns:p14="http://schemas.microsoft.com/office/powerpoint/2010/main" val="38087547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9545</TotalTime>
  <Words>1059</Words>
  <Application>Microsoft Office PowerPoint</Application>
  <PresentationFormat>Widescreen</PresentationFormat>
  <Paragraphs>59</Paragraphs>
  <Slides>13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Gill Sans MT</vt:lpstr>
      <vt:lpstr>Segoe UI</vt:lpstr>
      <vt:lpstr>Söhne</vt:lpstr>
      <vt:lpstr>source-serif-pro</vt:lpstr>
      <vt:lpstr>Symbol</vt:lpstr>
      <vt:lpstr>Times New Roman</vt:lpstr>
      <vt:lpstr>Wingdings 2</vt:lpstr>
      <vt:lpstr>Work Sans</vt:lpstr>
      <vt:lpstr>Dividend</vt:lpstr>
      <vt:lpstr>Efficientnet</vt:lpstr>
      <vt:lpstr>Plan de la présentation:</vt:lpstr>
      <vt:lpstr>Le “Pourquoi” </vt:lpstr>
      <vt:lpstr>PowerPoint Presentation</vt:lpstr>
      <vt:lpstr>PowerPoint Presentation</vt:lpstr>
      <vt:lpstr>PowerPoint Presentation</vt:lpstr>
      <vt:lpstr>PowerPoint Presentation</vt:lpstr>
      <vt:lpstr>PowerPoint Presentation</vt:lpstr>
      <vt:lpstr>PowerPoint Presentation</vt:lpstr>
      <vt:lpstr>Implémentation (Tensorflow keras) Utiliser le modèle préentrainé : freeze</vt:lpstr>
      <vt:lpstr>Entrainer le modèle: unfreeze</vt:lpstr>
      <vt:lpstr>PowerPoint Presentation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Efficientnet</dc:title>
  <dc:creator>Anas ROCHDI</dc:creator>
  <cp:lastModifiedBy>Anas ROCHDI</cp:lastModifiedBy>
  <cp:revision>10</cp:revision>
  <dcterms:created xsi:type="dcterms:W3CDTF">2022-12-01T17:05:27Z</dcterms:created>
  <dcterms:modified xsi:type="dcterms:W3CDTF">2022-12-12T10:19:50Z</dcterms:modified>
</cp:coreProperties>
</file>