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4" r:id="rId3"/>
    <p:sldId id="325" r:id="rId4"/>
    <p:sldId id="327" r:id="rId5"/>
    <p:sldId id="329" r:id="rId6"/>
    <p:sldId id="330" r:id="rId7"/>
    <p:sldId id="331" r:id="rId8"/>
    <p:sldId id="332" r:id="rId9"/>
    <p:sldId id="333" r:id="rId10"/>
    <p:sldId id="334" r:id="rId11"/>
    <p:sldId id="339" r:id="rId12"/>
    <p:sldId id="340" r:id="rId13"/>
    <p:sldId id="341" r:id="rId14"/>
    <p:sldId id="342" r:id="rId15"/>
    <p:sldId id="343" r:id="rId16"/>
    <p:sldId id="335" r:id="rId17"/>
    <p:sldId id="336" r:id="rId18"/>
    <p:sldId id="337" r:id="rId19"/>
    <p:sldId id="338" r:id="rId20"/>
    <p:sldId id="344" r:id="rId21"/>
    <p:sldId id="345" r:id="rId22"/>
    <p:sldId id="351" r:id="rId23"/>
    <p:sldId id="352" r:id="rId24"/>
    <p:sldId id="353" r:id="rId25"/>
    <p:sldId id="354" r:id="rId26"/>
    <p:sldId id="355" r:id="rId27"/>
    <p:sldId id="346" r:id="rId28"/>
    <p:sldId id="347" r:id="rId29"/>
    <p:sldId id="348" r:id="rId30"/>
    <p:sldId id="349" r:id="rId31"/>
    <p:sldId id="350" r:id="rId3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67831"/>
            <a:ext cx="2977124" cy="3759014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supor uma função </a:t>
            </a:r>
            <a:r>
              <a:rPr lang="pt-BR" dirty="0" err="1" smtClean="0"/>
              <a:t>hash</a:t>
            </a:r>
            <a:r>
              <a:rPr lang="pt-BR" dirty="0" smtClean="0"/>
              <a:t> simples: &lt;&lt;chave&gt;&gt; </a:t>
            </a:r>
            <a:r>
              <a:rPr lang="pt-BR" dirty="0" err="1" smtClean="0"/>
              <a:t>mod</a:t>
            </a:r>
            <a:r>
              <a:rPr lang="pt-BR" dirty="0" smtClean="0"/>
              <a:t> 7, por exemplo. </a:t>
            </a:r>
          </a:p>
          <a:p>
            <a:r>
              <a:rPr lang="pt-BR" dirty="0" smtClean="0"/>
              <a:t>Em seguida, adicionamos </a:t>
            </a:r>
            <a:r>
              <a:rPr lang="pt-BR" dirty="0"/>
              <a:t>as chaves: 50, 700, 76, 85, 92, 73, </a:t>
            </a:r>
            <a:r>
              <a:rPr lang="pt-BR" dirty="0" smtClean="0"/>
              <a:t>101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95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94" y="1124744"/>
            <a:ext cx="2963371" cy="54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81852"/>
            <a:ext cx="3528392" cy="52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8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46" y="1124744"/>
            <a:ext cx="4650959" cy="54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6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6684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3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3" y="1277436"/>
            <a:ext cx="6543437" cy="48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Quais seriam as vantagens e desvantagens dessa solução?</a:t>
            </a:r>
          </a:p>
          <a:p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Conversar com os alunos sobre isso.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41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vantagens temos: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simplicidade em implementar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tabela não fica vazia pois podemos encadear mais nós com colisão nas listas ligadas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Usada frequentemente quando não temos certeza do número de elementos do conjunto.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96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desvantagens temos: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performance do cache é inferior a abordagem de endereçamento aberto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Desperdício de espaço, muitas células da tabela podem nunca ser usadas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encadeamento for longo, o tempo de  pesquisa tenderá a O(n) o que não é bom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Usa espaço extra para armazenar os links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24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essa abordagem usamos apenas o vetor para armazenar todas as chaves. </a:t>
            </a:r>
          </a:p>
          <a:p>
            <a:endParaRPr lang="pt-BR" dirty="0"/>
          </a:p>
          <a:p>
            <a:r>
              <a:rPr lang="pt-BR" dirty="0" smtClean="0"/>
              <a:t>Dessa forma, o tamanho da tabela tem que ser maior ou igual ao número de chaves totais do nosso universo. </a:t>
            </a:r>
          </a:p>
          <a:p>
            <a:endParaRPr lang="pt-BR" dirty="0"/>
          </a:p>
          <a:p>
            <a:r>
              <a:rPr lang="pt-BR" dirty="0" smtClean="0"/>
              <a:t>Evidente que podemos copiar os dados antigos para uma nova tabela, no caso de estourar o tamanho máximo. Mas dentro do possível queremos evitar essa situação.</a:t>
            </a:r>
          </a:p>
        </p:txBody>
      </p:sp>
    </p:spTree>
    <p:extLst>
      <p:ext uri="{BB962C8B-B14F-4D97-AF65-F5344CB8AC3E}">
        <p14:creationId xmlns:p14="http://schemas.microsoft.com/office/powerpoint/2010/main" val="41050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90080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primeira solução é a sondagem linear, ao ocorrer uma colisão procuramos no slot seguinte se há espaço vazio. </a:t>
            </a:r>
          </a:p>
          <a:p>
            <a:endParaRPr lang="pt-BR" dirty="0"/>
          </a:p>
          <a:p>
            <a:r>
              <a:rPr lang="pt-BR" dirty="0" smtClean="0"/>
              <a:t>No caso de ter espaço vazio, inserimos nele, caso contrário prosseguimos procurando mais slots vazios.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desvantagem desse método é que após a inserção de diversas colisões o tempo de pesquisa passa a ser linear.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5" y="3278200"/>
            <a:ext cx="7980669" cy="13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98282"/>
            <a:ext cx="2742200" cy="44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52736"/>
            <a:ext cx="3024336" cy="52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9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87" y="1484784"/>
            <a:ext cx="3135385" cy="49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7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96752"/>
            <a:ext cx="3436732" cy="52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1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48" y="1124744"/>
            <a:ext cx="5756568" cy="43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45" y="1484784"/>
            <a:ext cx="5693041" cy="46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7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outra técnica usada é a sondagem quadrática. </a:t>
            </a:r>
          </a:p>
          <a:p>
            <a:endParaRPr lang="pt-BR" dirty="0"/>
          </a:p>
          <a:p>
            <a:r>
              <a:rPr lang="pt-BR" dirty="0" smtClean="0"/>
              <a:t>Técnica que procura pela próxima posição vazia de célula elevada ao quadrado.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3258"/>
            <a:ext cx="7488832" cy="12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 para os alunos aplicar o conceito de </a:t>
            </a:r>
            <a:r>
              <a:rPr lang="pt-BR" dirty="0" err="1" smtClean="0"/>
              <a:t>hash</a:t>
            </a:r>
            <a:r>
              <a:rPr lang="pt-BR" dirty="0" smtClean="0"/>
              <a:t> com sondagem quadrática para o exemplo anterior.</a:t>
            </a:r>
          </a:p>
        </p:txBody>
      </p:sp>
    </p:spTree>
    <p:extLst>
      <p:ext uri="{BB962C8B-B14F-4D97-AF65-F5344CB8AC3E}">
        <p14:creationId xmlns:p14="http://schemas.microsoft.com/office/powerpoint/2010/main" val="333880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outra técnica usada é o </a:t>
            </a:r>
            <a:r>
              <a:rPr lang="pt-BR" dirty="0" err="1" smtClean="0"/>
              <a:t>hash</a:t>
            </a:r>
            <a:r>
              <a:rPr lang="pt-BR" dirty="0" smtClean="0"/>
              <a:t> duplo. </a:t>
            </a:r>
          </a:p>
          <a:p>
            <a:endParaRPr lang="pt-BR" dirty="0"/>
          </a:p>
          <a:p>
            <a:r>
              <a:rPr lang="pt-BR" dirty="0" smtClean="0"/>
              <a:t>Técnica que usa duas funções de </a:t>
            </a:r>
            <a:r>
              <a:rPr lang="pt-BR" dirty="0" err="1" smtClean="0"/>
              <a:t>hash</a:t>
            </a:r>
            <a:r>
              <a:rPr lang="pt-BR" dirty="0" smtClean="0"/>
              <a:t> para encontrar o próximo slot vazio.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9" y="3105752"/>
            <a:ext cx="8090507" cy="11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9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estruturas de dados </a:t>
            </a:r>
            <a:r>
              <a:rPr lang="pt-BR" dirty="0" smtClean="0"/>
              <a:t>feitas para garantir operações básicas como inserir, remover buscar em tempo constante independente do tamanho da estrutura.</a:t>
            </a:r>
          </a:p>
          <a:p>
            <a:endParaRPr lang="pt-BR" dirty="0"/>
          </a:p>
          <a:p>
            <a:r>
              <a:rPr lang="pt-BR" dirty="0" smtClean="0"/>
              <a:t>Para isso são assumidos alguns requisitos, como saber o tamanho total de elementos do conjunto e localizar uma função </a:t>
            </a:r>
            <a:r>
              <a:rPr lang="pt-BR" dirty="0" err="1" smtClean="0"/>
              <a:t>hash</a:t>
            </a:r>
            <a:r>
              <a:rPr lang="pt-BR" dirty="0" smtClean="0"/>
              <a:t> com espalhamento uniforme, em outras palavras poucas colisões.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52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 para os alunos aplicar o conceito de </a:t>
            </a:r>
            <a:r>
              <a:rPr lang="pt-BR" dirty="0" err="1" smtClean="0"/>
              <a:t>hash</a:t>
            </a:r>
            <a:r>
              <a:rPr lang="pt-BR" dirty="0" smtClean="0"/>
              <a:t> dupla para o exemplo anterior.</a:t>
            </a:r>
          </a:p>
        </p:txBody>
      </p:sp>
    </p:spTree>
    <p:extLst>
      <p:ext uri="{BB962C8B-B14F-4D97-AF65-F5344CB8AC3E}">
        <p14:creationId xmlns:p14="http://schemas.microsoft.com/office/powerpoint/2010/main" val="939544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endereçamento aberto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Usar a collection do C# de </a:t>
            </a:r>
            <a:r>
              <a:rPr lang="pt-BR" sz="1200" dirty="0" err="1" smtClean="0"/>
              <a:t>hashtable</a:t>
            </a:r>
            <a:r>
              <a:rPr lang="pt-BR" sz="1200" dirty="0" smtClean="0"/>
              <a:t>:</a:t>
            </a:r>
          </a:p>
          <a:p>
            <a:endParaRPr lang="pt-BR" sz="1200" dirty="0"/>
          </a:p>
          <a:p>
            <a:r>
              <a:rPr lang="pt-BR" sz="1200" dirty="0" smtClean="0"/>
              <a:t>https</a:t>
            </a:r>
            <a:r>
              <a:rPr lang="pt-BR" sz="1200" dirty="0"/>
              <a:t>://</a:t>
            </a:r>
            <a:r>
              <a:rPr lang="pt-BR" sz="1200" dirty="0" smtClean="0"/>
              <a:t>msdn.microsoft.com/pt-br/library/system.collections.hashtable(v=vs.110</a:t>
            </a:r>
            <a:r>
              <a:rPr lang="pt-BR" sz="1200" dirty="0"/>
              <a:t>).aspx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2610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primeira técnica de </a:t>
            </a:r>
            <a:r>
              <a:rPr lang="pt-BR" dirty="0" err="1" smtClean="0"/>
              <a:t>hash</a:t>
            </a:r>
            <a:r>
              <a:rPr lang="pt-BR" dirty="0" smtClean="0"/>
              <a:t> que estudaremos é o endereçamento direto. Usado quando o universo total de chaves é pequeno, não existem colisões entre duas chaves distintas e o tamanho da tabela de mapeamento direto é do tamanho do universo de chaves.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30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Desenhar na lousa.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Citar o exemplo de números: </a:t>
            </a:r>
            <a:r>
              <a:rPr lang="pt-BR" dirty="0"/>
              <a:t>D = {(1, "um"), (2, "dois"), (3, "três"), (4,"quatro"), (5,"cinco"), (6</a:t>
            </a:r>
            <a:r>
              <a:rPr lang="pt-BR" dirty="0" smtClean="0"/>
              <a:t>,"</a:t>
            </a:r>
            <a:r>
              <a:rPr lang="pt-BR" dirty="0"/>
              <a:t>seis"), (7, "sete"), (8, "oito") </a:t>
            </a:r>
            <a:r>
              <a:rPr lang="pt-BR" dirty="0" smtClean="0"/>
              <a:t>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Citar o exemplo de palavras: </a:t>
            </a:r>
            <a:r>
              <a:rPr lang="pt-BR" dirty="0"/>
              <a:t>Queremos construir um dicionário dinâmico simplificado, com </a:t>
            </a:r>
            <a:r>
              <a:rPr lang="pt-BR" dirty="0" smtClean="0"/>
              <a:t>4 palavras </a:t>
            </a:r>
            <a:r>
              <a:rPr lang="pt-BR" dirty="0"/>
              <a:t>de no máximo 8 </a:t>
            </a:r>
            <a:r>
              <a:rPr lang="pt-BR" dirty="0" smtClean="0"/>
              <a:t>letras. Este </a:t>
            </a:r>
            <a:r>
              <a:rPr lang="pt-BR" dirty="0"/>
              <a:t>dicionário dinâmico pode ter somente as seguintes palavras</a:t>
            </a:r>
            <a:r>
              <a:rPr lang="pt-BR" dirty="0" smtClean="0"/>
              <a:t>: "</a:t>
            </a:r>
            <a:r>
              <a:rPr lang="pt-BR" dirty="0"/>
              <a:t>concha", "casa", "</a:t>
            </a:r>
            <a:r>
              <a:rPr lang="pt-BR" dirty="0" smtClean="0"/>
              <a:t>hospital“ e </a:t>
            </a:r>
            <a:r>
              <a:rPr lang="pt-BR" dirty="0"/>
              <a:t>"time".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04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C44C57C1-46CC-4587-AE26-C9312DACC16E}"/>
                  </a:ext>
                </a:extLst>
              </p:cNvPr>
              <p:cNvSpPr txBox="1"/>
              <p:nvPr/>
            </p:nvSpPr>
            <p:spPr>
              <a:xfrm>
                <a:off x="395536" y="1484784"/>
                <a:ext cx="7992888" cy="4250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No exemplo das palavras qual seria o tamanho do vetor de endereçamento?</a:t>
                </a:r>
              </a:p>
              <a:p>
                <a:r>
                  <a:rPr lang="pt-BR" dirty="0" smtClean="0"/>
                  <a:t>Vamos pensar... </a:t>
                </a:r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Número de diferentes </a:t>
                </a:r>
                <a:r>
                  <a:rPr lang="pt-BR" dirty="0" err="1" smtClean="0"/>
                  <a:t>String’s</a:t>
                </a:r>
                <a:r>
                  <a:rPr lang="pt-BR" dirty="0" smtClean="0"/>
                  <a:t> </a:t>
                </a:r>
                <a:r>
                  <a:rPr lang="pt-BR" dirty="0"/>
                  <a:t>de no máximo 8 letras </a:t>
                </a:r>
                <a:r>
                  <a:rPr lang="pt-BR" dirty="0" smtClean="0"/>
                  <a:t>é: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 smtClean="0"/>
                  <a:t>O que seria inviável em termos de memória! O número de palavras armazenados é bem menor do que esse conjunto total, ou seja, seria gasto muita memória alocando um vetor grande sem necessidade.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C44C57C1-46CC-4587-AE26-C9312DAC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7992888" cy="4250394"/>
              </a:xfrm>
              <a:prstGeom prst="rect">
                <a:avLst/>
              </a:prstGeom>
              <a:blipFill rotWithShape="0">
                <a:blip r:embed="rId2"/>
                <a:stretch>
                  <a:fillRect l="-686" t="-861" r="-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30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supor que temos em média 500 palavras, se o número de palavras do universo ultrapassar 500 teremos colisões.</a:t>
            </a:r>
          </a:p>
          <a:p>
            <a:endParaRPr lang="pt-BR" dirty="0"/>
          </a:p>
          <a:p>
            <a:r>
              <a:rPr lang="pt-BR" dirty="0" smtClean="0"/>
              <a:t>Todas as operações sobre a tabela </a:t>
            </a:r>
            <a:r>
              <a:rPr lang="pt-BR" dirty="0" err="1" smtClean="0"/>
              <a:t>hash</a:t>
            </a:r>
            <a:r>
              <a:rPr lang="pt-BR" dirty="0" smtClean="0"/>
              <a:t> devem ter complexidade assintótica constante O(k) onde k é constante.</a:t>
            </a:r>
          </a:p>
          <a:p>
            <a:endParaRPr lang="pt-BR" dirty="0"/>
          </a:p>
          <a:p>
            <a:r>
              <a:rPr lang="pt-BR" dirty="0" smtClean="0"/>
              <a:t>Colisões sempre vão existir, como podemos lidar com elas?</a:t>
            </a:r>
          </a:p>
          <a:p>
            <a:r>
              <a:rPr lang="pt-BR" dirty="0" smtClean="0"/>
              <a:t>Discutir com os alunos!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5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tratar colisões temos duas abordagens distintas: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Tornar cada célula uma lista ligada/árvore e sempre que ocorrer uma colisão inserir nessa estrutura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Usar endereçamento aberto, usar uma tabela maior de </a:t>
            </a:r>
            <a:r>
              <a:rPr lang="pt-BR" dirty="0" err="1" smtClean="0"/>
              <a:t>hash</a:t>
            </a:r>
            <a:r>
              <a:rPr lang="pt-BR" dirty="0" smtClean="0"/>
              <a:t> e sempre que ocorrer uma colisão adicionar o elemento na próxima célula vazia.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3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 smtClean="0">
                <a:solidFill>
                  <a:srgbClr val="FF781D"/>
                </a:solidFill>
                <a:latin typeface="Arial" charset="0"/>
              </a:rPr>
              <a:t>Hash</a:t>
            </a: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 encadeamento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Supondo que cada célula do vetor seja um objeto em C# que contenha uma chave, usada para indexar o </a:t>
            </a:r>
            <a:r>
              <a:rPr lang="pt-BR" dirty="0" err="1" smtClean="0"/>
              <a:t>hash</a:t>
            </a:r>
            <a:r>
              <a:rPr lang="pt-BR" dirty="0" smtClean="0"/>
              <a:t> e uma estrutura de dados lista ligada/árvore.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Nesse caso sempre que ocorrer uma colisão teremos uma estrutura contendo os valores dentro.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68241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890</Words>
  <Application>Microsoft Office PowerPoint</Application>
  <PresentationFormat>Apresentação na tela (4:3)</PresentationFormat>
  <Paragraphs>248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Design padrão</vt:lpstr>
      <vt:lpstr>Disciplina: Técnicas de programação para Games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 - Departamento Nacional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Professor Arthur Workout</cp:lastModifiedBy>
  <cp:revision>170</cp:revision>
  <cp:lastPrinted>2016-03-04T15:15:56Z</cp:lastPrinted>
  <dcterms:created xsi:type="dcterms:W3CDTF">2012-03-14T19:46:11Z</dcterms:created>
  <dcterms:modified xsi:type="dcterms:W3CDTF">2018-04-22T21:33:06Z</dcterms:modified>
</cp:coreProperties>
</file>