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24" r:id="rId3"/>
    <p:sldId id="325" r:id="rId4"/>
    <p:sldId id="326" r:id="rId5"/>
    <p:sldId id="329" r:id="rId6"/>
    <p:sldId id="330" r:id="rId7"/>
    <p:sldId id="332" r:id="rId8"/>
    <p:sldId id="333" r:id="rId9"/>
    <p:sldId id="334" r:id="rId10"/>
    <p:sldId id="331" r:id="rId11"/>
  </p:sldIdLst>
  <p:sldSz cx="9144000" cy="6858000" type="screen4x3"/>
  <p:notesSz cx="7099300" cy="10234613"/>
  <p:defaultTextStyle>
    <a:defPPr>
      <a:defRPr lang="pt-B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pt-BR"/>
          </a:p>
        </p:txBody>
      </p:sp>
      <p:sp>
        <p:nvSpPr>
          <p:cNvPr id="3" name="Espaço Reservado para Data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66B2A9F1-330D-4BAC-A3E8-6A83863E232D}" type="datetimeFigureOut">
              <a:rPr lang="pt-BR" smtClean="0"/>
              <a:t>30/03/2018</a:t>
            </a:fld>
            <a:endParaRPr lang="pt-BR"/>
          </a:p>
        </p:txBody>
      </p:sp>
      <p:sp>
        <p:nvSpPr>
          <p:cNvPr id="4" name="Espaço Reservado para Imagem de Slide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pt-BR"/>
          </a:p>
        </p:txBody>
      </p:sp>
      <p:sp>
        <p:nvSpPr>
          <p:cNvPr id="5" name="Espaço Reservado para Anotações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pt-BR"/>
          </a:p>
        </p:txBody>
      </p:sp>
      <p:sp>
        <p:nvSpPr>
          <p:cNvPr id="7" name="Espaço Reservado para Número de Slid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104E3959-7A99-4C0A-817D-5E280B702409}" type="slidenum">
              <a:rPr lang="pt-BR" smtClean="0"/>
              <a:t>‹#›</a:t>
            </a:fld>
            <a:endParaRPr lang="pt-BR"/>
          </a:p>
        </p:txBody>
      </p:sp>
    </p:spTree>
    <p:extLst>
      <p:ext uri="{BB962C8B-B14F-4D97-AF65-F5344CB8AC3E}">
        <p14:creationId xmlns:p14="http://schemas.microsoft.com/office/powerpoint/2010/main" val="80470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22E92C6B-80F0-4DA1-9390-F8F9A3D92654}" type="slidenum">
              <a:rPr lang="pt-BR"/>
              <a:pPr>
                <a:defRPr/>
              </a:pPr>
              <a:t>‹#›</a:t>
            </a:fld>
            <a:endParaRPr lang="pt-BR"/>
          </a:p>
        </p:txBody>
      </p:sp>
    </p:spTree>
    <p:extLst>
      <p:ext uri="{BB962C8B-B14F-4D97-AF65-F5344CB8AC3E}">
        <p14:creationId xmlns:p14="http://schemas.microsoft.com/office/powerpoint/2010/main" val="712544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51280978-A08C-49AE-90C3-74ED8016CDB6}" type="slidenum">
              <a:rPr lang="pt-BR"/>
              <a:pPr>
                <a:defRPr/>
              </a:pPr>
              <a:t>‹#›</a:t>
            </a:fld>
            <a:endParaRPr lang="pt-BR"/>
          </a:p>
        </p:txBody>
      </p:sp>
    </p:spTree>
    <p:extLst>
      <p:ext uri="{BB962C8B-B14F-4D97-AF65-F5344CB8AC3E}">
        <p14:creationId xmlns:p14="http://schemas.microsoft.com/office/powerpoint/2010/main" val="1265382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737E4B64-0307-4C1F-B286-51BBBEBBB595}" type="slidenum">
              <a:rPr lang="pt-BR"/>
              <a:pPr>
                <a:defRPr/>
              </a:pPr>
              <a:t>‹#›</a:t>
            </a:fld>
            <a:endParaRPr lang="pt-BR"/>
          </a:p>
        </p:txBody>
      </p:sp>
    </p:spTree>
    <p:extLst>
      <p:ext uri="{BB962C8B-B14F-4D97-AF65-F5344CB8AC3E}">
        <p14:creationId xmlns:p14="http://schemas.microsoft.com/office/powerpoint/2010/main" val="3477171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9ED0A9C2-4362-4895-BC8A-23EF4169BC2C}" type="slidenum">
              <a:rPr lang="pt-BR"/>
              <a:pPr>
                <a:defRPr/>
              </a:pPr>
              <a:t>‹#›</a:t>
            </a:fld>
            <a:endParaRPr lang="pt-BR"/>
          </a:p>
        </p:txBody>
      </p:sp>
    </p:spTree>
    <p:extLst>
      <p:ext uri="{BB962C8B-B14F-4D97-AF65-F5344CB8AC3E}">
        <p14:creationId xmlns:p14="http://schemas.microsoft.com/office/powerpoint/2010/main" val="3556205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 texto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94124E18-0C43-417C-81C2-56D6AC3E6DD7}" type="slidenum">
              <a:rPr lang="pt-BR"/>
              <a:pPr>
                <a:defRPr/>
              </a:pPr>
              <a:t>‹#›</a:t>
            </a:fld>
            <a:endParaRPr lang="pt-BR"/>
          </a:p>
        </p:txBody>
      </p:sp>
    </p:spTree>
    <p:extLst>
      <p:ext uri="{BB962C8B-B14F-4D97-AF65-F5344CB8AC3E}">
        <p14:creationId xmlns:p14="http://schemas.microsoft.com/office/powerpoint/2010/main" val="1064695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pPr>
              <a:defRPr/>
            </a:pPr>
            <a:fld id="{D2320EBB-34B7-46DC-8139-4930AB939B1A}" type="slidenum">
              <a:rPr lang="pt-BR"/>
              <a:pPr>
                <a:defRPr/>
              </a:pPr>
              <a:t>‹#›</a:t>
            </a:fld>
            <a:endParaRPr lang="pt-BR"/>
          </a:p>
        </p:txBody>
      </p:sp>
    </p:spTree>
    <p:extLst>
      <p:ext uri="{BB962C8B-B14F-4D97-AF65-F5344CB8AC3E}">
        <p14:creationId xmlns:p14="http://schemas.microsoft.com/office/powerpoint/2010/main" val="2802972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4"/>
          <p:cNvSpPr>
            <a:spLocks noGrp="1" noChangeArrowheads="1"/>
          </p:cNvSpPr>
          <p:nvPr>
            <p:ph type="dt" sz="half" idx="10"/>
          </p:nvPr>
        </p:nvSpPr>
        <p:spPr>
          <a:ln/>
        </p:spPr>
        <p:txBody>
          <a:bodyPr/>
          <a:lstStyle>
            <a:lvl1pPr>
              <a:defRPr/>
            </a:lvl1pPr>
          </a:lstStyle>
          <a:p>
            <a:pPr>
              <a:defRPr/>
            </a:pPr>
            <a:endParaRPr lang="pt-BR"/>
          </a:p>
        </p:txBody>
      </p:sp>
      <p:sp>
        <p:nvSpPr>
          <p:cNvPr id="8" name="Rectangle 5"/>
          <p:cNvSpPr>
            <a:spLocks noGrp="1" noChangeArrowheads="1"/>
          </p:cNvSpPr>
          <p:nvPr>
            <p:ph type="ftr" sz="quarter" idx="11"/>
          </p:nvPr>
        </p:nvSpPr>
        <p:spPr>
          <a:ln/>
        </p:spPr>
        <p:txBody>
          <a:bodyPr/>
          <a:lstStyle>
            <a:lvl1pPr>
              <a:defRPr/>
            </a:lvl1pPr>
          </a:lstStyle>
          <a:p>
            <a:pPr>
              <a:defRPr/>
            </a:pPr>
            <a:endParaRPr lang="pt-BR"/>
          </a:p>
        </p:txBody>
      </p:sp>
      <p:sp>
        <p:nvSpPr>
          <p:cNvPr id="9" name="Rectangle 6"/>
          <p:cNvSpPr>
            <a:spLocks noGrp="1" noChangeArrowheads="1"/>
          </p:cNvSpPr>
          <p:nvPr>
            <p:ph type="sldNum" sz="quarter" idx="12"/>
          </p:nvPr>
        </p:nvSpPr>
        <p:spPr>
          <a:ln/>
        </p:spPr>
        <p:txBody>
          <a:bodyPr/>
          <a:lstStyle>
            <a:lvl1pPr>
              <a:defRPr/>
            </a:lvl1pPr>
          </a:lstStyle>
          <a:p>
            <a:pPr>
              <a:defRPr/>
            </a:pPr>
            <a:fld id="{77F7123F-B31C-4442-A407-C8FB722C9D87}" type="slidenum">
              <a:rPr lang="pt-BR"/>
              <a:pPr>
                <a:defRPr/>
              </a:pPr>
              <a:t>‹#›</a:t>
            </a:fld>
            <a:endParaRPr lang="pt-BR"/>
          </a:p>
        </p:txBody>
      </p:sp>
    </p:spTree>
    <p:extLst>
      <p:ext uri="{BB962C8B-B14F-4D97-AF65-F5344CB8AC3E}">
        <p14:creationId xmlns:p14="http://schemas.microsoft.com/office/powerpoint/2010/main" val="2431947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Rectangle 4"/>
          <p:cNvSpPr>
            <a:spLocks noGrp="1" noChangeArrowheads="1"/>
          </p:cNvSpPr>
          <p:nvPr>
            <p:ph type="dt" sz="half" idx="10"/>
          </p:nvPr>
        </p:nvSpPr>
        <p:spPr>
          <a:ln/>
        </p:spPr>
        <p:txBody>
          <a:bodyPr/>
          <a:lstStyle>
            <a:lvl1pPr>
              <a:defRPr/>
            </a:lvl1pPr>
          </a:lstStyle>
          <a:p>
            <a:pPr>
              <a:defRPr/>
            </a:pPr>
            <a:endParaRPr lang="pt-BR"/>
          </a:p>
        </p:txBody>
      </p:sp>
      <p:sp>
        <p:nvSpPr>
          <p:cNvPr id="4" name="Rectangle 5"/>
          <p:cNvSpPr>
            <a:spLocks noGrp="1" noChangeArrowheads="1"/>
          </p:cNvSpPr>
          <p:nvPr>
            <p:ph type="ftr" sz="quarter" idx="11"/>
          </p:nvPr>
        </p:nvSpPr>
        <p:spPr>
          <a:ln/>
        </p:spPr>
        <p:txBody>
          <a:bodyPr/>
          <a:lstStyle>
            <a:lvl1pPr>
              <a:defRPr/>
            </a:lvl1pPr>
          </a:lstStyle>
          <a:p>
            <a:pPr>
              <a:defRPr/>
            </a:pPr>
            <a:endParaRPr lang="pt-BR"/>
          </a:p>
        </p:txBody>
      </p:sp>
      <p:sp>
        <p:nvSpPr>
          <p:cNvPr id="5" name="Rectangle 6"/>
          <p:cNvSpPr>
            <a:spLocks noGrp="1" noChangeArrowheads="1"/>
          </p:cNvSpPr>
          <p:nvPr>
            <p:ph type="sldNum" sz="quarter" idx="12"/>
          </p:nvPr>
        </p:nvSpPr>
        <p:spPr>
          <a:ln/>
        </p:spPr>
        <p:txBody>
          <a:bodyPr/>
          <a:lstStyle>
            <a:lvl1pPr>
              <a:defRPr/>
            </a:lvl1pPr>
          </a:lstStyle>
          <a:p>
            <a:pPr>
              <a:defRPr/>
            </a:pPr>
            <a:fld id="{28B9BAA3-EB53-4545-BB48-8E213B445F46}" type="slidenum">
              <a:rPr lang="pt-BR"/>
              <a:pPr>
                <a:defRPr/>
              </a:pPr>
              <a:t>‹#›</a:t>
            </a:fld>
            <a:endParaRPr lang="pt-BR"/>
          </a:p>
        </p:txBody>
      </p:sp>
    </p:spTree>
    <p:extLst>
      <p:ext uri="{BB962C8B-B14F-4D97-AF65-F5344CB8AC3E}">
        <p14:creationId xmlns:p14="http://schemas.microsoft.com/office/powerpoint/2010/main" val="3785595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pt-BR"/>
          </a:p>
        </p:txBody>
      </p:sp>
      <p:sp>
        <p:nvSpPr>
          <p:cNvPr id="3" name="Rectangle 5"/>
          <p:cNvSpPr>
            <a:spLocks noGrp="1" noChangeArrowheads="1"/>
          </p:cNvSpPr>
          <p:nvPr>
            <p:ph type="ftr" sz="quarter" idx="11"/>
          </p:nvPr>
        </p:nvSpPr>
        <p:spPr>
          <a:ln/>
        </p:spPr>
        <p:txBody>
          <a:bodyPr/>
          <a:lstStyle>
            <a:lvl1pPr>
              <a:defRPr/>
            </a:lvl1pPr>
          </a:lstStyle>
          <a:p>
            <a:pPr>
              <a:defRPr/>
            </a:pPr>
            <a:endParaRPr lang="pt-BR"/>
          </a:p>
        </p:txBody>
      </p:sp>
      <p:sp>
        <p:nvSpPr>
          <p:cNvPr id="4" name="Rectangle 6"/>
          <p:cNvSpPr>
            <a:spLocks noGrp="1" noChangeArrowheads="1"/>
          </p:cNvSpPr>
          <p:nvPr>
            <p:ph type="sldNum" sz="quarter" idx="12"/>
          </p:nvPr>
        </p:nvSpPr>
        <p:spPr>
          <a:ln/>
        </p:spPr>
        <p:txBody>
          <a:bodyPr/>
          <a:lstStyle>
            <a:lvl1pPr>
              <a:defRPr/>
            </a:lvl1pPr>
          </a:lstStyle>
          <a:p>
            <a:pPr>
              <a:defRPr/>
            </a:pPr>
            <a:fld id="{2D5AE3B5-689E-4D8C-A129-C723CF833BD0}" type="slidenum">
              <a:rPr lang="pt-BR"/>
              <a:pPr>
                <a:defRPr/>
              </a:pPr>
              <a:t>‹#›</a:t>
            </a:fld>
            <a:endParaRPr lang="pt-BR"/>
          </a:p>
        </p:txBody>
      </p:sp>
    </p:spTree>
    <p:extLst>
      <p:ext uri="{BB962C8B-B14F-4D97-AF65-F5344CB8AC3E}">
        <p14:creationId xmlns:p14="http://schemas.microsoft.com/office/powerpoint/2010/main" val="1848380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pPr>
              <a:defRPr/>
            </a:pPr>
            <a:fld id="{6A80CBAF-C272-4D2B-B512-790D32147F00}" type="slidenum">
              <a:rPr lang="pt-BR"/>
              <a:pPr>
                <a:defRPr/>
              </a:pPr>
              <a:t>‹#›</a:t>
            </a:fld>
            <a:endParaRPr lang="pt-BR"/>
          </a:p>
        </p:txBody>
      </p:sp>
    </p:spTree>
    <p:extLst>
      <p:ext uri="{BB962C8B-B14F-4D97-AF65-F5344CB8AC3E}">
        <p14:creationId xmlns:p14="http://schemas.microsoft.com/office/powerpoint/2010/main" val="1825862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pPr>
              <a:defRPr/>
            </a:pPr>
            <a:fld id="{6538174C-2C19-4E17-82AC-0AC47926D81A}" type="slidenum">
              <a:rPr lang="pt-BR"/>
              <a:pPr>
                <a:defRPr/>
              </a:pPr>
              <a:t>‹#›</a:t>
            </a:fld>
            <a:endParaRPr lang="pt-BR"/>
          </a:p>
        </p:txBody>
      </p:sp>
    </p:spTree>
    <p:extLst>
      <p:ext uri="{BB962C8B-B14F-4D97-AF65-F5344CB8AC3E}">
        <p14:creationId xmlns:p14="http://schemas.microsoft.com/office/powerpoint/2010/main" val="204676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t>Clique para editar o estilo do título mestre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lvl1pPr>
          </a:lstStyle>
          <a:p>
            <a:pPr>
              <a:defRPr/>
            </a:pPr>
            <a:endParaRPr lang="pt-B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pt-B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lvl1pPr>
          </a:lstStyle>
          <a:p>
            <a:pPr>
              <a:defRPr/>
            </a:pPr>
            <a:fld id="{71B5B219-289D-4C26-BD0A-1C3FF3C467CA}" type="slidenum">
              <a:rPr lang="pt-BR"/>
              <a:pPr>
                <a:defRPr/>
              </a:pPr>
              <a:t>‹#›</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ctrTitle"/>
          </p:nvPr>
        </p:nvSpPr>
        <p:spPr>
          <a:xfrm>
            <a:off x="323528" y="1772816"/>
            <a:ext cx="8604738" cy="1143000"/>
          </a:xfrm>
        </p:spPr>
        <p:txBody>
          <a:bodyPr/>
          <a:lstStyle/>
          <a:p>
            <a:pPr eaLnBrk="1" hangingPunct="1"/>
            <a:r>
              <a:rPr lang="pt-BR" sz="3600" dirty="0">
                <a:solidFill>
                  <a:srgbClr val="FF781D"/>
                </a:solidFill>
                <a:cs typeface="Arial" charset="0"/>
              </a:rPr>
              <a:t>Disciplina: </a:t>
            </a:r>
            <a:r>
              <a:rPr lang="pt-BR" sz="3600" dirty="0">
                <a:solidFill>
                  <a:srgbClr val="FF781D"/>
                </a:solidFill>
              </a:rPr>
              <a:t>Técnicas de programação para Games</a:t>
            </a:r>
            <a:endParaRPr lang="pt-BR" sz="4000" dirty="0"/>
          </a:p>
        </p:txBody>
      </p:sp>
      <p:sp>
        <p:nvSpPr>
          <p:cNvPr id="4" name="Rectangle 3"/>
          <p:cNvSpPr>
            <a:spLocks noGrp="1" noChangeArrowheads="1"/>
          </p:cNvSpPr>
          <p:nvPr>
            <p:ph type="subTitle" idx="1"/>
          </p:nvPr>
        </p:nvSpPr>
        <p:spPr>
          <a:xfrm>
            <a:off x="1259632" y="3356992"/>
            <a:ext cx="6400800" cy="3095625"/>
          </a:xfrm>
        </p:spPr>
        <p:txBody>
          <a:bodyPr/>
          <a:lstStyle/>
          <a:p>
            <a:pPr eaLnBrk="1" hangingPunct="1">
              <a:lnSpc>
                <a:spcPct val="90000"/>
              </a:lnSpc>
            </a:pPr>
            <a:r>
              <a:rPr lang="pt-BR" sz="2000" b="1" dirty="0"/>
              <a:t>PÓS-GRADUAÇÃO EM GAMES</a:t>
            </a:r>
          </a:p>
          <a:p>
            <a:pPr eaLnBrk="1" hangingPunct="1">
              <a:lnSpc>
                <a:spcPct val="90000"/>
              </a:lnSpc>
            </a:pPr>
            <a:endParaRPr lang="en-US" sz="1600" b="1" dirty="0">
              <a:solidFill>
                <a:srgbClr val="333333"/>
              </a:solidFill>
            </a:endParaRPr>
          </a:p>
          <a:p>
            <a:pPr eaLnBrk="1" hangingPunct="1">
              <a:lnSpc>
                <a:spcPct val="80000"/>
              </a:lnSpc>
            </a:pPr>
            <a:r>
              <a:rPr lang="pt-BR" sz="2000" b="1" dirty="0">
                <a:solidFill>
                  <a:srgbClr val="333333"/>
                </a:solidFill>
              </a:rPr>
              <a:t>Diretoria de Pós-graduação e Pesquisa</a:t>
            </a:r>
          </a:p>
          <a:p>
            <a:pPr eaLnBrk="1" hangingPunct="1">
              <a:lnSpc>
                <a:spcPct val="80000"/>
              </a:lnSpc>
            </a:pPr>
            <a:r>
              <a:rPr lang="pt-BR" sz="2000" b="1" dirty="0">
                <a:solidFill>
                  <a:srgbClr val="333333"/>
                </a:solidFill>
              </a:rPr>
              <a:t>Centro Universitário Senac</a:t>
            </a:r>
          </a:p>
          <a:p>
            <a:pPr eaLnBrk="1" hangingPunct="1">
              <a:lnSpc>
                <a:spcPct val="90000"/>
              </a:lnSpc>
            </a:pPr>
            <a:endParaRPr lang="pt-BR" sz="1800" b="1" dirty="0">
              <a:solidFill>
                <a:srgbClr val="333333"/>
              </a:solidFill>
            </a:endParaRPr>
          </a:p>
          <a:p>
            <a:pPr eaLnBrk="1" hangingPunct="1">
              <a:lnSpc>
                <a:spcPct val="90000"/>
              </a:lnSpc>
            </a:pPr>
            <a:endParaRPr lang="pt-BR" sz="2000" dirty="0"/>
          </a:p>
          <a:p>
            <a:pPr eaLnBrk="1" hangingPunct="1">
              <a:lnSpc>
                <a:spcPct val="90000"/>
              </a:lnSpc>
            </a:pPr>
            <a:r>
              <a:rPr lang="pt-BR" sz="2000" dirty="0"/>
              <a:t>Prof. M. Sc. Adilson Lopes Khouri </a:t>
            </a:r>
            <a:br>
              <a:rPr lang="pt-BR" sz="2000" dirty="0"/>
            </a:br>
            <a:r>
              <a:rPr lang="pt-BR" sz="2000" dirty="0"/>
              <a:t>adilson.Khouri.usp@gmail.com</a:t>
            </a:r>
            <a:br>
              <a:rPr lang="pt-BR" sz="2000" dirty="0"/>
            </a:br>
            <a:endParaRPr lang="pt-BR" sz="2000" dirty="0"/>
          </a:p>
          <a:p>
            <a:pPr eaLnBrk="1" hangingPunct="1">
              <a:lnSpc>
                <a:spcPct val="90000"/>
              </a:lnSpc>
            </a:pPr>
            <a:endParaRPr lang="pt-BR" dirty="0"/>
          </a:p>
        </p:txBody>
      </p:sp>
      <p:pic>
        <p:nvPicPr>
          <p:cNvPr id="5" name="Imagem 4" descr="cid:image001.png@01D14871.F66FA030"/>
          <p:cNvPicPr/>
          <p:nvPr/>
        </p:nvPicPr>
        <p:blipFill>
          <a:blip r:embed="rId2">
            <a:extLst>
              <a:ext uri="{28A0092B-C50C-407E-A947-70E740481C1C}">
                <a14:useLocalDpi xmlns:a14="http://schemas.microsoft.com/office/drawing/2010/main" val="0"/>
              </a:ext>
            </a:extLst>
          </a:blip>
          <a:srcRect/>
          <a:stretch>
            <a:fillRect/>
          </a:stretch>
        </p:blipFill>
        <p:spPr bwMode="auto">
          <a:xfrm>
            <a:off x="6948264" y="260648"/>
            <a:ext cx="1838325" cy="619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195146" y="131763"/>
            <a:ext cx="655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accent2"/>
                </a:solidFill>
                <a:latin typeface="Times New Roman" pitchFamily="18" charset="0"/>
              </a:defRPr>
            </a:lvl1pPr>
            <a:lvl2pPr marL="742950" indent="-285750">
              <a:defRPr sz="2400">
                <a:solidFill>
                  <a:schemeClr val="accent2"/>
                </a:solidFill>
                <a:latin typeface="Times New Roman" pitchFamily="18" charset="0"/>
              </a:defRPr>
            </a:lvl2pPr>
            <a:lvl3pPr marL="1143000" indent="-228600">
              <a:defRPr sz="2400">
                <a:solidFill>
                  <a:schemeClr val="accent2"/>
                </a:solidFill>
                <a:latin typeface="Times New Roman" pitchFamily="18" charset="0"/>
              </a:defRPr>
            </a:lvl3pPr>
            <a:lvl4pPr marL="1600200" indent="-228600">
              <a:defRPr sz="2400">
                <a:solidFill>
                  <a:schemeClr val="accent2"/>
                </a:solidFill>
                <a:latin typeface="Times New Roman" pitchFamily="18" charset="0"/>
              </a:defRPr>
            </a:lvl4pPr>
            <a:lvl5pPr marL="2057400" indent="-228600">
              <a:defRPr sz="2400">
                <a:solidFill>
                  <a:schemeClr val="accent2"/>
                </a:solidFill>
                <a:latin typeface="Times New Roman" pitchFamily="18" charset="0"/>
              </a:defRPr>
            </a:lvl5pPr>
            <a:lvl6pPr marL="2514600" indent="-228600" eaLnBrk="0" fontAlgn="base" hangingPunct="0">
              <a:spcBef>
                <a:spcPct val="0"/>
              </a:spcBef>
              <a:spcAft>
                <a:spcPct val="0"/>
              </a:spcAft>
              <a:defRPr sz="2400">
                <a:solidFill>
                  <a:schemeClr val="accent2"/>
                </a:solidFill>
                <a:latin typeface="Times New Roman" pitchFamily="18" charset="0"/>
              </a:defRPr>
            </a:lvl6pPr>
            <a:lvl7pPr marL="2971800" indent="-228600" eaLnBrk="0" fontAlgn="base" hangingPunct="0">
              <a:spcBef>
                <a:spcPct val="0"/>
              </a:spcBef>
              <a:spcAft>
                <a:spcPct val="0"/>
              </a:spcAft>
              <a:defRPr sz="2400">
                <a:solidFill>
                  <a:schemeClr val="accent2"/>
                </a:solidFill>
                <a:latin typeface="Times New Roman" pitchFamily="18" charset="0"/>
              </a:defRPr>
            </a:lvl7pPr>
            <a:lvl8pPr marL="3429000" indent="-228600" eaLnBrk="0" fontAlgn="base" hangingPunct="0">
              <a:spcBef>
                <a:spcPct val="0"/>
              </a:spcBef>
              <a:spcAft>
                <a:spcPct val="0"/>
              </a:spcAft>
              <a:defRPr sz="2400">
                <a:solidFill>
                  <a:schemeClr val="accent2"/>
                </a:solidFill>
                <a:latin typeface="Times New Roman" pitchFamily="18" charset="0"/>
              </a:defRPr>
            </a:lvl8pPr>
            <a:lvl9pPr marL="3886200" indent="-228600" eaLnBrk="0" fontAlgn="base" hangingPunct="0">
              <a:spcBef>
                <a:spcPct val="0"/>
              </a:spcBef>
              <a:spcAft>
                <a:spcPct val="0"/>
              </a:spcAft>
              <a:defRPr sz="2400">
                <a:solidFill>
                  <a:schemeClr val="accent2"/>
                </a:solidFill>
                <a:latin typeface="Times New Roman" pitchFamily="18" charset="0"/>
              </a:defRPr>
            </a:lvl9pPr>
          </a:lstStyle>
          <a:p>
            <a:pPr algn="r" eaLnBrk="1" hangingPunct="1">
              <a:spcBef>
                <a:spcPct val="50000"/>
              </a:spcBef>
            </a:pPr>
            <a:r>
              <a:rPr lang="pt-BR" sz="3600" dirty="0">
                <a:solidFill>
                  <a:srgbClr val="FF781D"/>
                </a:solidFill>
                <a:latin typeface="Arial" charset="0"/>
              </a:rPr>
              <a:t>Desafio: Deque Especial</a:t>
            </a:r>
          </a:p>
        </p:txBody>
      </p:sp>
      <p:sp>
        <p:nvSpPr>
          <p:cNvPr id="4" name="TextBox 3">
            <a:extLst>
              <a:ext uri="{FF2B5EF4-FFF2-40B4-BE49-F238E27FC236}">
                <a16:creationId xmlns:a16="http://schemas.microsoft.com/office/drawing/2014/main" id="{CFE278F5-7AD5-47E3-8FCC-6562C8978BF8}"/>
              </a:ext>
            </a:extLst>
          </p:cNvPr>
          <p:cNvSpPr txBox="1"/>
          <p:nvPr/>
        </p:nvSpPr>
        <p:spPr>
          <a:xfrm>
            <a:off x="395536" y="1268760"/>
            <a:ext cx="7992888" cy="5078313"/>
          </a:xfrm>
          <a:prstGeom prst="rect">
            <a:avLst/>
          </a:prstGeom>
          <a:noFill/>
        </p:spPr>
        <p:txBody>
          <a:bodyPr wrap="square" rtlCol="0">
            <a:spAutoFit/>
          </a:bodyPr>
          <a:lstStyle/>
          <a:p>
            <a:r>
              <a:rPr lang="pt-BR" dirty="0"/>
              <a:t>Um deque especial é uma fila que permite a inserção, deleção, atualização de itens em qualquer ponto. No início, no fim, no meio, ... </a:t>
            </a:r>
          </a:p>
          <a:p>
            <a:endParaRPr lang="pt-BR" dirty="0"/>
          </a:p>
          <a:p>
            <a:endParaRPr lang="pt-BR" dirty="0"/>
          </a:p>
          <a:p>
            <a:r>
              <a:rPr lang="pt-BR" dirty="0"/>
              <a:t>Nosso desafio agora é implementar um deque usando XP na sala de aula. Os alunos vão montar pares de programação, vamos criar histórias de usuário e vamos trabalhar em ciclos ágeis.</a:t>
            </a:r>
          </a:p>
          <a:p>
            <a:endParaRPr lang="pt-BR" dirty="0"/>
          </a:p>
          <a:p>
            <a:endParaRPr lang="pt-BR" dirty="0"/>
          </a:p>
          <a:p>
            <a:r>
              <a:rPr lang="pt-BR" dirty="0"/>
              <a:t>O professor será o cliente e o gerente das equipes, cada equipe vai programar um pedaço do software distinto.</a:t>
            </a:r>
          </a:p>
          <a:p>
            <a:pPr marL="285750" indent="-285750">
              <a:buFont typeface="Arial" panose="020B0604020202020204" pitchFamily="34" charset="0"/>
              <a:buChar char="•"/>
            </a:pPr>
            <a:endParaRPr lang="pt-BR" dirty="0"/>
          </a:p>
          <a:p>
            <a:endParaRPr lang="pt-BR" dirty="0"/>
          </a:p>
          <a:p>
            <a:r>
              <a:rPr lang="pt-BR" dirty="0"/>
              <a:t>Dica: Tem alguma estrutura de dados já vista que pode nos ajudar a construir um Deck? Qual?</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p:txBody>
      </p:sp>
    </p:spTree>
    <p:extLst>
      <p:ext uri="{BB962C8B-B14F-4D97-AF65-F5344CB8AC3E}">
        <p14:creationId xmlns:p14="http://schemas.microsoft.com/office/powerpoint/2010/main" val="1210646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195146" y="131763"/>
            <a:ext cx="655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accent2"/>
                </a:solidFill>
                <a:latin typeface="Times New Roman" pitchFamily="18" charset="0"/>
              </a:defRPr>
            </a:lvl1pPr>
            <a:lvl2pPr marL="742950" indent="-285750">
              <a:defRPr sz="2400">
                <a:solidFill>
                  <a:schemeClr val="accent2"/>
                </a:solidFill>
                <a:latin typeface="Times New Roman" pitchFamily="18" charset="0"/>
              </a:defRPr>
            </a:lvl2pPr>
            <a:lvl3pPr marL="1143000" indent="-228600">
              <a:defRPr sz="2400">
                <a:solidFill>
                  <a:schemeClr val="accent2"/>
                </a:solidFill>
                <a:latin typeface="Times New Roman" pitchFamily="18" charset="0"/>
              </a:defRPr>
            </a:lvl3pPr>
            <a:lvl4pPr marL="1600200" indent="-228600">
              <a:defRPr sz="2400">
                <a:solidFill>
                  <a:schemeClr val="accent2"/>
                </a:solidFill>
                <a:latin typeface="Times New Roman" pitchFamily="18" charset="0"/>
              </a:defRPr>
            </a:lvl4pPr>
            <a:lvl5pPr marL="2057400" indent="-228600">
              <a:defRPr sz="2400">
                <a:solidFill>
                  <a:schemeClr val="accent2"/>
                </a:solidFill>
                <a:latin typeface="Times New Roman" pitchFamily="18" charset="0"/>
              </a:defRPr>
            </a:lvl5pPr>
            <a:lvl6pPr marL="2514600" indent="-228600" eaLnBrk="0" fontAlgn="base" hangingPunct="0">
              <a:spcBef>
                <a:spcPct val="0"/>
              </a:spcBef>
              <a:spcAft>
                <a:spcPct val="0"/>
              </a:spcAft>
              <a:defRPr sz="2400">
                <a:solidFill>
                  <a:schemeClr val="accent2"/>
                </a:solidFill>
                <a:latin typeface="Times New Roman" pitchFamily="18" charset="0"/>
              </a:defRPr>
            </a:lvl6pPr>
            <a:lvl7pPr marL="2971800" indent="-228600" eaLnBrk="0" fontAlgn="base" hangingPunct="0">
              <a:spcBef>
                <a:spcPct val="0"/>
              </a:spcBef>
              <a:spcAft>
                <a:spcPct val="0"/>
              </a:spcAft>
              <a:defRPr sz="2400">
                <a:solidFill>
                  <a:schemeClr val="accent2"/>
                </a:solidFill>
                <a:latin typeface="Times New Roman" pitchFamily="18" charset="0"/>
              </a:defRPr>
            </a:lvl7pPr>
            <a:lvl8pPr marL="3429000" indent="-228600" eaLnBrk="0" fontAlgn="base" hangingPunct="0">
              <a:spcBef>
                <a:spcPct val="0"/>
              </a:spcBef>
              <a:spcAft>
                <a:spcPct val="0"/>
              </a:spcAft>
              <a:defRPr sz="2400">
                <a:solidFill>
                  <a:schemeClr val="accent2"/>
                </a:solidFill>
                <a:latin typeface="Times New Roman" pitchFamily="18" charset="0"/>
              </a:defRPr>
            </a:lvl8pPr>
            <a:lvl9pPr marL="3886200" indent="-228600" eaLnBrk="0" fontAlgn="base" hangingPunct="0">
              <a:spcBef>
                <a:spcPct val="0"/>
              </a:spcBef>
              <a:spcAft>
                <a:spcPct val="0"/>
              </a:spcAft>
              <a:defRPr sz="2400">
                <a:solidFill>
                  <a:schemeClr val="accent2"/>
                </a:solidFill>
                <a:latin typeface="Times New Roman" pitchFamily="18" charset="0"/>
              </a:defRPr>
            </a:lvl9pPr>
          </a:lstStyle>
          <a:p>
            <a:pPr algn="r" eaLnBrk="1" hangingPunct="1">
              <a:spcBef>
                <a:spcPct val="50000"/>
              </a:spcBef>
            </a:pPr>
            <a:r>
              <a:rPr lang="pt-BR" sz="3600">
                <a:solidFill>
                  <a:srgbClr val="FF781D"/>
                </a:solidFill>
                <a:latin typeface="Arial" charset="0"/>
              </a:rPr>
              <a:t>Conteúdo Programático</a:t>
            </a:r>
          </a:p>
        </p:txBody>
      </p:sp>
      <p:graphicFrame>
        <p:nvGraphicFramePr>
          <p:cNvPr id="2" name="Tabela 1"/>
          <p:cNvGraphicFramePr>
            <a:graphicFrameLocks noGrp="1"/>
          </p:cNvGraphicFramePr>
          <p:nvPr>
            <p:extLst>
              <p:ext uri="{D42A27DB-BD31-4B8C-83A1-F6EECF244321}">
                <p14:modId xmlns:p14="http://schemas.microsoft.com/office/powerpoint/2010/main" val="3116690080"/>
              </p:ext>
            </p:extLst>
          </p:nvPr>
        </p:nvGraphicFramePr>
        <p:xfrm>
          <a:off x="1007604" y="836712"/>
          <a:ext cx="7128792" cy="5778981"/>
        </p:xfrm>
        <a:graphic>
          <a:graphicData uri="http://schemas.openxmlformats.org/drawingml/2006/table">
            <a:tbl>
              <a:tblPr>
                <a:tableStyleId>{5C22544A-7EE6-4342-B048-85BDC9FD1C3A}</a:tableStyleId>
              </a:tblPr>
              <a:tblGrid>
                <a:gridCol w="1339127">
                  <a:extLst>
                    <a:ext uri="{9D8B030D-6E8A-4147-A177-3AD203B41FA5}">
                      <a16:colId xmlns:a16="http://schemas.microsoft.com/office/drawing/2014/main" val="20000"/>
                    </a:ext>
                  </a:extLst>
                </a:gridCol>
                <a:gridCol w="5789665">
                  <a:extLst>
                    <a:ext uri="{9D8B030D-6E8A-4147-A177-3AD203B41FA5}">
                      <a16:colId xmlns:a16="http://schemas.microsoft.com/office/drawing/2014/main" val="20001"/>
                    </a:ext>
                  </a:extLst>
                </a:gridCol>
              </a:tblGrid>
              <a:tr h="258239">
                <a:tc>
                  <a:txBody>
                    <a:bodyPr/>
                    <a:lstStyle/>
                    <a:p>
                      <a:pPr algn="ctr">
                        <a:spcAft>
                          <a:spcPts val="0"/>
                        </a:spcAft>
                      </a:pPr>
                      <a:r>
                        <a:rPr lang="pt-BR" sz="1400" u="sng" dirty="0">
                          <a:effectLst/>
                        </a:rPr>
                        <a:t>Sessão</a:t>
                      </a:r>
                      <a:endParaRPr lang="pt-BR" sz="1400" u="sng" dirty="0">
                        <a:effectLst/>
                        <a:latin typeface="Times New Roman"/>
                        <a:ea typeface="Times New Roman"/>
                      </a:endParaRPr>
                    </a:p>
                  </a:txBody>
                  <a:tcPr marL="44450" marR="44450" marT="0" marB="0" anchor="ctr"/>
                </a:tc>
                <a:tc>
                  <a:txBody>
                    <a:bodyPr/>
                    <a:lstStyle/>
                    <a:p>
                      <a:pPr algn="ctr">
                        <a:spcAft>
                          <a:spcPts val="0"/>
                        </a:spcAft>
                      </a:pPr>
                      <a:r>
                        <a:rPr lang="pt-BR" sz="1400" u="sng" dirty="0">
                          <a:effectLst/>
                        </a:rPr>
                        <a:t>Conteúdo </a:t>
                      </a:r>
                      <a:endParaRPr lang="pt-BR" sz="1400" u="sng" dirty="0">
                        <a:effectLst/>
                        <a:latin typeface="Times New Roman"/>
                        <a:ea typeface="Times New Roman"/>
                      </a:endParaRPr>
                    </a:p>
                  </a:txBody>
                  <a:tcPr marL="44450" marR="44450" marT="0" marB="0" anchor="ctr"/>
                </a:tc>
                <a:extLst>
                  <a:ext uri="{0D108BD9-81ED-4DB2-BD59-A6C34878D82A}">
                    <a16:rowId xmlns:a16="http://schemas.microsoft.com/office/drawing/2014/main" val="10000"/>
                  </a:ext>
                </a:extLst>
              </a:tr>
              <a:tr h="516478">
                <a:tc>
                  <a:txBody>
                    <a:bodyPr/>
                    <a:lstStyle/>
                    <a:p>
                      <a:pPr algn="just">
                        <a:spcAft>
                          <a:spcPts val="0"/>
                        </a:spcAft>
                      </a:pPr>
                      <a:r>
                        <a:rPr lang="pt-BR" sz="1400" dirty="0">
                          <a:effectLst/>
                          <a:latin typeface="Times New Roman"/>
                          <a:ea typeface="Times New Roman"/>
                        </a:rPr>
                        <a:t>12/04</a:t>
                      </a:r>
                    </a:p>
                  </a:txBody>
                  <a:tcPr marL="44450" marR="44450" marT="0" marB="0" anchor="ctr"/>
                </a:tc>
                <a:tc>
                  <a:txBody>
                    <a:bodyPr/>
                    <a:lstStyle/>
                    <a:p>
                      <a:pPr algn="just">
                        <a:spcAft>
                          <a:spcPts val="0"/>
                        </a:spcAft>
                      </a:pPr>
                      <a:r>
                        <a:rPr lang="pt-BR" sz="1400" dirty="0">
                          <a:effectLst/>
                        </a:rPr>
                        <a:t>XP e banco de dados</a:t>
                      </a:r>
                      <a:endParaRPr lang="pt-BR" sz="1400" i="1" dirty="0">
                        <a:effectLst/>
                        <a:latin typeface="Times New Roman"/>
                        <a:ea typeface="Times New Roman"/>
                      </a:endParaRPr>
                    </a:p>
                  </a:txBody>
                  <a:tcPr marL="44450" marR="44450" marT="0" marB="0" anchor="ctr"/>
                </a:tc>
                <a:extLst>
                  <a:ext uri="{0D108BD9-81ED-4DB2-BD59-A6C34878D82A}">
                    <a16:rowId xmlns:a16="http://schemas.microsoft.com/office/drawing/2014/main" val="10001"/>
                  </a:ext>
                </a:extLst>
              </a:tr>
              <a:tr h="516478">
                <a:tc>
                  <a:txBody>
                    <a:bodyPr/>
                    <a:lstStyle/>
                    <a:p>
                      <a:pPr algn="just">
                        <a:spcAft>
                          <a:spcPts val="0"/>
                        </a:spcAft>
                      </a:pPr>
                      <a:r>
                        <a:rPr lang="pt-BR" sz="1400" kern="1200" dirty="0">
                          <a:solidFill>
                            <a:schemeClr val="dk1"/>
                          </a:solidFill>
                          <a:effectLst/>
                          <a:latin typeface="Times New Roman"/>
                          <a:ea typeface="+mn-ea"/>
                          <a:cs typeface="+mn-cs"/>
                        </a:rPr>
                        <a:t>17/04</a:t>
                      </a:r>
                      <a:endParaRPr lang="pt-BR" sz="1400" kern="1200" dirty="0">
                        <a:solidFill>
                          <a:schemeClr val="dk1"/>
                        </a:solidFill>
                        <a:effectLst/>
                        <a:latin typeface="Times New Roman"/>
                        <a:ea typeface="Times New Roman"/>
                        <a:cs typeface="+mn-cs"/>
                      </a:endParaRPr>
                    </a:p>
                  </a:txBody>
                  <a:tcPr marL="44450" marR="44450" marT="0" marB="0" anchor="ctr"/>
                </a:tc>
                <a:tc>
                  <a:txBody>
                    <a:bodyPr/>
                    <a:lstStyle/>
                    <a:p>
                      <a:pPr algn="just">
                        <a:spcAft>
                          <a:spcPts val="0"/>
                        </a:spcAft>
                      </a:pPr>
                      <a:r>
                        <a:rPr lang="pt-BR" sz="1400" dirty="0">
                          <a:effectLst/>
                        </a:rPr>
                        <a:t>I</a:t>
                      </a:r>
                      <a:r>
                        <a:rPr lang="pt-BR" sz="1400" kern="1200" dirty="0">
                          <a:solidFill>
                            <a:schemeClr val="dk1"/>
                          </a:solidFill>
                          <a:effectLst/>
                          <a:latin typeface="+mn-lt"/>
                          <a:ea typeface="+mn-ea"/>
                          <a:cs typeface="+mn-cs"/>
                        </a:rPr>
                        <a:t>ntrodução de estruturas de dados</a:t>
                      </a:r>
                    </a:p>
                  </a:txBody>
                  <a:tcPr marL="44450" marR="44450" marT="0" marB="0" anchor="ctr"/>
                </a:tc>
                <a:extLst>
                  <a:ext uri="{0D108BD9-81ED-4DB2-BD59-A6C34878D82A}">
                    <a16:rowId xmlns:a16="http://schemas.microsoft.com/office/drawing/2014/main" val="10002"/>
                  </a:ext>
                </a:extLst>
              </a:tr>
              <a:tr h="464640">
                <a:tc>
                  <a:txBody>
                    <a:bodyPr/>
                    <a:lstStyle/>
                    <a:p>
                      <a:pPr algn="just">
                        <a:spcAft>
                          <a:spcPts val="0"/>
                        </a:spcAft>
                      </a:pPr>
                      <a:r>
                        <a:rPr lang="pt-BR" sz="1400" dirty="0">
                          <a:effectLst/>
                          <a:latin typeface="Times New Roman"/>
                          <a:ea typeface="Times New Roman"/>
                        </a:rPr>
                        <a:t>19/04</a:t>
                      </a:r>
                    </a:p>
                  </a:txBody>
                  <a:tcPr marL="44450" marR="44450" marT="0" marB="0" anchor="ctr"/>
                </a:tc>
                <a:tc>
                  <a:txBody>
                    <a:bodyPr/>
                    <a:lstStyle/>
                    <a:p>
                      <a:pPr algn="just">
                        <a:spcAft>
                          <a:spcPts val="0"/>
                        </a:spcAft>
                      </a:pPr>
                      <a:r>
                        <a:rPr lang="pt-BR" sz="1400" kern="1200" dirty="0" err="1">
                          <a:solidFill>
                            <a:schemeClr val="dk1"/>
                          </a:solidFill>
                          <a:effectLst/>
                          <a:latin typeface="+mn-lt"/>
                          <a:ea typeface="+mn-ea"/>
                          <a:cs typeface="+mn-cs"/>
                        </a:rPr>
                        <a:t>Arrays</a:t>
                      </a:r>
                      <a:r>
                        <a:rPr lang="pt-BR" sz="1400" kern="1200" dirty="0">
                          <a:solidFill>
                            <a:schemeClr val="dk1"/>
                          </a:solidFill>
                          <a:effectLst/>
                          <a:latin typeface="+mn-lt"/>
                          <a:ea typeface="+mn-ea"/>
                          <a:cs typeface="+mn-cs"/>
                        </a:rPr>
                        <a:t> / Matrizes e Ordenação</a:t>
                      </a:r>
                    </a:p>
                  </a:txBody>
                  <a:tcPr marL="44450" marR="44450" marT="0" marB="0" anchor="ctr"/>
                </a:tc>
                <a:extLst>
                  <a:ext uri="{0D108BD9-81ED-4DB2-BD59-A6C34878D82A}">
                    <a16:rowId xmlns:a16="http://schemas.microsoft.com/office/drawing/2014/main" val="10003"/>
                  </a:ext>
                </a:extLst>
              </a:tr>
              <a:tr h="427170">
                <a:tc>
                  <a:txBody>
                    <a:bodyPr/>
                    <a:lstStyle/>
                    <a:p>
                      <a:pPr algn="just">
                        <a:spcAft>
                          <a:spcPts val="0"/>
                        </a:spcAft>
                      </a:pPr>
                      <a:r>
                        <a:rPr lang="pt-BR" sz="1400" dirty="0">
                          <a:effectLst/>
                          <a:latin typeface="Times New Roman"/>
                          <a:ea typeface="Times New Roman"/>
                        </a:rPr>
                        <a:t>24/04</a:t>
                      </a:r>
                    </a:p>
                  </a:txBody>
                  <a:tcPr marL="44450" marR="44450" marT="0" marB="0" anchor="ctr"/>
                </a:tc>
                <a:tc>
                  <a:txBody>
                    <a:bodyPr/>
                    <a:lstStyle/>
                    <a:p>
                      <a:pPr algn="just">
                        <a:spcAft>
                          <a:spcPts val="0"/>
                        </a:spcAft>
                      </a:pPr>
                      <a:r>
                        <a:rPr lang="pt-BR" sz="1400" kern="1200" dirty="0">
                          <a:solidFill>
                            <a:schemeClr val="dk1"/>
                          </a:solidFill>
                          <a:effectLst/>
                          <a:latin typeface="+mn-lt"/>
                          <a:ea typeface="+mn-ea"/>
                          <a:cs typeface="+mn-cs"/>
                        </a:rPr>
                        <a:t>Recursão - fatoriais, Fibonacci, busca binária, busca ternária</a:t>
                      </a:r>
                    </a:p>
                  </a:txBody>
                  <a:tcPr marL="44450" marR="44450" marT="0" marB="0" anchor="ctr"/>
                </a:tc>
                <a:extLst>
                  <a:ext uri="{0D108BD9-81ED-4DB2-BD59-A6C34878D82A}">
                    <a16:rowId xmlns:a16="http://schemas.microsoft.com/office/drawing/2014/main" val="10004"/>
                  </a:ext>
                </a:extLst>
              </a:tr>
              <a:tr h="427170">
                <a:tc>
                  <a:txBody>
                    <a:bodyPr/>
                    <a:lstStyle/>
                    <a:p>
                      <a:pPr algn="just">
                        <a:spcAft>
                          <a:spcPts val="0"/>
                        </a:spcAft>
                      </a:pPr>
                      <a:r>
                        <a:rPr lang="pt-BR" sz="1400" dirty="0">
                          <a:effectLst/>
                          <a:latin typeface="Times New Roman"/>
                          <a:ea typeface="Times New Roman"/>
                        </a:rPr>
                        <a:t>26/04</a:t>
                      </a:r>
                    </a:p>
                  </a:txBody>
                  <a:tcPr marL="44450" marR="44450" marT="0" marB="0" anchor="ctr"/>
                </a:tc>
                <a:tc>
                  <a:txBody>
                    <a:bodyPr/>
                    <a:lstStyle/>
                    <a:p>
                      <a:pPr algn="just">
                        <a:spcAft>
                          <a:spcPts val="0"/>
                        </a:spcAft>
                      </a:pPr>
                      <a:r>
                        <a:rPr lang="pt-BR" sz="1400" kern="1200" dirty="0">
                          <a:solidFill>
                            <a:schemeClr val="dk1"/>
                          </a:solidFill>
                          <a:effectLst/>
                          <a:latin typeface="+mn-lt"/>
                          <a:ea typeface="+mn-ea"/>
                          <a:cs typeface="+mn-cs"/>
                        </a:rPr>
                        <a:t>Lista Ligada</a:t>
                      </a:r>
                    </a:p>
                  </a:txBody>
                  <a:tcPr marL="44450" marR="44450" marT="0" marB="0" anchor="ctr"/>
                </a:tc>
                <a:extLst>
                  <a:ext uri="{0D108BD9-81ED-4DB2-BD59-A6C34878D82A}">
                    <a16:rowId xmlns:a16="http://schemas.microsoft.com/office/drawing/2014/main" val="10005"/>
                  </a:ext>
                </a:extLst>
              </a:tr>
              <a:tr h="516478">
                <a:tc>
                  <a:txBody>
                    <a:bodyPr/>
                    <a:lstStyle/>
                    <a:p>
                      <a:pPr algn="just">
                        <a:spcAft>
                          <a:spcPts val="0"/>
                        </a:spcAft>
                      </a:pPr>
                      <a:r>
                        <a:rPr lang="pt-BR" sz="1400" kern="1200" dirty="0">
                          <a:solidFill>
                            <a:schemeClr val="dk1"/>
                          </a:solidFill>
                          <a:effectLst/>
                          <a:highlight>
                            <a:srgbClr val="FFFF00"/>
                          </a:highlight>
                          <a:latin typeface="+mn-lt"/>
                          <a:ea typeface="+mn-ea"/>
                          <a:cs typeface="+mn-cs"/>
                        </a:rPr>
                        <a:t>03/05</a:t>
                      </a:r>
                    </a:p>
                  </a:txBody>
                  <a:tcPr marL="44450" marR="44450" marT="0" marB="0" anchor="ctr"/>
                </a:tc>
                <a:tc>
                  <a:txBody>
                    <a:bodyPr/>
                    <a:lstStyle/>
                    <a:p>
                      <a:pPr algn="just">
                        <a:spcAft>
                          <a:spcPts val="0"/>
                        </a:spcAft>
                      </a:pPr>
                      <a:r>
                        <a:rPr lang="pt-BR" sz="1400" kern="1200" dirty="0">
                          <a:solidFill>
                            <a:schemeClr val="dk1"/>
                          </a:solidFill>
                          <a:effectLst/>
                          <a:highlight>
                            <a:srgbClr val="FFFF00"/>
                          </a:highlight>
                          <a:latin typeface="+mn-lt"/>
                          <a:ea typeface="+mn-ea"/>
                          <a:cs typeface="+mn-cs"/>
                        </a:rPr>
                        <a:t>Pilha, Fila</a:t>
                      </a:r>
                    </a:p>
                  </a:txBody>
                  <a:tcPr marL="44450" marR="44450" marT="0" marB="0" anchor="ctr"/>
                </a:tc>
                <a:extLst>
                  <a:ext uri="{0D108BD9-81ED-4DB2-BD59-A6C34878D82A}">
                    <a16:rowId xmlns:a16="http://schemas.microsoft.com/office/drawing/2014/main" val="10006"/>
                  </a:ext>
                </a:extLst>
              </a:tr>
              <a:tr h="516478">
                <a:tc>
                  <a:txBody>
                    <a:bodyPr/>
                    <a:lstStyle/>
                    <a:p>
                      <a:pPr algn="just">
                        <a:spcAft>
                          <a:spcPts val="0"/>
                        </a:spcAft>
                      </a:pPr>
                      <a:r>
                        <a:rPr lang="pt-BR" sz="1400" kern="1200" dirty="0">
                          <a:solidFill>
                            <a:schemeClr val="dk1"/>
                          </a:solidFill>
                          <a:effectLst/>
                          <a:latin typeface="+mn-lt"/>
                          <a:ea typeface="+mn-ea"/>
                          <a:cs typeface="+mn-cs"/>
                        </a:rPr>
                        <a:t>08/05</a:t>
                      </a:r>
                    </a:p>
                  </a:txBody>
                  <a:tcPr marL="44450" marR="44450" marT="0" marB="0" anchor="ctr"/>
                </a:tc>
                <a:tc>
                  <a:txBody>
                    <a:bodyPr/>
                    <a:lstStyle/>
                    <a:p>
                      <a:pPr algn="just">
                        <a:spcAft>
                          <a:spcPts val="0"/>
                        </a:spcAft>
                      </a:pPr>
                      <a:r>
                        <a:rPr lang="pt-BR" sz="1400" kern="1200" dirty="0" err="1">
                          <a:solidFill>
                            <a:schemeClr val="dk1"/>
                          </a:solidFill>
                          <a:effectLst/>
                          <a:latin typeface="+mn-lt"/>
                          <a:ea typeface="+mn-ea"/>
                          <a:cs typeface="+mn-cs"/>
                        </a:rPr>
                        <a:t>Hash</a:t>
                      </a:r>
                      <a:endParaRPr lang="pt-BR" sz="1400" kern="1200" dirty="0">
                        <a:solidFill>
                          <a:schemeClr val="dk1"/>
                        </a:solidFill>
                        <a:effectLst/>
                        <a:latin typeface="+mn-lt"/>
                        <a:ea typeface="+mn-ea"/>
                        <a:cs typeface="+mn-cs"/>
                      </a:endParaRPr>
                    </a:p>
                  </a:txBody>
                  <a:tcPr marL="44450" marR="44450" marT="0" marB="0" anchor="ctr"/>
                </a:tc>
                <a:extLst>
                  <a:ext uri="{0D108BD9-81ED-4DB2-BD59-A6C34878D82A}">
                    <a16:rowId xmlns:a16="http://schemas.microsoft.com/office/drawing/2014/main" val="10007"/>
                  </a:ext>
                </a:extLst>
              </a:tr>
              <a:tr h="427170">
                <a:tc>
                  <a:txBody>
                    <a:bodyPr/>
                    <a:lstStyle/>
                    <a:p>
                      <a:pPr algn="just">
                        <a:spcAft>
                          <a:spcPts val="0"/>
                        </a:spcAft>
                      </a:pPr>
                      <a:r>
                        <a:rPr lang="pt-BR" sz="1400" kern="1200" dirty="0">
                          <a:solidFill>
                            <a:schemeClr val="dk1"/>
                          </a:solidFill>
                          <a:effectLst/>
                          <a:latin typeface="+mn-lt"/>
                          <a:ea typeface="+mn-ea"/>
                          <a:cs typeface="+mn-cs"/>
                        </a:rPr>
                        <a:t>10/05</a:t>
                      </a:r>
                    </a:p>
                  </a:txBody>
                  <a:tcPr marL="44450" marR="4445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pt-BR" sz="1400" kern="1200" dirty="0">
                          <a:solidFill>
                            <a:schemeClr val="dk1"/>
                          </a:solidFill>
                          <a:effectLst/>
                          <a:latin typeface="+mn-lt"/>
                          <a:ea typeface="+mn-ea"/>
                          <a:cs typeface="+mn-cs"/>
                        </a:rPr>
                        <a:t>Árvore Binária</a:t>
                      </a:r>
                    </a:p>
                  </a:txBody>
                  <a:tcPr marL="44450" marR="44450" marT="0" marB="0" anchor="ctr"/>
                </a:tc>
                <a:extLst>
                  <a:ext uri="{0D108BD9-81ED-4DB2-BD59-A6C34878D82A}">
                    <a16:rowId xmlns:a16="http://schemas.microsoft.com/office/drawing/2014/main" val="10008"/>
                  </a:ext>
                </a:extLst>
              </a:tr>
              <a:tr h="427170">
                <a:tc>
                  <a:txBody>
                    <a:bodyPr/>
                    <a:lstStyle/>
                    <a:p>
                      <a:pPr algn="just">
                        <a:spcAft>
                          <a:spcPts val="0"/>
                        </a:spcAft>
                      </a:pPr>
                      <a:r>
                        <a:rPr lang="pt-BR" sz="1400" kern="1200" dirty="0">
                          <a:solidFill>
                            <a:schemeClr val="dk1"/>
                          </a:solidFill>
                          <a:effectLst/>
                          <a:latin typeface="+mn-lt"/>
                          <a:ea typeface="+mn-ea"/>
                          <a:cs typeface="+mn-cs"/>
                        </a:rPr>
                        <a:t>15/05</a:t>
                      </a:r>
                    </a:p>
                  </a:txBody>
                  <a:tcPr marL="44450" marR="4445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pt-BR" sz="1400" kern="1200" dirty="0" err="1">
                          <a:solidFill>
                            <a:schemeClr val="dk1"/>
                          </a:solidFill>
                          <a:effectLst/>
                          <a:latin typeface="+mn-lt"/>
                          <a:ea typeface="+mn-ea"/>
                          <a:cs typeface="+mn-cs"/>
                        </a:rPr>
                        <a:t>Heap</a:t>
                      </a:r>
                      <a:endParaRPr lang="pt-BR" sz="1400" kern="1200" dirty="0">
                        <a:solidFill>
                          <a:schemeClr val="dk1"/>
                        </a:solidFill>
                        <a:effectLst/>
                        <a:latin typeface="+mn-lt"/>
                        <a:ea typeface="+mn-ea"/>
                        <a:cs typeface="+mn-cs"/>
                      </a:endParaRPr>
                    </a:p>
                  </a:txBody>
                  <a:tcPr marL="44450" marR="44450" marT="0" marB="0" anchor="ctr"/>
                </a:tc>
                <a:extLst>
                  <a:ext uri="{0D108BD9-81ED-4DB2-BD59-A6C34878D82A}">
                    <a16:rowId xmlns:a16="http://schemas.microsoft.com/office/drawing/2014/main" val="10009"/>
                  </a:ext>
                </a:extLst>
              </a:tr>
              <a:tr h="427170">
                <a:tc>
                  <a:txBody>
                    <a:bodyPr/>
                    <a:lstStyle/>
                    <a:p>
                      <a:pPr algn="just">
                        <a:spcAft>
                          <a:spcPts val="0"/>
                        </a:spcAft>
                      </a:pPr>
                      <a:r>
                        <a:rPr lang="pt-BR" sz="1400" kern="1200" dirty="0">
                          <a:solidFill>
                            <a:schemeClr val="dk1"/>
                          </a:solidFill>
                          <a:effectLst/>
                          <a:latin typeface="+mn-lt"/>
                          <a:ea typeface="+mn-ea"/>
                          <a:cs typeface="+mn-cs"/>
                        </a:rPr>
                        <a:t>17/05</a:t>
                      </a:r>
                    </a:p>
                  </a:txBody>
                  <a:tcPr marL="44450" marR="4445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pt-BR" sz="1400" kern="1200" dirty="0">
                          <a:solidFill>
                            <a:schemeClr val="dk1"/>
                          </a:solidFill>
                          <a:effectLst/>
                          <a:latin typeface="+mn-lt"/>
                          <a:ea typeface="+mn-ea"/>
                          <a:cs typeface="+mn-cs"/>
                        </a:rPr>
                        <a:t>Grafos</a:t>
                      </a:r>
                    </a:p>
                  </a:txBody>
                  <a:tcPr marL="44450" marR="44450" marT="0" marB="0" anchor="ctr"/>
                </a:tc>
                <a:extLst>
                  <a:ext uri="{0D108BD9-81ED-4DB2-BD59-A6C34878D82A}">
                    <a16:rowId xmlns:a16="http://schemas.microsoft.com/office/drawing/2014/main" val="10010"/>
                  </a:ext>
                </a:extLst>
              </a:tr>
              <a:tr h="427170">
                <a:tc>
                  <a:txBody>
                    <a:bodyPr/>
                    <a:lstStyle/>
                    <a:p>
                      <a:pPr algn="just">
                        <a:spcAft>
                          <a:spcPts val="0"/>
                        </a:spcAft>
                      </a:pPr>
                      <a:r>
                        <a:rPr lang="pt-BR" sz="1400" kern="1200" dirty="0">
                          <a:solidFill>
                            <a:schemeClr val="dk1"/>
                          </a:solidFill>
                          <a:effectLst/>
                          <a:latin typeface="+mn-lt"/>
                          <a:ea typeface="+mn-ea"/>
                          <a:cs typeface="+mn-cs"/>
                        </a:rPr>
                        <a:t>22/05</a:t>
                      </a:r>
                    </a:p>
                  </a:txBody>
                  <a:tcPr marL="44450" marR="4445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pt-BR" sz="1400" kern="1200" dirty="0" err="1">
                          <a:solidFill>
                            <a:schemeClr val="dk1"/>
                          </a:solidFill>
                          <a:effectLst/>
                          <a:latin typeface="+mn-lt"/>
                          <a:ea typeface="+mn-ea"/>
                          <a:cs typeface="+mn-cs"/>
                        </a:rPr>
                        <a:t>Binary</a:t>
                      </a:r>
                      <a:r>
                        <a:rPr lang="pt-BR" sz="1400" kern="1200" dirty="0">
                          <a:solidFill>
                            <a:schemeClr val="dk1"/>
                          </a:solidFill>
                          <a:effectLst/>
                          <a:latin typeface="+mn-lt"/>
                          <a:ea typeface="+mn-ea"/>
                          <a:cs typeface="+mn-cs"/>
                        </a:rPr>
                        <a:t> </a:t>
                      </a:r>
                      <a:r>
                        <a:rPr lang="pt-BR" sz="1400" kern="1200" dirty="0" err="1">
                          <a:solidFill>
                            <a:schemeClr val="dk1"/>
                          </a:solidFill>
                          <a:effectLst/>
                          <a:latin typeface="+mn-lt"/>
                          <a:ea typeface="+mn-ea"/>
                          <a:cs typeface="+mn-cs"/>
                        </a:rPr>
                        <a:t>space</a:t>
                      </a:r>
                      <a:r>
                        <a:rPr lang="pt-BR" sz="1400" kern="1200" dirty="0">
                          <a:solidFill>
                            <a:schemeClr val="dk1"/>
                          </a:solidFill>
                          <a:effectLst/>
                          <a:latin typeface="+mn-lt"/>
                          <a:ea typeface="+mn-ea"/>
                          <a:cs typeface="+mn-cs"/>
                        </a:rPr>
                        <a:t> </a:t>
                      </a:r>
                      <a:r>
                        <a:rPr lang="pt-BR" sz="1400" kern="1200" dirty="0" err="1">
                          <a:solidFill>
                            <a:schemeClr val="dk1"/>
                          </a:solidFill>
                          <a:effectLst/>
                          <a:latin typeface="+mn-lt"/>
                          <a:ea typeface="+mn-ea"/>
                          <a:cs typeface="+mn-cs"/>
                        </a:rPr>
                        <a:t>partition</a:t>
                      </a:r>
                      <a:r>
                        <a:rPr lang="pt-BR" sz="1400" kern="1200" dirty="0">
                          <a:solidFill>
                            <a:schemeClr val="dk1"/>
                          </a:solidFill>
                          <a:effectLst/>
                          <a:latin typeface="+mn-lt"/>
                          <a:ea typeface="+mn-ea"/>
                          <a:cs typeface="+mn-cs"/>
                        </a:rPr>
                        <a:t> </a:t>
                      </a:r>
                      <a:r>
                        <a:rPr lang="pt-BR" sz="1400" kern="1200" dirty="0" err="1">
                          <a:solidFill>
                            <a:schemeClr val="dk1"/>
                          </a:solidFill>
                          <a:effectLst/>
                          <a:latin typeface="+mn-lt"/>
                          <a:ea typeface="+mn-ea"/>
                          <a:cs typeface="+mn-cs"/>
                        </a:rPr>
                        <a:t>tree</a:t>
                      </a:r>
                      <a:r>
                        <a:rPr lang="pt-BR" sz="1400" kern="1200" dirty="0">
                          <a:solidFill>
                            <a:schemeClr val="dk1"/>
                          </a:solidFill>
                          <a:effectLst/>
                          <a:latin typeface="+mn-lt"/>
                          <a:ea typeface="+mn-ea"/>
                          <a:cs typeface="+mn-cs"/>
                        </a:rPr>
                        <a:t>, </a:t>
                      </a:r>
                      <a:r>
                        <a:rPr lang="pt-BR" sz="1400" kern="1200" dirty="0" err="1">
                          <a:solidFill>
                            <a:schemeClr val="dk1"/>
                          </a:solidFill>
                          <a:effectLst/>
                          <a:latin typeface="+mn-lt"/>
                          <a:ea typeface="+mn-ea"/>
                          <a:cs typeface="+mn-cs"/>
                        </a:rPr>
                        <a:t>Quadtree</a:t>
                      </a:r>
                      <a:r>
                        <a:rPr lang="pt-BR" sz="1400" kern="1200" dirty="0">
                          <a:solidFill>
                            <a:schemeClr val="dk1"/>
                          </a:solidFill>
                          <a:effectLst/>
                          <a:latin typeface="+mn-lt"/>
                          <a:ea typeface="+mn-ea"/>
                          <a:cs typeface="+mn-cs"/>
                        </a:rPr>
                        <a:t> </a:t>
                      </a:r>
                      <a:r>
                        <a:rPr lang="pt-BR" sz="1400" kern="1200" dirty="0" err="1">
                          <a:solidFill>
                            <a:schemeClr val="dk1"/>
                          </a:solidFill>
                          <a:effectLst/>
                          <a:latin typeface="+mn-lt"/>
                          <a:ea typeface="+mn-ea"/>
                          <a:cs typeface="+mn-cs"/>
                        </a:rPr>
                        <a:t>and</a:t>
                      </a:r>
                      <a:r>
                        <a:rPr lang="pt-BR" sz="1400" kern="1200" dirty="0">
                          <a:solidFill>
                            <a:schemeClr val="dk1"/>
                          </a:solidFill>
                          <a:effectLst/>
                          <a:latin typeface="+mn-lt"/>
                          <a:ea typeface="+mn-ea"/>
                          <a:cs typeface="+mn-cs"/>
                        </a:rPr>
                        <a:t> </a:t>
                      </a:r>
                      <a:r>
                        <a:rPr lang="pt-BR" sz="1400" kern="1200" dirty="0" err="1">
                          <a:solidFill>
                            <a:schemeClr val="dk1"/>
                          </a:solidFill>
                          <a:effectLst/>
                          <a:latin typeface="+mn-lt"/>
                          <a:ea typeface="+mn-ea"/>
                          <a:cs typeface="+mn-cs"/>
                        </a:rPr>
                        <a:t>Octrees</a:t>
                      </a:r>
                      <a:endParaRPr lang="pt-BR" sz="1400" kern="1200" dirty="0">
                        <a:solidFill>
                          <a:schemeClr val="dk1"/>
                        </a:solidFill>
                        <a:effectLst/>
                        <a:latin typeface="+mn-lt"/>
                        <a:ea typeface="+mn-ea"/>
                        <a:cs typeface="+mn-cs"/>
                      </a:endParaRPr>
                    </a:p>
                  </a:txBody>
                  <a:tcPr marL="44450" marR="44450" marT="0" marB="0" anchor="ctr"/>
                </a:tc>
                <a:extLst>
                  <a:ext uri="{0D108BD9-81ED-4DB2-BD59-A6C34878D82A}">
                    <a16:rowId xmlns:a16="http://schemas.microsoft.com/office/drawing/2014/main" val="1424127460"/>
                  </a:ext>
                </a:extLst>
              </a:tr>
              <a:tr h="427170">
                <a:tc>
                  <a:txBody>
                    <a:bodyPr/>
                    <a:lstStyle/>
                    <a:p>
                      <a:pPr algn="just">
                        <a:spcAft>
                          <a:spcPts val="0"/>
                        </a:spcAft>
                      </a:pPr>
                      <a:r>
                        <a:rPr lang="pt-BR" sz="1400" kern="1200" dirty="0">
                          <a:solidFill>
                            <a:schemeClr val="dk1"/>
                          </a:solidFill>
                          <a:effectLst/>
                          <a:latin typeface="+mn-lt"/>
                          <a:ea typeface="+mn-ea"/>
                          <a:cs typeface="+mn-cs"/>
                        </a:rPr>
                        <a:t>24/05</a:t>
                      </a:r>
                    </a:p>
                  </a:txBody>
                  <a:tcPr marL="44450" marR="4445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pt-BR" sz="1400" kern="1200" dirty="0">
                          <a:solidFill>
                            <a:schemeClr val="dk1"/>
                          </a:solidFill>
                          <a:effectLst/>
                          <a:latin typeface="+mn-lt"/>
                          <a:ea typeface="+mn-ea"/>
                          <a:cs typeface="+mn-cs"/>
                        </a:rPr>
                        <a:t>Prova</a:t>
                      </a:r>
                    </a:p>
                  </a:txBody>
                  <a:tcPr marL="44450" marR="44450" marT="0" marB="0" anchor="ctr"/>
                </a:tc>
                <a:extLst>
                  <a:ext uri="{0D108BD9-81ED-4DB2-BD59-A6C34878D82A}">
                    <a16:rowId xmlns:a16="http://schemas.microsoft.com/office/drawing/2014/main" val="1889744084"/>
                  </a:ext>
                </a:extLst>
              </a:tr>
            </a:tbl>
          </a:graphicData>
        </a:graphic>
      </p:graphicFrame>
    </p:spTree>
    <p:extLst>
      <p:ext uri="{BB962C8B-B14F-4D97-AF65-F5344CB8AC3E}">
        <p14:creationId xmlns:p14="http://schemas.microsoft.com/office/powerpoint/2010/main" val="233633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195146" y="131763"/>
            <a:ext cx="655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accent2"/>
                </a:solidFill>
                <a:latin typeface="Times New Roman" pitchFamily="18" charset="0"/>
              </a:defRPr>
            </a:lvl1pPr>
            <a:lvl2pPr marL="742950" indent="-285750">
              <a:defRPr sz="2400">
                <a:solidFill>
                  <a:schemeClr val="accent2"/>
                </a:solidFill>
                <a:latin typeface="Times New Roman" pitchFamily="18" charset="0"/>
              </a:defRPr>
            </a:lvl2pPr>
            <a:lvl3pPr marL="1143000" indent="-228600">
              <a:defRPr sz="2400">
                <a:solidFill>
                  <a:schemeClr val="accent2"/>
                </a:solidFill>
                <a:latin typeface="Times New Roman" pitchFamily="18" charset="0"/>
              </a:defRPr>
            </a:lvl3pPr>
            <a:lvl4pPr marL="1600200" indent="-228600">
              <a:defRPr sz="2400">
                <a:solidFill>
                  <a:schemeClr val="accent2"/>
                </a:solidFill>
                <a:latin typeface="Times New Roman" pitchFamily="18" charset="0"/>
              </a:defRPr>
            </a:lvl4pPr>
            <a:lvl5pPr marL="2057400" indent="-228600">
              <a:defRPr sz="2400">
                <a:solidFill>
                  <a:schemeClr val="accent2"/>
                </a:solidFill>
                <a:latin typeface="Times New Roman" pitchFamily="18" charset="0"/>
              </a:defRPr>
            </a:lvl5pPr>
            <a:lvl6pPr marL="2514600" indent="-228600" eaLnBrk="0" fontAlgn="base" hangingPunct="0">
              <a:spcBef>
                <a:spcPct val="0"/>
              </a:spcBef>
              <a:spcAft>
                <a:spcPct val="0"/>
              </a:spcAft>
              <a:defRPr sz="2400">
                <a:solidFill>
                  <a:schemeClr val="accent2"/>
                </a:solidFill>
                <a:latin typeface="Times New Roman" pitchFamily="18" charset="0"/>
              </a:defRPr>
            </a:lvl6pPr>
            <a:lvl7pPr marL="2971800" indent="-228600" eaLnBrk="0" fontAlgn="base" hangingPunct="0">
              <a:spcBef>
                <a:spcPct val="0"/>
              </a:spcBef>
              <a:spcAft>
                <a:spcPct val="0"/>
              </a:spcAft>
              <a:defRPr sz="2400">
                <a:solidFill>
                  <a:schemeClr val="accent2"/>
                </a:solidFill>
                <a:latin typeface="Times New Roman" pitchFamily="18" charset="0"/>
              </a:defRPr>
            </a:lvl7pPr>
            <a:lvl8pPr marL="3429000" indent="-228600" eaLnBrk="0" fontAlgn="base" hangingPunct="0">
              <a:spcBef>
                <a:spcPct val="0"/>
              </a:spcBef>
              <a:spcAft>
                <a:spcPct val="0"/>
              </a:spcAft>
              <a:defRPr sz="2400">
                <a:solidFill>
                  <a:schemeClr val="accent2"/>
                </a:solidFill>
                <a:latin typeface="Times New Roman" pitchFamily="18" charset="0"/>
              </a:defRPr>
            </a:lvl8pPr>
            <a:lvl9pPr marL="3886200" indent="-228600" eaLnBrk="0" fontAlgn="base" hangingPunct="0">
              <a:spcBef>
                <a:spcPct val="0"/>
              </a:spcBef>
              <a:spcAft>
                <a:spcPct val="0"/>
              </a:spcAft>
              <a:defRPr sz="2400">
                <a:solidFill>
                  <a:schemeClr val="accent2"/>
                </a:solidFill>
                <a:latin typeface="Times New Roman" pitchFamily="18" charset="0"/>
              </a:defRPr>
            </a:lvl9pPr>
          </a:lstStyle>
          <a:p>
            <a:pPr algn="r" eaLnBrk="1" hangingPunct="1">
              <a:spcBef>
                <a:spcPct val="50000"/>
              </a:spcBef>
            </a:pPr>
            <a:r>
              <a:rPr lang="pt-BR" sz="3600" dirty="0">
                <a:solidFill>
                  <a:srgbClr val="FF781D"/>
                </a:solidFill>
                <a:latin typeface="Arial" charset="0"/>
              </a:rPr>
              <a:t>Pilhas</a:t>
            </a:r>
          </a:p>
        </p:txBody>
      </p:sp>
      <p:sp>
        <p:nvSpPr>
          <p:cNvPr id="2" name="TextBox 1">
            <a:extLst>
              <a:ext uri="{FF2B5EF4-FFF2-40B4-BE49-F238E27FC236}">
                <a16:creationId xmlns:a16="http://schemas.microsoft.com/office/drawing/2014/main" id="{C44C57C1-46CC-4587-AE26-C9312DACC16E}"/>
              </a:ext>
            </a:extLst>
          </p:cNvPr>
          <p:cNvSpPr txBox="1"/>
          <p:nvPr/>
        </p:nvSpPr>
        <p:spPr>
          <a:xfrm>
            <a:off x="395536" y="1484784"/>
            <a:ext cx="7992888" cy="5355312"/>
          </a:xfrm>
          <a:prstGeom prst="rect">
            <a:avLst/>
          </a:prstGeom>
          <a:noFill/>
        </p:spPr>
        <p:txBody>
          <a:bodyPr wrap="square" rtlCol="0">
            <a:spAutoFit/>
          </a:bodyPr>
          <a:lstStyle/>
          <a:p>
            <a:r>
              <a:rPr lang="pt-BR" dirty="0"/>
              <a:t>São estruturas de dados dinâmicas, como as listas ligadas, só que são mais simples e com algumas restrições adicionais.</a:t>
            </a:r>
          </a:p>
          <a:p>
            <a:endParaRPr lang="pt-BR" dirty="0"/>
          </a:p>
          <a:p>
            <a:r>
              <a:rPr lang="pt-BR" dirty="0"/>
              <a:t>Seguem a lógica </a:t>
            </a:r>
            <a:r>
              <a:rPr lang="pt-BR" dirty="0" err="1"/>
              <a:t>first</a:t>
            </a:r>
            <a:r>
              <a:rPr lang="pt-BR" dirty="0"/>
              <a:t> in </a:t>
            </a:r>
            <a:r>
              <a:rPr lang="pt-BR" dirty="0" err="1"/>
              <a:t>last</a:t>
            </a:r>
            <a:r>
              <a:rPr lang="pt-BR" dirty="0"/>
              <a:t> out, uma analogia simples para entender as pilhas e suas restrições é imaginar uma pilha de pratos para serem limpos em um restaurante.</a:t>
            </a:r>
          </a:p>
          <a:p>
            <a:endParaRPr lang="pt-BR" dirty="0"/>
          </a:p>
          <a:p>
            <a:r>
              <a:rPr lang="pt-BR" dirty="0"/>
              <a:t>O primeiro prato da pilha será o último a ser limpo, o último prato adicionado na pilha será o primeiro a ser limpo. Não deveria ser possível remover elementos intermediários de uma fila.... (para essa situação existem os deques.)</a:t>
            </a:r>
          </a:p>
          <a:p>
            <a:endParaRPr lang="pt-BR" dirty="0"/>
          </a:p>
          <a:p>
            <a:r>
              <a:rPr lang="pt-BR" dirty="0"/>
              <a:t>Podem ser usadas em editores de texto com função “voltar”. Em games pode ser usada para salvar o jogo, guardando o estado do mundo em uma pilha permite retornar para ele de forma prática.</a:t>
            </a:r>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579552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195146" y="131763"/>
            <a:ext cx="655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accent2"/>
                </a:solidFill>
                <a:latin typeface="Times New Roman" pitchFamily="18" charset="0"/>
              </a:defRPr>
            </a:lvl1pPr>
            <a:lvl2pPr marL="742950" indent="-285750">
              <a:defRPr sz="2400">
                <a:solidFill>
                  <a:schemeClr val="accent2"/>
                </a:solidFill>
                <a:latin typeface="Times New Roman" pitchFamily="18" charset="0"/>
              </a:defRPr>
            </a:lvl2pPr>
            <a:lvl3pPr marL="1143000" indent="-228600">
              <a:defRPr sz="2400">
                <a:solidFill>
                  <a:schemeClr val="accent2"/>
                </a:solidFill>
                <a:latin typeface="Times New Roman" pitchFamily="18" charset="0"/>
              </a:defRPr>
            </a:lvl3pPr>
            <a:lvl4pPr marL="1600200" indent="-228600">
              <a:defRPr sz="2400">
                <a:solidFill>
                  <a:schemeClr val="accent2"/>
                </a:solidFill>
                <a:latin typeface="Times New Roman" pitchFamily="18" charset="0"/>
              </a:defRPr>
            </a:lvl4pPr>
            <a:lvl5pPr marL="2057400" indent="-228600">
              <a:defRPr sz="2400">
                <a:solidFill>
                  <a:schemeClr val="accent2"/>
                </a:solidFill>
                <a:latin typeface="Times New Roman" pitchFamily="18" charset="0"/>
              </a:defRPr>
            </a:lvl5pPr>
            <a:lvl6pPr marL="2514600" indent="-228600" eaLnBrk="0" fontAlgn="base" hangingPunct="0">
              <a:spcBef>
                <a:spcPct val="0"/>
              </a:spcBef>
              <a:spcAft>
                <a:spcPct val="0"/>
              </a:spcAft>
              <a:defRPr sz="2400">
                <a:solidFill>
                  <a:schemeClr val="accent2"/>
                </a:solidFill>
                <a:latin typeface="Times New Roman" pitchFamily="18" charset="0"/>
              </a:defRPr>
            </a:lvl6pPr>
            <a:lvl7pPr marL="2971800" indent="-228600" eaLnBrk="0" fontAlgn="base" hangingPunct="0">
              <a:spcBef>
                <a:spcPct val="0"/>
              </a:spcBef>
              <a:spcAft>
                <a:spcPct val="0"/>
              </a:spcAft>
              <a:defRPr sz="2400">
                <a:solidFill>
                  <a:schemeClr val="accent2"/>
                </a:solidFill>
                <a:latin typeface="Times New Roman" pitchFamily="18" charset="0"/>
              </a:defRPr>
            </a:lvl7pPr>
            <a:lvl8pPr marL="3429000" indent="-228600" eaLnBrk="0" fontAlgn="base" hangingPunct="0">
              <a:spcBef>
                <a:spcPct val="0"/>
              </a:spcBef>
              <a:spcAft>
                <a:spcPct val="0"/>
              </a:spcAft>
              <a:defRPr sz="2400">
                <a:solidFill>
                  <a:schemeClr val="accent2"/>
                </a:solidFill>
                <a:latin typeface="Times New Roman" pitchFamily="18" charset="0"/>
              </a:defRPr>
            </a:lvl8pPr>
            <a:lvl9pPr marL="3886200" indent="-228600" eaLnBrk="0" fontAlgn="base" hangingPunct="0">
              <a:spcBef>
                <a:spcPct val="0"/>
              </a:spcBef>
              <a:spcAft>
                <a:spcPct val="0"/>
              </a:spcAft>
              <a:defRPr sz="2400">
                <a:solidFill>
                  <a:schemeClr val="accent2"/>
                </a:solidFill>
                <a:latin typeface="Times New Roman" pitchFamily="18" charset="0"/>
              </a:defRPr>
            </a:lvl9pPr>
          </a:lstStyle>
          <a:p>
            <a:pPr algn="r" eaLnBrk="1" hangingPunct="1">
              <a:spcBef>
                <a:spcPct val="50000"/>
              </a:spcBef>
            </a:pPr>
            <a:r>
              <a:rPr lang="pt-BR" sz="3600" dirty="0">
                <a:solidFill>
                  <a:srgbClr val="FF781D"/>
                </a:solidFill>
                <a:latin typeface="Arial" charset="0"/>
              </a:rPr>
              <a:t>Pilhas</a:t>
            </a:r>
          </a:p>
        </p:txBody>
      </p:sp>
      <p:pic>
        <p:nvPicPr>
          <p:cNvPr id="4" name="Picture 3">
            <a:extLst>
              <a:ext uri="{FF2B5EF4-FFF2-40B4-BE49-F238E27FC236}">
                <a16:creationId xmlns:a16="http://schemas.microsoft.com/office/drawing/2014/main" id="{D6BC9070-7C7C-46E8-828A-4B412FE664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50" y="2200275"/>
            <a:ext cx="7124700" cy="2457450"/>
          </a:xfrm>
          <a:prstGeom prst="rect">
            <a:avLst/>
          </a:prstGeom>
        </p:spPr>
      </p:pic>
    </p:spTree>
    <p:extLst>
      <p:ext uri="{BB962C8B-B14F-4D97-AF65-F5344CB8AC3E}">
        <p14:creationId xmlns:p14="http://schemas.microsoft.com/office/powerpoint/2010/main" val="2321902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195146" y="131763"/>
            <a:ext cx="655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accent2"/>
                </a:solidFill>
                <a:latin typeface="Times New Roman" pitchFamily="18" charset="0"/>
              </a:defRPr>
            </a:lvl1pPr>
            <a:lvl2pPr marL="742950" indent="-285750">
              <a:defRPr sz="2400">
                <a:solidFill>
                  <a:schemeClr val="accent2"/>
                </a:solidFill>
                <a:latin typeface="Times New Roman" pitchFamily="18" charset="0"/>
              </a:defRPr>
            </a:lvl2pPr>
            <a:lvl3pPr marL="1143000" indent="-228600">
              <a:defRPr sz="2400">
                <a:solidFill>
                  <a:schemeClr val="accent2"/>
                </a:solidFill>
                <a:latin typeface="Times New Roman" pitchFamily="18" charset="0"/>
              </a:defRPr>
            </a:lvl3pPr>
            <a:lvl4pPr marL="1600200" indent="-228600">
              <a:defRPr sz="2400">
                <a:solidFill>
                  <a:schemeClr val="accent2"/>
                </a:solidFill>
                <a:latin typeface="Times New Roman" pitchFamily="18" charset="0"/>
              </a:defRPr>
            </a:lvl4pPr>
            <a:lvl5pPr marL="2057400" indent="-228600">
              <a:defRPr sz="2400">
                <a:solidFill>
                  <a:schemeClr val="accent2"/>
                </a:solidFill>
                <a:latin typeface="Times New Roman" pitchFamily="18" charset="0"/>
              </a:defRPr>
            </a:lvl5pPr>
            <a:lvl6pPr marL="2514600" indent="-228600" eaLnBrk="0" fontAlgn="base" hangingPunct="0">
              <a:spcBef>
                <a:spcPct val="0"/>
              </a:spcBef>
              <a:spcAft>
                <a:spcPct val="0"/>
              </a:spcAft>
              <a:defRPr sz="2400">
                <a:solidFill>
                  <a:schemeClr val="accent2"/>
                </a:solidFill>
                <a:latin typeface="Times New Roman" pitchFamily="18" charset="0"/>
              </a:defRPr>
            </a:lvl6pPr>
            <a:lvl7pPr marL="2971800" indent="-228600" eaLnBrk="0" fontAlgn="base" hangingPunct="0">
              <a:spcBef>
                <a:spcPct val="0"/>
              </a:spcBef>
              <a:spcAft>
                <a:spcPct val="0"/>
              </a:spcAft>
              <a:defRPr sz="2400">
                <a:solidFill>
                  <a:schemeClr val="accent2"/>
                </a:solidFill>
                <a:latin typeface="Times New Roman" pitchFamily="18" charset="0"/>
              </a:defRPr>
            </a:lvl7pPr>
            <a:lvl8pPr marL="3429000" indent="-228600" eaLnBrk="0" fontAlgn="base" hangingPunct="0">
              <a:spcBef>
                <a:spcPct val="0"/>
              </a:spcBef>
              <a:spcAft>
                <a:spcPct val="0"/>
              </a:spcAft>
              <a:defRPr sz="2400">
                <a:solidFill>
                  <a:schemeClr val="accent2"/>
                </a:solidFill>
                <a:latin typeface="Times New Roman" pitchFamily="18" charset="0"/>
              </a:defRPr>
            </a:lvl8pPr>
            <a:lvl9pPr marL="3886200" indent="-228600" eaLnBrk="0" fontAlgn="base" hangingPunct="0">
              <a:spcBef>
                <a:spcPct val="0"/>
              </a:spcBef>
              <a:spcAft>
                <a:spcPct val="0"/>
              </a:spcAft>
              <a:defRPr sz="2400">
                <a:solidFill>
                  <a:schemeClr val="accent2"/>
                </a:solidFill>
                <a:latin typeface="Times New Roman" pitchFamily="18" charset="0"/>
              </a:defRPr>
            </a:lvl9pPr>
          </a:lstStyle>
          <a:p>
            <a:pPr algn="r" eaLnBrk="1" hangingPunct="1">
              <a:spcBef>
                <a:spcPct val="50000"/>
              </a:spcBef>
            </a:pPr>
            <a:r>
              <a:rPr lang="pt-BR" sz="3600" dirty="0">
                <a:solidFill>
                  <a:srgbClr val="FF781D"/>
                </a:solidFill>
                <a:latin typeface="Arial" charset="0"/>
              </a:rPr>
              <a:t>Pilha - Prática</a:t>
            </a:r>
          </a:p>
        </p:txBody>
      </p:sp>
      <p:sp>
        <p:nvSpPr>
          <p:cNvPr id="4" name="TextBox 3">
            <a:extLst>
              <a:ext uri="{FF2B5EF4-FFF2-40B4-BE49-F238E27FC236}">
                <a16:creationId xmlns:a16="http://schemas.microsoft.com/office/drawing/2014/main" id="{CFE278F5-7AD5-47E3-8FCC-6562C8978BF8}"/>
              </a:ext>
            </a:extLst>
          </p:cNvPr>
          <p:cNvSpPr txBox="1"/>
          <p:nvPr/>
        </p:nvSpPr>
        <p:spPr>
          <a:xfrm>
            <a:off x="395536" y="1268760"/>
            <a:ext cx="7992888" cy="1200329"/>
          </a:xfrm>
          <a:prstGeom prst="rect">
            <a:avLst/>
          </a:prstGeom>
          <a:noFill/>
        </p:spPr>
        <p:txBody>
          <a:bodyPr wrap="square" rtlCol="0">
            <a:spAutoFit/>
          </a:bodyPr>
          <a:lstStyle/>
          <a:p>
            <a:pPr marL="285750" indent="-285750">
              <a:buFont typeface="Arial" panose="020B0604020202020204" pitchFamily="34" charset="0"/>
              <a:buChar char="•"/>
            </a:pPr>
            <a:r>
              <a:rPr lang="pt-BR" dirty="0"/>
              <a:t>Programar em C# com os alunos</a:t>
            </a:r>
          </a:p>
          <a:p>
            <a:pPr marL="285750" indent="-285750">
              <a:buFont typeface="Arial" panose="020B0604020202020204" pitchFamily="34" charset="0"/>
              <a:buChar char="•"/>
            </a:pPr>
            <a:r>
              <a:rPr lang="pt-BR" dirty="0"/>
              <a:t>Mostrar complexidade no quadro</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p:txBody>
      </p:sp>
    </p:spTree>
    <p:extLst>
      <p:ext uri="{BB962C8B-B14F-4D97-AF65-F5344CB8AC3E}">
        <p14:creationId xmlns:p14="http://schemas.microsoft.com/office/powerpoint/2010/main" val="3729241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195146" y="131763"/>
            <a:ext cx="655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accent2"/>
                </a:solidFill>
                <a:latin typeface="Times New Roman" pitchFamily="18" charset="0"/>
              </a:defRPr>
            </a:lvl1pPr>
            <a:lvl2pPr marL="742950" indent="-285750">
              <a:defRPr sz="2400">
                <a:solidFill>
                  <a:schemeClr val="accent2"/>
                </a:solidFill>
                <a:latin typeface="Times New Roman" pitchFamily="18" charset="0"/>
              </a:defRPr>
            </a:lvl2pPr>
            <a:lvl3pPr marL="1143000" indent="-228600">
              <a:defRPr sz="2400">
                <a:solidFill>
                  <a:schemeClr val="accent2"/>
                </a:solidFill>
                <a:latin typeface="Times New Roman" pitchFamily="18" charset="0"/>
              </a:defRPr>
            </a:lvl3pPr>
            <a:lvl4pPr marL="1600200" indent="-228600">
              <a:defRPr sz="2400">
                <a:solidFill>
                  <a:schemeClr val="accent2"/>
                </a:solidFill>
                <a:latin typeface="Times New Roman" pitchFamily="18" charset="0"/>
              </a:defRPr>
            </a:lvl4pPr>
            <a:lvl5pPr marL="2057400" indent="-228600">
              <a:defRPr sz="2400">
                <a:solidFill>
                  <a:schemeClr val="accent2"/>
                </a:solidFill>
                <a:latin typeface="Times New Roman" pitchFamily="18" charset="0"/>
              </a:defRPr>
            </a:lvl5pPr>
            <a:lvl6pPr marL="2514600" indent="-228600" eaLnBrk="0" fontAlgn="base" hangingPunct="0">
              <a:spcBef>
                <a:spcPct val="0"/>
              </a:spcBef>
              <a:spcAft>
                <a:spcPct val="0"/>
              </a:spcAft>
              <a:defRPr sz="2400">
                <a:solidFill>
                  <a:schemeClr val="accent2"/>
                </a:solidFill>
                <a:latin typeface="Times New Roman" pitchFamily="18" charset="0"/>
              </a:defRPr>
            </a:lvl6pPr>
            <a:lvl7pPr marL="2971800" indent="-228600" eaLnBrk="0" fontAlgn="base" hangingPunct="0">
              <a:spcBef>
                <a:spcPct val="0"/>
              </a:spcBef>
              <a:spcAft>
                <a:spcPct val="0"/>
              </a:spcAft>
              <a:defRPr sz="2400">
                <a:solidFill>
                  <a:schemeClr val="accent2"/>
                </a:solidFill>
                <a:latin typeface="Times New Roman" pitchFamily="18" charset="0"/>
              </a:defRPr>
            </a:lvl7pPr>
            <a:lvl8pPr marL="3429000" indent="-228600" eaLnBrk="0" fontAlgn="base" hangingPunct="0">
              <a:spcBef>
                <a:spcPct val="0"/>
              </a:spcBef>
              <a:spcAft>
                <a:spcPct val="0"/>
              </a:spcAft>
              <a:defRPr sz="2400">
                <a:solidFill>
                  <a:schemeClr val="accent2"/>
                </a:solidFill>
                <a:latin typeface="Times New Roman" pitchFamily="18" charset="0"/>
              </a:defRPr>
            </a:lvl8pPr>
            <a:lvl9pPr marL="3886200" indent="-228600" eaLnBrk="0" fontAlgn="base" hangingPunct="0">
              <a:spcBef>
                <a:spcPct val="0"/>
              </a:spcBef>
              <a:spcAft>
                <a:spcPct val="0"/>
              </a:spcAft>
              <a:defRPr sz="2400">
                <a:solidFill>
                  <a:schemeClr val="accent2"/>
                </a:solidFill>
                <a:latin typeface="Times New Roman" pitchFamily="18" charset="0"/>
              </a:defRPr>
            </a:lvl9pPr>
          </a:lstStyle>
          <a:p>
            <a:pPr algn="r" eaLnBrk="1" hangingPunct="1">
              <a:spcBef>
                <a:spcPct val="50000"/>
              </a:spcBef>
            </a:pPr>
            <a:r>
              <a:rPr lang="pt-BR" sz="3600" dirty="0">
                <a:solidFill>
                  <a:srgbClr val="FF781D"/>
                </a:solidFill>
                <a:latin typeface="Arial" charset="0"/>
              </a:rPr>
              <a:t>Filas</a:t>
            </a:r>
          </a:p>
        </p:txBody>
      </p:sp>
      <p:sp>
        <p:nvSpPr>
          <p:cNvPr id="4" name="TextBox 3">
            <a:extLst>
              <a:ext uri="{FF2B5EF4-FFF2-40B4-BE49-F238E27FC236}">
                <a16:creationId xmlns:a16="http://schemas.microsoft.com/office/drawing/2014/main" id="{CFE278F5-7AD5-47E3-8FCC-6562C8978BF8}"/>
              </a:ext>
            </a:extLst>
          </p:cNvPr>
          <p:cNvSpPr txBox="1"/>
          <p:nvPr/>
        </p:nvSpPr>
        <p:spPr>
          <a:xfrm>
            <a:off x="395536" y="1268760"/>
            <a:ext cx="7992888" cy="646331"/>
          </a:xfrm>
          <a:prstGeom prst="rect">
            <a:avLst/>
          </a:prstGeom>
          <a:noFill/>
        </p:spPr>
        <p:txBody>
          <a:bodyPr wrap="square" rtlCol="0">
            <a:spAutoFit/>
          </a:bodyPr>
          <a:lstStyle/>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p:txBody>
      </p:sp>
      <p:sp>
        <p:nvSpPr>
          <p:cNvPr id="5" name="TextBox 4">
            <a:extLst>
              <a:ext uri="{FF2B5EF4-FFF2-40B4-BE49-F238E27FC236}">
                <a16:creationId xmlns:a16="http://schemas.microsoft.com/office/drawing/2014/main" id="{D1FFD099-20A2-4008-B5D4-8C5F67BBA21E}"/>
              </a:ext>
            </a:extLst>
          </p:cNvPr>
          <p:cNvSpPr txBox="1"/>
          <p:nvPr/>
        </p:nvSpPr>
        <p:spPr>
          <a:xfrm>
            <a:off x="395536" y="1484784"/>
            <a:ext cx="7992888" cy="4247317"/>
          </a:xfrm>
          <a:prstGeom prst="rect">
            <a:avLst/>
          </a:prstGeom>
          <a:noFill/>
        </p:spPr>
        <p:txBody>
          <a:bodyPr wrap="square" rtlCol="0">
            <a:spAutoFit/>
          </a:bodyPr>
          <a:lstStyle/>
          <a:p>
            <a:r>
              <a:rPr lang="pt-BR" dirty="0"/>
              <a:t>São estruturas de dados dinâmicas, como as listas ligadas, só que são mais simples e com algumas restrições adicionais.</a:t>
            </a:r>
          </a:p>
          <a:p>
            <a:endParaRPr lang="pt-BR" dirty="0"/>
          </a:p>
          <a:p>
            <a:r>
              <a:rPr lang="pt-BR" dirty="0"/>
              <a:t>Seguem a lógica: “Primeiro a entrar é o primeiro a sair”, uma analogia simples para entender as filas é uma fila de banco sem regras de cliente especial. Para comtemplar os clientes especiais devemos considerar o uso de um deque.</a:t>
            </a:r>
          </a:p>
          <a:p>
            <a:endParaRPr lang="pt-BR" dirty="0"/>
          </a:p>
          <a:p>
            <a:r>
              <a:rPr lang="pt-BR" dirty="0"/>
              <a:t>O primeiro cliente que chega será o primeiro cliente que será atendido, e assim por diante até acabar a fila.</a:t>
            </a:r>
          </a:p>
          <a:p>
            <a:endParaRPr lang="pt-BR" dirty="0"/>
          </a:p>
          <a:p>
            <a:r>
              <a:rPr lang="pt-BR" dirty="0"/>
              <a:t>Processos sequenciais onde a ordem de chegada é relevante usam filas. </a:t>
            </a:r>
          </a:p>
          <a:p>
            <a:endParaRPr lang="pt-BR" dirty="0"/>
          </a:p>
          <a:p>
            <a:endParaRPr lang="pt-BR" dirty="0"/>
          </a:p>
          <a:p>
            <a:endParaRPr lang="pt-BR" dirty="0"/>
          </a:p>
        </p:txBody>
      </p:sp>
    </p:spTree>
    <p:extLst>
      <p:ext uri="{BB962C8B-B14F-4D97-AF65-F5344CB8AC3E}">
        <p14:creationId xmlns:p14="http://schemas.microsoft.com/office/powerpoint/2010/main" val="293613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195146" y="131763"/>
            <a:ext cx="655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accent2"/>
                </a:solidFill>
                <a:latin typeface="Times New Roman" pitchFamily="18" charset="0"/>
              </a:defRPr>
            </a:lvl1pPr>
            <a:lvl2pPr marL="742950" indent="-285750">
              <a:defRPr sz="2400">
                <a:solidFill>
                  <a:schemeClr val="accent2"/>
                </a:solidFill>
                <a:latin typeface="Times New Roman" pitchFamily="18" charset="0"/>
              </a:defRPr>
            </a:lvl2pPr>
            <a:lvl3pPr marL="1143000" indent="-228600">
              <a:defRPr sz="2400">
                <a:solidFill>
                  <a:schemeClr val="accent2"/>
                </a:solidFill>
                <a:latin typeface="Times New Roman" pitchFamily="18" charset="0"/>
              </a:defRPr>
            </a:lvl3pPr>
            <a:lvl4pPr marL="1600200" indent="-228600">
              <a:defRPr sz="2400">
                <a:solidFill>
                  <a:schemeClr val="accent2"/>
                </a:solidFill>
                <a:latin typeface="Times New Roman" pitchFamily="18" charset="0"/>
              </a:defRPr>
            </a:lvl4pPr>
            <a:lvl5pPr marL="2057400" indent="-228600">
              <a:defRPr sz="2400">
                <a:solidFill>
                  <a:schemeClr val="accent2"/>
                </a:solidFill>
                <a:latin typeface="Times New Roman" pitchFamily="18" charset="0"/>
              </a:defRPr>
            </a:lvl5pPr>
            <a:lvl6pPr marL="2514600" indent="-228600" eaLnBrk="0" fontAlgn="base" hangingPunct="0">
              <a:spcBef>
                <a:spcPct val="0"/>
              </a:spcBef>
              <a:spcAft>
                <a:spcPct val="0"/>
              </a:spcAft>
              <a:defRPr sz="2400">
                <a:solidFill>
                  <a:schemeClr val="accent2"/>
                </a:solidFill>
                <a:latin typeface="Times New Roman" pitchFamily="18" charset="0"/>
              </a:defRPr>
            </a:lvl6pPr>
            <a:lvl7pPr marL="2971800" indent="-228600" eaLnBrk="0" fontAlgn="base" hangingPunct="0">
              <a:spcBef>
                <a:spcPct val="0"/>
              </a:spcBef>
              <a:spcAft>
                <a:spcPct val="0"/>
              </a:spcAft>
              <a:defRPr sz="2400">
                <a:solidFill>
                  <a:schemeClr val="accent2"/>
                </a:solidFill>
                <a:latin typeface="Times New Roman" pitchFamily="18" charset="0"/>
              </a:defRPr>
            </a:lvl7pPr>
            <a:lvl8pPr marL="3429000" indent="-228600" eaLnBrk="0" fontAlgn="base" hangingPunct="0">
              <a:spcBef>
                <a:spcPct val="0"/>
              </a:spcBef>
              <a:spcAft>
                <a:spcPct val="0"/>
              </a:spcAft>
              <a:defRPr sz="2400">
                <a:solidFill>
                  <a:schemeClr val="accent2"/>
                </a:solidFill>
                <a:latin typeface="Times New Roman" pitchFamily="18" charset="0"/>
              </a:defRPr>
            </a:lvl8pPr>
            <a:lvl9pPr marL="3886200" indent="-228600" eaLnBrk="0" fontAlgn="base" hangingPunct="0">
              <a:spcBef>
                <a:spcPct val="0"/>
              </a:spcBef>
              <a:spcAft>
                <a:spcPct val="0"/>
              </a:spcAft>
              <a:defRPr sz="2400">
                <a:solidFill>
                  <a:schemeClr val="accent2"/>
                </a:solidFill>
                <a:latin typeface="Times New Roman" pitchFamily="18" charset="0"/>
              </a:defRPr>
            </a:lvl9pPr>
          </a:lstStyle>
          <a:p>
            <a:pPr algn="r" eaLnBrk="1" hangingPunct="1">
              <a:spcBef>
                <a:spcPct val="50000"/>
              </a:spcBef>
            </a:pPr>
            <a:r>
              <a:rPr lang="pt-BR" sz="3600" dirty="0">
                <a:solidFill>
                  <a:srgbClr val="FF781D"/>
                </a:solidFill>
                <a:latin typeface="Arial" charset="0"/>
              </a:rPr>
              <a:t>Filas</a:t>
            </a:r>
          </a:p>
        </p:txBody>
      </p:sp>
      <p:pic>
        <p:nvPicPr>
          <p:cNvPr id="3" name="Picture 2">
            <a:extLst>
              <a:ext uri="{FF2B5EF4-FFF2-40B4-BE49-F238E27FC236}">
                <a16:creationId xmlns:a16="http://schemas.microsoft.com/office/drawing/2014/main" id="{712AB0A4-AB3D-4503-B933-620E0DB82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987" y="2133600"/>
            <a:ext cx="7058025" cy="2590800"/>
          </a:xfrm>
          <a:prstGeom prst="rect">
            <a:avLst/>
          </a:prstGeom>
        </p:spPr>
      </p:pic>
    </p:spTree>
    <p:extLst>
      <p:ext uri="{BB962C8B-B14F-4D97-AF65-F5344CB8AC3E}">
        <p14:creationId xmlns:p14="http://schemas.microsoft.com/office/powerpoint/2010/main" val="3764856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195146" y="131763"/>
            <a:ext cx="655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accent2"/>
                </a:solidFill>
                <a:latin typeface="Times New Roman" pitchFamily="18" charset="0"/>
              </a:defRPr>
            </a:lvl1pPr>
            <a:lvl2pPr marL="742950" indent="-285750">
              <a:defRPr sz="2400">
                <a:solidFill>
                  <a:schemeClr val="accent2"/>
                </a:solidFill>
                <a:latin typeface="Times New Roman" pitchFamily="18" charset="0"/>
              </a:defRPr>
            </a:lvl2pPr>
            <a:lvl3pPr marL="1143000" indent="-228600">
              <a:defRPr sz="2400">
                <a:solidFill>
                  <a:schemeClr val="accent2"/>
                </a:solidFill>
                <a:latin typeface="Times New Roman" pitchFamily="18" charset="0"/>
              </a:defRPr>
            </a:lvl3pPr>
            <a:lvl4pPr marL="1600200" indent="-228600">
              <a:defRPr sz="2400">
                <a:solidFill>
                  <a:schemeClr val="accent2"/>
                </a:solidFill>
                <a:latin typeface="Times New Roman" pitchFamily="18" charset="0"/>
              </a:defRPr>
            </a:lvl4pPr>
            <a:lvl5pPr marL="2057400" indent="-228600">
              <a:defRPr sz="2400">
                <a:solidFill>
                  <a:schemeClr val="accent2"/>
                </a:solidFill>
                <a:latin typeface="Times New Roman" pitchFamily="18" charset="0"/>
              </a:defRPr>
            </a:lvl5pPr>
            <a:lvl6pPr marL="2514600" indent="-228600" eaLnBrk="0" fontAlgn="base" hangingPunct="0">
              <a:spcBef>
                <a:spcPct val="0"/>
              </a:spcBef>
              <a:spcAft>
                <a:spcPct val="0"/>
              </a:spcAft>
              <a:defRPr sz="2400">
                <a:solidFill>
                  <a:schemeClr val="accent2"/>
                </a:solidFill>
                <a:latin typeface="Times New Roman" pitchFamily="18" charset="0"/>
              </a:defRPr>
            </a:lvl6pPr>
            <a:lvl7pPr marL="2971800" indent="-228600" eaLnBrk="0" fontAlgn="base" hangingPunct="0">
              <a:spcBef>
                <a:spcPct val="0"/>
              </a:spcBef>
              <a:spcAft>
                <a:spcPct val="0"/>
              </a:spcAft>
              <a:defRPr sz="2400">
                <a:solidFill>
                  <a:schemeClr val="accent2"/>
                </a:solidFill>
                <a:latin typeface="Times New Roman" pitchFamily="18" charset="0"/>
              </a:defRPr>
            </a:lvl7pPr>
            <a:lvl8pPr marL="3429000" indent="-228600" eaLnBrk="0" fontAlgn="base" hangingPunct="0">
              <a:spcBef>
                <a:spcPct val="0"/>
              </a:spcBef>
              <a:spcAft>
                <a:spcPct val="0"/>
              </a:spcAft>
              <a:defRPr sz="2400">
                <a:solidFill>
                  <a:schemeClr val="accent2"/>
                </a:solidFill>
                <a:latin typeface="Times New Roman" pitchFamily="18" charset="0"/>
              </a:defRPr>
            </a:lvl8pPr>
            <a:lvl9pPr marL="3886200" indent="-228600" eaLnBrk="0" fontAlgn="base" hangingPunct="0">
              <a:spcBef>
                <a:spcPct val="0"/>
              </a:spcBef>
              <a:spcAft>
                <a:spcPct val="0"/>
              </a:spcAft>
              <a:defRPr sz="2400">
                <a:solidFill>
                  <a:schemeClr val="accent2"/>
                </a:solidFill>
                <a:latin typeface="Times New Roman" pitchFamily="18" charset="0"/>
              </a:defRPr>
            </a:lvl9pPr>
          </a:lstStyle>
          <a:p>
            <a:pPr algn="r" eaLnBrk="1" hangingPunct="1">
              <a:spcBef>
                <a:spcPct val="50000"/>
              </a:spcBef>
            </a:pPr>
            <a:r>
              <a:rPr lang="pt-BR" sz="3600" dirty="0">
                <a:solidFill>
                  <a:srgbClr val="FF781D"/>
                </a:solidFill>
                <a:latin typeface="Arial" charset="0"/>
              </a:rPr>
              <a:t>Fila - Prática</a:t>
            </a:r>
          </a:p>
        </p:txBody>
      </p:sp>
      <p:sp>
        <p:nvSpPr>
          <p:cNvPr id="4" name="TextBox 3">
            <a:extLst>
              <a:ext uri="{FF2B5EF4-FFF2-40B4-BE49-F238E27FC236}">
                <a16:creationId xmlns:a16="http://schemas.microsoft.com/office/drawing/2014/main" id="{CFE278F5-7AD5-47E3-8FCC-6562C8978BF8}"/>
              </a:ext>
            </a:extLst>
          </p:cNvPr>
          <p:cNvSpPr txBox="1"/>
          <p:nvPr/>
        </p:nvSpPr>
        <p:spPr>
          <a:xfrm>
            <a:off x="395536" y="1268760"/>
            <a:ext cx="7992888" cy="1200329"/>
          </a:xfrm>
          <a:prstGeom prst="rect">
            <a:avLst/>
          </a:prstGeom>
          <a:noFill/>
        </p:spPr>
        <p:txBody>
          <a:bodyPr wrap="square" rtlCol="0">
            <a:spAutoFit/>
          </a:bodyPr>
          <a:lstStyle/>
          <a:p>
            <a:pPr marL="285750" indent="-285750">
              <a:buFont typeface="Arial" panose="020B0604020202020204" pitchFamily="34" charset="0"/>
              <a:buChar char="•"/>
            </a:pPr>
            <a:r>
              <a:rPr lang="pt-BR" dirty="0"/>
              <a:t>Programar em C# com os alunos</a:t>
            </a:r>
          </a:p>
          <a:p>
            <a:pPr marL="285750" indent="-285750">
              <a:buFont typeface="Arial" panose="020B0604020202020204" pitchFamily="34" charset="0"/>
              <a:buChar char="•"/>
            </a:pPr>
            <a:r>
              <a:rPr lang="pt-BR" dirty="0"/>
              <a:t>Mostrar complexidade no quadro</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p:txBody>
      </p:sp>
    </p:spTree>
    <p:extLst>
      <p:ext uri="{BB962C8B-B14F-4D97-AF65-F5344CB8AC3E}">
        <p14:creationId xmlns:p14="http://schemas.microsoft.com/office/powerpoint/2010/main" val="2309378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195146" y="131763"/>
            <a:ext cx="6553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accent2"/>
                </a:solidFill>
                <a:latin typeface="Times New Roman" pitchFamily="18" charset="0"/>
              </a:defRPr>
            </a:lvl1pPr>
            <a:lvl2pPr marL="742950" indent="-285750">
              <a:defRPr sz="2400">
                <a:solidFill>
                  <a:schemeClr val="accent2"/>
                </a:solidFill>
                <a:latin typeface="Times New Roman" pitchFamily="18" charset="0"/>
              </a:defRPr>
            </a:lvl2pPr>
            <a:lvl3pPr marL="1143000" indent="-228600">
              <a:defRPr sz="2400">
                <a:solidFill>
                  <a:schemeClr val="accent2"/>
                </a:solidFill>
                <a:latin typeface="Times New Roman" pitchFamily="18" charset="0"/>
              </a:defRPr>
            </a:lvl3pPr>
            <a:lvl4pPr marL="1600200" indent="-228600">
              <a:defRPr sz="2400">
                <a:solidFill>
                  <a:schemeClr val="accent2"/>
                </a:solidFill>
                <a:latin typeface="Times New Roman" pitchFamily="18" charset="0"/>
              </a:defRPr>
            </a:lvl4pPr>
            <a:lvl5pPr marL="2057400" indent="-228600">
              <a:defRPr sz="2400">
                <a:solidFill>
                  <a:schemeClr val="accent2"/>
                </a:solidFill>
                <a:latin typeface="Times New Roman" pitchFamily="18" charset="0"/>
              </a:defRPr>
            </a:lvl5pPr>
            <a:lvl6pPr marL="2514600" indent="-228600" eaLnBrk="0" fontAlgn="base" hangingPunct="0">
              <a:spcBef>
                <a:spcPct val="0"/>
              </a:spcBef>
              <a:spcAft>
                <a:spcPct val="0"/>
              </a:spcAft>
              <a:defRPr sz="2400">
                <a:solidFill>
                  <a:schemeClr val="accent2"/>
                </a:solidFill>
                <a:latin typeface="Times New Roman" pitchFamily="18" charset="0"/>
              </a:defRPr>
            </a:lvl6pPr>
            <a:lvl7pPr marL="2971800" indent="-228600" eaLnBrk="0" fontAlgn="base" hangingPunct="0">
              <a:spcBef>
                <a:spcPct val="0"/>
              </a:spcBef>
              <a:spcAft>
                <a:spcPct val="0"/>
              </a:spcAft>
              <a:defRPr sz="2400">
                <a:solidFill>
                  <a:schemeClr val="accent2"/>
                </a:solidFill>
                <a:latin typeface="Times New Roman" pitchFamily="18" charset="0"/>
              </a:defRPr>
            </a:lvl7pPr>
            <a:lvl8pPr marL="3429000" indent="-228600" eaLnBrk="0" fontAlgn="base" hangingPunct="0">
              <a:spcBef>
                <a:spcPct val="0"/>
              </a:spcBef>
              <a:spcAft>
                <a:spcPct val="0"/>
              </a:spcAft>
              <a:defRPr sz="2400">
                <a:solidFill>
                  <a:schemeClr val="accent2"/>
                </a:solidFill>
                <a:latin typeface="Times New Roman" pitchFamily="18" charset="0"/>
              </a:defRPr>
            </a:lvl8pPr>
            <a:lvl9pPr marL="3886200" indent="-228600" eaLnBrk="0" fontAlgn="base" hangingPunct="0">
              <a:spcBef>
                <a:spcPct val="0"/>
              </a:spcBef>
              <a:spcAft>
                <a:spcPct val="0"/>
              </a:spcAft>
              <a:defRPr sz="2400">
                <a:solidFill>
                  <a:schemeClr val="accent2"/>
                </a:solidFill>
                <a:latin typeface="Times New Roman" pitchFamily="18" charset="0"/>
              </a:defRPr>
            </a:lvl9pPr>
          </a:lstStyle>
          <a:p>
            <a:pPr algn="r" eaLnBrk="1" hangingPunct="1">
              <a:spcBef>
                <a:spcPct val="50000"/>
              </a:spcBef>
            </a:pPr>
            <a:r>
              <a:rPr lang="pt-BR" sz="3600" dirty="0">
                <a:solidFill>
                  <a:srgbClr val="FF781D"/>
                </a:solidFill>
                <a:latin typeface="Arial" charset="0"/>
              </a:rPr>
              <a:t>Exercícios</a:t>
            </a:r>
          </a:p>
        </p:txBody>
      </p:sp>
      <p:sp>
        <p:nvSpPr>
          <p:cNvPr id="2" name="TextBox 1">
            <a:extLst>
              <a:ext uri="{FF2B5EF4-FFF2-40B4-BE49-F238E27FC236}">
                <a16:creationId xmlns:a16="http://schemas.microsoft.com/office/drawing/2014/main" id="{7A44A9F8-CB9B-4B78-A5C5-90E3F4A9FE24}"/>
              </a:ext>
            </a:extLst>
          </p:cNvPr>
          <p:cNvSpPr txBox="1"/>
          <p:nvPr/>
        </p:nvSpPr>
        <p:spPr>
          <a:xfrm>
            <a:off x="251520" y="980728"/>
            <a:ext cx="8136904" cy="5632311"/>
          </a:xfrm>
          <a:prstGeom prst="rect">
            <a:avLst/>
          </a:prstGeom>
          <a:noFill/>
        </p:spPr>
        <p:txBody>
          <a:bodyPr wrap="square" rtlCol="0">
            <a:spAutoFit/>
          </a:bodyPr>
          <a:lstStyle/>
          <a:p>
            <a:r>
              <a:rPr lang="en-US" dirty="0"/>
              <a:t> 1. (Sedgewick, Exercise 4.6).  A letter means push and an asterisk means pop in the    following sequence.  Give the sequence of values returned by the pop operations    when this sequence of operations is performed on an initially empty LIFO stack.         E A S * Y * Q U E * * * S T * * * I O * N * * * </a:t>
            </a:r>
          </a:p>
          <a:p>
            <a:endParaRPr lang="en-US" dirty="0"/>
          </a:p>
          <a:p>
            <a:r>
              <a:rPr lang="en-US" dirty="0"/>
              <a:t>2. (Sedgewick, Exercise 4.18). A letter means push and an asterisk means pop in the    following sequence.  Give the contents of s[0], ..., s[4] after the execution of    Sedgewick Program 4.4 (or the array implementation of a stack in the    ADT Lecture).         L A * S T I * N * F I R * S T * * O U * T * * * * * * </a:t>
            </a:r>
          </a:p>
          <a:p>
            <a:endParaRPr lang="en-US" dirty="0"/>
          </a:p>
          <a:p>
            <a:r>
              <a:rPr lang="en-US" dirty="0"/>
              <a:t> 7. Write a program that reads in a sequence of characters and prints them    in reverse order.  Use a stack. </a:t>
            </a:r>
          </a:p>
          <a:p>
            <a:endParaRPr lang="en-US" dirty="0"/>
          </a:p>
          <a:p>
            <a:r>
              <a:rPr lang="en-US" dirty="0"/>
              <a:t>8. Write a program that reads in a sequence of characters, and determines whether    its parentheses, braces, and curly braces are "balanced."  Hint:  for left    delimiters, push onto stack; for right delimiters, pop from stack and check    whether popped element matches right delimiter.</a:t>
            </a:r>
          </a:p>
          <a:p>
            <a:endParaRPr lang="pt-BR" dirty="0"/>
          </a:p>
          <a:p>
            <a:endParaRPr lang="pt-BR" dirty="0"/>
          </a:p>
          <a:p>
            <a:r>
              <a:rPr lang="pt-BR" dirty="0"/>
              <a:t>http://www.cs.princeton.edu/courses/archive/spr01/cs126/</a:t>
            </a:r>
          </a:p>
        </p:txBody>
      </p:sp>
    </p:spTree>
    <p:extLst>
      <p:ext uri="{BB962C8B-B14F-4D97-AF65-F5344CB8AC3E}">
        <p14:creationId xmlns:p14="http://schemas.microsoft.com/office/powerpoint/2010/main" val="1180509649"/>
      </p:ext>
    </p:extLst>
  </p:cSld>
  <p:clrMapOvr>
    <a:masterClrMapping/>
  </p:clrMapOvr>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1812</TotalTime>
  <Words>715</Words>
  <Application>Microsoft Office PowerPoint</Application>
  <PresentationFormat>On-screen Show (4:3)</PresentationFormat>
  <Paragraphs>85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Design padrão</vt:lpstr>
      <vt:lpstr>Disciplina: Técnicas de programação para Games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Senac - Departamento Nacional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CCC18</dc:creator>
  <cp:lastModifiedBy>Adilson Lopes Khouri</cp:lastModifiedBy>
  <cp:revision>150</cp:revision>
  <cp:lastPrinted>2016-03-04T15:15:56Z</cp:lastPrinted>
  <dcterms:created xsi:type="dcterms:W3CDTF">2012-03-14T19:46:11Z</dcterms:created>
  <dcterms:modified xsi:type="dcterms:W3CDTF">2018-03-31T00:12:00Z</dcterms:modified>
</cp:coreProperties>
</file>