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43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70" r:id="rId40"/>
    <p:sldId id="340" r:id="rId41"/>
    <p:sldId id="341" r:id="rId42"/>
    <p:sldId id="342" r:id="rId43"/>
    <p:sldId id="364" r:id="rId44"/>
    <p:sldId id="372" r:id="rId45"/>
    <p:sldId id="365" r:id="rId46"/>
    <p:sldId id="366" r:id="rId47"/>
    <p:sldId id="367" r:id="rId48"/>
    <p:sldId id="368" r:id="rId49"/>
    <p:sldId id="369" r:id="rId50"/>
    <p:sldId id="373" r:id="rId51"/>
    <p:sldId id="371" r:id="rId5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Representação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os pontos positivos e negativos sobre essa representação?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Vocês já tem o conhecimento sobre como implementar essa solução. </a:t>
            </a:r>
            <a:r>
              <a:rPr lang="pt-BR" dirty="0" err="1"/>
              <a:t>Obs</a:t>
            </a:r>
            <a:r>
              <a:rPr lang="pt-BR" dirty="0"/>
              <a:t>: é uma Lista ligada dentro de cada posição de um vetor..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complexidade de operações nessa estrutura de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2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Exercício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Discutir no quadro a comparação com outras estruturas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8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Algumas definições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Caminho (Path) é uma sequência de nós conectados por arestas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grafo não dirigido é conectado se todos os pares de nós, dois a dois, tem uma aresta entre 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ciclo em grafo não dirigido é um caminho onde o primeiro e último nó são iguais.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1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Ciclo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A726F-C839-45F0-BAC3-89F473AE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4814267" cy="53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Algumas definições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grafo não dirigido é considerado um árvore se ele não contém ciclos e estiver conectado.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AC642-6579-44AC-A1D4-E8C3C549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4" y="2803729"/>
            <a:ext cx="6872544" cy="32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Algumas definições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“criar uma raiz” para o grafo, obtemos: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2B311-6139-4CA6-9742-7762AF4E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2240176"/>
            <a:ext cx="7149033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Alguns problemas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 caminho entre dois nós?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dois nós qual o caminho mínimo entre eles? Isso é uma forma de perguntar qual o menor caminho para atravessar um labirinto.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Alguma sugestão de como solucionar esse problema? De forma computacional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92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 um nó inicial, percorre o grafo todo de forma sistemática usando a seguinte estratégia: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Percorra os vizinhos do nó inicial, marque-os como visitados com um flag. Em seguida, percorra os vizinhos dos vizinhos... até que não tenham nós sem visitar.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 que grafos possuem ciclos, precisamos marcar os nós já visitados para evitar entrar em loop infinito.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2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C412D-0347-484F-935B-FAF0DEA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8863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5D17E-1292-45FF-8112-CBBC020A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12775"/>
            <a:ext cx="4962525" cy="47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74756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BE623-0F4C-45CE-881E-C4A787AF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400050"/>
            <a:ext cx="50577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26B80-CB17-46C1-B34F-FAA548C9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052736"/>
            <a:ext cx="4943475" cy="54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7DFF-F17A-43C1-B3B2-F1F114E0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772816"/>
            <a:ext cx="5019675" cy="48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BBE96-A808-4320-82F8-4228B871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12775"/>
            <a:ext cx="4838700" cy="50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CE4D1-1463-4B7F-986E-00C99C12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28800"/>
            <a:ext cx="4953000" cy="49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4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71FB5-55C4-48E8-9F93-92F6A996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268760"/>
            <a:ext cx="4857750" cy="5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09955-2575-46F7-BFD9-45BF03DF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268760"/>
            <a:ext cx="4857750" cy="52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B79BE-E8E8-4F58-9230-D22F7EC7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196752"/>
            <a:ext cx="4972050" cy="53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8CDD-C4E1-42D4-B926-35EB57750699}"/>
              </a:ext>
            </a:extLst>
          </p:cNvPr>
          <p:cNvSpPr txBox="1"/>
          <p:nvPr/>
        </p:nvSpPr>
        <p:spPr>
          <a:xfrm>
            <a:off x="611560" y="1052736"/>
            <a:ext cx="7455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Passar exercício para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225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 um nó inicial, percorre o grafo todo de forma sistemática usando a seguinte estratégia: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Percorra um próximo vizinho do nó inicial, marque-o como visitado. Em seguida, percorra um vizinho daquele vizinho.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estratégia desse algoritmo é como a estratégia para percorrer uma árvore, o desafio adicional é considerar os ciclos possíveis dentro do grafo. Já tratados com a marcação de visitados.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8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51593-0CF2-4AAE-A568-9F13984485BA}"/>
              </a:ext>
            </a:extLst>
          </p:cNvPr>
          <p:cNvSpPr txBox="1"/>
          <p:nvPr/>
        </p:nvSpPr>
        <p:spPr>
          <a:xfrm>
            <a:off x="467544" y="1052736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grafo é definido por G = (V,E) onde:</a:t>
            </a:r>
          </a:p>
          <a:p>
            <a:endParaRPr lang="pt-BR" dirty="0"/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 é um conjunto de vértices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 é um conjunto de arestas que relaciona, de alguma forma, os vértices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 = |V| que é o número de vértices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 = |E| que é o número de arestas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706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49F73-5121-4B0D-AD0A-24428B0C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71587"/>
            <a:ext cx="6686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E244B-166B-4C7C-B93A-163F57BB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371600"/>
            <a:ext cx="7286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0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B5541-3B23-4134-B123-F79FF156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4912"/>
            <a:ext cx="73152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8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746D6-298C-47D3-B5C6-4B26ED957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195387"/>
            <a:ext cx="8315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9DAFA-3FA9-41AA-9769-168A478F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176337"/>
            <a:ext cx="8572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1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00FBB-BF00-481F-ADB5-F74816AC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76337"/>
            <a:ext cx="8382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7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54479-DA80-4423-BEB4-A75C7BF8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247775"/>
            <a:ext cx="82962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CD10B-E45F-4FCB-BC49-3D991377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90637"/>
            <a:ext cx="8743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8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profundidade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C8EB4-F955-44DA-BFEB-DEEFE5053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1176337"/>
            <a:ext cx="8982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1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8CDD-C4E1-42D4-B926-35EB57750699}"/>
              </a:ext>
            </a:extLst>
          </p:cNvPr>
          <p:cNvSpPr txBox="1"/>
          <p:nvPr/>
        </p:nvSpPr>
        <p:spPr>
          <a:xfrm>
            <a:off x="611560" y="1052736"/>
            <a:ext cx="7455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Passar exercício para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06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4D74B-EDF5-4B6A-AB0C-BA81A2E7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171700"/>
            <a:ext cx="713422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ver um exemplo de grafo não dirigido:</a:t>
            </a:r>
          </a:p>
        </p:txBody>
      </p:sp>
    </p:spTree>
    <p:extLst>
      <p:ext uri="{BB962C8B-B14F-4D97-AF65-F5344CB8AC3E}">
        <p14:creationId xmlns:p14="http://schemas.microsoft.com/office/powerpoint/2010/main" val="2211893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Definições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Grafos dirigidos são representados por G = (V, E) como os grafos não dirigidos. A diferença aqui é que cada aresta tem uma direção, como na ilustração: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E57B0-7883-4905-ABC4-BF047F7D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7" y="2636912"/>
            <a:ext cx="5934706" cy="3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3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Discussão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grafo abaixo apresenta ciclos? Se sim, quais?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E57B0-7883-4905-ABC4-BF047F7D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7" y="2636912"/>
            <a:ext cx="5934706" cy="3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Discussão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 de grafo não dirigido se aplicam aqui?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E57B0-7883-4905-ABC4-BF047F7D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7" y="2636912"/>
            <a:ext cx="5934706" cy="3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47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Caminhos mínimos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11560" y="1052736"/>
            <a:ext cx="745554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 um grafo e um nó “fonte”, encontre o caminho mínimo para todos os outros nós desse grafo.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o algoritmo de </a:t>
            </a:r>
            <a:r>
              <a:rPr lang="pt-BR" dirty="0" err="1"/>
              <a:t>Dijkstra</a:t>
            </a:r>
            <a:r>
              <a:rPr lang="pt-BR" dirty="0"/>
              <a:t> para resolver esse problema com os seguintes 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 uma árvore de caminho mínimo, atribuí um valor de distância infinito para cada nó menos o “fonte” que terá distância zero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Enquanto a árvore de caminho mínimo não contiver todos os nós: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Pegue um vértice fora da árvore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Adicione na árvore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Atualize todos os nós vizinhos desse novo vértice.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724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Caminhos mínimos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94EA0-CAD2-4EB6-B92A-B461B95E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8" y="1988840"/>
            <a:ext cx="7342212" cy="3424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B460C-619C-45CE-BC61-C4DA7CB33B51}"/>
              </a:ext>
            </a:extLst>
          </p:cNvPr>
          <p:cNvSpPr txBox="1"/>
          <p:nvPr/>
        </p:nvSpPr>
        <p:spPr>
          <a:xfrm>
            <a:off x="1259632" y="119675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Grafo de exemplo</a:t>
            </a:r>
          </a:p>
        </p:txBody>
      </p:sp>
    </p:spTree>
    <p:extLst>
      <p:ext uri="{BB962C8B-B14F-4D97-AF65-F5344CB8AC3E}">
        <p14:creationId xmlns:p14="http://schemas.microsoft.com/office/powerpoint/2010/main" val="4258848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77399-9B60-4D20-90E5-97A6D21B9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62" y="2348880"/>
            <a:ext cx="2278732" cy="3959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97501-3452-4BFE-A179-354599B0D981}"/>
              </a:ext>
            </a:extLst>
          </p:cNvPr>
          <p:cNvSpPr txBox="1"/>
          <p:nvPr/>
        </p:nvSpPr>
        <p:spPr>
          <a:xfrm>
            <a:off x="1187624" y="9807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Inicializa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distâncias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vértice</a:t>
            </a:r>
            <a:r>
              <a:rPr lang="en-US" dirty="0"/>
              <a:t> com </a:t>
            </a:r>
            <a:r>
              <a:rPr lang="en-US" dirty="0" err="1"/>
              <a:t>infinito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o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fonte</a:t>
            </a:r>
            <a:r>
              <a:rPr lang="en-US" dirty="0"/>
              <a:t>”.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actualize a </a:t>
            </a:r>
            <a:r>
              <a:rPr lang="en-US" dirty="0" err="1"/>
              <a:t>distância</a:t>
            </a:r>
            <a:r>
              <a:rPr lang="en-US" dirty="0"/>
              <a:t> dos vertices </a:t>
            </a:r>
            <a:r>
              <a:rPr lang="en-US" dirty="0" err="1"/>
              <a:t>adjacentes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746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66B66-F576-4690-BD86-8FCF1EB9C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120681"/>
            <a:ext cx="3954735" cy="3664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FD410-90AD-49D3-8DF4-99D10759C263}"/>
              </a:ext>
            </a:extLst>
          </p:cNvPr>
          <p:cNvSpPr txBox="1"/>
          <p:nvPr/>
        </p:nvSpPr>
        <p:spPr>
          <a:xfrm>
            <a:off x="1187624" y="9807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conjunto de vertices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incluídos</a:t>
            </a:r>
            <a:r>
              <a:rPr lang="en-US" dirty="0"/>
              <a:t> </a:t>
            </a:r>
            <a:r>
              <a:rPr lang="en-US" dirty="0" err="1"/>
              <a:t>pegue</a:t>
            </a:r>
            <a:r>
              <a:rPr lang="en-US" dirty="0"/>
              <a:t> </a:t>
            </a:r>
            <a:r>
              <a:rPr lang="en-US" dirty="0" err="1"/>
              <a:t>aquele</a:t>
            </a:r>
            <a:r>
              <a:rPr lang="en-US" dirty="0"/>
              <a:t>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e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. </a:t>
            </a:r>
            <a:r>
              <a:rPr lang="en-US" dirty="0" err="1"/>
              <a:t>Atualize</a:t>
            </a:r>
            <a:r>
              <a:rPr lang="en-US" dirty="0"/>
              <a:t> o peso dos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64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89691-8981-4742-B285-5D7358A5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4824536" cy="3704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1EA08-E5CB-4A10-95F5-A45BCDE832FC}"/>
              </a:ext>
            </a:extLst>
          </p:cNvPr>
          <p:cNvSpPr txBox="1"/>
          <p:nvPr/>
        </p:nvSpPr>
        <p:spPr>
          <a:xfrm>
            <a:off x="1187624" y="9807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conjunto de vertices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incluídos</a:t>
            </a:r>
            <a:r>
              <a:rPr lang="en-US" dirty="0"/>
              <a:t> </a:t>
            </a:r>
            <a:r>
              <a:rPr lang="en-US" dirty="0" err="1"/>
              <a:t>pegue</a:t>
            </a:r>
            <a:r>
              <a:rPr lang="en-US" dirty="0"/>
              <a:t> </a:t>
            </a:r>
            <a:r>
              <a:rPr lang="en-US" dirty="0" err="1"/>
              <a:t>aquele</a:t>
            </a:r>
            <a:r>
              <a:rPr lang="en-US" dirty="0"/>
              <a:t>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e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. </a:t>
            </a:r>
            <a:r>
              <a:rPr lang="en-US" dirty="0" err="1"/>
              <a:t>Atualize</a:t>
            </a:r>
            <a:r>
              <a:rPr lang="en-US" dirty="0"/>
              <a:t> o peso dos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854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97DB-9853-4F4A-9D91-28297B7F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32856"/>
            <a:ext cx="4248472" cy="39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2F6DE-26BC-4702-A9C7-DA544ACF7645}"/>
              </a:ext>
            </a:extLst>
          </p:cNvPr>
          <p:cNvSpPr txBox="1"/>
          <p:nvPr/>
        </p:nvSpPr>
        <p:spPr>
          <a:xfrm>
            <a:off x="1187624" y="9807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conjunto de vertices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incluídos</a:t>
            </a:r>
            <a:r>
              <a:rPr lang="en-US" dirty="0"/>
              <a:t> </a:t>
            </a:r>
            <a:r>
              <a:rPr lang="en-US" dirty="0" err="1"/>
              <a:t>pegue</a:t>
            </a:r>
            <a:r>
              <a:rPr lang="en-US" dirty="0"/>
              <a:t> </a:t>
            </a:r>
            <a:r>
              <a:rPr lang="en-US" dirty="0" err="1"/>
              <a:t>aquele</a:t>
            </a:r>
            <a:r>
              <a:rPr lang="en-US" dirty="0"/>
              <a:t>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e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. </a:t>
            </a:r>
            <a:r>
              <a:rPr lang="en-US" dirty="0" err="1"/>
              <a:t>Atualize</a:t>
            </a:r>
            <a:r>
              <a:rPr lang="en-US" dirty="0"/>
              <a:t> o peso dos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979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06637-B8E2-4789-846C-55837B9B6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5" y="2492896"/>
            <a:ext cx="5009605" cy="267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E4A02-42F9-43FE-B0F9-50DC41F126D8}"/>
              </a:ext>
            </a:extLst>
          </p:cNvPr>
          <p:cNvSpPr txBox="1"/>
          <p:nvPr/>
        </p:nvSpPr>
        <p:spPr>
          <a:xfrm>
            <a:off x="1187624" y="9807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Repita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incluídos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7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Um exemplo de uso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026D5-221C-4FE4-9FA4-3BC6E0B3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3819"/>
            <a:ext cx="7250187" cy="57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3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Dijsktra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 x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Prim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E4A02-42F9-43FE-B0F9-50DC41F126D8}"/>
              </a:ext>
            </a:extLst>
          </p:cNvPr>
          <p:cNvSpPr txBox="1"/>
          <p:nvPr/>
        </p:nvSpPr>
        <p:spPr>
          <a:xfrm>
            <a:off x="1187624" y="980728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confundem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Dijkstra e Prim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dirigidos</a:t>
            </a:r>
            <a:r>
              <a:rPr lang="en-US" dirty="0"/>
              <a:t>). Vale </a:t>
            </a:r>
            <a:r>
              <a:rPr lang="en-US" dirty="0" err="1"/>
              <a:t>ressaltar</a:t>
            </a:r>
            <a:r>
              <a:rPr lang="en-US" dirty="0"/>
              <a:t> que a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geradora</a:t>
            </a:r>
            <a:r>
              <a:rPr lang="en-US" dirty="0"/>
              <a:t> minima (PRIM) </a:t>
            </a:r>
            <a:r>
              <a:rPr lang="en-US" dirty="0" err="1"/>
              <a:t>garante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com 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para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</a:t>
            </a:r>
            <a:r>
              <a:rPr lang="en-US" dirty="0" err="1"/>
              <a:t>garante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para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denominado</a:t>
            </a:r>
            <a:r>
              <a:rPr lang="en-US" dirty="0"/>
              <a:t>: “</a:t>
            </a:r>
            <a:r>
              <a:rPr lang="en-US" dirty="0" err="1"/>
              <a:t>fonte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de Dijkstra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arestas</a:t>
            </a:r>
            <a:r>
              <a:rPr lang="en-US" dirty="0"/>
              <a:t> com peso negative, o </a:t>
            </a:r>
            <a:r>
              <a:rPr lang="en-US" dirty="0" err="1"/>
              <a:t>algoritmo</a:t>
            </a:r>
            <a:r>
              <a:rPr lang="en-US" dirty="0"/>
              <a:t> de Prim </a:t>
            </a:r>
            <a:r>
              <a:rPr lang="en-US" dirty="0" err="1"/>
              <a:t>lida</a:t>
            </a:r>
            <a:r>
              <a:rPr lang="en-US" dirty="0"/>
              <a:t> com </a:t>
            </a:r>
            <a:r>
              <a:rPr lang="en-US" dirty="0" err="1"/>
              <a:t>eles</a:t>
            </a:r>
            <a:r>
              <a:rPr lang="en-US" dirty="0"/>
              <a:t>. O </a:t>
            </a:r>
            <a:r>
              <a:rPr lang="en-US" dirty="0" err="1"/>
              <a:t>algoritmo</a:t>
            </a:r>
            <a:r>
              <a:rPr lang="en-US" dirty="0"/>
              <a:t> de Prim </a:t>
            </a:r>
            <a:r>
              <a:rPr lang="en-US" dirty="0" err="1"/>
              <a:t>lida</a:t>
            </a:r>
            <a:r>
              <a:rPr lang="en-US" dirty="0"/>
              <a:t> com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dirigidos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224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35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Busca em largura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8CDD-C4E1-42D4-B926-35EB57750699}"/>
              </a:ext>
            </a:extLst>
          </p:cNvPr>
          <p:cNvSpPr txBox="1"/>
          <p:nvPr/>
        </p:nvSpPr>
        <p:spPr>
          <a:xfrm>
            <a:off x="611560" y="1052736"/>
            <a:ext cx="7455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com os alunos em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Passar exercício para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20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relação entre os vértices? Potencialmente qualquer uma, o que torna os grafos uma estrutura de dados com alto poder de modelar o mundo.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Diversos problemas científicos são modelados como grafo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games labirintos podem ser representados como grafos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computação problemas de caminhos mínimos podem ser representados por grafos.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5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Representação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representar grafos por matriz de adjacência. Onde cada aresta aparece repetida como na ilustração: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F6E96-3C29-490D-A3C8-1CB11C1C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76083"/>
            <a:ext cx="7305669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Representação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os pontos positivos e negativos sobre essa representação?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Vocês já tem o conhecimento sobre como implementar essa solução. </a:t>
            </a:r>
            <a:r>
              <a:rPr lang="pt-BR" dirty="0" err="1"/>
              <a:t>Obs</a:t>
            </a:r>
            <a:r>
              <a:rPr lang="pt-BR" dirty="0"/>
              <a:t>: é uma matriz..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complexidade de operações nessa estrutura de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0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Grafos: Representação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ACE7C-4C8D-4948-B6CF-9CBE1766F168}"/>
              </a:ext>
            </a:extLst>
          </p:cNvPr>
          <p:cNvSpPr txBox="1"/>
          <p:nvPr/>
        </p:nvSpPr>
        <p:spPr>
          <a:xfrm>
            <a:off x="683568" y="1052736"/>
            <a:ext cx="7455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outra forma para representar grafos é usar uma lista de adjacências.  Como na ilustração: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2F70F-4FDB-4D79-AD49-885C4C3A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2708920"/>
            <a:ext cx="71803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309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1207</Words>
  <Application>Microsoft Office PowerPoint</Application>
  <PresentationFormat>On-screen Show (4:3)</PresentationFormat>
  <Paragraphs>386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Design padrão</vt:lpstr>
      <vt:lpstr>Disciplina: Técnicas de programação para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Senac - Departamento Nacional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Adilson Lopes Khouri</cp:lastModifiedBy>
  <cp:revision>167</cp:revision>
  <cp:lastPrinted>2016-03-04T15:15:56Z</cp:lastPrinted>
  <dcterms:created xsi:type="dcterms:W3CDTF">2012-03-14T19:46:11Z</dcterms:created>
  <dcterms:modified xsi:type="dcterms:W3CDTF">2018-04-01T22:49:14Z</dcterms:modified>
</cp:coreProperties>
</file>