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24" r:id="rId3"/>
    <p:sldId id="325" r:id="rId4"/>
    <p:sldId id="326" r:id="rId5"/>
    <p:sldId id="327" r:id="rId6"/>
    <p:sldId id="328" r:id="rId7"/>
    <p:sldId id="329" r:id="rId8"/>
    <p:sldId id="330" r:id="rId9"/>
    <p:sldId id="331" r:id="rId10"/>
    <p:sldId id="332" r:id="rId11"/>
    <p:sldId id="334" r:id="rId12"/>
    <p:sldId id="336" r:id="rId13"/>
    <p:sldId id="338" r:id="rId14"/>
  </p:sldIdLst>
  <p:sldSz cx="9144000" cy="6858000" type="screen4x3"/>
  <p:notesSz cx="7099300" cy="10234613"/>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6B2A9F1-330D-4BAC-A3E8-6A83863E232D}" type="datetimeFigureOut">
              <a:rPr lang="pt-BR" smtClean="0"/>
              <a:t>01/04/2018</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04E3959-7A99-4C0A-817D-5E280B702409}" type="slidenum">
              <a:rPr lang="pt-BR" smtClean="0"/>
              <a:t>‹#›</a:t>
            </a:fld>
            <a:endParaRPr lang="pt-BR"/>
          </a:p>
        </p:txBody>
      </p:sp>
    </p:spTree>
    <p:extLst>
      <p:ext uri="{BB962C8B-B14F-4D97-AF65-F5344CB8AC3E}">
        <p14:creationId xmlns:p14="http://schemas.microsoft.com/office/powerpoint/2010/main" val="80470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22E92C6B-80F0-4DA1-9390-F8F9A3D92654}" type="slidenum">
              <a:rPr lang="pt-BR"/>
              <a:pPr>
                <a:defRPr/>
              </a:pPr>
              <a:t>‹#›</a:t>
            </a:fld>
            <a:endParaRPr lang="pt-BR"/>
          </a:p>
        </p:txBody>
      </p:sp>
    </p:spTree>
    <p:extLst>
      <p:ext uri="{BB962C8B-B14F-4D97-AF65-F5344CB8AC3E}">
        <p14:creationId xmlns:p14="http://schemas.microsoft.com/office/powerpoint/2010/main" val="71254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51280978-A08C-49AE-90C3-74ED8016CDB6}" type="slidenum">
              <a:rPr lang="pt-BR"/>
              <a:pPr>
                <a:defRPr/>
              </a:pPr>
              <a:t>‹#›</a:t>
            </a:fld>
            <a:endParaRPr lang="pt-BR"/>
          </a:p>
        </p:txBody>
      </p:sp>
    </p:spTree>
    <p:extLst>
      <p:ext uri="{BB962C8B-B14F-4D97-AF65-F5344CB8AC3E}">
        <p14:creationId xmlns:p14="http://schemas.microsoft.com/office/powerpoint/2010/main" val="126538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737E4B64-0307-4C1F-B286-51BBBEBBB595}" type="slidenum">
              <a:rPr lang="pt-BR"/>
              <a:pPr>
                <a:defRPr/>
              </a:pPr>
              <a:t>‹#›</a:t>
            </a:fld>
            <a:endParaRPr lang="pt-BR"/>
          </a:p>
        </p:txBody>
      </p:sp>
    </p:spTree>
    <p:extLst>
      <p:ext uri="{BB962C8B-B14F-4D97-AF65-F5344CB8AC3E}">
        <p14:creationId xmlns:p14="http://schemas.microsoft.com/office/powerpoint/2010/main" val="347717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9ED0A9C2-4362-4895-BC8A-23EF4169BC2C}" type="slidenum">
              <a:rPr lang="pt-BR"/>
              <a:pPr>
                <a:defRPr/>
              </a:pPr>
              <a:t>‹#›</a:t>
            </a:fld>
            <a:endParaRPr lang="pt-BR"/>
          </a:p>
        </p:txBody>
      </p:sp>
    </p:spTree>
    <p:extLst>
      <p:ext uri="{BB962C8B-B14F-4D97-AF65-F5344CB8AC3E}">
        <p14:creationId xmlns:p14="http://schemas.microsoft.com/office/powerpoint/2010/main" val="355620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94124E18-0C43-417C-81C2-56D6AC3E6DD7}" type="slidenum">
              <a:rPr lang="pt-BR"/>
              <a:pPr>
                <a:defRPr/>
              </a:pPr>
              <a:t>‹#›</a:t>
            </a:fld>
            <a:endParaRPr lang="pt-BR"/>
          </a:p>
        </p:txBody>
      </p:sp>
    </p:spTree>
    <p:extLst>
      <p:ext uri="{BB962C8B-B14F-4D97-AF65-F5344CB8AC3E}">
        <p14:creationId xmlns:p14="http://schemas.microsoft.com/office/powerpoint/2010/main" val="106469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D2320EBB-34B7-46DC-8139-4930AB939B1A}" type="slidenum">
              <a:rPr lang="pt-BR"/>
              <a:pPr>
                <a:defRPr/>
              </a:pPr>
              <a:t>‹#›</a:t>
            </a:fld>
            <a:endParaRPr lang="pt-BR"/>
          </a:p>
        </p:txBody>
      </p:sp>
    </p:spTree>
    <p:extLst>
      <p:ext uri="{BB962C8B-B14F-4D97-AF65-F5344CB8AC3E}">
        <p14:creationId xmlns:p14="http://schemas.microsoft.com/office/powerpoint/2010/main" val="280297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pPr>
              <a:defRPr/>
            </a:pPr>
            <a:fld id="{77F7123F-B31C-4442-A407-C8FB722C9D87}" type="slidenum">
              <a:rPr lang="pt-BR"/>
              <a:pPr>
                <a:defRPr/>
              </a:pPr>
              <a:t>‹#›</a:t>
            </a:fld>
            <a:endParaRPr lang="pt-BR"/>
          </a:p>
        </p:txBody>
      </p:sp>
    </p:spTree>
    <p:extLst>
      <p:ext uri="{BB962C8B-B14F-4D97-AF65-F5344CB8AC3E}">
        <p14:creationId xmlns:p14="http://schemas.microsoft.com/office/powerpoint/2010/main" val="243194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28B9BAA3-EB53-4545-BB48-8E213B445F46}" type="slidenum">
              <a:rPr lang="pt-BR"/>
              <a:pPr>
                <a:defRPr/>
              </a:pPr>
              <a:t>‹#›</a:t>
            </a:fld>
            <a:endParaRPr lang="pt-BR"/>
          </a:p>
        </p:txBody>
      </p:sp>
    </p:spTree>
    <p:extLst>
      <p:ext uri="{BB962C8B-B14F-4D97-AF65-F5344CB8AC3E}">
        <p14:creationId xmlns:p14="http://schemas.microsoft.com/office/powerpoint/2010/main" val="378559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2D5AE3B5-689E-4D8C-A129-C723CF833BD0}" type="slidenum">
              <a:rPr lang="pt-BR"/>
              <a:pPr>
                <a:defRPr/>
              </a:pPr>
              <a:t>‹#›</a:t>
            </a:fld>
            <a:endParaRPr lang="pt-BR"/>
          </a:p>
        </p:txBody>
      </p:sp>
    </p:spTree>
    <p:extLst>
      <p:ext uri="{BB962C8B-B14F-4D97-AF65-F5344CB8AC3E}">
        <p14:creationId xmlns:p14="http://schemas.microsoft.com/office/powerpoint/2010/main" val="184838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6A80CBAF-C272-4D2B-B512-790D32147F00}" type="slidenum">
              <a:rPr lang="pt-BR"/>
              <a:pPr>
                <a:defRPr/>
              </a:pPr>
              <a:t>‹#›</a:t>
            </a:fld>
            <a:endParaRPr lang="pt-BR"/>
          </a:p>
        </p:txBody>
      </p:sp>
    </p:spTree>
    <p:extLst>
      <p:ext uri="{BB962C8B-B14F-4D97-AF65-F5344CB8AC3E}">
        <p14:creationId xmlns:p14="http://schemas.microsoft.com/office/powerpoint/2010/main" val="182586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6538174C-2C19-4E17-82AC-0AC47926D81A}" type="slidenum">
              <a:rPr lang="pt-BR"/>
              <a:pPr>
                <a:defRPr/>
              </a:pPr>
              <a:t>‹#›</a:t>
            </a:fld>
            <a:endParaRPr lang="pt-BR"/>
          </a:p>
        </p:txBody>
      </p:sp>
    </p:spTree>
    <p:extLst>
      <p:ext uri="{BB962C8B-B14F-4D97-AF65-F5344CB8AC3E}">
        <p14:creationId xmlns:p14="http://schemas.microsoft.com/office/powerpoint/2010/main" val="204676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a:defRPr/>
            </a:pPr>
            <a:fld id="{71B5B219-289D-4C26-BD0A-1C3FF3C467CA}" type="slidenum">
              <a:rPr lang="pt-BR"/>
              <a:pPr>
                <a:defRPr/>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323528" y="1772816"/>
            <a:ext cx="8604738" cy="1143000"/>
          </a:xfrm>
        </p:spPr>
        <p:txBody>
          <a:bodyPr/>
          <a:lstStyle/>
          <a:p>
            <a:pPr eaLnBrk="1" hangingPunct="1"/>
            <a:r>
              <a:rPr lang="pt-BR" sz="3600" dirty="0">
                <a:solidFill>
                  <a:srgbClr val="FF781D"/>
                </a:solidFill>
                <a:cs typeface="Arial" charset="0"/>
              </a:rPr>
              <a:t>Disciplina: </a:t>
            </a:r>
            <a:r>
              <a:rPr lang="pt-BR" sz="3600" dirty="0">
                <a:solidFill>
                  <a:srgbClr val="FF781D"/>
                </a:solidFill>
              </a:rPr>
              <a:t>Técnicas de programação para Games</a:t>
            </a:r>
            <a:endParaRPr lang="pt-BR" sz="4000" dirty="0"/>
          </a:p>
        </p:txBody>
      </p:sp>
      <p:sp>
        <p:nvSpPr>
          <p:cNvPr id="4" name="Rectangle 3"/>
          <p:cNvSpPr>
            <a:spLocks noGrp="1" noChangeArrowheads="1"/>
          </p:cNvSpPr>
          <p:nvPr>
            <p:ph type="subTitle" idx="1"/>
          </p:nvPr>
        </p:nvSpPr>
        <p:spPr>
          <a:xfrm>
            <a:off x="1259632" y="3356992"/>
            <a:ext cx="6400800" cy="3095625"/>
          </a:xfrm>
        </p:spPr>
        <p:txBody>
          <a:bodyPr/>
          <a:lstStyle/>
          <a:p>
            <a:pPr eaLnBrk="1" hangingPunct="1">
              <a:lnSpc>
                <a:spcPct val="90000"/>
              </a:lnSpc>
            </a:pPr>
            <a:r>
              <a:rPr lang="pt-BR" sz="2000" b="1" dirty="0"/>
              <a:t>PÓS-GRADUAÇÃO EM GAMES</a:t>
            </a:r>
          </a:p>
          <a:p>
            <a:pPr eaLnBrk="1" hangingPunct="1">
              <a:lnSpc>
                <a:spcPct val="90000"/>
              </a:lnSpc>
            </a:pPr>
            <a:endParaRPr lang="en-US" sz="1600" b="1" dirty="0">
              <a:solidFill>
                <a:srgbClr val="333333"/>
              </a:solidFill>
            </a:endParaRPr>
          </a:p>
          <a:p>
            <a:pPr eaLnBrk="1" hangingPunct="1">
              <a:lnSpc>
                <a:spcPct val="80000"/>
              </a:lnSpc>
            </a:pPr>
            <a:r>
              <a:rPr lang="pt-BR" sz="2000" b="1" dirty="0">
                <a:solidFill>
                  <a:srgbClr val="333333"/>
                </a:solidFill>
              </a:rPr>
              <a:t>Diretoria de Pós-graduação e Pesquisa</a:t>
            </a:r>
          </a:p>
          <a:p>
            <a:pPr eaLnBrk="1" hangingPunct="1">
              <a:lnSpc>
                <a:spcPct val="80000"/>
              </a:lnSpc>
            </a:pPr>
            <a:r>
              <a:rPr lang="pt-BR" sz="2000" b="1" dirty="0">
                <a:solidFill>
                  <a:srgbClr val="333333"/>
                </a:solidFill>
              </a:rPr>
              <a:t>Centro Universitário Senac</a:t>
            </a:r>
          </a:p>
          <a:p>
            <a:pPr eaLnBrk="1" hangingPunct="1">
              <a:lnSpc>
                <a:spcPct val="90000"/>
              </a:lnSpc>
            </a:pPr>
            <a:endParaRPr lang="pt-BR" sz="1800" b="1" dirty="0">
              <a:solidFill>
                <a:srgbClr val="333333"/>
              </a:solidFill>
            </a:endParaRPr>
          </a:p>
          <a:p>
            <a:pPr eaLnBrk="1" hangingPunct="1">
              <a:lnSpc>
                <a:spcPct val="90000"/>
              </a:lnSpc>
            </a:pPr>
            <a:endParaRPr lang="pt-BR" sz="2000" dirty="0"/>
          </a:p>
          <a:p>
            <a:pPr eaLnBrk="1" hangingPunct="1">
              <a:lnSpc>
                <a:spcPct val="90000"/>
              </a:lnSpc>
            </a:pPr>
            <a:r>
              <a:rPr lang="pt-BR" sz="2000" dirty="0"/>
              <a:t>Prof. M. Sc. Adilson Lopes Khouri </a:t>
            </a:r>
            <a:br>
              <a:rPr lang="pt-BR" sz="2000" dirty="0"/>
            </a:br>
            <a:r>
              <a:rPr lang="pt-BR" sz="2000" dirty="0"/>
              <a:t>adilson.Khouri.usp@gmail.com</a:t>
            </a:r>
            <a:br>
              <a:rPr lang="pt-BR" sz="2000" dirty="0"/>
            </a:br>
            <a:endParaRPr lang="pt-BR" sz="2000" dirty="0"/>
          </a:p>
          <a:p>
            <a:pPr eaLnBrk="1" hangingPunct="1">
              <a:lnSpc>
                <a:spcPct val="90000"/>
              </a:lnSpc>
            </a:pPr>
            <a:endParaRPr lang="pt-BR" dirty="0"/>
          </a:p>
        </p:txBody>
      </p:sp>
      <p:pic>
        <p:nvPicPr>
          <p:cNvPr id="5" name="Imagem 4" descr="cid:image001.png@01D14871.F66FA030"/>
          <p:cNvPicPr/>
          <p:nvPr/>
        </p:nvPicPr>
        <p:blipFill>
          <a:blip r:embed="rId2">
            <a:extLst>
              <a:ext uri="{28A0092B-C50C-407E-A947-70E740481C1C}">
                <a14:useLocalDpi xmlns:a14="http://schemas.microsoft.com/office/drawing/2010/main" val="0"/>
              </a:ext>
            </a:extLst>
          </a:blip>
          <a:srcRect/>
          <a:stretch>
            <a:fillRect/>
          </a:stretch>
        </p:blipFill>
        <p:spPr bwMode="auto">
          <a:xfrm>
            <a:off x="6948264" y="260648"/>
            <a:ext cx="18383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79512" y="131763"/>
            <a:ext cx="85688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Indução matemática</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4524315"/>
          </a:xfrm>
          <a:prstGeom prst="rect">
            <a:avLst/>
          </a:prstGeom>
          <a:noFill/>
        </p:spPr>
        <p:txBody>
          <a:bodyPr wrap="square" rtlCol="0">
            <a:spAutoFit/>
          </a:bodyPr>
          <a:lstStyle/>
          <a:p>
            <a:pPr marL="285750" indent="-285750">
              <a:buFont typeface="Arial" panose="020B0604020202020204" pitchFamily="34" charset="0"/>
              <a:buChar char="•"/>
            </a:pPr>
            <a:r>
              <a:rPr lang="pt-BR" dirty="0"/>
              <a:t>Uma analogia usada para compreender recursão são as bonecas russas </a:t>
            </a:r>
            <a:r>
              <a:rPr lang="pt-BR" dirty="0" err="1"/>
              <a:t>matrioskas</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p:txBody>
      </p:sp>
      <p:pic>
        <p:nvPicPr>
          <p:cNvPr id="4" name="Picture 3">
            <a:extLst>
              <a:ext uri="{FF2B5EF4-FFF2-40B4-BE49-F238E27FC236}">
                <a16:creationId xmlns:a16="http://schemas.microsoft.com/office/drawing/2014/main" id="{55184A27-1CA4-4642-8499-0198F5086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54" y="2924944"/>
            <a:ext cx="8058150" cy="2828925"/>
          </a:xfrm>
          <a:prstGeom prst="rect">
            <a:avLst/>
          </a:prstGeom>
        </p:spPr>
      </p:pic>
    </p:spTree>
    <p:extLst>
      <p:ext uri="{BB962C8B-B14F-4D97-AF65-F5344CB8AC3E}">
        <p14:creationId xmlns:p14="http://schemas.microsoft.com/office/powerpoint/2010/main" val="123640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79512" y="131763"/>
            <a:ext cx="85688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Indução matemática “Forte”</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6186309"/>
          </a:xfrm>
          <a:prstGeom prst="rect">
            <a:avLst/>
          </a:prstGeom>
          <a:noFill/>
        </p:spPr>
        <p:txBody>
          <a:bodyPr wrap="square" rtlCol="0">
            <a:spAutoFit/>
          </a:bodyPr>
          <a:lstStyle/>
          <a:p>
            <a:pPr marL="285750" indent="-285750">
              <a:buFont typeface="Arial" panose="020B0604020202020204" pitchFamily="34" charset="0"/>
              <a:buChar char="•"/>
            </a:pPr>
            <a:r>
              <a:rPr lang="pt-BR" dirty="0"/>
              <a:t>Indução forte é uma estratégia parecida com indução fraca mas que origina algoritmos baseados em divisão e conquista.</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Novamente devemos provar o caso base: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N = 1</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Mas agora, ao invés de provar para n-1 vamos provar que a hipótese é válida para qualquer k&lt;n</a:t>
            </a:r>
          </a:p>
          <a:p>
            <a:pPr marL="285750" indent="-285750">
              <a:buFont typeface="Arial" panose="020B0604020202020204" pitchFamily="34" charset="0"/>
              <a:buChar char="•"/>
            </a:pPr>
            <a:endParaRPr lang="pt-BR" dirty="0"/>
          </a:p>
          <a:p>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26858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79512" y="131763"/>
            <a:ext cx="85688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Indução matemática “Forte”</a:t>
            </a:r>
          </a:p>
        </p:txBody>
      </p:sp>
      <p:sp>
        <p:nvSpPr>
          <p:cNvPr id="2" name="TextBox 1">
            <a:extLst>
              <a:ext uri="{FF2B5EF4-FFF2-40B4-BE49-F238E27FC236}">
                <a16:creationId xmlns:a16="http://schemas.microsoft.com/office/drawing/2014/main" id="{C44C57C1-46CC-4587-AE26-C9312DACC16E}"/>
              </a:ext>
            </a:extLst>
          </p:cNvPr>
          <p:cNvSpPr txBox="1"/>
          <p:nvPr/>
        </p:nvSpPr>
        <p:spPr>
          <a:xfrm>
            <a:off x="202073" y="1484784"/>
            <a:ext cx="7992888" cy="7017306"/>
          </a:xfrm>
          <a:prstGeom prst="rect">
            <a:avLst/>
          </a:prstGeom>
          <a:noFill/>
        </p:spPr>
        <p:txBody>
          <a:bodyPr wrap="square" rtlCol="0">
            <a:spAutoFit/>
          </a:bodyPr>
          <a:lstStyle/>
          <a:p>
            <a:pPr marL="285750" indent="-285750">
              <a:buFont typeface="Arial" panose="020B0604020202020204" pitchFamily="34" charset="0"/>
              <a:buChar char="•"/>
            </a:pPr>
            <a:r>
              <a:rPr lang="pt-BR" dirty="0"/>
              <a:t>Citar algoritmo de </a:t>
            </a:r>
            <a:r>
              <a:rPr lang="pt-BR" dirty="0" err="1"/>
              <a:t>exponenciação</a:t>
            </a:r>
            <a:r>
              <a:rPr lang="pt-BR" dirty="0"/>
              <a:t> por indução forte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N = 0 então </a:t>
            </a:r>
            <a:r>
              <a:rPr lang="pt-BR" dirty="0" err="1"/>
              <a:t>exp</a:t>
            </a:r>
            <a:r>
              <a:rPr lang="pt-BR" dirty="0"/>
              <a:t>(a,0) = 1//caso base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Passo indutivo, sei calcular </a:t>
            </a:r>
            <a:r>
              <a:rPr lang="pt-BR" dirty="0" err="1"/>
              <a:t>exp</a:t>
            </a:r>
            <a:r>
              <a:rPr lang="pt-BR" dirty="0"/>
              <a:t>(</a:t>
            </a:r>
            <a:r>
              <a:rPr lang="pt-BR" dirty="0" err="1"/>
              <a:t>a,piso</a:t>
            </a:r>
            <a:r>
              <a:rPr lang="pt-BR" dirty="0"/>
              <a:t>(n/2))</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O cálculo seria: se n%2 = 0 então </a:t>
            </a:r>
            <a:r>
              <a:rPr lang="pt-BR" dirty="0" err="1"/>
              <a:t>exp</a:t>
            </a:r>
            <a:r>
              <a:rPr lang="pt-BR" dirty="0"/>
              <a:t>(</a:t>
            </a:r>
            <a:r>
              <a:rPr lang="pt-BR" dirty="0" err="1"/>
              <a:t>a,piso</a:t>
            </a:r>
            <a:r>
              <a:rPr lang="pt-BR" dirty="0"/>
              <a:t>(n/2))^2</a:t>
            </a:r>
          </a:p>
          <a:p>
            <a:pPr lvl="4"/>
            <a:r>
              <a:rPr lang="pt-BR" dirty="0"/>
              <a:t>  se n% 2 = 1 então </a:t>
            </a:r>
            <a:r>
              <a:rPr lang="pt-BR" dirty="0" err="1"/>
              <a:t>exp</a:t>
            </a:r>
            <a:r>
              <a:rPr lang="pt-BR" dirty="0"/>
              <a:t>(</a:t>
            </a:r>
            <a:r>
              <a:rPr lang="pt-BR" dirty="0" err="1"/>
              <a:t>a,piso</a:t>
            </a:r>
            <a:r>
              <a:rPr lang="pt-BR" dirty="0"/>
              <a:t>(n/2))^2</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Explicar no quadro e programar!</a:t>
            </a:r>
          </a:p>
          <a:p>
            <a:pPr marL="285750" indent="-285750">
              <a:buFont typeface="Arial" panose="020B0604020202020204" pitchFamily="34" charset="0"/>
              <a:buChar char="•"/>
            </a:pPr>
            <a:endParaRPr lang="pt-BR" dirty="0"/>
          </a:p>
          <a:p>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49313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79512" y="131763"/>
            <a:ext cx="85688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err="1">
                <a:solidFill>
                  <a:srgbClr val="FF781D"/>
                </a:solidFill>
                <a:latin typeface="Arial" charset="0"/>
              </a:rPr>
              <a:t>Tribonacci</a:t>
            </a:r>
            <a:endParaRPr lang="pt-BR" sz="3600" dirty="0">
              <a:solidFill>
                <a:srgbClr val="FF781D"/>
              </a:solidFill>
              <a:latin typeface="Arial" charset="0"/>
            </a:endParaRPr>
          </a:p>
        </p:txBody>
      </p:sp>
      <p:sp>
        <p:nvSpPr>
          <p:cNvPr id="2" name="TextBox 1">
            <a:extLst>
              <a:ext uri="{FF2B5EF4-FFF2-40B4-BE49-F238E27FC236}">
                <a16:creationId xmlns:a16="http://schemas.microsoft.com/office/drawing/2014/main" id="{C44C57C1-46CC-4587-AE26-C9312DACC16E}"/>
              </a:ext>
            </a:extLst>
          </p:cNvPr>
          <p:cNvSpPr txBox="1"/>
          <p:nvPr/>
        </p:nvSpPr>
        <p:spPr>
          <a:xfrm>
            <a:off x="179512" y="1443841"/>
            <a:ext cx="7992888" cy="5078313"/>
          </a:xfrm>
          <a:prstGeom prst="rect">
            <a:avLst/>
          </a:prstGeom>
          <a:noFill/>
        </p:spPr>
        <p:txBody>
          <a:bodyPr wrap="square" rtlCol="0">
            <a:spAutoFit/>
          </a:bodyPr>
          <a:lstStyle/>
          <a:p>
            <a:pPr marL="285750" indent="-285750">
              <a:buFont typeface="Arial" panose="020B0604020202020204" pitchFamily="34" charset="0"/>
              <a:buChar char="•"/>
            </a:pPr>
            <a:r>
              <a:rPr lang="pt-BR" dirty="0"/>
              <a:t>A sequencia de </a:t>
            </a:r>
            <a:r>
              <a:rPr lang="pt-BR" dirty="0" err="1"/>
              <a:t>Tribonacci</a:t>
            </a:r>
            <a:r>
              <a:rPr lang="pt-BR" dirty="0"/>
              <a:t> é muito parecida com a série de Fibonacci. A diferença é que cada elemento é a soma dos três anteriores.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Mostrar no quadro e programar com os alunos</a:t>
            </a:r>
          </a:p>
          <a:p>
            <a:pPr marL="285750" indent="-285750">
              <a:buFont typeface="Arial" panose="020B0604020202020204" pitchFamily="34" charset="0"/>
              <a:buChar char="•"/>
            </a:pPr>
            <a:endParaRPr lang="pt-BR" dirty="0"/>
          </a:p>
          <a:p>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61212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a:solidFill>
                  <a:srgbClr val="FF781D"/>
                </a:solidFill>
                <a:latin typeface="Arial" charset="0"/>
              </a:rPr>
              <a:t>Conteúdo Programático</a:t>
            </a:r>
          </a:p>
        </p:txBody>
      </p:sp>
      <p:graphicFrame>
        <p:nvGraphicFramePr>
          <p:cNvPr id="2" name="Tabela 1"/>
          <p:cNvGraphicFramePr>
            <a:graphicFrameLocks noGrp="1"/>
          </p:cNvGraphicFramePr>
          <p:nvPr>
            <p:extLst>
              <p:ext uri="{D42A27DB-BD31-4B8C-83A1-F6EECF244321}">
                <p14:modId xmlns:p14="http://schemas.microsoft.com/office/powerpoint/2010/main" val="3015234366"/>
              </p:ext>
            </p:extLst>
          </p:nvPr>
        </p:nvGraphicFramePr>
        <p:xfrm>
          <a:off x="1007604" y="836712"/>
          <a:ext cx="7128792" cy="5778981"/>
        </p:xfrm>
        <a:graphic>
          <a:graphicData uri="http://schemas.openxmlformats.org/drawingml/2006/table">
            <a:tbl>
              <a:tblPr>
                <a:tableStyleId>{5C22544A-7EE6-4342-B048-85BDC9FD1C3A}</a:tableStyleId>
              </a:tblPr>
              <a:tblGrid>
                <a:gridCol w="1339127">
                  <a:extLst>
                    <a:ext uri="{9D8B030D-6E8A-4147-A177-3AD203B41FA5}">
                      <a16:colId xmlns:a16="http://schemas.microsoft.com/office/drawing/2014/main" val="20000"/>
                    </a:ext>
                  </a:extLst>
                </a:gridCol>
                <a:gridCol w="5789665">
                  <a:extLst>
                    <a:ext uri="{9D8B030D-6E8A-4147-A177-3AD203B41FA5}">
                      <a16:colId xmlns:a16="http://schemas.microsoft.com/office/drawing/2014/main" val="20001"/>
                    </a:ext>
                  </a:extLst>
                </a:gridCol>
              </a:tblGrid>
              <a:tr h="258239">
                <a:tc>
                  <a:txBody>
                    <a:bodyPr/>
                    <a:lstStyle/>
                    <a:p>
                      <a:pPr algn="ctr">
                        <a:spcAft>
                          <a:spcPts val="0"/>
                        </a:spcAft>
                      </a:pPr>
                      <a:r>
                        <a:rPr lang="pt-BR" sz="1400" u="sng" dirty="0">
                          <a:effectLst/>
                        </a:rPr>
                        <a:t>Sessão</a:t>
                      </a:r>
                      <a:endParaRPr lang="pt-BR" sz="1400" u="sng" dirty="0">
                        <a:effectLst/>
                        <a:latin typeface="Times New Roman"/>
                        <a:ea typeface="Times New Roman"/>
                      </a:endParaRPr>
                    </a:p>
                  </a:txBody>
                  <a:tcPr marL="44450" marR="44450" marT="0" marB="0" anchor="ctr"/>
                </a:tc>
                <a:tc>
                  <a:txBody>
                    <a:bodyPr/>
                    <a:lstStyle/>
                    <a:p>
                      <a:pPr algn="ctr">
                        <a:spcAft>
                          <a:spcPts val="0"/>
                        </a:spcAft>
                      </a:pPr>
                      <a:r>
                        <a:rPr lang="pt-BR" sz="1400" u="sng" dirty="0">
                          <a:effectLst/>
                        </a:rPr>
                        <a:t>Conteúdo </a:t>
                      </a:r>
                      <a:endParaRPr lang="pt-BR" sz="1400" u="sng" dirty="0">
                        <a:effectLst/>
                        <a:latin typeface="Times New Roman"/>
                        <a:ea typeface="Times New Roman"/>
                      </a:endParaRPr>
                    </a:p>
                  </a:txBody>
                  <a:tcPr marL="44450" marR="44450" marT="0" marB="0" anchor="ctr"/>
                </a:tc>
                <a:extLst>
                  <a:ext uri="{0D108BD9-81ED-4DB2-BD59-A6C34878D82A}">
                    <a16:rowId xmlns:a16="http://schemas.microsoft.com/office/drawing/2014/main" val="10000"/>
                  </a:ext>
                </a:extLst>
              </a:tr>
              <a:tr h="516478">
                <a:tc>
                  <a:txBody>
                    <a:bodyPr/>
                    <a:lstStyle/>
                    <a:p>
                      <a:pPr algn="just">
                        <a:spcAft>
                          <a:spcPts val="0"/>
                        </a:spcAft>
                      </a:pPr>
                      <a:r>
                        <a:rPr lang="pt-BR" sz="1400" dirty="0">
                          <a:effectLst/>
                          <a:latin typeface="Times New Roman"/>
                          <a:ea typeface="Times New Roman"/>
                        </a:rPr>
                        <a:t>12/04</a:t>
                      </a:r>
                    </a:p>
                  </a:txBody>
                  <a:tcPr marL="44450" marR="44450" marT="0" marB="0" anchor="ctr"/>
                </a:tc>
                <a:tc>
                  <a:txBody>
                    <a:bodyPr/>
                    <a:lstStyle/>
                    <a:p>
                      <a:pPr algn="just">
                        <a:spcAft>
                          <a:spcPts val="0"/>
                        </a:spcAft>
                      </a:pPr>
                      <a:r>
                        <a:rPr lang="pt-BR" sz="1400" dirty="0">
                          <a:effectLst/>
                        </a:rPr>
                        <a:t>XP e banco de dados</a:t>
                      </a:r>
                      <a:endParaRPr lang="pt-BR" sz="1400" i="1" dirty="0">
                        <a:effectLst/>
                        <a:latin typeface="Times New Roman"/>
                        <a:ea typeface="Times New Roman"/>
                      </a:endParaRPr>
                    </a:p>
                  </a:txBody>
                  <a:tcPr marL="44450" marR="44450" marT="0" marB="0" anchor="ctr"/>
                </a:tc>
                <a:extLst>
                  <a:ext uri="{0D108BD9-81ED-4DB2-BD59-A6C34878D82A}">
                    <a16:rowId xmlns:a16="http://schemas.microsoft.com/office/drawing/2014/main" val="10001"/>
                  </a:ext>
                </a:extLst>
              </a:tr>
              <a:tr h="516478">
                <a:tc>
                  <a:txBody>
                    <a:bodyPr/>
                    <a:lstStyle/>
                    <a:p>
                      <a:pPr algn="just">
                        <a:spcAft>
                          <a:spcPts val="0"/>
                        </a:spcAft>
                      </a:pPr>
                      <a:r>
                        <a:rPr lang="pt-BR" sz="1400" kern="1200" dirty="0">
                          <a:solidFill>
                            <a:schemeClr val="dk1"/>
                          </a:solidFill>
                          <a:effectLst/>
                          <a:latin typeface="Times New Roman"/>
                          <a:ea typeface="+mn-ea"/>
                          <a:cs typeface="+mn-cs"/>
                        </a:rPr>
                        <a:t>17/04</a:t>
                      </a:r>
                      <a:endParaRPr lang="pt-BR" sz="1400" kern="1200" dirty="0">
                        <a:solidFill>
                          <a:schemeClr val="dk1"/>
                        </a:solidFill>
                        <a:effectLst/>
                        <a:latin typeface="Times New Roman"/>
                        <a:ea typeface="Times New Roman"/>
                        <a:cs typeface="+mn-cs"/>
                      </a:endParaRPr>
                    </a:p>
                  </a:txBody>
                  <a:tcPr marL="44450" marR="44450" marT="0" marB="0" anchor="ctr"/>
                </a:tc>
                <a:tc>
                  <a:txBody>
                    <a:bodyPr/>
                    <a:lstStyle/>
                    <a:p>
                      <a:pPr algn="just">
                        <a:spcAft>
                          <a:spcPts val="0"/>
                        </a:spcAft>
                      </a:pPr>
                      <a:r>
                        <a:rPr lang="pt-BR" sz="1400" dirty="0">
                          <a:effectLst/>
                        </a:rPr>
                        <a:t>I</a:t>
                      </a:r>
                      <a:r>
                        <a:rPr lang="pt-BR" sz="1400" kern="1200" dirty="0">
                          <a:solidFill>
                            <a:schemeClr val="dk1"/>
                          </a:solidFill>
                          <a:effectLst/>
                          <a:latin typeface="+mn-lt"/>
                          <a:ea typeface="+mn-ea"/>
                          <a:cs typeface="+mn-cs"/>
                        </a:rPr>
                        <a:t>ntrodução de estruturas de dados</a:t>
                      </a:r>
                    </a:p>
                  </a:txBody>
                  <a:tcPr marL="44450" marR="44450" marT="0" marB="0" anchor="ctr"/>
                </a:tc>
                <a:extLst>
                  <a:ext uri="{0D108BD9-81ED-4DB2-BD59-A6C34878D82A}">
                    <a16:rowId xmlns:a16="http://schemas.microsoft.com/office/drawing/2014/main" val="10002"/>
                  </a:ext>
                </a:extLst>
              </a:tr>
              <a:tr h="464640">
                <a:tc>
                  <a:txBody>
                    <a:bodyPr/>
                    <a:lstStyle/>
                    <a:p>
                      <a:pPr algn="just">
                        <a:spcAft>
                          <a:spcPts val="0"/>
                        </a:spcAft>
                      </a:pPr>
                      <a:r>
                        <a:rPr lang="pt-BR" sz="1400" dirty="0">
                          <a:effectLst/>
                          <a:latin typeface="Times New Roman"/>
                          <a:ea typeface="Times New Roman"/>
                        </a:rPr>
                        <a:t>19/04</a:t>
                      </a:r>
                    </a:p>
                  </a:txBody>
                  <a:tcPr marL="44450" marR="44450" marT="0" marB="0" anchor="ctr"/>
                </a:tc>
                <a:tc>
                  <a:txBody>
                    <a:bodyPr/>
                    <a:lstStyle/>
                    <a:p>
                      <a:pPr algn="just">
                        <a:spcAft>
                          <a:spcPts val="0"/>
                        </a:spcAft>
                      </a:pPr>
                      <a:r>
                        <a:rPr lang="pt-BR" sz="1400" kern="1200" dirty="0" err="1">
                          <a:solidFill>
                            <a:schemeClr val="dk1"/>
                          </a:solidFill>
                          <a:effectLst/>
                          <a:latin typeface="+mn-lt"/>
                          <a:ea typeface="+mn-ea"/>
                          <a:cs typeface="+mn-cs"/>
                        </a:rPr>
                        <a:t>Arrays</a:t>
                      </a:r>
                      <a:r>
                        <a:rPr lang="pt-BR" sz="1400" kern="1200" dirty="0">
                          <a:solidFill>
                            <a:schemeClr val="dk1"/>
                          </a:solidFill>
                          <a:effectLst/>
                          <a:latin typeface="+mn-lt"/>
                          <a:ea typeface="+mn-ea"/>
                          <a:cs typeface="+mn-cs"/>
                        </a:rPr>
                        <a:t> / Matrizes e Ordenação</a:t>
                      </a:r>
                    </a:p>
                  </a:txBody>
                  <a:tcPr marL="44450" marR="44450" marT="0" marB="0" anchor="ctr"/>
                </a:tc>
                <a:extLst>
                  <a:ext uri="{0D108BD9-81ED-4DB2-BD59-A6C34878D82A}">
                    <a16:rowId xmlns:a16="http://schemas.microsoft.com/office/drawing/2014/main" val="10003"/>
                  </a:ext>
                </a:extLst>
              </a:tr>
              <a:tr h="427170">
                <a:tc>
                  <a:txBody>
                    <a:bodyPr/>
                    <a:lstStyle/>
                    <a:p>
                      <a:pPr algn="just">
                        <a:spcAft>
                          <a:spcPts val="0"/>
                        </a:spcAft>
                      </a:pPr>
                      <a:r>
                        <a:rPr lang="pt-BR" sz="1400" dirty="0">
                          <a:effectLst/>
                          <a:highlight>
                            <a:srgbClr val="FFFF00"/>
                          </a:highlight>
                          <a:latin typeface="Times New Roman"/>
                          <a:ea typeface="Times New Roman"/>
                        </a:rPr>
                        <a:t>24/04</a:t>
                      </a:r>
                    </a:p>
                  </a:txBody>
                  <a:tcPr marL="44450" marR="44450" marT="0" marB="0" anchor="ctr"/>
                </a:tc>
                <a:tc>
                  <a:txBody>
                    <a:bodyPr/>
                    <a:lstStyle/>
                    <a:p>
                      <a:pPr algn="just">
                        <a:spcAft>
                          <a:spcPts val="0"/>
                        </a:spcAft>
                      </a:pPr>
                      <a:r>
                        <a:rPr lang="pt-BR" sz="1400" kern="1200" dirty="0">
                          <a:solidFill>
                            <a:schemeClr val="dk1"/>
                          </a:solidFill>
                          <a:effectLst/>
                          <a:highlight>
                            <a:srgbClr val="FFFF00"/>
                          </a:highlight>
                          <a:latin typeface="+mn-lt"/>
                          <a:ea typeface="+mn-ea"/>
                          <a:cs typeface="+mn-cs"/>
                        </a:rPr>
                        <a:t>Recursão - fatoriais, Fibonacci, busca binária, busca ternária</a:t>
                      </a:r>
                    </a:p>
                  </a:txBody>
                  <a:tcPr marL="44450" marR="44450" marT="0" marB="0" anchor="ctr"/>
                </a:tc>
                <a:extLst>
                  <a:ext uri="{0D108BD9-81ED-4DB2-BD59-A6C34878D82A}">
                    <a16:rowId xmlns:a16="http://schemas.microsoft.com/office/drawing/2014/main" val="10004"/>
                  </a:ext>
                </a:extLst>
              </a:tr>
              <a:tr h="427170">
                <a:tc>
                  <a:txBody>
                    <a:bodyPr/>
                    <a:lstStyle/>
                    <a:p>
                      <a:pPr algn="just">
                        <a:spcAft>
                          <a:spcPts val="0"/>
                        </a:spcAft>
                      </a:pPr>
                      <a:r>
                        <a:rPr lang="pt-BR" sz="1400" dirty="0">
                          <a:effectLst/>
                          <a:latin typeface="Times New Roman"/>
                          <a:ea typeface="Times New Roman"/>
                        </a:rPr>
                        <a:t>26/04</a:t>
                      </a:r>
                    </a:p>
                  </a:txBody>
                  <a:tcPr marL="44450" marR="44450" marT="0" marB="0" anchor="ctr"/>
                </a:tc>
                <a:tc>
                  <a:txBody>
                    <a:bodyPr/>
                    <a:lstStyle/>
                    <a:p>
                      <a:pPr algn="just">
                        <a:spcAft>
                          <a:spcPts val="0"/>
                        </a:spcAft>
                      </a:pPr>
                      <a:r>
                        <a:rPr lang="pt-BR" sz="1400" kern="1200" dirty="0">
                          <a:solidFill>
                            <a:schemeClr val="dk1"/>
                          </a:solidFill>
                          <a:effectLst/>
                          <a:latin typeface="+mn-lt"/>
                          <a:ea typeface="+mn-ea"/>
                          <a:cs typeface="+mn-cs"/>
                        </a:rPr>
                        <a:t>Lista Ligada</a:t>
                      </a:r>
                    </a:p>
                  </a:txBody>
                  <a:tcPr marL="44450" marR="44450" marT="0" marB="0" anchor="ctr"/>
                </a:tc>
                <a:extLst>
                  <a:ext uri="{0D108BD9-81ED-4DB2-BD59-A6C34878D82A}">
                    <a16:rowId xmlns:a16="http://schemas.microsoft.com/office/drawing/2014/main" val="10005"/>
                  </a:ext>
                </a:extLst>
              </a:tr>
              <a:tr h="516478">
                <a:tc>
                  <a:txBody>
                    <a:bodyPr/>
                    <a:lstStyle/>
                    <a:p>
                      <a:pPr algn="just">
                        <a:spcAft>
                          <a:spcPts val="0"/>
                        </a:spcAft>
                      </a:pPr>
                      <a:r>
                        <a:rPr lang="pt-BR" sz="1400" kern="1200" dirty="0">
                          <a:solidFill>
                            <a:schemeClr val="dk1"/>
                          </a:solidFill>
                          <a:effectLst/>
                          <a:latin typeface="+mn-lt"/>
                          <a:ea typeface="+mn-ea"/>
                          <a:cs typeface="+mn-cs"/>
                        </a:rPr>
                        <a:t>03/05</a:t>
                      </a:r>
                    </a:p>
                  </a:txBody>
                  <a:tcPr marL="44450" marR="44450" marT="0" marB="0" anchor="ctr"/>
                </a:tc>
                <a:tc>
                  <a:txBody>
                    <a:bodyPr/>
                    <a:lstStyle/>
                    <a:p>
                      <a:pPr algn="just">
                        <a:spcAft>
                          <a:spcPts val="0"/>
                        </a:spcAft>
                      </a:pPr>
                      <a:r>
                        <a:rPr lang="pt-BR" sz="1400" kern="1200" dirty="0">
                          <a:solidFill>
                            <a:schemeClr val="dk1"/>
                          </a:solidFill>
                          <a:effectLst/>
                          <a:latin typeface="+mn-lt"/>
                          <a:ea typeface="+mn-ea"/>
                          <a:cs typeface="+mn-cs"/>
                        </a:rPr>
                        <a:t>Pilha, Fila</a:t>
                      </a:r>
                    </a:p>
                  </a:txBody>
                  <a:tcPr marL="44450" marR="44450" marT="0" marB="0" anchor="ctr"/>
                </a:tc>
                <a:extLst>
                  <a:ext uri="{0D108BD9-81ED-4DB2-BD59-A6C34878D82A}">
                    <a16:rowId xmlns:a16="http://schemas.microsoft.com/office/drawing/2014/main" val="10006"/>
                  </a:ext>
                </a:extLst>
              </a:tr>
              <a:tr h="516478">
                <a:tc>
                  <a:txBody>
                    <a:bodyPr/>
                    <a:lstStyle/>
                    <a:p>
                      <a:pPr algn="just">
                        <a:spcAft>
                          <a:spcPts val="0"/>
                        </a:spcAft>
                      </a:pPr>
                      <a:r>
                        <a:rPr lang="pt-BR" sz="1400" kern="1200" dirty="0">
                          <a:solidFill>
                            <a:schemeClr val="dk1"/>
                          </a:solidFill>
                          <a:effectLst/>
                          <a:latin typeface="+mn-lt"/>
                          <a:ea typeface="+mn-ea"/>
                          <a:cs typeface="+mn-cs"/>
                        </a:rPr>
                        <a:t>08/05</a:t>
                      </a:r>
                    </a:p>
                  </a:txBody>
                  <a:tcPr marL="44450" marR="44450" marT="0" marB="0" anchor="ctr"/>
                </a:tc>
                <a:tc>
                  <a:txBody>
                    <a:bodyPr/>
                    <a:lstStyle/>
                    <a:p>
                      <a:pPr algn="just">
                        <a:spcAft>
                          <a:spcPts val="0"/>
                        </a:spcAft>
                      </a:pPr>
                      <a:r>
                        <a:rPr lang="pt-BR" sz="1400" kern="1200" dirty="0" err="1">
                          <a:solidFill>
                            <a:schemeClr val="dk1"/>
                          </a:solidFill>
                          <a:effectLst/>
                          <a:latin typeface="+mn-lt"/>
                          <a:ea typeface="+mn-ea"/>
                          <a:cs typeface="+mn-cs"/>
                        </a:rPr>
                        <a:t>Hash</a:t>
                      </a:r>
                      <a:endParaRPr lang="pt-BR" sz="1400" kern="1200" dirty="0">
                        <a:solidFill>
                          <a:schemeClr val="dk1"/>
                        </a:solidFill>
                        <a:effectLst/>
                        <a:latin typeface="+mn-lt"/>
                        <a:ea typeface="+mn-ea"/>
                        <a:cs typeface="+mn-cs"/>
                      </a:endParaRPr>
                    </a:p>
                  </a:txBody>
                  <a:tcPr marL="44450" marR="44450" marT="0" marB="0" anchor="ctr"/>
                </a:tc>
                <a:extLst>
                  <a:ext uri="{0D108BD9-81ED-4DB2-BD59-A6C34878D82A}">
                    <a16:rowId xmlns:a16="http://schemas.microsoft.com/office/drawing/2014/main" val="10007"/>
                  </a:ext>
                </a:extLst>
              </a:tr>
              <a:tr h="427170">
                <a:tc>
                  <a:txBody>
                    <a:bodyPr/>
                    <a:lstStyle/>
                    <a:p>
                      <a:pPr algn="just">
                        <a:spcAft>
                          <a:spcPts val="0"/>
                        </a:spcAft>
                      </a:pPr>
                      <a:r>
                        <a:rPr lang="pt-BR" sz="1400" kern="1200" dirty="0">
                          <a:solidFill>
                            <a:schemeClr val="dk1"/>
                          </a:solidFill>
                          <a:effectLst/>
                          <a:latin typeface="+mn-lt"/>
                          <a:ea typeface="+mn-ea"/>
                          <a:cs typeface="+mn-cs"/>
                        </a:rPr>
                        <a:t>10/05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Árvore Binária</a:t>
                      </a:r>
                    </a:p>
                  </a:txBody>
                  <a:tcPr marL="44450" marR="44450" marT="0" marB="0" anchor="ctr"/>
                </a:tc>
                <a:extLst>
                  <a:ext uri="{0D108BD9-81ED-4DB2-BD59-A6C34878D82A}">
                    <a16:rowId xmlns:a16="http://schemas.microsoft.com/office/drawing/2014/main" val="10008"/>
                  </a:ext>
                </a:extLst>
              </a:tr>
              <a:tr h="427170">
                <a:tc>
                  <a:txBody>
                    <a:bodyPr/>
                    <a:lstStyle/>
                    <a:p>
                      <a:pPr algn="just">
                        <a:spcAft>
                          <a:spcPts val="0"/>
                        </a:spcAft>
                      </a:pPr>
                      <a:r>
                        <a:rPr lang="pt-BR" sz="1400" kern="1200" dirty="0">
                          <a:solidFill>
                            <a:schemeClr val="dk1"/>
                          </a:solidFill>
                          <a:effectLst/>
                          <a:latin typeface="+mn-lt"/>
                          <a:ea typeface="+mn-ea"/>
                          <a:cs typeface="+mn-cs"/>
                        </a:rPr>
                        <a:t>15/05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err="1">
                          <a:solidFill>
                            <a:schemeClr val="dk1"/>
                          </a:solidFill>
                          <a:effectLst/>
                          <a:latin typeface="+mn-lt"/>
                          <a:ea typeface="+mn-ea"/>
                          <a:cs typeface="+mn-cs"/>
                        </a:rPr>
                        <a:t>Heap</a:t>
                      </a:r>
                      <a:endParaRPr lang="pt-BR" sz="1400" kern="1200" dirty="0">
                        <a:solidFill>
                          <a:schemeClr val="dk1"/>
                        </a:solidFill>
                        <a:effectLst/>
                        <a:latin typeface="+mn-lt"/>
                        <a:ea typeface="+mn-ea"/>
                        <a:cs typeface="+mn-cs"/>
                      </a:endParaRPr>
                    </a:p>
                  </a:txBody>
                  <a:tcPr marL="44450" marR="44450" marT="0" marB="0" anchor="ctr"/>
                </a:tc>
                <a:extLst>
                  <a:ext uri="{0D108BD9-81ED-4DB2-BD59-A6C34878D82A}">
                    <a16:rowId xmlns:a16="http://schemas.microsoft.com/office/drawing/2014/main" val="10009"/>
                  </a:ext>
                </a:extLst>
              </a:tr>
              <a:tr h="427170">
                <a:tc>
                  <a:txBody>
                    <a:bodyPr/>
                    <a:lstStyle/>
                    <a:p>
                      <a:pPr algn="just">
                        <a:spcAft>
                          <a:spcPts val="0"/>
                        </a:spcAft>
                      </a:pPr>
                      <a:r>
                        <a:rPr lang="pt-BR" sz="1400" kern="1200" dirty="0">
                          <a:solidFill>
                            <a:schemeClr val="dk1"/>
                          </a:solidFill>
                          <a:effectLst/>
                          <a:latin typeface="+mn-lt"/>
                          <a:ea typeface="+mn-ea"/>
                          <a:cs typeface="+mn-cs"/>
                        </a:rPr>
                        <a:t>17/05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Grafos</a:t>
                      </a:r>
                    </a:p>
                  </a:txBody>
                  <a:tcPr marL="44450" marR="44450" marT="0" marB="0" anchor="ctr"/>
                </a:tc>
                <a:extLst>
                  <a:ext uri="{0D108BD9-81ED-4DB2-BD59-A6C34878D82A}">
                    <a16:rowId xmlns:a16="http://schemas.microsoft.com/office/drawing/2014/main" val="10010"/>
                  </a:ext>
                </a:extLst>
              </a:tr>
              <a:tr h="427170">
                <a:tc>
                  <a:txBody>
                    <a:bodyPr/>
                    <a:lstStyle/>
                    <a:p>
                      <a:pPr algn="just">
                        <a:spcAft>
                          <a:spcPts val="0"/>
                        </a:spcAft>
                      </a:pPr>
                      <a:r>
                        <a:rPr lang="pt-BR" sz="1400" kern="1200" dirty="0">
                          <a:solidFill>
                            <a:schemeClr val="dk1"/>
                          </a:solidFill>
                          <a:effectLst/>
                          <a:latin typeface="+mn-lt"/>
                          <a:ea typeface="+mn-ea"/>
                          <a:cs typeface="+mn-cs"/>
                        </a:rPr>
                        <a:t>22/05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err="1">
                          <a:solidFill>
                            <a:schemeClr val="dk1"/>
                          </a:solidFill>
                          <a:effectLst/>
                          <a:latin typeface="+mn-lt"/>
                          <a:ea typeface="+mn-ea"/>
                          <a:cs typeface="+mn-cs"/>
                        </a:rPr>
                        <a:t>Binary</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space</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partition</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tree</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Quadtree</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and</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Octrees</a:t>
                      </a:r>
                      <a:endParaRPr lang="pt-BR" sz="1400" kern="1200" dirty="0">
                        <a:solidFill>
                          <a:schemeClr val="dk1"/>
                        </a:solidFill>
                        <a:effectLst/>
                        <a:latin typeface="+mn-lt"/>
                        <a:ea typeface="+mn-ea"/>
                        <a:cs typeface="+mn-cs"/>
                      </a:endParaRPr>
                    </a:p>
                  </a:txBody>
                  <a:tcPr marL="44450" marR="44450" marT="0" marB="0" anchor="ctr"/>
                </a:tc>
                <a:extLst>
                  <a:ext uri="{0D108BD9-81ED-4DB2-BD59-A6C34878D82A}">
                    <a16:rowId xmlns:a16="http://schemas.microsoft.com/office/drawing/2014/main" val="1424127460"/>
                  </a:ext>
                </a:extLst>
              </a:tr>
              <a:tr h="427170">
                <a:tc>
                  <a:txBody>
                    <a:bodyPr/>
                    <a:lstStyle/>
                    <a:p>
                      <a:pPr algn="just">
                        <a:spcAft>
                          <a:spcPts val="0"/>
                        </a:spcAft>
                      </a:pPr>
                      <a:r>
                        <a:rPr lang="pt-BR" sz="1400" kern="1200" dirty="0">
                          <a:solidFill>
                            <a:schemeClr val="dk1"/>
                          </a:solidFill>
                          <a:effectLst/>
                          <a:latin typeface="+mn-lt"/>
                          <a:ea typeface="+mn-ea"/>
                          <a:cs typeface="+mn-cs"/>
                        </a:rPr>
                        <a:t>24/05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Prova</a:t>
                      </a:r>
                    </a:p>
                  </a:txBody>
                  <a:tcPr marL="44450" marR="44450" marT="0" marB="0" anchor="ctr"/>
                </a:tc>
                <a:extLst>
                  <a:ext uri="{0D108BD9-81ED-4DB2-BD59-A6C34878D82A}">
                    <a16:rowId xmlns:a16="http://schemas.microsoft.com/office/drawing/2014/main" val="1889744084"/>
                  </a:ext>
                </a:extLst>
              </a:tr>
            </a:tbl>
          </a:graphicData>
        </a:graphic>
      </p:graphicFrame>
    </p:spTree>
    <p:extLst>
      <p:ext uri="{BB962C8B-B14F-4D97-AF65-F5344CB8AC3E}">
        <p14:creationId xmlns:p14="http://schemas.microsoft.com/office/powerpoint/2010/main" val="233633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Recursão</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3970318"/>
          </a:xfrm>
          <a:prstGeom prst="rect">
            <a:avLst/>
          </a:prstGeom>
          <a:noFill/>
        </p:spPr>
        <p:txBody>
          <a:bodyPr wrap="square" rtlCol="0">
            <a:spAutoFit/>
          </a:bodyPr>
          <a:lstStyle/>
          <a:p>
            <a:pPr marL="285750" indent="-285750">
              <a:buFont typeface="Arial" panose="020B0604020202020204" pitchFamily="34" charset="0"/>
              <a:buChar char="•"/>
            </a:pPr>
            <a:r>
              <a:rPr lang="pt-BR" dirty="0"/>
              <a:t>O que é recursão? Uma função que chama ela mesma diversas vezes até convergir em um caso básico do problema, de solução simples. Após atingir esse caso, ela combina todos os resultados intermediários até retornar a solução do problema.</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É um paradigma computacional muito poderoso, permite resolver problemas de forma simples. Programas recursivos tem uma tendência de serem menores que sua abordagens iterativas.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Está relacionada com conceito de indução matemática.</a:t>
            </a:r>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57955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Indução matemática</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4524315"/>
          </a:xfrm>
          <a:prstGeom prst="rect">
            <a:avLst/>
          </a:prstGeom>
          <a:noFill/>
        </p:spPr>
        <p:txBody>
          <a:bodyPr wrap="square" rtlCol="0">
            <a:spAutoFit/>
          </a:bodyPr>
          <a:lstStyle/>
          <a:p>
            <a:pPr marL="285750" indent="-285750">
              <a:buFont typeface="Arial" panose="020B0604020202020204" pitchFamily="34" charset="0"/>
              <a:buChar char="•"/>
            </a:pPr>
            <a:r>
              <a:rPr lang="pt-BR" dirty="0"/>
              <a:t>Indução matemática é uma técnica matemática para provar asserções sobre números naturais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Dado um teorema T com parâmetro N, que é um número natural. Precisamos provar que T é válido.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Usando indução matemática fazemos o seguinte procedimento:</a:t>
            </a:r>
          </a:p>
          <a:p>
            <a:pPr marL="285750" indent="-285750">
              <a:buFont typeface="Arial" panose="020B0604020202020204" pitchFamily="34" charset="0"/>
              <a:buChar char="•"/>
            </a:pPr>
            <a:endParaRPr lang="pt-BR" dirty="0"/>
          </a:p>
          <a:p>
            <a:pPr marL="342900" indent="-342900">
              <a:buFont typeface="+mj-lt"/>
              <a:buAutoNum type="arabicPeriod"/>
            </a:pPr>
            <a:r>
              <a:rPr lang="pt-BR" dirty="0"/>
              <a:t>Provamos T para n = 1 (chamado caso base)</a:t>
            </a:r>
          </a:p>
          <a:p>
            <a:pPr marL="342900" indent="-342900">
              <a:buFont typeface="+mj-lt"/>
              <a:buAutoNum type="arabicPeriod"/>
            </a:pPr>
            <a:endParaRPr lang="pt-BR" dirty="0"/>
          </a:p>
          <a:p>
            <a:pPr marL="342900" indent="-342900">
              <a:buFont typeface="+mj-lt"/>
              <a:buAutoNum type="arabicPeriod"/>
            </a:pPr>
            <a:r>
              <a:rPr lang="pt-BR" dirty="0"/>
              <a:t>Para todo T onde N &gt; 1, se T é válido para n-1 então é válido para N (passo indutivo)</a:t>
            </a:r>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12701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Indução matemática</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4247317"/>
          </a:xfrm>
          <a:prstGeom prst="rect">
            <a:avLst/>
          </a:prstGeom>
          <a:noFill/>
        </p:spPr>
        <p:txBody>
          <a:bodyPr wrap="square" rtlCol="0">
            <a:spAutoFit/>
          </a:bodyPr>
          <a:lstStyle/>
          <a:p>
            <a:pPr marL="285750" indent="-285750">
              <a:buFont typeface="Arial" panose="020B0604020202020204" pitchFamily="34" charset="0"/>
              <a:buChar char="•"/>
            </a:pPr>
            <a:r>
              <a:rPr lang="pt-BR" dirty="0"/>
              <a:t>Por que isso funciona? Por que apenas essas duas condições são suficientes?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Simples, as condições 1 e 2 implicam que T é válido para n = 2..</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Pela condição 2, se for válido para 2 será para 3.... e assim sucessivamente.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45019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Indução matemática</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7017306"/>
          </a:xfrm>
          <a:prstGeom prst="rect">
            <a:avLst/>
          </a:prstGeom>
          <a:noFill/>
        </p:spPr>
        <p:txBody>
          <a:bodyPr wrap="square" rtlCol="0">
            <a:spAutoFit/>
          </a:bodyPr>
          <a:lstStyle/>
          <a:p>
            <a:pPr marL="285750" indent="-285750">
              <a:buFont typeface="Arial" panose="020B0604020202020204" pitchFamily="34" charset="0"/>
              <a:buChar char="•"/>
            </a:pPr>
            <a:r>
              <a:rPr lang="pt-BR" dirty="0"/>
              <a:t>Um exemplo matemático, a soma dos n primeiros números naturais n, pode ser escrita como: S(n) = 1+2+...+n. Sabemos que isso é a soma de uma PA com r = 1, como provar que a soma desses números é dada pela fórmula fechada: S(n) = n*(n+1)/2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Podemos usar indução!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Passo base: n = 1 S(1) = 1 (trivial)</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Passo Indutivo: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S(n) = S(n-1) + n &lt;=&gt;</a:t>
            </a:r>
          </a:p>
          <a:p>
            <a:pPr marL="285750" indent="-285750">
              <a:buFont typeface="Arial" panose="020B0604020202020204" pitchFamily="34" charset="0"/>
              <a:buChar char="•"/>
            </a:pPr>
            <a:r>
              <a:rPr lang="pt-BR" dirty="0"/>
              <a:t>((n-1) *(n-1+1) )/2 + n &lt;=&gt;</a:t>
            </a:r>
          </a:p>
          <a:p>
            <a:pPr marL="285750" indent="-285750">
              <a:buFont typeface="Arial" panose="020B0604020202020204" pitchFamily="34" charset="0"/>
              <a:buChar char="•"/>
            </a:pPr>
            <a:r>
              <a:rPr lang="pt-BR" dirty="0"/>
              <a:t>n*(n+1) / 2</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A partir da hipótese indutiva com parâmetro n-1 (fórmula fechada) chegamos em n provando por indução que funciona \o/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18578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95536" y="131763"/>
            <a:ext cx="83528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Indução matemática e recursão</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7294305"/>
          </a:xfrm>
          <a:prstGeom prst="rect">
            <a:avLst/>
          </a:prstGeom>
          <a:noFill/>
        </p:spPr>
        <p:txBody>
          <a:bodyPr wrap="square" rtlCol="0">
            <a:spAutoFit/>
          </a:bodyPr>
          <a:lstStyle/>
          <a:p>
            <a:pPr marL="285750" indent="-285750">
              <a:buFont typeface="Arial" panose="020B0604020202020204" pitchFamily="34" charset="0"/>
              <a:buChar char="•"/>
            </a:pPr>
            <a:r>
              <a:rPr lang="pt-BR" dirty="0"/>
              <a:t>Qual a relação de indução matemática com recorrência?</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Tomemos o exemplo anterior, provado matematicamente válido. Seria viável programar com aqueles casos bases e indutivos?</a:t>
            </a:r>
          </a:p>
          <a:p>
            <a:endParaRPr lang="pt-BR" dirty="0"/>
          </a:p>
          <a:p>
            <a:pPr marL="285750" indent="-285750">
              <a:buFont typeface="Arial" panose="020B0604020202020204" pitchFamily="34" charset="0"/>
              <a:buChar char="•"/>
            </a:pPr>
            <a:r>
              <a:rPr lang="pt-BR" dirty="0"/>
              <a:t>O programa abaixo servirá como exemplo da relação entre indução e recorrência. Vamos analisar ele.</a:t>
            </a:r>
          </a:p>
          <a:p>
            <a:pPr marL="285750" indent="-285750">
              <a:buFont typeface="Arial" panose="020B0604020202020204" pitchFamily="34" charset="0"/>
              <a:buChar char="•"/>
            </a:pPr>
            <a:endParaRPr lang="pt-BR" dirty="0"/>
          </a:p>
          <a:p>
            <a:r>
              <a:rPr lang="pt-BR" dirty="0" err="1"/>
              <a:t>public</a:t>
            </a:r>
            <a:r>
              <a:rPr lang="pt-BR" dirty="0"/>
              <a:t> </a:t>
            </a:r>
            <a:r>
              <a:rPr lang="pt-BR" dirty="0" err="1"/>
              <a:t>static</a:t>
            </a:r>
            <a:r>
              <a:rPr lang="pt-BR" dirty="0"/>
              <a:t> </a:t>
            </a:r>
            <a:r>
              <a:rPr lang="pt-BR" dirty="0" err="1"/>
              <a:t>int</a:t>
            </a:r>
            <a:r>
              <a:rPr lang="pt-BR" dirty="0"/>
              <a:t> </a:t>
            </a:r>
            <a:r>
              <a:rPr lang="pt-BR" dirty="0" err="1"/>
              <a:t>somaPARecursiva</a:t>
            </a:r>
            <a:r>
              <a:rPr lang="pt-BR" dirty="0"/>
              <a:t>(n){</a:t>
            </a:r>
          </a:p>
          <a:p>
            <a:r>
              <a:rPr lang="pt-BR" dirty="0"/>
              <a:t>	</a:t>
            </a:r>
            <a:r>
              <a:rPr lang="pt-BR" dirty="0" err="1"/>
              <a:t>if</a:t>
            </a:r>
            <a:r>
              <a:rPr lang="pt-BR" dirty="0"/>
              <a:t>(n == 1){</a:t>
            </a:r>
            <a:r>
              <a:rPr lang="pt-BR" dirty="0" err="1"/>
              <a:t>return</a:t>
            </a:r>
            <a:r>
              <a:rPr lang="pt-BR" dirty="0"/>
              <a:t> 1;} //caso base</a:t>
            </a:r>
          </a:p>
          <a:p>
            <a:r>
              <a:rPr lang="pt-BR" dirty="0"/>
              <a:t>	</a:t>
            </a:r>
            <a:r>
              <a:rPr lang="pt-BR" dirty="0" err="1"/>
              <a:t>else</a:t>
            </a:r>
            <a:r>
              <a:rPr lang="pt-BR" dirty="0"/>
              <a:t>{</a:t>
            </a:r>
          </a:p>
          <a:p>
            <a:r>
              <a:rPr lang="pt-BR" dirty="0"/>
              <a:t>	      </a:t>
            </a:r>
            <a:r>
              <a:rPr lang="pt-BR" dirty="0" err="1"/>
              <a:t>return</a:t>
            </a:r>
            <a:r>
              <a:rPr lang="pt-BR" dirty="0"/>
              <a:t> </a:t>
            </a:r>
            <a:r>
              <a:rPr lang="pt-BR" dirty="0" err="1"/>
              <a:t>somaPARecursiva</a:t>
            </a:r>
            <a:r>
              <a:rPr lang="pt-BR" dirty="0"/>
              <a:t>(n-1) + n;//caso indutivo</a:t>
            </a:r>
          </a:p>
          <a:p>
            <a:r>
              <a:rPr lang="pt-BR" dirty="0"/>
              <a:t>	}</a:t>
            </a:r>
          </a:p>
          <a:p>
            <a:r>
              <a:rPr lang="pt-BR" dirty="0"/>
              <a:t>	</a:t>
            </a:r>
          </a:p>
          <a:p>
            <a:r>
              <a:rPr lang="pt-BR" dirty="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3477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79512" y="131763"/>
            <a:ext cx="85688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Indução matemática: Exercício</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3970318"/>
          </a:xfrm>
          <a:prstGeom prst="rect">
            <a:avLst/>
          </a:prstGeom>
          <a:noFill/>
        </p:spPr>
        <p:txBody>
          <a:bodyPr wrap="square" rtlCol="0">
            <a:spAutoFit/>
          </a:bodyPr>
          <a:lstStyle/>
          <a:p>
            <a:pPr marL="285750" indent="-285750">
              <a:buFont typeface="Arial" panose="020B0604020202020204" pitchFamily="34" charset="0"/>
              <a:buChar char="•"/>
            </a:pPr>
            <a:r>
              <a:rPr lang="pt-BR" dirty="0"/>
              <a:t>Como multiplicar dois números sem usar o operador de multiplicação? Programar a versão iterativa e a recursiva...</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259043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79512" y="131763"/>
            <a:ext cx="85688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Indução matemática: Exercício</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5078313"/>
          </a:xfrm>
          <a:prstGeom prst="rect">
            <a:avLst/>
          </a:prstGeom>
          <a:noFill/>
        </p:spPr>
        <p:txBody>
          <a:bodyPr wrap="square" rtlCol="0">
            <a:spAutoFit/>
          </a:bodyPr>
          <a:lstStyle/>
          <a:p>
            <a:pPr marL="285750" indent="-285750">
              <a:buFont typeface="Arial" panose="020B0604020202020204" pitchFamily="34" charset="0"/>
              <a:buChar char="•"/>
            </a:pPr>
            <a:r>
              <a:rPr lang="pt-BR" dirty="0"/>
              <a:t>A sequência de Fibonacci pode ser escrita como: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F(n)  se n &lt;= 1 então retorne n;</a:t>
            </a:r>
          </a:p>
          <a:p>
            <a:r>
              <a:rPr lang="pt-BR" dirty="0"/>
              <a:t>             caso contrário f(n-1) + f(n-2)</a:t>
            </a:r>
          </a:p>
          <a:p>
            <a:endParaRPr lang="pt-BR" dirty="0"/>
          </a:p>
          <a:p>
            <a:r>
              <a:rPr lang="pt-BR" dirty="0"/>
              <a:t>Vamos programar esse algoritmo....</a:t>
            </a:r>
          </a:p>
          <a:p>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221767395"/>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2071</TotalTime>
  <Words>753</Words>
  <Application>Microsoft Office PowerPoint</Application>
  <PresentationFormat>On-screen Show (4:3)</PresentationFormat>
  <Paragraphs>211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Design padrão</vt:lpstr>
      <vt:lpstr>Disciplina: Técnicas de programação para Games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Senac - Departamento Nacional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CCC18</dc:creator>
  <cp:lastModifiedBy>Adilson Lopes Khouri</cp:lastModifiedBy>
  <cp:revision>166</cp:revision>
  <cp:lastPrinted>2016-03-04T15:15:56Z</cp:lastPrinted>
  <dcterms:created xsi:type="dcterms:W3CDTF">2012-03-14T19:46:11Z</dcterms:created>
  <dcterms:modified xsi:type="dcterms:W3CDTF">2018-04-01T18:46:11Z</dcterms:modified>
</cp:coreProperties>
</file>