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24" r:id="rId3"/>
    <p:sldId id="325" r:id="rId4"/>
    <p:sldId id="327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22/04/2018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tutorial.net/sqlite-order-by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Banco de dados relacional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3E0617-1638-4AF9-9D28-E103C2B9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18995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Conjunto de tabelas relacionadas armazenadas em disco rígido (HD) em </a:t>
            </a:r>
          </a:p>
          <a:p>
            <a:r>
              <a:rPr lang="pt-BR" b="1" dirty="0"/>
              <a:t>uma estrutura de dados eficiente para leitura e escrita.</a:t>
            </a:r>
          </a:p>
          <a:p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Garantem consistência dos dados, atomicidade de operações,</a:t>
            </a:r>
          </a:p>
          <a:p>
            <a:r>
              <a:rPr lang="pt-BR" b="1" dirty="0"/>
              <a:t>isolamento, durabilidade (ACID)</a:t>
            </a:r>
          </a:p>
          <a:p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Permitem que se construa uma estrutura que evita redundância de</a:t>
            </a:r>
          </a:p>
          <a:p>
            <a:r>
              <a:rPr lang="pt-BR" b="1" dirty="0"/>
              <a:t>informação, se corretamente normalizado.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300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Comandos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3E0617-1638-4AF9-9D28-E103C2B9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18995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Vamos estudar os comandos para manipular dados em bancos de dados relacionais (</a:t>
            </a:r>
            <a:r>
              <a:rPr lang="pt-BR" b="1" dirty="0" err="1"/>
              <a:t>select</a:t>
            </a:r>
            <a:r>
              <a:rPr lang="pt-BR" b="1" dirty="0"/>
              <a:t>, </a:t>
            </a:r>
            <a:r>
              <a:rPr lang="pt-BR" b="1" dirty="0" err="1"/>
              <a:t>create</a:t>
            </a:r>
            <a:r>
              <a:rPr lang="pt-BR" b="1" dirty="0"/>
              <a:t>, </a:t>
            </a:r>
            <a:r>
              <a:rPr lang="pt-BR" b="1" dirty="0" err="1"/>
              <a:t>update</a:t>
            </a:r>
            <a:r>
              <a:rPr lang="pt-BR" b="1" dirty="0"/>
              <a:t>, delete, ...).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Comandos de gerenciamento e definição de dados não serão avaliados (</a:t>
            </a:r>
            <a:r>
              <a:rPr lang="pt-BR" b="1" dirty="0" err="1"/>
              <a:t>grant</a:t>
            </a:r>
            <a:r>
              <a:rPr lang="pt-BR" b="1" dirty="0"/>
              <a:t>, </a:t>
            </a:r>
            <a:r>
              <a:rPr lang="pt-BR" b="1" dirty="0" err="1"/>
              <a:t>revoke</a:t>
            </a:r>
            <a:r>
              <a:rPr lang="pt-BR" b="1" dirty="0"/>
              <a:t>, index, ....)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Vamos usar um banco de dados de exemplo em </a:t>
            </a:r>
            <a:r>
              <a:rPr lang="pt-BR" b="1" dirty="0" err="1"/>
              <a:t>SQLite</a:t>
            </a:r>
            <a:r>
              <a:rPr lang="pt-BR" b="1" dirty="0"/>
              <a:t> um banco de dados que não exige SGBD, tipicamente usado em dispositivos móveis (como celulares)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3538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Alguns Comandos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3E0617-1638-4AF9-9D28-E103C2B9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18995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5D2CEE7-53E7-4458-91ED-3A00EFD208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60960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3884067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3091224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938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 colunas da tabela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38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Insere registros na tabela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91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Atualiza valores das colunas da tabela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4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Deleta linhas da tabela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231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tabelas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99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Altera estrutura das tabelas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69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Deleta tabelas e outros objetos do SGBD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302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HAVING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Filtra linhas agrupadas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990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Agrupa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74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Filtra linhas não agrupadas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675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1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Comandos JOIN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3E0617-1638-4AF9-9D28-E103C2B9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18995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BCDC533-4CF0-44C8-964B-21D43C3A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4" y="1041242"/>
            <a:ext cx="8166992" cy="54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4F8985-85BC-4943-93C5-55AD28E22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568952" cy="5256584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Banco de dados de exemplo</a:t>
            </a:r>
          </a:p>
        </p:txBody>
      </p:sp>
    </p:spTree>
    <p:extLst>
      <p:ext uri="{BB962C8B-B14F-4D97-AF65-F5344CB8AC3E}">
        <p14:creationId xmlns:p14="http://schemas.microsoft.com/office/powerpoint/2010/main" val="54465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dirty="0"/>
              <a:t>SELECT * FROM tracks;</a:t>
            </a:r>
          </a:p>
          <a:p>
            <a:endParaRPr lang="pt-BR" dirty="0"/>
          </a:p>
          <a:p>
            <a:r>
              <a:rPr lang="pt-BR" dirty="0"/>
              <a:t>Selecione todas as colunas da tabela: “tracks”</a:t>
            </a:r>
          </a:p>
          <a:p>
            <a:endParaRPr lang="pt-BR" dirty="0"/>
          </a:p>
          <a:p>
            <a:r>
              <a:rPr lang="pt-BR" dirty="0"/>
              <a:t>SELECT </a:t>
            </a:r>
          </a:p>
          <a:p>
            <a:r>
              <a:rPr lang="pt-BR" dirty="0"/>
              <a:t>	</a:t>
            </a:r>
            <a:r>
              <a:rPr lang="pt-BR" dirty="0" err="1"/>
              <a:t>trackid</a:t>
            </a:r>
            <a:r>
              <a:rPr lang="pt-BR" dirty="0"/>
              <a:t>,         </a:t>
            </a:r>
          </a:p>
          <a:p>
            <a:pPr lvl="2"/>
            <a:r>
              <a:rPr lang="pt-BR" dirty="0" err="1"/>
              <a:t>name</a:t>
            </a:r>
            <a:r>
              <a:rPr lang="pt-BR" dirty="0"/>
              <a:t>,         </a:t>
            </a:r>
          </a:p>
          <a:p>
            <a:pPr lvl="2"/>
            <a:r>
              <a:rPr lang="pt-BR" dirty="0" err="1"/>
              <a:t>albumid</a:t>
            </a:r>
            <a:r>
              <a:rPr lang="pt-BR" dirty="0"/>
              <a:t>,         </a:t>
            </a:r>
          </a:p>
          <a:p>
            <a:pPr lvl="2"/>
            <a:r>
              <a:rPr lang="pt-BR" dirty="0" err="1"/>
              <a:t>mediatypeid</a:t>
            </a:r>
            <a:r>
              <a:rPr lang="pt-BR" dirty="0"/>
              <a:t>,         </a:t>
            </a:r>
          </a:p>
          <a:p>
            <a:pPr lvl="2"/>
            <a:r>
              <a:rPr lang="pt-BR" dirty="0" err="1"/>
              <a:t>genreid</a:t>
            </a:r>
            <a:r>
              <a:rPr lang="pt-BR" dirty="0"/>
              <a:t>,         </a:t>
            </a:r>
          </a:p>
          <a:p>
            <a:pPr lvl="2"/>
            <a:r>
              <a:rPr lang="pt-BR" dirty="0" err="1"/>
              <a:t>composer</a:t>
            </a:r>
            <a:r>
              <a:rPr lang="pt-BR" dirty="0"/>
              <a:t>,         </a:t>
            </a:r>
          </a:p>
          <a:p>
            <a:pPr lvl="2"/>
            <a:r>
              <a:rPr lang="pt-BR" dirty="0" err="1"/>
              <a:t>milliseconds</a:t>
            </a:r>
            <a:r>
              <a:rPr lang="pt-BR" dirty="0"/>
              <a:t>,         </a:t>
            </a:r>
          </a:p>
          <a:p>
            <a:pPr lvl="2"/>
            <a:r>
              <a:rPr lang="pt-BR" dirty="0"/>
              <a:t>bytes,         </a:t>
            </a:r>
          </a:p>
          <a:p>
            <a:pPr lvl="2"/>
            <a:r>
              <a:rPr lang="pt-BR" dirty="0" err="1"/>
              <a:t>unitprice</a:t>
            </a:r>
            <a:endParaRPr lang="pt-BR" dirty="0"/>
          </a:p>
          <a:p>
            <a:r>
              <a:rPr lang="pt-BR" dirty="0"/>
              <a:t>FROM tracks;</a:t>
            </a:r>
          </a:p>
          <a:p>
            <a:endParaRPr lang="pt-BR" dirty="0"/>
          </a:p>
          <a:p>
            <a:r>
              <a:rPr lang="pt-BR" dirty="0"/>
              <a:t>Selecione apenas algumas colunas da tabela: “tracks”</a:t>
            </a:r>
          </a:p>
        </p:txBody>
      </p:sp>
    </p:spTree>
    <p:extLst>
      <p:ext uri="{BB962C8B-B14F-4D97-AF65-F5344CB8AC3E}">
        <p14:creationId xmlns:p14="http://schemas.microsoft.com/office/powerpoint/2010/main" val="298398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SELECT </a:t>
            </a:r>
          </a:p>
          <a:p>
            <a:r>
              <a:rPr lang="en-US" dirty="0"/>
              <a:t>	name, </a:t>
            </a:r>
          </a:p>
          <a:p>
            <a:r>
              <a:rPr lang="en-US" dirty="0"/>
              <a:t>	milliseconds,  </a:t>
            </a:r>
          </a:p>
          <a:p>
            <a:r>
              <a:rPr lang="en-US" dirty="0"/>
              <a:t>	</a:t>
            </a:r>
            <a:r>
              <a:rPr lang="en-US" dirty="0" err="1"/>
              <a:t>albumid</a:t>
            </a:r>
            <a:endParaRPr lang="en-US" dirty="0"/>
          </a:p>
          <a:p>
            <a:r>
              <a:rPr lang="en-US" dirty="0"/>
              <a:t>FROM tracks</a:t>
            </a:r>
          </a:p>
          <a:p>
            <a:r>
              <a:rPr lang="en-US" dirty="0"/>
              <a:t>ORDER BY </a:t>
            </a:r>
            <a:r>
              <a:rPr lang="en-US" dirty="0" err="1"/>
              <a:t>albumid</a:t>
            </a:r>
            <a:r>
              <a:rPr lang="en-US" dirty="0"/>
              <a:t> ASC;</a:t>
            </a:r>
          </a:p>
          <a:p>
            <a:endParaRPr lang="en-US" dirty="0"/>
          </a:p>
          <a:p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: “tracks” </a:t>
            </a:r>
            <a:r>
              <a:rPr lang="en-US" dirty="0" err="1"/>
              <a:t>ordenadas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 “</a:t>
            </a:r>
            <a:r>
              <a:rPr lang="en-US" dirty="0" err="1"/>
              <a:t>albumid</a:t>
            </a:r>
            <a:r>
              <a:rPr lang="en-US" dirty="0"/>
              <a:t>” </a:t>
            </a:r>
            <a:r>
              <a:rPr lang="en-US" dirty="0" err="1"/>
              <a:t>comk</a:t>
            </a:r>
            <a:r>
              <a:rPr lang="en-US" dirty="0"/>
              <a:t> </a:t>
            </a:r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ascendente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SELECT city FROM customers ORDER BY city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: “customers” </a:t>
            </a:r>
            <a:r>
              <a:rPr lang="en-US" dirty="0" err="1"/>
              <a:t>ordenadas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 “city” </a:t>
            </a:r>
            <a:r>
              <a:rPr lang="en-US" dirty="0" err="1"/>
              <a:t>comk</a:t>
            </a:r>
            <a:r>
              <a:rPr lang="en-US" dirty="0"/>
              <a:t> </a:t>
            </a:r>
            <a:r>
              <a:rPr lang="en-US" dirty="0" err="1"/>
              <a:t>ordenação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83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SELECT </a:t>
            </a:r>
          </a:p>
          <a:p>
            <a:r>
              <a:rPr lang="en-US" dirty="0"/>
              <a:t>	name, </a:t>
            </a:r>
          </a:p>
          <a:p>
            <a:r>
              <a:rPr lang="en-US" dirty="0"/>
              <a:t>	milliseconds,  </a:t>
            </a:r>
          </a:p>
          <a:p>
            <a:r>
              <a:rPr lang="en-US" dirty="0"/>
              <a:t>	bytes, </a:t>
            </a:r>
          </a:p>
          <a:p>
            <a:r>
              <a:rPr lang="en-US" dirty="0"/>
              <a:t>	</a:t>
            </a:r>
            <a:r>
              <a:rPr lang="en-US" dirty="0" err="1"/>
              <a:t>albumid</a:t>
            </a:r>
            <a:r>
              <a:rPr lang="en-US" dirty="0"/>
              <a:t> </a:t>
            </a:r>
          </a:p>
          <a:p>
            <a:r>
              <a:rPr lang="en-US" dirty="0"/>
              <a:t>FROM tracks </a:t>
            </a:r>
          </a:p>
          <a:p>
            <a:r>
              <a:rPr lang="en-US" dirty="0"/>
              <a:t>WHERE </a:t>
            </a:r>
            <a:r>
              <a:rPr lang="en-US" dirty="0" err="1"/>
              <a:t>albumid</a:t>
            </a:r>
            <a:r>
              <a:rPr lang="en-US" dirty="0"/>
              <a:t> = 1;</a:t>
            </a:r>
          </a:p>
          <a:p>
            <a:endParaRPr lang="en-US" dirty="0"/>
          </a:p>
          <a:p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: “tracks” </a:t>
            </a:r>
            <a:r>
              <a:rPr lang="en-US" dirty="0" err="1"/>
              <a:t>cujas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o valor: “1” no campo: “</a:t>
            </a:r>
            <a:r>
              <a:rPr lang="en-US" dirty="0" err="1"/>
              <a:t>albumid</a:t>
            </a:r>
            <a:r>
              <a:rPr lang="en-US" dirty="0"/>
              <a:t>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10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trackid</a:t>
            </a:r>
            <a:r>
              <a:rPr lang="en-US" dirty="0"/>
              <a:t>, </a:t>
            </a:r>
          </a:p>
          <a:p>
            <a:r>
              <a:rPr lang="en-US" dirty="0"/>
              <a:t>	name </a:t>
            </a:r>
          </a:p>
          <a:p>
            <a:r>
              <a:rPr lang="en-US" dirty="0"/>
              <a:t>FROM tracks </a:t>
            </a:r>
          </a:p>
          <a:p>
            <a:r>
              <a:rPr lang="en-US" dirty="0"/>
              <a:t>WHERE name LIKE 'Wild%’</a:t>
            </a:r>
          </a:p>
          <a:p>
            <a:endParaRPr lang="en-US" dirty="0"/>
          </a:p>
          <a:p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: “tracks” </a:t>
            </a:r>
            <a:r>
              <a:rPr lang="en-US" dirty="0" err="1"/>
              <a:t>cujas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o valor: “Wild%” no campo: “name”. </a:t>
            </a:r>
            <a:r>
              <a:rPr lang="en-US" dirty="0" err="1"/>
              <a:t>Onde</a:t>
            </a:r>
            <a:r>
              <a:rPr lang="en-US" dirty="0"/>
              <a:t> “%”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 regular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trackid</a:t>
            </a:r>
            <a:r>
              <a:rPr lang="en-US" dirty="0"/>
              <a:t>, </a:t>
            </a:r>
          </a:p>
          <a:p>
            <a:r>
              <a:rPr lang="en-US" dirty="0"/>
              <a:t>	name, </a:t>
            </a:r>
          </a:p>
          <a:p>
            <a:r>
              <a:rPr lang="en-US" dirty="0"/>
              <a:t>	</a:t>
            </a:r>
            <a:r>
              <a:rPr lang="en-US" dirty="0" err="1"/>
              <a:t>mediatypeid</a:t>
            </a:r>
            <a:endParaRPr lang="en-US" dirty="0"/>
          </a:p>
          <a:p>
            <a:r>
              <a:rPr lang="en-US" dirty="0"/>
              <a:t>FROM tracks</a:t>
            </a:r>
          </a:p>
          <a:p>
            <a:r>
              <a:rPr lang="en-US" dirty="0"/>
              <a:t>WHERE </a:t>
            </a:r>
            <a:r>
              <a:rPr lang="en-US" dirty="0" err="1"/>
              <a:t>mediatypeid</a:t>
            </a:r>
            <a:r>
              <a:rPr lang="en-US" dirty="0"/>
              <a:t> IN (1, 2)</a:t>
            </a:r>
          </a:p>
          <a:p>
            <a:r>
              <a:rPr lang="en-US" dirty="0"/>
              <a:t>ORDER BY name ASC;</a:t>
            </a:r>
          </a:p>
          <a:p>
            <a:endParaRPr lang="en-US" dirty="0"/>
          </a:p>
          <a:p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colunas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: “tracks” </a:t>
            </a:r>
            <a:r>
              <a:rPr lang="en-US" dirty="0" err="1"/>
              <a:t>cujas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tenham</a:t>
            </a:r>
            <a:r>
              <a:rPr lang="en-US" dirty="0"/>
              <a:t> o valor: “1 </a:t>
            </a:r>
            <a:r>
              <a:rPr lang="en-US" dirty="0" err="1"/>
              <a:t>ou</a:t>
            </a:r>
            <a:r>
              <a:rPr lang="en-US" dirty="0"/>
              <a:t> 2” no campo: “</a:t>
            </a:r>
            <a:r>
              <a:rPr lang="en-US" dirty="0" err="1"/>
              <a:t>mediatypeid</a:t>
            </a:r>
            <a:r>
              <a:rPr lang="en-US" dirty="0"/>
              <a:t>”.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36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41809"/>
              </p:ext>
            </p:extLst>
          </p:nvPr>
        </p:nvGraphicFramePr>
        <p:xfrm>
          <a:off x="1007604" y="836712"/>
          <a:ext cx="7128792" cy="5778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XP e banco de dados</a:t>
                      </a:r>
                      <a:endParaRPr lang="pt-BR" sz="1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artists.ArtistId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albums.albumId</a:t>
            </a:r>
            <a:endParaRPr lang="en-US" dirty="0"/>
          </a:p>
          <a:p>
            <a:r>
              <a:rPr lang="en-US" dirty="0"/>
              <a:t>FROM artists</a:t>
            </a:r>
          </a:p>
          <a:p>
            <a:r>
              <a:rPr lang="en-US" dirty="0"/>
              <a:t>LEFT JOIN albums </a:t>
            </a:r>
          </a:p>
          <a:p>
            <a:r>
              <a:rPr lang="en-US" dirty="0"/>
              <a:t>ON </a:t>
            </a:r>
            <a:r>
              <a:rPr lang="en-US" dirty="0" err="1"/>
              <a:t>albums.artistid</a:t>
            </a:r>
            <a:r>
              <a:rPr lang="en-US" dirty="0"/>
              <a:t> = </a:t>
            </a:r>
            <a:r>
              <a:rPr lang="en-US" dirty="0" err="1"/>
              <a:t>artists.artistid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albumid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Left join entre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ordenadas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campo: “</a:t>
            </a:r>
            <a:r>
              <a:rPr lang="en-US" dirty="0" err="1"/>
              <a:t>albumid</a:t>
            </a:r>
            <a:r>
              <a:rPr lang="en-US" dirty="0"/>
              <a:t>”</a:t>
            </a:r>
          </a:p>
          <a:p>
            <a:endParaRPr lang="pt-BR" dirty="0"/>
          </a:p>
          <a:p>
            <a:r>
              <a:rPr lang="pt-BR" dirty="0"/>
              <a:t>SELECT </a:t>
            </a:r>
          </a:p>
          <a:p>
            <a:r>
              <a:rPr lang="pt-BR" dirty="0"/>
              <a:t>	</a:t>
            </a:r>
            <a:r>
              <a:rPr lang="pt-BR" dirty="0" err="1"/>
              <a:t>trackid</a:t>
            </a:r>
            <a:r>
              <a:rPr lang="pt-BR" dirty="0"/>
              <a:t>, </a:t>
            </a:r>
          </a:p>
          <a:p>
            <a:r>
              <a:rPr lang="pt-BR" dirty="0"/>
              <a:t>	</a:t>
            </a:r>
            <a:r>
              <a:rPr lang="pt-BR" dirty="0" err="1"/>
              <a:t>name</a:t>
            </a:r>
            <a:r>
              <a:rPr lang="pt-BR" dirty="0"/>
              <a:t>, </a:t>
            </a:r>
          </a:p>
          <a:p>
            <a:r>
              <a:rPr lang="pt-BR" dirty="0"/>
              <a:t>	</a:t>
            </a:r>
            <a:r>
              <a:rPr lang="pt-BR" dirty="0" err="1"/>
              <a:t>title</a:t>
            </a:r>
            <a:endParaRPr lang="pt-BR" dirty="0"/>
          </a:p>
          <a:p>
            <a:r>
              <a:rPr lang="pt-BR" dirty="0"/>
              <a:t>FROM tracks</a:t>
            </a:r>
          </a:p>
          <a:p>
            <a:r>
              <a:rPr lang="pt-BR" dirty="0"/>
              <a:t>INNER JOIN </a:t>
            </a:r>
            <a:r>
              <a:rPr lang="pt-BR" dirty="0" err="1"/>
              <a:t>albums</a:t>
            </a:r>
            <a:r>
              <a:rPr lang="pt-BR" dirty="0"/>
              <a:t> </a:t>
            </a:r>
          </a:p>
          <a:p>
            <a:r>
              <a:rPr lang="pt-BR" dirty="0"/>
              <a:t>ON </a:t>
            </a:r>
            <a:r>
              <a:rPr lang="pt-BR" dirty="0" err="1"/>
              <a:t>albums.albumid</a:t>
            </a:r>
            <a:r>
              <a:rPr lang="pt-BR" dirty="0"/>
              <a:t> = </a:t>
            </a:r>
            <a:r>
              <a:rPr lang="pt-BR" dirty="0" err="1"/>
              <a:t>tracks.albumid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Exemplo de INNER JOIN</a:t>
            </a:r>
          </a:p>
        </p:txBody>
      </p:sp>
    </p:spTree>
    <p:extLst>
      <p:ext uri="{BB962C8B-B14F-4D97-AF65-F5344CB8AC3E}">
        <p14:creationId xmlns:p14="http://schemas.microsoft.com/office/powerpoint/2010/main" val="102275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albumid</a:t>
            </a:r>
            <a:r>
              <a:rPr lang="en-US" dirty="0"/>
              <a:t>, </a:t>
            </a:r>
          </a:p>
          <a:p>
            <a:r>
              <a:rPr lang="en-US" dirty="0"/>
              <a:t>	COUNT(</a:t>
            </a:r>
            <a:r>
              <a:rPr lang="en-US" dirty="0" err="1"/>
              <a:t>trackid</a:t>
            </a:r>
            <a:r>
              <a:rPr lang="en-US" dirty="0"/>
              <a:t>)</a:t>
            </a:r>
          </a:p>
          <a:p>
            <a:r>
              <a:rPr lang="en-US" dirty="0"/>
              <a:t>FROM tracks</a:t>
            </a:r>
          </a:p>
          <a:p>
            <a:r>
              <a:rPr lang="en-US" dirty="0"/>
              <a:t>GROUP BY </a:t>
            </a:r>
            <a:r>
              <a:rPr lang="en-US" dirty="0" err="1"/>
              <a:t>albumid</a:t>
            </a:r>
            <a:endParaRPr lang="en-US" dirty="0"/>
          </a:p>
          <a:p>
            <a:r>
              <a:rPr lang="en-US" dirty="0"/>
              <a:t>ORDER BY COUNT(</a:t>
            </a:r>
            <a:r>
              <a:rPr lang="en-US" dirty="0" err="1"/>
              <a:t>trackid</a:t>
            </a:r>
            <a:r>
              <a:rPr lang="en-US" dirty="0"/>
              <a:t>) DESC;</a:t>
            </a:r>
          </a:p>
          <a:p>
            <a:endParaRPr lang="en-US" dirty="0"/>
          </a:p>
          <a:p>
            <a:r>
              <a:rPr lang="en-US" dirty="0" err="1"/>
              <a:t>Conta</a:t>
            </a:r>
            <a:r>
              <a:rPr lang="en-US" dirty="0"/>
              <a:t> o de tracks </a:t>
            </a:r>
            <a:r>
              <a:rPr lang="en-US" dirty="0" err="1"/>
              <a:t>por</a:t>
            </a:r>
            <a:r>
              <a:rPr lang="en-US" dirty="0"/>
              <a:t> album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FROM employees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ORDER BY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pt-BR" dirty="0"/>
              <a:t>Exemplo de comando UNION</a:t>
            </a:r>
          </a:p>
        </p:txBody>
      </p:sp>
    </p:spTree>
    <p:extLst>
      <p:ext uri="{BB962C8B-B14F-4D97-AF65-F5344CB8AC3E}">
        <p14:creationId xmlns:p14="http://schemas.microsoft.com/office/powerpoint/2010/main" val="401464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albumid</a:t>
            </a:r>
            <a:r>
              <a:rPr lang="en-US" dirty="0"/>
              <a:t>, </a:t>
            </a:r>
          </a:p>
          <a:p>
            <a:r>
              <a:rPr lang="en-US" dirty="0"/>
              <a:t>	COUNT(</a:t>
            </a:r>
            <a:r>
              <a:rPr lang="en-US" dirty="0" err="1"/>
              <a:t>trackid</a:t>
            </a:r>
            <a:r>
              <a:rPr lang="en-US" dirty="0"/>
              <a:t>)</a:t>
            </a:r>
          </a:p>
          <a:p>
            <a:r>
              <a:rPr lang="en-US" dirty="0"/>
              <a:t>FROM tracks</a:t>
            </a:r>
          </a:p>
          <a:p>
            <a:r>
              <a:rPr lang="en-US" dirty="0"/>
              <a:t>GROUP BY </a:t>
            </a:r>
            <a:r>
              <a:rPr lang="en-US" dirty="0" err="1"/>
              <a:t>albumid</a:t>
            </a:r>
            <a:endParaRPr lang="en-US" dirty="0"/>
          </a:p>
          <a:p>
            <a:r>
              <a:rPr lang="en-US" dirty="0"/>
              <a:t>HAVING </a:t>
            </a:r>
            <a:r>
              <a:rPr lang="en-US" dirty="0" err="1"/>
              <a:t>albumid</a:t>
            </a:r>
            <a:r>
              <a:rPr lang="en-US" dirty="0"/>
              <a:t> = 1;</a:t>
            </a:r>
          </a:p>
          <a:p>
            <a:endParaRPr lang="en-US" dirty="0"/>
          </a:p>
          <a:p>
            <a:r>
              <a:rPr lang="pt-BR" dirty="0"/>
              <a:t>Exemplo de filtro sobre linhas agrupadas</a:t>
            </a:r>
          </a:p>
          <a:p>
            <a:endParaRPr lang="pt-BR" dirty="0"/>
          </a:p>
          <a:p>
            <a:r>
              <a:rPr lang="en-US" dirty="0"/>
              <a:t>INSERT INTO </a:t>
            </a:r>
          </a:p>
          <a:p>
            <a:r>
              <a:rPr lang="en-US" dirty="0"/>
              <a:t>artists (name)</a:t>
            </a:r>
          </a:p>
          <a:p>
            <a:r>
              <a:rPr lang="en-US" dirty="0"/>
              <a:t>VALUES ("Buddy Rich"), ("Candido"), ("Charlie Byrd");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comando</a:t>
            </a:r>
            <a:r>
              <a:rPr lang="en-US" dirty="0"/>
              <a:t>: “insert” no banco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08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UPDATE employees SET </a:t>
            </a:r>
            <a:r>
              <a:rPr lang="en-US" dirty="0" err="1"/>
              <a:t>lastname</a:t>
            </a:r>
            <a:r>
              <a:rPr lang="en-US" dirty="0"/>
              <a:t> = 'Smith’ WHERE </a:t>
            </a:r>
            <a:r>
              <a:rPr lang="en-US" dirty="0" err="1"/>
              <a:t>employeeid</a:t>
            </a:r>
            <a:r>
              <a:rPr lang="en-US" dirty="0"/>
              <a:t> = 3;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 de commando update </a:t>
            </a:r>
          </a:p>
          <a:p>
            <a:endParaRPr lang="en-US" dirty="0"/>
          </a:p>
          <a:p>
            <a:r>
              <a:rPr lang="en-US" dirty="0"/>
              <a:t>DELETE FROM </a:t>
            </a:r>
            <a:r>
              <a:rPr lang="en-US" dirty="0" err="1"/>
              <a:t>artists_backup</a:t>
            </a:r>
            <a:r>
              <a:rPr lang="en-US" dirty="0"/>
              <a:t> WHERE </a:t>
            </a:r>
            <a:r>
              <a:rPr lang="en-US" dirty="0" err="1"/>
              <a:t>artistid</a:t>
            </a:r>
            <a:r>
              <a:rPr lang="en-US" dirty="0"/>
              <a:t> = 1;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 de commando delete</a:t>
            </a:r>
          </a:p>
          <a:p>
            <a:endParaRPr lang="en-US" dirty="0"/>
          </a:p>
          <a:p>
            <a:r>
              <a:rPr lang="en-US" dirty="0" err="1"/>
              <a:t>Dúvida</a:t>
            </a:r>
            <a:r>
              <a:rPr lang="en-US" dirty="0"/>
              <a:t> o que </a:t>
            </a:r>
            <a:r>
              <a:rPr lang="en-US" dirty="0" err="1"/>
              <a:t>ocorre</a:t>
            </a:r>
            <a:r>
              <a:rPr lang="en-US" dirty="0"/>
              <a:t> 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um </a:t>
            </a:r>
            <a:r>
              <a:rPr lang="en-US" dirty="0" err="1"/>
              <a:t>filtro</a:t>
            </a:r>
            <a:r>
              <a:rPr lang="en-US" dirty="0"/>
              <a:t> de </a:t>
            </a:r>
            <a:r>
              <a:rPr lang="en-US" dirty="0" err="1"/>
              <a:t>linhas</a:t>
            </a:r>
            <a:r>
              <a:rPr lang="en-US" dirty="0"/>
              <a:t> nesses </a:t>
            </a:r>
            <a:r>
              <a:rPr lang="en-US" dirty="0" err="1"/>
              <a:t>comandos</a:t>
            </a:r>
            <a:r>
              <a:rPr lang="en-US" dirty="0"/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61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customerid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, </a:t>
            </a:r>
          </a:p>
          <a:p>
            <a:r>
              <a:rPr lang="en-US" dirty="0"/>
              <a:t>	CASE country WHEN 'USA’ </a:t>
            </a:r>
          </a:p>
          <a:p>
            <a:pPr lvl="2"/>
            <a:r>
              <a:rPr lang="en-US" dirty="0"/>
              <a:t>	THEN '</a:t>
            </a:r>
            <a:r>
              <a:rPr lang="en-US" dirty="0" err="1"/>
              <a:t>Dosmetic</a:t>
            </a:r>
            <a:r>
              <a:rPr lang="en-US" dirty="0"/>
              <a:t>’ </a:t>
            </a:r>
          </a:p>
          <a:p>
            <a:pPr lvl="2"/>
            <a:r>
              <a:rPr lang="en-US" dirty="0"/>
              <a:t>	ELSE 'Foreign’ </a:t>
            </a:r>
          </a:p>
          <a:p>
            <a:r>
              <a:rPr lang="en-US" dirty="0"/>
              <a:t>	END </a:t>
            </a:r>
            <a:r>
              <a:rPr lang="en-US" dirty="0" err="1"/>
              <a:t>CustomerGroup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ORDER BY </a:t>
            </a:r>
            <a:r>
              <a:rPr lang="en-US" dirty="0" err="1"/>
              <a:t>LastName</a:t>
            </a:r>
            <a:r>
              <a:rPr lang="en-US" dirty="0"/>
              <a:t>, FirstName;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 de commando: “case”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40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Prática em banco de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ALTER TABLE devices RENAME TO equipment;</a:t>
            </a:r>
          </a:p>
          <a:p>
            <a:endParaRPr lang="en-US" dirty="0"/>
          </a:p>
          <a:p>
            <a:r>
              <a:rPr lang="pt-BR" dirty="0"/>
              <a:t>Exemplo de comando ALTER, como renomear o nome da tabela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14174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31E07AB2-DF95-44B0-9FCF-0C2B6168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671" y="131763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Exercícios Práticos!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61CB55-B2CC-4FE9-B49C-FD5C6A3A3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336042" cy="4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pt-BR" dirty="0"/>
              <a:t>Acessar o site: </a:t>
            </a:r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http://www.sqlitetutorial.net/sqlite-order-by/</a:t>
            </a:r>
            <a:endParaRPr lang="pt-BR" dirty="0"/>
          </a:p>
          <a:p>
            <a:endParaRPr lang="pt-BR" dirty="0"/>
          </a:p>
          <a:p>
            <a:r>
              <a:rPr lang="pt-BR" dirty="0"/>
              <a:t>Realizar os tutoriais:</a:t>
            </a:r>
          </a:p>
          <a:p>
            <a:endParaRPr lang="pt-BR" dirty="0"/>
          </a:p>
          <a:p>
            <a:r>
              <a:rPr lang="pt-BR" dirty="0" err="1"/>
              <a:t>Select</a:t>
            </a:r>
            <a:endParaRPr lang="pt-BR" dirty="0"/>
          </a:p>
          <a:p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r>
              <a:rPr lang="pt-BR" dirty="0" err="1"/>
              <a:t>Where</a:t>
            </a:r>
            <a:endParaRPr lang="pt-BR" dirty="0"/>
          </a:p>
          <a:p>
            <a:r>
              <a:rPr lang="pt-BR" dirty="0"/>
              <a:t>IN</a:t>
            </a:r>
          </a:p>
          <a:p>
            <a:r>
              <a:rPr lang="pt-BR" dirty="0" err="1"/>
              <a:t>Like</a:t>
            </a:r>
            <a:endParaRPr lang="pt-BR" dirty="0"/>
          </a:p>
          <a:p>
            <a:r>
              <a:rPr lang="pt-BR" dirty="0"/>
              <a:t>Todos os </a:t>
            </a:r>
            <a:r>
              <a:rPr lang="pt-BR" dirty="0" err="1"/>
              <a:t>joins</a:t>
            </a:r>
            <a:r>
              <a:rPr lang="pt-BR" dirty="0"/>
              <a:t>!</a:t>
            </a:r>
          </a:p>
          <a:p>
            <a:r>
              <a:rPr lang="pt-BR" dirty="0"/>
              <a:t>Union</a:t>
            </a:r>
          </a:p>
          <a:p>
            <a:r>
              <a:rPr lang="pt-BR" dirty="0" err="1"/>
              <a:t>Having</a:t>
            </a:r>
            <a:r>
              <a:rPr lang="pt-BR" dirty="0"/>
              <a:t> </a:t>
            </a:r>
          </a:p>
          <a:p>
            <a:r>
              <a:rPr lang="pt-BR" dirty="0"/>
              <a:t>Case</a:t>
            </a:r>
          </a:p>
          <a:p>
            <a:r>
              <a:rPr lang="pt-BR" dirty="0" err="1"/>
              <a:t>Insert</a:t>
            </a:r>
            <a:r>
              <a:rPr lang="pt-BR" dirty="0"/>
              <a:t>, Update, Delete</a:t>
            </a:r>
          </a:p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e SQLITE </a:t>
            </a:r>
            <a:r>
              <a:rPr lang="pt-BR" dirty="0" err="1"/>
              <a:t>functions</a:t>
            </a:r>
            <a:r>
              <a:rPr lang="pt-BR" dirty="0"/>
              <a:t> (AVG, MIN, MAX, SUM)</a:t>
            </a:r>
          </a:p>
        </p:txBody>
      </p:sp>
    </p:spTree>
    <p:extLst>
      <p:ext uri="{BB962C8B-B14F-4D97-AF65-F5344CB8AC3E}">
        <p14:creationId xmlns:p14="http://schemas.microsoft.com/office/powerpoint/2010/main" val="37311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Jogo: Forca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6EBE16-A655-4C6D-A952-5F1983B45FEF}"/>
              </a:ext>
            </a:extLst>
          </p:cNvPr>
          <p:cNvSpPr txBox="1"/>
          <p:nvPr/>
        </p:nvSpPr>
        <p:spPr>
          <a:xfrm>
            <a:off x="899592" y="1268760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jogo forca é muito simples, uma pessoa escolhe uma palavra aleatória e escreve em um papel. Em seguida é desenhada uma linha tracejada, em outra folha de papel, onde cada traço representa uma letra da palavra escrita.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Outra pessoa deve descobrir qual é foi a palavra escrita chutando letras. Cada letra certa a primeira pessoa deve escrever a letra em cima do tracejado de sua posição correspondente.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Para as letras erradas será desenhada uma parte de um boneco (representando um ser humano, como pernas, braços cabeça e tronco) em um equipamento de morte da idade média denominado: Forca.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0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Jogo: Forca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2" y="2492896"/>
            <a:ext cx="7557128" cy="3888432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C96EBE16-A655-4C6D-A952-5F1983B45FEF}"/>
              </a:ext>
            </a:extLst>
          </p:cNvPr>
          <p:cNvSpPr txBox="1"/>
          <p:nvPr/>
        </p:nvSpPr>
        <p:spPr>
          <a:xfrm>
            <a:off x="899592" y="126876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jogo da forca onde 5 </a:t>
            </a:r>
            <a:r>
              <a:rPr lang="pt-BR" dirty="0"/>
              <a:t>letras erradas </a:t>
            </a:r>
            <a:r>
              <a:rPr lang="pt-BR" dirty="0" smtClean="0"/>
              <a:t>foram tentadas: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9700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Jogo: Forca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6EBE16-A655-4C6D-A952-5F1983B45FEF}"/>
              </a:ext>
            </a:extLst>
          </p:cNvPr>
          <p:cNvSpPr txBox="1"/>
          <p:nvPr/>
        </p:nvSpPr>
        <p:spPr>
          <a:xfrm>
            <a:off x="899592" y="1268760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Nosso game vai precisar de um objeto palavra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Nossa game vai precisar de um objeto Lista de palavras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Nosso game precisa de condições de vitória, perda e continue jogando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Nossa interface gráfica será o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5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Jogo: Forca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6EBE16-A655-4C6D-A952-5F1983B45FEF}"/>
              </a:ext>
            </a:extLst>
          </p:cNvPr>
          <p:cNvSpPr txBox="1"/>
          <p:nvPr/>
        </p:nvSpPr>
        <p:spPr>
          <a:xfrm>
            <a:off x="899592" y="1268760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Mostrar o código para os alunos e explicar, mandar eles entenderem o código e produzirem um relatório sobre as partes do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8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Banco de dados relacional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3E0617-1638-4AF9-9D28-E103C2B9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18995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Antes de computadores a informação era armazenada em papel. Isso tornava o processo de análise, armazenamento e leitura de informação trabalhoso e demorado (Ficheiros são uma forma de indexação).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Nos anos 60 surgiram os sistemas de arquivo (precisávamos conhecer as estruturas dos arquivos para pesquisar)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Nos anos 70 surgiram os Sistemas Gerenciadores de Banco de Dados (SGBD) com o modelo de dados relacional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Nos anos 80 o uso de banco de dados é difundido em meio acadêmico, surge o 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Anos 90, grandes empresas fornecedoras de SGBD, Microsoft,. Oracle, IBM, ... E software livre como </a:t>
            </a:r>
            <a:r>
              <a:rPr lang="pt-BR" b="1" dirty="0" err="1"/>
              <a:t>MySql</a:t>
            </a:r>
            <a:r>
              <a:rPr lang="pt-BR" b="1" dirty="0"/>
              <a:t>, </a:t>
            </a:r>
            <a:r>
              <a:rPr lang="pt-BR" b="1" dirty="0" err="1"/>
              <a:t>Firebird</a:t>
            </a:r>
            <a:r>
              <a:rPr lang="pt-BR" b="1" dirty="0"/>
              <a:t>, </a:t>
            </a:r>
            <a:r>
              <a:rPr lang="pt-BR" b="1" dirty="0" err="1"/>
              <a:t>Postgresql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254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3E0617-1638-4AF9-9D28-E103C2B9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18995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Structured Query Language (SQL) linguagem para consulta de banco de dados relacionais padronizada entre diferentes bancos de dados.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Vale ressaltar que nem todo banco de dados segue apenas o padrão SQL, cada distribuidor de ferramenta implementa algumas funcionalidades extras para facilitar o trabalho do DBA.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357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653DA38B-6DCF-4A99-B6CD-6A777906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Banco de dados relacional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5243E-3A84-4BC7-B5BA-DB943F2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89917"/>
            <a:ext cx="903649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85F604-ACB8-4A7D-B881-2061019F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04" y="14423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9916DC-FDE2-4B3E-9F66-1F574909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04" y="15947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F88477-8E3A-423D-B02C-EA929934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04" y="17471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3E0617-1638-4AF9-9D28-E103C2B9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04" y="1899517"/>
            <a:ext cx="8632576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Atualmente SGBD podem ser executados em simples computadores pessoais.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Algumas definições: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Dado: representação da informação: classe do herói, cor da roupa, </a:t>
            </a:r>
          </a:p>
          <a:p>
            <a:r>
              <a:rPr lang="pt-BR" b="1" dirty="0"/>
              <a:t>      tipo de 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Informação: Fato extraído de um conjunto de dados e.g. Guerreiro com nível de experiência 98, peso 105 Kg morador de Gondor pertencente a cavalaria real.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2781414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900</Words>
  <Application>Microsoft Office PowerPoint</Application>
  <PresentationFormat>Apresentação na tela (4:3)</PresentationFormat>
  <Paragraphs>293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Design padrão</vt:lpstr>
      <vt:lpstr>Disciplina: Técnicas de programação para Games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Senac - Departamento Nacional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Professor Arthur Workout</cp:lastModifiedBy>
  <cp:revision>142</cp:revision>
  <cp:lastPrinted>2016-03-04T15:15:56Z</cp:lastPrinted>
  <dcterms:created xsi:type="dcterms:W3CDTF">2012-03-14T19:46:11Z</dcterms:created>
  <dcterms:modified xsi:type="dcterms:W3CDTF">2018-04-22T22:26:30Z</dcterms:modified>
</cp:coreProperties>
</file>