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24" r:id="rId3"/>
    <p:sldId id="395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27" r:id="rId13"/>
    <p:sldId id="426" r:id="rId14"/>
    <p:sldId id="417" r:id="rId15"/>
    <p:sldId id="418" r:id="rId16"/>
    <p:sldId id="419" r:id="rId17"/>
    <p:sldId id="420" r:id="rId18"/>
    <p:sldId id="423" r:id="rId19"/>
    <p:sldId id="424" r:id="rId20"/>
    <p:sldId id="425" r:id="rId21"/>
    <p:sldId id="421" r:id="rId22"/>
    <p:sldId id="422" r:id="rId23"/>
    <p:sldId id="428" r:id="rId24"/>
    <p:sldId id="429" r:id="rId25"/>
    <p:sldId id="430" r:id="rId26"/>
    <p:sldId id="431" r:id="rId27"/>
    <p:sldId id="432" r:id="rId28"/>
    <p:sldId id="408" r:id="rId29"/>
    <p:sldId id="397" r:id="rId30"/>
    <p:sldId id="398" r:id="rId31"/>
    <p:sldId id="399" r:id="rId32"/>
    <p:sldId id="400" r:id="rId33"/>
    <p:sldId id="401" r:id="rId34"/>
    <p:sldId id="402" r:id="rId35"/>
    <p:sldId id="407" r:id="rId36"/>
    <p:sldId id="405" r:id="rId37"/>
    <p:sldId id="404" r:id="rId38"/>
    <p:sldId id="406" r:id="rId39"/>
    <p:sldId id="433" r:id="rId40"/>
    <p:sldId id="434" r:id="rId41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B2A9F1-330D-4BAC-A3E8-6A83863E232D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E3959-7A99-4C0A-817D-5E280B7024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92C6B-80F0-4DA1-9390-F8F9A3D9265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80978-A08C-49AE-90C3-74ED8016CDB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4B64-0307-4C1F-B286-51BBBEBBB59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A9C2-4362-4895-BC8A-23EF4169BC2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4E18-0C43-417C-81C2-56D6AC3E6DD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0EBB-34B7-46DC-8139-4930AB939B1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123F-B31C-4442-A407-C8FB722C9D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BAA3-EB53-4545-BB48-8E213B445F4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E3B5-689E-4D8C-A129-C723CF833B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CBAF-C272-4D2B-B512-790D32147F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8174C-2C19-4E17-82AC-0AC47926D81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B5B219-289D-4C26-BD0A-1C3FF3C467C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604738" cy="11430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  <a:cs typeface="Arial" charset="0"/>
              </a:rPr>
              <a:t>Disciplina: </a:t>
            </a:r>
            <a:r>
              <a:rPr lang="pt-BR" sz="3600" dirty="0">
                <a:solidFill>
                  <a:srgbClr val="FF781D"/>
                </a:solidFill>
              </a:rPr>
              <a:t>Técnicas de programação para Games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56992"/>
            <a:ext cx="64008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b="1" dirty="0"/>
              <a:t>PÓS-GRADUAÇÃO EM GAMES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Diretoria de Pós-graduação e Pesquisa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Centro Universitário Senac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Prof. M. Sc. Adilson Lopes Khouri </a:t>
            </a:r>
            <a:br>
              <a:rPr lang="pt-BR" sz="2000" dirty="0"/>
            </a:br>
            <a:r>
              <a:rPr lang="pt-BR" sz="2000" dirty="0"/>
              <a:t>adilson.Khouri.usp@gmail.com</a:t>
            </a:r>
            <a:br>
              <a:rPr lang="pt-BR" sz="2000" dirty="0"/>
            </a:br>
            <a:endParaRPr lang="pt-BR" sz="2000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5" name="Imagem 4" descr="cid:image001.png@01D14871.F66FA0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838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Potências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D4B5F-4BB4-4D9D-870C-9AABA4B12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162050"/>
            <a:ext cx="7810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8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Potências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CF9C2-9586-4102-8FA1-16501CEB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966912"/>
            <a:ext cx="7600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1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Potências-Exercícios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9EC05-EC4C-49D0-A0C8-123D98AB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59" y="4480792"/>
            <a:ext cx="4800600" cy="1790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5C0B69-F4A5-4C9B-9B2E-3C651483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39" y="1133475"/>
            <a:ext cx="3705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3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Potências-Exercícios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DBA13-1CFD-4343-B27A-88A10A63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3" y="1533525"/>
            <a:ext cx="4667250" cy="3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FCCD58-ECC6-498F-AC2F-5D6588E71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06" y="1533525"/>
            <a:ext cx="3771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5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Radicais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1234E-A94F-4170-972A-A8F927BE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2819400"/>
            <a:ext cx="37814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5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Radicais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645E2-71E6-45A4-9F09-3D7ED939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876300"/>
            <a:ext cx="4610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Radicais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27EFF-2D9A-4937-914F-CE4E2556D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952500"/>
            <a:ext cx="50196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3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Radicais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779D3-82C0-40AA-80D4-106AA7F87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652712"/>
            <a:ext cx="4772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3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Radicais-Exercícios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C4C62-E56E-4370-9576-091B0F59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59549"/>
            <a:ext cx="308610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D3465-6E91-492C-A8CE-6CD1CB301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260251"/>
            <a:ext cx="32194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0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Radicais-Exercícios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A79A9C-9092-451F-A281-B7DAB3E60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00173"/>
            <a:ext cx="54483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23361"/>
              </p:ext>
            </p:extLst>
          </p:nvPr>
        </p:nvGraphicFramePr>
        <p:xfrm>
          <a:off x="1007604" y="836712"/>
          <a:ext cx="7128792" cy="5778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Sessão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Conteúdo 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12/04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XP e banco de dados</a:t>
                      </a:r>
                      <a:endParaRPr lang="pt-BR" sz="1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+mn-ea"/>
                          <a:cs typeface="+mn-cs"/>
                        </a:rPr>
                        <a:t>17/04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ntrodução de estruturas de dados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19/04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Matrizes e Ordenação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24/04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Recursão - fatoriais, Fibonacci, busca binária, busca ternária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26/04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 Ligada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Pilha, Fila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Octrees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2412746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897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Radicais-Exercícios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70DFC6-9C34-4687-939A-39280A8C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78115"/>
            <a:ext cx="5124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1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Fatoração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A517E-96FA-4895-884B-D9AF38A40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933575"/>
            <a:ext cx="81057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3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Fatoração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35F52-9394-4FB0-8B4B-98A504EF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1123950"/>
            <a:ext cx="89820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Fatoração-Exercícios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B721D-AEAA-4BBE-B90F-B3068CD6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514475"/>
            <a:ext cx="7029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Fatoração-Exercícios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A0E94-1D06-4484-91D9-6B132A504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042121"/>
            <a:ext cx="64865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Fatoração-Exercícios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9D4956-896D-4430-A55A-0A62916F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34183"/>
            <a:ext cx="6505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Fatoração-Exercícios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E314E6-3427-42B7-BD92-B4F07050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28687"/>
            <a:ext cx="6705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Fatoração-Exercícios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96A572-4522-469C-ADDF-A5FEA7094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4784"/>
            <a:ext cx="67532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11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Como construir algoritmos?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Podemos implementar o primeiro pensamento que vier em nossas mentes...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Como saber se esse pensamento foi ‘bom’ como comparar dois algoritmos que resolvem o mesmo problema e determinar que o primeiro é melhor que o segundo de forma sistemática?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Sugestões?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2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Como comparar algoritmos?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Precisamos estudar como algoritmos se comportam no tempo (velocidade de processamento) e no espaço (memória gasta)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Um exemplo clássico é pesquisar um número dentro de um conjunto de números de forma sistemática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Podemos usar uma busca sequencial (que tem um custo de execução linear no pior caso, usamos a notação O(n)[lê-se big Oh de ‘n’]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Podemos usar uma busca binária (que tem custo temporal, no pior caso, logarítmica O(log n))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/>
              <a:t>Obs</a:t>
            </a:r>
            <a:r>
              <a:rPr lang="pt-BR" b="1" dirty="0"/>
              <a:t>: log n &lt; 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36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Revisão matemática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Para compararmos/construirmos algoritmos precisamos de uma base matemática.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As notações assintóticas exigem algumas operações algébricas e conhecimento geral de funções  que serão revistas nessa aula.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79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Como comparar algoritmos no tempo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Devemos contabilizar o tempo gasto no computador para executar dois algoritmos distintos? Por exemplo, rodamos a busca binária e a sequencial na mesma máquina, contabiliza o tempo e compara? Seria boa essa abordagem?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Ou podemos contar o número de operações que um algoritmo realiza e encontrar um função que relacione esse número com o tamanho da entrada do algoritmo.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70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Como comparar algoritmos no tempo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Devemos contabilizar o tempo gasto no computador para executar dois algoritmos distintos? Por exemplo, rodamos a busca binária e a sequencial na mesma máquina, contabiliza o tempo e compara? Seria boa essa abordagem?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Ou podemos contar o número de operações que um algoritmo realiza e encontrar um função que relacione esse número com o tamanho da entrada do algoritmo.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867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Analisando o </a:t>
            </a: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insertionSort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79BFA-73A2-4BDA-A524-95474CE3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400175"/>
            <a:ext cx="8423870" cy="41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06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Analisando o </a:t>
            </a: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insertionSort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E2EC1-6DC6-425A-99D2-3B008E15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2152650"/>
            <a:ext cx="8601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57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Uma aproximação do tempo de execução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C3648-FA3C-487E-9DE7-CFCDDD7C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48844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Para valores grandes de entrada, quando n tende ao infinito, por exemplo. As constantes e termos de baixa ordem podem ser ignoradas.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Uma proposta de aproximação é a notação assintótica que usa o termo de mais alta ordem para determinar o melhor, pior e caso médio de um algoritmo.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Notação assintótica não depende da máquina onde o algoritmo vai executar apenas da contagem de passos internos do algoritmo.  Vamos analisar o InsertionSort com a notação assintótica.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90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Notação assintótica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F3C90-598B-4585-A3D8-95E2AA245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48844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Não se assuste! É mais simples do que parece!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Pior caso: O(g(n)) = f(n) tal que Existe c e n0 (ambos naturais) tal que 0 &lt;= f(n) &lt;= c*g(n) para qualquer n1 &gt;=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Caso médio: Ω(g(n)) = f(n) tal que Existe c e n0 (ambos naturais) tal que 0 &lt;= f(n) &gt;= g*f(n) para qualquer n1 &gt;=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Caso médio: </a:t>
            </a:r>
            <a:r>
              <a:rPr lang="el-GR" dirty="0"/>
              <a:t>ϴ</a:t>
            </a:r>
            <a:r>
              <a:rPr lang="pt-BR" dirty="0"/>
              <a:t>(g(n)) tem que ser O e Ω ao mesmo tempo.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887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Notação assintótica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F81A0-3FC6-4DA0-B958-0B1973DA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2" y="1988840"/>
            <a:ext cx="8233582" cy="32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01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Notação assintótica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864084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34C44-B33B-4F1E-B7A1-2BD1CB56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54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Vamos considerar o melhor caso, pior caso e caso médio da execução de um algoritmo. Vamos tomar como exemplo uma busca sequencial.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lvl="4"/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sequencialSearch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arrayA</a:t>
            </a:r>
            <a:r>
              <a:rPr lang="en-US" b="1" dirty="0"/>
              <a:t>[],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chave</a:t>
            </a:r>
            <a:r>
              <a:rPr lang="en-US" b="1" dirty="0"/>
              <a:t>){</a:t>
            </a:r>
          </a:p>
          <a:p>
            <a:pPr lvl="4"/>
            <a:endParaRPr lang="pt-BR" dirty="0"/>
          </a:p>
          <a:p>
            <a:pPr lvl="5"/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indice</a:t>
            </a:r>
            <a:r>
              <a:rPr lang="pt-BR" b="1" dirty="0"/>
              <a:t> = -1;</a:t>
            </a:r>
          </a:p>
          <a:p>
            <a:pPr lvl="5"/>
            <a:r>
              <a:rPr lang="nn-NO" dirty="0"/>
              <a:t> </a:t>
            </a:r>
            <a:r>
              <a:rPr lang="nn-NO" b="1" dirty="0"/>
              <a:t>for (int i = 0; i &lt; arrayA.length; i++) {</a:t>
            </a:r>
          </a:p>
          <a:p>
            <a:pPr lvl="5"/>
            <a:r>
              <a:rPr lang="pt-BR" dirty="0"/>
              <a:t> </a:t>
            </a:r>
          </a:p>
          <a:p>
            <a:pPr lvl="6"/>
            <a:r>
              <a:rPr lang="pt-BR" dirty="0"/>
              <a:t> </a:t>
            </a:r>
            <a:r>
              <a:rPr lang="pt-BR" b="1" dirty="0" err="1"/>
              <a:t>if</a:t>
            </a:r>
            <a:r>
              <a:rPr lang="pt-BR" b="1" dirty="0"/>
              <a:t>(chave ==  </a:t>
            </a:r>
            <a:r>
              <a:rPr lang="pt-BR" b="1" dirty="0" err="1"/>
              <a:t>arrayA</a:t>
            </a:r>
            <a:r>
              <a:rPr lang="pt-BR" b="1" dirty="0"/>
              <a:t>[i]){</a:t>
            </a:r>
          </a:p>
          <a:p>
            <a:pPr lvl="7"/>
            <a:r>
              <a:rPr lang="pt-BR" dirty="0"/>
              <a:t> </a:t>
            </a:r>
            <a:r>
              <a:rPr lang="pt-BR" dirty="0" err="1"/>
              <a:t>indice</a:t>
            </a:r>
            <a:r>
              <a:rPr lang="pt-BR" dirty="0"/>
              <a:t> = i;</a:t>
            </a:r>
          </a:p>
          <a:p>
            <a:pPr lvl="7"/>
            <a:r>
              <a:rPr lang="pt-BR" dirty="0"/>
              <a:t> </a:t>
            </a:r>
            <a:r>
              <a:rPr lang="pt-BR" b="1" dirty="0"/>
              <a:t>break;</a:t>
            </a:r>
          </a:p>
          <a:p>
            <a:pPr lvl="6"/>
            <a:r>
              <a:rPr lang="pt-BR" dirty="0"/>
              <a:t> }</a:t>
            </a:r>
          </a:p>
          <a:p>
            <a:pPr lvl="5"/>
            <a:r>
              <a:rPr lang="pt-BR" dirty="0"/>
              <a:t>}</a:t>
            </a:r>
          </a:p>
          <a:p>
            <a:pPr lvl="4"/>
            <a:r>
              <a:rPr lang="pt-BR" dirty="0"/>
              <a:t>	</a:t>
            </a:r>
          </a:p>
          <a:p>
            <a:pPr lvl="4"/>
            <a:r>
              <a:rPr lang="pt-BR" b="1" dirty="0"/>
              <a:t>      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indice</a:t>
            </a:r>
            <a:r>
              <a:rPr lang="pt-BR" b="1" dirty="0"/>
              <a:t>;</a:t>
            </a:r>
          </a:p>
          <a:p>
            <a:pPr lvl="4"/>
            <a:r>
              <a:rPr lang="pt-BR" dirty="0"/>
              <a:t>}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632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Notação assintótica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864084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34C44-B33B-4F1E-B7A1-2BD1CB56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54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Qual o melhor caso?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Qual o pior caso?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Qual o caso médio?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627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Notação assintótica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864084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34C44-B33B-4F1E-B7A1-2BD1CB56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54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Vamos considerar o melhor caso, pior caso e caso médio da execução de um algoritmo. Vamos tomar como exemplo o algoritmo </a:t>
            </a:r>
            <a:r>
              <a:rPr lang="pt-BR" sz="1600" b="1" dirty="0" err="1"/>
              <a:t>encontraMinimo</a:t>
            </a:r>
            <a:r>
              <a:rPr lang="pt-BR" sz="16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lvl="4"/>
            <a:r>
              <a:rPr lang="fr-FR" b="1" dirty="0"/>
              <a:t>public 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b="1" dirty="0" err="1"/>
              <a:t>encontraMinimo</a:t>
            </a:r>
            <a:r>
              <a:rPr lang="fr-FR" b="1" dirty="0"/>
              <a:t>(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b="1" dirty="0" err="1"/>
              <a:t>arrayA</a:t>
            </a:r>
            <a:r>
              <a:rPr lang="fr-FR" b="1" dirty="0"/>
              <a:t>[]){</a:t>
            </a:r>
          </a:p>
          <a:p>
            <a:pPr lvl="4"/>
            <a:endParaRPr lang="pt-BR" dirty="0"/>
          </a:p>
          <a:p>
            <a:pPr lvl="5"/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minimo</a:t>
            </a:r>
            <a:r>
              <a:rPr lang="pt-BR" b="1" dirty="0"/>
              <a:t> = </a:t>
            </a:r>
            <a:r>
              <a:rPr lang="pt-BR" b="1" dirty="0" err="1"/>
              <a:t>arrayA</a:t>
            </a:r>
            <a:r>
              <a:rPr lang="pt-BR" b="1" dirty="0"/>
              <a:t>[0];</a:t>
            </a:r>
          </a:p>
          <a:p>
            <a:pPr lvl="5"/>
            <a:r>
              <a:rPr lang="nn-NO" b="1" dirty="0"/>
              <a:t>for (int i = 1; i &lt; arrayA.length; i++) {</a:t>
            </a:r>
          </a:p>
          <a:p>
            <a:pPr lvl="5"/>
            <a:r>
              <a:rPr lang="pt-BR" dirty="0"/>
              <a:t> </a:t>
            </a:r>
          </a:p>
          <a:p>
            <a:pPr lvl="6"/>
            <a:r>
              <a:rPr lang="pt-BR" dirty="0"/>
              <a:t> </a:t>
            </a:r>
            <a:r>
              <a:rPr lang="pt-BR" b="1" dirty="0" err="1"/>
              <a:t>if</a:t>
            </a:r>
            <a:r>
              <a:rPr lang="pt-BR" b="1" dirty="0"/>
              <a:t>(</a:t>
            </a:r>
            <a:r>
              <a:rPr lang="pt-BR" b="1" dirty="0" err="1"/>
              <a:t>minimo</a:t>
            </a:r>
            <a:r>
              <a:rPr lang="pt-BR" b="1" dirty="0"/>
              <a:t> &lt; </a:t>
            </a:r>
            <a:r>
              <a:rPr lang="pt-BR" b="1" dirty="0" err="1"/>
              <a:t>arrayA</a:t>
            </a:r>
            <a:r>
              <a:rPr lang="pt-BR" b="1" dirty="0"/>
              <a:t>[i]){</a:t>
            </a:r>
          </a:p>
          <a:p>
            <a:pPr lvl="6"/>
            <a:r>
              <a:rPr lang="pt-BR" dirty="0"/>
              <a:t>	 </a:t>
            </a:r>
            <a:r>
              <a:rPr lang="pt-BR" dirty="0" err="1"/>
              <a:t>minimo</a:t>
            </a:r>
            <a:r>
              <a:rPr lang="pt-BR" dirty="0"/>
              <a:t> = </a:t>
            </a:r>
            <a:r>
              <a:rPr lang="pt-BR" dirty="0" err="1"/>
              <a:t>arrayA</a:t>
            </a:r>
            <a:r>
              <a:rPr lang="pt-BR" dirty="0"/>
              <a:t>[i];</a:t>
            </a:r>
          </a:p>
          <a:p>
            <a:pPr lvl="6"/>
            <a:r>
              <a:rPr lang="pt-BR" dirty="0"/>
              <a:t> }</a:t>
            </a:r>
          </a:p>
          <a:p>
            <a:pPr lvl="5"/>
            <a:r>
              <a:rPr lang="pt-BR" dirty="0"/>
              <a:t>}</a:t>
            </a:r>
          </a:p>
          <a:p>
            <a:pPr lvl="4"/>
            <a:endParaRPr lang="pt-BR" dirty="0"/>
          </a:p>
          <a:p>
            <a:pPr lvl="4"/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minimo</a:t>
            </a:r>
            <a:r>
              <a:rPr lang="pt-BR" b="1" dirty="0"/>
              <a:t>;</a:t>
            </a:r>
          </a:p>
          <a:p>
            <a:pPr lvl="4"/>
            <a:r>
              <a:rPr lang="pt-BR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89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Logaritmos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8E046-DC50-41C8-90F0-ECDC1EF0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8" y="1309977"/>
            <a:ext cx="7990017" cy="37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7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Notação assintótica-Exercícios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864084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34C44-B33B-4F1E-B7A1-2BD1CB56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54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Passar exercícios para os alunos no quadro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Logaritmos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A3794A-F07E-44B4-9432-992FC4676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2157412"/>
            <a:ext cx="89439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4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Logaritmos – Exercícios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D3A72-7622-438F-8B8A-59E615186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928687"/>
            <a:ext cx="7296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2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Potências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36019-31DA-4AC1-8A25-B1F4625B5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462212"/>
            <a:ext cx="8743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Potências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86CE9-8C23-452D-9D32-E8B0E4864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1490662"/>
            <a:ext cx="83915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Potências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9B353-BCAC-4DB6-8931-F93B1834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923925"/>
            <a:ext cx="73342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531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825</Words>
  <Application>Microsoft Office PowerPoint</Application>
  <PresentationFormat>On-screen Show (4:3)</PresentationFormat>
  <Paragraphs>244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Design padrão</vt:lpstr>
      <vt:lpstr>Disciplina: Técnicas de programação para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Senac - Departamento Nacional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CCC18</dc:creator>
  <cp:lastModifiedBy>Adilson Lopes Khouri</cp:lastModifiedBy>
  <cp:revision>120</cp:revision>
  <cp:lastPrinted>2016-03-04T15:15:56Z</cp:lastPrinted>
  <dcterms:created xsi:type="dcterms:W3CDTF">2012-03-14T19:46:11Z</dcterms:created>
  <dcterms:modified xsi:type="dcterms:W3CDTF">2018-03-30T16:03:07Z</dcterms:modified>
</cp:coreProperties>
</file>