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24" r:id="rId3"/>
    <p:sldId id="325" r:id="rId4"/>
    <p:sldId id="327" r:id="rId5"/>
    <p:sldId id="326" r:id="rId6"/>
    <p:sldId id="328" r:id="rId7"/>
    <p:sldId id="329" r:id="rId8"/>
    <p:sldId id="330" r:id="rId9"/>
    <p:sldId id="331" r:id="rId10"/>
    <p:sldId id="340" r:id="rId11"/>
    <p:sldId id="341" r:id="rId12"/>
    <p:sldId id="342" r:id="rId13"/>
    <p:sldId id="339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6B2A9F1-330D-4BAC-A3E8-6A83863E232D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E3959-7A99-4C0A-817D-5E280B702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92C6B-80F0-4DA1-9390-F8F9A3D926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4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80978-A08C-49AE-90C3-74ED8016CD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4B64-0307-4C1F-B286-51BBBEBBB5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0A9C2-4362-4895-BC8A-23EF4169BC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24E18-0C43-417C-81C2-56D6AC3E6D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20EBB-34B7-46DC-8139-4930AB939B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9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123F-B31C-4442-A407-C8FB722C9D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BAA3-EB53-4545-BB48-8E213B445F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AE3B5-689E-4D8C-A129-C723CF833B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3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0CBAF-C272-4D2B-B512-790D32147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8174C-2C19-4E17-82AC-0AC47926D8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B5B219-289D-4C26-BD0A-1C3FF3C467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772816"/>
            <a:ext cx="8604738" cy="1143000"/>
          </a:xfrm>
        </p:spPr>
        <p:txBody>
          <a:bodyPr/>
          <a:lstStyle/>
          <a:p>
            <a:pPr eaLnBrk="1" hangingPunct="1"/>
            <a:r>
              <a:rPr lang="pt-BR" sz="3600" dirty="0">
                <a:solidFill>
                  <a:srgbClr val="FF781D"/>
                </a:solidFill>
                <a:cs typeface="Arial" charset="0"/>
              </a:rPr>
              <a:t>Disciplina: </a:t>
            </a:r>
            <a:r>
              <a:rPr lang="pt-BR" sz="3600" dirty="0">
                <a:solidFill>
                  <a:srgbClr val="FF781D"/>
                </a:solidFill>
              </a:rPr>
              <a:t>Técnicas de programação para Games</a:t>
            </a:r>
            <a:endParaRPr lang="pt-BR" sz="400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356992"/>
            <a:ext cx="6400800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b="1" dirty="0"/>
              <a:t>PÓS-GRADUAÇÃO EM GAMES</a:t>
            </a:r>
          </a:p>
          <a:p>
            <a:pPr eaLnBrk="1" hangingPunct="1">
              <a:lnSpc>
                <a:spcPct val="90000"/>
              </a:lnSpc>
            </a:pPr>
            <a:endParaRPr lang="en-US" sz="16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Diretoria de Pós-graduação e Pesquisa</a:t>
            </a:r>
          </a:p>
          <a:p>
            <a:pPr eaLnBrk="1" hangingPunct="1">
              <a:lnSpc>
                <a:spcPct val="80000"/>
              </a:lnSpc>
            </a:pPr>
            <a:r>
              <a:rPr lang="pt-BR" sz="2000" b="1" dirty="0">
                <a:solidFill>
                  <a:srgbClr val="333333"/>
                </a:solidFill>
              </a:rPr>
              <a:t>Centro Universitário Senac</a:t>
            </a:r>
          </a:p>
          <a:p>
            <a:pPr eaLnBrk="1" hangingPunct="1">
              <a:lnSpc>
                <a:spcPct val="90000"/>
              </a:lnSpc>
            </a:pPr>
            <a:endParaRPr lang="pt-BR" sz="180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000" dirty="0"/>
              <a:t>Prof. M. Sc. Adilson Lopes Khouri </a:t>
            </a:r>
            <a:br>
              <a:rPr lang="pt-BR" sz="2000" dirty="0"/>
            </a:br>
            <a:r>
              <a:rPr lang="pt-BR" sz="2000" dirty="0"/>
              <a:t>adilson.Khouri.usp@gmail.com</a:t>
            </a:r>
            <a:br>
              <a:rPr lang="pt-BR" sz="2000" dirty="0"/>
            </a:br>
            <a:endParaRPr lang="pt-BR" sz="2000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</p:txBody>
      </p:sp>
      <p:pic>
        <p:nvPicPr>
          <p:cNvPr id="5" name="Imagem 4" descr="cid:image001.png@01D14871.F66FA0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648"/>
            <a:ext cx="1838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539552" y="140018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 ordem</a:t>
            </a:r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6" y="2156639"/>
            <a:ext cx="2466975" cy="1485900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4716220" y="1400183"/>
            <a:ext cx="396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(Left, Root, Right) : 4 2 5 1 3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1" y="4437112"/>
            <a:ext cx="7928203" cy="15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3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539552" y="140018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Pré</a:t>
            </a:r>
            <a:r>
              <a:rPr lang="pt-BR" dirty="0" smtClean="0"/>
              <a:t> ordem</a:t>
            </a:r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6" y="2156639"/>
            <a:ext cx="2466975" cy="1485900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4355976" y="1400183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Preorder (Root, Left, Right) : 1 2 4 5 3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6" y="4293096"/>
            <a:ext cx="8221674" cy="17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5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539552" y="140018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Pós ordem</a:t>
            </a:r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6" y="2156639"/>
            <a:ext cx="2466975" cy="1485900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4355976" y="140018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(Left, Right, Root) : 4 5 2 3 1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8" y="4293096"/>
            <a:ext cx="7956544" cy="15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1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pesquisar em árvores: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Compare a chave pesquisada com a raiz, se for menor vá para a direita, caso contrário vá para a esquerda.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Repita o processo novamente até encontrar o nó pesquisado ou chegar em uma folha e não encontrar o 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389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Simular no quadro a pesquisa pela chave: “7”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4968552" cy="437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inserir valores?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Percorra a árvore até encontrar a folha que será pai do novo nó.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Insira uma nova folha na árvore e acerte os ponteiros.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3915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5" y="2492896"/>
            <a:ext cx="7319169" cy="3816424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inserção do valor: “40” na árvore: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0202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podemos deletar nós? Temos três casos de deleção:</a:t>
            </a:r>
          </a:p>
          <a:p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Deletar uma folha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Nó para ser deletado tem apenas um filho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Nó para ser deletado tem dois 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2185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Deletar uma </a:t>
            </a:r>
            <a:r>
              <a:rPr lang="pt-BR" dirty="0" smtClean="0"/>
              <a:t>folha, simplesmente delete (caso simples)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0" y="3212976"/>
            <a:ext cx="7678956" cy="149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Deletar nó com apenas um </a:t>
            </a:r>
            <a:r>
              <a:rPr lang="pt-BR" dirty="0" smtClean="0"/>
              <a:t>filho, troque o valor do filho com o pai, e delete o filho (com valor trocado).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857500"/>
            <a:ext cx="6477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6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>
                <a:solidFill>
                  <a:srgbClr val="FF781D"/>
                </a:solidFill>
                <a:latin typeface="Arial" charset="0"/>
              </a:rPr>
              <a:t>Conteúdo Programático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88705"/>
              </p:ext>
            </p:extLst>
          </p:nvPr>
        </p:nvGraphicFramePr>
        <p:xfrm>
          <a:off x="1007604" y="836712"/>
          <a:ext cx="7128792" cy="580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1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896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Sessão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u="sng" dirty="0">
                          <a:effectLst/>
                        </a:rPr>
                        <a:t>Conteúdo </a:t>
                      </a:r>
                      <a:endParaRPr lang="pt-BR" sz="1400" u="sng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12/04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XP e banco de dados</a:t>
                      </a:r>
                      <a:endParaRPr lang="pt-BR" sz="1400" i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17/04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ntrodução de estruturas de dados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4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19/04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Matrizes e Ordenação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24/04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Recursão - fatoriais, Fibonacci, busca binária, busca ternária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imes New Roman"/>
                          <a:ea typeface="Times New Roman"/>
                        </a:rPr>
                        <a:t>26/04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 Ligada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647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03/05</a:t>
                      </a:r>
                    </a:p>
                  </a:txBody>
                  <a:tcPr marL="44450" marR="4445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Pilha, Fila</a:t>
                      </a:r>
                    </a:p>
                  </a:txBody>
                  <a:tcPr marL="44450" marR="44450" marT="0" marB="0" anchor="ctr"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57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10/05</a:t>
                      </a:r>
                    </a:p>
                  </a:txBody>
                  <a:tcPr marL="44450" marR="4445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 Binária</a:t>
                      </a:r>
                    </a:p>
                  </a:txBody>
                  <a:tcPr marL="44450" marR="4445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Grafos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Quadtree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Octrees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42412746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Prova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88974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3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Deletar nó com dois </a:t>
            </a:r>
            <a:r>
              <a:rPr lang="pt-BR" dirty="0" smtClean="0"/>
              <a:t>filhos, encontre o sucessor em ordem, troque seus valores com  o pai e delete o sucessor (com valor trocado)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8524250" cy="15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deleção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16400"/>
            <a:ext cx="8622058" cy="41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deleção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9" y="2125584"/>
            <a:ext cx="7331465" cy="39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6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Percebemo</a:t>
            </a:r>
            <a:r>
              <a:rPr lang="pt-BR" dirty="0" smtClean="0"/>
              <a:t>s que manter a árvore balanceada é um desafio. Se a árvore </a:t>
            </a:r>
            <a:r>
              <a:rPr lang="pt-BR" dirty="0" err="1" smtClean="0"/>
              <a:t>desbalancear</a:t>
            </a:r>
            <a:r>
              <a:rPr lang="pt-BR" dirty="0" smtClean="0"/>
              <a:t> podemos cair no caso de uma busca sequencial em lista ligada.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garantir que a árvore não vai ficar desbalanceada?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garantir isso existe a estrutura denominada AVL, é uma árvore binária de busca com as mesmas regras que já estudamos. Porém há uma vantagem, ela se auto balanceia a cada inserção em tempo log n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0142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1">
                <a:extLst>
                  <a:ext uri="{FF2B5EF4-FFF2-40B4-BE49-F238E27FC236}">
                    <a16:creationId xmlns="" xmlns:a16="http://schemas.microsoft.com/office/drawing/2014/main" id="{C44C57C1-46CC-4587-AE26-C9312DACC16E}"/>
                  </a:ext>
                </a:extLst>
              </p:cNvPr>
              <p:cNvSpPr txBox="1"/>
              <p:nvPr/>
            </p:nvSpPr>
            <p:spPr>
              <a:xfrm>
                <a:off x="323528" y="1484784"/>
                <a:ext cx="799288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Uma árvore é AVL se todos os seus nós são AVL (definição recursiva). Para um nó ser AVL ele deve garantir que a altura de suas árvores filhas não tem diferença modular maior que uma unidade:</a:t>
                </a:r>
              </a:p>
              <a:p>
                <a:endParaRPr lang="pt-BR" dirty="0" smtClean="0"/>
              </a:p>
              <a:p>
                <a:endParaRPr lang="pt-BR" dirty="0" smtClean="0">
                  <a:sym typeface="Wingdings" panose="05000000000000000000" pitchFamily="2" charset="2"/>
                </a:endParaRPr>
              </a:p>
              <a:p>
                <a:endParaRPr lang="pt-BR" dirty="0" smtClean="0"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𝐸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</m:t>
                      </m:r>
                    </m:oMath>
                  </m:oMathPara>
                </a14:m>
                <a:endParaRPr lang="pt-BR" dirty="0">
                  <a:sym typeface="Wingdings" panose="05000000000000000000" pitchFamily="2" charset="2"/>
                </a:endParaRPr>
              </a:p>
              <a:p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</p:txBody>
          </p:sp>
        </mc:Choice>
        <mc:Fallback>
          <p:sp>
            <p:nvSpPr>
              <p:cNvPr id="4" name="TextBox 1">
                <a:extLst>
                  <a:ext uri="{FF2B5EF4-FFF2-40B4-BE49-F238E27FC236}">
                    <a16:creationId xmlns="" xmlns:a16="http://schemas.microsoft.com/office/drawing/2014/main" id="{C44C57C1-46CC-4587-AE26-C9312DAC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84784"/>
                <a:ext cx="7992888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610" t="-14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95536" y="414908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Essa diferença é chamada de fator de balanceamento.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9902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diferença principal aqui é que sempre que inserimos ou deletamos precisamos avaliar se ocorreu um desbalanceamento. Se ocorreu, precisamos </a:t>
            </a:r>
            <a:r>
              <a:rPr lang="pt-BR" dirty="0" err="1" smtClean="0"/>
              <a:t>rebalancear</a:t>
            </a:r>
            <a:r>
              <a:rPr lang="pt-BR" dirty="0" smtClean="0"/>
              <a:t> a árvore.</a:t>
            </a:r>
          </a:p>
          <a:p>
            <a:endParaRPr lang="pt-BR" dirty="0" smtClean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smtClean="0">
                <a:sym typeface="Wingdings" panose="05000000000000000000" pitchFamily="2" charset="2"/>
              </a:rPr>
              <a:t>Existem quatro casos de rotação que podemos aplicar, dependendo do caso de inserção.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3542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ym typeface="Wingdings" panose="05000000000000000000" pitchFamily="2" charset="2"/>
              </a:rPr>
              <a:t>Left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r>
              <a:rPr lang="pt-BR" dirty="0" err="1" smtClean="0">
                <a:sym typeface="Wingdings" panose="05000000000000000000" pitchFamily="2" charset="2"/>
              </a:rPr>
              <a:t>Left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329825" cy="34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95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ym typeface="Wingdings" panose="05000000000000000000" pitchFamily="2" charset="2"/>
              </a:rPr>
              <a:t>Left</a:t>
            </a:r>
            <a:r>
              <a:rPr lang="pt-BR" dirty="0" smtClean="0">
                <a:sym typeface="Wingdings" panose="05000000000000000000" pitchFamily="2" charset="2"/>
              </a:rPr>
              <a:t> </a:t>
            </a:r>
            <a:r>
              <a:rPr lang="pt-BR" dirty="0" err="1" smtClean="0">
                <a:sym typeface="Wingdings" panose="05000000000000000000" pitchFamily="2" charset="2"/>
              </a:rPr>
              <a:t>Right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8488060" cy="29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37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ym typeface="Wingdings" panose="05000000000000000000" pitchFamily="2" charset="2"/>
              </a:rPr>
              <a:t>Right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 smtClean="0">
                <a:sym typeface="Wingdings" panose="05000000000000000000" pitchFamily="2" charset="2"/>
              </a:rPr>
              <a:t>Right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7" y="2420888"/>
            <a:ext cx="7562217" cy="34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5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ym typeface="Wingdings" panose="05000000000000000000" pitchFamily="2" charset="2"/>
              </a:rPr>
              <a:t>Right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 smtClean="0">
                <a:sym typeface="Wingdings" panose="05000000000000000000" pitchFamily="2" charset="2"/>
              </a:rPr>
              <a:t>Left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1908"/>
            <a:ext cx="8199776" cy="30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Binárias de Busca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São estruturas de dados que permitem inserções, deleções e busca em complexidade logarítmica. </a:t>
            </a:r>
          </a:p>
          <a:p>
            <a:endParaRPr lang="pt-BR" dirty="0"/>
          </a:p>
          <a:p>
            <a:r>
              <a:rPr lang="pt-BR" dirty="0" smtClean="0"/>
              <a:t>O(log n) para inserir, atualizar, deletar e buscar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É uma estrutura recursiva onde cada Nó contém outros dois nós, denominados filhos.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52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ym typeface="Wingdings" panose="05000000000000000000" pitchFamily="2" charset="2"/>
              </a:rPr>
              <a:t>Como determinar o caso de inserção de uma árvore com raiz “z” novo nó “w” ?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 smtClean="0">
                <a:sym typeface="Wingdings" panose="05000000000000000000" pitchFamily="2" charset="2"/>
              </a:rPr>
              <a:t>Simples:</a:t>
            </a:r>
          </a:p>
          <a:p>
            <a:pPr>
              <a:lnSpc>
                <a:spcPct val="150000"/>
              </a:lnSpc>
            </a:pPr>
            <a:endParaRPr lang="pt-B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y</a:t>
            </a:r>
            <a:r>
              <a:rPr lang="pt-BR" dirty="0" smtClean="0">
                <a:sym typeface="Wingdings" panose="05000000000000000000" pitchFamily="2" charset="2"/>
              </a:rPr>
              <a:t> é o filho da esquerda de z e x é o filho da esquerda de y(LL)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y é o filho da esquerda de z e x é o filho da </a:t>
            </a:r>
            <a:r>
              <a:rPr lang="pt-BR" dirty="0" smtClean="0">
                <a:sym typeface="Wingdings" panose="05000000000000000000" pitchFamily="2" charset="2"/>
              </a:rPr>
              <a:t>direita de y(LR)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y é o filho da </a:t>
            </a:r>
            <a:r>
              <a:rPr lang="pt-BR" dirty="0" smtClean="0">
                <a:sym typeface="Wingdings" panose="05000000000000000000" pitchFamily="2" charset="2"/>
              </a:rPr>
              <a:t>direita de </a:t>
            </a:r>
            <a:r>
              <a:rPr lang="pt-BR" dirty="0">
                <a:sym typeface="Wingdings" panose="05000000000000000000" pitchFamily="2" charset="2"/>
              </a:rPr>
              <a:t>z e x é o filho da </a:t>
            </a:r>
            <a:r>
              <a:rPr lang="pt-BR" dirty="0" smtClean="0">
                <a:sym typeface="Wingdings" panose="05000000000000000000" pitchFamily="2" charset="2"/>
              </a:rPr>
              <a:t>direita </a:t>
            </a:r>
            <a:r>
              <a:rPr lang="pt-BR" dirty="0">
                <a:sym typeface="Wingdings" panose="05000000000000000000" pitchFamily="2" charset="2"/>
              </a:rPr>
              <a:t>de </a:t>
            </a:r>
            <a:r>
              <a:rPr lang="pt-BR" dirty="0" smtClean="0">
                <a:sym typeface="Wingdings" panose="05000000000000000000" pitchFamily="2" charset="2"/>
              </a:rPr>
              <a:t>y(RR)</a:t>
            </a:r>
            <a:endParaRPr lang="pt-B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y é o filho da </a:t>
            </a:r>
            <a:r>
              <a:rPr lang="pt-BR" dirty="0" smtClean="0">
                <a:sym typeface="Wingdings" panose="05000000000000000000" pitchFamily="2" charset="2"/>
              </a:rPr>
              <a:t>direita </a:t>
            </a:r>
            <a:r>
              <a:rPr lang="pt-BR" dirty="0">
                <a:sym typeface="Wingdings" panose="05000000000000000000" pitchFamily="2" charset="2"/>
              </a:rPr>
              <a:t>de z e x é o filho da esquerda de </a:t>
            </a:r>
            <a:r>
              <a:rPr lang="pt-BR" dirty="0" smtClean="0">
                <a:sym typeface="Wingdings" panose="05000000000000000000" pitchFamily="2" charset="2"/>
              </a:rPr>
              <a:t>y(RL)</a:t>
            </a:r>
            <a:endParaRPr lang="pt-BR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1586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767822" cy="47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28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089795" cy="44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20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7236296" cy="54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76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3113"/>
            <a:ext cx="7308304" cy="54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8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6876256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03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AVL</a:t>
            </a:r>
            <a:endParaRPr lang="pt-BR" sz="3600" dirty="0">
              <a:solidFill>
                <a:srgbClr val="FF781D"/>
              </a:solidFill>
              <a:latin typeface="Arial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23528" y="1484784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ym typeface="Wingdings" panose="05000000000000000000" pitchFamily="2" charset="2"/>
              </a:rPr>
              <a:t>Usar as coleções do C# sobre árvores AVL.</a:t>
            </a:r>
            <a:endParaRPr lang="pt-BR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pt-BR" dirty="0" smtClean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2326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Esse tipo de estrutura de dados segue uma regra simples, os filhos da esquerda devem ser menores que seu pai. Os filhos da direita devem ser maiores que seu pai.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 outras palavra, ao inserir um novo nó devemos procurar a posição correta desse na árvore.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30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28" y="1052736"/>
            <a:ext cx="765169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C44C57C1-46CC-4587-AE26-C9312DACC16E}"/>
                  </a:ext>
                </a:extLst>
              </p:cNvPr>
              <p:cNvSpPr txBox="1"/>
              <p:nvPr/>
            </p:nvSpPr>
            <p:spPr>
              <a:xfrm>
                <a:off x="395536" y="1484784"/>
                <a:ext cx="7992888" cy="426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Algumas propriedades das árvores binárias:</a:t>
                </a:r>
              </a:p>
              <a:p>
                <a:endParaRPr lang="pt-BR" dirty="0" smtClean="0"/>
              </a:p>
              <a:p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número máximo de nós no nível “i” é dado por: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pt-BR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pt-BR" dirty="0" smtClean="0"/>
                  <a:t>Nível aqui é o número de nós entre a raiz e o nó em questão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altura da árvore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Uma árvore binária de altura </a:t>
                </a:r>
                <a:r>
                  <a:rPr lang="pt-BR" i="1" dirty="0"/>
                  <a:t>h </a:t>
                </a:r>
                <a:r>
                  <a:rPr lang="pt-BR" dirty="0"/>
                  <a:t>tem no máximo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pt-BR" dirty="0" smtClean="0"/>
                  <a:t>nós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C44C57C1-46CC-4587-AE26-C9312DAC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7992888" cy="4261167"/>
              </a:xfrm>
              <a:prstGeom prst="rect">
                <a:avLst/>
              </a:prstGeom>
              <a:blipFill rotWithShape="0">
                <a:blip r:embed="rId2"/>
                <a:stretch>
                  <a:fillRect l="-686" t="-8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06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árvore balanceada e completa: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2" y="2565787"/>
            <a:ext cx="6086475" cy="36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8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de árvore desbalanceada: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11650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0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95146" y="13176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pt-BR" sz="3600" dirty="0" smtClean="0">
                <a:solidFill>
                  <a:srgbClr val="FF781D"/>
                </a:solidFill>
                <a:latin typeface="Arial" charset="0"/>
              </a:rPr>
              <a:t>Árvores </a:t>
            </a:r>
            <a:r>
              <a:rPr lang="pt-BR" sz="3600" dirty="0">
                <a:solidFill>
                  <a:srgbClr val="FF781D"/>
                </a:solidFill>
                <a:latin typeface="Arial" charset="0"/>
              </a:rPr>
              <a:t>Binárias de Busca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4C57C1-46CC-4587-AE26-C9312DACC16E}"/>
              </a:ext>
            </a:extLst>
          </p:cNvPr>
          <p:cNvSpPr txBox="1"/>
          <p:nvPr/>
        </p:nvSpPr>
        <p:spPr>
          <a:xfrm>
            <a:off x="395536" y="1484784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</a:t>
            </a:r>
            <a:r>
              <a:rPr lang="pt-BR" dirty="0" smtClean="0"/>
              <a:t>percorrer árvores binárias de busca, temos três opções de percurso: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 ordem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Pré</a:t>
            </a:r>
            <a:r>
              <a:rPr lang="pt-BR" dirty="0" smtClean="0"/>
              <a:t> ordem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Pós ordem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58" y="3861048"/>
            <a:ext cx="3634129" cy="21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93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847</Words>
  <Application>Microsoft Office PowerPoint</Application>
  <PresentationFormat>Apresentação na tela (4:3)</PresentationFormat>
  <Paragraphs>182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Times New Roman</vt:lpstr>
      <vt:lpstr>Wingdings</vt:lpstr>
      <vt:lpstr>Design padrão</vt:lpstr>
      <vt:lpstr>Disciplina: Técnicas de programação para Games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Senac - Departamento Nacional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CCC18</dc:creator>
  <cp:lastModifiedBy>Professor Arthur Workout</cp:lastModifiedBy>
  <cp:revision>191</cp:revision>
  <cp:lastPrinted>2016-03-04T15:15:56Z</cp:lastPrinted>
  <dcterms:created xsi:type="dcterms:W3CDTF">2012-03-14T19:46:11Z</dcterms:created>
  <dcterms:modified xsi:type="dcterms:W3CDTF">2018-04-23T17:10:20Z</dcterms:modified>
</cp:coreProperties>
</file>