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67" r:id="rId4"/>
    <p:sldId id="368" r:id="rId5"/>
    <p:sldId id="369" r:id="rId6"/>
    <p:sldId id="370" r:id="rId7"/>
    <p:sldId id="371" r:id="rId8"/>
    <p:sldId id="264" r:id="rId9"/>
    <p:sldId id="324" r:id="rId10"/>
    <p:sldId id="267" r:id="rId11"/>
    <p:sldId id="326" r:id="rId12"/>
    <p:sldId id="270" r:id="rId13"/>
    <p:sldId id="395" r:id="rId14"/>
    <p:sldId id="396" r:id="rId15"/>
    <p:sldId id="398" r:id="rId16"/>
    <p:sldId id="399" r:id="rId17"/>
    <p:sldId id="433" r:id="rId18"/>
    <p:sldId id="397" r:id="rId19"/>
    <p:sldId id="400" r:id="rId20"/>
    <p:sldId id="434" r:id="rId21"/>
    <p:sldId id="435" r:id="rId22"/>
    <p:sldId id="401" r:id="rId23"/>
    <p:sldId id="405" r:id="rId24"/>
    <p:sldId id="407" r:id="rId25"/>
    <p:sldId id="403" r:id="rId2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4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81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6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6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9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dilson-khouri-5189391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attes.cnpq.br/265472113521499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Método de Ensino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99039" y="1268413"/>
            <a:ext cx="793652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charset="0"/>
              </a:rPr>
              <a:t>Aulas expositivas teóricas (25%) e práticas (75%)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charset="0"/>
              </a:rPr>
              <a:t>Exercícios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pt-BR" sz="2400" dirty="0"/>
              <a:t>Comparação de algoritmos na classe</a:t>
            </a:r>
            <a:endParaRPr lang="pt-BR" sz="2400" dirty="0">
              <a:solidFill>
                <a:schemeClr val="tx1"/>
              </a:solidFill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charset="0"/>
              </a:rPr>
              <a:t>Trabalho em grupo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charset="0"/>
              </a:rPr>
              <a:t>Prova individual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endParaRPr lang="pt-BR" sz="2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77" y="4342978"/>
            <a:ext cx="1881554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2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Critério de Avaliação</a:t>
            </a:r>
          </a:p>
        </p:txBody>
      </p:sp>
      <p:sp>
        <p:nvSpPr>
          <p:cNvPr id="14356" name="CaixaDeTexto 3"/>
          <p:cNvSpPr txBox="1">
            <a:spLocks noChangeArrowheads="1"/>
          </p:cNvSpPr>
          <p:nvPr/>
        </p:nvSpPr>
        <p:spPr bwMode="auto">
          <a:xfrm>
            <a:off x="1406769" y="4000501"/>
            <a:ext cx="7385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50% Trabalho em grupo + 50% Prova individual</a:t>
            </a:r>
          </a:p>
        </p:txBody>
      </p:sp>
      <p:pic>
        <p:nvPicPr>
          <p:cNvPr id="1435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344" y="4824821"/>
            <a:ext cx="1934308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DBC55DE-FED4-4154-AB29-790F9E0B0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25714"/>
              </p:ext>
            </p:extLst>
          </p:nvPr>
        </p:nvGraphicFramePr>
        <p:xfrm>
          <a:off x="539552" y="1223414"/>
          <a:ext cx="8208794" cy="141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397">
                  <a:extLst>
                    <a:ext uri="{9D8B030D-6E8A-4147-A177-3AD203B41FA5}">
                      <a16:colId xmlns:a16="http://schemas.microsoft.com/office/drawing/2014/main" xmlns="" val="3212013149"/>
                    </a:ext>
                  </a:extLst>
                </a:gridCol>
                <a:gridCol w="4104397">
                  <a:extLst>
                    <a:ext uri="{9D8B030D-6E8A-4147-A177-3AD203B41FA5}">
                      <a16:colId xmlns:a16="http://schemas.microsoft.com/office/drawing/2014/main" xmlns="" val="1495865069"/>
                    </a:ext>
                  </a:extLst>
                </a:gridCol>
              </a:tblGrid>
              <a:tr h="45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Atividades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84406" marR="84406" marT="45738" marB="4573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Datas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84406" marR="84406" marT="45738" marB="45738" anchor="b" horzOverflow="overflow"/>
                </a:tc>
                <a:extLst>
                  <a:ext uri="{0D108BD9-81ED-4DB2-BD59-A6C34878D82A}">
                    <a16:rowId xmlns:a16="http://schemas.microsoft.com/office/drawing/2014/main" xmlns="" val="526194904"/>
                  </a:ext>
                </a:extLst>
              </a:tr>
              <a:tr h="481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Prova Individual</a:t>
                      </a:r>
                    </a:p>
                  </a:txBody>
                  <a:tcPr marL="84406" marR="84406" marT="45738" marB="457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24-05-2018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84406" marR="84406" marT="45738" marB="45738" anchor="ctr" horzOverflow="overflow"/>
                </a:tc>
                <a:extLst>
                  <a:ext uri="{0D108BD9-81ED-4DB2-BD59-A6C34878D82A}">
                    <a16:rowId xmlns:a16="http://schemas.microsoft.com/office/drawing/2014/main" xmlns="" val="2908966077"/>
                  </a:ext>
                </a:extLst>
              </a:tr>
              <a:tr h="481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Trabalho</a:t>
                      </a:r>
                    </a:p>
                  </a:txBody>
                  <a:tcPr marL="84406" marR="84406" marT="45738" marB="457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24-05-2018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84406" marR="84406" marT="45738" marB="45738" anchor="ctr" horzOverflow="overflow"/>
                </a:tc>
                <a:extLst>
                  <a:ext uri="{0D108BD9-81ED-4DB2-BD59-A6C34878D82A}">
                    <a16:rowId xmlns:a16="http://schemas.microsoft.com/office/drawing/2014/main" xmlns="" val="86039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60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Bibliografia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sz="1600" b="1" dirty="0"/>
              <a:t>Bibliografia</a:t>
            </a:r>
          </a:p>
          <a:p>
            <a:endParaRPr lang="pt-BR" sz="1600" dirty="0"/>
          </a:p>
          <a:p>
            <a:r>
              <a:rPr lang="pt-BR" sz="1600" dirty="0"/>
              <a:t>BECK, Kent. Extreme </a:t>
            </a:r>
            <a:r>
              <a:rPr lang="pt-BR" sz="1600" dirty="0" err="1"/>
              <a:t>Programming</a:t>
            </a:r>
            <a:r>
              <a:rPr lang="pt-BR" sz="1600" dirty="0"/>
              <a:t> </a:t>
            </a:r>
            <a:r>
              <a:rPr lang="pt-BR" sz="1600" dirty="0" err="1"/>
              <a:t>Explained</a:t>
            </a:r>
            <a:r>
              <a:rPr lang="pt-BR" sz="1600" dirty="0"/>
              <a:t> : Embrace </a:t>
            </a:r>
            <a:r>
              <a:rPr lang="pt-BR" sz="1600" dirty="0" err="1"/>
              <a:t>Change</a:t>
            </a:r>
            <a:r>
              <a:rPr lang="pt-BR" sz="1600" dirty="0"/>
              <a:t>. </a:t>
            </a:r>
            <a:r>
              <a:rPr lang="pt-BR" sz="1600" dirty="0" err="1"/>
              <a:t>Addison</a:t>
            </a:r>
            <a:r>
              <a:rPr lang="pt-BR" sz="1600" dirty="0"/>
              <a:t>-Wesley</a:t>
            </a:r>
          </a:p>
          <a:p>
            <a:endParaRPr lang="pt-BR" sz="1600" dirty="0"/>
          </a:p>
          <a:p>
            <a:r>
              <a:rPr lang="pt-BR" sz="1600" dirty="0"/>
              <a:t>AHO, Alfred V. , HOPCROFT, John E., ULLMAN Jeffrey D. Data </a:t>
            </a:r>
            <a:r>
              <a:rPr lang="pt-BR" sz="1600" dirty="0" err="1"/>
              <a:t>Structures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Algorithms</a:t>
            </a:r>
            <a:r>
              <a:rPr lang="pt-BR" sz="1600" dirty="0"/>
              <a:t>. </a:t>
            </a:r>
            <a:r>
              <a:rPr lang="pt-BR" sz="1600" dirty="0" err="1"/>
              <a:t>Addison</a:t>
            </a:r>
            <a:r>
              <a:rPr lang="pt-BR" sz="1600" dirty="0"/>
              <a:t>-Wesley</a:t>
            </a:r>
          </a:p>
          <a:p>
            <a:endParaRPr lang="pt-BR" sz="1600" dirty="0"/>
          </a:p>
          <a:p>
            <a:r>
              <a:rPr lang="pt-BR" sz="1600" b="1" dirty="0"/>
              <a:t>Bibliografia complementar</a:t>
            </a:r>
          </a:p>
          <a:p>
            <a:endParaRPr lang="pt-BR" sz="1600" dirty="0"/>
          </a:p>
          <a:p>
            <a:r>
              <a:rPr lang="pt-BR" sz="1600" dirty="0"/>
              <a:t>BECK, Kent. Test </a:t>
            </a:r>
            <a:r>
              <a:rPr lang="pt-BR" sz="1600" dirty="0" err="1"/>
              <a:t>Driven</a:t>
            </a:r>
            <a:r>
              <a:rPr lang="pt-BR" sz="1600" dirty="0"/>
              <a:t> </a:t>
            </a:r>
            <a:r>
              <a:rPr lang="pt-BR" sz="1600" dirty="0" err="1"/>
              <a:t>Development</a:t>
            </a:r>
            <a:r>
              <a:rPr lang="pt-BR" sz="1600" dirty="0"/>
              <a:t>: </a:t>
            </a:r>
            <a:r>
              <a:rPr lang="pt-BR" sz="1600" dirty="0" err="1"/>
              <a:t>By</a:t>
            </a:r>
            <a:r>
              <a:rPr lang="pt-BR" sz="1600" dirty="0"/>
              <a:t> </a:t>
            </a:r>
            <a:r>
              <a:rPr lang="pt-BR" sz="1600" dirty="0" err="1"/>
              <a:t>Example</a:t>
            </a:r>
            <a:r>
              <a:rPr lang="pt-BR" sz="1600" dirty="0"/>
              <a:t>. </a:t>
            </a:r>
            <a:r>
              <a:rPr lang="pt-BR" sz="1600" dirty="0" err="1"/>
              <a:t>Addison</a:t>
            </a:r>
            <a:r>
              <a:rPr lang="pt-BR" sz="1600" dirty="0"/>
              <a:t>-Wesley.</a:t>
            </a:r>
          </a:p>
          <a:p>
            <a:endParaRPr lang="pt-BR" sz="1600" dirty="0"/>
          </a:p>
          <a:p>
            <a:r>
              <a:rPr lang="pt-BR" sz="1600" dirty="0"/>
              <a:t>FOWLER, Martin, BECK, Kent, BRANT, John, OPDYKE, William, ROBERTS, Don. </a:t>
            </a:r>
            <a:r>
              <a:rPr lang="pt-BR" sz="1600" dirty="0" err="1"/>
              <a:t>Refactoring</a:t>
            </a:r>
            <a:r>
              <a:rPr lang="pt-BR" sz="1600" dirty="0"/>
              <a:t>: </a:t>
            </a:r>
            <a:r>
              <a:rPr lang="pt-BR" sz="1600" dirty="0" err="1"/>
              <a:t>Improving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Design of </a:t>
            </a:r>
            <a:r>
              <a:rPr lang="pt-BR" sz="1600" dirty="0" err="1"/>
              <a:t>Existing</a:t>
            </a:r>
            <a:r>
              <a:rPr lang="pt-BR" sz="1600" dirty="0"/>
              <a:t> </a:t>
            </a:r>
            <a:r>
              <a:rPr lang="pt-BR" sz="1600" dirty="0" err="1"/>
              <a:t>Code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47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Como desenvolver software/Games?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Podemos sair codificando.... até atingir um objetivo (</a:t>
            </a:r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fix</a:t>
            </a:r>
            <a:r>
              <a:rPr lang="pt-BR" b="1" dirty="0"/>
              <a:t>). Basicamente como fazemos exercícios programa da faculdade? Funciona? Há algum problema nessa abordagem?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Podemos usar alguma metodologia para garantir alguma qualidade nas diversas etapas da construção de um software/game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Uma metodologia clássica é a: “cascata”...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7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Cascata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027525-FF33-47BB-A906-8D03B56C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833"/>
            <a:ext cx="7848872" cy="52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0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Cascata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As etapas são bem determinadas, tem começo meio e fim bem definidos e assume os requisitos são claros e bem definidos. Só passamos para a próxima etapa após finalizar com sucesso a etapa anterior. Não podem ocorrer alterações após as etapas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Começamos por especificar requisitos com o cliente, definir o que deve ser feito, como será feito.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 passo seguinte exige criar a arquitetura do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Após definir a arquitetura temos a codificação.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Testamos a codificação.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Entrega (Deploy).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Manutenção e correção de bugs.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1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Cascata: trade-off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É simples e de fácil gerenciamento, afinal todas as etapas são rígidas e não permitem alterações.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É bom para projetos pequenos onde os requisitos são extremamente bem definidos, conhecidos, não mudam e que precisam de uma extensa documentação.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No mundo real ninguém conhece 100% todos os requisitos no começo do projeto.... Nem mesmo o cliente/usuário... Muito menos o desenvolvedor...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Se ocorrer alguma alteração nessa metodologia ocorrerá um caos no projeto...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Software só é entregue para o cliente/usuário depois que tudo está pronto.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87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Exercício - Cascata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980728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Vamos simular desenvolver um projeto usando a metodologia: “cascata”.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 jogo que iremos desenvolver será: “Age of Empires”, todos conhecem?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Vamos escrever no papel, de forma sequencial cada etapa, somente começaremos outra etapa quando acabar a anterior. Devemos descrever/desenhar cada uma das etapas (Sejam criativos)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Requisitos (O professor fará o papel do cliente)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Desenho da arquitetura do sistema (O professor fará o papel do gerente)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Implementação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Teste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Deploy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Manutenção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81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XP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A138DB9-4532-477A-85E6-5CDDF4E9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6262"/>
            <a:ext cx="7344816" cy="4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XP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980728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Ciclo de iteração curto (15 dias, 1 mês):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Escrever histórias de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Escrever os testes de aceitação pelo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Priorizar as histórias junto com o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Estabelecer um MVP (produto mínimo que agrega valor para o cliente)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Codificar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Testar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Entregar para o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Próximo ciclo!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Não temos a definição perfeita do projeto todo, por isso priorizamos apenas no que conhecemos e sabemos.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4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099039" y="1268760"/>
            <a:ext cx="793652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Apresentação e Expectativas</a:t>
            </a: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Conteúdo programático</a:t>
            </a: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Introdução</a:t>
            </a: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i="1" dirty="0"/>
              <a:t>Metodologia ágil XP </a:t>
            </a: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i="1" dirty="0"/>
              <a:t>Banco de Dados</a:t>
            </a:r>
            <a:endParaRPr lang="pt-BR" sz="3200" i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99" y="1262020"/>
            <a:ext cx="2277208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9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XP - Papéis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980728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Desenvolvedor – quem irá desenvolver o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Coach – é o técnico que garante a aplicação da cultura ágil.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Testador – quem irá testar o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Cliente – Quem informa os desafios de negócio que devemos resolver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Cleaner – Refatora o código e cobra a equipe toda para manter a limpeza do mesmo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Tracker – Coleta as métricas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Gerente – Cobra as entregas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05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XP - Visão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980728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Time multidisciplinar e coeso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Time sabe se gerenciar sozinho, gerente é um facilitador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Time fisicamente próximo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Reuniões de revisão para avaliar onde podemos melhorar (Não realizar caça aos bruxos!)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Cliente presente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Liberação frequente de pequenas entregas (Mas professor... Em games isso é viável?)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Faça POC e não reaproveite o código da POC! Normalmente é um código inicial para aprendizagem de baixa qualidade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27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XP: trade-off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É mais complexo o gerenciamento e compreensão, afinal considera a mudança constante do negócio.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É realista, considera mudanças, entrega valor rápido, menos propenso ao retrabalho.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Caso a história não seja usada, o negócio mudou, por exemplo, o tempo gasto nela foi menor que o cascata pois trabalhamos com pequenos ciclos de interação.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Não existe: “Vamos fazer toda a documentação”, ela é feita apenas para os pontos relevantes da história.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Programação em pares.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Cliente presente (de alguma forma mesmo que não fisicamente). Explicar meu caso de cliente ausente na PagSeguro e Itaú.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839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Exercício - História de usuário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980728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Vamos escrever uma história de usuário, no papel, para desenvolver o jogo: “Age of Empires”. Cada aluno escreverá uma história distinta.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Exemplo de história de usuário: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Eu como </a:t>
            </a:r>
            <a:r>
              <a:rPr lang="pt-BR" b="1" dirty="0">
                <a:highlight>
                  <a:srgbClr val="FFFF00"/>
                </a:highlight>
              </a:rPr>
              <a:t>{USUARIO DO SISTEMA}</a:t>
            </a:r>
            <a:r>
              <a:rPr lang="pt-BR" b="1" dirty="0"/>
              <a:t> gostaria de ter a funcionalidade </a:t>
            </a:r>
            <a:r>
              <a:rPr lang="pt-BR" b="1" dirty="0">
                <a:highlight>
                  <a:srgbClr val="FFFF00"/>
                </a:highlight>
              </a:rPr>
              <a:t>{FUNCIONALIDADE}</a:t>
            </a:r>
            <a:r>
              <a:rPr lang="pt-BR" b="1" dirty="0"/>
              <a:t> para que  me permita  </a:t>
            </a:r>
            <a:r>
              <a:rPr lang="pt-BR" b="1" dirty="0">
                <a:highlight>
                  <a:srgbClr val="FFFF00"/>
                </a:highlight>
              </a:rPr>
              <a:t>{OBJETIVO}</a:t>
            </a:r>
            <a:r>
              <a:rPr lang="pt-BR" b="1" dirty="0"/>
              <a:t> pois isso agrega valor para meu negócio da seguinte forma </a:t>
            </a:r>
            <a:r>
              <a:rPr lang="pt-BR" b="1" dirty="0">
                <a:highlight>
                  <a:srgbClr val="FFFF00"/>
                </a:highlight>
              </a:rPr>
              <a:t>{AGREGAÇÂO DE VALOR}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6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Exercício - Priorização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980728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b="1" dirty="0"/>
              <a:t>Escrever os seguintes pontos:</a:t>
            </a:r>
          </a:p>
          <a:p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Agora vamos priorizar as histórias: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 que agrega mais valor para o cliente primeiro?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 que queremos garantir que ele já vá testando antes?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Quais histórias estão incertas?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 que podemos deixar para depois?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Quais histórias são imprescindíveis para nós desenvolvermos?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8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Simulação: XP x Cascata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Vamos simular um projeto de game com as duas metodologias e avaliar qual delas é mais útil para a realidade dos games.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Nosso contexto agora é o jogo: “World of Warcraft”.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Os alunos serão os programadores e testadores.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 professor será o cliente e gerente, simulando duas pessoas distintas.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6920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924" y="2492376"/>
            <a:ext cx="8062546" cy="14398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pt-BR" sz="3600">
                <a:solidFill>
                  <a:srgbClr val="FF781D"/>
                </a:solidFill>
              </a:rPr>
              <a:t>Apresentação e Expectativas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73" y="3933057"/>
            <a:ext cx="2004646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044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Apresentação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99039" y="1268413"/>
            <a:ext cx="793652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Adilson Lopes Khouri</a:t>
            </a:r>
          </a:p>
          <a:p>
            <a:pPr eaLnBrk="1" hangingPunct="1">
              <a:spcBef>
                <a:spcPct val="20000"/>
              </a:spcBef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Brasileiro, 30 anos 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Formação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charset="0"/>
              </a:rPr>
              <a:t>Bel. em Sistemas de Informação - USP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charset="0"/>
              </a:rPr>
              <a:t>M. Sc. em Sistemas de Informação – USP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/>
              <a:t>Doutorando em Bioinformática – USP</a:t>
            </a:r>
          </a:p>
          <a:p>
            <a:pPr lvl="2" eaLnBrk="1" hangingPunct="1">
              <a:spcBef>
                <a:spcPct val="20000"/>
              </a:spcBef>
            </a:pPr>
            <a:endParaRPr lang="pt-BR" sz="20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Atuação Profissional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/>
              <a:t>6 anos de atuação na indústria de software.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charset="0"/>
              </a:rPr>
              <a:t>Itaú Unibanco – Programador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/>
              <a:t>PagSeguro – Cientista de Dados</a:t>
            </a:r>
            <a:endParaRPr lang="pt-BR" sz="20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Apresentação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43608" y="980728"/>
            <a:ext cx="793652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endParaRPr lang="pt-BR" dirty="0">
              <a:solidFill>
                <a:schemeClr val="tx1"/>
              </a:solidFill>
              <a:latin typeface="Arial" charset="0"/>
            </a:endParaRP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endParaRPr lang="pt-BR" dirty="0"/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Atividades Acadêmicas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charset="0"/>
              </a:rPr>
              <a:t>Estágio em docência I na USP ministrando aulas, corrigindo provas e trabalhos</a:t>
            </a: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pt-BR" sz="2000" dirty="0"/>
              <a:t>Estágio em docência II na USP ministrando aulas, corrigindo provas e trabalhos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charset="0"/>
              </a:rPr>
              <a:t>Professor pesquisador na área de bioinformática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/>
              <a:t>Orientação de Iniciação científica na USP</a:t>
            </a:r>
            <a:endParaRPr lang="pt-BR" sz="2000" dirty="0">
              <a:solidFill>
                <a:schemeClr val="tx1"/>
              </a:solidFill>
              <a:latin typeface="Arial" charset="0"/>
            </a:endParaRP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charset="0"/>
              </a:rPr>
              <a:t>Artigos publicados em revistas nacionais e internacionais (científicas com ‘</a:t>
            </a:r>
            <a:r>
              <a:rPr lang="pt-BR" sz="2000" i="1" dirty="0" err="1">
                <a:solidFill>
                  <a:schemeClr val="tx1"/>
                </a:solidFill>
                <a:latin typeface="Arial" charset="0"/>
              </a:rPr>
              <a:t>blind</a:t>
            </a:r>
            <a:r>
              <a:rPr lang="pt-BR" sz="2000" i="1" dirty="0">
                <a:solidFill>
                  <a:schemeClr val="tx1"/>
                </a:solidFill>
                <a:latin typeface="Arial" charset="0"/>
              </a:rPr>
              <a:t> review</a:t>
            </a:r>
            <a:r>
              <a:rPr lang="pt-BR" sz="2000" dirty="0">
                <a:solidFill>
                  <a:schemeClr val="tx1"/>
                </a:solidFill>
                <a:latin typeface="Arial" charset="0"/>
              </a:rPr>
              <a:t>’)</a:t>
            </a: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endParaRPr lang="pt-BR" sz="2000" dirty="0">
              <a:solidFill>
                <a:schemeClr val="tx1"/>
              </a:solidFill>
              <a:latin typeface="Arial" charset="0"/>
            </a:endParaRP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/>
              <a:t>Mais informações: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 err="1">
                <a:hlinkClick r:id="rId3"/>
              </a:rPr>
              <a:t>Linkedin</a:t>
            </a:r>
            <a:endParaRPr lang="pt-BR" sz="2000" dirty="0"/>
          </a:p>
          <a:p>
            <a:pPr marL="1295400" lvl="2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2000" dirty="0">
                <a:hlinkClick r:id="rId4"/>
              </a:rPr>
              <a:t>Lattes</a:t>
            </a:r>
            <a:endParaRPr lang="pt-BR" sz="20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Apresentação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99039" y="1268413"/>
            <a:ext cx="793652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Apresentação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Nome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Graduação / pós-graduação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Aonde trabalha?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b="1" dirty="0"/>
              <a:t>Qual sua experiência com programação e estruturas de dados?</a:t>
            </a:r>
            <a:endParaRPr lang="pt-BR" b="1" dirty="0">
              <a:solidFill>
                <a:schemeClr val="tx1"/>
              </a:solidFill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endParaRPr lang="pt-BR" sz="3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50" name="Picture 2" descr="http://t2.gstatic.com/images?q=tbn:ANd9GcSo06j7LoKwNhLFJ0Jmu9Ju9f7tGPj8_hgMxg6UKEP1-kTm1v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72" y="3933057"/>
            <a:ext cx="19782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Apresentação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99039" y="1268413"/>
            <a:ext cx="793652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81000" indent="-381000" eaLnBrk="1" hangingPunct="1">
              <a:spcBef>
                <a:spcPct val="20000"/>
              </a:spcBef>
              <a:buFontTx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Expectativas (por escrito)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Quais expectativas com relação à matéria de: “</a:t>
            </a:r>
            <a:r>
              <a:rPr lang="pt-BR" b="1" dirty="0">
                <a:solidFill>
                  <a:schemeClr val="tx1"/>
                </a:solidFill>
                <a:latin typeface="Arial" charset="0"/>
              </a:rPr>
              <a:t>técnicas de programação para games</a:t>
            </a:r>
            <a:r>
              <a:rPr lang="pt-BR" dirty="0">
                <a:solidFill>
                  <a:schemeClr val="tx1"/>
                </a:solidFill>
                <a:latin typeface="Arial" charset="0"/>
              </a:rPr>
              <a:t>”?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O que deve ser evitado?</a:t>
            </a:r>
          </a:p>
          <a:p>
            <a:pPr marL="838200" lvl="1" indent="-381000" eaLnBrk="1" hangingPunct="1">
              <a:spcBef>
                <a:spcPct val="20000"/>
              </a:spcBef>
              <a:buFontTx/>
              <a:buChar char="•"/>
            </a:pPr>
            <a:r>
              <a:rPr lang="pt-BR" dirty="0"/>
              <a:t>(E-Mail: adilson.khouri.usp@gmail.com)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6" name="Picture 2" descr="http://t0.gstatic.com/images?q=tbn:ANd9GcQ2nYtvjw-bRR7bGuwdMS-Ai39MVovwPLX0bXZuPujF-DMQGk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3651251"/>
            <a:ext cx="19782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628800"/>
            <a:ext cx="8062546" cy="14398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</a:rPr>
              <a:t>Conteúdo Programático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30" y="3009900"/>
            <a:ext cx="2277208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7592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0462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highlight>
                            <a:srgbClr val="FFFF00"/>
                          </a:highlight>
                        </a:rPr>
                        <a:t>XP e banco de dados</a:t>
                      </a:r>
                      <a:endParaRPr lang="pt-BR" sz="1400" i="1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1250</Words>
  <Application>Microsoft Office PowerPoint</Application>
  <PresentationFormat>Apresentação na tela (4:3)</PresentationFormat>
  <Paragraphs>297</Paragraphs>
  <Slides>25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Design padrão</vt:lpstr>
      <vt:lpstr>Disciplina: Técnicas de programação para Games</vt:lpstr>
      <vt:lpstr>Apresentação do PowerPoint</vt:lpstr>
      <vt:lpstr>Apresentação e Expectativas</vt:lpstr>
      <vt:lpstr>Apresentação do PowerPoint</vt:lpstr>
      <vt:lpstr>Apresentação do PowerPoint</vt:lpstr>
      <vt:lpstr>Apresentação do PowerPoint</vt:lpstr>
      <vt:lpstr>Apresentação do PowerPoint</vt:lpstr>
      <vt:lpstr>Conteúdo Programático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 - Departamento Nacional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Professor Arthur Workout</cp:lastModifiedBy>
  <cp:revision>107</cp:revision>
  <cp:lastPrinted>2016-03-04T15:15:56Z</cp:lastPrinted>
  <dcterms:created xsi:type="dcterms:W3CDTF">2012-03-14T19:46:11Z</dcterms:created>
  <dcterms:modified xsi:type="dcterms:W3CDTF">2018-04-22T22:26:33Z</dcterms:modified>
</cp:coreProperties>
</file>