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Old Standard TT"/>
      <p:regular r:id="rId56"/>
      <p:bold r:id="rId57"/>
      <p:italic r:id="rId58"/>
    </p:embeddedFont>
    <p:embeddedFont>
      <p:font typeface="Merriweather Black"/>
      <p:bold r:id="rId59"/>
      <p:boldItalic r:id="rId60"/>
    </p:embeddedFont>
    <p:embeddedFont>
      <p:font typeface="Merriweather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dilson Khou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erriweather-bold.fntdata"/><Relationship Id="rId61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64" Type="http://schemas.openxmlformats.org/officeDocument/2006/relationships/font" Target="fonts/Merriweather-boldItalic.fntdata"/><Relationship Id="rId63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erriweatherBlack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ldStandardTT-bold.fntdata"/><Relationship Id="rId12" Type="http://schemas.openxmlformats.org/officeDocument/2006/relationships/slide" Target="slides/slide7.xml"/><Relationship Id="rId56" Type="http://schemas.openxmlformats.org/officeDocument/2006/relationships/font" Target="fonts/OldStandardTT-regular.fntdata"/><Relationship Id="rId15" Type="http://schemas.openxmlformats.org/officeDocument/2006/relationships/slide" Target="slides/slide10.xml"/><Relationship Id="rId59" Type="http://schemas.openxmlformats.org/officeDocument/2006/relationships/font" Target="fonts/MerriweatherBlack-bold.fntdata"/><Relationship Id="rId14" Type="http://schemas.openxmlformats.org/officeDocument/2006/relationships/slide" Target="slides/slide9.xml"/><Relationship Id="rId58" Type="http://schemas.openxmlformats.org/officeDocument/2006/relationships/font" Target="fonts/OldStandardT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25T02:57:28.774">
    <p:pos x="6000" y="0"/>
    <p:text>Esse vídeo de GA não precisa mostrar inteiro. Mostrando umas 2 alterações nas partes do carrinho já fica intuitivo como o GA funciona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8c2ec423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8c2ec42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8c2ec423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8c2ec42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8c2ec423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8c2ec42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8c2ec423_1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8c2ec42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8c2ec423_1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8c2ec42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b9c5b3a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b9c5b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b9c5b3a9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b9c5b3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b9c5b3a9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b9c5b3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b6bdc79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b6bdc7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fb90349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fb903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1a03187f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1a0318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81a0318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81a0318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1a03187f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1a0318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1e3cbb0a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1e3cbb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1a03187f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1a0318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1e3cbb0a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1e3cbb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1a03187f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81a03187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fb90349c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fb9034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1e3cbb0a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1e3cbb0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81e3cbb0a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81e3cbb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81a03187f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81a03187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81a03187f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81a03187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81a03187f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81a03187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81a03187f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81a03187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81e3cbb0a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81e3cbb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81a03187f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81a03187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81a03187f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81a03187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81e3cbb0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81e3cbb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8c2ec42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8c2ec4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81e3cbb0a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81e3cbb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81e3cbb0a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81e3cbb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81e3cbb0a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81e3cbb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91680791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9168079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81e3cbb0a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81e3cbb0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81e3cbb0a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81e3cbb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6b8692ad7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6b8692a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6b8692ad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6b8692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6b8692ad7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6b8692ad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6b8692ad7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6b8692ad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8c2ec423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8c2ec42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6b8692ad7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6b8692ad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8c2ec423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8c2ec42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8c2ec423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8c2ec42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8c2ec423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8c2ec42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8c2ec423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8c2ec42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hyperlink" Target="https://www.youtube.com/watch?v=FKbarpAlBkw&amp;t=0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43900" y="250750"/>
            <a:ext cx="8361000" cy="11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Merriweather"/>
                <a:ea typeface="Merriweather"/>
                <a:cs typeface="Merriweather"/>
                <a:sym typeface="Merriweather"/>
              </a:rPr>
              <a:t>SIN5022 - Teste de Software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Merriweather"/>
                <a:ea typeface="Merriweather"/>
                <a:cs typeface="Merriweather"/>
                <a:sym typeface="Merriweather"/>
              </a:rPr>
              <a:t>Escola de Artes Ciências e Humanidades 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Adilson Khouri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Nícolas Hamparsomian</a:t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665100" y="2045700"/>
            <a:ext cx="8118600" cy="11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Merriweather"/>
                <a:ea typeface="Merriweather"/>
                <a:cs typeface="Merriweather"/>
                <a:sym typeface="Merriweather"/>
              </a:rPr>
              <a:t>Evo Suite 1.6 - Geração automática de testes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algoritmo genética na prática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96500" y="1314531"/>
            <a:ext cx="8784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Um exemplo em vídeo por ser visualizado aqui: </a:t>
            </a:r>
            <a:r>
              <a:rPr lang="pt-BR" sz="1900" u="sng">
                <a:solidFill>
                  <a:schemeClr val="hlink"/>
                </a:solidFill>
                <a:hlinkClick r:id="rId4"/>
              </a:rPr>
              <a:t>Exemplo GA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A idéia desse GA é encontrar os parâmetros ótimos de dimensões do carrinho, como por exemplo, tamanho das rodas, posição das rodas, tamanho do 'corpo' do carrinho, quantidade de caixas sobre o carrinho, posição de caixas sobre o carrinho tal que possibilite chegar mais longe na pista de corrida.</a:t>
            </a:r>
            <a:endParaRPr sz="1900">
              <a:solidFill>
                <a:srgbClr val="333333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b="1" lang="pt-BR" sz="2400">
                <a:solidFill>
                  <a:srgbClr val="333333"/>
                </a:solidFill>
              </a:rPr>
              <a:t>O </a:t>
            </a:r>
            <a:r>
              <a:rPr b="1" lang="pt-BR" sz="2400">
                <a:solidFill>
                  <a:srgbClr val="333333"/>
                </a:solidFill>
              </a:rPr>
              <a:t>EvoSuite usa um GA para definir os testes!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Representação usada na </a:t>
            </a:r>
            <a:r>
              <a:rPr lang="pt-BR" sz="4800">
                <a:solidFill>
                  <a:srgbClr val="FFFFFF"/>
                </a:solidFill>
              </a:rPr>
              <a:t>EvoSuite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problema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96500" y="1048072"/>
            <a:ext cx="87846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Primeiro será explicado como é a representação do problema em termos de algoritmo genético.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O Cromossomo é a </a:t>
            </a:r>
            <a:r>
              <a:rPr i="1" lang="pt-BR" sz="1900">
                <a:solidFill>
                  <a:srgbClr val="333333"/>
                </a:solidFill>
              </a:rPr>
              <a:t>test suite</a:t>
            </a:r>
            <a:r>
              <a:rPr lang="pt-BR" sz="1900">
                <a:solidFill>
                  <a:srgbClr val="333333"/>
                </a:solidFill>
              </a:rPr>
              <a:t> com todos os testes.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>
                <a:solidFill>
                  <a:srgbClr val="333333"/>
                </a:solidFill>
              </a:rPr>
              <a:t>Dentro da </a:t>
            </a:r>
            <a:r>
              <a:rPr i="1" lang="pt-BR" sz="1900">
                <a:solidFill>
                  <a:srgbClr val="333333"/>
                </a:solidFill>
              </a:rPr>
              <a:t>test suite </a:t>
            </a:r>
            <a:r>
              <a:rPr lang="pt-BR" sz="1900">
                <a:solidFill>
                  <a:srgbClr val="333333"/>
                </a:solidFill>
              </a:rPr>
              <a:t>temos os casos de teste individuais que são formados por conjuntos de comandos. Os autores separam em quatro tipos de comandos:</a:t>
            </a:r>
            <a:endParaRPr sz="1900">
              <a:solidFill>
                <a:srgbClr val="333333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○"/>
            </a:pPr>
            <a:r>
              <a:rPr lang="pt-BR" sz="1900">
                <a:solidFill>
                  <a:srgbClr val="333333"/>
                </a:solidFill>
              </a:rPr>
              <a:t>Primitivos: Valor numérico</a:t>
            </a:r>
            <a:endParaRPr sz="1900">
              <a:solidFill>
                <a:srgbClr val="333333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○"/>
            </a:pPr>
            <a:r>
              <a:rPr lang="pt-BR" sz="1900">
                <a:solidFill>
                  <a:srgbClr val="333333"/>
                </a:solidFill>
              </a:rPr>
              <a:t>Construtor: Geram novas instâncias de uma classe</a:t>
            </a:r>
            <a:endParaRPr sz="1900">
              <a:solidFill>
                <a:srgbClr val="333333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○"/>
            </a:pPr>
            <a:r>
              <a:rPr lang="pt-BR" sz="1900">
                <a:solidFill>
                  <a:srgbClr val="333333"/>
                </a:solidFill>
              </a:rPr>
              <a:t>Field: Acessam variáveis públicas de um objeto</a:t>
            </a:r>
            <a:endParaRPr sz="1900">
              <a:solidFill>
                <a:srgbClr val="333333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○"/>
            </a:pPr>
            <a:r>
              <a:rPr lang="pt-BR" sz="1900">
                <a:solidFill>
                  <a:srgbClr val="333333"/>
                </a:solidFill>
              </a:rPr>
              <a:t>Method: Invocação de métodos</a:t>
            </a:r>
            <a:endParaRPr sz="1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problema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96500" y="1048072"/>
            <a:ext cx="87846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Old Standard TT"/>
              <a:buChar char="●"/>
            </a:pPr>
            <a:r>
              <a:rPr lang="pt-BR" sz="1900">
                <a:solidFill>
                  <a:srgbClr val="333333"/>
                </a:solidFill>
              </a:rPr>
              <a:t>Função Fitness: </a:t>
            </a:r>
            <a:endParaRPr sz="1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Onde |M| são os métodos a serem executados, |M_T| são os métodos já executados pelo teste, 'd' é a distância de branch e 'v' é uma função para normalizar 'd' entre [0,1]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50" y="1585151"/>
            <a:ext cx="7047075" cy="185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Modelagem do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204150" y="1211375"/>
            <a:ext cx="87357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Cross Over: Gera uma nova geração usando dois pais (P1 e P2), para tal, gera um número aleatório x[0 ,1]. Em seguida os x primeiros testes de P1 e 1-x últimos testes de P2 serão usados para gerar o primeiro cromossomo da nova geração. Para gerar o segundo cromossomo são usados os últimos 1-x testes de P1 e os x primeiros de P2. Os testes unitários sempre são independentes entre eles!</a:t>
            </a:r>
            <a:endParaRPr sz="1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179700" y="1244225"/>
            <a:ext cx="8784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Mutação: Quando um cromossomo sofre mutação, todos os testes de caso unitários dentro da suíte vão sofrer mutação com probabilidade 1\|T|. Em outras palavras, aproximadamente 1 a cada sorteio.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Quando uma suíte de teste sofre mutação podem ocorrer, com probabilidade ⅓ cada, as seguintes operações: i) remoção; ii) atualização; iii) inserção.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Remoção: cada comando do teste unitário selecionado para ser removido, pode ser removido com probabilidade 1/n (1 teste unitário é formado por diversos comandos), depois da remoção é adicionado outro comando com mesmo tipo para todas os comandos que apontavam para o valor removido.</a:t>
            </a:r>
            <a:endParaRPr sz="19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179700" y="1163100"/>
            <a:ext cx="8784600" cy="3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Alteração: um comando do teste unitário é selecionado para ser alterado, se for do tipo primitivo troca-se por um valor aleatório.  Se não for do tipo primitivo então ocorre uma escolha aleatória de um comando do mesmo tipo para substituir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Obs: A diferença entre Alteração e remoção é que na alteração há uma troca por algum valor aleatório na remoção não. Além disso, não são removidas/alteradas as referências do objeto alterado.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Inserção: são acrescentados comandos aleatório com probabilidade x, em seguida xˆ2, xˆ3 até que não seja acrescentado mais nenhum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Para avaliar o fitness temos que rodar todos os casos de teste da suíte e avaliar as informações de branch.</a:t>
            </a:r>
            <a:endParaRPr sz="19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179700" y="1197872"/>
            <a:ext cx="87846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Os casos de teste são inicializados de forma aleatória para dar início ao processo de evolução.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Cálculo do fitness da solução atual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Seleção dos melhores candidatos para gerar uma nova população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Mutação e Crossover para ter alteração genética… </a:t>
            </a:r>
            <a:endParaRPr sz="1900">
              <a:solidFill>
                <a:srgbClr val="333333"/>
              </a:solidFill>
            </a:endParaRPr>
          </a:p>
          <a:p>
            <a:pPr indent="-349250" lvl="1" marL="914400" rtl="0" algn="just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○"/>
            </a:pPr>
            <a:r>
              <a:rPr lang="pt-BR" sz="1900">
                <a:solidFill>
                  <a:srgbClr val="333333"/>
                </a:solidFill>
              </a:rPr>
              <a:t>volta para o cálculo do fitness e fica em loop por um determinado tempo (que pode ser definido via</a:t>
            </a:r>
            <a:r>
              <a:rPr lang="pt-BR" sz="1900">
                <a:solidFill>
                  <a:srgbClr val="333333"/>
                </a:solidFill>
              </a:rPr>
              <a:t> parâmetro de execução) ou até realizar a cobertura da classe sendo testada.</a:t>
            </a:r>
            <a:endParaRPr sz="19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1076100" y="732300"/>
            <a:ext cx="6991800" cy="3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Como utilizar a EvoSuite para automaticamente gerar casos de testes que </a:t>
            </a:r>
            <a:r>
              <a:rPr lang="pt-BR" sz="3600"/>
              <a:t>realizam</a:t>
            </a:r>
            <a:r>
              <a:rPr lang="pt-BR" sz="3600"/>
              <a:t> a cobertura do meu código-fonte?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1076100" y="526350"/>
            <a:ext cx="699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Tutorial da EvoSuite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Integração com o Maven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94300" y="643875"/>
            <a:ext cx="8118600" cy="6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Evo Suite - O que é?</a:t>
            </a:r>
            <a:endParaRPr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71950" y="2078250"/>
            <a:ext cx="80001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Old Standard TT"/>
              <a:buChar char="●"/>
            </a:pPr>
            <a:r>
              <a:rPr lang="pt-BR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Evo Suite é uma ferramenta responsável pela geração automatizada de testes de unidade</a:t>
            </a:r>
            <a:r>
              <a:rPr lang="pt-BR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</a:t>
            </a:r>
            <a:r>
              <a:rPr lang="pt-BR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ara classes Java.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Old Standard TT"/>
              <a:buChar char="●"/>
            </a:pPr>
            <a:r>
              <a:rPr lang="pt-BR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</a:t>
            </a:r>
            <a:r>
              <a:rPr lang="pt-BR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abordagem utilizada</a:t>
            </a:r>
            <a:r>
              <a:rPr lang="pt-BR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gera testes utilizando algoritmos genéticos para aleatoriamente construir casos de testes de modo que se busquem os que possuem a melhor cobertura do código-fonte.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09725" y="3467875"/>
            <a:ext cx="544500" cy="6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Configuração do ambiente de desenvolvimento</a:t>
            </a:r>
            <a:endParaRPr sz="4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necessárias</a:t>
            </a:r>
            <a:endParaRPr/>
          </a:p>
        </p:txBody>
      </p:sp>
      <p:sp>
        <p:nvSpPr>
          <p:cNvPr id="179" name="Google Shape;179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Configurar previamente a sua máquina e instalar os seguintes programas:</a:t>
            </a:r>
            <a:endParaRPr/>
          </a:p>
        </p:txBody>
      </p:sp>
      <p:sp>
        <p:nvSpPr>
          <p:cNvPr id="180" name="Google Shape;180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JDK 1.8 ou superior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Maven 3.1 ou superior (Disponível por default na instalação do IntelliJ)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IntelliJ IDEA (IDE)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900"/>
              <a:t>Obs: IDE não é obrigatória, iremos utilizar apenas para facilitar a geração da classe e execução dos testes</a:t>
            </a:r>
            <a:endParaRPr sz="1900"/>
          </a:p>
        </p:txBody>
      </p:sp>
      <p:sp>
        <p:nvSpPr>
          <p:cNvPr id="181" name="Google Shape;181;p33"/>
          <p:cNvSpPr/>
          <p:nvPr/>
        </p:nvSpPr>
        <p:spPr>
          <a:xfrm>
            <a:off x="4958150" y="4425275"/>
            <a:ext cx="891900" cy="35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Como criar um projeto Maven no IntelliJ.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IntelliJ - Verificar plugin com Maven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0" y="1386900"/>
            <a:ext cx="3385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File → Settings…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Selecionar opção “Plugins”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Verificar se a opção “Maven Integration” se encontra habilitada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800" y="1440888"/>
            <a:ext cx="5489850" cy="285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IntelliJ - Novo projeto Maven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47850" y="1171600"/>
            <a:ext cx="3209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File → New → Project…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Selecionar opção “Maven” no menu de projetos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 o projeto à partir de um protótipo. Selecionar o modelo “quickstart” na lista de protótipos disponíveis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538" y="1297050"/>
            <a:ext cx="5418625" cy="3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157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IntelliJ - Estrutura do projeto criado</a:t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50" y="1031225"/>
            <a:ext cx="3174719" cy="39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/>
          <p:nvPr/>
        </p:nvSpPr>
        <p:spPr>
          <a:xfrm rot="-1746211">
            <a:off x="2272705" y="2142440"/>
            <a:ext cx="2798994" cy="27503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/>
          <p:nvPr/>
        </p:nvSpPr>
        <p:spPr>
          <a:xfrm rot="-1352629">
            <a:off x="2652399" y="3097775"/>
            <a:ext cx="2798979" cy="27516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/>
          <p:nvPr/>
        </p:nvSpPr>
        <p:spPr>
          <a:xfrm rot="1842">
            <a:off x="1716300" y="3899775"/>
            <a:ext cx="2799000" cy="223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 txBox="1"/>
          <p:nvPr/>
        </p:nvSpPr>
        <p:spPr>
          <a:xfrm>
            <a:off x="4961900" y="1281438"/>
            <a:ext cx="2141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ld Standard TT"/>
                <a:ea typeface="Old Standard TT"/>
                <a:cs typeface="Old Standard TT"/>
                <a:sym typeface="Old Standard TT"/>
              </a:rPr>
              <a:t>Código-fonte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5397250" y="2404925"/>
            <a:ext cx="2690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ld Standard TT"/>
                <a:ea typeface="Old Standard TT"/>
                <a:cs typeface="Old Standard TT"/>
                <a:sym typeface="Old Standard TT"/>
              </a:rPr>
              <a:t>Testes de unidade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4634925" y="3704925"/>
            <a:ext cx="40611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ld Standard TT"/>
                <a:ea typeface="Old Standard TT"/>
                <a:cs typeface="Old Standard TT"/>
                <a:sym typeface="Old Standard TT"/>
              </a:rPr>
              <a:t>Arquivo de configuração de dependências do projeto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Explorando o projeto criado.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IntelliJ - Classe de teste gerada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95700" y="1055100"/>
            <a:ext cx="87846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333333"/>
                </a:solidFill>
              </a:rPr>
              <a:t>Classe de teste auto gerada pelo Maven para indicar que a configuração deu certo: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0" y="1593900"/>
            <a:ext cx="7624806" cy="32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Maven</a:t>
            </a:r>
            <a:r>
              <a:rPr lang="pt-BR"/>
              <a:t> - Classe de aplicação gerada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95700" y="1055100"/>
            <a:ext cx="87846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Classe de aplicação gerada automaticamente pelo Maven para indicar que a configuração ocorreu com sucesso:</a:t>
            </a:r>
            <a:endParaRPr sz="1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400" y="2015700"/>
            <a:ext cx="6995200" cy="28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Maven</a:t>
            </a:r>
            <a:r>
              <a:rPr lang="pt-BR"/>
              <a:t> - Classe de aplicação gerada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95700" y="1055100"/>
            <a:ext cx="8784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Neste exemplo, iremos implementar um método se soma na classe de aplicação auto gerada pelo Maven “App.java”.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Ao implementarmos este método, a intenção é que os respectivos testes sejam gerados automaticamente pelo ferramenta EvoSuite que iremos configurar.</a:t>
            </a:r>
            <a:endParaRPr sz="1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5" y="2903900"/>
            <a:ext cx="8024750" cy="15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394300" y="643875"/>
            <a:ext cx="8118600" cy="6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Evo Suite - Sobre</a:t>
            </a:r>
            <a:endParaRPr>
              <a:solidFill>
                <a:srgbClr val="00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71950" y="2033400"/>
            <a:ext cx="8000100" cy="23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Old Standard TT"/>
              <a:buChar char="●"/>
            </a:pPr>
            <a:r>
              <a:rPr lang="pt-BR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Nasceu em 2010 como resultado de um projeto de pesquisa conduzido por Dr. Gordon Fraser e Dr. Andrea Arcuri.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Old Standard TT"/>
              <a:buChar char="●"/>
            </a:pPr>
            <a:r>
              <a:rPr lang="pt-BR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Projeto open-source disponibilizado sob a licença LGPL.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Old Standard TT"/>
              <a:buChar char="●"/>
            </a:pPr>
            <a:r>
              <a:rPr lang="pt-BR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 projeto é referência na geração automatizada de testes, sendo apoiado pela Google e pela Yourkit.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71950" y="3466475"/>
            <a:ext cx="463500" cy="15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Maven</a:t>
            </a:r>
            <a:r>
              <a:rPr lang="pt-BR"/>
              <a:t> - Arquivo POM.xml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130450" y="908400"/>
            <a:ext cx="87846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Por fim o arquivo mais importante de um projeto Maven, o arquivo pom.xml (Project Object Model)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pt-BR" sz="1900">
                <a:solidFill>
                  <a:srgbClr val="222222"/>
                </a:solidFill>
              </a:rPr>
              <a:t>Um POM possui as </a:t>
            </a:r>
            <a:r>
              <a:rPr lang="pt-BR" sz="1900">
                <a:solidFill>
                  <a:srgbClr val="222222"/>
                </a:solidFill>
              </a:rPr>
              <a:t>informações</a:t>
            </a:r>
            <a:r>
              <a:rPr lang="pt-BR" sz="1900">
                <a:solidFill>
                  <a:srgbClr val="222222"/>
                </a:solidFill>
              </a:rPr>
              <a:t> básicas de um projeto, bem como as diretivas de como o artefato final deste projeto deve ser </a:t>
            </a:r>
            <a:r>
              <a:rPr lang="pt-BR" sz="1900">
                <a:solidFill>
                  <a:srgbClr val="222222"/>
                </a:solidFill>
              </a:rPr>
              <a:t>construído</a:t>
            </a:r>
            <a:r>
              <a:rPr lang="pt-BR" sz="1900">
                <a:solidFill>
                  <a:srgbClr val="222222"/>
                </a:solidFill>
              </a:rPr>
              <a:t>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296" y="2502150"/>
            <a:ext cx="5144916" cy="23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Configurando o arquivo POM.xml</a:t>
            </a:r>
            <a:endParaRPr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arquivo POM.xml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241125" y="938700"/>
            <a:ext cx="87846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333333"/>
                </a:solidFill>
              </a:rPr>
              <a:t>Definir versão do Java como 1.8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pt-BR">
                <a:solidFill>
                  <a:srgbClr val="333333"/>
                </a:solidFill>
              </a:rPr>
              <a:t>Definir Versão do JUnit como 4.12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00" y="1809000"/>
            <a:ext cx="7624176" cy="12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00" y="3111550"/>
            <a:ext cx="4095600" cy="17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arquivo POM.xml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119625" y="995300"/>
            <a:ext cx="8784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Adicionar o EvoSuite 1.6 como dependência do projeto dentro do escopo da Tag  </a:t>
            </a:r>
            <a:r>
              <a:rPr lang="pt-BR" sz="1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&lt;dependencies&gt;</a:t>
            </a:r>
            <a:endParaRPr sz="1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50" y="1906100"/>
            <a:ext cx="8193900" cy="260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arquivo POM.xml</a:t>
            </a:r>
            <a:endParaRPr/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179688" y="1045876"/>
            <a:ext cx="87846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pt-BR" sz="1900">
                <a:solidFill>
                  <a:srgbClr val="333333"/>
                </a:solidFill>
              </a:rPr>
              <a:t>Definir o EvoSuite como um plugin que faz parte do Build do Projeto dentro do escopo da Tag</a:t>
            </a:r>
            <a:r>
              <a:rPr lang="pt-BR">
                <a:solidFill>
                  <a:srgbClr val="333333"/>
                </a:solidFill>
              </a:rPr>
              <a:t> </a:t>
            </a:r>
            <a:r>
              <a:rPr lang="pt-BR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&lt;plugins&gt;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pt-BR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25" y="1988050"/>
            <a:ext cx="7997226" cy="26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arquivo POM.xml</a:t>
            </a:r>
            <a:endParaRPr/>
          </a:p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119625" y="1088026"/>
            <a:ext cx="87846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Plugin do EvoSuite não está disponível na central de plugins do Maven. É necessário informar o endereço do repositório oficial da ferramenta.</a:t>
            </a:r>
            <a:endParaRPr>
              <a:solidFill>
                <a:srgbClr val="E8BF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88" y="2037550"/>
            <a:ext cx="7647476" cy="25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Geração de testes utilizando EvoSuite.</a:t>
            </a:r>
            <a:endParaRPr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Gerando testes de unidade para o projeto</a:t>
            </a:r>
            <a:endParaRPr/>
          </a:p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96500" y="1048063"/>
            <a:ext cx="87846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Uma vez que a configuração do projeto esteja realizada, é necessário que o EvoSuite e suas respectivas dependências sejam incorporadas ao projeto.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Para tal, abrir o terminal da IDE IntelliJ e digitar algum comando Maven que possua o EvoSuite como goal. Neste caso usamos: “</a:t>
            </a:r>
            <a:r>
              <a:rPr b="1" lang="pt-BR" sz="1900">
                <a:solidFill>
                  <a:srgbClr val="333333"/>
                </a:solidFill>
              </a:rPr>
              <a:t>mvn evosuite:help</a:t>
            </a:r>
            <a:r>
              <a:rPr lang="pt-BR" sz="1900">
                <a:solidFill>
                  <a:srgbClr val="333333"/>
                </a:solidFill>
              </a:rPr>
              <a:t>”</a:t>
            </a:r>
            <a:endParaRPr sz="19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50" y="2812625"/>
            <a:ext cx="8227449" cy="19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Gerando testes de unidade para o projeto</a:t>
            </a:r>
            <a:endParaRPr/>
          </a:p>
        </p:txBody>
      </p:sp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119650" y="1040325"/>
            <a:ext cx="87846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ts val="1900"/>
              <a:buChar char="●"/>
            </a:pPr>
            <a:r>
              <a:rPr lang="pt-BR" sz="1900"/>
              <a:t>Agora estamos com tudo pronto para gerarmos os testes de unidade de nosso projeto. Para tal, basta digitar o comando Maven “</a:t>
            </a:r>
            <a:r>
              <a:rPr b="1" lang="pt-BR" sz="1900"/>
              <a:t>mvn evosuite:generate</a:t>
            </a:r>
            <a:r>
              <a:rPr lang="pt-BR" sz="1900"/>
              <a:t>”</a:t>
            </a:r>
            <a:endParaRPr sz="1900"/>
          </a:p>
        </p:txBody>
      </p:sp>
      <p:pic>
        <p:nvPicPr>
          <p:cNvPr id="298" name="Google Shape;2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4825"/>
            <a:ext cx="8592551" cy="19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Gerando testes de unidade para o projeto</a:t>
            </a:r>
            <a:endParaRPr/>
          </a:p>
        </p:txBody>
      </p:sp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119650" y="1040325"/>
            <a:ext cx="89277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pt-BR"/>
              <a:t>Terminal irá exibir mensagem informando que os testes foram gerados com sucesso.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800"/>
              <a:buChar char="●"/>
            </a:pPr>
            <a:r>
              <a:rPr lang="pt-BR"/>
              <a:t>Na mensagem será informado quantos conjuntos de testes foram criados automaticamente</a:t>
            </a:r>
            <a:endParaRPr/>
          </a:p>
        </p:txBody>
      </p:sp>
      <p:pic>
        <p:nvPicPr>
          <p:cNvPr id="305" name="Google Shape;3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612" y="2264025"/>
            <a:ext cx="5386774" cy="25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076100" y="526350"/>
            <a:ext cx="699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Como funciona a geração  automática de testes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da EvoSuite ?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Gerando testes de unidade para o projeto</a:t>
            </a:r>
            <a:endParaRPr/>
          </a:p>
        </p:txBody>
      </p:sp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119650" y="1040325"/>
            <a:ext cx="87846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/>
              <a:t>Os testes criados, por padrão, </a:t>
            </a:r>
            <a:r>
              <a:rPr b="1" lang="pt-BR" sz="1900"/>
              <a:t>não</a:t>
            </a:r>
            <a:r>
              <a:rPr lang="pt-BR" sz="1900"/>
              <a:t> ficam disponíveis no diretório de testes. A ideia é que o desenvolvedor primeiro avalie a cobertura dos testes gerados.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pt-BR" sz="1900"/>
              <a:t>Os testes podem ser encontrados no diretório oculto “</a:t>
            </a:r>
            <a:r>
              <a:rPr b="1" lang="pt-BR" sz="1900"/>
              <a:t>.evosuite/best-tests</a:t>
            </a:r>
            <a:r>
              <a:rPr lang="pt-BR" sz="1900"/>
              <a:t>” localizado na raiz do projeto:</a:t>
            </a:r>
            <a:endParaRPr sz="1900"/>
          </a:p>
        </p:txBody>
      </p:sp>
      <p:pic>
        <p:nvPicPr>
          <p:cNvPr id="312" name="Google Shape;3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99175"/>
            <a:ext cx="8520599" cy="21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2"/>
          <p:cNvSpPr/>
          <p:nvPr/>
        </p:nvSpPr>
        <p:spPr>
          <a:xfrm>
            <a:off x="4958150" y="3278400"/>
            <a:ext cx="2699100" cy="4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Gerando testes de unidade para o projeto</a:t>
            </a:r>
            <a:endParaRPr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119650" y="1040325"/>
            <a:ext cx="87846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900"/>
              <a:buChar char="●"/>
            </a:pPr>
            <a:r>
              <a:rPr lang="pt-BR" sz="1900"/>
              <a:t>É necessário adicionar os testes gerados ao diretório de testes do nosso projeto. Para tal, digitar o comando Maven “</a:t>
            </a:r>
            <a:r>
              <a:rPr b="1" lang="pt-BR" sz="1900"/>
              <a:t>mvn evosuite:export</a:t>
            </a:r>
            <a:r>
              <a:rPr lang="pt-BR" sz="1900"/>
              <a:t>”</a:t>
            </a:r>
            <a:endParaRPr sz="1900"/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88" y="2235152"/>
            <a:ext cx="8364424" cy="20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Gerando testes de unidade para o projeto</a:t>
            </a:r>
            <a:endParaRPr/>
          </a:p>
        </p:txBody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119650" y="1040325"/>
            <a:ext cx="87846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900"/>
              <a:buChar char="●"/>
            </a:pPr>
            <a:r>
              <a:rPr lang="pt-BR" sz="1900"/>
              <a:t>Será exibido no console uma mensagem de sucesso. Os testes agora estarão acessíveis à partir do diretório “test” do nosso projeto:</a:t>
            </a:r>
            <a:endParaRPr sz="1900"/>
          </a:p>
        </p:txBody>
      </p:sp>
      <p:pic>
        <p:nvPicPr>
          <p:cNvPr id="327" name="Google Shape;3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400" y="1946325"/>
            <a:ext cx="3658900" cy="28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4"/>
          <p:cNvSpPr/>
          <p:nvPr/>
        </p:nvSpPr>
        <p:spPr>
          <a:xfrm>
            <a:off x="2988800" y="3579600"/>
            <a:ext cx="2247300" cy="47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Gerando testes de unidade para o projeto</a:t>
            </a:r>
            <a:endParaRPr/>
          </a:p>
        </p:txBody>
      </p:sp>
      <p:sp>
        <p:nvSpPr>
          <p:cNvPr id="334" name="Google Shape;334;p55"/>
          <p:cNvSpPr txBox="1"/>
          <p:nvPr>
            <p:ph idx="1" type="body"/>
          </p:nvPr>
        </p:nvSpPr>
        <p:spPr>
          <a:xfrm>
            <a:off x="119650" y="1040325"/>
            <a:ext cx="87846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900"/>
              <a:buChar char="●"/>
            </a:pPr>
            <a:r>
              <a:rPr lang="pt-BR" sz="1900"/>
              <a:t>Para obter informações detalhadas sobre a cobertura do conjunto de testes recém gerado, digitar o comando “mvn evosuite:info”</a:t>
            </a:r>
            <a:endParaRPr sz="1900"/>
          </a:p>
        </p:txBody>
      </p:sp>
      <p:pic>
        <p:nvPicPr>
          <p:cNvPr id="335" name="Google Shape;3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213" y="1846725"/>
            <a:ext cx="6145472" cy="30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5"/>
          <p:cNvSpPr/>
          <p:nvPr/>
        </p:nvSpPr>
        <p:spPr>
          <a:xfrm>
            <a:off x="2259600" y="2643375"/>
            <a:ext cx="3118200" cy="486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Gerando testes de unidade para o projeto</a:t>
            </a:r>
            <a:endParaRPr/>
          </a:p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119650" y="1040325"/>
            <a:ext cx="87846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900"/>
              <a:buChar char="●"/>
            </a:pPr>
            <a:r>
              <a:rPr lang="pt-BR" sz="1900"/>
              <a:t>Ao abrir o arquivo “App_ESTest”, é possível visualizar o conjunto de testes que foram criados automaticamente para a nossa classe:</a:t>
            </a:r>
            <a:endParaRPr sz="1900"/>
          </a:p>
        </p:txBody>
      </p:sp>
      <p:pic>
        <p:nvPicPr>
          <p:cNvPr id="343" name="Google Shape;3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75" y="1946328"/>
            <a:ext cx="8119550" cy="2957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Gerando testes de unidade para o projeto</a:t>
            </a:r>
            <a:endParaRPr/>
          </a:p>
        </p:txBody>
      </p:sp>
      <p:sp>
        <p:nvSpPr>
          <p:cNvPr id="349" name="Google Shape;349;p57"/>
          <p:cNvSpPr txBox="1"/>
          <p:nvPr>
            <p:ph idx="1" type="body"/>
          </p:nvPr>
        </p:nvSpPr>
        <p:spPr>
          <a:xfrm>
            <a:off x="119650" y="1040325"/>
            <a:ext cx="87846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900"/>
              <a:buChar char="●"/>
            </a:pPr>
            <a:r>
              <a:rPr lang="pt-BR" sz="1900"/>
              <a:t>Para finalizar, digitar o comando Maven “</a:t>
            </a:r>
            <a:r>
              <a:rPr b="1" lang="pt-BR" sz="1900"/>
              <a:t>mvn test</a:t>
            </a:r>
            <a:r>
              <a:rPr lang="pt-BR" sz="1900"/>
              <a:t>”. Os testes gerados </a:t>
            </a:r>
            <a:r>
              <a:rPr lang="pt-BR" sz="1900"/>
              <a:t>automaticamente</a:t>
            </a:r>
            <a:r>
              <a:rPr lang="pt-BR" sz="1900"/>
              <a:t> pelo EvoSuite serão executados e, ao final, será exibida uma mensagem de sucesso com a quantidade total de testes rodados:</a:t>
            </a:r>
            <a:endParaRPr sz="1900"/>
          </a:p>
        </p:txBody>
      </p:sp>
      <p:pic>
        <p:nvPicPr>
          <p:cNvPr id="350" name="Google Shape;3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88" y="2258925"/>
            <a:ext cx="8497622" cy="25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Personalizando a geração de testes.</a:t>
            </a:r>
            <a:endParaRPr sz="4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Personalizando Geração de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61" name="Google Shape;361;p59"/>
          <p:cNvSpPr txBox="1"/>
          <p:nvPr>
            <p:ph idx="1" type="body"/>
          </p:nvPr>
        </p:nvSpPr>
        <p:spPr>
          <a:xfrm>
            <a:off x="311700" y="1262300"/>
            <a:ext cx="83052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Abaixo um exemplo da utilização do goal “evosuite:generate”</a:t>
            </a:r>
            <a:r>
              <a:rPr lang="pt-BR" sz="1900">
                <a:solidFill>
                  <a:srgbClr val="333333"/>
                </a:solidFill>
              </a:rPr>
              <a:t> com exemplos de parâmetros para customizar a geração dos testes:</a:t>
            </a:r>
            <a:endParaRPr sz="1900">
              <a:solidFill>
                <a:srgbClr val="333333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333333"/>
                </a:solidFill>
              </a:rPr>
              <a:t>mvn -DmemoryInMB=2000 -Dcores=2 -Dsearch_budget=40  evosuite:generate -Dcriterion=branch:line</a:t>
            </a:r>
            <a:endParaRPr b="1" sz="1900">
              <a:solidFill>
                <a:srgbClr val="33333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33333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b="1" lang="pt-BR" sz="1900">
                <a:solidFill>
                  <a:srgbClr val="333333"/>
                </a:solidFill>
              </a:rPr>
              <a:t>-DmemoryInMB: </a:t>
            </a:r>
            <a:r>
              <a:rPr lang="pt-BR" sz="1900">
                <a:solidFill>
                  <a:srgbClr val="333333"/>
                </a:solidFill>
              </a:rPr>
              <a:t>Quantidade máxima de memória que deverá ser alocada ao processo.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b="1" lang="pt-BR" sz="1900">
                <a:solidFill>
                  <a:srgbClr val="333333"/>
                </a:solidFill>
              </a:rPr>
              <a:t>-Dcores: </a:t>
            </a:r>
            <a:r>
              <a:rPr lang="pt-BR" sz="1900">
                <a:solidFill>
                  <a:srgbClr val="333333"/>
                </a:solidFill>
              </a:rPr>
              <a:t>Número de cores da CPU a ser utilizado.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b="1" lang="pt-BR" sz="1900">
                <a:solidFill>
                  <a:srgbClr val="333333"/>
                </a:solidFill>
              </a:rPr>
              <a:t>-Dsearch_budget: </a:t>
            </a:r>
            <a:r>
              <a:rPr lang="pt-BR" sz="1900">
                <a:solidFill>
                  <a:srgbClr val="333333"/>
                </a:solidFill>
              </a:rPr>
              <a:t>Tempo limite em segundos para geração dos testes.</a:t>
            </a:r>
            <a:endParaRPr sz="1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9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Personalizando Geração de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67" name="Google Shape;367;p60"/>
          <p:cNvSpPr txBox="1"/>
          <p:nvPr>
            <p:ph idx="1" type="body"/>
          </p:nvPr>
        </p:nvSpPr>
        <p:spPr>
          <a:xfrm>
            <a:off x="419400" y="1273900"/>
            <a:ext cx="83052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Parâmetro </a:t>
            </a:r>
            <a:r>
              <a:rPr b="1" lang="pt-BR" sz="1900">
                <a:solidFill>
                  <a:srgbClr val="333333"/>
                </a:solidFill>
              </a:rPr>
              <a:t>-Dcriterion</a:t>
            </a:r>
            <a:r>
              <a:rPr lang="pt-BR" sz="1900">
                <a:solidFill>
                  <a:srgbClr val="333333"/>
                </a:solidFill>
              </a:rPr>
              <a:t> é utilizado p</a:t>
            </a:r>
            <a:r>
              <a:rPr lang="pt-BR" sz="1900">
                <a:solidFill>
                  <a:srgbClr val="333333"/>
                </a:solidFill>
              </a:rPr>
              <a:t>ara que possamos determinar quais os critérios de cobertura a serem utilizados durante a geração.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Por default, </a:t>
            </a:r>
            <a:r>
              <a:rPr b="1" lang="pt-BR" sz="1900">
                <a:solidFill>
                  <a:srgbClr val="333333"/>
                </a:solidFill>
              </a:rPr>
              <a:t>todos</a:t>
            </a:r>
            <a:r>
              <a:rPr lang="pt-BR" sz="1900">
                <a:solidFill>
                  <a:srgbClr val="333333"/>
                </a:solidFill>
              </a:rPr>
              <a:t> os critérios são utilizados na geração dos testes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No exemplo anterior definimos apenas os critérios “branch” (cobre as condições de verdadeiro/falso) e </a:t>
            </a:r>
            <a:r>
              <a:rPr lang="pt-BR" sz="1900">
                <a:solidFill>
                  <a:srgbClr val="333333"/>
                </a:solidFill>
              </a:rPr>
              <a:t>“line” (todas as linhas são os principais).</a:t>
            </a:r>
            <a:r>
              <a:rPr lang="pt-BR" sz="1900">
                <a:solidFill>
                  <a:srgbClr val="333333"/>
                </a:solidFill>
              </a:rPr>
              <a:t> </a:t>
            </a:r>
            <a:endParaRPr sz="19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9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Personalizando Geração de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73" name="Google Shape;373;p61"/>
          <p:cNvSpPr txBox="1"/>
          <p:nvPr>
            <p:ph idx="1" type="body"/>
          </p:nvPr>
        </p:nvSpPr>
        <p:spPr>
          <a:xfrm>
            <a:off x="419400" y="1273900"/>
            <a:ext cx="83052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Podemos usar outros valores para indicarmos quais são os nossos critérios de cobertura desejados:</a:t>
            </a:r>
            <a:endParaRPr sz="1900">
              <a:solidFill>
                <a:srgbClr val="333333"/>
              </a:solidFill>
            </a:endParaRPr>
          </a:p>
          <a:p>
            <a:pPr indent="-349250" lvl="1" marL="914400" rtl="0" algn="just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○"/>
            </a:pPr>
            <a:r>
              <a:rPr b="1" lang="pt-BR" sz="1900">
                <a:solidFill>
                  <a:srgbClr val="333333"/>
                </a:solidFill>
              </a:rPr>
              <a:t>exception:</a:t>
            </a:r>
            <a:r>
              <a:rPr lang="pt-BR" sz="1900">
                <a:solidFill>
                  <a:srgbClr val="333333"/>
                </a:solidFill>
              </a:rPr>
              <a:t> para cobrir todas as exceções</a:t>
            </a:r>
            <a:endParaRPr sz="1900">
              <a:solidFill>
                <a:srgbClr val="333333"/>
              </a:solidFill>
            </a:endParaRPr>
          </a:p>
          <a:p>
            <a:pPr indent="-349250" lvl="1" marL="914400" rtl="0" algn="just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○"/>
            </a:pPr>
            <a:r>
              <a:rPr b="1" lang="pt-BR" sz="1900">
                <a:solidFill>
                  <a:srgbClr val="333333"/>
                </a:solidFill>
              </a:rPr>
              <a:t>weakmutation:</a:t>
            </a:r>
            <a:r>
              <a:rPr lang="pt-BR" sz="1900">
                <a:solidFill>
                  <a:srgbClr val="333333"/>
                </a:solidFill>
              </a:rPr>
              <a:t> menor probabilidade de mutações</a:t>
            </a:r>
            <a:endParaRPr sz="1900">
              <a:solidFill>
                <a:srgbClr val="333333"/>
              </a:solidFill>
            </a:endParaRPr>
          </a:p>
          <a:p>
            <a:pPr indent="-349250" lvl="1" marL="914400" rtl="0" algn="just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○"/>
            </a:pPr>
            <a:r>
              <a:rPr b="1" lang="pt-BR" sz="1900">
                <a:solidFill>
                  <a:srgbClr val="333333"/>
                </a:solidFill>
              </a:rPr>
              <a:t>method:</a:t>
            </a:r>
            <a:r>
              <a:rPr lang="pt-BR" sz="1900">
                <a:solidFill>
                  <a:srgbClr val="333333"/>
                </a:solidFill>
              </a:rPr>
              <a:t> todos os métodos.</a:t>
            </a:r>
            <a:endParaRPr sz="19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9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Algoritmos Genéticos</a:t>
            </a:r>
            <a:endParaRPr sz="4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Personalizando Geração de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79" name="Google Shape;379;p62"/>
          <p:cNvSpPr txBox="1"/>
          <p:nvPr>
            <p:ph idx="1" type="body"/>
          </p:nvPr>
        </p:nvSpPr>
        <p:spPr>
          <a:xfrm>
            <a:off x="311700" y="1262300"/>
            <a:ext cx="83052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Caso queira listar todas as possibilidades de parâmetros que podem ser utilizados para a geração automática de teste com a EvoSuite, digitar o seguinte comando no terminal</a:t>
            </a:r>
            <a:r>
              <a:rPr lang="pt-BR" sz="1900">
                <a:solidFill>
                  <a:srgbClr val="333333"/>
                </a:solidFill>
              </a:rPr>
              <a:t>:</a:t>
            </a:r>
            <a:endParaRPr sz="1900">
              <a:solidFill>
                <a:srgbClr val="333333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333333"/>
                </a:solidFill>
              </a:rPr>
              <a:t>mvn evosuite:help -Ddetail=true -Dgoal=generate</a:t>
            </a:r>
            <a:endParaRPr b="1" sz="1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9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Algoritmo Genético (GA)?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6500" y="1251213"/>
            <a:ext cx="87846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São algoritmos de busca heurístico que podem ser aplicados em diversas áreas como: otimização restrita/irrestrita, programação não linear, programação estocástica entre outras.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Possuem inspiração na área da biologia genética.</a:t>
            </a:r>
            <a:endParaRPr sz="19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96500" y="1269400"/>
            <a:ext cx="87846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Cromossomo: Representação da solução do problema.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População: Conjunto de Cromossomos.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Função de fitness: Função para escorar a população e definir os melhores cromossomos, que serão usados na próxima geração.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Seleção: Escolha dos melhores cromossomos, o algoritmo clássico nessa etapa é denominado 'roleta' onde cada cromossomo recebe um escore (pela função fitness) que será sua probabilidade de ser selecionado para a nova população.</a:t>
            </a:r>
            <a:endParaRPr sz="1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96500" y="1292575"/>
            <a:ext cx="87846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Reprodução: Escolha de dois cromossomos, em seguida pode-se aplicar: Cross over ou uma mutação.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Cross over: formar um novo cromossomo usando partes de outros cromossomos.</a:t>
            </a:r>
            <a:endParaRPr sz="1900">
              <a:solidFill>
                <a:srgbClr val="33333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pt-BR" sz="1900">
                <a:solidFill>
                  <a:srgbClr val="333333"/>
                </a:solidFill>
              </a:rPr>
              <a:t>Mutação: Alterar o valor de um cromossomo com uma probabilidade baixa.</a:t>
            </a:r>
            <a:endParaRPr sz="19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25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96500" y="1048081"/>
            <a:ext cx="8784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50" y="1200475"/>
            <a:ext cx="5437099" cy="34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