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DCD-19B6-6221-269E-82A10196A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4727-6643-52E6-0EC0-D60CEF32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AED9-1A49-1704-5745-E1F8AEAD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58F6-D7C0-D2F4-4B07-A6DCADA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BA4E-7373-043B-FCD8-1C9281D0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F0B9-C8FA-14C9-83C4-28094500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4532-F63E-82DA-8469-EA65946F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C56E-BCB5-BFE3-9A4A-4F57EC68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8832-82C3-8A3B-33EC-D809B54F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1FD3-75CE-3F54-50F0-F49B464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803AF-6D98-3E0C-D95D-1804D13A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BB5C-C8D8-11BD-9499-25EB5BA5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9889-D3AF-79E3-75D0-4F233DA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6A8D-7E99-D6AB-F411-200B2C11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43AA-5EAF-44E4-D156-0DE9B65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B83-03EF-644B-FA24-4F23408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3720-BD6D-7574-20C2-56CD46B2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5A0E-E9A5-FDD6-C487-A5F1AB96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4210-4651-4F9D-69A7-156242C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976A-11EB-5723-1D89-0622D0E1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A0F9-991B-4F39-11BD-122FE045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1FC6-4D9B-F985-85BA-36A35C1F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F0BC-A9A7-354A-4324-92376EC2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A42C-7E25-C4EB-90F4-96289927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F5CB-C1B5-FDA4-8D44-159E6EA6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01EC-A1B9-D722-657D-13BE1765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09E8-0889-4299-761A-48C4CF8DD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05D9-F388-EB55-E9DA-8C1E265D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B898-8A96-D713-19C5-AFB08DDA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FD04-F1D9-3DF1-0AF7-95244CE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D167-0097-4433-27D0-C9C61F64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8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36C6-3D54-7014-0EB2-08DE239A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B64E-685B-DA94-7CF7-7ECE217F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5357-1A40-A5E8-14D3-5553204C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36696-7FA2-3091-FD34-854D0D86D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1649-550C-A43E-4311-D6C4CA93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21E04-8644-F1C6-2A03-564F4BA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76EA-16AB-66BB-E474-7A3A55B3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BDBD3-F8C2-2B3F-BA3E-CA9BECD2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F7A-D2DE-C40A-6D72-7836143C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90FBA-DBCA-DE34-1F92-E3129920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3F32-C2C4-89B8-62AE-783B6575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28BE6-B0F9-B760-8760-69BFDF5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8816E-CCFD-879F-B825-C2ECB1A1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9035-CCB5-2B82-D9BB-636789E6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C90D-2CB3-9650-16AC-5BAB9559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8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F06E-4B97-3FD2-1054-E20A1A38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BD3B-AF0D-39D5-0F5E-F4651905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9387-E869-C3DC-80BE-816F4E93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27A0-A1FE-77E2-841D-167FEDE8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261E-2CBC-D10C-34E0-B2A72B1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8A7E2-BA1E-4A46-FE19-AB73D7A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DC8C-FA9A-D7E9-350F-4BD5A76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3283C-DE7B-06AE-D75F-0A8C9F3B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AB37-8156-16D0-7217-25817C27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B1CF-408B-7594-4528-D372FF17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46D00-4629-3048-10DC-154D9BC0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0EEE-F704-7A82-F0CC-40C5BCB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bg1">
                <a:lumMod val="75000"/>
              </a:schemeClr>
            </a:gs>
            <a:gs pos="60000">
              <a:schemeClr val="bg2"/>
            </a:gs>
            <a:gs pos="86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6053E-53DC-C9FB-90D3-4F69D0E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29B9-2435-0C0D-97AB-0EAB14C8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5444-5E03-81A8-C74C-0B603C64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E541-85CF-4843-9A4C-A36DC284266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F71F-2135-D025-AA75-523D7C7BA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289E-132F-48D3-DA67-DD8C988BC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4D63-C92E-4CB1-A4DA-F9085FF9F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A3B8-FE41-39A4-3DB2-E8C203F6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81"/>
            <a:ext cx="9144000" cy="2965214"/>
          </a:xfrm>
        </p:spPr>
        <p:txBody>
          <a:bodyPr>
            <a:normAutofit/>
          </a:bodyPr>
          <a:lstStyle/>
          <a:p>
            <a:r>
              <a:rPr lang="en-IN" b="1" dirty="0"/>
              <a:t>Bank Personal Loan Modelling using Random Forest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F669-8C42-3BE5-29EC-53EAC391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19" y="3429000"/>
            <a:ext cx="1621677" cy="16155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9E2519D-6C53-A4B4-341A-70EB4039F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lang="en-IN" b="1" dirty="0"/>
              <a:t>Created By :- </a:t>
            </a:r>
          </a:p>
          <a:p>
            <a:pPr algn="r"/>
            <a:r>
              <a:rPr lang="en-IN" b="1" dirty="0"/>
              <a:t>Kshitij Pawar MT22MCS018 </a:t>
            </a:r>
          </a:p>
          <a:p>
            <a:pPr algn="r"/>
            <a:r>
              <a:rPr lang="en-IN" b="1" dirty="0"/>
              <a:t>Shreyas Bharadwaj S MT22MCS016</a:t>
            </a:r>
          </a:p>
        </p:txBody>
      </p:sp>
    </p:spTree>
    <p:extLst>
      <p:ext uri="{BB962C8B-B14F-4D97-AF65-F5344CB8AC3E}">
        <p14:creationId xmlns:p14="http://schemas.microsoft.com/office/powerpoint/2010/main" val="42635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FAFB-B378-2615-97E7-3546F46A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E888E-D34B-6553-D034-52D3CDB0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64" y="1422200"/>
            <a:ext cx="5711757" cy="5270430"/>
          </a:xfrm>
        </p:spPr>
      </p:pic>
    </p:spTree>
    <p:extLst>
      <p:ext uri="{BB962C8B-B14F-4D97-AF65-F5344CB8AC3E}">
        <p14:creationId xmlns:p14="http://schemas.microsoft.com/office/powerpoint/2010/main" val="81650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907D-3282-431A-0EEF-31C6B5B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Multivariate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C507F-DFF1-A769-53E8-A4113B52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4744"/>
            <a:ext cx="10226926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81886-24F1-9482-FB0E-FED5C45C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8" y="2640307"/>
            <a:ext cx="6280784" cy="40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8A53-BA8A-C363-60EE-EDA6A33D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738CA-E5C7-1D94-B5AA-82554360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2" y="4963264"/>
            <a:ext cx="3524251" cy="1529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2207D-1903-2A2F-6398-9566C35F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" y="1894292"/>
            <a:ext cx="543353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8D43-96B5-2AB1-1346-68A48D20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 analysis - Confusion Matrix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8283A2-7E98-9394-C2E7-892D38AE5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086" y="1825625"/>
            <a:ext cx="4271827" cy="4351338"/>
          </a:xfrm>
        </p:spPr>
      </p:pic>
    </p:spTree>
    <p:extLst>
      <p:ext uri="{BB962C8B-B14F-4D97-AF65-F5344CB8AC3E}">
        <p14:creationId xmlns:p14="http://schemas.microsoft.com/office/powerpoint/2010/main" val="32707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D80C-6972-33B2-6B96-2082315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 Analysis (OOB and RF models)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C5B6F-B3E3-4BC9-B592-A3B8817B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49" y="1874845"/>
            <a:ext cx="4408731" cy="3079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6247A-0B7C-1C84-C610-177BED82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0" y="1874845"/>
            <a:ext cx="5258854" cy="32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993C-BBA4-DDAF-26E4-2C1DE361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4F4D-4B2D-A20C-894A-7C0E484B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Observed RF Properties</a:t>
            </a:r>
          </a:p>
          <a:p>
            <a:r>
              <a:rPr lang="en-IN" dirty="0"/>
              <a:t>It reduces overfitting in the Decision tree</a:t>
            </a:r>
          </a:p>
          <a:p>
            <a:r>
              <a:rPr lang="en-IN" dirty="0"/>
              <a:t>Flexible for both classification and regression problems</a:t>
            </a:r>
          </a:p>
          <a:p>
            <a:r>
              <a:rPr lang="en-IN" dirty="0"/>
              <a:t>Categorical and continuous values</a:t>
            </a:r>
          </a:p>
          <a:p>
            <a:r>
              <a:rPr lang="en-IN" dirty="0"/>
              <a:t>Automates missing values in the data</a:t>
            </a:r>
          </a:p>
          <a:p>
            <a:r>
              <a:rPr lang="en-IN" dirty="0"/>
              <a:t>Normalizing isn’t required as it uses rule-based approach</a:t>
            </a:r>
          </a:p>
          <a:p>
            <a:pPr marL="0" indent="0">
              <a:buNone/>
            </a:pPr>
            <a:r>
              <a:rPr lang="en-IN" b="1" u="sng" dirty="0"/>
              <a:t>RF vs Others</a:t>
            </a:r>
          </a:p>
          <a:p>
            <a:r>
              <a:rPr lang="en-IN" dirty="0"/>
              <a:t>Better than SVM, KNN at handling multivariate data</a:t>
            </a:r>
          </a:p>
          <a:p>
            <a:r>
              <a:rPr lang="en-IN" dirty="0"/>
              <a:t>Better than decision tree in terms of avoiding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41555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4C83C-0D05-C950-3C46-D30998155104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35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E7DC-B2FE-6EBD-35D2-25E8E5F0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8FAE-3E1C-270E-2E32-4A0EC0B5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What is random forest ?</a:t>
            </a:r>
          </a:p>
          <a:p>
            <a:r>
              <a:rPr lang="en-IN" dirty="0"/>
              <a:t>Flowchart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Acquiring data</a:t>
            </a:r>
          </a:p>
          <a:p>
            <a:r>
              <a:rPr lang="en-IN" dirty="0"/>
              <a:t>Cleaning data</a:t>
            </a:r>
          </a:p>
          <a:p>
            <a:r>
              <a:rPr lang="en-IN" dirty="0"/>
              <a:t>Box plot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Outputs</a:t>
            </a:r>
          </a:p>
          <a:p>
            <a:r>
              <a:rPr lang="en-IN" dirty="0"/>
              <a:t>Result and analysis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986-E2A9-4CC6-31AA-C438C2DD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560"/>
          </a:xfrm>
        </p:spPr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F8D7-5002-CF75-EC9D-B788CBB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686"/>
            <a:ext cx="10515600" cy="552530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Model personal Bank loans using already existing data</a:t>
            </a:r>
          </a:p>
          <a:p>
            <a:r>
              <a:rPr lang="en-IN" dirty="0"/>
              <a:t>Algorithm Type: Supervised</a:t>
            </a:r>
          </a:p>
          <a:p>
            <a:r>
              <a:rPr lang="en-IN" dirty="0"/>
              <a:t>Chosen Algorithm: Random forest</a:t>
            </a:r>
          </a:p>
          <a:p>
            <a:r>
              <a:rPr lang="en-IN" sz="2900" dirty="0"/>
              <a:t>Inputs: Dataset chosen-&gt; Bank personal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Experience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 err="1"/>
              <a:t>Zip_code</a:t>
            </a:r>
            <a:endParaRPr lang="en-IN" sz="2500" dirty="0"/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Family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 err="1"/>
              <a:t>CCavgEducation</a:t>
            </a:r>
            <a:endParaRPr lang="en-IN" sz="2500" dirty="0"/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Mortgage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Personal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Securities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CD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Online</a:t>
            </a:r>
          </a:p>
          <a:p>
            <a:pPr lvl="1"/>
            <a:endParaRPr lang="en-IN" dirty="0"/>
          </a:p>
          <a:p>
            <a:r>
              <a:rPr lang="en-IN" dirty="0"/>
              <a:t>Output : </a:t>
            </a:r>
          </a:p>
          <a:p>
            <a:pPr lvl="1"/>
            <a:r>
              <a:rPr lang="en-IN" dirty="0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7592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25B8-980E-1EAA-13CD-201C4E42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the Random Forest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603E-B6DA-313C-5B1D-C1010814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34756"/>
                </a:solidFill>
                <a:effectLst/>
              </a:rPr>
              <a:t>A </a:t>
            </a:r>
            <a:r>
              <a:rPr lang="en-US" sz="2400" i="0" dirty="0">
                <a:solidFill>
                  <a:srgbClr val="434756"/>
                </a:solidFill>
                <a:effectLst/>
              </a:rPr>
              <a:t>random forest </a:t>
            </a:r>
            <a:r>
              <a:rPr lang="en-US" sz="2400" b="0" i="0" dirty="0">
                <a:solidFill>
                  <a:srgbClr val="434756"/>
                </a:solidFill>
                <a:effectLst/>
              </a:rPr>
              <a:t>is a </a:t>
            </a:r>
            <a:r>
              <a:rPr lang="en-US" sz="2400" i="0" dirty="0">
                <a:solidFill>
                  <a:srgbClr val="434756"/>
                </a:solidFill>
                <a:effectLst/>
              </a:rPr>
              <a:t>supervised</a:t>
            </a:r>
            <a:r>
              <a:rPr lang="en-US" sz="2400" b="0" i="0" dirty="0">
                <a:solidFill>
                  <a:srgbClr val="434756"/>
                </a:solidFill>
                <a:effectLst/>
              </a:rPr>
              <a:t> machine learning algorithm that is constructed from decision tree algorithms. This algorithm is applied in various industries such as banking and e-commerce to predict the behaviour and the outcome.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55ED3-746D-DDE2-5628-5577054F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06" y="2986391"/>
            <a:ext cx="5828388" cy="38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F087-62F9-F87E-4426-FBBB81E1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FlowChart</a:t>
            </a:r>
            <a:r>
              <a:rPr lang="en-IN" b="1" dirty="0"/>
              <a:t> and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12B10-AEF9-A2C2-D65A-9C28DC22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2868" y="1690687"/>
            <a:ext cx="3853321" cy="305641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33092-056D-6520-A9C2-E26BE1B7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1" y="1678968"/>
            <a:ext cx="7887057" cy="51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BBF-1A41-0270-4F22-57858D5D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087B-EBA5-F147-DE8B-4234DC13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37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Bank Personal loan dataset</a:t>
            </a:r>
          </a:p>
          <a:p>
            <a:r>
              <a:rPr lang="en-IN" sz="2900" dirty="0"/>
              <a:t>Inputs: Dataset chosen-&gt; Bank personal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Experience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 err="1"/>
              <a:t>IncomeFamily</a:t>
            </a:r>
            <a:endParaRPr lang="en-IN" sz="2500" dirty="0"/>
          </a:p>
          <a:p>
            <a:pPr marL="914400" lvl="1" indent="-457200">
              <a:buFont typeface="+mj-lt"/>
              <a:buAutoNum type="arabicPeriod"/>
            </a:pPr>
            <a:r>
              <a:rPr lang="en-IN" sz="2500" dirty="0" err="1"/>
              <a:t>CCavgEducation</a:t>
            </a:r>
            <a:endParaRPr lang="en-IN" sz="2500" dirty="0"/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Mortgage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Personal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Securities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CD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500" dirty="0"/>
              <a:t>Online</a:t>
            </a:r>
          </a:p>
          <a:p>
            <a:pPr lvl="1"/>
            <a:endParaRPr lang="en-IN" dirty="0"/>
          </a:p>
          <a:p>
            <a:r>
              <a:rPr lang="en-IN" dirty="0"/>
              <a:t>Output : </a:t>
            </a:r>
          </a:p>
          <a:p>
            <a:pPr lvl="1"/>
            <a:r>
              <a:rPr lang="en-IN" dirty="0"/>
              <a:t>Credit card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388C8-AE95-B083-3960-B005AFCD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02" y="2652580"/>
            <a:ext cx="7773754" cy="32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74D-05CA-A649-6790-58CAB000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Acquiring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C4EC-A791-0595-6F20-F074CC08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data from Bank_Personal_Loan.csv into data frame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7C960-AB9D-49E4-F871-F0654678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80" y="2330245"/>
            <a:ext cx="1060795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1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80F5-7331-477D-20B3-BD537060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A363-970C-9A63-7D10-7115EC58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for negative values for experience column (Convert to positive if found).</a:t>
            </a:r>
          </a:p>
          <a:p>
            <a:r>
              <a:rPr lang="en-IN" dirty="0"/>
              <a:t>Remove index and zip entries</a:t>
            </a:r>
          </a:p>
          <a:p>
            <a:r>
              <a:rPr lang="en-IN" dirty="0"/>
              <a:t>Check and negate noises if any</a:t>
            </a:r>
          </a:p>
          <a:p>
            <a:r>
              <a:rPr lang="en-IN" dirty="0"/>
              <a:t>Divide income by 12 to get income </a:t>
            </a:r>
          </a:p>
          <a:p>
            <a:pPr marL="0" indent="0">
              <a:buNone/>
            </a:pPr>
            <a:r>
              <a:rPr lang="en-IN" dirty="0"/>
              <a:t>per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38269-F1E7-F249-D483-7469B99C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4" y="2292682"/>
            <a:ext cx="43388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4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F367-C78A-430D-2B97-B80DDACB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Box Plot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777EA-26B6-3E40-109F-E1C4C7A46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801" y="1366499"/>
            <a:ext cx="7151211" cy="5355314"/>
          </a:xfrm>
        </p:spPr>
      </p:pic>
    </p:spTree>
    <p:extLst>
      <p:ext uri="{BB962C8B-B14F-4D97-AF65-F5344CB8AC3E}">
        <p14:creationId xmlns:p14="http://schemas.microsoft.com/office/powerpoint/2010/main" val="170605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296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Bank Personal Loan Modelling using Random Forest Algorithm</vt:lpstr>
      <vt:lpstr>Contents</vt:lpstr>
      <vt:lpstr>Problem Statement</vt:lpstr>
      <vt:lpstr>What is the Random Forest Algorithm?</vt:lpstr>
      <vt:lpstr>FlowChart and Working</vt:lpstr>
      <vt:lpstr>Dataset</vt:lpstr>
      <vt:lpstr>Acquiring data</vt:lpstr>
      <vt:lpstr>Cleaning the data</vt:lpstr>
      <vt:lpstr>Box Plot Visualization</vt:lpstr>
      <vt:lpstr>Exploratory Data Analysis</vt:lpstr>
      <vt:lpstr>Multivariate Analysis</vt:lpstr>
      <vt:lpstr>Outputs</vt:lpstr>
      <vt:lpstr>Result analysis - Confusion Matrix</vt:lpstr>
      <vt:lpstr>Result Analysis (OOB and RF models)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Personal Loan Modelling using Random Forest Algorithm</dc:title>
  <dc:creator>s b</dc:creator>
  <cp:lastModifiedBy>Kshitij Pawar</cp:lastModifiedBy>
  <cp:revision>24</cp:revision>
  <dcterms:created xsi:type="dcterms:W3CDTF">2022-11-19T05:32:02Z</dcterms:created>
  <dcterms:modified xsi:type="dcterms:W3CDTF">2022-11-19T06:44:39Z</dcterms:modified>
</cp:coreProperties>
</file>