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7" r:id="rId3"/>
    <p:sldId id="258" r:id="rId4"/>
    <p:sldId id="262" r:id="rId5"/>
    <p:sldId id="263" r:id="rId6"/>
    <p:sldId id="264" r:id="rId7"/>
    <p:sldId id="266" r:id="rId8"/>
    <p:sldId id="267" r:id="rId9"/>
    <p:sldId id="265" r:id="rId10"/>
    <p:sldId id="271" r:id="rId11"/>
    <p:sldId id="272" r:id="rId12"/>
    <p:sldId id="273" r:id="rId13"/>
    <p:sldId id="27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0291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17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04668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98468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8619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83473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02723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44216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84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11/17/2022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60974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42207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11/17/2022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9068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Presentation on Genetic, SLP and MLP</a:t>
            </a:r>
            <a:endParaRPr/>
          </a:p>
        </p:txBody>
      </p:sp>
      <p:sp>
        <p:nvSpPr>
          <p:cNvPr id="129" name="Google Shape;129;p13"/>
          <p:cNvSpPr txBox="1">
            <a:spLocks noGrp="1"/>
          </p:cNvSpPr>
          <p:nvPr>
            <p:ph type="subTitle" idx="1"/>
          </p:nvPr>
        </p:nvSpPr>
        <p:spPr>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IN" dirty="0"/>
              <a:t>K</a:t>
            </a:r>
            <a:r>
              <a:rPr lang="en" dirty="0"/>
              <a:t>shitij pawar</a:t>
            </a:r>
          </a:p>
          <a:p>
            <a:pPr marL="0" lvl="0" indent="0" algn="ctr" rtl="0">
              <a:spcBef>
                <a:spcPts val="0"/>
              </a:spcBef>
              <a:spcAft>
                <a:spcPts val="0"/>
              </a:spcAft>
              <a:buNone/>
            </a:pPr>
            <a:r>
              <a:rPr lang="en" dirty="0"/>
              <a:t>EnRoll.NO. MT22MCS002</a:t>
            </a:r>
          </a:p>
          <a:p>
            <a:pPr marL="0" lvl="0" indent="0" algn="ctr" rtl="0">
              <a:spcBef>
                <a:spcPts val="0"/>
              </a:spcBef>
              <a:spcAft>
                <a:spcPts val="0"/>
              </a:spcAft>
              <a:buNone/>
            </a:pPr>
            <a:r>
              <a:rPr lang="en-IN" dirty="0"/>
              <a:t>I</a:t>
            </a:r>
            <a:r>
              <a:rPr lang="en" dirty="0"/>
              <a:t>d no. : 28439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C70B-B290-9612-2DB5-C45E375ED5D1}"/>
              </a:ext>
            </a:extLst>
          </p:cNvPr>
          <p:cNvSpPr>
            <a:spLocks noGrp="1"/>
          </p:cNvSpPr>
          <p:nvPr>
            <p:ph type="title"/>
          </p:nvPr>
        </p:nvSpPr>
        <p:spPr/>
        <p:txBody>
          <a:bodyPr/>
          <a:lstStyle/>
          <a:p>
            <a:r>
              <a:rPr lang="en-IN" dirty="0"/>
              <a:t>Multi Layer Perceptron</a:t>
            </a:r>
          </a:p>
        </p:txBody>
      </p:sp>
      <p:sp>
        <p:nvSpPr>
          <p:cNvPr id="3" name="Content Placeholder 2">
            <a:extLst>
              <a:ext uri="{FF2B5EF4-FFF2-40B4-BE49-F238E27FC236}">
                <a16:creationId xmlns:a16="http://schemas.microsoft.com/office/drawing/2014/main" id="{C448B5A7-4D32-1059-A427-3CB1BCD43BD4}"/>
              </a:ext>
            </a:extLst>
          </p:cNvPr>
          <p:cNvSpPr>
            <a:spLocks noGrp="1"/>
          </p:cNvSpPr>
          <p:nvPr>
            <p:ph idx="1"/>
          </p:nvPr>
        </p:nvSpPr>
        <p:spPr/>
        <p:txBody>
          <a:bodyPr/>
          <a:lstStyle/>
          <a:p>
            <a:pPr marL="0" lvl="0" indent="0" algn="l" rtl="0">
              <a:spcBef>
                <a:spcPts val="0"/>
              </a:spcBef>
              <a:spcAft>
                <a:spcPts val="0"/>
              </a:spcAft>
              <a:buNone/>
            </a:pPr>
            <a:r>
              <a:rPr lang="en-US" dirty="0"/>
              <a:t>Multi Layer Perceptron has 3 layers: 1. Input Layer 2. Hidden Layer 3. Output Layer</a:t>
            </a:r>
          </a:p>
          <a:p>
            <a:pPr marL="0" lvl="0" indent="0" algn="l" rtl="0">
              <a:spcBef>
                <a:spcPts val="1200"/>
              </a:spcBef>
              <a:spcAft>
                <a:spcPts val="0"/>
              </a:spcAft>
              <a:buNone/>
            </a:pPr>
            <a:r>
              <a:rPr lang="en-US" dirty="0"/>
              <a:t>It has mainly 2 phases:</a:t>
            </a:r>
          </a:p>
          <a:p>
            <a:pPr marL="457200" lvl="0" indent="-311150" algn="l" rtl="0">
              <a:spcBef>
                <a:spcPts val="1200"/>
              </a:spcBef>
              <a:spcAft>
                <a:spcPts val="0"/>
              </a:spcAft>
              <a:buSzPts val="1300"/>
              <a:buAutoNum type="alphaLcPeriod"/>
            </a:pPr>
            <a:r>
              <a:rPr lang="en-US" dirty="0"/>
              <a:t>Forward Propagation:</a:t>
            </a:r>
          </a:p>
          <a:p>
            <a:pPr marL="457200" lvl="0" indent="0" algn="l" rtl="0">
              <a:spcBef>
                <a:spcPts val="1200"/>
              </a:spcBef>
              <a:spcAft>
                <a:spcPts val="0"/>
              </a:spcAft>
              <a:buNone/>
            </a:pPr>
            <a:r>
              <a:rPr lang="en-US" dirty="0"/>
              <a:t>Feeding the input to the succeeding layers of neurons</a:t>
            </a:r>
          </a:p>
          <a:p>
            <a:pPr marL="457200" lvl="0" indent="-311150" algn="l" rtl="0">
              <a:spcBef>
                <a:spcPts val="1200"/>
              </a:spcBef>
              <a:spcAft>
                <a:spcPts val="0"/>
              </a:spcAft>
              <a:buSzPts val="1300"/>
              <a:buAutoNum type="alphaLcPeriod"/>
            </a:pPr>
            <a:r>
              <a:rPr lang="en-US" dirty="0"/>
              <a:t>Error back propagation:</a:t>
            </a:r>
          </a:p>
          <a:p>
            <a:pPr marL="457200" lvl="0" indent="0" algn="l" rtl="0">
              <a:spcBef>
                <a:spcPts val="1200"/>
              </a:spcBef>
              <a:spcAft>
                <a:spcPts val="0"/>
              </a:spcAft>
              <a:buNone/>
            </a:pPr>
            <a:r>
              <a:rPr lang="en-US" dirty="0"/>
              <a:t>Back propagating error from the output neuron in order to update weights using gradient descent.</a:t>
            </a:r>
          </a:p>
          <a:p>
            <a:pPr marL="0" lvl="0" indent="0" algn="l" rtl="0">
              <a:spcBef>
                <a:spcPts val="1200"/>
              </a:spcBef>
              <a:spcAft>
                <a:spcPts val="1200"/>
              </a:spcAft>
              <a:buNone/>
            </a:pPr>
            <a:r>
              <a:rPr lang="en-US" dirty="0"/>
              <a:t>The gradient descent phase is the key phase where we try to minimize the error caused because of weights.</a:t>
            </a:r>
          </a:p>
        </p:txBody>
      </p:sp>
    </p:spTree>
    <p:extLst>
      <p:ext uri="{BB962C8B-B14F-4D97-AF65-F5344CB8AC3E}">
        <p14:creationId xmlns:p14="http://schemas.microsoft.com/office/powerpoint/2010/main" val="36307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75A-96D4-B315-3645-BDE946D385B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D76C5C3-0003-7B1D-650F-AC4F13CE778D}"/>
              </a:ext>
            </a:extLst>
          </p:cNvPr>
          <p:cNvSpPr>
            <a:spLocks noGrp="1"/>
          </p:cNvSpPr>
          <p:nvPr>
            <p:ph idx="1"/>
          </p:nvPr>
        </p:nvSpPr>
        <p:spPr/>
        <p:txBody>
          <a:bodyPr/>
          <a:lstStyle/>
          <a:p>
            <a:pPr marL="0" lvl="0" indent="0" algn="l" rtl="0">
              <a:lnSpc>
                <a:spcPct val="75000"/>
              </a:lnSpc>
              <a:spcBef>
                <a:spcPts val="0"/>
              </a:spcBef>
              <a:spcAft>
                <a:spcPts val="0"/>
              </a:spcAft>
              <a:buSzPts val="275"/>
              <a:buNone/>
            </a:pPr>
            <a:r>
              <a:rPr lang="en-US" sz="1600" dirty="0"/>
              <a:t>Using MLP and the features of Monkey dataset, predict whether a given patient has monkey pox.</a:t>
            </a:r>
          </a:p>
          <a:p>
            <a:pPr marL="0" lvl="0" indent="0" algn="l" rtl="0">
              <a:lnSpc>
                <a:spcPct val="75000"/>
              </a:lnSpc>
              <a:spcBef>
                <a:spcPts val="1200"/>
              </a:spcBef>
              <a:spcAft>
                <a:spcPts val="0"/>
              </a:spcAft>
              <a:buSzPts val="275"/>
              <a:buNone/>
            </a:pPr>
            <a:r>
              <a:rPr lang="en-US" sz="1600" dirty="0"/>
              <a:t>The description of data set is already given.</a:t>
            </a:r>
          </a:p>
          <a:p>
            <a:pPr marL="0" lvl="0" indent="0" algn="l" rtl="0">
              <a:lnSpc>
                <a:spcPct val="75000"/>
              </a:lnSpc>
              <a:spcBef>
                <a:spcPts val="1200"/>
              </a:spcBef>
              <a:spcAft>
                <a:spcPts val="0"/>
              </a:spcAft>
              <a:buSzPts val="275"/>
              <a:buNone/>
            </a:pPr>
            <a:endParaRPr lang="en-US" sz="1600" dirty="0"/>
          </a:p>
          <a:p>
            <a:pPr marL="0" lvl="0" indent="0" algn="l" rtl="0">
              <a:lnSpc>
                <a:spcPct val="75000"/>
              </a:lnSpc>
              <a:spcBef>
                <a:spcPts val="1200"/>
              </a:spcBef>
              <a:spcAft>
                <a:spcPts val="0"/>
              </a:spcAft>
              <a:buSzPts val="275"/>
              <a:buNone/>
            </a:pPr>
            <a:endParaRPr lang="en-US" sz="1400" b="1" dirty="0"/>
          </a:p>
          <a:p>
            <a:endParaRPr lang="en-IN" dirty="0"/>
          </a:p>
        </p:txBody>
      </p:sp>
    </p:spTree>
    <p:extLst>
      <p:ext uri="{BB962C8B-B14F-4D97-AF65-F5344CB8AC3E}">
        <p14:creationId xmlns:p14="http://schemas.microsoft.com/office/powerpoint/2010/main" val="421531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7D39-F510-8A3C-B4D2-9073B483CB3D}"/>
              </a:ext>
            </a:extLst>
          </p:cNvPr>
          <p:cNvSpPr>
            <a:spLocks noGrp="1"/>
          </p:cNvSpPr>
          <p:nvPr>
            <p:ph type="title"/>
          </p:nvPr>
        </p:nvSpPr>
        <p:spPr/>
        <p:txBody>
          <a:bodyPr/>
          <a:lstStyle/>
          <a:p>
            <a:r>
              <a:rPr lang="en-US" sz="3600" b="1" dirty="0"/>
              <a:t>Implementation:</a:t>
            </a:r>
            <a:br>
              <a:rPr lang="en-US" sz="3600" b="1" dirty="0"/>
            </a:br>
            <a:endParaRPr lang="en-IN" dirty="0"/>
          </a:p>
        </p:txBody>
      </p:sp>
      <p:sp>
        <p:nvSpPr>
          <p:cNvPr id="3" name="Content Placeholder 2">
            <a:extLst>
              <a:ext uri="{FF2B5EF4-FFF2-40B4-BE49-F238E27FC236}">
                <a16:creationId xmlns:a16="http://schemas.microsoft.com/office/drawing/2014/main" id="{FAC0CD0B-BB3A-97A3-19E4-4E8C7BAEA33E}"/>
              </a:ext>
            </a:extLst>
          </p:cNvPr>
          <p:cNvSpPr>
            <a:spLocks noGrp="1"/>
          </p:cNvSpPr>
          <p:nvPr>
            <p:ph idx="1"/>
          </p:nvPr>
        </p:nvSpPr>
        <p:spPr/>
        <p:txBody>
          <a:bodyPr/>
          <a:lstStyle/>
          <a:p>
            <a:pPr marL="0" lvl="0" indent="0" algn="l" rtl="0">
              <a:lnSpc>
                <a:spcPct val="75000"/>
              </a:lnSpc>
              <a:spcBef>
                <a:spcPts val="1200"/>
              </a:spcBef>
              <a:spcAft>
                <a:spcPts val="0"/>
              </a:spcAft>
              <a:buSzPts val="275"/>
              <a:buNone/>
            </a:pPr>
            <a:r>
              <a:rPr lang="en-US" sz="1400" dirty="0"/>
              <a:t>To do this, had to define functions for initialization of weights, forward propagation, backward propagation, activation function and their derivatives</a:t>
            </a:r>
          </a:p>
          <a:p>
            <a:endParaRPr lang="en-IN" dirty="0"/>
          </a:p>
        </p:txBody>
      </p:sp>
      <p:pic>
        <p:nvPicPr>
          <p:cNvPr id="7" name="Picture 6">
            <a:extLst>
              <a:ext uri="{FF2B5EF4-FFF2-40B4-BE49-F238E27FC236}">
                <a16:creationId xmlns:a16="http://schemas.microsoft.com/office/drawing/2014/main" id="{35528300-EB50-5EA2-1279-2AC66DA27998}"/>
              </a:ext>
            </a:extLst>
          </p:cNvPr>
          <p:cNvPicPr>
            <a:picLocks noChangeAspect="1"/>
          </p:cNvPicPr>
          <p:nvPr/>
        </p:nvPicPr>
        <p:blipFill>
          <a:blip r:embed="rId2"/>
          <a:stretch>
            <a:fillRect/>
          </a:stretch>
        </p:blipFill>
        <p:spPr>
          <a:xfrm>
            <a:off x="1457093" y="1869849"/>
            <a:ext cx="5858107" cy="3058697"/>
          </a:xfrm>
          <a:prstGeom prst="rect">
            <a:avLst/>
          </a:prstGeom>
        </p:spPr>
      </p:pic>
    </p:spTree>
    <p:extLst>
      <p:ext uri="{BB962C8B-B14F-4D97-AF65-F5344CB8AC3E}">
        <p14:creationId xmlns:p14="http://schemas.microsoft.com/office/powerpoint/2010/main" val="268578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1F85-263D-21A9-FA39-6B88B8F68685}"/>
              </a:ext>
            </a:extLst>
          </p:cNvPr>
          <p:cNvSpPr>
            <a:spLocks noGrp="1"/>
          </p:cNvSpPr>
          <p:nvPr>
            <p:ph type="title"/>
          </p:nvPr>
        </p:nvSpPr>
        <p:spPr/>
        <p:txBody>
          <a:bodyPr/>
          <a:lstStyle/>
          <a:p>
            <a:r>
              <a:rPr lang="en-IN" dirty="0"/>
              <a:t>Result Analysis</a:t>
            </a:r>
          </a:p>
        </p:txBody>
      </p:sp>
      <p:pic>
        <p:nvPicPr>
          <p:cNvPr id="15" name="Content Placeholder 14">
            <a:extLst>
              <a:ext uri="{FF2B5EF4-FFF2-40B4-BE49-F238E27FC236}">
                <a16:creationId xmlns:a16="http://schemas.microsoft.com/office/drawing/2014/main" id="{A1E1F590-45EF-B97F-1B7E-9BADACBDC4F9}"/>
              </a:ext>
            </a:extLst>
          </p:cNvPr>
          <p:cNvPicPr>
            <a:picLocks noGrp="1" noChangeAspect="1"/>
          </p:cNvPicPr>
          <p:nvPr>
            <p:ph idx="1"/>
          </p:nvPr>
        </p:nvPicPr>
        <p:blipFill>
          <a:blip r:embed="rId2"/>
          <a:stretch>
            <a:fillRect/>
          </a:stretch>
        </p:blipFill>
        <p:spPr>
          <a:xfrm>
            <a:off x="1013220" y="1539040"/>
            <a:ext cx="3147333" cy="2452164"/>
          </a:xfrm>
        </p:spPr>
      </p:pic>
      <p:pic>
        <p:nvPicPr>
          <p:cNvPr id="17" name="Picture 16">
            <a:extLst>
              <a:ext uri="{FF2B5EF4-FFF2-40B4-BE49-F238E27FC236}">
                <a16:creationId xmlns:a16="http://schemas.microsoft.com/office/drawing/2014/main" id="{C1322A16-9A87-8774-4E67-C53A97C197E9}"/>
              </a:ext>
            </a:extLst>
          </p:cNvPr>
          <p:cNvPicPr>
            <a:picLocks noChangeAspect="1"/>
          </p:cNvPicPr>
          <p:nvPr/>
        </p:nvPicPr>
        <p:blipFill>
          <a:blip r:embed="rId3"/>
          <a:stretch>
            <a:fillRect/>
          </a:stretch>
        </p:blipFill>
        <p:spPr>
          <a:xfrm>
            <a:off x="4594860" y="1614402"/>
            <a:ext cx="3330229" cy="2301439"/>
          </a:xfrm>
          <a:prstGeom prst="rect">
            <a:avLst/>
          </a:prstGeom>
        </p:spPr>
      </p:pic>
      <p:pic>
        <p:nvPicPr>
          <p:cNvPr id="21" name="Picture 20">
            <a:extLst>
              <a:ext uri="{FF2B5EF4-FFF2-40B4-BE49-F238E27FC236}">
                <a16:creationId xmlns:a16="http://schemas.microsoft.com/office/drawing/2014/main" id="{55A4A1D8-D9BD-9B22-4A6E-3D1425449E81}"/>
              </a:ext>
            </a:extLst>
          </p:cNvPr>
          <p:cNvPicPr>
            <a:picLocks noChangeAspect="1"/>
          </p:cNvPicPr>
          <p:nvPr/>
        </p:nvPicPr>
        <p:blipFill>
          <a:blip r:embed="rId4"/>
          <a:stretch>
            <a:fillRect/>
          </a:stretch>
        </p:blipFill>
        <p:spPr>
          <a:xfrm>
            <a:off x="1013220" y="3840479"/>
            <a:ext cx="6792498" cy="1140399"/>
          </a:xfrm>
          <a:prstGeom prst="rect">
            <a:avLst/>
          </a:prstGeom>
        </p:spPr>
      </p:pic>
    </p:spTree>
    <p:extLst>
      <p:ext uri="{BB962C8B-B14F-4D97-AF65-F5344CB8AC3E}">
        <p14:creationId xmlns:p14="http://schemas.microsoft.com/office/powerpoint/2010/main" val="216642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C5F6-9945-244C-20C2-19D4A5BBA565}"/>
              </a:ext>
            </a:extLst>
          </p:cNvPr>
          <p:cNvSpPr>
            <a:spLocks noGrp="1"/>
          </p:cNvSpPr>
          <p:nvPr>
            <p:ph type="title"/>
          </p:nvPr>
        </p:nvSpPr>
        <p:spPr>
          <a:xfrm>
            <a:off x="822960" y="214953"/>
            <a:ext cx="7543800" cy="944774"/>
          </a:xfrm>
        </p:spPr>
        <p:txBody>
          <a:bodyPr/>
          <a:lstStyle/>
          <a:p>
            <a:r>
              <a:rPr lang="en" dirty="0">
                <a:latin typeface="+mn-lt"/>
              </a:rPr>
              <a:t>Genetic Algorithm</a:t>
            </a:r>
            <a:endParaRPr lang="en-IN" dirty="0">
              <a:latin typeface="+mn-lt"/>
            </a:endParaRPr>
          </a:p>
        </p:txBody>
      </p:sp>
      <p:sp>
        <p:nvSpPr>
          <p:cNvPr id="3" name="Content Placeholder 2">
            <a:extLst>
              <a:ext uri="{FF2B5EF4-FFF2-40B4-BE49-F238E27FC236}">
                <a16:creationId xmlns:a16="http://schemas.microsoft.com/office/drawing/2014/main" id="{71B85625-90CA-025A-01CF-62CA28DA479E}"/>
              </a:ext>
            </a:extLst>
          </p:cNvPr>
          <p:cNvSpPr>
            <a:spLocks noGrp="1"/>
          </p:cNvSpPr>
          <p:nvPr>
            <p:ph idx="1"/>
          </p:nvPr>
        </p:nvSpPr>
        <p:spPr>
          <a:xfrm>
            <a:off x="800100" y="1248008"/>
            <a:ext cx="7543800" cy="3910360"/>
          </a:xfrm>
        </p:spPr>
        <p:txBody>
          <a:bodyPr/>
          <a:lstStyle/>
          <a:p>
            <a:r>
              <a:rPr lang="en-US" dirty="0"/>
              <a:t>It is a search based optimization technique based on the principle of genetics and natural selection. (Survival of the fittest). The following flowchart briefs us about the steps in genetic algorithm.</a:t>
            </a:r>
          </a:p>
          <a:p>
            <a:endParaRPr lang="en-IN" dirty="0"/>
          </a:p>
        </p:txBody>
      </p:sp>
      <p:pic>
        <p:nvPicPr>
          <p:cNvPr id="4" name="Google Shape;136;p14">
            <a:extLst>
              <a:ext uri="{FF2B5EF4-FFF2-40B4-BE49-F238E27FC236}">
                <a16:creationId xmlns:a16="http://schemas.microsoft.com/office/drawing/2014/main" id="{066BE25D-C38E-7E7C-C917-C44A99751773}"/>
              </a:ext>
            </a:extLst>
          </p:cNvPr>
          <p:cNvPicPr preferRelativeResize="0"/>
          <p:nvPr/>
        </p:nvPicPr>
        <p:blipFill>
          <a:blip r:embed="rId2">
            <a:alphaModFix/>
          </a:blip>
          <a:stretch>
            <a:fillRect/>
          </a:stretch>
        </p:blipFill>
        <p:spPr>
          <a:xfrm>
            <a:off x="2404342" y="1651207"/>
            <a:ext cx="4514850" cy="3366840"/>
          </a:xfrm>
          <a:prstGeom prst="rect">
            <a:avLst/>
          </a:prstGeom>
          <a:noFill/>
          <a:ln>
            <a:noFill/>
          </a:ln>
        </p:spPr>
      </p:pic>
    </p:spTree>
    <p:extLst>
      <p:ext uri="{BB962C8B-B14F-4D97-AF65-F5344CB8AC3E}">
        <p14:creationId xmlns:p14="http://schemas.microsoft.com/office/powerpoint/2010/main" val="239009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DD00-15FF-D863-36EC-3A4ABD9A15CA}"/>
              </a:ext>
            </a:extLst>
          </p:cNvPr>
          <p:cNvSpPr>
            <a:spLocks noGrp="1"/>
          </p:cNvSpPr>
          <p:nvPr>
            <p:ph type="title"/>
          </p:nvPr>
        </p:nvSpPr>
        <p:spPr>
          <a:xfrm>
            <a:off x="822960" y="214953"/>
            <a:ext cx="7543800" cy="952208"/>
          </a:xfrm>
        </p:spPr>
        <p:txBody>
          <a:bodyPr/>
          <a:lstStyle/>
          <a:p>
            <a:r>
              <a:rPr lang="en" dirty="0"/>
              <a:t>Problem Statement</a:t>
            </a:r>
            <a:endParaRPr lang="en-IN" dirty="0"/>
          </a:p>
        </p:txBody>
      </p:sp>
      <p:sp>
        <p:nvSpPr>
          <p:cNvPr id="3" name="Content Placeholder 2">
            <a:extLst>
              <a:ext uri="{FF2B5EF4-FFF2-40B4-BE49-F238E27FC236}">
                <a16:creationId xmlns:a16="http://schemas.microsoft.com/office/drawing/2014/main" id="{7D4AE356-D40E-2F5E-63B1-CBDD268C9BDC}"/>
              </a:ext>
            </a:extLst>
          </p:cNvPr>
          <p:cNvSpPr>
            <a:spLocks noGrp="1"/>
          </p:cNvSpPr>
          <p:nvPr>
            <p:ph idx="1"/>
          </p:nvPr>
        </p:nvSpPr>
        <p:spPr>
          <a:xfrm>
            <a:off x="822960" y="1353014"/>
            <a:ext cx="7543800" cy="3315629"/>
          </a:xfrm>
        </p:spPr>
        <p:txBody>
          <a:bodyPr/>
          <a:lstStyle/>
          <a:p>
            <a:r>
              <a:rPr lang="en-US" dirty="0"/>
              <a:t>I have implemented the genetic algorithm optimization technique in Python based on a simple example in which we are trying to maximize the output of an equation. This code uses the decimal representation for genes, one point crossover, and uniform mutation.</a:t>
            </a:r>
          </a:p>
          <a:p>
            <a:r>
              <a:rPr lang="en-US" dirty="0"/>
              <a:t>The equation is shown below:</a:t>
            </a:r>
          </a:p>
          <a:p>
            <a:r>
              <a:rPr lang="en-IN" dirty="0"/>
              <a:t>Y = w1x1 + w2x2 + w3x3</a:t>
            </a:r>
          </a:p>
          <a:p>
            <a:r>
              <a:rPr lang="en-US" dirty="0"/>
              <a:t>The equation has 3 inputs (x1 to x3) and 3 weights (w1 to w3) as shown and inputs values are (x1,x2,x3)=(4,-2,7). We are looking to find the parameters (weights) that maximize such equation.</a:t>
            </a:r>
          </a:p>
          <a:p>
            <a:r>
              <a:rPr lang="en-US" dirty="0"/>
              <a:t>The idea of maximizing such equation seems simple. The positive input is to be multiplied by the largest possible positive number and the negative number is to be multiplied by the smallest possible negative number.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2754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3A8A-1FF9-1186-E7B0-04182AD2FCE5}"/>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F89AFB7E-053B-1E24-144F-0F908E8E3513}"/>
              </a:ext>
            </a:extLst>
          </p:cNvPr>
          <p:cNvPicPr>
            <a:picLocks noGrp="1" noChangeAspect="1"/>
          </p:cNvPicPr>
          <p:nvPr>
            <p:ph idx="1"/>
          </p:nvPr>
        </p:nvPicPr>
        <p:blipFill>
          <a:blip r:embed="rId2"/>
          <a:stretch>
            <a:fillRect/>
          </a:stretch>
        </p:blipFill>
        <p:spPr>
          <a:xfrm>
            <a:off x="921834" y="1384299"/>
            <a:ext cx="7444926" cy="3626315"/>
          </a:xfrm>
        </p:spPr>
      </p:pic>
    </p:spTree>
    <p:extLst>
      <p:ext uri="{BB962C8B-B14F-4D97-AF65-F5344CB8AC3E}">
        <p14:creationId xmlns:p14="http://schemas.microsoft.com/office/powerpoint/2010/main" val="383870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25F0-2C23-A305-54C6-EC2E4DC0332E}"/>
              </a:ext>
            </a:extLst>
          </p:cNvPr>
          <p:cNvSpPr>
            <a:spLocks noGrp="1"/>
          </p:cNvSpPr>
          <p:nvPr>
            <p:ph type="title"/>
          </p:nvPr>
        </p:nvSpPr>
        <p:spPr/>
        <p:txBody>
          <a:bodyPr/>
          <a:lstStyle/>
          <a:p>
            <a:r>
              <a:rPr lang="en-IN" dirty="0"/>
              <a:t>Single Layer </a:t>
            </a:r>
            <a:r>
              <a:rPr lang="en-IN" dirty="0" err="1"/>
              <a:t>Peceptron</a:t>
            </a:r>
            <a:endParaRPr lang="en-IN" dirty="0"/>
          </a:p>
        </p:txBody>
      </p:sp>
      <p:sp>
        <p:nvSpPr>
          <p:cNvPr id="3" name="Content Placeholder 2">
            <a:extLst>
              <a:ext uri="{FF2B5EF4-FFF2-40B4-BE49-F238E27FC236}">
                <a16:creationId xmlns:a16="http://schemas.microsoft.com/office/drawing/2014/main" id="{179560EE-E952-1FFB-3738-10A527A3B4A1}"/>
              </a:ext>
            </a:extLst>
          </p:cNvPr>
          <p:cNvSpPr>
            <a:spLocks noGrp="1"/>
          </p:cNvSpPr>
          <p:nvPr>
            <p:ph idx="1"/>
          </p:nvPr>
        </p:nvSpPr>
        <p:spPr/>
        <p:txBody>
          <a:bodyPr/>
          <a:lstStyle/>
          <a:p>
            <a:pPr marL="0" lvl="0" indent="0" algn="l" rtl="0">
              <a:spcBef>
                <a:spcPts val="0"/>
              </a:spcBef>
              <a:spcAft>
                <a:spcPts val="0"/>
              </a:spcAft>
              <a:buNone/>
            </a:pPr>
            <a:r>
              <a:rPr lang="en-US" sz="1800" dirty="0"/>
              <a:t>The perceptron is a single processing unit of any neural network. As the name suggests, it has only one layer.</a:t>
            </a:r>
          </a:p>
          <a:p>
            <a:pPr marL="0" lvl="0" indent="0" algn="l" rtl="0">
              <a:spcBef>
                <a:spcPts val="1200"/>
              </a:spcBef>
              <a:spcAft>
                <a:spcPts val="0"/>
              </a:spcAft>
              <a:buNone/>
            </a:pPr>
            <a:r>
              <a:rPr lang="en-US" sz="1800" dirty="0"/>
              <a:t>It works on linearly separable datasets.</a:t>
            </a:r>
          </a:p>
          <a:p>
            <a:pPr marL="0" lvl="0" indent="0" algn="l" rtl="0">
              <a:spcBef>
                <a:spcPts val="1200"/>
              </a:spcBef>
              <a:spcAft>
                <a:spcPts val="0"/>
              </a:spcAft>
              <a:buNone/>
            </a:pPr>
            <a:r>
              <a:rPr lang="en-US" sz="1800" dirty="0"/>
              <a:t>Let W be matrix  (Including bias in W) of weights and X be our input matrix.</a:t>
            </a:r>
          </a:p>
          <a:p>
            <a:pPr marL="0" lvl="0" indent="0" algn="l" rtl="0">
              <a:spcBef>
                <a:spcPts val="1200"/>
              </a:spcBef>
              <a:spcAft>
                <a:spcPts val="0"/>
              </a:spcAft>
              <a:buNone/>
            </a:pPr>
            <a:r>
              <a:rPr lang="en-US" sz="1800" dirty="0"/>
              <a:t>If W</a:t>
            </a:r>
            <a:r>
              <a:rPr lang="en-US" sz="1800" baseline="30000" dirty="0"/>
              <a:t>T</a:t>
            </a:r>
            <a:r>
              <a:rPr lang="en-US" sz="1800" dirty="0"/>
              <a:t>X&gt;=0, then it classifies as 1</a:t>
            </a:r>
          </a:p>
          <a:p>
            <a:pPr marL="0" lvl="0" indent="0" algn="l" rtl="0">
              <a:spcBef>
                <a:spcPts val="1200"/>
              </a:spcBef>
              <a:spcAft>
                <a:spcPts val="0"/>
              </a:spcAft>
              <a:buNone/>
            </a:pPr>
            <a:r>
              <a:rPr lang="en-US" sz="1800" dirty="0"/>
              <a:t>Else it classifies as 0</a:t>
            </a:r>
          </a:p>
          <a:p>
            <a:pPr marL="0" lvl="0" indent="0" algn="l" rtl="0">
              <a:spcBef>
                <a:spcPts val="1200"/>
              </a:spcBef>
              <a:spcAft>
                <a:spcPts val="1200"/>
              </a:spcAft>
              <a:buNone/>
            </a:pPr>
            <a:r>
              <a:rPr lang="en-US" sz="1800" dirty="0"/>
              <a:t>And the dataset must be linearly separable for our algo to converge. Hence it is called</a:t>
            </a:r>
            <a:r>
              <a:rPr lang="en-US" sz="1800" b="1" dirty="0"/>
              <a:t> Linear Binary Classifier</a:t>
            </a:r>
            <a:r>
              <a:rPr lang="en-US" sz="1800" dirty="0"/>
              <a:t>.</a:t>
            </a:r>
          </a:p>
          <a:p>
            <a:endParaRPr lang="en-IN" dirty="0"/>
          </a:p>
        </p:txBody>
      </p:sp>
    </p:spTree>
    <p:extLst>
      <p:ext uri="{BB962C8B-B14F-4D97-AF65-F5344CB8AC3E}">
        <p14:creationId xmlns:p14="http://schemas.microsoft.com/office/powerpoint/2010/main" val="294552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5E7B-7178-B54F-7A2B-B00F56B48F7B}"/>
              </a:ext>
            </a:extLst>
          </p:cNvPr>
          <p:cNvSpPr>
            <a:spLocks noGrp="1"/>
          </p:cNvSpPr>
          <p:nvPr>
            <p:ph type="title"/>
          </p:nvPr>
        </p:nvSpPr>
        <p:spPr/>
        <p:txBody>
          <a:bodyPr/>
          <a:lstStyle/>
          <a:p>
            <a:r>
              <a:rPr lang="en" dirty="0"/>
              <a:t>Problem Statement</a:t>
            </a:r>
            <a:endParaRPr lang="en-IN" dirty="0"/>
          </a:p>
        </p:txBody>
      </p:sp>
      <p:sp>
        <p:nvSpPr>
          <p:cNvPr id="3" name="Content Placeholder 2">
            <a:extLst>
              <a:ext uri="{FF2B5EF4-FFF2-40B4-BE49-F238E27FC236}">
                <a16:creationId xmlns:a16="http://schemas.microsoft.com/office/drawing/2014/main" id="{57D64733-C202-F842-B409-D6DCE7B7B515}"/>
              </a:ext>
            </a:extLst>
          </p:cNvPr>
          <p:cNvSpPr>
            <a:spLocks noGrp="1"/>
          </p:cNvSpPr>
          <p:nvPr>
            <p:ph idx="1"/>
          </p:nvPr>
        </p:nvSpPr>
        <p:spPr/>
        <p:txBody>
          <a:bodyPr>
            <a:normAutofit lnSpcReduction="10000"/>
          </a:bodyPr>
          <a:lstStyle/>
          <a:p>
            <a:r>
              <a:rPr lang="en-US" sz="1600" dirty="0"/>
              <a:t>Using SLP and the features of </a:t>
            </a:r>
            <a:r>
              <a:rPr lang="en-US" sz="1600" dirty="0" err="1"/>
              <a:t>MonkeyPox</a:t>
            </a:r>
            <a:r>
              <a:rPr lang="en-US" sz="1600" dirty="0"/>
              <a:t> dataset, predict whether a given Patient has Monkey Pox.</a:t>
            </a:r>
          </a:p>
          <a:p>
            <a:r>
              <a:rPr lang="en-US" sz="1600" b="1" dirty="0"/>
              <a:t>Data Set Description:</a:t>
            </a:r>
          </a:p>
          <a:p>
            <a:pPr lvl="1"/>
            <a:r>
              <a:rPr lang="en-US" sz="1450" dirty="0"/>
              <a:t>This is a SYNTHETIC dataset generated based on a study published by </a:t>
            </a:r>
            <a:r>
              <a:rPr lang="en-US" sz="1450" dirty="0" err="1"/>
              <a:t>thebmj</a:t>
            </a:r>
            <a:r>
              <a:rPr lang="en-US" sz="1450" dirty="0"/>
              <a:t>: Clinical features and novel presentations of human monkeypox in a central London </a:t>
            </a:r>
            <a:r>
              <a:rPr lang="en-US" sz="1450" dirty="0" err="1"/>
              <a:t>centre</a:t>
            </a:r>
            <a:r>
              <a:rPr lang="en-US" sz="1450" dirty="0"/>
              <a:t> during the 2022 outbreak: descriptive case series.</a:t>
            </a:r>
          </a:p>
          <a:p>
            <a:pPr lvl="1"/>
            <a:r>
              <a:rPr lang="en-US" sz="1450" dirty="0"/>
              <a:t>Dataset consists of a CSV which have a record of 25,000 Patients with their corresponding features and a target variable indicating if the patient has monkeypox or not.</a:t>
            </a:r>
          </a:p>
          <a:p>
            <a:pPr lvl="1"/>
            <a:r>
              <a:rPr lang="en-US" sz="1450" b="1" dirty="0"/>
              <a:t>Features </a:t>
            </a:r>
            <a:r>
              <a:rPr lang="en-US" sz="1450" dirty="0"/>
              <a:t>: </a:t>
            </a:r>
            <a:r>
              <a:rPr lang="en-US" sz="1450" dirty="0" err="1"/>
              <a:t>Patient_ID</a:t>
            </a:r>
            <a:r>
              <a:rPr lang="en-US" sz="1450" dirty="0"/>
              <a:t>, Systemic Illness, Rectal Pain, Sore Throat, Penile Oedema, Oral Lesions, Solitary Lesion, Swollen Tonsils, HIV Infection, and Sexually Transmitted Infection</a:t>
            </a:r>
          </a:p>
          <a:p>
            <a:pPr lvl="1"/>
            <a:r>
              <a:rPr lang="en-US" sz="1450" b="1" dirty="0"/>
              <a:t>Target Variable</a:t>
            </a:r>
            <a:r>
              <a:rPr lang="en-US" sz="1450" dirty="0"/>
              <a:t>: </a:t>
            </a:r>
            <a:r>
              <a:rPr lang="en-US" sz="1450" dirty="0" err="1"/>
              <a:t>MonkeyPox</a:t>
            </a:r>
            <a:endParaRPr lang="en-US" sz="1450" dirty="0"/>
          </a:p>
          <a:p>
            <a:pPr lvl="1"/>
            <a:r>
              <a:rPr lang="en-US" sz="1450" dirty="0"/>
              <a:t>The dataset currently contains </a:t>
            </a:r>
            <a:r>
              <a:rPr lang="en-US" sz="1450" dirty="0" err="1"/>
              <a:t>boolean</a:t>
            </a:r>
            <a:r>
              <a:rPr lang="en-US" sz="1450" dirty="0"/>
              <a:t> and categorical features and in future, we might add more data and features to help you identify the patients of Monkey-Pox.</a:t>
            </a:r>
          </a:p>
          <a:p>
            <a:endParaRPr lang="en-IN" dirty="0"/>
          </a:p>
        </p:txBody>
      </p:sp>
    </p:spTree>
    <p:extLst>
      <p:ext uri="{BB962C8B-B14F-4D97-AF65-F5344CB8AC3E}">
        <p14:creationId xmlns:p14="http://schemas.microsoft.com/office/powerpoint/2010/main" val="123055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EFCB4-EEAC-DAB2-F47A-238D723E2533}"/>
              </a:ext>
            </a:extLst>
          </p:cNvPr>
          <p:cNvPicPr>
            <a:picLocks noChangeAspect="1"/>
          </p:cNvPicPr>
          <p:nvPr/>
        </p:nvPicPr>
        <p:blipFill>
          <a:blip r:embed="rId2"/>
          <a:stretch>
            <a:fillRect/>
          </a:stretch>
        </p:blipFill>
        <p:spPr>
          <a:xfrm>
            <a:off x="282498" y="-29736"/>
            <a:ext cx="8111263" cy="4400708"/>
          </a:xfrm>
          <a:prstGeom prst="rect">
            <a:avLst/>
          </a:prstGeom>
        </p:spPr>
      </p:pic>
    </p:spTree>
    <p:extLst>
      <p:ext uri="{BB962C8B-B14F-4D97-AF65-F5344CB8AC3E}">
        <p14:creationId xmlns:p14="http://schemas.microsoft.com/office/powerpoint/2010/main" val="76817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735F-6558-44EA-54B4-0769F84C5D47}"/>
              </a:ext>
            </a:extLst>
          </p:cNvPr>
          <p:cNvSpPr>
            <a:spLocks noGrp="1"/>
          </p:cNvSpPr>
          <p:nvPr>
            <p:ph type="title"/>
          </p:nvPr>
        </p:nvSpPr>
        <p:spPr>
          <a:xfrm>
            <a:off x="822960" y="185217"/>
            <a:ext cx="7543800" cy="550763"/>
          </a:xfrm>
        </p:spPr>
        <p:txBody>
          <a:bodyPr>
            <a:normAutofit fontScale="90000"/>
          </a:bodyPr>
          <a:lstStyle/>
          <a:p>
            <a:r>
              <a:rPr lang="en-IN" dirty="0"/>
              <a:t>Implementation</a:t>
            </a:r>
          </a:p>
        </p:txBody>
      </p:sp>
      <p:pic>
        <p:nvPicPr>
          <p:cNvPr id="9" name="Picture 8">
            <a:extLst>
              <a:ext uri="{FF2B5EF4-FFF2-40B4-BE49-F238E27FC236}">
                <a16:creationId xmlns:a16="http://schemas.microsoft.com/office/drawing/2014/main" id="{F5480541-BB7B-3747-4467-AB0C9DA33DFA}"/>
              </a:ext>
            </a:extLst>
          </p:cNvPr>
          <p:cNvPicPr>
            <a:picLocks noChangeAspect="1"/>
          </p:cNvPicPr>
          <p:nvPr/>
        </p:nvPicPr>
        <p:blipFill>
          <a:blip r:embed="rId2"/>
          <a:stretch>
            <a:fillRect/>
          </a:stretch>
        </p:blipFill>
        <p:spPr>
          <a:xfrm>
            <a:off x="1400792" y="1449659"/>
            <a:ext cx="6119390" cy="2765915"/>
          </a:xfrm>
          <a:prstGeom prst="rect">
            <a:avLst/>
          </a:prstGeom>
        </p:spPr>
      </p:pic>
    </p:spTree>
    <p:extLst>
      <p:ext uri="{BB962C8B-B14F-4D97-AF65-F5344CB8AC3E}">
        <p14:creationId xmlns:p14="http://schemas.microsoft.com/office/powerpoint/2010/main" val="247579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1222-5C2D-4DD1-7657-D2A007E2823D}"/>
              </a:ext>
            </a:extLst>
          </p:cNvPr>
          <p:cNvSpPr>
            <a:spLocks noGrp="1"/>
          </p:cNvSpPr>
          <p:nvPr>
            <p:ph type="title"/>
          </p:nvPr>
        </p:nvSpPr>
        <p:spPr>
          <a:xfrm>
            <a:off x="822960" y="185217"/>
            <a:ext cx="7543800" cy="1088068"/>
          </a:xfrm>
        </p:spPr>
        <p:txBody>
          <a:bodyPr/>
          <a:lstStyle/>
          <a:p>
            <a:r>
              <a:rPr lang="en-IN" dirty="0"/>
              <a:t>Result Analysis</a:t>
            </a:r>
          </a:p>
        </p:txBody>
      </p:sp>
      <p:pic>
        <p:nvPicPr>
          <p:cNvPr id="15" name="Picture 14">
            <a:extLst>
              <a:ext uri="{FF2B5EF4-FFF2-40B4-BE49-F238E27FC236}">
                <a16:creationId xmlns:a16="http://schemas.microsoft.com/office/drawing/2014/main" id="{014C9D5D-4125-1164-22AB-6BCD8320976D}"/>
              </a:ext>
            </a:extLst>
          </p:cNvPr>
          <p:cNvPicPr>
            <a:picLocks noChangeAspect="1"/>
          </p:cNvPicPr>
          <p:nvPr/>
        </p:nvPicPr>
        <p:blipFill>
          <a:blip r:embed="rId2"/>
          <a:stretch>
            <a:fillRect/>
          </a:stretch>
        </p:blipFill>
        <p:spPr>
          <a:xfrm>
            <a:off x="977231" y="3654316"/>
            <a:ext cx="6590730" cy="1028789"/>
          </a:xfrm>
          <a:prstGeom prst="rect">
            <a:avLst/>
          </a:prstGeom>
        </p:spPr>
      </p:pic>
      <p:pic>
        <p:nvPicPr>
          <p:cNvPr id="17" name="Picture 16">
            <a:extLst>
              <a:ext uri="{FF2B5EF4-FFF2-40B4-BE49-F238E27FC236}">
                <a16:creationId xmlns:a16="http://schemas.microsoft.com/office/drawing/2014/main" id="{FF554A31-0389-2CB1-9410-FFE5AC941C4E}"/>
              </a:ext>
            </a:extLst>
          </p:cNvPr>
          <p:cNvPicPr>
            <a:picLocks noChangeAspect="1"/>
          </p:cNvPicPr>
          <p:nvPr/>
        </p:nvPicPr>
        <p:blipFill>
          <a:blip r:embed="rId3"/>
          <a:stretch>
            <a:fillRect/>
          </a:stretch>
        </p:blipFill>
        <p:spPr>
          <a:xfrm>
            <a:off x="1054478" y="1466970"/>
            <a:ext cx="3436918" cy="2118544"/>
          </a:xfrm>
          <a:prstGeom prst="rect">
            <a:avLst/>
          </a:prstGeom>
        </p:spPr>
      </p:pic>
      <p:pic>
        <p:nvPicPr>
          <p:cNvPr id="21" name="Picture 20">
            <a:extLst>
              <a:ext uri="{FF2B5EF4-FFF2-40B4-BE49-F238E27FC236}">
                <a16:creationId xmlns:a16="http://schemas.microsoft.com/office/drawing/2014/main" id="{0AA03FC7-A387-8D8B-9FFD-3D244727B844}"/>
              </a:ext>
            </a:extLst>
          </p:cNvPr>
          <p:cNvPicPr>
            <a:picLocks noChangeAspect="1"/>
          </p:cNvPicPr>
          <p:nvPr/>
        </p:nvPicPr>
        <p:blipFill>
          <a:blip r:embed="rId4"/>
          <a:stretch>
            <a:fillRect/>
          </a:stretch>
        </p:blipFill>
        <p:spPr>
          <a:xfrm>
            <a:off x="4260594" y="1458820"/>
            <a:ext cx="3307367" cy="2225233"/>
          </a:xfrm>
          <a:prstGeom prst="rect">
            <a:avLst/>
          </a:prstGeom>
        </p:spPr>
      </p:pic>
    </p:spTree>
    <p:extLst>
      <p:ext uri="{BB962C8B-B14F-4D97-AF65-F5344CB8AC3E}">
        <p14:creationId xmlns:p14="http://schemas.microsoft.com/office/powerpoint/2010/main" val="17797622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170</TotalTime>
  <Words>591</Words>
  <Application>Microsoft Office PowerPoint</Application>
  <PresentationFormat>On-screen Show (16:9)</PresentationFormat>
  <Paragraphs>45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Calibri</vt:lpstr>
      <vt:lpstr>Retrospect</vt:lpstr>
      <vt:lpstr>Presentation on Genetic, SLP and MLP</vt:lpstr>
      <vt:lpstr>Genetic Algorithm</vt:lpstr>
      <vt:lpstr>Problem Statement</vt:lpstr>
      <vt:lpstr>Output:</vt:lpstr>
      <vt:lpstr>Single Layer Peceptron</vt:lpstr>
      <vt:lpstr>Problem Statement</vt:lpstr>
      <vt:lpstr>PowerPoint Presentation</vt:lpstr>
      <vt:lpstr>Implementation</vt:lpstr>
      <vt:lpstr>Result Analysis</vt:lpstr>
      <vt:lpstr>Multi Layer Perceptron</vt:lpstr>
      <vt:lpstr>Problem Statement</vt:lpstr>
      <vt:lpstr>Implementation: </vt:lpstr>
      <vt:lpstr>Result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Genetic, SLP and MLP</dc:title>
  <cp:lastModifiedBy>Kshitij Pawar</cp:lastModifiedBy>
  <cp:revision>8</cp:revision>
  <dcterms:modified xsi:type="dcterms:W3CDTF">2022-11-17T10:49:50Z</dcterms:modified>
</cp:coreProperties>
</file>