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7F01-7846-4440-AD7B-AD740AF3ACE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CD1B6-FF85-4FBE-8B3F-BDE06E92B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84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c0f618075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c0f618075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9A36-138D-4A45-48EF-AB06EE727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24895-2616-92EF-9927-9DAF0350F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26A6-7F2A-6AAA-24DE-D7C775B3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119-9B4D-42F4-B9FE-0B5C9DCFE0E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796F8-F48C-0D1B-28D9-C22D72D4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8790A-C164-4563-F211-74DC798E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8E86-D43E-4553-AE0D-5C798BB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66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D360-A1BB-C665-C7D7-5B03C056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BD3B5-0017-3942-ED1F-E32C689FE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DE1D2-DA9B-DA01-DF9F-FBB52F8A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119-9B4D-42F4-B9FE-0B5C9DCFE0E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3686-42D0-DD39-A61A-C1540AF7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7A2C5-3291-9720-B667-9D80546B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8E86-D43E-4553-AE0D-5C798BB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89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44812-EDF6-5515-A53B-2CB738DDC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519E5-0A33-0A44-BB8A-E093D9596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59650-84FF-A456-C185-F9AAB2C8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119-9B4D-42F4-B9FE-0B5C9DCFE0E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D4D5-ACC5-747C-6861-A9184549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A3030-357F-9066-E5CE-9462F3DE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8E86-D43E-4553-AE0D-5C798BB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64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9CB9-81A2-3BC1-796C-4867BD69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4305-20F5-2BA0-A434-DAE5AB1C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A22E3-394B-F874-2CBD-66C0C7F7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119-9B4D-42F4-B9FE-0B5C9DCFE0E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F673-9FE4-E013-D8E3-0A1B750A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8BB1C-A62A-B528-B3D4-7EDF0DA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8E86-D43E-4553-AE0D-5C798BB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7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206F-4BCB-C4A1-E119-BA353333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9CEBD-B4E7-E37B-1419-5ED9FE7EA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F56F7-FE3D-027B-52C1-C5B880ED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119-9B4D-42F4-B9FE-0B5C9DCFE0E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614D5-33BB-B4E1-9B5A-7E995A4D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13089-E1F4-CBC9-62BC-E2D56D39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8E86-D43E-4553-AE0D-5C798BB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96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1D90-6029-DE1A-5CE1-97FD2E42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9A99-0D67-0C3A-0D71-716D83587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70F13-DAB1-666A-9958-26D5E6087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4DE77-20FB-605B-2CAE-4948E2D6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119-9B4D-42F4-B9FE-0B5C9DCFE0E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810A7-6B75-8C48-9828-F6D8876B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CDC5D-75C5-8BDA-A592-50A411BF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8E86-D43E-4553-AE0D-5C798BB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3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E476-4656-35CB-1DA2-214D042C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AED83-CC77-F574-C488-FE07AB401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88704-F4A5-8AA0-CEBA-38E651906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D3CE0-66D6-F47C-0FF3-1FB12BD09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E4B12-585D-AD77-2E0A-B0D5B9B2B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4B534-059C-EAF6-BB7F-310C9648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119-9B4D-42F4-B9FE-0B5C9DCFE0E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E3F52-6ED0-F8C9-ADEE-0949ED25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4AD24-BBA7-90C7-4438-3EBB5E35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8E86-D43E-4553-AE0D-5C798BB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91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5B06-7375-C7B0-93D2-0B828B6A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0E1CC-6A27-D456-36C2-4B57C556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119-9B4D-42F4-B9FE-0B5C9DCFE0E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B211C-4A8C-4C31-6E3A-A9D9E314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C9CA1-14D3-5279-59B4-DD3E8F55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8E86-D43E-4553-AE0D-5C798BB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24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7DD42-EF78-B3E2-7A39-A657954A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119-9B4D-42F4-B9FE-0B5C9DCFE0E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E535D-3ABF-6EC9-6293-921A89F5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E6DCE-66FA-4C78-3DC9-DB8004B6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8E86-D43E-4553-AE0D-5C798BB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3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58C1-5C16-8D3B-932F-C9799F50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4B5D-7C85-BB28-A80B-2E25FA44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1EBBC-C123-E98B-C951-05547267E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9D94B-D0E5-CC22-444B-4465E966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119-9B4D-42F4-B9FE-0B5C9DCFE0E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237E-45F7-0254-FDE8-E3D683E8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03E61-17D1-9EEB-681C-6F017D20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8E86-D43E-4553-AE0D-5C798BB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19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0130-C9A4-8080-BE82-FDBB16C9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5B0A5-0DB1-9A31-5A4D-EBBC0BB97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F1457-6EBE-2325-2E65-DB496F43A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0E9ED-6719-4D6D-4E4D-DFD8B145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119-9B4D-42F4-B9FE-0B5C9DCFE0E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F425B-39A2-75EA-2994-C3FC9A40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2AF8D-59D5-AF15-3EDE-D75E4D7B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8E86-D43E-4553-AE0D-5C798BB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39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4F0D2-AEB8-BB04-05CE-71AB5168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55C72-1BEE-E042-A733-AE399AD4B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60602-6E4F-A1CB-2A5E-5DBDBCCBA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1B119-9B4D-42F4-B9FE-0B5C9DCFE0E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C8F74-17DA-4756-6408-81EFA8194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197B1-BC70-30AA-418D-CA70A0376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68E86-D43E-4553-AE0D-5C798BB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91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68" y="-1"/>
            <a:ext cx="2130196" cy="256328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3087734" y="422533"/>
            <a:ext cx="8582048" cy="69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340167" y="402078"/>
            <a:ext cx="9074051" cy="102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533" b="1" dirty="0">
                <a:solidFill>
                  <a:srgbClr val="20124D"/>
                </a:solidFill>
                <a:latin typeface="Merriweather"/>
                <a:ea typeface="Merriweather"/>
                <a:cs typeface="Merriweather"/>
                <a:sym typeface="Merriweather"/>
              </a:rPr>
              <a:t>VISVESVARAYA NATIONAL INSTITUTE OF TECHNOLOGY</a:t>
            </a:r>
            <a:endParaRPr sz="2533" b="1" dirty="0">
              <a:solidFill>
                <a:srgbClr val="20124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052422" y="1097359"/>
            <a:ext cx="7735505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     </a:t>
            </a:r>
            <a:r>
              <a:rPr lang="en" sz="2400" b="1" dirty="0">
                <a:solidFill>
                  <a:srgbClr val="20124D"/>
                </a:solidFill>
                <a:latin typeface="Merriweather"/>
                <a:ea typeface="Merriweather"/>
                <a:cs typeface="Merriweather"/>
                <a:sym typeface="Merriweather"/>
              </a:rPr>
              <a:t>COMPUTER SCIENCE AND ENGINEERING</a:t>
            </a:r>
            <a:endParaRPr sz="2400" b="1" dirty="0">
              <a:solidFill>
                <a:srgbClr val="20124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253278" y="1659181"/>
            <a:ext cx="3737476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>
                <a:latin typeface="Nunito"/>
                <a:ea typeface="Nunito"/>
                <a:cs typeface="Nunito"/>
                <a:sym typeface="Nunito"/>
              </a:rPr>
              <a:t>SESSION - 2022-23</a:t>
            </a:r>
            <a:endParaRPr sz="24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857638" y="2221003"/>
            <a:ext cx="8528756" cy="82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733" b="1" dirty="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Kernel Methods for Text Categorization</a:t>
            </a:r>
            <a:endParaRPr sz="3733" b="1" dirty="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592285" y="4431252"/>
            <a:ext cx="492656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Presented by: </a:t>
            </a:r>
            <a:r>
              <a:rPr lang="en-IN" sz="2400" b="1" dirty="0"/>
              <a:t>Kshitij Pawar</a:t>
            </a:r>
          </a:p>
        </p:txBody>
      </p:sp>
      <p:sp>
        <p:nvSpPr>
          <p:cNvPr id="71" name="Google Shape;71;p13"/>
          <p:cNvSpPr txBox="1"/>
          <p:nvPr/>
        </p:nvSpPr>
        <p:spPr>
          <a:xfrm>
            <a:off x="4814973" y="5038199"/>
            <a:ext cx="3423958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(Mtech First Year CSE)</a:t>
            </a:r>
            <a:endParaRPr sz="2400" b="1"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1390261" y="3125204"/>
            <a:ext cx="950789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sz="3200" b="1" dirty="0"/>
              <a:t>Course - MATHEMATICS FOR MACHINE LEARNING</a:t>
            </a:r>
          </a:p>
        </p:txBody>
      </p:sp>
      <p:sp>
        <p:nvSpPr>
          <p:cNvPr id="73" name="Google Shape;73;p13"/>
          <p:cNvSpPr txBox="1"/>
          <p:nvPr/>
        </p:nvSpPr>
        <p:spPr>
          <a:xfrm>
            <a:off x="3956807" y="3947395"/>
            <a:ext cx="4459405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Faculty- Dr. ASHISH TIWARI</a:t>
            </a:r>
            <a:endParaRPr sz="2400" b="1"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3771892" y="5572362"/>
            <a:ext cx="464432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Enroll No : MT22MCS018</a:t>
            </a:r>
            <a:endParaRPr sz="2400" b="1" dirty="0"/>
          </a:p>
        </p:txBody>
      </p:sp>
      <p:sp>
        <p:nvSpPr>
          <p:cNvPr id="4" name="Google Shape;75;p13">
            <a:extLst>
              <a:ext uri="{FF2B5EF4-FFF2-40B4-BE49-F238E27FC236}">
                <a16:creationId xmlns:a16="http://schemas.microsoft.com/office/drawing/2014/main" id="{79B9203D-35B0-AA6E-459C-B4D9E201157C}"/>
              </a:ext>
            </a:extLst>
          </p:cNvPr>
          <p:cNvSpPr txBox="1"/>
          <p:nvPr/>
        </p:nvSpPr>
        <p:spPr>
          <a:xfrm>
            <a:off x="5253278" y="6179309"/>
            <a:ext cx="224290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Id No : 28438</a:t>
            </a:r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9787-9CA4-E4D3-11BA-8D832FF0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Graphical Representation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5BDDC7-91E5-37BF-7C62-B665EFDB1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616" y="1623528"/>
            <a:ext cx="9004041" cy="4721288"/>
          </a:xfrm>
        </p:spPr>
      </p:pic>
    </p:spTree>
    <p:extLst>
      <p:ext uri="{BB962C8B-B14F-4D97-AF65-F5344CB8AC3E}">
        <p14:creationId xmlns:p14="http://schemas.microsoft.com/office/powerpoint/2010/main" val="206225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F15E-10B7-11FD-B607-26A18B08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 Collection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E62340-BBA2-5FC3-ACEA-BE673B0FE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392" y="1690688"/>
            <a:ext cx="10411408" cy="499003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A791F4-8055-EB36-A33F-9D2B23861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135" y="3586025"/>
            <a:ext cx="6820676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2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1136-DC06-39B0-F9DE-F3C1F22D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Term frequency (</a:t>
            </a:r>
            <a:r>
              <a:rPr lang="en-US" altLang="en-US" dirty="0" err="1"/>
              <a:t>tf</a:t>
            </a:r>
            <a:r>
              <a:rPr lang="en-US" alt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55FE-21E7-75CB-FCFE-0C9DC8B1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term frequency </a:t>
            </a:r>
            <a:r>
              <a:rPr lang="en-US" altLang="en-US" dirty="0" err="1"/>
              <a:t>tf</a:t>
            </a:r>
            <a:r>
              <a:rPr lang="en-US" altLang="en-US" i="1" baseline="-25000" dirty="0" err="1"/>
              <a:t>t,d</a:t>
            </a:r>
            <a:r>
              <a:rPr lang="en-US" altLang="en-US" dirty="0"/>
              <a:t> of term </a:t>
            </a:r>
            <a:r>
              <a:rPr lang="en-US" altLang="en-US" i="1" dirty="0"/>
              <a:t>t</a:t>
            </a:r>
            <a:r>
              <a:rPr lang="en-US" altLang="en-US" dirty="0"/>
              <a:t> in document </a:t>
            </a:r>
            <a:r>
              <a:rPr lang="en-US" altLang="en-US" i="1" dirty="0"/>
              <a:t>d</a:t>
            </a:r>
            <a:r>
              <a:rPr lang="en-US" altLang="en-US" dirty="0"/>
              <a:t> is defined as the number of times that </a:t>
            </a:r>
            <a:r>
              <a:rPr lang="en-US" altLang="en-US" i="1" dirty="0"/>
              <a:t>t </a:t>
            </a:r>
            <a:r>
              <a:rPr lang="en-US" altLang="en-US" dirty="0"/>
              <a:t>occurs in </a:t>
            </a:r>
            <a:r>
              <a:rPr lang="en-US" altLang="en-US" i="1" dirty="0"/>
              <a:t>d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Raw term frequency is not what we want:</a:t>
            </a:r>
          </a:p>
          <a:p>
            <a:pPr lvl="1" eaLnBrk="1" hangingPunct="1"/>
            <a:r>
              <a:rPr lang="en-US" altLang="en-US" dirty="0"/>
              <a:t>A document with 10 occurrences of the term is more relevant than a document with 1 occurrence of the term.</a:t>
            </a:r>
          </a:p>
          <a:p>
            <a:pPr lvl="1" eaLnBrk="1" hangingPunct="1"/>
            <a:r>
              <a:rPr lang="en-US" altLang="en-US" dirty="0"/>
              <a:t>But not 10 times more relevant.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Relevance does not increase proportionally with term frequency.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505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1EB9-94D3-EE3E-A0BC-1F74B609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 calculation for </a:t>
            </a:r>
            <a:r>
              <a:rPr lang="en-IN" dirty="0" err="1"/>
              <a:t>tf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1529-1D28-19A5-D6C5-5DC6E5AC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log frequency weight of term t in d is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0 → 0, 1 → 1, 2 → 1.3, 10 → 2, 1000 → 4, etc.</a:t>
            </a:r>
          </a:p>
          <a:p>
            <a:pPr eaLnBrk="1" hangingPunct="1"/>
            <a:r>
              <a:rPr lang="en-US" altLang="en-US" dirty="0"/>
              <a:t>Score for a document-query pair: sum over terms </a:t>
            </a:r>
            <a:r>
              <a:rPr lang="en-US" altLang="en-US" i="1" dirty="0"/>
              <a:t>t</a:t>
            </a:r>
            <a:r>
              <a:rPr lang="en-US" altLang="en-US" dirty="0"/>
              <a:t> in both </a:t>
            </a:r>
            <a:r>
              <a:rPr lang="en-US" altLang="en-US" i="1" dirty="0"/>
              <a:t>q</a:t>
            </a:r>
            <a:r>
              <a:rPr lang="en-US" altLang="en-US" dirty="0"/>
              <a:t> and </a:t>
            </a:r>
            <a:r>
              <a:rPr lang="en-US" altLang="en-US" i="1" dirty="0"/>
              <a:t>d</a:t>
            </a:r>
            <a:r>
              <a:rPr lang="en-US" altLang="en-US" dirty="0"/>
              <a:t>:</a:t>
            </a:r>
          </a:p>
          <a:p>
            <a:pPr eaLnBrk="1" hangingPunct="1"/>
            <a:r>
              <a:rPr lang="en-US" altLang="en-US" dirty="0"/>
              <a:t>score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score is 0 if none of the query terms is present in the document.</a:t>
            </a:r>
          </a:p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CF0F0F3-042D-9397-41B6-25294EC784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544886"/>
              </p:ext>
            </p:extLst>
          </p:nvPr>
        </p:nvGraphicFramePr>
        <p:xfrm>
          <a:off x="2447731" y="4445162"/>
          <a:ext cx="35385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479125" imgH="4829175" progId="Equation.3">
                  <p:embed/>
                </p:oleObj>
              </mc:Choice>
              <mc:Fallback>
                <p:oleObj name="Equation" r:id="rId2" imgW="23479125" imgH="4829175" progId="Equation.3">
                  <p:embed/>
                  <p:pic>
                    <p:nvPicPr>
                      <p:cNvPr id="4099" name="Object 3">
                        <a:extLst>
                          <a:ext uri="{FF2B5EF4-FFF2-40B4-BE49-F238E27FC236}">
                            <a16:creationId xmlns:a16="http://schemas.microsoft.com/office/drawing/2014/main" id="{650DB1D8-85DF-CD3B-58D3-24949ED2DE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31" y="4445162"/>
                        <a:ext cx="3538538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75233B3F-6632-6E81-1C9E-87459DD17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425544"/>
              </p:ext>
            </p:extLst>
          </p:nvPr>
        </p:nvGraphicFramePr>
        <p:xfrm>
          <a:off x="2289369" y="2297194"/>
          <a:ext cx="532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423600" imgH="7896225" progId="Equation.3">
                  <p:embed/>
                </p:oleObj>
              </mc:Choice>
              <mc:Fallback>
                <p:oleObj name="Equation" r:id="rId4" imgW="36423600" imgH="7896225" progId="Equation.3">
                  <p:embed/>
                  <p:pic>
                    <p:nvPicPr>
                      <p:cNvPr id="36867" name="Object 2">
                        <a:extLst>
                          <a:ext uri="{FF2B5EF4-FFF2-40B4-BE49-F238E27FC236}">
                            <a16:creationId xmlns:a16="http://schemas.microsoft.com/office/drawing/2014/main" id="{04119087-7C82-7E00-EAB0-F1D6C6BD1E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369" y="2297194"/>
                        <a:ext cx="532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335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0774-6F82-C455-9528-8CA0AC16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49"/>
            <a:ext cx="10515600" cy="707895"/>
          </a:xfrm>
        </p:spPr>
        <p:txBody>
          <a:bodyPr/>
          <a:lstStyle/>
          <a:p>
            <a:r>
              <a:rPr lang="en-US" altLang="en-US" dirty="0"/>
              <a:t>Document frequency (</a:t>
            </a:r>
            <a:r>
              <a:rPr lang="en-US" altLang="en-US" dirty="0" err="1"/>
              <a:t>df</a:t>
            </a:r>
            <a:r>
              <a:rPr lang="en-US" alt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35275-7B2F-AAF6-BDA5-C539362B0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044"/>
            <a:ext cx="10515600" cy="5924939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/>
              <a:t>Rare terms are more informative than frequent terms</a:t>
            </a:r>
          </a:p>
          <a:p>
            <a:pPr lvl="1" eaLnBrk="1" hangingPunct="1"/>
            <a:r>
              <a:rPr lang="en-US" altLang="en-US" dirty="0"/>
              <a:t>Recall stop words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Consider a term in the query that is rare in the collection (e.g., </a:t>
            </a:r>
            <a:r>
              <a:rPr lang="en-US" altLang="en-US" i="1" dirty="0">
                <a:solidFill>
                  <a:srgbClr val="C00000"/>
                </a:solidFill>
              </a:rPr>
              <a:t>arachno-centric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</a:p>
          <a:p>
            <a:pPr eaLnBrk="1" hangingPunct="1"/>
            <a:r>
              <a:rPr lang="en-US" altLang="en-US" dirty="0"/>
              <a:t>A document containing this term is very likely to be relevant to the query </a:t>
            </a:r>
            <a:r>
              <a:rPr lang="en-US" altLang="en-US" i="1" dirty="0"/>
              <a:t>arachno-centric</a:t>
            </a: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→ We want a high weight for rare terms like </a:t>
            </a:r>
            <a:r>
              <a:rPr lang="en-US" altLang="en-US" i="1" dirty="0">
                <a:solidFill>
                  <a:srgbClr val="C00000"/>
                </a:solidFill>
              </a:rPr>
              <a:t>arachno-centric</a:t>
            </a:r>
            <a:r>
              <a:rPr lang="en-US" alt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altLang="en-US" dirty="0"/>
              <a:t>Frequent terms are less informative than rare terms</a:t>
            </a:r>
          </a:p>
          <a:p>
            <a:r>
              <a:rPr lang="en-US" altLang="en-US" dirty="0"/>
              <a:t>Consider a query term that is frequent in the collection (e.g., </a:t>
            </a:r>
            <a:r>
              <a:rPr lang="en-US" altLang="en-US" i="1" dirty="0"/>
              <a:t>high, increase, line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 document containing such a term is more likely to be relevant than a document that doesn’</a:t>
            </a:r>
            <a:r>
              <a:rPr lang="en-US" altLang="ja-JP" dirty="0"/>
              <a:t>t</a:t>
            </a:r>
          </a:p>
          <a:p>
            <a:r>
              <a:rPr lang="en-US" altLang="en-US" dirty="0"/>
              <a:t>But it’</a:t>
            </a:r>
            <a:r>
              <a:rPr lang="en-US" altLang="ja-JP" dirty="0"/>
              <a:t>s not a sure indicator of relevance.</a:t>
            </a:r>
          </a:p>
          <a:p>
            <a:r>
              <a:rPr lang="en-US" altLang="en-US" dirty="0"/>
              <a:t>→ For frequent terms, we want positive weights for words like </a:t>
            </a:r>
            <a:r>
              <a:rPr lang="en-US" altLang="en-US" i="1" dirty="0"/>
              <a:t>high, increase, and line</a:t>
            </a:r>
          </a:p>
          <a:p>
            <a:r>
              <a:rPr lang="en-US" altLang="en-US" dirty="0"/>
              <a:t>But lower weights than for rare terms.</a:t>
            </a:r>
          </a:p>
          <a:p>
            <a:r>
              <a:rPr lang="en-US" altLang="en-US" dirty="0"/>
              <a:t>We will use </a:t>
            </a:r>
            <a:r>
              <a:rPr lang="en-US" altLang="en-US" dirty="0">
                <a:solidFill>
                  <a:srgbClr val="FF0000"/>
                </a:solidFill>
              </a:rPr>
              <a:t>document frequency (</a:t>
            </a:r>
            <a:r>
              <a:rPr lang="en-US" altLang="en-US" dirty="0" err="1">
                <a:solidFill>
                  <a:srgbClr val="FF0000"/>
                </a:solidFill>
              </a:rPr>
              <a:t>df</a:t>
            </a:r>
            <a:r>
              <a:rPr lang="en-US" altLang="en-US" dirty="0">
                <a:solidFill>
                  <a:srgbClr val="FF0000"/>
                </a:solidFill>
              </a:rPr>
              <a:t>) </a:t>
            </a:r>
            <a:r>
              <a:rPr lang="en-US" altLang="en-US" dirty="0"/>
              <a:t>to capture this.</a:t>
            </a:r>
          </a:p>
        </p:txBody>
      </p:sp>
    </p:spTree>
    <p:extLst>
      <p:ext uri="{BB962C8B-B14F-4D97-AF65-F5344CB8AC3E}">
        <p14:creationId xmlns:p14="http://schemas.microsoft.com/office/powerpoint/2010/main" val="396244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D6FE-D5BC-836F-4FD2-08EEC2C9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Inverse Document Frequency (</a:t>
            </a:r>
            <a:r>
              <a:rPr lang="en-IN" dirty="0" err="1"/>
              <a:t>idf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4C21-B2B9-F677-DC1F-660999F02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87" y="1816100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df</a:t>
            </a:r>
            <a:r>
              <a:rPr lang="en-US" altLang="en-US" i="1" baseline="-25000" dirty="0" err="1"/>
              <a:t>t</a:t>
            </a:r>
            <a:r>
              <a:rPr lang="en-US" altLang="en-US" dirty="0"/>
              <a:t> is the </a:t>
            </a:r>
            <a:r>
              <a:rPr lang="en-US" altLang="en-US" u="sng" dirty="0"/>
              <a:t>document </a:t>
            </a:r>
            <a:r>
              <a:rPr lang="en-US" altLang="en-US" dirty="0"/>
              <a:t>frequency of </a:t>
            </a:r>
            <a:r>
              <a:rPr lang="en-US" altLang="en-US" i="1" dirty="0"/>
              <a:t>t</a:t>
            </a:r>
            <a:r>
              <a:rPr lang="en-US" altLang="en-US" dirty="0"/>
              <a:t>: the number of documents that contain </a:t>
            </a:r>
            <a:r>
              <a:rPr lang="en-US" altLang="en-US" i="1" dirty="0"/>
              <a:t>t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df</a:t>
            </a:r>
            <a:r>
              <a:rPr lang="en-US" altLang="en-US" i="1" baseline="-25000" dirty="0" err="1"/>
              <a:t>t</a:t>
            </a:r>
            <a:r>
              <a:rPr lang="en-US" altLang="en-US" dirty="0"/>
              <a:t> is an inverse measure of the informativeness of </a:t>
            </a:r>
            <a:r>
              <a:rPr lang="en-US" altLang="en-US" i="1" dirty="0"/>
              <a:t>t</a:t>
            </a:r>
          </a:p>
          <a:p>
            <a:pPr lvl="1" eaLnBrk="1" hangingPunct="1"/>
            <a:r>
              <a:rPr lang="en-US" altLang="en-US" dirty="0" err="1"/>
              <a:t>df</a:t>
            </a:r>
            <a:r>
              <a:rPr lang="en-US" altLang="en-US" i="1" baseline="-25000" dirty="0" err="1"/>
              <a:t>t</a:t>
            </a:r>
            <a:r>
              <a:rPr lang="en-US" altLang="en-US" i="1" baseline="-25000" dirty="0"/>
              <a:t> 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/>
              <a:t>N</a:t>
            </a:r>
          </a:p>
          <a:p>
            <a:pPr eaLnBrk="1" hangingPunct="1"/>
            <a:r>
              <a:rPr lang="en-US" altLang="en-US" dirty="0"/>
              <a:t>We define the </a:t>
            </a:r>
            <a:r>
              <a:rPr lang="en-US" altLang="en-US" dirty="0" err="1">
                <a:solidFill>
                  <a:srgbClr val="FF0000"/>
                </a:solidFill>
              </a:rPr>
              <a:t>idf</a:t>
            </a:r>
            <a:r>
              <a:rPr lang="en-US" altLang="en-US" dirty="0">
                <a:solidFill>
                  <a:srgbClr val="FF0000"/>
                </a:solidFill>
              </a:rPr>
              <a:t> (inverse document frequency) </a:t>
            </a:r>
            <a:r>
              <a:rPr lang="en-US" altLang="en-US" dirty="0"/>
              <a:t>of </a:t>
            </a:r>
            <a:r>
              <a:rPr lang="en-US" altLang="en-US" i="1" dirty="0"/>
              <a:t>t</a:t>
            </a:r>
            <a:r>
              <a:rPr lang="en-US" altLang="en-US" dirty="0"/>
              <a:t> by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We use log (</a:t>
            </a:r>
            <a:r>
              <a:rPr lang="en-US" altLang="en-US" i="1" dirty="0"/>
              <a:t>N</a:t>
            </a:r>
            <a:r>
              <a:rPr lang="en-US" altLang="en-US" dirty="0"/>
              <a:t>/</a:t>
            </a:r>
            <a:r>
              <a:rPr lang="en-US" altLang="en-US" dirty="0" err="1"/>
              <a:t>df</a:t>
            </a:r>
            <a:r>
              <a:rPr lang="en-US" altLang="en-US" i="1" baseline="-25000" dirty="0" err="1"/>
              <a:t>t</a:t>
            </a:r>
            <a:r>
              <a:rPr lang="en-US" altLang="en-US" dirty="0"/>
              <a:t>) instead of </a:t>
            </a:r>
            <a:r>
              <a:rPr lang="en-US" altLang="en-US" i="1" dirty="0"/>
              <a:t>N</a:t>
            </a:r>
            <a:r>
              <a:rPr lang="en-US" altLang="en-US" dirty="0"/>
              <a:t>/</a:t>
            </a:r>
            <a:r>
              <a:rPr lang="en-US" altLang="en-US" dirty="0" err="1"/>
              <a:t>df</a:t>
            </a:r>
            <a:r>
              <a:rPr lang="en-US" altLang="en-US" i="1" baseline="-25000" dirty="0" err="1"/>
              <a:t>t</a:t>
            </a:r>
            <a:r>
              <a:rPr lang="en-US" altLang="en-US" dirty="0"/>
              <a:t> to </a:t>
            </a:r>
            <a:r>
              <a:rPr lang="ja-JP" altLang="en-US" dirty="0"/>
              <a:t>“</a:t>
            </a:r>
            <a:r>
              <a:rPr lang="en-US" altLang="ja-JP" dirty="0"/>
              <a:t>dampen</a:t>
            </a:r>
            <a:r>
              <a:rPr lang="ja-JP" altLang="en-US" dirty="0"/>
              <a:t>”</a:t>
            </a:r>
            <a:r>
              <a:rPr lang="en-US" altLang="ja-JP" dirty="0"/>
              <a:t> the effect of </a:t>
            </a:r>
            <a:r>
              <a:rPr lang="en-US" altLang="ja-JP" dirty="0" err="1"/>
              <a:t>idf</a:t>
            </a:r>
            <a:r>
              <a:rPr lang="en-US" altLang="ja-JP" dirty="0"/>
              <a:t>.</a:t>
            </a:r>
            <a:endParaRPr lang="en-US" alt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4CD34660-DFDA-DBF8-6A79-188B4CABFD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304342"/>
              </p:ext>
            </p:extLst>
          </p:nvPr>
        </p:nvGraphicFramePr>
        <p:xfrm>
          <a:off x="2975915" y="3894850"/>
          <a:ext cx="36369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64400" imgH="3952875" progId="Equation.3">
                  <p:embed/>
                </p:oleObj>
              </mc:Choice>
              <mc:Fallback>
                <p:oleObj name="Equation" r:id="rId2" imgW="19964400" imgH="3952875" progId="Equation.3">
                  <p:embed/>
                  <p:pic>
                    <p:nvPicPr>
                      <p:cNvPr id="39939" name="Object 2">
                        <a:extLst>
                          <a:ext uri="{FF2B5EF4-FFF2-40B4-BE49-F238E27FC236}">
                            <a16:creationId xmlns:a16="http://schemas.microsoft.com/office/drawing/2014/main" id="{7A880EDC-63E0-FD3C-7D06-3AFBB96B9A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915" y="3894850"/>
                        <a:ext cx="36369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2 4">
            <a:extLst>
              <a:ext uri="{FF2B5EF4-FFF2-40B4-BE49-F238E27FC236}">
                <a16:creationId xmlns:a16="http://schemas.microsoft.com/office/drawing/2014/main" id="{B3FBFA09-2EE1-E1D1-46AB-8E3371905E69}"/>
              </a:ext>
            </a:extLst>
          </p:cNvPr>
          <p:cNvSpPr>
            <a:spLocks/>
          </p:cNvSpPr>
          <p:nvPr/>
        </p:nvSpPr>
        <p:spPr bwMode="auto">
          <a:xfrm>
            <a:off x="1435359" y="6030913"/>
            <a:ext cx="7559351" cy="461962"/>
          </a:xfrm>
          <a:prstGeom prst="borderCallout2">
            <a:avLst>
              <a:gd name="adj1" fmla="val 4968"/>
              <a:gd name="adj2" fmla="val 104"/>
              <a:gd name="adj3" fmla="val -123814"/>
              <a:gd name="adj4" fmla="val -5663"/>
              <a:gd name="adj5" fmla="val -321356"/>
              <a:gd name="adj6" fmla="val 42366"/>
            </a:avLst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Lucida Sans" panose="020B0602030504020204" pitchFamily="34" charset="0"/>
              </a:rPr>
              <a:t>Will turn out the base of the log is immaterial.</a:t>
            </a:r>
          </a:p>
        </p:txBody>
      </p:sp>
    </p:spTree>
    <p:extLst>
      <p:ext uri="{BB962C8B-B14F-4D97-AF65-F5344CB8AC3E}">
        <p14:creationId xmlns:p14="http://schemas.microsoft.com/office/powerpoint/2010/main" val="240733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D6FE-FF46-0E40-72C1-3A47ECA7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tf-idf</a:t>
            </a:r>
            <a:r>
              <a:rPr lang="en-US" altLang="en-US" dirty="0"/>
              <a:t> weighting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F366-DA00-1F6C-A48D-9F9AC42D6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 err="1"/>
              <a:t>tf-idf</a:t>
            </a:r>
            <a:r>
              <a:rPr lang="en-US" altLang="en-US" dirty="0"/>
              <a:t> weight of a term is the product of its </a:t>
            </a:r>
            <a:r>
              <a:rPr lang="en-US" altLang="en-US" dirty="0" err="1"/>
              <a:t>tf</a:t>
            </a:r>
            <a:r>
              <a:rPr lang="en-US" altLang="en-US" dirty="0"/>
              <a:t> weight and its </a:t>
            </a:r>
            <a:r>
              <a:rPr lang="en-US" altLang="en-US" dirty="0" err="1"/>
              <a:t>idf</a:t>
            </a:r>
            <a:r>
              <a:rPr lang="en-US" altLang="en-US" dirty="0"/>
              <a:t> weight.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Best known weighting scheme in information retrieval</a:t>
            </a:r>
          </a:p>
          <a:p>
            <a:pPr lvl="1" eaLnBrk="1" hangingPunct="1"/>
            <a:r>
              <a:rPr lang="en-US" altLang="en-US" dirty="0"/>
              <a:t>Note: the </a:t>
            </a:r>
            <a:r>
              <a:rPr lang="ja-JP" altLang="en-US" dirty="0"/>
              <a:t>“</a:t>
            </a:r>
            <a:r>
              <a:rPr lang="en-US" altLang="ja-JP" dirty="0"/>
              <a:t>-</a:t>
            </a:r>
            <a:r>
              <a:rPr lang="ja-JP" altLang="en-US" dirty="0"/>
              <a:t>”</a:t>
            </a:r>
            <a:r>
              <a:rPr lang="en-US" altLang="ja-JP" dirty="0"/>
              <a:t> in </a:t>
            </a:r>
            <a:r>
              <a:rPr lang="en-US" altLang="ja-JP" dirty="0" err="1"/>
              <a:t>tf-idf</a:t>
            </a:r>
            <a:r>
              <a:rPr lang="en-US" altLang="ja-JP" dirty="0"/>
              <a:t> is a hyphen, not a minus sign!</a:t>
            </a:r>
          </a:p>
          <a:p>
            <a:pPr lvl="1" eaLnBrk="1" hangingPunct="1"/>
            <a:r>
              <a:rPr lang="en-US" altLang="en-US" dirty="0"/>
              <a:t>Alternative names: </a:t>
            </a:r>
            <a:r>
              <a:rPr lang="en-US" altLang="en-US" dirty="0" err="1"/>
              <a:t>tf.idf</a:t>
            </a:r>
            <a:r>
              <a:rPr lang="en-US" altLang="en-US" dirty="0"/>
              <a:t>, </a:t>
            </a:r>
            <a:r>
              <a:rPr lang="en-US" altLang="en-US" dirty="0" err="1"/>
              <a:t>tf</a:t>
            </a:r>
            <a:r>
              <a:rPr lang="en-US" altLang="en-US" dirty="0"/>
              <a:t> x </a:t>
            </a:r>
            <a:r>
              <a:rPr lang="en-US" altLang="en-US" dirty="0" err="1"/>
              <a:t>idf</a:t>
            </a: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Increases with the number of occurrences of term within a document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Increases with the rarity of the term in the collection</a:t>
            </a:r>
          </a:p>
          <a:p>
            <a:endParaRPr lang="en-IN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26CB4C13-490B-78AA-7E8A-A20908CDC0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39684"/>
              </p:ext>
            </p:extLst>
          </p:nvPr>
        </p:nvGraphicFramePr>
        <p:xfrm>
          <a:off x="2516544" y="2755122"/>
          <a:ext cx="62880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985450" imgH="4391025" progId="Equation.3">
                  <p:embed/>
                </p:oleObj>
              </mc:Choice>
              <mc:Fallback>
                <p:oleObj name="Equation" r:id="rId2" imgW="35985450" imgH="4391025" progId="Equation.3">
                  <p:embed/>
                  <p:pic>
                    <p:nvPicPr>
                      <p:cNvPr id="46083" name="Object 2">
                        <a:extLst>
                          <a:ext uri="{FF2B5EF4-FFF2-40B4-BE49-F238E27FC236}">
                            <a16:creationId xmlns:a16="http://schemas.microsoft.com/office/drawing/2014/main" id="{95F73AD0-6C81-97DD-AEF9-E3A88CC221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544" y="2755122"/>
                        <a:ext cx="62880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384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F37A-ED35-D435-CB36-E2B90AA5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497E6644-8003-A053-7D1A-10DEE74A278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963723"/>
              </p:ext>
            </p:extLst>
          </p:nvPr>
        </p:nvGraphicFramePr>
        <p:xfrm>
          <a:off x="737118" y="1511559"/>
          <a:ext cx="10248382" cy="4981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779000" imgH="2933700" progId="Excel.Sheet.8">
                  <p:embed/>
                </p:oleObj>
              </mc:Choice>
              <mc:Fallback>
                <p:oleObj name="Worksheet" r:id="rId2" imgW="9779000" imgH="2933700" progId="Excel.Sheet.8">
                  <p:embed/>
                  <p:pic>
                    <p:nvPicPr>
                      <p:cNvPr id="48130" name="Object 2">
                        <a:extLst>
                          <a:ext uri="{FF2B5EF4-FFF2-40B4-BE49-F238E27FC236}">
                            <a16:creationId xmlns:a16="http://schemas.microsoft.com/office/drawing/2014/main" id="{D1983716-A687-23DC-3C65-F37336072A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118" y="1511559"/>
                        <a:ext cx="10248382" cy="4981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777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F79B-FE10-E9D0-4F37-097AD371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431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A53C-1BDA-16FE-81C3-6D4C397C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EEEE-BE3C-CB73-7D9A-3726E049D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Text categorization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is the task of assigning predefined categories to free-text documents. It can provide conceptual views of document collections and has important applications in the real world. </a:t>
            </a:r>
          </a:p>
          <a:p>
            <a:r>
              <a:rPr 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There are 2 main variants of Text Categorization: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Text Clustering 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Here desired number of clusters or groups is known in advanced.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No indication for the semantics of these groups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Text Classification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Here input to the system consists of set of labels(classes).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Eg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: Noun, verb, etc. They usually consists of short language expressions whose membership or non-membership value for each class is known.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Here specification of semantics is indicated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8181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EFFD-2EC5-7EA5-9388-66E980E2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Text 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24B4A-C7E3-309A-2290-73A6F976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Document Organization</a:t>
            </a:r>
          </a:p>
          <a:p>
            <a:r>
              <a:rPr lang="en-IN" dirty="0"/>
              <a:t>Text Filtering</a:t>
            </a:r>
          </a:p>
          <a:p>
            <a:r>
              <a:rPr lang="en-IN" dirty="0"/>
              <a:t>Document Routing</a:t>
            </a:r>
          </a:p>
          <a:p>
            <a:r>
              <a:rPr lang="en-IN" dirty="0"/>
              <a:t>Spam Filtering</a:t>
            </a:r>
          </a:p>
          <a:p>
            <a:r>
              <a:rPr lang="en-IN" dirty="0"/>
              <a:t>Hierarchical classification and of web directory building</a:t>
            </a:r>
          </a:p>
          <a:p>
            <a:r>
              <a:rPr lang="en-IN" dirty="0"/>
              <a:t>Word Sense disambiguation</a:t>
            </a:r>
          </a:p>
          <a:p>
            <a:r>
              <a:rPr lang="en-IN" dirty="0"/>
              <a:t>Information Retrieval</a:t>
            </a:r>
          </a:p>
          <a:p>
            <a:r>
              <a:rPr lang="en-IN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14409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F8B1-1D5C-3616-587F-E4DC9B21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Categorization Techniques – 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B235-F167-9D43-85B6-6A1BFA5FE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1910"/>
          </a:xfrm>
        </p:spPr>
        <p:txBody>
          <a:bodyPr>
            <a:normAutofit/>
          </a:bodyPr>
          <a:lstStyle/>
          <a:p>
            <a:r>
              <a:rPr lang="en-IN" dirty="0"/>
              <a:t>During 1980 - TC was based on </a:t>
            </a:r>
            <a:r>
              <a:rPr lang="en-IN" b="1" dirty="0"/>
              <a:t>Knowledge Engineering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Here engineers and domain expert work together to build a system capable of classifying text.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Set of “if …..then” rules.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High Human cost for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/>
              <a:t>Defining the Rule set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/>
              <a:t>Maintaining and re-defining Rule set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/>
              <a:t>Possible Subsequent addition, deletion of classes due to shift in the meaning of the existing classes.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4849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83-3132-15DB-25AF-B22886D5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Categorization Techniques –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6996-8CD6-B40F-A713-B5255D1BE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During 1990 – Use of </a:t>
            </a:r>
            <a:r>
              <a:rPr lang="en-IN" b="1" dirty="0"/>
              <a:t>Machine Learning </a:t>
            </a:r>
            <a:r>
              <a:rPr lang="en-IN" dirty="0"/>
              <a:t>for TC started gaining popularity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 general inductive process(learner) is fed with a set of examples(training) documents pre-classified according to categories of interest.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By observing the characteristics of the training document, the learner generates a model(classifier) of the conditions that are satisfied by the documents, belonging to the categories considered.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This model can subsequently be applied to new, unlabelled documents for classifying them according to these categories.</a:t>
            </a:r>
          </a:p>
        </p:txBody>
      </p:sp>
    </p:spTree>
    <p:extLst>
      <p:ext uri="{BB962C8B-B14F-4D97-AF65-F5344CB8AC3E}">
        <p14:creationId xmlns:p14="http://schemas.microsoft.com/office/powerpoint/2010/main" val="216759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B149-9A5A-E25B-663A-486AFABF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of text for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DF25C-5F28-2522-54B3-6A436688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Tokenisation – Extracting words and terms from document, stripping out administrative meta data and formatting element. </a:t>
            </a:r>
            <a:r>
              <a:rPr lang="en-IN" dirty="0" err="1"/>
              <a:t>Eg</a:t>
            </a:r>
            <a:r>
              <a:rPr lang="en-IN" dirty="0"/>
              <a:t> : Html tags from html document.</a:t>
            </a:r>
          </a:p>
          <a:p>
            <a:r>
              <a:rPr lang="en-IN" dirty="0"/>
              <a:t>Lexical Analysis – Identifying word from a document</a:t>
            </a:r>
          </a:p>
          <a:p>
            <a:r>
              <a:rPr lang="en-IN" dirty="0"/>
              <a:t>Stop Word Removal – Words with non linguistic 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Generic Stop Words – </a:t>
            </a:r>
            <a:r>
              <a:rPr lang="en-IN" dirty="0" err="1"/>
              <a:t>Eg</a:t>
            </a:r>
            <a:r>
              <a:rPr lang="en-IN" dirty="0"/>
              <a:t> : a, an, the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Mis-spelling stop words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Domain stop words – Words turn into stop words under specific domain knowledge. </a:t>
            </a:r>
            <a:r>
              <a:rPr lang="en-IN" dirty="0" err="1"/>
              <a:t>Eg</a:t>
            </a:r>
            <a:r>
              <a:rPr lang="en-IN" dirty="0"/>
              <a:t> : in document corpus discussing animals, automobiles, politics, computers, etc the word </a:t>
            </a:r>
            <a:r>
              <a:rPr lang="en-IN" b="1" dirty="0"/>
              <a:t>’computer’</a:t>
            </a:r>
            <a:r>
              <a:rPr lang="en-IN" dirty="0"/>
              <a:t> is not a stop word, but in a document corpus discussing different aspects of computers the word ‘</a:t>
            </a:r>
            <a:r>
              <a:rPr lang="en-IN" b="1" dirty="0"/>
              <a:t>computer’ </a:t>
            </a:r>
            <a:r>
              <a:rPr lang="en-IN" dirty="0"/>
              <a:t>becomes a stop 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34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8F22-8081-06B2-6CFC-0F319074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of text for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90E51-B239-CFCD-2E91-9F8264E7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Stemming -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Stemming is a process to reduce the word to its root stem for example run, running, runs, runed derived from the same word as run.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2222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Method used for stemming is Conflation Method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222222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566F9-FC22-9E4E-6D66-F24BBE14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73" y="3037667"/>
            <a:ext cx="5554579" cy="25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5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1902-76A5-0945-FD92-E67EB2CD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Representation – Vector space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A8B965-07B8-DF65-EA82-23533DEC2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6" y="1690688"/>
            <a:ext cx="11075436" cy="4990029"/>
          </a:xfrm>
        </p:spPr>
      </p:pic>
    </p:spTree>
    <p:extLst>
      <p:ext uri="{BB962C8B-B14F-4D97-AF65-F5344CB8AC3E}">
        <p14:creationId xmlns:p14="http://schemas.microsoft.com/office/powerpoint/2010/main" val="426005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8BC-61A3-407E-83C3-09AAD339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Representation – Vector space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133AAC-FA07-0131-54C9-75BDDF3A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870C85-07D6-C483-3075-35D152CD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5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3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988</Words>
  <Application>Microsoft Office PowerPoint</Application>
  <PresentationFormat>Widescreen</PresentationFormat>
  <Paragraphs>103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Georgia</vt:lpstr>
      <vt:lpstr>Lato</vt:lpstr>
      <vt:lpstr>Lucida Sans</vt:lpstr>
      <vt:lpstr>Merriweather</vt:lpstr>
      <vt:lpstr>Nunito</vt:lpstr>
      <vt:lpstr>Oswald</vt:lpstr>
      <vt:lpstr>Wingdings</vt:lpstr>
      <vt:lpstr>Office Theme</vt:lpstr>
      <vt:lpstr>Microsoft Equation</vt:lpstr>
      <vt:lpstr>Microsoft Equation 3.0</vt:lpstr>
      <vt:lpstr>Microsoft Excel 97 - 2004 Worksheet</vt:lpstr>
      <vt:lpstr>PowerPoint Presentation</vt:lpstr>
      <vt:lpstr>Introduction</vt:lpstr>
      <vt:lpstr>Applications of Text Categorization</vt:lpstr>
      <vt:lpstr>Text Categorization Techniques – Old</vt:lpstr>
      <vt:lpstr>Text Categorization Techniques – New</vt:lpstr>
      <vt:lpstr>Pre-processing of text for Machine learning</vt:lpstr>
      <vt:lpstr>Pre-processing of text for Machine learning</vt:lpstr>
      <vt:lpstr>Text Representation – Vector space Model</vt:lpstr>
      <vt:lpstr>Text Representation – Vector space Model</vt:lpstr>
      <vt:lpstr>Graphical Representation</vt:lpstr>
      <vt:lpstr>Document Collection</vt:lpstr>
      <vt:lpstr>Term frequency (tf)</vt:lpstr>
      <vt:lpstr>Weigh calculation for tf</vt:lpstr>
      <vt:lpstr>Document frequency (df)</vt:lpstr>
      <vt:lpstr>Inverse Document Frequency (idf)</vt:lpstr>
      <vt:lpstr>tf-idf weighting</vt:lpstr>
      <vt:lpstr>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Kshitij Pawar</dc:creator>
  <cp:lastModifiedBy>Kshitij Pawar</cp:lastModifiedBy>
  <cp:revision>11</cp:revision>
  <dcterms:created xsi:type="dcterms:W3CDTF">2023-04-11T19:07:46Z</dcterms:created>
  <dcterms:modified xsi:type="dcterms:W3CDTF">2023-04-12T01:37:51Z</dcterms:modified>
</cp:coreProperties>
</file>