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6"/>
  </p:notesMasterIdLst>
  <p:sldIdLst>
    <p:sldId id="276" r:id="rId2"/>
    <p:sldId id="263" r:id="rId3"/>
    <p:sldId id="264" r:id="rId4"/>
    <p:sldId id="265" r:id="rId5"/>
    <p:sldId id="266" r:id="rId6"/>
    <p:sldId id="271" r:id="rId7"/>
    <p:sldId id="275" r:id="rId8"/>
    <p:sldId id="273" r:id="rId9"/>
    <p:sldId id="260" r:id="rId10"/>
    <p:sldId id="262" r:id="rId11"/>
    <p:sldId id="277" r:id="rId12"/>
    <p:sldId id="267" r:id="rId13"/>
    <p:sldId id="257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ggy Huang" initials="PH" lastIdx="1" clrIdx="0">
    <p:extLst>
      <p:ext uri="{19B8F6BF-5375-455C-9EA6-DF929625EA0E}">
        <p15:presenceInfo xmlns:p15="http://schemas.microsoft.com/office/powerpoint/2012/main" userId="b1b4306c308268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99"/>
    <a:srgbClr val="99CCFF"/>
    <a:srgbClr val="EF8943"/>
    <a:srgbClr val="99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5320" autoAdjust="0"/>
  </p:normalViewPr>
  <p:slideViewPr>
    <p:cSldViewPr snapToGrid="0">
      <p:cViewPr>
        <p:scale>
          <a:sx n="75" d="100"/>
          <a:sy n="75" d="100"/>
        </p:scale>
        <p:origin x="547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8T20:24:04.298" idx="1">
    <p:pos x="5509" y="-10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36F4-4A8D-4CC6-8162-20F1C2EA1ADB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9EFA-50F5-4466-9449-3F983D77E0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427A-CCB1-4379-A891-46CFF3AEEB94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2743200" y="0"/>
            <a:ext cx="9448800" cy="81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五邊形 8"/>
          <p:cNvSpPr/>
          <p:nvPr userDrawn="1"/>
        </p:nvSpPr>
        <p:spPr>
          <a:xfrm>
            <a:off x="0" y="0"/>
            <a:ext cx="3413760" cy="8273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4" y="88659"/>
            <a:ext cx="2565144" cy="6412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72"/>
            <a:ext cx="609601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536C-2EDC-4942-969B-A9AFAB835A8B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2786-EBA2-48B8-B81C-12109E8A5510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9F39-368E-434B-A830-98EB5020A6B5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2743200" y="0"/>
            <a:ext cx="9448800" cy="818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五邊形 7"/>
          <p:cNvSpPr/>
          <p:nvPr userDrawn="1"/>
        </p:nvSpPr>
        <p:spPr>
          <a:xfrm>
            <a:off x="0" y="0"/>
            <a:ext cx="3413760" cy="8273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18"/>
          <a:stretch/>
        </p:blipFill>
        <p:spPr>
          <a:xfrm>
            <a:off x="-29394" y="30162"/>
            <a:ext cx="787040" cy="6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7B06-C233-44B8-B863-FE14FDA8C362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9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AE-2A56-4061-AF0A-CB5A13EE7361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730-4361-4FF3-9AF3-39024D6DD2B3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13D5-A7B5-434D-AD18-4BB1062CE4B6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9B10-8765-4034-A3CD-0055E6BAABD8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7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F4E5-E729-4BA0-B656-16E48B338683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9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C09A-D18F-4F38-A802-9FEBEFDFC3DC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1B46-A2FE-4384-A3DF-10FE243919A0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BCA7-235C-4574-BC25-5FBA0CF96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0B7C-9DB4-4E85-B173-5FF43D5366F4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8922326" y="1"/>
            <a:ext cx="3268033" cy="794006"/>
            <a:chOff x="3403150" y="364619"/>
            <a:chExt cx="4249593" cy="117142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150" y="364619"/>
              <a:ext cx="4249593" cy="1171427"/>
            </a:xfrm>
            <a:prstGeom prst="rect">
              <a:avLst/>
            </a:prstGeom>
          </p:spPr>
        </p:pic>
        <p:sp>
          <p:nvSpPr>
            <p:cNvPr id="17" name="圓角矩形 16"/>
            <p:cNvSpPr/>
            <p:nvPr/>
          </p:nvSpPr>
          <p:spPr>
            <a:xfrm>
              <a:off x="3403150" y="364619"/>
              <a:ext cx="3005729" cy="11714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標題 1"/>
          <p:cNvSpPr txBox="1">
            <a:spLocks/>
          </p:cNvSpPr>
          <p:nvPr/>
        </p:nvSpPr>
        <p:spPr>
          <a:xfrm>
            <a:off x="1851489" y="2779266"/>
            <a:ext cx="9144000" cy="1874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</a:t>
            </a:r>
            <a:r>
              <a:rPr lang="zh-TW" altLang="en-US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GAME</a:t>
            </a:r>
            <a:endParaRPr lang="zh-TW" altLang="en-US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362200" y="549403"/>
            <a:ext cx="7857836" cy="5865251"/>
            <a:chOff x="1489428" y="568810"/>
            <a:chExt cx="8202996" cy="5630096"/>
          </a:xfrm>
        </p:grpSpPr>
        <p:sp>
          <p:nvSpPr>
            <p:cNvPr id="22" name="橢圓 21"/>
            <p:cNvSpPr/>
            <p:nvPr/>
          </p:nvSpPr>
          <p:spPr>
            <a:xfrm rot="20640245">
              <a:off x="2012367" y="1878505"/>
              <a:ext cx="7223760" cy="392360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9428" y="3008718"/>
              <a:ext cx="1447800" cy="1374409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6580" y="2359858"/>
              <a:ext cx="1605844" cy="1428239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6944" y="4830975"/>
              <a:ext cx="1709914" cy="1367931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6512" y="4663612"/>
              <a:ext cx="1559631" cy="1369946"/>
            </a:xfrm>
            <a:prstGeom prst="rect">
              <a:avLst/>
            </a:prstGeom>
          </p:spPr>
        </p:pic>
        <p:sp>
          <p:nvSpPr>
            <p:cNvPr id="27" name="爆炸 2 26"/>
            <p:cNvSpPr/>
            <p:nvPr/>
          </p:nvSpPr>
          <p:spPr>
            <a:xfrm>
              <a:off x="3776133" y="568810"/>
              <a:ext cx="3905956" cy="3127113"/>
            </a:xfrm>
            <a:prstGeom prst="irregularSeal2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8835" y="1509950"/>
              <a:ext cx="1578681" cy="1340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02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7035" y="-168276"/>
            <a:ext cx="3607954" cy="1209675"/>
          </a:xfrm>
        </p:spPr>
        <p:txBody>
          <a:bodyPr/>
          <a:lstStyle/>
          <a:p>
            <a:r>
              <a:rPr lang="zh-TW" altLang="en-US" u="none" dirty="0" smtClean="0"/>
              <a:t>資料正確性</a:t>
            </a:r>
            <a:r>
              <a:rPr lang="en-US" altLang="zh-TW" u="none" dirty="0" smtClean="0"/>
              <a:t>?</a:t>
            </a:r>
            <a:endParaRPr lang="zh-TW" altLang="en-US" u="sng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72214"/>
            <a:ext cx="8419314" cy="536669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D7D-76A0-4A74-AA47-8866AD40C0C7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25091" y="3435927"/>
            <a:ext cx="5624945" cy="665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88339" y="0"/>
            <a:ext cx="1913545" cy="7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227215" y="2236052"/>
            <a:ext cx="2412076" cy="1338349"/>
          </a:xfrm>
          <a:prstGeom prst="wedgeRectCallout">
            <a:avLst>
              <a:gd name="adj1" fmla="val 75319"/>
              <a:gd name="adj2" fmla="val 63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相同姓名、相同總分、過關數，但等級、縣市、學校名稱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這是正確的資料嗎？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9F39-368E-434B-A830-98EB5020A6B5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38600" y="139604"/>
            <a:ext cx="7772400" cy="71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mtClean="0"/>
              <a:t>答對題數←→金錢←→經驗值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17" y="855133"/>
            <a:ext cx="7907672" cy="5321830"/>
          </a:xfrm>
          <a:prstGeom prst="rect">
            <a:avLst/>
          </a:prstGeom>
        </p:spPr>
      </p:pic>
      <p:sp>
        <p:nvSpPr>
          <p:cNvPr id="9" name="爆炸 2 8"/>
          <p:cNvSpPr/>
          <p:nvPr/>
        </p:nvSpPr>
        <p:spPr>
          <a:xfrm>
            <a:off x="1985818" y="2124364"/>
            <a:ext cx="8811491" cy="3694545"/>
          </a:xfrm>
          <a:prstGeom prst="irregularSeal2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92682" y="3657661"/>
            <a:ext cx="4606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看不出來得分與這些資料間的關</a:t>
            </a:r>
            <a:r>
              <a:rPr lang="zh-TW" altLang="en-US" sz="2800" dirty="0"/>
              <a:t>聯</a:t>
            </a:r>
          </a:p>
        </p:txBody>
      </p:sp>
    </p:spTree>
    <p:extLst>
      <p:ext uri="{BB962C8B-B14F-4D97-AF65-F5344CB8AC3E}">
        <p14:creationId xmlns:p14="http://schemas.microsoft.com/office/powerpoint/2010/main" val="304253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300" y="-168275"/>
            <a:ext cx="9309100" cy="120967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D7D-76A0-4A74-AA47-8866AD40C0C7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306619" y="2470439"/>
            <a:ext cx="4934528" cy="1228436"/>
          </a:xfrm>
        </p:spPr>
        <p:txBody>
          <a:bodyPr/>
          <a:lstStyle/>
          <a:p>
            <a:r>
              <a:rPr lang="zh-TW" altLang="en-US" smtClean="0"/>
              <a:t>不確定用不用</a:t>
            </a:r>
            <a:r>
              <a:rPr lang="zh-TW" altLang="en-US" dirty="0" smtClean="0"/>
              <a:t>得到，先保留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782722" y="2103066"/>
            <a:ext cx="6172894" cy="2380828"/>
            <a:chOff x="357128" y="1266910"/>
            <a:chExt cx="8464138" cy="3537877"/>
          </a:xfrm>
        </p:grpSpPr>
        <p:sp>
          <p:nvSpPr>
            <p:cNvPr id="11" name="矩形 10"/>
            <p:cNvSpPr/>
            <p:nvPr/>
          </p:nvSpPr>
          <p:spPr>
            <a:xfrm>
              <a:off x="357128" y="1266910"/>
              <a:ext cx="8431331" cy="349735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9935" y="1307428"/>
              <a:ext cx="8431331" cy="349735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1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0885" y="136525"/>
            <a:ext cx="7792915" cy="67236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HTML5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en-US" altLang="zh-TW" dirty="0" smtClean="0"/>
              <a:t>DB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Mongo</a:t>
            </a:r>
            <a:r>
              <a:rPr lang="zh-TW" altLang="en-US" dirty="0" smtClean="0"/>
              <a:t> </a:t>
            </a:r>
            <a:r>
              <a:rPr lang="en-US" altLang="zh-TW" dirty="0" smtClean="0"/>
              <a:t>DB</a:t>
            </a:r>
          </a:p>
          <a:p>
            <a:r>
              <a:rPr lang="zh-TW" altLang="en-US" dirty="0" smtClean="0"/>
              <a:t>存取檔案格式：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json</a:t>
            </a:r>
            <a:r>
              <a:rPr lang="zh-TW" altLang="en-US" dirty="0"/>
              <a:t>檔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5B5-9144-487E-9655-3E6FA638D9D6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10" y="1191882"/>
            <a:ext cx="4947356" cy="465840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38600" y="5689600"/>
            <a:ext cx="79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http://eduweb.cy.edu.tw/module/download/update/cyenc01/file1144_40.pdf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92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0885" y="136525"/>
            <a:ext cx="7792915" cy="672367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5B5-9144-487E-9655-3E6FA638D9D6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38600" y="5689600"/>
            <a:ext cx="79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http://eduweb.cy.edu.tw/module/download/update/cyenc01/file1144_40.pdf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6642"/>
          <a:stretch/>
        </p:blipFill>
        <p:spPr>
          <a:xfrm>
            <a:off x="1065714" y="988279"/>
            <a:ext cx="9763654" cy="47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9782" y="0"/>
            <a:ext cx="8742218" cy="10710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角色←→級數</a:t>
            </a:r>
            <a:r>
              <a:rPr lang="zh-TW" altLang="en-US" dirty="0"/>
              <a:t>←→</a:t>
            </a:r>
            <a:r>
              <a:rPr lang="zh-TW" altLang="en-US" dirty="0" smtClean="0"/>
              <a:t>金錢</a:t>
            </a:r>
            <a:r>
              <a:rPr lang="zh-TW" altLang="en-US" dirty="0"/>
              <a:t>←→</a:t>
            </a:r>
            <a:r>
              <a:rPr lang="zh-TW" altLang="en-US" dirty="0" smtClean="0"/>
              <a:t>經驗值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F122-E419-4613-8803-EF86F6C43171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3719"/>
              </p:ext>
            </p:extLst>
          </p:nvPr>
        </p:nvGraphicFramePr>
        <p:xfrm>
          <a:off x="838200" y="1597554"/>
          <a:ext cx="11091333" cy="4727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1">
                  <a:extLst>
                    <a:ext uri="{9D8B030D-6E8A-4147-A177-3AD203B41FA5}">
                      <a16:colId xmlns:a16="http://schemas.microsoft.com/office/drawing/2014/main" val="209334244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3561789"/>
                    </a:ext>
                  </a:extLst>
                </a:gridCol>
                <a:gridCol w="1456266">
                  <a:extLst>
                    <a:ext uri="{9D8B030D-6E8A-4147-A177-3AD203B41FA5}">
                      <a16:colId xmlns:a16="http://schemas.microsoft.com/office/drawing/2014/main" val="208644809"/>
                    </a:ext>
                  </a:extLst>
                </a:gridCol>
                <a:gridCol w="1693334">
                  <a:extLst>
                    <a:ext uri="{9D8B030D-6E8A-4147-A177-3AD203B41FA5}">
                      <a16:colId xmlns:a16="http://schemas.microsoft.com/office/drawing/2014/main" val="27732360"/>
                    </a:ext>
                  </a:extLst>
                </a:gridCol>
                <a:gridCol w="126999">
                  <a:extLst>
                    <a:ext uri="{9D8B030D-6E8A-4147-A177-3AD203B41FA5}">
                      <a16:colId xmlns:a16="http://schemas.microsoft.com/office/drawing/2014/main" val="2681279267"/>
                    </a:ext>
                  </a:extLst>
                </a:gridCol>
                <a:gridCol w="5147733">
                  <a:extLst>
                    <a:ext uri="{9D8B030D-6E8A-4147-A177-3AD203B41FA5}">
                      <a16:colId xmlns:a16="http://schemas.microsoft.com/office/drawing/2014/main" val="1190840021"/>
                    </a:ext>
                  </a:extLst>
                </a:gridCol>
              </a:tblGrid>
              <a:tr h="435549"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　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能力</a:t>
                      </a:r>
                      <a:r>
                        <a:rPr lang="zh-TW" altLang="en-US" sz="2400" u="none" strike="noStrike" dirty="0">
                          <a:effectLst/>
                        </a:rPr>
                        <a:t>值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成長</a:t>
                      </a:r>
                      <a:r>
                        <a:rPr lang="zh-TW" altLang="en-US" sz="2400" u="none" strike="noStrike" dirty="0">
                          <a:effectLst/>
                        </a:rPr>
                        <a:t>　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9837744"/>
                  </a:ext>
                </a:extLst>
              </a:tr>
              <a:tr h="981030">
                <a:tc>
                  <a:txBody>
                    <a:bodyPr/>
                    <a:lstStyle/>
                    <a:p>
                      <a:pPr algn="l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每場次</a:t>
                      </a:r>
                      <a:br>
                        <a:rPr lang="zh-TW" altLang="en-US" sz="2400" u="none" strike="noStrike" dirty="0">
                          <a:effectLst/>
                        </a:rPr>
                      </a:br>
                      <a:r>
                        <a:rPr lang="zh-TW" altLang="en-US" sz="2400" u="none" strike="noStrike" dirty="0">
                          <a:effectLst/>
                        </a:rPr>
                        <a:t>金錢加成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每場次</a:t>
                      </a:r>
                      <a:br>
                        <a:rPr lang="zh-TW" altLang="en-US" sz="2400" u="none" strike="noStrike" dirty="0">
                          <a:effectLst/>
                        </a:rPr>
                      </a:br>
                      <a:r>
                        <a:rPr lang="zh-TW" altLang="en-US" sz="2400" u="none" strike="noStrike" dirty="0">
                          <a:effectLst/>
                        </a:rPr>
                        <a:t>經驗加成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體力恢復減免時間</a:t>
                      </a:r>
                      <a:r>
                        <a:rPr lang="en-US" altLang="zh-TW" sz="2400" u="none" strike="noStrike" dirty="0">
                          <a:effectLst/>
                        </a:rPr>
                        <a:t>(</a:t>
                      </a:r>
                      <a:r>
                        <a:rPr lang="zh-TW" altLang="en-US" sz="2400" u="none" strike="noStrike" dirty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>
                          <a:effectLst/>
                        </a:rPr>
                        <a:t>)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備註</a:t>
                      </a:r>
                      <a:endParaRPr lang="en-US" altLang="zh-TW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en-US" altLang="zh-TW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特殊加成</a:t>
                      </a:r>
                      <a:r>
                        <a:rPr lang="en-US" altLang="zh-TW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&amp;</a:t>
                      </a:r>
                      <a:r>
                        <a:rPr lang="zh-TW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減免</a:t>
                      </a:r>
                      <a:r>
                        <a:rPr lang="en-US" altLang="zh-TW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8439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克萊兒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10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5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-1.5  </a:t>
                      </a:r>
                      <a:r>
                        <a:rPr lang="zh-TW" altLang="en-US" sz="2400" u="none" strike="noStrike" dirty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none" strike="noStrike" dirty="0" smtClean="0">
                          <a:effectLst/>
                        </a:rPr>
                        <a:t>體力恢復減免時間：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-9  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每級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(&gt;=100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級時，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-15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分鐘體力等待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)</a:t>
                      </a: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26076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薇薇安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5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8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-1  </a:t>
                      </a:r>
                      <a:r>
                        <a:rPr lang="zh-TW" altLang="en-US" sz="2400" u="none" strike="noStrike" dirty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none" strike="noStrike" dirty="0" smtClean="0">
                          <a:effectLst/>
                        </a:rPr>
                        <a:t>戰鬥經驗加成</a:t>
                      </a:r>
                      <a:r>
                        <a:rPr lang="zh-TW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：</a:t>
                      </a:r>
                      <a:r>
                        <a:rPr lang="en-US" altLang="zh-TW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3  /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每級</a:t>
                      </a: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48239"/>
                  </a:ext>
                </a:extLst>
              </a:tr>
              <a:tr h="98213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菲爾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20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1  /</a:t>
                      </a:r>
                      <a:r>
                        <a:rPr lang="zh-TW" altLang="en-US" sz="2400" u="none" strike="noStrike">
                          <a:effectLst/>
                        </a:rPr>
                        <a:t>每級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-0.5  </a:t>
                      </a:r>
                      <a:r>
                        <a:rPr lang="zh-TW" altLang="en-US" sz="2400" u="none" strike="noStrike" dirty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u="none" strike="noStrike" dirty="0" smtClean="0">
                          <a:effectLst/>
                        </a:rPr>
                        <a:t>金錢加成</a:t>
                      </a:r>
                      <a:r>
                        <a:rPr lang="zh-TW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：</a:t>
                      </a:r>
                      <a:r>
                        <a:rPr lang="en-US" altLang="zh-TW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+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10  /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每級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(&gt;=100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級時，每場戰鬥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+1000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元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)</a:t>
                      </a:r>
                      <a:endParaRPr lang="zh-TW" altLang="en-U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451737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維夫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0  /</a:t>
                      </a:r>
                      <a:r>
                        <a:rPr lang="zh-TW" altLang="en-US" sz="2400" u="none" strike="noStrike">
                          <a:effectLst/>
                        </a:rPr>
                        <a:t>每級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10  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-2.5  </a:t>
                      </a:r>
                      <a:r>
                        <a:rPr lang="zh-TW" altLang="en-US" sz="2400" u="none" strike="noStrike" dirty="0">
                          <a:effectLst/>
                        </a:rPr>
                        <a:t>秒</a:t>
                      </a:r>
                      <a:r>
                        <a:rPr lang="en-US" altLang="zh-TW" sz="2400" u="none" strike="noStrike" dirty="0">
                          <a:effectLst/>
                        </a:rPr>
                        <a:t>/</a:t>
                      </a:r>
                      <a:r>
                        <a:rPr lang="zh-TW" altLang="en-US" sz="2400" u="none" strike="noStrike" dirty="0">
                          <a:effectLst/>
                        </a:rPr>
                        <a:t>每級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387806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5" y="3191932"/>
            <a:ext cx="512095" cy="7034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0" y="4714445"/>
            <a:ext cx="457110" cy="8227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l="-1" t="-1" r="-5038" b="329"/>
          <a:stretch/>
        </p:blipFill>
        <p:spPr>
          <a:xfrm>
            <a:off x="1779055" y="3985155"/>
            <a:ext cx="472664" cy="6376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20" y="5588683"/>
            <a:ext cx="465743" cy="6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F122-E419-4613-8803-EF86F6C43171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53" y="843492"/>
            <a:ext cx="7240623" cy="530330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639589" y="-28839"/>
            <a:ext cx="8212975" cy="872332"/>
          </a:xfrm>
        </p:spPr>
        <p:txBody>
          <a:bodyPr/>
          <a:lstStyle/>
          <a:p>
            <a:r>
              <a:rPr lang="zh-TW" altLang="en-US" dirty="0" smtClean="0"/>
              <a:t>答對題數←→金錢</a:t>
            </a:r>
            <a:r>
              <a:rPr lang="zh-TW" altLang="en-US" dirty="0"/>
              <a:t>←→經驗值</a:t>
            </a:r>
          </a:p>
        </p:txBody>
      </p:sp>
    </p:spTree>
    <p:extLst>
      <p:ext uri="{BB962C8B-B14F-4D97-AF65-F5344CB8AC3E}">
        <p14:creationId xmlns:p14="http://schemas.microsoft.com/office/powerpoint/2010/main" val="35802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38600" y="139604"/>
            <a:ext cx="7772400" cy="715529"/>
          </a:xfrm>
        </p:spPr>
        <p:txBody>
          <a:bodyPr/>
          <a:lstStyle/>
          <a:p>
            <a:r>
              <a:rPr lang="zh-TW" altLang="zh-TW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答對題數←→金錢←→經驗值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F122-E419-4613-8803-EF86F6C43171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17" y="855133"/>
            <a:ext cx="7907672" cy="5321830"/>
          </a:xfrm>
        </p:spPr>
      </p:pic>
    </p:spTree>
    <p:extLst>
      <p:ext uri="{BB962C8B-B14F-4D97-AF65-F5344CB8AC3E}">
        <p14:creationId xmlns:p14="http://schemas.microsoft.com/office/powerpoint/2010/main" val="14099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4662747" y="78422"/>
            <a:ext cx="6202680" cy="54503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已</a:t>
            </a:r>
            <a:r>
              <a:rPr lang="zh-TW" altLang="en-US" dirty="0"/>
              <a:t>知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vs</a:t>
            </a:r>
            <a:r>
              <a:rPr lang="zh-TW" altLang="en-US" dirty="0" smtClean="0"/>
              <a:t>欄位資訊</a:t>
            </a:r>
            <a:endParaRPr lang="zh-TW" altLang="en-US" dirty="0"/>
          </a:p>
        </p:txBody>
      </p:sp>
      <p:grpSp>
        <p:nvGrpSpPr>
          <p:cNvPr id="231" name="群組 230"/>
          <p:cNvGrpSpPr/>
          <p:nvPr/>
        </p:nvGrpSpPr>
        <p:grpSpPr>
          <a:xfrm>
            <a:off x="2142631" y="1002066"/>
            <a:ext cx="9426405" cy="5872529"/>
            <a:chOff x="2201898" y="699163"/>
            <a:chExt cx="9426405" cy="5872529"/>
          </a:xfrm>
        </p:grpSpPr>
        <p:sp>
          <p:nvSpPr>
            <p:cNvPr id="200" name="手繪多邊形 199"/>
            <p:cNvSpPr/>
            <p:nvPr/>
          </p:nvSpPr>
          <p:spPr>
            <a:xfrm>
              <a:off x="3275764" y="699163"/>
              <a:ext cx="5760000" cy="5855934"/>
            </a:xfrm>
            <a:custGeom>
              <a:avLst/>
              <a:gdLst>
                <a:gd name="connsiteX0" fmla="*/ 2545163 w 5090326"/>
                <a:gd name="connsiteY0" fmla="*/ 0 h 5090326"/>
                <a:gd name="connsiteX1" fmla="*/ 4749339 w 5090326"/>
                <a:gd name="connsiteY1" fmla="*/ 1272581 h 5090326"/>
                <a:gd name="connsiteX2" fmla="*/ 4749339 w 5090326"/>
                <a:gd name="connsiteY2" fmla="*/ 3817744 h 5090326"/>
                <a:gd name="connsiteX3" fmla="*/ 2545163 w 5090326"/>
                <a:gd name="connsiteY3" fmla="*/ 2545163 h 5090326"/>
                <a:gd name="connsiteX4" fmla="*/ 2545163 w 5090326"/>
                <a:gd name="connsiteY4" fmla="*/ 0 h 50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326" h="5090326">
                  <a:moveTo>
                    <a:pt x="2545163" y="0"/>
                  </a:moveTo>
                  <a:cubicBezTo>
                    <a:pt x="3454462" y="0"/>
                    <a:pt x="4294689" y="485105"/>
                    <a:pt x="4749339" y="1272581"/>
                  </a:cubicBezTo>
                  <a:cubicBezTo>
                    <a:pt x="5203989" y="2060057"/>
                    <a:pt x="5203989" y="3030268"/>
                    <a:pt x="4749339" y="3817744"/>
                  </a:cubicBezTo>
                  <a:lnTo>
                    <a:pt x="2545163" y="2545163"/>
                  </a:lnTo>
                  <a:lnTo>
                    <a:pt x="2545163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36142" tIns="1007867" rIns="664269" bIns="2522844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1" name="手繪多邊形 200"/>
            <p:cNvSpPr/>
            <p:nvPr/>
          </p:nvSpPr>
          <p:spPr>
            <a:xfrm>
              <a:off x="3309490" y="724393"/>
              <a:ext cx="5760000" cy="5760000"/>
            </a:xfrm>
            <a:custGeom>
              <a:avLst/>
              <a:gdLst>
                <a:gd name="connsiteX0" fmla="*/ 4749339 w 5090326"/>
                <a:gd name="connsiteY0" fmla="*/ 3817745 h 5090326"/>
                <a:gd name="connsiteX1" fmla="*/ 2545163 w 5090326"/>
                <a:gd name="connsiteY1" fmla="*/ 5090327 h 5090326"/>
                <a:gd name="connsiteX2" fmla="*/ 340987 w 5090326"/>
                <a:gd name="connsiteY2" fmla="*/ 3817746 h 5090326"/>
                <a:gd name="connsiteX3" fmla="*/ 2545163 w 5090326"/>
                <a:gd name="connsiteY3" fmla="*/ 2545163 h 5090326"/>
                <a:gd name="connsiteX4" fmla="*/ 4749339 w 5090326"/>
                <a:gd name="connsiteY4" fmla="*/ 3817745 h 50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326" h="5090326">
                  <a:moveTo>
                    <a:pt x="4749339" y="3817745"/>
                  </a:moveTo>
                  <a:cubicBezTo>
                    <a:pt x="4294689" y="4605221"/>
                    <a:pt x="3454462" y="5090327"/>
                    <a:pt x="2545163" y="5090327"/>
                  </a:cubicBezTo>
                  <a:cubicBezTo>
                    <a:pt x="1635864" y="5090327"/>
                    <a:pt x="795637" y="4605222"/>
                    <a:pt x="340987" y="3817746"/>
                  </a:cubicBezTo>
                  <a:lnTo>
                    <a:pt x="2545163" y="2545163"/>
                  </a:lnTo>
                  <a:lnTo>
                    <a:pt x="4749339" y="3817745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6330" tIns="3294304" rIns="1476330" bIns="38554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65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手繪多邊形 201"/>
            <p:cNvSpPr/>
            <p:nvPr/>
          </p:nvSpPr>
          <p:spPr>
            <a:xfrm>
              <a:off x="3336284" y="700495"/>
              <a:ext cx="5760000" cy="5871197"/>
            </a:xfrm>
            <a:custGeom>
              <a:avLst/>
              <a:gdLst>
                <a:gd name="connsiteX0" fmla="*/ 340987 w 5090326"/>
                <a:gd name="connsiteY0" fmla="*/ 3817745 h 5090326"/>
                <a:gd name="connsiteX1" fmla="*/ 340987 w 5090326"/>
                <a:gd name="connsiteY1" fmla="*/ 1272582 h 5090326"/>
                <a:gd name="connsiteX2" fmla="*/ 2545163 w 5090326"/>
                <a:gd name="connsiteY2" fmla="*/ 0 h 5090326"/>
                <a:gd name="connsiteX3" fmla="*/ 2545163 w 5090326"/>
                <a:gd name="connsiteY3" fmla="*/ 2545163 h 5090326"/>
                <a:gd name="connsiteX4" fmla="*/ 340987 w 5090326"/>
                <a:gd name="connsiteY4" fmla="*/ 3817745 h 50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326" h="5090326">
                  <a:moveTo>
                    <a:pt x="340987" y="3817745"/>
                  </a:moveTo>
                  <a:cubicBezTo>
                    <a:pt x="-113663" y="3030269"/>
                    <a:pt x="-113663" y="2060058"/>
                    <a:pt x="340987" y="1272582"/>
                  </a:cubicBezTo>
                  <a:cubicBezTo>
                    <a:pt x="795637" y="485106"/>
                    <a:pt x="1635864" y="0"/>
                    <a:pt x="2545163" y="0"/>
                  </a:cubicBezTo>
                  <a:lnTo>
                    <a:pt x="2545163" y="2545163"/>
                  </a:lnTo>
                  <a:lnTo>
                    <a:pt x="340987" y="3817745"/>
                  </a:lnTo>
                  <a:close/>
                </a:path>
              </a:pathLst>
            </a:custGeom>
            <a:solidFill>
              <a:srgbClr val="EF894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3972" tIns="1068466" rIns="2886439" bIns="2462245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5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文字方塊 202"/>
            <p:cNvSpPr txBox="1"/>
            <p:nvPr/>
          </p:nvSpPr>
          <p:spPr>
            <a:xfrm>
              <a:off x="2252100" y="762732"/>
              <a:ext cx="1611082" cy="369332"/>
            </a:xfrm>
            <a:prstGeom prst="rect">
              <a:avLst/>
            </a:prstGeom>
            <a:solidFill>
              <a:srgbClr val="EF8943"/>
            </a:solidFill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b="1" dirty="0" smtClean="0">
                  <a:solidFill>
                    <a:srgbClr val="FFFF99"/>
                  </a:solidFill>
                </a:rPr>
                <a:t>dotCodeStar_1</a:t>
              </a:r>
              <a:endParaRPr lang="zh-TW" altLang="zh-TW" b="1" dirty="0">
                <a:solidFill>
                  <a:srgbClr val="FFFF99"/>
                </a:solidFill>
              </a:endParaRPr>
            </a:p>
          </p:txBody>
        </p:sp>
        <p:sp>
          <p:nvSpPr>
            <p:cNvPr id="204" name="文字方塊 203"/>
            <p:cNvSpPr txBox="1"/>
            <p:nvPr/>
          </p:nvSpPr>
          <p:spPr>
            <a:xfrm>
              <a:off x="8887029" y="1144544"/>
              <a:ext cx="2741274" cy="369332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b="1" dirty="0" smtClean="0">
                  <a:solidFill>
                    <a:srgbClr val="0000FF"/>
                  </a:solidFill>
                </a:rPr>
                <a:t>dotCodeRecord_2018_1_1</a:t>
              </a:r>
              <a:endParaRPr lang="zh-TW" altLang="zh-TW" b="1" dirty="0">
                <a:solidFill>
                  <a:srgbClr val="0000FF"/>
                </a:solidFill>
              </a:endParaRPr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8273187" y="5741383"/>
              <a:ext cx="1896963" cy="369332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b="1" dirty="0">
                  <a:solidFill>
                    <a:srgbClr val="0000FF"/>
                  </a:solidFill>
                </a:rPr>
                <a:t>dotCodeScore_1</a:t>
              </a:r>
              <a:endParaRPr lang="zh-TW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3314200" y="4240528"/>
              <a:ext cx="109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/>
                <a:t>raceType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4808563" y="958452"/>
              <a:ext cx="1408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misscount</a:t>
              </a:r>
              <a:endParaRPr lang="en-US" altLang="zh-TW" dirty="0" smtClean="0"/>
            </a:p>
            <a:p>
              <a:pPr fontAlgn="ctr"/>
              <a:r>
                <a:rPr lang="en-US" altLang="zh-TW" dirty="0" smtClean="0"/>
                <a:t>(</a:t>
              </a:r>
              <a:r>
                <a:rPr lang="zh-TW" altLang="en-US" dirty="0"/>
                <a:t>答錯次數</a:t>
              </a:r>
              <a:r>
                <a:rPr lang="en-US" altLang="zh-TW" dirty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2359429" y="2581996"/>
              <a:ext cx="192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ctr"/>
              <a:r>
                <a:rPr lang="en-US" altLang="zh-TW" dirty="0" err="1" smtClean="0"/>
                <a:t>missTime</a:t>
              </a:r>
              <a:endParaRPr lang="en-US" altLang="zh-TW" dirty="0" smtClean="0"/>
            </a:p>
            <a:p>
              <a:pPr algn="r" fontAlgn="ctr"/>
              <a:r>
                <a:rPr lang="en-US" altLang="zh-TW" dirty="0" smtClean="0"/>
                <a:t>(Sum(</a:t>
              </a:r>
              <a:r>
                <a:rPr lang="zh-TW" altLang="en-US" dirty="0" smtClean="0"/>
                <a:t>答</a:t>
              </a:r>
              <a:r>
                <a:rPr lang="zh-TW" altLang="en-US" dirty="0"/>
                <a:t>錯</a:t>
              </a:r>
              <a:r>
                <a:rPr lang="zh-TW" altLang="en-US" dirty="0" smtClean="0"/>
                <a:t>時間</a:t>
              </a:r>
              <a:r>
                <a:rPr lang="en-US" altLang="zh-TW" dirty="0" smtClean="0"/>
                <a:t>))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09" name="文字方塊 208"/>
            <p:cNvSpPr txBox="1"/>
            <p:nvPr/>
          </p:nvSpPr>
          <p:spPr>
            <a:xfrm>
              <a:off x="3561689" y="1687372"/>
              <a:ext cx="1199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/>
                <a:t>rightCount</a:t>
              </a:r>
              <a:r>
                <a:rPr lang="en-US" altLang="zh-TW" dirty="0"/>
                <a:t>(</a:t>
              </a:r>
              <a:r>
                <a:rPr lang="zh-TW" altLang="en-US" dirty="0"/>
                <a:t>答對次數</a:t>
              </a:r>
              <a:r>
                <a:rPr lang="en-US" altLang="zh-TW" dirty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2201898" y="3340213"/>
              <a:ext cx="204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ctr"/>
              <a:r>
                <a:rPr lang="en-US" altLang="zh-TW" dirty="0" err="1" smtClean="0"/>
                <a:t>rightTime</a:t>
              </a:r>
              <a:endParaRPr lang="en-US" altLang="zh-TW" dirty="0" smtClean="0"/>
            </a:p>
            <a:p>
              <a:pPr algn="r" fontAlgn="ctr"/>
              <a:r>
                <a:rPr lang="en-US" altLang="zh-TW" dirty="0" smtClean="0"/>
                <a:t>(sum(</a:t>
              </a:r>
              <a:r>
                <a:rPr lang="zh-TW" altLang="en-US" dirty="0" smtClean="0"/>
                <a:t>答對時間</a:t>
              </a:r>
              <a:r>
                <a:rPr lang="en-US" altLang="zh-TW" dirty="0" smtClean="0"/>
                <a:t>))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7076586" y="1242990"/>
              <a:ext cx="1199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gameTime</a:t>
              </a:r>
              <a:r>
                <a:rPr lang="en-US" altLang="zh-TW" dirty="0">
                  <a:solidFill>
                    <a:schemeClr val="dk1"/>
                  </a:solidFill>
                </a:rPr>
                <a:t>(</a:t>
              </a:r>
              <a:r>
                <a:rPr lang="zh-TW" altLang="en-US" dirty="0">
                  <a:solidFill>
                    <a:schemeClr val="dk1"/>
                  </a:solidFill>
                </a:rPr>
                <a:t>遊戲時間</a:t>
              </a:r>
              <a:r>
                <a:rPr lang="en-US" altLang="zh-TW" dirty="0">
                  <a:solidFill>
                    <a:schemeClr val="dk1"/>
                  </a:solidFill>
                </a:rPr>
                <a:t>)</a:t>
              </a:r>
            </a:p>
            <a:p>
              <a:pPr fontAlgn="ctr"/>
              <a:endParaRPr lang="zh-TW" altLang="zh-TW" dirty="0"/>
            </a:p>
          </p:txBody>
        </p:sp>
        <p:sp>
          <p:nvSpPr>
            <p:cNvPr id="212" name="文字方塊 211"/>
            <p:cNvSpPr txBox="1"/>
            <p:nvPr/>
          </p:nvSpPr>
          <p:spPr>
            <a:xfrm>
              <a:off x="6677573" y="5518405"/>
              <a:ext cx="1199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passCount</a:t>
              </a:r>
              <a:endParaRPr lang="en-US" altLang="zh-TW" dirty="0" smtClean="0"/>
            </a:p>
            <a:p>
              <a:pPr algn="ctr" fontAlgn="ctr"/>
              <a:r>
                <a:rPr lang="en-US" altLang="zh-TW" dirty="0"/>
                <a:t>(</a:t>
              </a:r>
              <a:r>
                <a:rPr lang="zh-TW" altLang="en-US" dirty="0"/>
                <a:t>過關數</a:t>
              </a:r>
              <a:r>
                <a:rPr lang="en-US" altLang="zh-TW" dirty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4713051" y="5545143"/>
              <a:ext cx="1199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smtClean="0"/>
                <a:t>username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14" name="Freeform 65"/>
            <p:cNvSpPr/>
            <p:nvPr/>
          </p:nvSpPr>
          <p:spPr>
            <a:xfrm flipV="1">
              <a:off x="7629496" y="5389396"/>
              <a:ext cx="1847526" cy="680826"/>
            </a:xfrm>
            <a:custGeom>
              <a:avLst/>
              <a:gdLst>
                <a:gd name="connsiteX0" fmla="*/ 0 w 2715904"/>
                <a:gd name="connsiteY0" fmla="*/ 1473958 h 1473958"/>
                <a:gd name="connsiteX1" fmla="*/ 736979 w 2715904"/>
                <a:gd name="connsiteY1" fmla="*/ 0 h 1473958"/>
                <a:gd name="connsiteX2" fmla="*/ 2715904 w 2715904"/>
                <a:gd name="connsiteY2" fmla="*/ 0 h 1473958"/>
                <a:gd name="connsiteX0" fmla="*/ 0 w 2715904"/>
                <a:gd name="connsiteY0" fmla="*/ 1486212 h 1486212"/>
                <a:gd name="connsiteX1" fmla="*/ 736979 w 2715904"/>
                <a:gd name="connsiteY1" fmla="*/ 12254 h 1486212"/>
                <a:gd name="connsiteX2" fmla="*/ 1722469 w 2715904"/>
                <a:gd name="connsiteY2" fmla="*/ 0 h 1486212"/>
                <a:gd name="connsiteX3" fmla="*/ 2715904 w 2715904"/>
                <a:gd name="connsiteY3" fmla="*/ 12254 h 1486212"/>
                <a:gd name="connsiteX0" fmla="*/ 0 w 1722469"/>
                <a:gd name="connsiteY0" fmla="*/ 1486212 h 1486212"/>
                <a:gd name="connsiteX1" fmla="*/ 736979 w 1722469"/>
                <a:gd name="connsiteY1" fmla="*/ 12254 h 1486212"/>
                <a:gd name="connsiteX2" fmla="*/ 1722469 w 1722469"/>
                <a:gd name="connsiteY2" fmla="*/ 0 h 1486212"/>
                <a:gd name="connsiteX0" fmla="*/ 0 w 2020047"/>
                <a:gd name="connsiteY0" fmla="*/ 1496634 h 1496634"/>
                <a:gd name="connsiteX1" fmla="*/ 736979 w 2020047"/>
                <a:gd name="connsiteY1" fmla="*/ 22676 h 1496634"/>
                <a:gd name="connsiteX2" fmla="*/ 2020047 w 2020047"/>
                <a:gd name="connsiteY2" fmla="*/ 0 h 1496634"/>
                <a:gd name="connsiteX0" fmla="*/ 0 w 2025267"/>
                <a:gd name="connsiteY0" fmla="*/ 1507056 h 1507056"/>
                <a:gd name="connsiteX1" fmla="*/ 736979 w 2025267"/>
                <a:gd name="connsiteY1" fmla="*/ 33098 h 1507056"/>
                <a:gd name="connsiteX2" fmla="*/ 2025267 w 2025267"/>
                <a:gd name="connsiteY2" fmla="*/ 0 h 1507056"/>
                <a:gd name="connsiteX0" fmla="*/ 0 w 2025267"/>
                <a:gd name="connsiteY0" fmla="*/ 1496634 h 1496634"/>
                <a:gd name="connsiteX1" fmla="*/ 736979 w 2025267"/>
                <a:gd name="connsiteY1" fmla="*/ 22676 h 1496634"/>
                <a:gd name="connsiteX2" fmla="*/ 2025267 w 2025267"/>
                <a:gd name="connsiteY2" fmla="*/ 0 h 1496634"/>
                <a:gd name="connsiteX0" fmla="*/ 0 w 2025267"/>
                <a:gd name="connsiteY0" fmla="*/ 1489687 h 1489687"/>
                <a:gd name="connsiteX1" fmla="*/ 736979 w 2025267"/>
                <a:gd name="connsiteY1" fmla="*/ 15729 h 1489687"/>
                <a:gd name="connsiteX2" fmla="*/ 2025267 w 2025267"/>
                <a:gd name="connsiteY2" fmla="*/ 0 h 148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5267" h="1489687">
                  <a:moveTo>
                    <a:pt x="0" y="1489687"/>
                  </a:moveTo>
                  <a:lnTo>
                    <a:pt x="736979" y="15729"/>
                  </a:lnTo>
                  <a:lnTo>
                    <a:pt x="2025267" y="0"/>
                  </a:lnTo>
                </a:path>
              </a:pathLst>
            </a:cu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Freeform 65"/>
            <p:cNvSpPr/>
            <p:nvPr/>
          </p:nvSpPr>
          <p:spPr>
            <a:xfrm>
              <a:off x="8243345" y="1484934"/>
              <a:ext cx="1847526" cy="645837"/>
            </a:xfrm>
            <a:custGeom>
              <a:avLst/>
              <a:gdLst>
                <a:gd name="connsiteX0" fmla="*/ 0 w 2715904"/>
                <a:gd name="connsiteY0" fmla="*/ 1473958 h 1473958"/>
                <a:gd name="connsiteX1" fmla="*/ 736979 w 2715904"/>
                <a:gd name="connsiteY1" fmla="*/ 0 h 1473958"/>
                <a:gd name="connsiteX2" fmla="*/ 2715904 w 2715904"/>
                <a:gd name="connsiteY2" fmla="*/ 0 h 1473958"/>
                <a:gd name="connsiteX0" fmla="*/ 0 w 2715904"/>
                <a:gd name="connsiteY0" fmla="*/ 1486212 h 1486212"/>
                <a:gd name="connsiteX1" fmla="*/ 736979 w 2715904"/>
                <a:gd name="connsiteY1" fmla="*/ 12254 h 1486212"/>
                <a:gd name="connsiteX2" fmla="*/ 1722469 w 2715904"/>
                <a:gd name="connsiteY2" fmla="*/ 0 h 1486212"/>
                <a:gd name="connsiteX3" fmla="*/ 2715904 w 2715904"/>
                <a:gd name="connsiteY3" fmla="*/ 12254 h 1486212"/>
                <a:gd name="connsiteX0" fmla="*/ 0 w 1722469"/>
                <a:gd name="connsiteY0" fmla="*/ 1486212 h 1486212"/>
                <a:gd name="connsiteX1" fmla="*/ 736979 w 1722469"/>
                <a:gd name="connsiteY1" fmla="*/ 12254 h 1486212"/>
                <a:gd name="connsiteX2" fmla="*/ 1722469 w 1722469"/>
                <a:gd name="connsiteY2" fmla="*/ 0 h 1486212"/>
                <a:gd name="connsiteX0" fmla="*/ 0 w 2020047"/>
                <a:gd name="connsiteY0" fmla="*/ 1496634 h 1496634"/>
                <a:gd name="connsiteX1" fmla="*/ 736979 w 2020047"/>
                <a:gd name="connsiteY1" fmla="*/ 22676 h 1496634"/>
                <a:gd name="connsiteX2" fmla="*/ 2020047 w 2020047"/>
                <a:gd name="connsiteY2" fmla="*/ 0 h 1496634"/>
                <a:gd name="connsiteX0" fmla="*/ 0 w 2025267"/>
                <a:gd name="connsiteY0" fmla="*/ 1507056 h 1507056"/>
                <a:gd name="connsiteX1" fmla="*/ 736979 w 2025267"/>
                <a:gd name="connsiteY1" fmla="*/ 33098 h 1507056"/>
                <a:gd name="connsiteX2" fmla="*/ 2025267 w 2025267"/>
                <a:gd name="connsiteY2" fmla="*/ 0 h 1507056"/>
                <a:gd name="connsiteX0" fmla="*/ 0 w 2025267"/>
                <a:gd name="connsiteY0" fmla="*/ 1496634 h 1496634"/>
                <a:gd name="connsiteX1" fmla="*/ 736979 w 2025267"/>
                <a:gd name="connsiteY1" fmla="*/ 22676 h 1496634"/>
                <a:gd name="connsiteX2" fmla="*/ 2025267 w 2025267"/>
                <a:gd name="connsiteY2" fmla="*/ 0 h 1496634"/>
                <a:gd name="connsiteX0" fmla="*/ 0 w 2025267"/>
                <a:gd name="connsiteY0" fmla="*/ 1489687 h 1489687"/>
                <a:gd name="connsiteX1" fmla="*/ 736979 w 2025267"/>
                <a:gd name="connsiteY1" fmla="*/ 15729 h 1489687"/>
                <a:gd name="connsiteX2" fmla="*/ 2025267 w 2025267"/>
                <a:gd name="connsiteY2" fmla="*/ 0 h 148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5267" h="1489687">
                  <a:moveTo>
                    <a:pt x="0" y="1489687"/>
                  </a:moveTo>
                  <a:lnTo>
                    <a:pt x="736979" y="15729"/>
                  </a:lnTo>
                  <a:lnTo>
                    <a:pt x="2025267" y="0"/>
                  </a:lnTo>
                </a:path>
              </a:pathLst>
            </a:cu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Freeform 65"/>
            <p:cNvSpPr/>
            <p:nvPr/>
          </p:nvSpPr>
          <p:spPr>
            <a:xfrm flipH="1">
              <a:off x="2603108" y="1119046"/>
              <a:ext cx="1878928" cy="403880"/>
            </a:xfrm>
            <a:custGeom>
              <a:avLst/>
              <a:gdLst>
                <a:gd name="connsiteX0" fmla="*/ 0 w 2715904"/>
                <a:gd name="connsiteY0" fmla="*/ 1473958 h 1473958"/>
                <a:gd name="connsiteX1" fmla="*/ 736979 w 2715904"/>
                <a:gd name="connsiteY1" fmla="*/ 0 h 1473958"/>
                <a:gd name="connsiteX2" fmla="*/ 2715904 w 2715904"/>
                <a:gd name="connsiteY2" fmla="*/ 0 h 1473958"/>
                <a:gd name="connsiteX0" fmla="*/ 0 w 2715904"/>
                <a:gd name="connsiteY0" fmla="*/ 1486212 h 1486212"/>
                <a:gd name="connsiteX1" fmla="*/ 736979 w 2715904"/>
                <a:gd name="connsiteY1" fmla="*/ 12254 h 1486212"/>
                <a:gd name="connsiteX2" fmla="*/ 1722469 w 2715904"/>
                <a:gd name="connsiteY2" fmla="*/ 0 h 1486212"/>
                <a:gd name="connsiteX3" fmla="*/ 2715904 w 2715904"/>
                <a:gd name="connsiteY3" fmla="*/ 12254 h 1486212"/>
                <a:gd name="connsiteX0" fmla="*/ 0 w 1722469"/>
                <a:gd name="connsiteY0" fmla="*/ 1486212 h 1486212"/>
                <a:gd name="connsiteX1" fmla="*/ 736979 w 1722469"/>
                <a:gd name="connsiteY1" fmla="*/ 12254 h 1486212"/>
                <a:gd name="connsiteX2" fmla="*/ 1722469 w 1722469"/>
                <a:gd name="connsiteY2" fmla="*/ 0 h 1486212"/>
                <a:gd name="connsiteX0" fmla="*/ 0 w 2020047"/>
                <a:gd name="connsiteY0" fmla="*/ 1496634 h 1496634"/>
                <a:gd name="connsiteX1" fmla="*/ 736979 w 2020047"/>
                <a:gd name="connsiteY1" fmla="*/ 22676 h 1496634"/>
                <a:gd name="connsiteX2" fmla="*/ 2020047 w 2020047"/>
                <a:gd name="connsiteY2" fmla="*/ 0 h 1496634"/>
                <a:gd name="connsiteX0" fmla="*/ 0 w 2025267"/>
                <a:gd name="connsiteY0" fmla="*/ 1507056 h 1507056"/>
                <a:gd name="connsiteX1" fmla="*/ 736979 w 2025267"/>
                <a:gd name="connsiteY1" fmla="*/ 33098 h 1507056"/>
                <a:gd name="connsiteX2" fmla="*/ 2025267 w 2025267"/>
                <a:gd name="connsiteY2" fmla="*/ 0 h 1507056"/>
                <a:gd name="connsiteX0" fmla="*/ 0 w 2025267"/>
                <a:gd name="connsiteY0" fmla="*/ 1496634 h 1496634"/>
                <a:gd name="connsiteX1" fmla="*/ 736979 w 2025267"/>
                <a:gd name="connsiteY1" fmla="*/ 22676 h 1496634"/>
                <a:gd name="connsiteX2" fmla="*/ 2025267 w 2025267"/>
                <a:gd name="connsiteY2" fmla="*/ 0 h 1496634"/>
                <a:gd name="connsiteX0" fmla="*/ 0 w 2025267"/>
                <a:gd name="connsiteY0" fmla="*/ 1489687 h 1489687"/>
                <a:gd name="connsiteX1" fmla="*/ 736979 w 2025267"/>
                <a:gd name="connsiteY1" fmla="*/ 15729 h 1489687"/>
                <a:gd name="connsiteX2" fmla="*/ 2025267 w 2025267"/>
                <a:gd name="connsiteY2" fmla="*/ 0 h 148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5267" h="1489687">
                  <a:moveTo>
                    <a:pt x="0" y="1489687"/>
                  </a:moveTo>
                  <a:lnTo>
                    <a:pt x="736979" y="15729"/>
                  </a:lnTo>
                  <a:lnTo>
                    <a:pt x="2025267" y="0"/>
                  </a:lnTo>
                </a:path>
              </a:pathLst>
            </a:cu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圓形圖 219"/>
            <p:cNvSpPr/>
            <p:nvPr/>
          </p:nvSpPr>
          <p:spPr>
            <a:xfrm rot="3652681">
              <a:off x="4279142" y="1649140"/>
              <a:ext cx="3960000" cy="3960000"/>
            </a:xfrm>
            <a:prstGeom prst="pie">
              <a:avLst>
                <a:gd name="adj1" fmla="val 5348948"/>
                <a:gd name="adj2" fmla="val 16200000"/>
              </a:avLst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圓形圖 222"/>
            <p:cNvSpPr/>
            <p:nvPr/>
          </p:nvSpPr>
          <p:spPr>
            <a:xfrm rot="14442323">
              <a:off x="4250994" y="1656094"/>
              <a:ext cx="4021902" cy="3960000"/>
            </a:xfrm>
            <a:prstGeom prst="pie">
              <a:avLst>
                <a:gd name="adj1" fmla="val 5348948"/>
                <a:gd name="adj2" fmla="val 16200000"/>
              </a:avLst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4" name="流程圖: 接點 223"/>
            <p:cNvSpPr/>
            <p:nvPr/>
          </p:nvSpPr>
          <p:spPr>
            <a:xfrm>
              <a:off x="5042949" y="2425955"/>
              <a:ext cx="2484000" cy="2520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5360211" y="2635289"/>
              <a:ext cx="220642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schoolID&amp;Name</a:t>
              </a:r>
              <a:endParaRPr lang="en-US" altLang="zh-TW" b="1" dirty="0" smtClean="0">
                <a:solidFill>
                  <a:srgbClr val="FFFF00"/>
                </a:solidFill>
              </a:endParaRPr>
            </a:p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userID</a:t>
              </a:r>
              <a:endParaRPr lang="en-US" altLang="zh-TW" b="1" dirty="0" smtClean="0">
                <a:solidFill>
                  <a:srgbClr val="FFFF00"/>
                </a:solidFill>
              </a:endParaRPr>
            </a:p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cityName</a:t>
              </a:r>
              <a:endParaRPr lang="en-US" altLang="zh-TW" b="1" dirty="0" smtClean="0">
                <a:solidFill>
                  <a:srgbClr val="FFFF00"/>
                </a:solidFill>
              </a:endParaRPr>
            </a:p>
            <a:p>
              <a:pPr lvl="0" fontAlgn="ctr"/>
              <a:r>
                <a:rPr lang="en-US" altLang="zh-TW" b="1" dirty="0" err="1">
                  <a:solidFill>
                    <a:srgbClr val="FFFF00"/>
                  </a:solidFill>
                </a:rPr>
                <a:t>gameCode</a:t>
              </a:r>
              <a:r>
                <a:rPr lang="en-US" altLang="zh-TW" b="1" dirty="0">
                  <a:solidFill>
                    <a:srgbClr val="FFFF00"/>
                  </a:solidFill>
                </a:rPr>
                <a:t>(</a:t>
              </a:r>
              <a:r>
                <a:rPr lang="zh-TW" altLang="en-US" b="1" dirty="0">
                  <a:solidFill>
                    <a:srgbClr val="FFFF00"/>
                  </a:solidFill>
                </a:rPr>
                <a:t>遊戲代號</a:t>
              </a:r>
              <a:r>
                <a:rPr lang="en-US" altLang="zh-TW" b="1" dirty="0">
                  <a:solidFill>
                    <a:srgbClr val="FFFF00"/>
                  </a:solidFill>
                </a:rPr>
                <a:t>)</a:t>
              </a:r>
            </a:p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raceID</a:t>
              </a:r>
              <a:endParaRPr lang="en-US" altLang="zh-TW" b="1" dirty="0">
                <a:solidFill>
                  <a:srgbClr val="FFFF00"/>
                </a:solidFill>
              </a:endParaRPr>
            </a:p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tourSn</a:t>
              </a:r>
              <a:endParaRPr lang="en-US" altLang="zh-TW" b="1" dirty="0" smtClean="0">
                <a:solidFill>
                  <a:srgbClr val="FFFF00"/>
                </a:solidFill>
              </a:endParaRPr>
            </a:p>
            <a:p>
              <a:pPr fontAlgn="ctr"/>
              <a:r>
                <a:rPr lang="en-US" altLang="zh-TW" b="1" dirty="0" err="1" smtClean="0">
                  <a:solidFill>
                    <a:srgbClr val="FFFF00"/>
                  </a:solidFill>
                </a:rPr>
                <a:t>lastUpdateTime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6917717" y="2377483"/>
              <a:ext cx="1081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sectionId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4975926" y="1824480"/>
              <a:ext cx="1243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zh-TW" dirty="0" err="1" smtClean="0"/>
                <a:t>userCode</a:t>
              </a:r>
              <a:endParaRPr lang="en-US" altLang="zh-TW" dirty="0" smtClean="0"/>
            </a:p>
            <a:p>
              <a:pPr lvl="0" algn="ctr" fontAlgn="ctr"/>
              <a:r>
                <a:rPr lang="en-US" altLang="zh-TW" dirty="0"/>
                <a:t>(</a:t>
              </a:r>
              <a:r>
                <a:rPr lang="zh-TW" altLang="en-US" dirty="0"/>
                <a:t>使用積木</a:t>
              </a:r>
              <a:r>
                <a:rPr lang="en-US" altLang="zh-TW" dirty="0" smtClean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5717045" y="4886311"/>
              <a:ext cx="14192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fontAlgn="ctr"/>
              <a:r>
                <a:rPr lang="en-US" altLang="zh-TW" dirty="0" smtClean="0"/>
                <a:t>Score</a:t>
              </a:r>
            </a:p>
            <a:p>
              <a:pPr lvl="0" algn="ctr" fontAlgn="ctr"/>
              <a:r>
                <a:rPr lang="en-US" altLang="zh-TW" dirty="0" smtClean="0"/>
                <a:t>(</a:t>
              </a:r>
              <a:r>
                <a:rPr lang="zh-TW" altLang="en-US" dirty="0"/>
                <a:t>分數總分</a:t>
              </a:r>
              <a:r>
                <a:rPr lang="en-US" altLang="zh-TW" dirty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  <a:p>
              <a:pPr algn="ctr" fontAlgn="ctr"/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29" name="文字方塊 228"/>
            <p:cNvSpPr txBox="1"/>
            <p:nvPr/>
          </p:nvSpPr>
          <p:spPr>
            <a:xfrm>
              <a:off x="4367660" y="2493146"/>
              <a:ext cx="1097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gameStar</a:t>
              </a:r>
              <a:endParaRPr lang="en-US" altLang="zh-TW" dirty="0" smtClean="0"/>
            </a:p>
            <a:p>
              <a:pPr lvl="0" fontAlgn="ctr"/>
              <a:r>
                <a:rPr lang="en-US" altLang="zh-TW" dirty="0"/>
                <a:t>(</a:t>
              </a:r>
              <a:r>
                <a:rPr lang="zh-TW" altLang="en-US" dirty="0"/>
                <a:t>星星數</a:t>
              </a:r>
              <a:r>
                <a:rPr lang="en-US" altLang="zh-TW" dirty="0" smtClean="0"/>
                <a:t>)</a:t>
              </a:r>
              <a:endParaRPr lang="en-US" altLang="zh-TW" dirty="0">
                <a:latin typeface="新細明體" panose="02020500000000000000" pitchFamily="18" charset="-120"/>
              </a:endParaRPr>
            </a:p>
          </p:txBody>
        </p:sp>
        <p:sp>
          <p:nvSpPr>
            <p:cNvPr id="230" name="文字方塊 229"/>
            <p:cNvSpPr txBox="1"/>
            <p:nvPr/>
          </p:nvSpPr>
          <p:spPr>
            <a:xfrm>
              <a:off x="6353548" y="1961948"/>
              <a:ext cx="1227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TW" dirty="0" err="1" smtClean="0"/>
                <a:t>chapterId</a:t>
              </a:r>
              <a:endParaRPr lang="en-US" altLang="zh-TW" dirty="0" smtClean="0"/>
            </a:p>
          </p:txBody>
        </p:sp>
      </p:grpSp>
      <p:cxnSp>
        <p:nvCxnSpPr>
          <p:cNvPr id="7" name="直線接點 6"/>
          <p:cNvCxnSpPr/>
          <p:nvPr/>
        </p:nvCxnSpPr>
        <p:spPr>
          <a:xfrm>
            <a:off x="6139890" y="789166"/>
            <a:ext cx="18148" cy="309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2756111" y="3833624"/>
            <a:ext cx="3400906" cy="198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6832"/>
              </p:ext>
            </p:extLst>
          </p:nvPr>
        </p:nvGraphicFramePr>
        <p:xfrm>
          <a:off x="359230" y="1280160"/>
          <a:ext cx="11541446" cy="5052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79370">
                  <a:extLst>
                    <a:ext uri="{9D8B030D-6E8A-4147-A177-3AD203B41FA5}">
                      <a16:colId xmlns:a16="http://schemas.microsoft.com/office/drawing/2014/main" val="1881418093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2590311009"/>
                    </a:ext>
                  </a:extLst>
                </a:gridCol>
                <a:gridCol w="5772019">
                  <a:extLst>
                    <a:ext uri="{9D8B030D-6E8A-4147-A177-3AD203B41FA5}">
                      <a16:colId xmlns:a16="http://schemas.microsoft.com/office/drawing/2014/main" val="344896306"/>
                    </a:ext>
                  </a:extLst>
                </a:gridCol>
              </a:tblGrid>
              <a:tr h="868679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欄位名稱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欄位長度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依現有資料猜測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實際資料顯示情形</a:t>
                      </a:r>
                      <a:endParaRPr lang="zh-TW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604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schoolID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學校代號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X(06)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000N64,124311,513601,593607,…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531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schoolName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學校名稱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X(20)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縣立福興武術國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中</a:t>
                      </a:r>
                      <a:r>
                        <a:rPr lang="en-US" altLang="zh-TW" sz="2400" dirty="0" smtClean="0"/>
                        <a:t>)</a:t>
                      </a:r>
                      <a:r>
                        <a:rPr lang="zh-TW" altLang="en-US" sz="2400" dirty="0" smtClean="0"/>
                        <a:t>小</a:t>
                      </a:r>
                      <a:r>
                        <a:rPr lang="en-US" altLang="zh-TW" sz="2400" dirty="0" smtClean="0"/>
                        <a:t>,</a:t>
                      </a:r>
                      <a:r>
                        <a:rPr lang="zh-TW" altLang="en-US" sz="2400" dirty="0" smtClean="0"/>
                        <a:t>天主教道明中學</a:t>
                      </a:r>
                      <a:r>
                        <a:rPr lang="en-US" altLang="zh-TW" sz="2400" dirty="0" smtClean="0"/>
                        <a:t>,…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776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userID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使用者代號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X(06)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666978,000782,001544,…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707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cityName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縣市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X(06)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高雄市</a:t>
                      </a:r>
                      <a:r>
                        <a:rPr lang="en-US" altLang="zh-TW" sz="2400" dirty="0" smtClean="0"/>
                        <a:t>,</a:t>
                      </a:r>
                      <a:r>
                        <a:rPr lang="zh-TW" altLang="en-US" sz="2400" dirty="0" smtClean="0"/>
                        <a:t>台北市</a:t>
                      </a:r>
                      <a:r>
                        <a:rPr lang="en-US" altLang="zh-TW" sz="2400" dirty="0" smtClean="0"/>
                        <a:t>,</a:t>
                      </a:r>
                      <a:r>
                        <a:rPr lang="zh-TW" altLang="en-US" sz="2400" dirty="0" smtClean="0"/>
                        <a:t>苗栗縣</a:t>
                      </a:r>
                      <a:r>
                        <a:rPr lang="en-US" altLang="zh-TW" sz="2400" dirty="0" smtClean="0"/>
                        <a:t>,…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545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gameCode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遊戲代號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X(04)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Maze,Duck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62074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raceID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X(??)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empty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0728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tourSn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X(01)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98345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lastUpdateTime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最後寫入時間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X(13)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1514763984001, 1514764377888,…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59573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88" y="103341"/>
            <a:ext cx="2224311" cy="1359700"/>
          </a:xfrm>
          <a:prstGeom prst="rect">
            <a:avLst/>
          </a:prstGeom>
        </p:spPr>
      </p:pic>
      <p:sp>
        <p:nvSpPr>
          <p:cNvPr id="18" name="標題 19"/>
          <p:cNvSpPr txBox="1">
            <a:spLocks/>
          </p:cNvSpPr>
          <p:nvPr/>
        </p:nvSpPr>
        <p:spPr>
          <a:xfrm>
            <a:off x="4635315" y="245326"/>
            <a:ext cx="6202680" cy="545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三個檔案都有的欄位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8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529584" y="153886"/>
            <a:ext cx="7308411" cy="54503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只有兩個檔案都有的</a:t>
            </a:r>
            <a:r>
              <a:rPr lang="zh-TW" altLang="en-US" dirty="0"/>
              <a:t>欄位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75295"/>
              </p:ext>
            </p:extLst>
          </p:nvPr>
        </p:nvGraphicFramePr>
        <p:xfrm>
          <a:off x="840228" y="990992"/>
          <a:ext cx="11033015" cy="57952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1111">
                  <a:extLst>
                    <a:ext uri="{9D8B030D-6E8A-4147-A177-3AD203B41FA5}">
                      <a16:colId xmlns:a16="http://schemas.microsoft.com/office/drawing/2014/main" val="1881418093"/>
                    </a:ext>
                  </a:extLst>
                </a:gridCol>
                <a:gridCol w="2466586">
                  <a:extLst>
                    <a:ext uri="{9D8B030D-6E8A-4147-A177-3AD203B41FA5}">
                      <a16:colId xmlns:a16="http://schemas.microsoft.com/office/drawing/2014/main" val="2590311009"/>
                    </a:ext>
                  </a:extLst>
                </a:gridCol>
                <a:gridCol w="5685318">
                  <a:extLst>
                    <a:ext uri="{9D8B030D-6E8A-4147-A177-3AD203B41FA5}">
                      <a16:colId xmlns:a16="http://schemas.microsoft.com/office/drawing/2014/main" val="344896306"/>
                    </a:ext>
                  </a:extLst>
                </a:gridCol>
              </a:tblGrid>
              <a:tr h="868679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欄位長度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依現有資料猜測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實際資料顯示情形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604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chapterId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X(01)</a:t>
                      </a:r>
                      <a:endParaRPr lang="zh-TW" altLang="en-US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1,2,3,4,5,6,7,8…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531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sectionId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關卡代號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X(02)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1,2,….,60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776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userCode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使用積木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for (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var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count = 0; count &lt; 3; count++) {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Maze.turnLeft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Maze.moveForward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Maze.moveForward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for (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var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count2 = 0; count2 &lt; 5; count2++) {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zh-TW" sz="2400" dirty="0" err="1" smtClean="0">
                          <a:solidFill>
                            <a:sysClr val="windowText" lastClr="000000"/>
                          </a:solidFill>
                        </a:rPr>
                        <a:t>Maze.moveForward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();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707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gameStar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星星數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X(01)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1,2,3,4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545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Score(</a:t>
                      </a:r>
                      <a:r>
                        <a:rPr lang="zh-TW" altLang="en-US" sz="2400" dirty="0" smtClean="0"/>
                        <a:t>分數總分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 smtClean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0,1278,8272,……</a:t>
                      </a:r>
                      <a:endParaRPr lang="zh-TW" altLang="en-US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62074"/>
                  </a:ext>
                </a:extLst>
              </a:tr>
            </a:tbl>
          </a:graphicData>
        </a:graphic>
      </p:graphicFrame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42" y="88260"/>
            <a:ext cx="1935658" cy="11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529584" y="245326"/>
            <a:ext cx="7308411" cy="54503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只有某</a:t>
            </a:r>
            <a:r>
              <a:rPr lang="zh-TW" altLang="en-US" dirty="0"/>
              <a:t>一</a:t>
            </a:r>
            <a:r>
              <a:rPr lang="zh-TW" altLang="en-US" dirty="0" smtClean="0"/>
              <a:t>個檔案有的</a:t>
            </a:r>
            <a:r>
              <a:rPr lang="zh-TW" altLang="en-US" dirty="0"/>
              <a:t>欄位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65161"/>
              </p:ext>
            </p:extLst>
          </p:nvPr>
        </p:nvGraphicFramePr>
        <p:xfrm>
          <a:off x="457200" y="990992"/>
          <a:ext cx="11416043" cy="54183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1881418093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590311009"/>
                    </a:ext>
                  </a:extLst>
                </a:gridCol>
                <a:gridCol w="5746763">
                  <a:extLst>
                    <a:ext uri="{9D8B030D-6E8A-4147-A177-3AD203B41FA5}">
                      <a16:colId xmlns:a16="http://schemas.microsoft.com/office/drawing/2014/main" val="344896306"/>
                    </a:ext>
                  </a:extLst>
                </a:gridCol>
              </a:tblGrid>
              <a:tr h="868679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欄位長度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依現有資料猜測</a:t>
                      </a: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ysClr val="windowText" lastClr="000000"/>
                          </a:solidFill>
                        </a:rPr>
                        <a:t>實際資料顯示情形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604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err="1" smtClean="0"/>
                        <a:t>raceType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empty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1531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err="1" smtClean="0"/>
                        <a:t>rightCount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答對次數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0,1,2,…,1490,…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776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err="1" smtClean="0"/>
                        <a:t>rightTime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答對時間</a:t>
                      </a:r>
                      <a:r>
                        <a:rPr lang="en-US" altLang="zh-TW" sz="2400" dirty="0" smtClean="0"/>
                        <a:t>_</a:t>
                      </a:r>
                      <a:r>
                        <a:rPr lang="zh-TW" altLang="en-US" sz="2400" dirty="0" smtClean="0"/>
                        <a:t>加總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0,1,2,…,5187665,…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7071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smtClean="0"/>
                        <a:t>miscount(</a:t>
                      </a:r>
                      <a:r>
                        <a:rPr lang="zh-TW" altLang="en-US" sz="2400" dirty="0" smtClean="0"/>
                        <a:t>答錯次數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0,1,2,…,1078,…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5452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err="1" smtClean="0"/>
                        <a:t>missTime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答錯時間</a:t>
                      </a:r>
                      <a:r>
                        <a:rPr lang="en-US" altLang="zh-TW" sz="2400" dirty="0" smtClean="0"/>
                        <a:t>_</a:t>
                      </a:r>
                      <a:r>
                        <a:rPr lang="zh-TW" altLang="en-US" sz="2400" dirty="0" smtClean="0"/>
                        <a:t>加總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0,1,2,…,30119082,…</a:t>
                      </a:r>
                      <a:endParaRPr lang="zh-TW" altLang="en-US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62074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gameTime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遊戲時間</a:t>
                      </a: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1450,1454221,…...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5033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有兩種格式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0000000000xxx, ……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00015cacf70714cfc5c298b42e0cbd1b6d392e4f41adae9a0ec5ba03df28e2f9,……</a:t>
                      </a:r>
                      <a:endParaRPr lang="zh-TW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63069"/>
                  </a:ext>
                </a:extLst>
              </a:tr>
              <a:tr h="483960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400" dirty="0" err="1" smtClean="0"/>
                        <a:t>passCount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過關數</a:t>
                      </a:r>
                      <a:r>
                        <a:rPr lang="en-US" altLang="zh-TW" sz="2400" dirty="0" smtClean="0"/>
                        <a:t>)</a:t>
                      </a:r>
                      <a:endParaRPr lang="en-US" altLang="zh-TW" sz="2400" dirty="0">
                        <a:latin typeface="新細明體" panose="02020500000000000000" pitchFamily="18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X(    )  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ysClr val="windowText" lastClr="000000"/>
                          </a:solidFill>
                        </a:rPr>
                        <a:t>0,1,2,……61,……</a:t>
                      </a:r>
                      <a:endParaRPr lang="zh-TW" altLang="en-US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53612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07" y="71896"/>
            <a:ext cx="1497786" cy="9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300" y="-168275"/>
            <a:ext cx="9309100" cy="1209675"/>
          </a:xfrm>
        </p:spPr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AD7D-76A0-4A74-AA47-8866AD40C0C7}" type="datetime1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BCA7-235C-4574-BC25-5FBA0CF96B1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846782" y="2361334"/>
            <a:ext cx="1701800" cy="1684193"/>
          </a:xfrm>
        </p:spPr>
        <p:txBody>
          <a:bodyPr/>
          <a:lstStyle/>
          <a:p>
            <a:r>
              <a:rPr lang="en-US" altLang="zh-TW" dirty="0" smtClean="0"/>
              <a:t>ISSUE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782722" y="2103066"/>
            <a:ext cx="6172894" cy="2380828"/>
            <a:chOff x="357128" y="1266910"/>
            <a:chExt cx="8464138" cy="3537877"/>
          </a:xfrm>
        </p:grpSpPr>
        <p:sp>
          <p:nvSpPr>
            <p:cNvPr id="11" name="矩形 10"/>
            <p:cNvSpPr/>
            <p:nvPr/>
          </p:nvSpPr>
          <p:spPr>
            <a:xfrm>
              <a:off x="357128" y="1266910"/>
              <a:ext cx="8431331" cy="349735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9935" y="1307428"/>
              <a:ext cx="8431331" cy="349735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659</Words>
  <Application>Microsoft Office PowerPoint</Application>
  <PresentationFormat>寬螢幕</PresentationFormat>
  <Paragraphs>180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PowerPoint 簡報</vt:lpstr>
      <vt:lpstr>角色←→級數←→金錢←→經驗值</vt:lpstr>
      <vt:lpstr>答對題數←→金錢←→經驗值</vt:lpstr>
      <vt:lpstr>答對題數←→金錢←→經驗值</vt:lpstr>
      <vt:lpstr>已知檔案vs欄位資訊</vt:lpstr>
      <vt:lpstr>PowerPoint 簡報</vt:lpstr>
      <vt:lpstr>只有兩個檔案都有的欄位</vt:lpstr>
      <vt:lpstr>只有某一個檔案有的欄位</vt:lpstr>
      <vt:lpstr>ISSUE</vt:lpstr>
      <vt:lpstr>資料正確性?</vt:lpstr>
      <vt:lpstr>PowerPoint 簡報</vt:lpstr>
      <vt:lpstr>PowerPoint 簡報</vt:lpstr>
      <vt:lpstr>環境</vt:lpstr>
      <vt:lpstr>特色II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Peggy Huang</cp:lastModifiedBy>
  <cp:revision>62</cp:revision>
  <dcterms:created xsi:type="dcterms:W3CDTF">2018-10-07T13:51:27Z</dcterms:created>
  <dcterms:modified xsi:type="dcterms:W3CDTF">2018-11-15T13:43:08Z</dcterms:modified>
</cp:coreProperties>
</file>