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70" r:id="rId15"/>
    <p:sldId id="271" r:id="rId16"/>
    <p:sldId id="277" r:id="rId17"/>
    <p:sldId id="267" r:id="rId18"/>
    <p:sldId id="266" r:id="rId19"/>
    <p:sldId id="273" r:id="rId20"/>
    <p:sldId id="274" r:id="rId21"/>
    <p:sldId id="27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E35-DA3D-45BA-AC8B-32D9A65A4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AE56-4B92-4156-9230-E902A66F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B114-3AC7-409D-8E46-0488FAB0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01A2-1B3D-443E-B1BB-AD740E96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6888-10D6-4F17-8729-BBFB302C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FB9D-AC35-4263-9952-EA01A32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B098-D085-468B-981B-02713A8AD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D91B-3A55-4899-83A6-83A66ADA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772E-C8F2-456C-92FF-7C62BDCB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462D-20FF-4F8D-B18F-D3940711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30CFA-F16D-47C2-9DB8-0C96A4C4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B259-141E-43C9-87CB-E32742E3C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B1F0-C392-4331-BFC7-9F4EF1A5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AC3F-C09A-4597-84D4-39B8B130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368B-566B-4933-869E-2AE0AD86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B4F2-5973-4E6B-8F1C-3F45AEEF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4CC0-9AD6-4C56-9306-7520C0E4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3A13-D3E3-4F20-9E0A-9CBAFF7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8F2E-045B-4D18-BA90-4395E14B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0EE7-0CB9-46A9-A20B-A1A89A79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50B6-9BBF-4A52-B101-44D01115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793B-9E89-4097-9604-1A3DAA00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FE2A-8C24-4F18-AA32-FC2053C9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2F5D-58C7-4E2F-AC52-99ACBA00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D2B3-966F-4F53-86A4-0F145DC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98D2-017F-40A8-85D7-6AF508A9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02F6-951C-4416-B8B9-BDB0FBC0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40ECE-0525-4C57-B30B-B26597ED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F844-890E-4CBB-A682-1294B41E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0B42-89A8-423F-A926-2DD0E5EA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EB5FD-E3BC-419B-972C-D2184A8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E1A8-1D4C-499B-B6E6-793BCBF3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475C-FF34-40E8-9835-1CE041C9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671CD-B484-4B19-9867-6F7E7D0E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2761D-6064-4EE6-ABCE-5C44ED657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63BBB-3582-4F15-A85B-F10F4CEF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5840C-9B2B-48C1-BDCC-8D68CC55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1FC86-A4E0-419A-9969-F5B823FF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70F04-A9A1-4C71-B99E-827FEA2E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6167-C5DB-45EE-A655-6A7AFEB9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E569A-E9DF-40A7-A708-F821156B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700D-A6F0-462C-B266-865739B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0078F-E2A9-4B46-8EC2-185D531F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FA93F-194C-485C-AB4A-EF1AE5E2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09A04-8C12-474A-8733-B8980B51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89952-9E75-429E-B582-B73ECEDA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3AA1-C32E-405B-B12F-512336A5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30F2-3C61-4D64-A969-97B5D3AB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AB36F-74D7-4B6E-BB34-FFEC3C87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21534-A3CA-473B-99B4-C766D333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6745E-CF3D-49C6-B00B-D91E633A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8CAEF-4D2C-4FB4-AB47-D816CDA9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25B8-080B-4CC0-8FAB-2DD814C3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871A8-CFE1-4F70-B40D-FA283A1B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38AC-AB82-45B4-A239-3BC9BF9B8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F2FE-5A4F-4702-ACBF-65547E9C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2F8C-DE2B-43BC-9CDB-03BF2130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2C0D-2390-48DC-A63D-FDEBD664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2A0F6-964F-4166-B0F7-1F8DCC8D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E3289-0599-44A9-81DD-869482D1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24F7-93A4-4AD2-AC95-9DA8824C6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BFD1-5910-47FC-A5E3-259F424EF41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DDA8-2204-4EE2-8136-3FC097EF3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F48D-E8FE-407B-A966-6B175AFA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in32/amsi/antimalware-scan-interface-port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dgame.com/blog/technical-blog/hunting-memory-net-attac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eye.com/blog/threat-research/2018/07/malicious-powershell-detection-via-machine-learning.html" TargetMode="External"/><Relationship Id="rId2" Type="http://schemas.openxmlformats.org/officeDocument/2006/relationships/hyperlink" Target="https://blog.didierstevens.com/2019/10/15/powershell-add-type-csc-ex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list.com/muddywaters-arsenal/90659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ubbecode.wordpress.com/tag/jit-hoo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hr0x40sh.wordpress.com/2019/09/12/derbycon-ctf-net-mssql-shenaniga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ubbecode.wordpress.com/tag/jit-hook/" TargetMode="External"/><Relationship Id="rId13" Type="http://schemas.openxmlformats.org/officeDocument/2006/relationships/hyperlink" Target="https://theartofdev.com/windbg-cheat-sheet/" TargetMode="External"/><Relationship Id="rId3" Type="http://schemas.openxmlformats.org/officeDocument/2006/relationships/hyperlink" Target="https://stackoverflow.com/questions/5589409/c-sharp-jit-compiling-and-net" TargetMode="External"/><Relationship Id="rId7" Type="http://schemas.openxmlformats.org/officeDocument/2006/relationships/hyperlink" Target="https://www.fireeye.com/blog/threat-research/2018/07/malicious-powershell-detection-via-machine-learning.html" TargetMode="External"/><Relationship Id="rId12" Type="http://schemas.openxmlformats.org/officeDocument/2006/relationships/hyperlink" Target="https://blog.talosintelligence.com/2017/07/unravelling-net-with-help-of-windbg.html" TargetMode="External"/><Relationship Id="rId2" Type="http://schemas.openxmlformats.org/officeDocument/2006/relationships/hyperlink" Target="https://docs.microsoft.com/en-us/dotnet/standard/managed-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dgame.com/blog/technical-blog/hunting-memory-net-attacks" TargetMode="External"/><Relationship Id="rId11" Type="http://schemas.openxmlformats.org/officeDocument/2006/relationships/hyperlink" Target="https://blog.didierstevens.com/2019/10/15/powershell-add-type-csc-exe/" TargetMode="External"/><Relationship Id="rId5" Type="http://schemas.openxmlformats.org/officeDocument/2006/relationships/hyperlink" Target="https://github.com/0xd4d/dnSpy" TargetMode="External"/><Relationship Id="rId10" Type="http://schemas.openxmlformats.org/officeDocument/2006/relationships/hyperlink" Target="https://docs.microsoft.com/en-us/windows-hardware/drivers/debugger/debugging-managed-code" TargetMode="External"/><Relationship Id="rId4" Type="http://schemas.openxmlformats.org/officeDocument/2006/relationships/hyperlink" Target="https://github.com/icsharpcode/ILSpy" TargetMode="External"/><Relationship Id="rId9" Type="http://schemas.openxmlformats.org/officeDocument/2006/relationships/hyperlink" Target="https://securelist.com/muddywaters-arsenal/9065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ongeek.com/i.php?page=videos/derbycon9/1-17-red-team-level-over-9000-fusing-the-powah-of-net-with-a-scripting-language-of-your-choosing-introducing-byoi-bring-your-own-interpreter-payloads-marcello-salvat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589409/c-sharp-jit-compiling-and-net" TargetMode="External"/><Relationship Id="rId2" Type="http://schemas.openxmlformats.org/officeDocument/2006/relationships/hyperlink" Target="https://docs.microsoft.com/en-us/dotnet/standard/managed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runPrasadVidhyaarthi/introduction-to-net-framewor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d4d/dnSpy" TargetMode="External"/><Relationship Id="rId2" Type="http://schemas.openxmlformats.org/officeDocument/2006/relationships/hyperlink" Target="https://github.com/icsharpcode/ILS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1DA-35A6-45D4-A99F-EE978B3C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.NET and JIT for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AB796-A4EF-4651-9497-2A902709B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Khristopher Tolbert</a:t>
            </a:r>
          </a:p>
          <a:p>
            <a:r>
              <a:rPr lang="en-US" dirty="0"/>
              <a:t>[Title, Date, maybe (</a:t>
            </a:r>
            <a:r>
              <a:rPr lang="en-US" dirty="0" err="1"/>
              <a:t>Maveris</a:t>
            </a:r>
            <a:r>
              <a:rPr lang="en-US" dirty="0"/>
              <a:t>/</a:t>
            </a:r>
            <a:r>
              <a:rPr lang="en-US" dirty="0" err="1"/>
              <a:t>Halfaker</a:t>
            </a:r>
            <a:r>
              <a:rPr lang="en-US" dirty="0"/>
              <a:t>/VA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8634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increasing security efforts on </a:t>
            </a:r>
            <a:r>
              <a:rPr lang="en-US" dirty="0" err="1"/>
              <a:t>powershell</a:t>
            </a:r>
            <a:r>
              <a:rPr lang="en-US" dirty="0"/>
              <a:t>, malware authors and researchers are moving to other .NET languages</a:t>
            </a:r>
          </a:p>
          <a:p>
            <a:pPr lvl="1"/>
            <a:r>
              <a:rPr lang="en-US" dirty="0"/>
              <a:t>Thanks AMSI</a:t>
            </a:r>
          </a:p>
          <a:p>
            <a:pPr lvl="2"/>
            <a:r>
              <a:rPr lang="en-US" dirty="0"/>
              <a:t>Anti-Malware Scan Interface </a:t>
            </a:r>
          </a:p>
          <a:p>
            <a:pPr lvl="3"/>
            <a:r>
              <a:rPr lang="en-US" dirty="0">
                <a:hlinkClick r:id="rId2"/>
              </a:rPr>
              <a:t>https://docs.microsoft.com/en-us/windows/win32/amsi/antimalware-scan-interface-portal</a:t>
            </a:r>
            <a:endParaRPr lang="en-US" dirty="0"/>
          </a:p>
          <a:p>
            <a:pPr lvl="2"/>
            <a:r>
              <a:rPr lang="en-US" dirty="0"/>
              <a:t>No AMSI of .NET 4.7 or lower, but is coming for 4.8</a:t>
            </a:r>
          </a:p>
          <a:p>
            <a:pPr lvl="1"/>
            <a:r>
              <a:rPr lang="en-US" dirty="0" err="1"/>
              <a:t>Powershell</a:t>
            </a:r>
            <a:r>
              <a:rPr lang="en-US" dirty="0"/>
              <a:t> can still be used as the initial access to load in other .NET assemblies</a:t>
            </a:r>
          </a:p>
          <a:p>
            <a:pPr lvl="2"/>
            <a:r>
              <a:rPr lang="en-US" dirty="0"/>
              <a:t>Can execute .NET assemblies in memory</a:t>
            </a:r>
          </a:p>
          <a:p>
            <a:pPr lvl="2"/>
            <a:r>
              <a:rPr lang="en-US" dirty="0"/>
              <a:t>Compile the source via .NET so as to run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55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Assembly::Load()</a:t>
            </a:r>
          </a:p>
          <a:p>
            <a:pPr lvl="1"/>
            <a:r>
              <a:rPr lang="en-US" dirty="0"/>
              <a:t>Read in a managed executable as a byte array</a:t>
            </a:r>
          </a:p>
          <a:p>
            <a:pPr lvl="1"/>
            <a:r>
              <a:rPr lang="en-US" dirty="0"/>
              <a:t>Call Assembly::Load(byte array)</a:t>
            </a:r>
          </a:p>
          <a:p>
            <a:pPr lvl="1"/>
            <a:r>
              <a:rPr lang="en-US" dirty="0"/>
              <a:t>PROFIT?</a:t>
            </a:r>
          </a:p>
          <a:p>
            <a:pPr lvl="1"/>
            <a:r>
              <a:rPr lang="en-US" dirty="0"/>
              <a:t>Indicators:</a:t>
            </a:r>
          </a:p>
          <a:p>
            <a:pPr lvl="2"/>
            <a:r>
              <a:rPr lang="en-US" dirty="0"/>
              <a:t>Large arrays of data in </a:t>
            </a:r>
            <a:r>
              <a:rPr lang="en-US" dirty="0" err="1"/>
              <a:t>powershell</a:t>
            </a:r>
            <a:r>
              <a:rPr lang="en-US" dirty="0"/>
              <a:t> script or one-liner</a:t>
            </a:r>
          </a:p>
          <a:p>
            <a:pPr lvl="3"/>
            <a:r>
              <a:rPr lang="en-US" dirty="0"/>
              <a:t>Base64 is the usual encoding, but other ways have been seen/exist</a:t>
            </a:r>
          </a:p>
          <a:p>
            <a:pPr lvl="3"/>
            <a:r>
              <a:rPr lang="en-US" dirty="0"/>
              <a:t>This may also be staged, so the one liner will look to grab the blob from another location, such as a webserver</a:t>
            </a:r>
          </a:p>
          <a:p>
            <a:pPr lvl="1"/>
            <a:r>
              <a:rPr lang="en-US" dirty="0"/>
              <a:t>This is seen by these threat actors or malware:</a:t>
            </a:r>
          </a:p>
          <a:p>
            <a:pPr lvl="2"/>
            <a:r>
              <a:rPr lang="en-US" dirty="0"/>
              <a:t>DEEP PANDA (2014)</a:t>
            </a:r>
          </a:p>
          <a:p>
            <a:pPr lvl="3"/>
            <a:r>
              <a:rPr lang="en-US" dirty="0" err="1"/>
              <a:t>MadHatter</a:t>
            </a:r>
            <a:endParaRPr lang="en-US" dirty="0"/>
          </a:p>
          <a:p>
            <a:pPr lvl="2"/>
            <a:r>
              <a:rPr lang="en-US" dirty="0"/>
              <a:t>Oilrig</a:t>
            </a:r>
          </a:p>
          <a:p>
            <a:pPr lvl="2"/>
            <a:r>
              <a:rPr lang="en-US" dirty="0" err="1"/>
              <a:t>ReflectivePrick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https://www.endgame.com/blog/technical-blog/hunting-memory-net-attacks</a:t>
            </a:r>
            <a:endParaRPr lang="en-US" dirty="0"/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Constrained Language  (</a:t>
            </a:r>
            <a:r>
              <a:rPr lang="en-US" dirty="0" err="1"/>
              <a:t>Powershell</a:t>
            </a:r>
            <a:r>
              <a:rPr lang="en-US" dirty="0"/>
              <a:t> 5.0)</a:t>
            </a:r>
          </a:p>
          <a:p>
            <a:pPr lvl="2"/>
            <a:r>
              <a:rPr lang="en-US" dirty="0"/>
              <a:t>Logging and review/ingest of such</a:t>
            </a:r>
          </a:p>
          <a:p>
            <a:pPr lvl="2"/>
            <a:r>
              <a:rPr lang="en-US" dirty="0"/>
              <a:t>Others may exist?</a:t>
            </a:r>
          </a:p>
        </p:txBody>
      </p:sp>
    </p:spTree>
    <p:extLst>
      <p:ext uri="{BB962C8B-B14F-4D97-AF65-F5344CB8AC3E}">
        <p14:creationId xmlns:p14="http://schemas.microsoft.com/office/powerpoint/2010/main" val="21411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Assembly::Load()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3597D-6CEA-45F9-91A3-64320DFB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02" y="2641768"/>
            <a:ext cx="10364098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Add-Type –</a:t>
            </a:r>
            <a:r>
              <a:rPr lang="en-US" dirty="0" err="1"/>
              <a:t>TypeDefinition</a:t>
            </a:r>
            <a:r>
              <a:rPr lang="en-US" dirty="0"/>
              <a:t> $source</a:t>
            </a:r>
          </a:p>
          <a:p>
            <a:pPr lvl="1"/>
            <a:r>
              <a:rPr lang="en-US" dirty="0"/>
              <a:t>Read in source code </a:t>
            </a:r>
          </a:p>
          <a:p>
            <a:pPr lvl="1"/>
            <a:r>
              <a:rPr lang="en-US" dirty="0"/>
              <a:t>Call Add-Type –</a:t>
            </a:r>
            <a:r>
              <a:rPr lang="en-US" dirty="0" err="1"/>
              <a:t>TypeDefinition</a:t>
            </a:r>
            <a:r>
              <a:rPr lang="en-US" dirty="0"/>
              <a:t> $source</a:t>
            </a:r>
          </a:p>
          <a:p>
            <a:pPr lvl="1"/>
            <a:r>
              <a:rPr lang="en-US" dirty="0"/>
              <a:t>Call exposed function of source, such as </a:t>
            </a:r>
            <a:r>
              <a:rPr lang="en-US" dirty="0" err="1"/>
              <a:t>Program.Main</a:t>
            </a:r>
            <a:endParaRPr lang="en-US" dirty="0"/>
          </a:p>
          <a:p>
            <a:pPr lvl="2"/>
            <a:r>
              <a:rPr lang="en-US" dirty="0"/>
              <a:t>[</a:t>
            </a:r>
            <a:r>
              <a:rPr lang="en-US" dirty="0" err="1"/>
              <a:t>Namespace.Class</a:t>
            </a:r>
            <a:r>
              <a:rPr lang="en-US" dirty="0"/>
              <a:t>]::function($variable)</a:t>
            </a:r>
          </a:p>
          <a:p>
            <a:pPr lvl="1"/>
            <a:r>
              <a:rPr lang="en-US" dirty="0"/>
              <a:t>Indicators:</a:t>
            </a:r>
          </a:p>
          <a:p>
            <a:pPr lvl="2"/>
            <a:r>
              <a:rPr lang="en-US" dirty="0"/>
              <a:t>Large arrays of data in </a:t>
            </a:r>
            <a:r>
              <a:rPr lang="en-US" dirty="0" err="1"/>
              <a:t>powershell</a:t>
            </a:r>
            <a:r>
              <a:rPr lang="en-US" dirty="0"/>
              <a:t> script or one-liner</a:t>
            </a:r>
          </a:p>
          <a:p>
            <a:pPr lvl="3"/>
            <a:r>
              <a:rPr lang="en-US" dirty="0"/>
              <a:t>Base64 is the usual encoding, but other ways have been seen/exist</a:t>
            </a:r>
          </a:p>
          <a:p>
            <a:pPr lvl="3"/>
            <a:r>
              <a:rPr lang="en-US" dirty="0"/>
              <a:t>This may also be staged, so the one liner will look to grab the blob from another location, such as a webserver</a:t>
            </a:r>
          </a:p>
          <a:p>
            <a:pPr lvl="2"/>
            <a:r>
              <a:rPr lang="en-US" dirty="0"/>
              <a:t>Temporary *.cs in user’s %TEMP% folder</a:t>
            </a:r>
          </a:p>
          <a:p>
            <a:pPr lvl="2"/>
            <a:r>
              <a:rPr lang="en-US" dirty="0"/>
              <a:t>Csc.exe executed under the context of powershell.exe</a:t>
            </a:r>
          </a:p>
          <a:p>
            <a:pPr lvl="3"/>
            <a:r>
              <a:rPr lang="en-US" dirty="0">
                <a:hlinkClick r:id="rId2"/>
              </a:rPr>
              <a:t>https://blog.didierstevens.com/2019/10/15/powershell-add-type-csc-exe/</a:t>
            </a:r>
            <a:endParaRPr lang="en-US" dirty="0"/>
          </a:p>
          <a:p>
            <a:pPr lvl="2"/>
            <a:r>
              <a:rPr lang="en-US" dirty="0"/>
              <a:t>Event IDs 600 </a:t>
            </a:r>
            <a:r>
              <a:rPr lang="en-US" dirty="0" err="1"/>
              <a:t>Powershell</a:t>
            </a:r>
            <a:r>
              <a:rPr lang="en-US" dirty="0"/>
              <a:t> Log, 4103 in PowerShell (Microsoft-Windows-PowerShell)</a:t>
            </a:r>
          </a:p>
          <a:p>
            <a:pPr lvl="1"/>
            <a:r>
              <a:rPr lang="en-US" dirty="0"/>
              <a:t>This is seen by these threat actors or malware:</a:t>
            </a:r>
          </a:p>
          <a:p>
            <a:pPr lvl="2"/>
            <a:r>
              <a:rPr lang="en-US" dirty="0"/>
              <a:t>APT32</a:t>
            </a:r>
          </a:p>
          <a:p>
            <a:pPr lvl="2"/>
            <a:r>
              <a:rPr lang="en-US" dirty="0"/>
              <a:t>Others with </a:t>
            </a:r>
            <a:r>
              <a:rPr lang="en-US" dirty="0" err="1"/>
              <a:t>powershell</a:t>
            </a:r>
            <a:r>
              <a:rPr lang="en-US" dirty="0"/>
              <a:t> tagged to them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https://www.fireeye.com/blog/threat-research/2018/07/malicious-powershell-detection-via-machine-learning.html</a:t>
            </a:r>
            <a:endParaRPr lang="en-US" dirty="0"/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Constrained Language  (</a:t>
            </a:r>
            <a:r>
              <a:rPr lang="en-US" dirty="0" err="1"/>
              <a:t>Powershell</a:t>
            </a:r>
            <a:r>
              <a:rPr lang="en-US" dirty="0"/>
              <a:t> 5.0)</a:t>
            </a:r>
          </a:p>
          <a:p>
            <a:pPr lvl="2"/>
            <a:r>
              <a:rPr lang="en-US" dirty="0"/>
              <a:t>Logging and review/ingest of such</a:t>
            </a:r>
          </a:p>
          <a:p>
            <a:pPr lvl="2"/>
            <a:r>
              <a:rPr lang="en-US" dirty="0"/>
              <a:t>Others may exist?</a:t>
            </a:r>
          </a:p>
        </p:txBody>
      </p:sp>
    </p:spTree>
    <p:extLst>
      <p:ext uri="{BB962C8B-B14F-4D97-AF65-F5344CB8AC3E}">
        <p14:creationId xmlns:p14="http://schemas.microsoft.com/office/powerpoint/2010/main" val="61728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C# part 2: powershell can do it too!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Add-Type –TypeDefinition $source 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9C356-F18C-4AE1-B6F7-24794864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12" y="2509237"/>
            <a:ext cx="7864522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 full circle, C# can also execute </a:t>
            </a:r>
            <a:r>
              <a:rPr lang="en-US" dirty="0" err="1"/>
              <a:t>powershell</a:t>
            </a:r>
            <a:r>
              <a:rPr lang="en-US" dirty="0"/>
              <a:t> without calling powershell.exe</a:t>
            </a:r>
          </a:p>
          <a:p>
            <a:pPr lvl="1"/>
            <a:r>
              <a:rPr lang="en-US" dirty="0"/>
              <a:t>Uses System.Management.Automation.dll</a:t>
            </a:r>
          </a:p>
          <a:p>
            <a:pPr lvl="1"/>
            <a:r>
              <a:rPr lang="en-US" dirty="0"/>
              <a:t>May evade detection of signatures looking for </a:t>
            </a:r>
            <a:r>
              <a:rPr lang="en-US" dirty="0" err="1"/>
              <a:t>powershell</a:t>
            </a:r>
            <a:r>
              <a:rPr lang="en-US" dirty="0"/>
              <a:t> processes</a:t>
            </a:r>
          </a:p>
          <a:p>
            <a:pPr lvl="2"/>
            <a:r>
              <a:rPr lang="en-US" dirty="0"/>
              <a:t>Architecture (x86/x64) has to match or powershell.exe will spawn!</a:t>
            </a:r>
          </a:p>
          <a:p>
            <a:pPr lvl="1"/>
            <a:r>
              <a:rPr lang="en-US" dirty="0"/>
              <a:t>Indicators:</a:t>
            </a:r>
          </a:p>
          <a:p>
            <a:pPr lvl="2"/>
            <a:r>
              <a:rPr lang="en-US" dirty="0"/>
              <a:t>Use of System.Management.Automation.dll</a:t>
            </a:r>
          </a:p>
          <a:p>
            <a:pPr lvl="1"/>
            <a:r>
              <a:rPr lang="en-US" dirty="0"/>
              <a:t>This is seen by these threat actors or malware/tools:</a:t>
            </a:r>
          </a:p>
          <a:p>
            <a:pPr lvl="2"/>
            <a:r>
              <a:rPr lang="en-US" dirty="0"/>
              <a:t>Cobalt Strike</a:t>
            </a:r>
          </a:p>
          <a:p>
            <a:pPr lvl="3"/>
            <a:r>
              <a:rPr lang="en-US" dirty="0"/>
              <a:t>Numerous that use the </a:t>
            </a:r>
            <a:r>
              <a:rPr lang="en-US" dirty="0" err="1"/>
              <a:t>PowerPick</a:t>
            </a:r>
            <a:r>
              <a:rPr lang="en-US" dirty="0"/>
              <a:t> style </a:t>
            </a:r>
            <a:r>
              <a:rPr lang="en-US" dirty="0" err="1"/>
              <a:t>powershell</a:t>
            </a:r>
            <a:r>
              <a:rPr lang="en-US" dirty="0"/>
              <a:t> execution</a:t>
            </a:r>
          </a:p>
          <a:p>
            <a:pPr lvl="2"/>
            <a:r>
              <a:rPr lang="en-US" dirty="0"/>
              <a:t>Slingshot</a:t>
            </a:r>
          </a:p>
          <a:p>
            <a:pPr lvl="2"/>
            <a:r>
              <a:rPr lang="en-US" dirty="0"/>
              <a:t>Muddy Water APT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https://securelist.com/muddywaters-arsenal/90659/</a:t>
            </a:r>
            <a:endParaRPr lang="en-US" dirty="0"/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Logging and review/ingest of such</a:t>
            </a:r>
          </a:p>
          <a:p>
            <a:pPr lvl="2"/>
            <a:r>
              <a:rPr lang="en-US" dirty="0"/>
              <a:t>Others may exist?</a:t>
            </a:r>
          </a:p>
          <a:p>
            <a:pPr lvl="3"/>
            <a:r>
              <a:rPr lang="en-US" dirty="0"/>
              <a:t>Maybe AMSI in .NET 4.8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System.Management.Automation.dll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7768E-8FA5-4CB4-ADA7-25DB34C2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4379"/>
            <a:ext cx="9591675" cy="41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B38-853B-4402-B468-269AB172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EA3C-8507-47A1-855A-59C3703D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Just in Time Hooking</a:t>
            </a:r>
          </a:p>
          <a:p>
            <a:pPr lvl="1"/>
            <a:r>
              <a:rPr lang="en-US" dirty="0"/>
              <a:t>Method used to compile sections of code at runtime</a:t>
            </a:r>
          </a:p>
          <a:p>
            <a:pPr lvl="1"/>
            <a:r>
              <a:rPr lang="en-US" dirty="0"/>
              <a:t>Accomplished in .NET by swapping out the </a:t>
            </a:r>
            <a:r>
              <a:rPr lang="en-US" i="1" dirty="0" err="1"/>
              <a:t>VTable</a:t>
            </a:r>
            <a:r>
              <a:rPr lang="en-US" dirty="0"/>
              <a:t> of the </a:t>
            </a:r>
            <a:r>
              <a:rPr lang="en-US" i="1" dirty="0" err="1"/>
              <a:t>compiledMethod</a:t>
            </a:r>
            <a:r>
              <a:rPr lang="en-US" dirty="0"/>
              <a:t> with our code</a:t>
            </a:r>
          </a:p>
          <a:p>
            <a:pPr lvl="2"/>
            <a:r>
              <a:rPr lang="en-US" dirty="0"/>
              <a:t>Explained a bit better here: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https://ubbecode.wordpress.com/tag/jit-hook/</a:t>
            </a:r>
            <a:endParaRPr lang="en-US" dirty="0"/>
          </a:p>
          <a:p>
            <a:pPr lvl="1"/>
            <a:r>
              <a:rPr lang="en-US" dirty="0"/>
              <a:t>Used as a means to store strings or methods in a manner that is not detectable by static de-compilers</a:t>
            </a:r>
          </a:p>
          <a:p>
            <a:pPr lvl="2"/>
            <a:r>
              <a:rPr lang="en-US" dirty="0"/>
              <a:t>May be increasingly more difficult to unravel what the code is doing</a:t>
            </a:r>
          </a:p>
          <a:p>
            <a:pPr lvl="1"/>
            <a:r>
              <a:rPr lang="en-US" dirty="0"/>
              <a:t>Indicators</a:t>
            </a:r>
          </a:p>
          <a:p>
            <a:pPr lvl="2"/>
            <a:r>
              <a:rPr lang="en-US" dirty="0"/>
              <a:t>Code that executes something else than what is in the source</a:t>
            </a:r>
          </a:p>
          <a:p>
            <a:pPr lvl="2"/>
            <a:r>
              <a:rPr lang="en-US" dirty="0"/>
              <a:t>Use of known Hooking DLLs</a:t>
            </a:r>
          </a:p>
          <a:p>
            <a:pPr lvl="3"/>
            <a:r>
              <a:rPr lang="en-US" dirty="0" err="1"/>
              <a:t>SJiTHook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This is seen by these threat actors or malware:</a:t>
            </a:r>
          </a:p>
          <a:p>
            <a:pPr lvl="2"/>
            <a:r>
              <a:rPr lang="en-US" dirty="0"/>
              <a:t>Common with other languages (C, C++), most likely does exist with C#</a:t>
            </a:r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AMSI in .NET 4.8? Maybe? </a:t>
            </a:r>
          </a:p>
          <a:p>
            <a:pPr lvl="2"/>
            <a:r>
              <a:rPr lang="en-US" dirty="0"/>
              <a:t>Behavioral Signatures on Assemblies?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7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de-compiling?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2386-9B8F-4AC4-BAA0-EAA98928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Stuff first</a:t>
            </a:r>
          </a:p>
          <a:p>
            <a:pPr lvl="1"/>
            <a:r>
              <a:rPr lang="en-US" dirty="0"/>
              <a:t>Load assembly in </a:t>
            </a:r>
            <a:r>
              <a:rPr lang="en-US" dirty="0" err="1"/>
              <a:t>dnSpy</a:t>
            </a:r>
            <a:endParaRPr lang="en-US" dirty="0"/>
          </a:p>
          <a:p>
            <a:pPr lvl="2"/>
            <a:r>
              <a:rPr lang="en-US" dirty="0"/>
              <a:t>Observe the execution chain</a:t>
            </a:r>
          </a:p>
          <a:p>
            <a:pPr lvl="2"/>
            <a:r>
              <a:rPr lang="en-US" dirty="0"/>
              <a:t>Make note the Hook routine</a:t>
            </a:r>
          </a:p>
          <a:p>
            <a:pPr lvl="3"/>
            <a:r>
              <a:rPr lang="en-US" dirty="0"/>
              <a:t>In our example using </a:t>
            </a:r>
            <a:r>
              <a:rPr lang="en-US" dirty="0" err="1"/>
              <a:t>SJITHook</a:t>
            </a:r>
            <a:r>
              <a:rPr lang="en-US" dirty="0"/>
              <a:t>, it is </a:t>
            </a:r>
            <a:r>
              <a:rPr lang="en-US" dirty="0" err="1"/>
              <a:t>HookCompileMethod</a:t>
            </a:r>
            <a:endParaRPr lang="en-US" dirty="0"/>
          </a:p>
          <a:p>
            <a:pPr lvl="2"/>
            <a:r>
              <a:rPr lang="en-US" dirty="0"/>
              <a:t>Insert breakpoint on hooked method</a:t>
            </a:r>
          </a:p>
          <a:p>
            <a:pPr lvl="2"/>
            <a:r>
              <a:rPr lang="en-US" dirty="0"/>
              <a:t>Execute (in lab if dealing with malware) up to breakpoint</a:t>
            </a:r>
          </a:p>
          <a:p>
            <a:pPr lvl="2"/>
            <a:r>
              <a:rPr lang="en-US" dirty="0"/>
              <a:t>Observe code changes as you step through the hook</a:t>
            </a:r>
          </a:p>
          <a:p>
            <a:pPr lvl="3"/>
            <a:r>
              <a:rPr lang="en-US" dirty="0"/>
              <a:t>The example in the demo will overwrite a specifically named method to swap out code base with an encrypted array</a:t>
            </a:r>
          </a:p>
          <a:p>
            <a:pPr lvl="4"/>
            <a:r>
              <a:rPr lang="en-US" dirty="0"/>
              <a:t>Something like this is common with JIT hooked methods in malware to obfuscate strings</a:t>
            </a:r>
          </a:p>
          <a:p>
            <a:pPr lvl="3"/>
            <a:r>
              <a:rPr lang="en-US" dirty="0"/>
              <a:t>Get lucky and identify a point you can break on to extract the encrypted/obfuscated strings.</a:t>
            </a:r>
          </a:p>
          <a:p>
            <a:pPr lvl="4"/>
            <a:r>
              <a:rPr lang="en-US" dirty="0"/>
              <a:t>Right-click and choose “Go to disassembly”</a:t>
            </a:r>
          </a:p>
        </p:txBody>
      </p:sp>
    </p:spTree>
    <p:extLst>
      <p:ext uri="{BB962C8B-B14F-4D97-AF65-F5344CB8AC3E}">
        <p14:creationId xmlns:p14="http://schemas.microsoft.com/office/powerpoint/2010/main" val="164181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de-compiling?</a:t>
            </a:r>
          </a:p>
        </p:txBody>
      </p:sp>
      <p:pic>
        <p:nvPicPr>
          <p:cNvPr id="1026" name="Picture 2" descr="https://khr0x40sh.files.wordpress.com/2019/09/dnspy_screenshot.png">
            <a:extLst>
              <a:ext uri="{FF2B5EF4-FFF2-40B4-BE49-F238E27FC236}">
                <a16:creationId xmlns:a16="http://schemas.microsoft.com/office/drawing/2014/main" id="{209DB264-2875-4CFC-8C26-D7713ED30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52" y="1825625"/>
            <a:ext cx="37540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8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76BD-A369-421E-97C8-1959305C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7EB3-5319-4A42-89FA-0333DFB4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Khristopher Tolbert, CISSP, OCSP, alphabet soup</a:t>
            </a:r>
          </a:p>
          <a:p>
            <a:pPr lvl="1"/>
            <a:r>
              <a:rPr lang="en-US"/>
              <a:t>Offensive Security or related field since 2005</a:t>
            </a:r>
          </a:p>
          <a:p>
            <a:pPr lvl="2"/>
            <a:r>
              <a:rPr lang="en-US"/>
              <a:t>USMC Information Assurance Red Team Member (Contractor) 2006-2010</a:t>
            </a:r>
          </a:p>
          <a:p>
            <a:pPr lvl="2"/>
            <a:r>
              <a:rPr lang="en-US"/>
              <a:t>DoD, USMC, Mantech Cyber Range Red Cell Member/Lead (Contractor) 2010-2018</a:t>
            </a:r>
          </a:p>
          <a:p>
            <a:pPr lvl="2"/>
            <a:r>
              <a:rPr lang="en-US"/>
              <a:t>VA CSOC EAS Red Team Member (Contractor) 2018-</a:t>
            </a:r>
          </a:p>
          <a:p>
            <a:pPr lvl="1"/>
            <a:r>
              <a:rPr lang="en-US"/>
              <a:t> B.S. in I.T –Network Security Focus, WGU 2012</a:t>
            </a:r>
          </a:p>
          <a:p>
            <a:pPr lvl="2"/>
            <a:r>
              <a:rPr lang="en-US"/>
              <a:t>Don’t we all? (sorry for the bad joke)</a:t>
            </a:r>
          </a:p>
          <a:p>
            <a:pPr lvl="1"/>
            <a:r>
              <a:rPr lang="en-US"/>
              <a:t>@khr0x40sh on Twitter, Github</a:t>
            </a:r>
          </a:p>
          <a:p>
            <a:pPr lvl="2"/>
            <a:r>
              <a:rPr lang="en-US"/>
              <a:t>Yes, that avatar is my actual dog at 4 months old. He’s 12 now and still trying to run in the middle of the street when I open my front door :-/ (still a good boy tho)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85FDB-C11A-4318-AD57-FA8FCCCD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debugging?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2386-9B8F-4AC4-BAA0-EAA98928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I want to debug this?</a:t>
            </a:r>
          </a:p>
          <a:p>
            <a:pPr lvl="1"/>
            <a:r>
              <a:rPr lang="en-US" dirty="0"/>
              <a:t>Attach to assembly in </a:t>
            </a:r>
            <a:r>
              <a:rPr lang="en-US" dirty="0" err="1"/>
              <a:t>windbg</a:t>
            </a:r>
            <a:endParaRPr lang="en-US" dirty="0"/>
          </a:p>
          <a:p>
            <a:pPr lvl="2"/>
            <a:r>
              <a:rPr lang="en-US" dirty="0"/>
              <a:t>Set up </a:t>
            </a:r>
            <a:r>
              <a:rPr lang="en-US" dirty="0" err="1"/>
              <a:t>windbg</a:t>
            </a:r>
            <a:r>
              <a:rPr lang="en-US" dirty="0"/>
              <a:t> for use with .NET assemblies</a:t>
            </a:r>
          </a:p>
          <a:p>
            <a:pPr lvl="3"/>
            <a:r>
              <a:rPr lang="en-US" dirty="0"/>
              <a:t>May cause a headache or two as </a:t>
            </a:r>
            <a:r>
              <a:rPr lang="en-US" dirty="0" err="1"/>
              <a:t>windbg</a:t>
            </a:r>
            <a:r>
              <a:rPr lang="en-US" dirty="0"/>
              <a:t> sometimes will not catch specified breakpoints</a:t>
            </a:r>
          </a:p>
          <a:p>
            <a:pPr lvl="4"/>
            <a:r>
              <a:rPr lang="en-US" dirty="0" err="1"/>
              <a:t>sxe</a:t>
            </a:r>
            <a:r>
              <a:rPr lang="en-US" dirty="0"/>
              <a:t> </a:t>
            </a:r>
            <a:r>
              <a:rPr lang="en-US" dirty="0" err="1"/>
              <a:t>ld:clr</a:t>
            </a:r>
            <a:endParaRPr lang="en-US" dirty="0"/>
          </a:p>
          <a:p>
            <a:pPr lvl="5"/>
            <a:r>
              <a:rPr lang="en-US" dirty="0"/>
              <a:t>g</a:t>
            </a:r>
          </a:p>
          <a:p>
            <a:pPr lvl="4"/>
            <a:r>
              <a:rPr lang="en-US" dirty="0"/>
              <a:t>!</a:t>
            </a:r>
            <a:r>
              <a:rPr lang="en-US" dirty="0" err="1"/>
              <a:t>sym</a:t>
            </a:r>
            <a:r>
              <a:rPr lang="en-US" dirty="0"/>
              <a:t> noisy</a:t>
            </a:r>
          </a:p>
          <a:p>
            <a:pPr lvl="4"/>
            <a:r>
              <a:rPr lang="en-US" dirty="0"/>
              <a:t>.</a:t>
            </a:r>
            <a:r>
              <a:rPr lang="en-US" dirty="0" err="1"/>
              <a:t>cordll</a:t>
            </a:r>
            <a:r>
              <a:rPr lang="en-US" dirty="0"/>
              <a:t> –</a:t>
            </a:r>
            <a:r>
              <a:rPr lang="en-US" dirty="0" err="1"/>
              <a:t>ve</a:t>
            </a:r>
            <a:r>
              <a:rPr lang="en-US" dirty="0"/>
              <a:t> –u –l</a:t>
            </a:r>
          </a:p>
          <a:p>
            <a:pPr lvl="4"/>
            <a:r>
              <a:rPr lang="en-US" dirty="0"/>
              <a:t>.</a:t>
            </a:r>
            <a:r>
              <a:rPr lang="en-US" dirty="0" err="1"/>
              <a:t>loadby</a:t>
            </a:r>
            <a:r>
              <a:rPr lang="en-US" dirty="0"/>
              <a:t>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clr</a:t>
            </a:r>
            <a:endParaRPr lang="en-US" dirty="0"/>
          </a:p>
          <a:p>
            <a:pPr lvl="4"/>
            <a:r>
              <a:rPr lang="en-US" dirty="0"/>
              <a:t>Add breakpoints (!</a:t>
            </a:r>
            <a:r>
              <a:rPr lang="en-US" dirty="0" err="1"/>
              <a:t>bpmd</a:t>
            </a:r>
            <a:r>
              <a:rPr lang="en-US" dirty="0"/>
              <a:t> binary_name.exe </a:t>
            </a:r>
            <a:r>
              <a:rPr lang="en-US" dirty="0" err="1"/>
              <a:t>Class.method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Cross fingers, and g </a:t>
            </a:r>
          </a:p>
          <a:p>
            <a:pPr lvl="2"/>
            <a:r>
              <a:rPr lang="en-US" dirty="0"/>
              <a:t>Attempt to break on Hooked method</a:t>
            </a:r>
          </a:p>
          <a:p>
            <a:pPr lvl="3"/>
            <a:r>
              <a:rPr lang="en-US" dirty="0"/>
              <a:t>In our example, it is </a:t>
            </a:r>
            <a:r>
              <a:rPr lang="en-US" dirty="0" err="1"/>
              <a:t>get_flag</a:t>
            </a:r>
            <a:endParaRPr lang="en-US" dirty="0"/>
          </a:p>
          <a:p>
            <a:pPr lvl="2"/>
            <a:r>
              <a:rPr lang="en-US" dirty="0"/>
              <a:t>Execute (in lab if dealing with malware) up to breakpoint</a:t>
            </a:r>
          </a:p>
          <a:p>
            <a:pPr lvl="2"/>
            <a:r>
              <a:rPr lang="en-US" dirty="0"/>
              <a:t>Observe code changes as you step through the hooked method</a:t>
            </a:r>
          </a:p>
          <a:p>
            <a:pPr lvl="2"/>
            <a:r>
              <a:rPr lang="en-US" dirty="0"/>
              <a:t>Shameless blog plug about these steps: </a:t>
            </a:r>
            <a:r>
              <a:rPr lang="en-US" dirty="0">
                <a:hlinkClick r:id="rId2"/>
              </a:rPr>
              <a:t>https://khr0x40sh.wordpress.com/2019/09/12/derbycon-ctf-net-mssql-shenanigans/</a:t>
            </a:r>
            <a:r>
              <a:rPr lang="en-US" dirty="0"/>
              <a:t> 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8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2386-9B8F-4AC4-BAA0-EAA98928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from </a:t>
            </a:r>
            <a:r>
              <a:rPr lang="en-US" dirty="0" err="1"/>
              <a:t>DerbyCon’s</a:t>
            </a:r>
            <a:r>
              <a:rPr lang="en-US" dirty="0"/>
              <a:t> CTF!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66740-CE66-4F2D-9847-FE505942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35" y="2288095"/>
            <a:ext cx="5991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37D4-3B29-4590-8915-707B3429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3142-B30D-4C8B-B20D-E419B695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DefaultUser</a:t>
            </a:r>
            <a:r>
              <a:rPr lang="en-US" dirty="0"/>
              <a:t> (</a:t>
            </a:r>
            <a:r>
              <a:rPr lang="en-US" dirty="0" err="1"/>
              <a:t>DerbyCon</a:t>
            </a:r>
            <a:r>
              <a:rPr lang="en-US" dirty="0"/>
              <a:t> CTF Team)</a:t>
            </a:r>
          </a:p>
          <a:p>
            <a:r>
              <a:rPr lang="en-US" dirty="0"/>
              <a:t>Rudy</a:t>
            </a:r>
          </a:p>
          <a:p>
            <a:r>
              <a:rPr lang="en-US" dirty="0"/>
              <a:t>Allen</a:t>
            </a:r>
          </a:p>
          <a:p>
            <a:r>
              <a:rPr lang="en-US" dirty="0" err="1"/>
              <a:t>Maveris</a:t>
            </a:r>
            <a:r>
              <a:rPr lang="en-US" dirty="0"/>
              <a:t>, LLC</a:t>
            </a:r>
          </a:p>
          <a:p>
            <a:r>
              <a:rPr lang="en-US" dirty="0" err="1"/>
              <a:t>Halfaker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DerbyConCTF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SilentBreakSecurity</a:t>
            </a:r>
            <a:endParaRPr lang="en-US" dirty="0"/>
          </a:p>
          <a:p>
            <a:r>
              <a:rPr lang="en-US" dirty="0"/>
              <a:t>@byt3bl33der</a:t>
            </a:r>
          </a:p>
          <a:p>
            <a:r>
              <a:rPr lang="en-US" dirty="0"/>
              <a:t>The authors of the links in these slides</a:t>
            </a:r>
          </a:p>
          <a:p>
            <a:r>
              <a:rPr lang="en-US" dirty="0"/>
              <a:t>And you for coming to my talk!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5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37D4-3B29-4590-8915-707B3429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3142-B30D-4C8B-B20D-E419B695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https://docs.microsoft.com/en-us/dotnet/standard/managed-code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https://stackoverflow.com/questions/5589409/c-sharp-jit-compiling-and-net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https://github.com/icsharpcode/ILSpy</a:t>
            </a:r>
            <a:endParaRPr lang="en-US" dirty="0"/>
          </a:p>
          <a:p>
            <a:r>
              <a:rPr lang="en-US" dirty="0">
                <a:hlinkClick r:id="rId5"/>
              </a:rPr>
              <a:t>https://github.com/0xd4d/dnSpy</a:t>
            </a:r>
            <a:endParaRPr lang="en-US" dirty="0"/>
          </a:p>
          <a:p>
            <a:r>
              <a:rPr lang="en-US" dirty="0">
                <a:hlinkClick r:id="rId6"/>
              </a:rPr>
              <a:t>https://www.endgame.com/blog/technical-blog/hunting-memory-net-attacks</a:t>
            </a:r>
            <a:endParaRPr lang="en-US" dirty="0"/>
          </a:p>
          <a:p>
            <a:r>
              <a:rPr lang="en-US" dirty="0">
                <a:hlinkClick r:id="rId7"/>
              </a:rPr>
              <a:t>https://www.fireeye.com/blog/threat-research/2018/07/malicious-powershell-detection-via-machine-learning.html</a:t>
            </a:r>
            <a:endParaRPr lang="en-US" dirty="0"/>
          </a:p>
          <a:p>
            <a:r>
              <a:rPr lang="en-US" dirty="0">
                <a:hlinkClick r:id="rId8"/>
              </a:rPr>
              <a:t>https://ubbecode.wordpress.com/tag/jit-hook/</a:t>
            </a:r>
            <a:endParaRPr lang="en-US" dirty="0"/>
          </a:p>
          <a:p>
            <a:r>
              <a:rPr lang="en-US" dirty="0">
                <a:hlinkClick r:id="rId9"/>
              </a:rPr>
              <a:t>https://securelist.com/muddywaters-arsenal/90659/</a:t>
            </a:r>
            <a:endParaRPr lang="en-US" dirty="0"/>
          </a:p>
          <a:p>
            <a:r>
              <a:rPr lang="en-US" dirty="0">
                <a:hlinkClick r:id="rId10"/>
              </a:rPr>
              <a:t>https://docs.microsoft.com/en-us/windows-hardware/drivers/debugger/debugging-managed-code</a:t>
            </a:r>
            <a:endParaRPr lang="en-US" dirty="0"/>
          </a:p>
          <a:p>
            <a:r>
              <a:rPr lang="en-US" dirty="0">
                <a:hlinkClick r:id="rId11"/>
              </a:rPr>
              <a:t>https://blog.didierstevens.com/2019/10/15/powershell-add-type-csc-exe/</a:t>
            </a:r>
            <a:endParaRPr lang="en-US" dirty="0"/>
          </a:p>
          <a:p>
            <a:r>
              <a:rPr lang="en-US" dirty="0">
                <a:hlinkClick r:id="rId12"/>
              </a:rPr>
              <a:t>https://blog.talosintelligence.com/2017/07/unravelling-net-with-help-of-windbg.html</a:t>
            </a:r>
            <a:endParaRPr lang="en-US" dirty="0"/>
          </a:p>
          <a:p>
            <a:r>
              <a:rPr lang="en-US" dirty="0">
                <a:hlinkClick r:id="rId13"/>
              </a:rPr>
              <a:t>https://theartofdev.com/windbg-cheat-sheet/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6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A9E-CBF2-41A3-8E6F-7B60573E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4B80-E941-4203-8938-38FFBEC7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(.NET) and how to de-compile it into human readable source</a:t>
            </a:r>
          </a:p>
          <a:p>
            <a:pPr lvl="1"/>
            <a:r>
              <a:rPr lang="en-US" dirty="0"/>
              <a:t>Surprisingly not that difficult</a:t>
            </a:r>
          </a:p>
          <a:p>
            <a:r>
              <a:rPr lang="en-US" dirty="0"/>
              <a:t>C#,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powershell</a:t>
            </a:r>
            <a:r>
              <a:rPr lang="en-US" dirty="0"/>
              <a:t> to load C# assemblies/source:</a:t>
            </a:r>
          </a:p>
          <a:p>
            <a:pPr lvl="2"/>
            <a:r>
              <a:rPr lang="en-US" dirty="0"/>
              <a:t>Assembly::Load()</a:t>
            </a:r>
          </a:p>
          <a:p>
            <a:pPr lvl="2"/>
            <a:r>
              <a:rPr lang="en-US" dirty="0"/>
              <a:t>Add-Type</a:t>
            </a:r>
          </a:p>
          <a:p>
            <a:r>
              <a:rPr lang="en-US" dirty="0"/>
              <a:t>C#, part 3: Just in Time Hooking</a:t>
            </a:r>
          </a:p>
          <a:p>
            <a:pPr lvl="1"/>
            <a:r>
              <a:rPr lang="en-US" dirty="0"/>
              <a:t>De-compiling</a:t>
            </a:r>
          </a:p>
          <a:p>
            <a:pPr lvl="1"/>
            <a:r>
              <a:rPr lang="en-US" dirty="0"/>
              <a:t>Debugging</a:t>
            </a:r>
          </a:p>
          <a:p>
            <a:r>
              <a:rPr lang="en-US" dirty="0"/>
              <a:t>DEMO if we have time</a:t>
            </a:r>
          </a:p>
          <a:p>
            <a:pPr lvl="1"/>
            <a:r>
              <a:rPr lang="en-US" dirty="0"/>
              <a:t>Thanks </a:t>
            </a:r>
            <a:r>
              <a:rPr lang="en-US" dirty="0" err="1"/>
              <a:t>DerbyCon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7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274-C616-4260-B511-AFB299BD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DB1E-DF62-49C4-A0C4-9956B401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Malware is cyclic</a:t>
            </a:r>
          </a:p>
          <a:p>
            <a:pPr lvl="1"/>
            <a:r>
              <a:rPr lang="en-US" dirty="0"/>
              <a:t>What’s old is new</a:t>
            </a:r>
          </a:p>
          <a:p>
            <a:pPr lvl="2"/>
            <a:r>
              <a:rPr lang="en-US" dirty="0"/>
              <a:t>VBA based malware, then C#, then </a:t>
            </a:r>
            <a:r>
              <a:rPr lang="en-US" dirty="0" err="1"/>
              <a:t>powershell</a:t>
            </a:r>
            <a:r>
              <a:rPr lang="en-US" dirty="0"/>
              <a:t>, back to C# …?</a:t>
            </a:r>
          </a:p>
          <a:p>
            <a:pPr lvl="1"/>
            <a:r>
              <a:rPr lang="en-US" dirty="0"/>
              <a:t>JIT hooking code has been around for awhile, but now seems to be getting adopted for .NET malware</a:t>
            </a:r>
          </a:p>
          <a:p>
            <a:pPr lvl="2"/>
            <a:r>
              <a:rPr lang="en-US" dirty="0"/>
              <a:t>JIT hooking may make decompiling troublesome as well</a:t>
            </a:r>
          </a:p>
          <a:p>
            <a:r>
              <a:rPr lang="en-US" dirty="0"/>
              <a:t>.NET Framework is everywhere</a:t>
            </a:r>
          </a:p>
          <a:p>
            <a:pPr lvl="1"/>
            <a:r>
              <a:rPr lang="en-US" dirty="0"/>
              <a:t>Big target</a:t>
            </a:r>
          </a:p>
          <a:p>
            <a:pPr lvl="1"/>
            <a:r>
              <a:rPr lang="en-US" dirty="0"/>
              <a:t>Embedded, may be invisible to older defenses</a:t>
            </a:r>
          </a:p>
          <a:p>
            <a:pPr lvl="1"/>
            <a:r>
              <a:rPr lang="en-US" dirty="0"/>
              <a:t>Techniques for debugging may be used across numerous other .NET Languages (</a:t>
            </a:r>
            <a:r>
              <a:rPr lang="en-US" dirty="0" err="1"/>
              <a:t>powershell</a:t>
            </a:r>
            <a:r>
              <a:rPr lang="en-US" dirty="0"/>
              <a:t>, C#,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Interesting enough, anyone can make a .NET language </a:t>
            </a:r>
          </a:p>
          <a:p>
            <a:pPr lvl="2"/>
            <a:r>
              <a:rPr lang="en-US" dirty="0">
                <a:hlinkClick r:id="rId2"/>
              </a:rPr>
              <a:t>http://www.irongeek.com/i.php?page=videos/derbycon9/1-17-red-team-level-over-9000-fusing-the-powah-of-net-with-a-scripting-language-of-your-choosing-introducing-byoi-bring-your-own-interpreter-payloads-marcello-salvati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3759-CC15-4293-BC1D-BAC6159B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binaries when compiled, are very difficult to reverse back into source code</a:t>
            </a:r>
          </a:p>
          <a:p>
            <a:pPr lvl="1"/>
            <a:r>
              <a:rPr lang="en-US" dirty="0"/>
              <a:t>Tools do exist for this (</a:t>
            </a:r>
            <a:r>
              <a:rPr lang="en-US" dirty="0" err="1"/>
              <a:t>HexRays</a:t>
            </a:r>
            <a:r>
              <a:rPr lang="en-US" dirty="0"/>
              <a:t>, for example) but even the output is slightly off</a:t>
            </a:r>
          </a:p>
          <a:p>
            <a:r>
              <a:rPr lang="en-US" dirty="0"/>
              <a:t>C#, however, because it is a </a:t>
            </a:r>
            <a:r>
              <a:rPr lang="en-US" i="1" dirty="0"/>
              <a:t>managed</a:t>
            </a:r>
            <a:r>
              <a:rPr lang="en-US" dirty="0"/>
              <a:t> assembly, isn’t</a:t>
            </a:r>
          </a:p>
          <a:p>
            <a:pPr lvl="1"/>
            <a:r>
              <a:rPr lang="en-US" dirty="0"/>
              <a:t>This is thanks to the Common Language Runtime of the .NET Framework</a:t>
            </a:r>
          </a:p>
          <a:p>
            <a:pPr lvl="2"/>
            <a:r>
              <a:rPr lang="en-US" dirty="0"/>
              <a:t>A bit beyond this class, go here for more information:  </a:t>
            </a:r>
            <a:r>
              <a:rPr lang="en-US" dirty="0">
                <a:hlinkClick r:id="rId2"/>
              </a:rPr>
              <a:t>https://docs.microsoft.com/en-us/dotnet/standard/managed-code</a:t>
            </a:r>
            <a:endParaRPr lang="en-US" dirty="0"/>
          </a:p>
          <a:p>
            <a:pPr lvl="2"/>
            <a:r>
              <a:rPr lang="en-US" dirty="0"/>
              <a:t>Also, Just in Time compiling = Converts Intermediary Language into Machine Code for execution.  This is done at Runtime via the .NET Framework (</a:t>
            </a:r>
            <a:r>
              <a:rPr lang="en-US" dirty="0">
                <a:hlinkClick r:id="rId3"/>
              </a:rPr>
              <a:t>https://stackoverflow.com/questions/5589409/c-sharp-jit-compiling-and-net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33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</a:t>
            </a:r>
          </a:p>
        </p:txBody>
      </p:sp>
      <p:pic>
        <p:nvPicPr>
          <p:cNvPr id="1026" name="Picture 2" descr=".NET Framework execution model, from SlideShare">
            <a:extLst>
              <a:ext uri="{FF2B5EF4-FFF2-40B4-BE49-F238E27FC236}">
                <a16:creationId xmlns:a16="http://schemas.microsoft.com/office/drawing/2014/main" id="{6E859535-4C1B-486A-9DD4-DA2328B67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09" y="1862570"/>
            <a:ext cx="6317674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6C3F3-E03E-4312-BB2B-05E32FB99F6F}"/>
              </a:ext>
            </a:extLst>
          </p:cNvPr>
          <p:cNvSpPr txBox="1"/>
          <p:nvPr/>
        </p:nvSpPr>
        <p:spPr>
          <a:xfrm>
            <a:off x="646545" y="5492027"/>
            <a:ext cx="107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 </a:t>
            </a:r>
            <a:r>
              <a:rPr lang="en-US">
                <a:hlinkClick r:id="rId3"/>
              </a:rPr>
              <a:t>http://www.slideshare.net/ArunPrasadVidhyaarthi/introduction-to-net-framework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3759-CC15-4293-BC1D-BAC6159B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nifty tools out there exist for returning managed assemblies back to source:</a:t>
            </a:r>
          </a:p>
          <a:p>
            <a:pPr lvl="1"/>
            <a:r>
              <a:rPr lang="en-US" dirty="0" err="1"/>
              <a:t>iLSpy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https://github.com/icsharpcode/ILSpy</a:t>
            </a:r>
            <a:endParaRPr lang="en-US" dirty="0"/>
          </a:p>
          <a:p>
            <a:pPr lvl="2"/>
            <a:r>
              <a:rPr lang="en-US" dirty="0"/>
              <a:t>Open Source</a:t>
            </a:r>
          </a:p>
          <a:p>
            <a:pPr lvl="2"/>
            <a:r>
              <a:rPr lang="en-US" dirty="0"/>
              <a:t>Supports more than C#, but decompiles back to C#</a:t>
            </a:r>
          </a:p>
          <a:p>
            <a:pPr lvl="1"/>
            <a:r>
              <a:rPr lang="en-US" dirty="0" err="1"/>
              <a:t>dnSpy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https://github.com/0xd4d/dnSpy</a:t>
            </a:r>
            <a:endParaRPr lang="en-US" dirty="0"/>
          </a:p>
          <a:p>
            <a:pPr lvl="2"/>
            <a:r>
              <a:rPr lang="en-US" dirty="0"/>
              <a:t>Open Source</a:t>
            </a:r>
          </a:p>
          <a:p>
            <a:pPr lvl="3"/>
            <a:r>
              <a:rPr lang="en-US" dirty="0"/>
              <a:t>Uses the </a:t>
            </a:r>
            <a:r>
              <a:rPr lang="en-US" dirty="0" err="1"/>
              <a:t>iLSpy</a:t>
            </a:r>
            <a:r>
              <a:rPr lang="en-US" dirty="0"/>
              <a:t> libraries for decompiling!</a:t>
            </a:r>
          </a:p>
          <a:p>
            <a:pPr lvl="2"/>
            <a:r>
              <a:rPr lang="en-US" dirty="0"/>
              <a:t>Can debug and edit managed assembly on the fly!</a:t>
            </a:r>
          </a:p>
          <a:p>
            <a:pPr lvl="3"/>
            <a:r>
              <a:rPr lang="en-US" dirty="0"/>
              <a:t>Support for C# and VB.NET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 – </a:t>
            </a:r>
            <a:r>
              <a:rPr lang="en-US" dirty="0" err="1"/>
              <a:t>iLSpy</a:t>
            </a:r>
            <a:r>
              <a:rPr lang="en-US" dirty="0"/>
              <a:t>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47C60-B1F6-45DE-843D-87F0D56E7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35" y="1825625"/>
            <a:ext cx="6615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 – </a:t>
            </a:r>
            <a:r>
              <a:rPr lang="en-US" dirty="0" err="1"/>
              <a:t>dnSpy</a:t>
            </a:r>
            <a:r>
              <a:rPr lang="en-US" dirty="0"/>
              <a:t>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40FB2-F611-41AF-B96D-6A7F422A7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899" y="1825625"/>
            <a:ext cx="5836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12682</TotalTime>
  <Words>1665</Words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Exposing .NET and JIT for profit</vt:lpstr>
      <vt:lpstr>Who?</vt:lpstr>
      <vt:lpstr>What?</vt:lpstr>
      <vt:lpstr>Why?</vt:lpstr>
      <vt:lpstr>C# decompiling</vt:lpstr>
      <vt:lpstr>C# decompiling</vt:lpstr>
      <vt:lpstr>C# decompiling</vt:lpstr>
      <vt:lpstr>C# Decompiling – iLSpy Demo</vt:lpstr>
      <vt:lpstr>C# Decompiling – dnSpy Demo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C#, part 3: JIT Hooking</vt:lpstr>
      <vt:lpstr>C#, part 3: JIT Hooking – de-compiling?</vt:lpstr>
      <vt:lpstr>C#, part 3: JIT Hooking – de-compiling?</vt:lpstr>
      <vt:lpstr>C#, part 3: JIT Hooking – debugging?</vt:lpstr>
      <vt:lpstr>C#, part 3: JIT Hooking – DEMO</vt:lpstr>
      <vt:lpstr>Special Thanks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2019-09-09T16:35:05Z</dcterms:created>
  <dcterms:modified xsi:type="dcterms:W3CDTF">2020-02-05T14:12:03Z</dcterms:modified>
</cp:coreProperties>
</file>