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67" r:id="rId5"/>
    <p:sldId id="268" r:id="rId6"/>
    <p:sldId id="269" r:id="rId7"/>
    <p:sldId id="270" r:id="rId8"/>
    <p:sldId id="271" r:id="rId9"/>
    <p:sldId id="264" r:id="rId10"/>
    <p:sldId id="261" r:id="rId11"/>
    <p:sldId id="262" r:id="rId12"/>
    <p:sldId id="263" r:id="rId13"/>
    <p:sldId id="257" r:id="rId14"/>
    <p:sldId id="258" r:id="rId15"/>
    <p:sldId id="259" r:id="rId16"/>
    <p:sldId id="260" r:id="rId17"/>
    <p:sldId id="275" r:id="rId18"/>
    <p:sldId id="278" r:id="rId19"/>
    <p:sldId id="279" r:id="rId20"/>
    <p:sldId id="280" r:id="rId21"/>
    <p:sldId id="281" r:id="rId22"/>
    <p:sldId id="282" r:id="rId23"/>
    <p:sldId id="276" r:id="rId24"/>
    <p:sldId id="277" r:id="rId25"/>
    <p:sldId id="283" r:id="rId26"/>
    <p:sldId id="284" r:id="rId27"/>
    <p:sldId id="285" r:id="rId28"/>
    <p:sldId id="286" r:id="rId29"/>
    <p:sldId id="287" r:id="rId30"/>
    <p:sldId id="272" r:id="rId31"/>
    <p:sldId id="289" r:id="rId32"/>
    <p:sldId id="288" r:id="rId33"/>
    <p:sldId id="290" r:id="rId34"/>
    <p:sldId id="291" r:id="rId35"/>
    <p:sldId id="292" r:id="rId36"/>
    <p:sldId id="293" r:id="rId37"/>
    <p:sldId id="294" r:id="rId38"/>
    <p:sldId id="273" r:id="rId39"/>
    <p:sldId id="295" r:id="rId40"/>
    <p:sldId id="296" r:id="rId41"/>
    <p:sldId id="297" r:id="rId42"/>
    <p:sldId id="27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p:scale>
          <a:sx n="100" d="100"/>
          <a:sy n="100" d="100"/>
        </p:scale>
        <p:origin x="-61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60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77036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221551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241287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5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87938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236945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73069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23591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0263AE-5DAE-4645-BCAB-342357F9D2FA}" type="datetimeFigureOut">
              <a:rPr lang="ko-KR" altLang="en-US" smtClean="0"/>
              <a:t>2023-05-09</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54549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870263AE-5DAE-4645-BCAB-342357F9D2FA}" type="datetimeFigureOut">
              <a:rPr lang="ko-KR" altLang="en-US" smtClean="0"/>
              <a:t>2023-05-09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362592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0263AE-5DAE-4645-BCAB-342357F9D2FA}" type="datetimeFigureOut">
              <a:rPr lang="ko-KR" altLang="en-US" smtClean="0"/>
              <a:t>2023-05-09</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0FA41E-E751-4C12-BFD3-D04818C60984}" type="slidenum">
              <a:rPr lang="ko-KR" altLang="en-US" smtClean="0"/>
              <a:t>‹#›</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664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Log4j"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mkyong.com/logging/log4j2-xml-example/"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EBACDF-38AD-E206-22EE-289339FD6ADF}"/>
              </a:ext>
            </a:extLst>
          </p:cNvPr>
          <p:cNvSpPr>
            <a:spLocks noGrp="1"/>
          </p:cNvSpPr>
          <p:nvPr>
            <p:ph type="ctrTitle"/>
          </p:nvPr>
        </p:nvSpPr>
        <p:spPr/>
        <p:txBody>
          <a:bodyPr/>
          <a:lstStyle/>
          <a:p>
            <a:r>
              <a:rPr lang="ko-KR" altLang="en-US" dirty="0"/>
              <a:t>자바 웹 개발자</a:t>
            </a:r>
          </a:p>
        </p:txBody>
      </p:sp>
      <p:sp>
        <p:nvSpPr>
          <p:cNvPr id="3" name="부제목 2">
            <a:extLst>
              <a:ext uri="{FF2B5EF4-FFF2-40B4-BE49-F238E27FC236}">
                <a16:creationId xmlns:a16="http://schemas.microsoft.com/office/drawing/2014/main" id="{DE529AE8-44D8-06DA-2D7F-49AEF017AA09}"/>
              </a:ext>
            </a:extLst>
          </p:cNvPr>
          <p:cNvSpPr>
            <a:spLocks noGrp="1"/>
          </p:cNvSpPr>
          <p:nvPr>
            <p:ph type="subTitle" idx="1"/>
          </p:nvPr>
        </p:nvSpPr>
        <p:spPr/>
        <p:txBody>
          <a:bodyPr/>
          <a:lstStyle/>
          <a:p>
            <a:r>
              <a:rPr lang="en-US" altLang="ko-KR" dirty="0"/>
              <a:t>Servlet</a:t>
            </a:r>
            <a:r>
              <a:rPr lang="ko-KR" altLang="en-US" dirty="0"/>
              <a:t>편</a:t>
            </a:r>
          </a:p>
        </p:txBody>
      </p:sp>
    </p:spTree>
    <p:extLst>
      <p:ext uri="{BB962C8B-B14F-4D97-AF65-F5344CB8AC3E}">
        <p14:creationId xmlns:p14="http://schemas.microsoft.com/office/powerpoint/2010/main" val="231463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AE9F28-FAB0-097D-491A-09E692368AC6}"/>
              </a:ext>
            </a:extLst>
          </p:cNvPr>
          <p:cNvSpPr>
            <a:spLocks noGrp="1"/>
          </p:cNvSpPr>
          <p:nvPr>
            <p:ph type="title"/>
          </p:nvPr>
        </p:nvSpPr>
        <p:spPr/>
        <p:txBody>
          <a:bodyPr>
            <a:normAutofit/>
          </a:bodyPr>
          <a:lstStyle/>
          <a:p>
            <a:r>
              <a:rPr lang="ko-KR" altLang="en-US" sz="3600" dirty="0"/>
              <a:t>사용자의 요청 정보를 담고 있는 </a:t>
            </a:r>
            <a:r>
              <a:rPr lang="en-US" altLang="ko-KR" sz="3600" dirty="0"/>
              <a:t/>
            </a:r>
            <a:br>
              <a:rPr lang="en-US" altLang="ko-KR" sz="3600" dirty="0"/>
            </a:br>
            <a:r>
              <a:rPr lang="en-US" altLang="ko-KR" sz="3600" dirty="0" err="1"/>
              <a:t>ServletRequest</a:t>
            </a:r>
            <a:r>
              <a:rPr lang="en-US" altLang="ko-KR" sz="3600" dirty="0"/>
              <a:t> </a:t>
            </a:r>
            <a:r>
              <a:rPr lang="ko-KR" altLang="en-US" sz="3600" dirty="0"/>
              <a:t>인터페이스</a:t>
            </a:r>
          </a:p>
        </p:txBody>
      </p:sp>
      <p:sp>
        <p:nvSpPr>
          <p:cNvPr id="4" name="TextBox 3">
            <a:extLst>
              <a:ext uri="{FF2B5EF4-FFF2-40B4-BE49-F238E27FC236}">
                <a16:creationId xmlns:a16="http://schemas.microsoft.com/office/drawing/2014/main" id="{32BF7D90-9328-B3E9-D210-5E53C315C74A}"/>
              </a:ext>
            </a:extLst>
          </p:cNvPr>
          <p:cNvSpPr txBox="1"/>
          <p:nvPr/>
        </p:nvSpPr>
        <p:spPr>
          <a:xfrm>
            <a:off x="1066800" y="1881052"/>
            <a:ext cx="10554789" cy="1709122"/>
          </a:xfrm>
          <a:prstGeom prst="rect">
            <a:avLst/>
          </a:prstGeom>
          <a:noFill/>
        </p:spPr>
        <p:txBody>
          <a:bodyPr wrap="square" rtlCol="0">
            <a:spAutoFit/>
          </a:bodyPr>
          <a:lstStyle/>
          <a:p>
            <a:pPr>
              <a:lnSpc>
                <a:spcPct val="150000"/>
              </a:lnSpc>
            </a:pPr>
            <a:r>
              <a:rPr lang="en-US" altLang="ko-KR" dirty="0" err="1"/>
              <a:t>ServletRequest</a:t>
            </a:r>
            <a:r>
              <a:rPr lang="en-US" altLang="ko-KR" dirty="0"/>
              <a:t> </a:t>
            </a:r>
            <a:r>
              <a:rPr lang="ko-KR" altLang="en-US" dirty="0"/>
              <a:t>인터페이스는 클라이언트로부터 온 요청에 대한 정보를 </a:t>
            </a:r>
            <a:r>
              <a:rPr lang="ko-KR" altLang="en-US" dirty="0" err="1"/>
              <a:t>서블릿에게</a:t>
            </a:r>
            <a:r>
              <a:rPr lang="ko-KR" altLang="en-US" dirty="0"/>
              <a:t> 전달하기 위해 사용되는 인터페이스</a:t>
            </a:r>
            <a:r>
              <a:rPr lang="en-US" altLang="ko-KR" dirty="0"/>
              <a:t>.</a:t>
            </a:r>
          </a:p>
          <a:p>
            <a:pPr>
              <a:lnSpc>
                <a:spcPct val="150000"/>
              </a:lnSpc>
            </a:pPr>
            <a:r>
              <a:rPr lang="ko-KR" altLang="en-US" dirty="0" err="1"/>
              <a:t>서블릿</a:t>
            </a:r>
            <a:r>
              <a:rPr lang="ko-KR" altLang="en-US" dirty="0"/>
              <a:t> 컨테이너는 클라이언트로부터 온 요청을 </a:t>
            </a:r>
            <a:r>
              <a:rPr lang="en-US" altLang="ko-KR" dirty="0" err="1"/>
              <a:t>ServletRequest</a:t>
            </a:r>
            <a:r>
              <a:rPr lang="en-US" altLang="ko-KR" dirty="0"/>
              <a:t> </a:t>
            </a:r>
            <a:r>
              <a:rPr lang="ko-KR" altLang="en-US" dirty="0"/>
              <a:t>인터페이스를 구현한 </a:t>
            </a:r>
            <a:r>
              <a:rPr lang="en-US" altLang="ko-KR" dirty="0"/>
              <a:t>Request</a:t>
            </a:r>
            <a:r>
              <a:rPr lang="ko-KR" altLang="en-US" dirty="0"/>
              <a:t> 객체를 생성해 </a:t>
            </a:r>
            <a:r>
              <a:rPr lang="ko-KR" altLang="en-US" dirty="0" err="1"/>
              <a:t>서블릿에게</a:t>
            </a:r>
            <a:r>
              <a:rPr lang="ko-KR" altLang="en-US" dirty="0"/>
              <a:t> 전달한다</a:t>
            </a:r>
            <a:r>
              <a:rPr lang="en-US" altLang="ko-KR" dirty="0"/>
              <a:t>. </a:t>
            </a:r>
            <a:endParaRPr lang="ko-KR" altLang="en-US" dirty="0"/>
          </a:p>
        </p:txBody>
      </p:sp>
    </p:spTree>
    <p:extLst>
      <p:ext uri="{BB962C8B-B14F-4D97-AF65-F5344CB8AC3E}">
        <p14:creationId xmlns:p14="http://schemas.microsoft.com/office/powerpoint/2010/main" val="48330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3062695-6C95-84DE-839D-B342B546E0C6}"/>
              </a:ext>
            </a:extLst>
          </p:cNvPr>
          <p:cNvPicPr>
            <a:picLocks noChangeAspect="1"/>
          </p:cNvPicPr>
          <p:nvPr/>
        </p:nvPicPr>
        <p:blipFill>
          <a:blip r:embed="rId2"/>
          <a:stretch>
            <a:fillRect/>
          </a:stretch>
        </p:blipFill>
        <p:spPr>
          <a:xfrm>
            <a:off x="1135652" y="183016"/>
            <a:ext cx="7029450" cy="6143625"/>
          </a:xfrm>
          <a:prstGeom prst="rect">
            <a:avLst/>
          </a:prstGeom>
        </p:spPr>
      </p:pic>
    </p:spTree>
    <p:extLst>
      <p:ext uri="{BB962C8B-B14F-4D97-AF65-F5344CB8AC3E}">
        <p14:creationId xmlns:p14="http://schemas.microsoft.com/office/powerpoint/2010/main" val="44583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8538C4-C127-B9D3-0C62-ED3C9DADE6DB}"/>
              </a:ext>
            </a:extLst>
          </p:cNvPr>
          <p:cNvSpPr>
            <a:spLocks noGrp="1"/>
          </p:cNvSpPr>
          <p:nvPr>
            <p:ph type="title"/>
          </p:nvPr>
        </p:nvSpPr>
        <p:spPr/>
        <p:txBody>
          <a:bodyPr/>
          <a:lstStyle/>
          <a:p>
            <a:r>
              <a:rPr lang="ko-KR" altLang="en-US" dirty="0"/>
              <a:t>클라이언트에게 응답할 때 사용되는 </a:t>
            </a:r>
            <a:r>
              <a:rPr lang="en-US" altLang="ko-KR" dirty="0" err="1"/>
              <a:t>ServletResponse</a:t>
            </a:r>
            <a:r>
              <a:rPr lang="en-US" altLang="ko-KR" dirty="0"/>
              <a:t> </a:t>
            </a:r>
            <a:r>
              <a:rPr lang="ko-KR" altLang="en-US" dirty="0"/>
              <a:t>인터페이스</a:t>
            </a:r>
          </a:p>
        </p:txBody>
      </p:sp>
      <p:sp>
        <p:nvSpPr>
          <p:cNvPr id="4" name="TextBox 3">
            <a:extLst>
              <a:ext uri="{FF2B5EF4-FFF2-40B4-BE49-F238E27FC236}">
                <a16:creationId xmlns:a16="http://schemas.microsoft.com/office/drawing/2014/main" id="{E40E1FA8-1335-4938-1531-DA2FB91E1D3A}"/>
              </a:ext>
            </a:extLst>
          </p:cNvPr>
          <p:cNvSpPr txBox="1"/>
          <p:nvPr/>
        </p:nvSpPr>
        <p:spPr>
          <a:xfrm>
            <a:off x="1066800" y="1881052"/>
            <a:ext cx="10554789" cy="1293624"/>
          </a:xfrm>
          <a:prstGeom prst="rect">
            <a:avLst/>
          </a:prstGeom>
          <a:noFill/>
        </p:spPr>
        <p:txBody>
          <a:bodyPr wrap="square" rtlCol="0">
            <a:spAutoFit/>
          </a:bodyPr>
          <a:lstStyle/>
          <a:p>
            <a:pPr>
              <a:lnSpc>
                <a:spcPct val="150000"/>
              </a:lnSpc>
            </a:pPr>
            <a:r>
              <a:rPr lang="en-US" altLang="ko-KR" dirty="0" err="1"/>
              <a:t>ServletResponse</a:t>
            </a:r>
            <a:r>
              <a:rPr lang="en-US" altLang="ko-KR" dirty="0"/>
              <a:t> </a:t>
            </a:r>
            <a:r>
              <a:rPr lang="ko-KR" altLang="en-US" dirty="0"/>
              <a:t>인터페이스는 </a:t>
            </a:r>
            <a:r>
              <a:rPr lang="ko-KR" altLang="en-US" dirty="0" err="1"/>
              <a:t>서블릿에서</a:t>
            </a:r>
            <a:r>
              <a:rPr lang="ko-KR" altLang="en-US" dirty="0"/>
              <a:t> 처리된 결과를 클라이언트에게 되돌려 줄 때 필요한 기능들을 미리 정의해 놓은 인터페이스</a:t>
            </a:r>
            <a:r>
              <a:rPr lang="en-US" altLang="ko-KR" dirty="0"/>
              <a:t>. </a:t>
            </a:r>
            <a:r>
              <a:rPr lang="ko-KR" altLang="en-US" dirty="0"/>
              <a:t>이때 클라이언트로 보내지는 모든 데이터는 </a:t>
            </a:r>
            <a:r>
              <a:rPr lang="en-US" altLang="ko-KR" dirty="0"/>
              <a:t>MIME</a:t>
            </a:r>
            <a:r>
              <a:rPr lang="ko-KR" altLang="en-US" dirty="0"/>
              <a:t>타입으로 </a:t>
            </a:r>
            <a:r>
              <a:rPr lang="ko-KR" altLang="en-US" dirty="0" err="1"/>
              <a:t>인코딩되어</a:t>
            </a:r>
            <a:r>
              <a:rPr lang="ko-KR" altLang="en-US" dirty="0"/>
              <a:t> 전송된다</a:t>
            </a:r>
            <a:r>
              <a:rPr lang="en-US" altLang="ko-KR" dirty="0"/>
              <a:t>. </a:t>
            </a:r>
            <a:endParaRPr lang="ko-KR" altLang="en-US" dirty="0"/>
          </a:p>
        </p:txBody>
      </p:sp>
      <p:pic>
        <p:nvPicPr>
          <p:cNvPr id="6" name="그림 5">
            <a:extLst>
              <a:ext uri="{FF2B5EF4-FFF2-40B4-BE49-F238E27FC236}">
                <a16:creationId xmlns:a16="http://schemas.microsoft.com/office/drawing/2014/main" id="{FC3A6219-2944-A00D-DA42-53D743AA25B5}"/>
              </a:ext>
            </a:extLst>
          </p:cNvPr>
          <p:cNvPicPr>
            <a:picLocks noChangeAspect="1"/>
          </p:cNvPicPr>
          <p:nvPr/>
        </p:nvPicPr>
        <p:blipFill>
          <a:blip r:embed="rId2"/>
          <a:stretch>
            <a:fillRect/>
          </a:stretch>
        </p:blipFill>
        <p:spPr>
          <a:xfrm>
            <a:off x="996451" y="3429000"/>
            <a:ext cx="8199437" cy="2876006"/>
          </a:xfrm>
          <a:prstGeom prst="rect">
            <a:avLst/>
          </a:prstGeom>
        </p:spPr>
      </p:pic>
    </p:spTree>
    <p:extLst>
      <p:ext uri="{BB962C8B-B14F-4D97-AF65-F5344CB8AC3E}">
        <p14:creationId xmlns:p14="http://schemas.microsoft.com/office/powerpoint/2010/main" val="329365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F10224-C932-E065-8631-E240FDC039E1}"/>
              </a:ext>
            </a:extLst>
          </p:cNvPr>
          <p:cNvSpPr>
            <a:spLocks noGrp="1"/>
          </p:cNvSpPr>
          <p:nvPr>
            <p:ph type="title"/>
          </p:nvPr>
        </p:nvSpPr>
        <p:spPr>
          <a:xfrm>
            <a:off x="1066800" y="357051"/>
            <a:ext cx="10058400" cy="1223555"/>
          </a:xfrm>
        </p:spPr>
        <p:txBody>
          <a:bodyPr/>
          <a:lstStyle/>
          <a:p>
            <a:r>
              <a:rPr lang="en-US" altLang="ko-KR" dirty="0" err="1"/>
              <a:t>HttpServletRequest</a:t>
            </a:r>
            <a:r>
              <a:rPr lang="en-US" altLang="ko-KR" dirty="0"/>
              <a:t> </a:t>
            </a:r>
            <a:r>
              <a:rPr lang="ko-KR" altLang="en-US" dirty="0"/>
              <a:t>인터페이스</a:t>
            </a:r>
          </a:p>
        </p:txBody>
      </p:sp>
      <p:sp>
        <p:nvSpPr>
          <p:cNvPr id="3" name="TextBox 2">
            <a:extLst>
              <a:ext uri="{FF2B5EF4-FFF2-40B4-BE49-F238E27FC236}">
                <a16:creationId xmlns:a16="http://schemas.microsoft.com/office/drawing/2014/main" id="{7D60E306-ACD9-8437-E99A-BA8C47C6A6C7}"/>
              </a:ext>
            </a:extLst>
          </p:cNvPr>
          <p:cNvSpPr txBox="1"/>
          <p:nvPr/>
        </p:nvSpPr>
        <p:spPr>
          <a:xfrm>
            <a:off x="1066800" y="1881052"/>
            <a:ext cx="10554789" cy="1293624"/>
          </a:xfrm>
          <a:prstGeom prst="rect">
            <a:avLst/>
          </a:prstGeom>
          <a:noFill/>
        </p:spPr>
        <p:txBody>
          <a:bodyPr wrap="square" rtlCol="0">
            <a:spAutoFit/>
          </a:bodyPr>
          <a:lstStyle/>
          <a:p>
            <a:pPr>
              <a:lnSpc>
                <a:spcPct val="150000"/>
              </a:lnSpc>
            </a:pPr>
            <a:r>
              <a:rPr lang="en-US" altLang="ko-KR" dirty="0" err="1"/>
              <a:t>ServletRequest</a:t>
            </a:r>
            <a:r>
              <a:rPr lang="en-US" altLang="ko-KR" dirty="0"/>
              <a:t> </a:t>
            </a:r>
            <a:r>
              <a:rPr lang="ko-KR" altLang="en-US" dirty="0"/>
              <a:t>인터페이스를 확장하여 </a:t>
            </a:r>
            <a:r>
              <a:rPr lang="en-US" altLang="ko-KR" dirty="0"/>
              <a:t>HTTP </a:t>
            </a:r>
            <a:r>
              <a:rPr lang="ko-KR" altLang="en-US" dirty="0"/>
              <a:t>프로토콜에 사용하는 인터페이스이다</a:t>
            </a:r>
            <a:r>
              <a:rPr lang="en-US" altLang="ko-KR" dirty="0"/>
              <a:t>. </a:t>
            </a:r>
            <a:r>
              <a:rPr lang="ko-KR" altLang="en-US" dirty="0"/>
              <a:t>즉</a:t>
            </a:r>
            <a:r>
              <a:rPr lang="en-US" altLang="ko-KR" dirty="0"/>
              <a:t>, </a:t>
            </a:r>
            <a:r>
              <a:rPr lang="ko-KR" altLang="en-US" dirty="0"/>
              <a:t>사용자의 요청을 </a:t>
            </a:r>
            <a:r>
              <a:rPr lang="ko-KR" altLang="en-US" dirty="0" err="1"/>
              <a:t>서블릿에</a:t>
            </a:r>
            <a:r>
              <a:rPr lang="ko-KR" altLang="en-US" dirty="0"/>
              <a:t> 전달하기 위해서 </a:t>
            </a:r>
            <a:r>
              <a:rPr lang="ko-KR" altLang="en-US" dirty="0" err="1"/>
              <a:t>서블릿</a:t>
            </a:r>
            <a:r>
              <a:rPr lang="ko-KR" altLang="en-US" dirty="0"/>
              <a:t> 컨테이너가 요청을 </a:t>
            </a:r>
            <a:r>
              <a:rPr lang="en-US" altLang="ko-KR" dirty="0" err="1"/>
              <a:t>HttpServletRequest</a:t>
            </a:r>
            <a:r>
              <a:rPr lang="en-US" altLang="ko-KR" dirty="0"/>
              <a:t> </a:t>
            </a:r>
            <a:r>
              <a:rPr lang="ko-KR" altLang="en-US" dirty="0"/>
              <a:t>인터페이스를 구현한 객체로 전달한다</a:t>
            </a:r>
            <a:r>
              <a:rPr lang="en-US" altLang="ko-KR" dirty="0"/>
              <a:t>.</a:t>
            </a:r>
            <a:endParaRPr lang="ko-KR" altLang="en-US" dirty="0"/>
          </a:p>
        </p:txBody>
      </p:sp>
      <p:pic>
        <p:nvPicPr>
          <p:cNvPr id="5" name="그림 4">
            <a:extLst>
              <a:ext uri="{FF2B5EF4-FFF2-40B4-BE49-F238E27FC236}">
                <a16:creationId xmlns:a16="http://schemas.microsoft.com/office/drawing/2014/main" id="{C175E31B-D1EE-4AE0-432B-AE6B906770AD}"/>
              </a:ext>
            </a:extLst>
          </p:cNvPr>
          <p:cNvPicPr>
            <a:picLocks noChangeAspect="1"/>
          </p:cNvPicPr>
          <p:nvPr/>
        </p:nvPicPr>
        <p:blipFill>
          <a:blip r:embed="rId2"/>
          <a:stretch>
            <a:fillRect/>
          </a:stretch>
        </p:blipFill>
        <p:spPr>
          <a:xfrm>
            <a:off x="1066800" y="3342866"/>
            <a:ext cx="8382648" cy="2848928"/>
          </a:xfrm>
          <a:prstGeom prst="rect">
            <a:avLst/>
          </a:prstGeom>
        </p:spPr>
      </p:pic>
    </p:spTree>
    <p:extLst>
      <p:ext uri="{BB962C8B-B14F-4D97-AF65-F5344CB8AC3E}">
        <p14:creationId xmlns:p14="http://schemas.microsoft.com/office/powerpoint/2010/main" val="75502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132FBA-6EA4-1BC1-F0E9-E0768E307A95}"/>
              </a:ext>
            </a:extLst>
          </p:cNvPr>
          <p:cNvPicPr>
            <a:picLocks noChangeAspect="1"/>
          </p:cNvPicPr>
          <p:nvPr/>
        </p:nvPicPr>
        <p:blipFill>
          <a:blip r:embed="rId2"/>
          <a:stretch>
            <a:fillRect/>
          </a:stretch>
        </p:blipFill>
        <p:spPr>
          <a:xfrm>
            <a:off x="1214166" y="1011827"/>
            <a:ext cx="7267984" cy="5238547"/>
          </a:xfrm>
          <a:prstGeom prst="rect">
            <a:avLst/>
          </a:prstGeom>
        </p:spPr>
      </p:pic>
      <p:pic>
        <p:nvPicPr>
          <p:cNvPr id="5" name="그림 4">
            <a:extLst>
              <a:ext uri="{FF2B5EF4-FFF2-40B4-BE49-F238E27FC236}">
                <a16:creationId xmlns:a16="http://schemas.microsoft.com/office/drawing/2014/main" id="{E39EADD5-1C66-1854-5587-DEC9639939F3}"/>
              </a:ext>
            </a:extLst>
          </p:cNvPr>
          <p:cNvPicPr>
            <a:picLocks noChangeAspect="1"/>
          </p:cNvPicPr>
          <p:nvPr/>
        </p:nvPicPr>
        <p:blipFill>
          <a:blip r:embed="rId3"/>
          <a:stretch>
            <a:fillRect/>
          </a:stretch>
        </p:blipFill>
        <p:spPr>
          <a:xfrm>
            <a:off x="1205456" y="457745"/>
            <a:ext cx="7189607" cy="601404"/>
          </a:xfrm>
          <a:prstGeom prst="rect">
            <a:avLst/>
          </a:prstGeom>
        </p:spPr>
      </p:pic>
    </p:spTree>
    <p:extLst>
      <p:ext uri="{BB962C8B-B14F-4D97-AF65-F5344CB8AC3E}">
        <p14:creationId xmlns:p14="http://schemas.microsoft.com/office/powerpoint/2010/main" val="118389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ED465B-0CDB-4B52-972D-5DD43AF9FA11}"/>
              </a:ext>
            </a:extLst>
          </p:cNvPr>
          <p:cNvSpPr>
            <a:spLocks noGrp="1"/>
          </p:cNvSpPr>
          <p:nvPr>
            <p:ph type="title"/>
          </p:nvPr>
        </p:nvSpPr>
        <p:spPr/>
        <p:txBody>
          <a:bodyPr/>
          <a:lstStyle/>
          <a:p>
            <a:r>
              <a:rPr lang="en-US" altLang="ko-KR" dirty="0" err="1"/>
              <a:t>HttpServletResponse</a:t>
            </a:r>
            <a:r>
              <a:rPr lang="ko-KR" altLang="en-US" dirty="0"/>
              <a:t>인터페이스</a:t>
            </a:r>
          </a:p>
        </p:txBody>
      </p:sp>
      <p:sp>
        <p:nvSpPr>
          <p:cNvPr id="4" name="TextBox 3">
            <a:extLst>
              <a:ext uri="{FF2B5EF4-FFF2-40B4-BE49-F238E27FC236}">
                <a16:creationId xmlns:a16="http://schemas.microsoft.com/office/drawing/2014/main" id="{5DC435E5-359A-83C1-647B-BB7C900EFBFA}"/>
              </a:ext>
            </a:extLst>
          </p:cNvPr>
          <p:cNvSpPr txBox="1"/>
          <p:nvPr/>
        </p:nvSpPr>
        <p:spPr>
          <a:xfrm>
            <a:off x="1066800" y="1881052"/>
            <a:ext cx="10554789" cy="1295868"/>
          </a:xfrm>
          <a:prstGeom prst="rect">
            <a:avLst/>
          </a:prstGeom>
          <a:noFill/>
        </p:spPr>
        <p:txBody>
          <a:bodyPr wrap="square" rtlCol="0">
            <a:spAutoFit/>
          </a:bodyPr>
          <a:lstStyle/>
          <a:p>
            <a:pPr>
              <a:lnSpc>
                <a:spcPct val="150000"/>
              </a:lnSpc>
            </a:pPr>
            <a:r>
              <a:rPr lang="ko-KR" altLang="en-US" dirty="0"/>
              <a:t>웹</a:t>
            </a:r>
            <a:r>
              <a:rPr lang="en-US" altLang="ko-KR" dirty="0"/>
              <a:t> </a:t>
            </a:r>
            <a:r>
              <a:rPr lang="ko-KR" altLang="en-US" dirty="0"/>
              <a:t>서버에서 실행되고 있는 </a:t>
            </a:r>
            <a:r>
              <a:rPr lang="en-US" altLang="ko-KR" dirty="0"/>
              <a:t>HTTP </a:t>
            </a:r>
            <a:r>
              <a:rPr lang="ko-KR" altLang="en-US" dirty="0" err="1"/>
              <a:t>서블릿이</a:t>
            </a:r>
            <a:r>
              <a:rPr lang="ko-KR" altLang="en-US" dirty="0"/>
              <a:t> 클라이언트의 요청을 처리하고 그 결과를 </a:t>
            </a:r>
            <a:r>
              <a:rPr lang="en-US" altLang="ko-KR" dirty="0"/>
              <a:t>HTTP</a:t>
            </a:r>
            <a:r>
              <a:rPr lang="ko-KR" altLang="en-US" dirty="0"/>
              <a:t>를 사용해 클라이언트에게 되돌려 주기 위해 </a:t>
            </a:r>
            <a:r>
              <a:rPr lang="en-US" altLang="ko-KR" dirty="0" err="1"/>
              <a:t>HttpServletResponse</a:t>
            </a:r>
            <a:r>
              <a:rPr lang="en-US" altLang="ko-KR" dirty="0"/>
              <a:t> </a:t>
            </a:r>
            <a:r>
              <a:rPr lang="ko-KR" altLang="en-US" dirty="0"/>
              <a:t>사용</a:t>
            </a:r>
            <a:r>
              <a:rPr lang="en-US" altLang="ko-KR" dirty="0"/>
              <a:t>. </a:t>
            </a:r>
            <a:r>
              <a:rPr lang="en-US" altLang="ko-KR" dirty="0" err="1"/>
              <a:t>HttpServletResponse</a:t>
            </a:r>
            <a:r>
              <a:rPr lang="en-US" altLang="ko-KR" dirty="0"/>
              <a:t> </a:t>
            </a:r>
            <a:r>
              <a:rPr lang="ko-KR" altLang="en-US" dirty="0"/>
              <a:t>인터페이스는 </a:t>
            </a:r>
            <a:r>
              <a:rPr lang="ko-KR" altLang="en-US" dirty="0" err="1"/>
              <a:t>서블릿의</a:t>
            </a:r>
            <a:r>
              <a:rPr lang="ko-KR" altLang="en-US" dirty="0"/>
              <a:t> </a:t>
            </a:r>
            <a:r>
              <a:rPr lang="en-US" altLang="ko-KR" dirty="0"/>
              <a:t>service()</a:t>
            </a:r>
            <a:r>
              <a:rPr lang="ko-KR" altLang="en-US" dirty="0"/>
              <a:t>메소드가 </a:t>
            </a:r>
            <a:r>
              <a:rPr lang="en-US" altLang="ko-KR" dirty="0"/>
              <a:t>HTTP</a:t>
            </a:r>
            <a:r>
              <a:rPr lang="ko-KR" altLang="en-US" dirty="0"/>
              <a:t>헤더를 설정할 수 있도록 해주고 클라이언트에게 데이터를 돌려줄 수 있게 한다</a:t>
            </a:r>
            <a:r>
              <a:rPr lang="en-US" altLang="ko-KR" dirty="0"/>
              <a:t>.</a:t>
            </a:r>
            <a:endParaRPr lang="ko-KR" altLang="en-US" dirty="0"/>
          </a:p>
        </p:txBody>
      </p:sp>
    </p:spTree>
    <p:extLst>
      <p:ext uri="{BB962C8B-B14F-4D97-AF65-F5344CB8AC3E}">
        <p14:creationId xmlns:p14="http://schemas.microsoft.com/office/powerpoint/2010/main" val="24057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3BA9763-A86D-0902-892C-BA35B258216D}"/>
              </a:ext>
            </a:extLst>
          </p:cNvPr>
          <p:cNvPicPr>
            <a:picLocks noChangeAspect="1"/>
          </p:cNvPicPr>
          <p:nvPr/>
        </p:nvPicPr>
        <p:blipFill>
          <a:blip r:embed="rId2"/>
          <a:stretch>
            <a:fillRect/>
          </a:stretch>
        </p:blipFill>
        <p:spPr>
          <a:xfrm>
            <a:off x="853440" y="614667"/>
            <a:ext cx="9229703" cy="5272327"/>
          </a:xfrm>
          <a:prstGeom prst="rect">
            <a:avLst/>
          </a:prstGeom>
        </p:spPr>
      </p:pic>
    </p:spTree>
    <p:extLst>
      <p:ext uri="{BB962C8B-B14F-4D97-AF65-F5344CB8AC3E}">
        <p14:creationId xmlns:p14="http://schemas.microsoft.com/office/powerpoint/2010/main" val="115622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9FBE2C-3FBA-9728-58C0-63D14997ED17}"/>
              </a:ext>
            </a:extLst>
          </p:cNvPr>
          <p:cNvSpPr>
            <a:spLocks noGrp="1"/>
          </p:cNvSpPr>
          <p:nvPr>
            <p:ph type="title"/>
          </p:nvPr>
        </p:nvSpPr>
        <p:spPr/>
        <p:txBody>
          <a:bodyPr/>
          <a:lstStyle/>
          <a:p>
            <a:r>
              <a:rPr lang="en-US" altLang="ko-KR" dirty="0"/>
              <a:t>Web.xml</a:t>
            </a:r>
            <a:r>
              <a:rPr lang="ko-KR" altLang="en-US" dirty="0"/>
              <a:t> </a:t>
            </a:r>
          </a:p>
        </p:txBody>
      </p:sp>
      <p:sp>
        <p:nvSpPr>
          <p:cNvPr id="3" name="TextBox 2">
            <a:extLst>
              <a:ext uri="{FF2B5EF4-FFF2-40B4-BE49-F238E27FC236}">
                <a16:creationId xmlns:a16="http://schemas.microsoft.com/office/drawing/2014/main" id="{1B086C06-6E93-2BF0-CD28-1F233D1F194E}"/>
              </a:ext>
            </a:extLst>
          </p:cNvPr>
          <p:cNvSpPr txBox="1"/>
          <p:nvPr/>
        </p:nvSpPr>
        <p:spPr>
          <a:xfrm>
            <a:off x="1097280" y="1981320"/>
            <a:ext cx="10058400" cy="4247317"/>
          </a:xfrm>
          <a:prstGeom prst="rect">
            <a:avLst/>
          </a:prstGeom>
          <a:noFill/>
        </p:spPr>
        <p:txBody>
          <a:bodyPr wrap="square" rtlCol="0">
            <a:spAutoFit/>
          </a:bodyPr>
          <a:lstStyle/>
          <a:p>
            <a:pPr algn="l"/>
            <a:r>
              <a:rPr lang="en-US" altLang="ko-KR" b="0" i="0" dirty="0">
                <a:solidFill>
                  <a:srgbClr val="555555"/>
                </a:solidFill>
                <a:effectLst/>
                <a:latin typeface="Spoqa Han Sans"/>
              </a:rPr>
              <a:t>- web application</a:t>
            </a:r>
            <a:r>
              <a:rPr lang="ko-KR" altLang="en-US" b="0" i="0" dirty="0">
                <a:solidFill>
                  <a:srgbClr val="555555"/>
                </a:solidFill>
                <a:effectLst/>
                <a:latin typeface="Spoqa Han Sans"/>
              </a:rPr>
              <a:t>의 설정을 위한 </a:t>
            </a:r>
            <a:r>
              <a:rPr lang="en-US" altLang="ko-KR" b="0" i="0" dirty="0">
                <a:solidFill>
                  <a:srgbClr val="555555"/>
                </a:solidFill>
                <a:effectLst/>
                <a:latin typeface="Spoqa Han Sans"/>
              </a:rPr>
              <a:t>deployment descriptor(</a:t>
            </a:r>
            <a:r>
              <a:rPr lang="ko-KR" altLang="en-US" b="0" i="0" dirty="0">
                <a:solidFill>
                  <a:srgbClr val="555555"/>
                </a:solidFill>
                <a:effectLst/>
                <a:latin typeface="Spoqa Han Sans"/>
              </a:rPr>
              <a:t>배포 설명자</a:t>
            </a:r>
            <a:r>
              <a:rPr lang="en-US" altLang="ko-KR" b="0" i="0" dirty="0">
                <a:solidFill>
                  <a:srgbClr val="555555"/>
                </a:solidFill>
                <a:effectLst/>
                <a:latin typeface="Spoqa Han Sans"/>
              </a:rPr>
              <a:t>)</a:t>
            </a:r>
          </a:p>
          <a:p>
            <a:pPr algn="l"/>
            <a:r>
              <a:rPr lang="en-US" altLang="ko-KR" b="0" i="0" dirty="0">
                <a:solidFill>
                  <a:srgbClr val="555555"/>
                </a:solidFill>
                <a:effectLst/>
                <a:latin typeface="Spoqa Han Sans"/>
              </a:rPr>
              <a:t>  (</a:t>
            </a:r>
            <a:r>
              <a:rPr lang="ko-KR" altLang="en-US" b="0" i="0" dirty="0">
                <a:solidFill>
                  <a:srgbClr val="555555"/>
                </a:solidFill>
                <a:effectLst/>
                <a:latin typeface="Spoqa Han Sans"/>
              </a:rPr>
              <a:t>서버 작동이 가능하도록 </a:t>
            </a:r>
            <a:r>
              <a:rPr lang="en-US" altLang="ko-KR" b="0" i="0" dirty="0">
                <a:solidFill>
                  <a:srgbClr val="555555"/>
                </a:solidFill>
                <a:effectLst/>
                <a:latin typeface="Spoqa Han Sans"/>
              </a:rPr>
              <a:t>servlet </a:t>
            </a:r>
            <a:r>
              <a:rPr lang="ko-KR" altLang="en-US" b="0" i="0" dirty="0">
                <a:solidFill>
                  <a:srgbClr val="555555"/>
                </a:solidFill>
                <a:effectLst/>
                <a:latin typeface="Spoqa Han Sans"/>
              </a:rPr>
              <a:t>정보를 설정함</a:t>
            </a:r>
            <a:r>
              <a:rPr lang="en-US" altLang="ko-KR" b="0" i="0" dirty="0">
                <a:solidFill>
                  <a:srgbClr val="555555"/>
                </a:solidFill>
                <a:effectLst/>
                <a:latin typeface="Spoqa Han Sans"/>
              </a:rPr>
              <a:t>)</a:t>
            </a:r>
          </a:p>
          <a:p>
            <a:pPr algn="l"/>
            <a:r>
              <a:rPr lang="en-US" altLang="ko-KR" b="0" i="0" dirty="0">
                <a:solidFill>
                  <a:srgbClr val="555555"/>
                </a:solidFill>
                <a:effectLst/>
                <a:latin typeface="Spoqa Han Sans"/>
              </a:rPr>
              <a:t>- </a:t>
            </a:r>
            <a:r>
              <a:rPr lang="ko-KR" altLang="en-US" b="0" i="0" dirty="0">
                <a:solidFill>
                  <a:srgbClr val="555555"/>
                </a:solidFill>
                <a:effectLst/>
                <a:latin typeface="Spoqa Han Sans"/>
              </a:rPr>
              <a:t>브라우저가 </a:t>
            </a:r>
            <a:r>
              <a:rPr lang="en-US" altLang="ko-KR" b="0" i="0" dirty="0">
                <a:solidFill>
                  <a:srgbClr val="555555"/>
                </a:solidFill>
                <a:effectLst/>
                <a:latin typeface="Spoqa Han Sans"/>
              </a:rPr>
              <a:t>Java Servlet</a:t>
            </a:r>
            <a:r>
              <a:rPr lang="ko-KR" altLang="en-US" b="0" i="0" dirty="0">
                <a:solidFill>
                  <a:srgbClr val="555555"/>
                </a:solidFill>
                <a:effectLst/>
                <a:latin typeface="Spoqa Han Sans"/>
              </a:rPr>
              <a:t>에 접근하기 위해서는 </a:t>
            </a:r>
            <a:r>
              <a:rPr lang="en-US" altLang="ko-KR" b="0" i="0" dirty="0">
                <a:solidFill>
                  <a:srgbClr val="555555"/>
                </a:solidFill>
                <a:effectLst/>
                <a:latin typeface="Spoqa Han Sans"/>
              </a:rPr>
              <a:t>WAS(Ex. Tomcat)</a:t>
            </a:r>
            <a:r>
              <a:rPr lang="ko-KR" altLang="en-US" b="0" i="0" dirty="0">
                <a:solidFill>
                  <a:srgbClr val="555555"/>
                </a:solidFill>
                <a:effectLst/>
                <a:latin typeface="Spoqa Han Sans"/>
              </a:rPr>
              <a:t>에 필요한 정보를 알려줘야 해당하는 </a:t>
            </a:r>
            <a:r>
              <a:rPr lang="en-US" altLang="ko-KR" b="0" i="0" dirty="0">
                <a:solidFill>
                  <a:srgbClr val="555555"/>
                </a:solidFill>
                <a:effectLst/>
                <a:latin typeface="Spoqa Han Sans"/>
              </a:rPr>
              <a:t>Servlet</a:t>
            </a:r>
            <a:r>
              <a:rPr lang="ko-KR" altLang="en-US" b="0" i="0" dirty="0">
                <a:solidFill>
                  <a:srgbClr val="555555"/>
                </a:solidFill>
                <a:effectLst/>
                <a:latin typeface="Spoqa Han Sans"/>
              </a:rPr>
              <a:t>을 호출할 수 있다</a:t>
            </a:r>
            <a:r>
              <a:rPr lang="en-US" altLang="ko-KR" b="0" i="0" dirty="0">
                <a:solidFill>
                  <a:srgbClr val="555555"/>
                </a:solidFill>
                <a:effectLst/>
                <a:latin typeface="Spoqa Han Sans"/>
              </a:rPr>
              <a:t>.</a:t>
            </a:r>
          </a:p>
          <a:p>
            <a:pPr algn="l"/>
            <a:r>
              <a:rPr lang="en-US" altLang="ko-KR" b="0" i="0" dirty="0">
                <a:solidFill>
                  <a:srgbClr val="555555"/>
                </a:solidFill>
                <a:effectLst/>
                <a:latin typeface="Spoqa Han Sans"/>
              </a:rPr>
              <a:t/>
            </a:r>
            <a:br>
              <a:rPr lang="en-US" altLang="ko-KR" b="0" i="0" dirty="0">
                <a:solidFill>
                  <a:srgbClr val="555555"/>
                </a:solidFill>
                <a:effectLst/>
                <a:latin typeface="Spoqa Han Sans"/>
              </a:rPr>
            </a:br>
            <a:r>
              <a:rPr lang="ko-KR" altLang="en-US" b="1" i="0" dirty="0">
                <a:solidFill>
                  <a:srgbClr val="555555"/>
                </a:solidFill>
                <a:effectLst/>
                <a:latin typeface="Spoqa Han Sans"/>
              </a:rPr>
              <a:t>* 필요한 정보 </a:t>
            </a:r>
            <a:r>
              <a:rPr lang="en-US" altLang="ko-KR" b="1" i="0" dirty="0">
                <a:solidFill>
                  <a:srgbClr val="555555"/>
                </a:solidFill>
                <a:effectLst/>
                <a:latin typeface="Spoqa Han Sans"/>
              </a:rPr>
              <a:t>:</a:t>
            </a:r>
            <a:r>
              <a:rPr lang="ko-KR" altLang="en-US" b="0" i="0" dirty="0">
                <a:solidFill>
                  <a:srgbClr val="555555"/>
                </a:solidFill>
                <a:effectLst/>
                <a:latin typeface="Spoqa Han Sans"/>
              </a:rPr>
              <a:t> </a:t>
            </a:r>
            <a:r>
              <a:rPr lang="en-US" altLang="ko-KR" b="0" i="0" dirty="0">
                <a:solidFill>
                  <a:srgbClr val="555555"/>
                </a:solidFill>
                <a:effectLst/>
                <a:latin typeface="Spoqa Han Sans"/>
              </a:rPr>
              <a:t>1) </a:t>
            </a:r>
            <a:r>
              <a:rPr lang="ko-KR" altLang="en-US" b="0" i="0" dirty="0">
                <a:solidFill>
                  <a:srgbClr val="555555"/>
                </a:solidFill>
                <a:effectLst/>
                <a:latin typeface="Spoqa Han Sans"/>
              </a:rPr>
              <a:t>배포할 </a:t>
            </a:r>
            <a:r>
              <a:rPr lang="en-US" altLang="ko-KR" b="0" i="0" dirty="0">
                <a:solidFill>
                  <a:srgbClr val="555555"/>
                </a:solidFill>
                <a:effectLst/>
                <a:latin typeface="Spoqa Han Sans"/>
              </a:rPr>
              <a:t>Servlet</a:t>
            </a:r>
            <a:r>
              <a:rPr lang="ko-KR" altLang="en-US" b="0" i="0" dirty="0">
                <a:solidFill>
                  <a:srgbClr val="555555"/>
                </a:solidFill>
                <a:effectLst/>
                <a:latin typeface="Spoqa Han Sans"/>
              </a:rPr>
              <a:t>이 무엇인지</a:t>
            </a:r>
          </a:p>
          <a:p>
            <a:pPr algn="l"/>
            <a:r>
              <a:rPr lang="ko-KR" altLang="en-US" b="0" i="0" dirty="0">
                <a:solidFill>
                  <a:srgbClr val="555555"/>
                </a:solidFill>
                <a:effectLst/>
                <a:latin typeface="Spoqa Han Sans"/>
              </a:rPr>
              <a:t>                    </a:t>
            </a:r>
            <a:r>
              <a:rPr lang="en-US" altLang="ko-KR" b="0" i="0" dirty="0">
                <a:solidFill>
                  <a:srgbClr val="555555"/>
                </a:solidFill>
                <a:effectLst/>
                <a:latin typeface="Spoqa Han Sans"/>
              </a:rPr>
              <a:t>( &lt;servlet&gt; - &lt;servlet-name&gt;, </a:t>
            </a:r>
            <a:r>
              <a:rPr lang="en-US" altLang="ko-KR" b="0" i="0" dirty="0">
                <a:solidFill>
                  <a:srgbClr val="333333"/>
                </a:solidFill>
                <a:effectLst/>
                <a:latin typeface="Spoqa Han Sans"/>
              </a:rPr>
              <a:t>&lt;servlet-class&gt;</a:t>
            </a:r>
            <a:r>
              <a:rPr lang="ko-KR" altLang="en-US" b="0" i="0" dirty="0">
                <a:solidFill>
                  <a:srgbClr val="555555"/>
                </a:solidFill>
                <a:effectLst/>
                <a:latin typeface="Spoqa Han Sans"/>
              </a:rPr>
              <a:t> </a:t>
            </a:r>
            <a:r>
              <a:rPr lang="en-US" altLang="ko-KR" b="0" i="0" dirty="0">
                <a:solidFill>
                  <a:srgbClr val="555555"/>
                </a:solidFill>
                <a:effectLst/>
                <a:latin typeface="Spoqa Han Sans"/>
              </a:rPr>
              <a:t>)</a:t>
            </a:r>
            <a:br>
              <a:rPr lang="en-US" altLang="ko-KR" b="0" i="0" dirty="0">
                <a:solidFill>
                  <a:srgbClr val="555555"/>
                </a:solidFill>
                <a:effectLst/>
                <a:latin typeface="Spoqa Han Sans"/>
              </a:rPr>
            </a:br>
            <a:r>
              <a:rPr lang="ko-KR" altLang="en-US" b="1" i="0" dirty="0">
                <a:solidFill>
                  <a:srgbClr val="555555"/>
                </a:solidFill>
                <a:effectLst/>
                <a:latin typeface="Spoqa Han Sans"/>
              </a:rPr>
              <a:t>* 필요한 정보</a:t>
            </a:r>
            <a:r>
              <a:rPr lang="ko-KR" altLang="en-US" b="0" i="0" dirty="0">
                <a:solidFill>
                  <a:srgbClr val="555555"/>
                </a:solidFill>
                <a:effectLst/>
                <a:latin typeface="Spoqa Han Sans"/>
              </a:rPr>
              <a:t> </a:t>
            </a:r>
            <a:r>
              <a:rPr lang="en-US" altLang="ko-KR" b="0" i="0" dirty="0">
                <a:solidFill>
                  <a:srgbClr val="555555"/>
                </a:solidFill>
                <a:effectLst/>
                <a:latin typeface="Spoqa Han Sans"/>
              </a:rPr>
              <a:t>: 2) </a:t>
            </a:r>
            <a:r>
              <a:rPr lang="ko-KR" altLang="en-US" b="0" i="0" dirty="0">
                <a:solidFill>
                  <a:srgbClr val="555555"/>
                </a:solidFill>
                <a:effectLst/>
                <a:latin typeface="Spoqa Han Sans"/>
              </a:rPr>
              <a:t>해당 </a:t>
            </a:r>
            <a:r>
              <a:rPr lang="en-US" altLang="ko-KR" b="0" i="0" dirty="0">
                <a:solidFill>
                  <a:srgbClr val="555555"/>
                </a:solidFill>
                <a:effectLst/>
                <a:latin typeface="Spoqa Han Sans"/>
              </a:rPr>
              <a:t>Servlet</a:t>
            </a:r>
            <a:r>
              <a:rPr lang="ko-KR" altLang="en-US" b="0" i="0" dirty="0">
                <a:solidFill>
                  <a:srgbClr val="555555"/>
                </a:solidFill>
                <a:effectLst/>
                <a:latin typeface="Spoqa Han Sans"/>
              </a:rPr>
              <a:t>이 어떤 </a:t>
            </a:r>
            <a:r>
              <a:rPr lang="en-US" altLang="ko-KR" b="0" i="0" dirty="0">
                <a:solidFill>
                  <a:srgbClr val="555555"/>
                </a:solidFill>
                <a:effectLst/>
                <a:latin typeface="Spoqa Han Sans"/>
              </a:rPr>
              <a:t>URL</a:t>
            </a:r>
            <a:r>
              <a:rPr lang="ko-KR" altLang="en-US" b="0" i="0" dirty="0">
                <a:solidFill>
                  <a:srgbClr val="555555"/>
                </a:solidFill>
                <a:effectLst/>
                <a:latin typeface="Spoqa Han Sans"/>
              </a:rPr>
              <a:t>에 </a:t>
            </a:r>
            <a:r>
              <a:rPr lang="ko-KR" altLang="en-US" b="0" i="0" dirty="0" err="1">
                <a:solidFill>
                  <a:srgbClr val="555555"/>
                </a:solidFill>
                <a:effectLst/>
                <a:latin typeface="Spoqa Han Sans"/>
              </a:rPr>
              <a:t>매핑되는지</a:t>
            </a:r>
            <a:endParaRPr lang="ko-KR" altLang="en-US" b="0" i="0" dirty="0">
              <a:solidFill>
                <a:srgbClr val="555555"/>
              </a:solidFill>
              <a:effectLst/>
              <a:latin typeface="Spoqa Han Sans"/>
            </a:endParaRPr>
          </a:p>
          <a:p>
            <a:pPr algn="l"/>
            <a:r>
              <a:rPr lang="ko-KR" altLang="en-US" b="0" i="0" dirty="0">
                <a:solidFill>
                  <a:srgbClr val="555555"/>
                </a:solidFill>
                <a:effectLst/>
                <a:latin typeface="Spoqa Han Sans"/>
              </a:rPr>
              <a:t>                    </a:t>
            </a:r>
            <a:r>
              <a:rPr lang="en-US" altLang="ko-KR" b="0" i="0" dirty="0">
                <a:solidFill>
                  <a:srgbClr val="555555"/>
                </a:solidFill>
                <a:effectLst/>
                <a:latin typeface="Spoqa Han Sans"/>
              </a:rPr>
              <a:t>( &lt;servlet-mapping&gt; - &lt;</a:t>
            </a:r>
            <a:r>
              <a:rPr lang="en-US" altLang="ko-KR" b="0" i="0" dirty="0" err="1">
                <a:solidFill>
                  <a:srgbClr val="555555"/>
                </a:solidFill>
                <a:effectLst/>
                <a:latin typeface="Spoqa Han Sans"/>
              </a:rPr>
              <a:t>url</a:t>
            </a:r>
            <a:r>
              <a:rPr lang="en-US" altLang="ko-KR" b="0" i="0" dirty="0">
                <a:solidFill>
                  <a:srgbClr val="555555"/>
                </a:solidFill>
                <a:effectLst/>
                <a:latin typeface="Spoqa Han Sans"/>
              </a:rPr>
              <a:t>-pattern&gt;)</a:t>
            </a:r>
          </a:p>
          <a:p>
            <a:pPr algn="l"/>
            <a:endParaRPr lang="en-US" altLang="ko-KR" dirty="0">
              <a:solidFill>
                <a:srgbClr val="555555"/>
              </a:solidFill>
              <a:latin typeface="Spoqa Han Sans"/>
            </a:endParaRPr>
          </a:p>
          <a:p>
            <a:pPr marL="285750" indent="-285750" algn="l">
              <a:buFontTx/>
              <a:buChar char="-"/>
            </a:pPr>
            <a:r>
              <a:rPr lang="en-US" altLang="ko-KR" b="0" i="0" dirty="0" err="1">
                <a:solidFill>
                  <a:srgbClr val="555555"/>
                </a:solidFill>
                <a:effectLst/>
                <a:latin typeface="Spoqa Han Sans"/>
              </a:rPr>
              <a:t>Url</a:t>
            </a:r>
            <a:r>
              <a:rPr lang="en-US" altLang="ko-KR" b="0" i="0" dirty="0">
                <a:solidFill>
                  <a:srgbClr val="555555"/>
                </a:solidFill>
                <a:effectLst/>
                <a:latin typeface="Spoqa Han Sans"/>
              </a:rPr>
              <a:t> </a:t>
            </a:r>
            <a:r>
              <a:rPr lang="ko-KR" altLang="en-US" b="0" i="0" dirty="0">
                <a:solidFill>
                  <a:srgbClr val="555555"/>
                </a:solidFill>
                <a:effectLst/>
                <a:latin typeface="Spoqa Han Sans"/>
              </a:rPr>
              <a:t>맵핑</a:t>
            </a:r>
            <a:r>
              <a:rPr lang="en-US" altLang="ko-KR" dirty="0">
                <a:solidFill>
                  <a:srgbClr val="555555"/>
                </a:solidFill>
                <a:latin typeface="Spoqa Han Sans"/>
              </a:rPr>
              <a:t> </a:t>
            </a:r>
            <a:r>
              <a:rPr lang="ko-KR" altLang="en-US" dirty="0">
                <a:solidFill>
                  <a:srgbClr val="555555"/>
                </a:solidFill>
                <a:latin typeface="Spoqa Han Sans"/>
              </a:rPr>
              <a:t>방식은 두가지</a:t>
            </a:r>
            <a:r>
              <a:rPr lang="en-US" altLang="ko-KR" dirty="0">
                <a:solidFill>
                  <a:srgbClr val="555555"/>
                </a:solidFill>
                <a:latin typeface="Spoqa Han Sans"/>
              </a:rPr>
              <a:t>.</a:t>
            </a:r>
          </a:p>
          <a:p>
            <a:pPr marL="285750" indent="-285750" algn="l">
              <a:buFontTx/>
              <a:buChar char="-"/>
            </a:pPr>
            <a:endParaRPr lang="en-US" altLang="ko-KR" dirty="0">
              <a:solidFill>
                <a:srgbClr val="555555"/>
              </a:solidFill>
              <a:latin typeface="Spoqa Han Sans"/>
            </a:endParaRPr>
          </a:p>
          <a:p>
            <a:pPr marL="285750" indent="-285750" algn="l">
              <a:buFontTx/>
              <a:buChar char="-"/>
            </a:pPr>
            <a:r>
              <a:rPr lang="en-US" altLang="ko-KR" b="0" i="0" dirty="0">
                <a:solidFill>
                  <a:srgbClr val="555555"/>
                </a:solidFill>
                <a:effectLst/>
                <a:latin typeface="Spoqa Han Sans"/>
              </a:rPr>
              <a:t>1. web.xml </a:t>
            </a:r>
            <a:r>
              <a:rPr lang="ko-KR" altLang="en-US" b="0" i="0" dirty="0">
                <a:solidFill>
                  <a:srgbClr val="555555"/>
                </a:solidFill>
                <a:effectLst/>
                <a:latin typeface="Spoqa Han Sans"/>
              </a:rPr>
              <a:t>적어서 인식 </a:t>
            </a:r>
            <a:r>
              <a:rPr lang="en-US" altLang="ko-KR" b="0" i="0" dirty="0">
                <a:solidFill>
                  <a:srgbClr val="555555"/>
                </a:solidFill>
                <a:effectLst/>
                <a:latin typeface="Spoqa Han Sans"/>
              </a:rPr>
              <a:t>(</a:t>
            </a:r>
            <a:r>
              <a:rPr lang="ko-KR" altLang="en-US" dirty="0">
                <a:solidFill>
                  <a:srgbClr val="555555"/>
                </a:solidFill>
                <a:latin typeface="Spoqa Han Sans"/>
              </a:rPr>
              <a:t>옛날 방식</a:t>
            </a:r>
            <a:r>
              <a:rPr lang="en-US" altLang="ko-KR" dirty="0">
                <a:solidFill>
                  <a:srgbClr val="555555"/>
                </a:solidFill>
                <a:latin typeface="Spoqa Han Sans"/>
              </a:rPr>
              <a:t>)</a:t>
            </a:r>
          </a:p>
          <a:p>
            <a:pPr marL="285750" indent="-285750" algn="l">
              <a:buFontTx/>
              <a:buChar char="-"/>
            </a:pPr>
            <a:r>
              <a:rPr lang="en-US" altLang="ko-KR" b="0" i="0" dirty="0">
                <a:solidFill>
                  <a:srgbClr val="555555"/>
                </a:solidFill>
                <a:effectLst/>
                <a:highlight>
                  <a:srgbClr val="FFFF00"/>
                </a:highlight>
                <a:latin typeface="Spoqa Han Sans"/>
              </a:rPr>
              <a:t>2. </a:t>
            </a:r>
            <a:r>
              <a:rPr lang="en-US" altLang="ko-KR" dirty="0">
                <a:solidFill>
                  <a:srgbClr val="555555"/>
                </a:solidFill>
                <a:highlight>
                  <a:srgbClr val="FFFF00"/>
                </a:highlight>
                <a:latin typeface="Spoqa Han Sans"/>
              </a:rPr>
              <a:t>Annotation(</a:t>
            </a:r>
            <a:r>
              <a:rPr lang="ko-KR" altLang="en-US" dirty="0" err="1">
                <a:solidFill>
                  <a:srgbClr val="555555"/>
                </a:solidFill>
                <a:highlight>
                  <a:srgbClr val="FFFF00"/>
                </a:highlight>
                <a:latin typeface="Spoqa Han Sans"/>
              </a:rPr>
              <a:t>어노테이션</a:t>
            </a:r>
            <a:r>
              <a:rPr lang="ko-KR" altLang="en-US" dirty="0">
                <a:solidFill>
                  <a:srgbClr val="555555"/>
                </a:solidFill>
                <a:highlight>
                  <a:srgbClr val="FFFF00"/>
                </a:highlight>
                <a:latin typeface="Spoqa Han Sans"/>
              </a:rPr>
              <a:t> </a:t>
            </a:r>
            <a:r>
              <a:rPr lang="en-US" altLang="ko-KR" dirty="0">
                <a:solidFill>
                  <a:srgbClr val="555555"/>
                </a:solidFill>
                <a:highlight>
                  <a:srgbClr val="FFFF00"/>
                </a:highlight>
                <a:latin typeface="Spoqa Han Sans"/>
              </a:rPr>
              <a:t>@WebServlet(“/brd/*”))</a:t>
            </a:r>
            <a:r>
              <a:rPr lang="ko-KR" altLang="en-US" dirty="0">
                <a:solidFill>
                  <a:srgbClr val="555555"/>
                </a:solidFill>
                <a:highlight>
                  <a:srgbClr val="FFFF00"/>
                </a:highlight>
                <a:latin typeface="Spoqa Han Sans"/>
              </a:rPr>
              <a:t> 방식  </a:t>
            </a:r>
            <a:r>
              <a:rPr lang="en-US" altLang="ko-KR" dirty="0">
                <a:solidFill>
                  <a:srgbClr val="555555"/>
                </a:solidFill>
                <a:highlight>
                  <a:srgbClr val="FFFF00"/>
                </a:highlight>
                <a:latin typeface="Spoqa Han Sans"/>
              </a:rPr>
              <a:t>= </a:t>
            </a:r>
            <a:r>
              <a:rPr lang="ko-KR" altLang="en-US" dirty="0">
                <a:solidFill>
                  <a:srgbClr val="555555"/>
                </a:solidFill>
                <a:highlight>
                  <a:srgbClr val="FFFF00"/>
                </a:highlight>
                <a:latin typeface="Spoqa Han Sans"/>
              </a:rPr>
              <a:t>요즘 방식</a:t>
            </a:r>
            <a:r>
              <a:rPr lang="en-US" altLang="ko-KR" dirty="0">
                <a:solidFill>
                  <a:srgbClr val="555555"/>
                </a:solidFill>
                <a:highlight>
                  <a:srgbClr val="FFFF00"/>
                </a:highlight>
                <a:latin typeface="Spoqa Han Sans"/>
              </a:rPr>
              <a:t>.</a:t>
            </a:r>
            <a:endParaRPr lang="en-US" altLang="ko-KR" b="0" i="0" dirty="0">
              <a:solidFill>
                <a:srgbClr val="555555"/>
              </a:solidFill>
              <a:effectLst/>
              <a:highlight>
                <a:srgbClr val="FFFF00"/>
              </a:highlight>
              <a:latin typeface="Spoqa Han Sans"/>
            </a:endParaRPr>
          </a:p>
          <a:p>
            <a:endParaRPr lang="ko-KR" altLang="en-US" dirty="0"/>
          </a:p>
        </p:txBody>
      </p:sp>
    </p:spTree>
    <p:extLst>
      <p:ext uri="{BB962C8B-B14F-4D97-AF65-F5344CB8AC3E}">
        <p14:creationId xmlns:p14="http://schemas.microsoft.com/office/powerpoint/2010/main" val="353257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1D1636-577D-B604-C2AD-F146427759FA}"/>
              </a:ext>
            </a:extLst>
          </p:cNvPr>
          <p:cNvSpPr>
            <a:spLocks noGrp="1"/>
          </p:cNvSpPr>
          <p:nvPr>
            <p:ph type="title"/>
          </p:nvPr>
        </p:nvSpPr>
        <p:spPr/>
        <p:txBody>
          <a:bodyPr/>
          <a:lstStyle/>
          <a:p>
            <a:r>
              <a:rPr lang="en-US" altLang="ko-KR" dirty="0"/>
              <a:t>Log4j2.xml</a:t>
            </a:r>
            <a:endParaRPr lang="ko-KR" altLang="en-US" dirty="0"/>
          </a:p>
        </p:txBody>
      </p:sp>
      <p:sp>
        <p:nvSpPr>
          <p:cNvPr id="3" name="내용 개체 틀 2">
            <a:extLst>
              <a:ext uri="{FF2B5EF4-FFF2-40B4-BE49-F238E27FC236}">
                <a16:creationId xmlns:a16="http://schemas.microsoft.com/office/drawing/2014/main" id="{86A7AFE5-DE51-6C33-29C9-3C7E098EB87D}"/>
              </a:ext>
            </a:extLst>
          </p:cNvPr>
          <p:cNvSpPr>
            <a:spLocks noGrp="1"/>
          </p:cNvSpPr>
          <p:nvPr>
            <p:ph idx="1"/>
          </p:nvPr>
        </p:nvSpPr>
        <p:spPr/>
        <p:txBody>
          <a:bodyPr>
            <a:normAutofit/>
          </a:bodyPr>
          <a:lstStyle/>
          <a:p>
            <a:pPr algn="l">
              <a:lnSpc>
                <a:spcPct val="150000"/>
              </a:lnSpc>
            </a:pPr>
            <a:r>
              <a:rPr lang="en-US" altLang="ko-KR" b="1" i="0" dirty="0">
                <a:solidFill>
                  <a:srgbClr val="292929"/>
                </a:solidFill>
                <a:effectLst/>
                <a:latin typeface="sohne"/>
              </a:rPr>
              <a:t>log4j2 xml </a:t>
            </a:r>
            <a:r>
              <a:rPr lang="ko-KR" altLang="en-US" b="1" i="0" dirty="0">
                <a:solidFill>
                  <a:srgbClr val="292929"/>
                </a:solidFill>
                <a:effectLst/>
                <a:latin typeface="sohne"/>
              </a:rPr>
              <a:t>설정</a:t>
            </a:r>
          </a:p>
          <a:p>
            <a:pPr algn="l">
              <a:lnSpc>
                <a:spcPct val="150000"/>
              </a:lnSpc>
            </a:pPr>
            <a:r>
              <a:rPr lang="en-US" altLang="ko-KR" b="0" i="0" dirty="0">
                <a:solidFill>
                  <a:srgbClr val="292929"/>
                </a:solidFill>
                <a:effectLst/>
                <a:latin typeface="charter"/>
              </a:rPr>
              <a:t>log4j2</a:t>
            </a:r>
            <a:r>
              <a:rPr lang="ko-KR" altLang="en-US" b="0" i="0" dirty="0">
                <a:solidFill>
                  <a:srgbClr val="292929"/>
                </a:solidFill>
                <a:effectLst/>
                <a:latin typeface="charter"/>
              </a:rPr>
              <a:t>에서 </a:t>
            </a:r>
            <a:r>
              <a:rPr lang="en-US" altLang="ko-KR" b="0" i="0" dirty="0">
                <a:solidFill>
                  <a:srgbClr val="292929"/>
                </a:solidFill>
                <a:effectLst/>
                <a:latin typeface="charter"/>
              </a:rPr>
              <a:t>xml</a:t>
            </a:r>
            <a:r>
              <a:rPr lang="ko-KR" altLang="en-US" b="0" i="0" dirty="0">
                <a:solidFill>
                  <a:srgbClr val="292929"/>
                </a:solidFill>
                <a:effectLst/>
                <a:latin typeface="charter"/>
              </a:rPr>
              <a:t>설정 간 제일 </a:t>
            </a:r>
            <a:r>
              <a:rPr lang="ko-KR" altLang="en-US" b="0" i="0" dirty="0" err="1">
                <a:solidFill>
                  <a:srgbClr val="292929"/>
                </a:solidFill>
                <a:effectLst/>
                <a:latin typeface="charter"/>
              </a:rPr>
              <a:t>중요한것은</a:t>
            </a:r>
            <a:r>
              <a:rPr lang="ko-KR" altLang="en-US" b="0" i="0" dirty="0">
                <a:solidFill>
                  <a:srgbClr val="292929"/>
                </a:solidFill>
                <a:effectLst/>
                <a:latin typeface="charter"/>
              </a:rPr>
              <a:t> </a:t>
            </a:r>
            <a:r>
              <a:rPr lang="en-US" altLang="ko-KR" b="0" i="0" dirty="0">
                <a:solidFill>
                  <a:srgbClr val="292929"/>
                </a:solidFill>
                <a:effectLst/>
                <a:latin typeface="charter"/>
              </a:rPr>
              <a:t>xml </a:t>
            </a:r>
            <a:r>
              <a:rPr lang="ko-KR" altLang="en-US" b="0" i="0" dirty="0">
                <a:solidFill>
                  <a:srgbClr val="292929"/>
                </a:solidFill>
                <a:effectLst/>
                <a:latin typeface="charter"/>
              </a:rPr>
              <a:t>설정이라 생각된다</a:t>
            </a:r>
            <a:r>
              <a:rPr lang="en-US" altLang="ko-KR" b="0" i="0" dirty="0">
                <a:solidFill>
                  <a:srgbClr val="292929"/>
                </a:solidFill>
                <a:effectLst/>
                <a:latin typeface="charter"/>
              </a:rPr>
              <a:t>.</a:t>
            </a:r>
            <a:br>
              <a:rPr lang="en-US" altLang="ko-KR" b="0" i="0" dirty="0">
                <a:solidFill>
                  <a:srgbClr val="292929"/>
                </a:solidFill>
                <a:effectLst/>
                <a:latin typeface="charter"/>
              </a:rPr>
            </a:br>
            <a:r>
              <a:rPr lang="ko-KR" altLang="en-US" b="0" i="0" dirty="0">
                <a:solidFill>
                  <a:srgbClr val="292929"/>
                </a:solidFill>
                <a:effectLst/>
                <a:latin typeface="charter"/>
              </a:rPr>
              <a:t>그래서 실제 사용하는 </a:t>
            </a:r>
            <a:r>
              <a:rPr lang="en-US" altLang="ko-KR" b="0" i="0" dirty="0">
                <a:solidFill>
                  <a:srgbClr val="292929"/>
                </a:solidFill>
                <a:effectLst/>
                <a:latin typeface="charter"/>
              </a:rPr>
              <a:t>xml</a:t>
            </a:r>
            <a:r>
              <a:rPr lang="ko-KR" altLang="en-US" b="0" i="0" dirty="0">
                <a:solidFill>
                  <a:srgbClr val="292929"/>
                </a:solidFill>
                <a:effectLst/>
                <a:latin typeface="charter"/>
              </a:rPr>
              <a:t>을 기반</a:t>
            </a:r>
            <a:r>
              <a:rPr lang="en-US" altLang="ko-KR" b="0" i="0" dirty="0">
                <a:solidFill>
                  <a:srgbClr val="292929"/>
                </a:solidFill>
                <a:effectLst/>
                <a:latin typeface="charter"/>
              </a:rPr>
              <a:t>(</a:t>
            </a:r>
            <a:r>
              <a:rPr lang="ko-KR" altLang="en-US" b="0" i="0" dirty="0">
                <a:solidFill>
                  <a:srgbClr val="292929"/>
                </a:solidFill>
                <a:effectLst/>
                <a:latin typeface="charter"/>
              </a:rPr>
              <a:t>살짝 편집한</a:t>
            </a:r>
            <a:r>
              <a:rPr lang="en-US" altLang="ko-KR" b="0" i="0" dirty="0">
                <a:solidFill>
                  <a:srgbClr val="292929"/>
                </a:solidFill>
                <a:effectLst/>
                <a:latin typeface="charter"/>
              </a:rPr>
              <a:t>)</a:t>
            </a:r>
            <a:r>
              <a:rPr lang="ko-KR" altLang="en-US" b="0" i="0" dirty="0">
                <a:solidFill>
                  <a:srgbClr val="292929"/>
                </a:solidFill>
                <a:effectLst/>
                <a:latin typeface="charter"/>
              </a:rPr>
              <a:t>으로 하나하나 뜯어보도록 하자</a:t>
            </a:r>
            <a:r>
              <a:rPr lang="en-US" altLang="ko-KR" b="0" i="0" dirty="0">
                <a:solidFill>
                  <a:srgbClr val="292929"/>
                </a:solidFill>
                <a:effectLst/>
                <a:latin typeface="charter"/>
              </a:rPr>
              <a:t>.</a:t>
            </a:r>
          </a:p>
          <a:p>
            <a:pPr algn="l">
              <a:lnSpc>
                <a:spcPct val="150000"/>
              </a:lnSpc>
            </a:pPr>
            <a:r>
              <a:rPr lang="en-US" altLang="ko-KR" b="1" i="0" dirty="0">
                <a:solidFill>
                  <a:srgbClr val="292929"/>
                </a:solidFill>
                <a:effectLst/>
                <a:latin typeface="sohne"/>
              </a:rPr>
              <a:t>Level</a:t>
            </a:r>
          </a:p>
          <a:p>
            <a:pPr algn="l">
              <a:lnSpc>
                <a:spcPct val="150000"/>
              </a:lnSpc>
            </a:pPr>
            <a:r>
              <a:rPr lang="ko-KR" altLang="en-US" b="0" i="0" dirty="0">
                <a:solidFill>
                  <a:srgbClr val="292929"/>
                </a:solidFill>
                <a:effectLst/>
                <a:latin typeface="charter"/>
              </a:rPr>
              <a:t>전제조건으로 로그의 </a:t>
            </a:r>
            <a:r>
              <a:rPr lang="en-US" altLang="ko-KR" b="0" i="0" dirty="0">
                <a:solidFill>
                  <a:srgbClr val="292929"/>
                </a:solidFill>
                <a:effectLst/>
                <a:latin typeface="charter"/>
              </a:rPr>
              <a:t>level</a:t>
            </a:r>
            <a:r>
              <a:rPr lang="ko-KR" altLang="en-US" b="0" i="0" dirty="0">
                <a:solidFill>
                  <a:srgbClr val="292929"/>
                </a:solidFill>
                <a:effectLst/>
                <a:latin typeface="charter"/>
              </a:rPr>
              <a:t>이 무엇을 뜻하는지 알아야 나머지 설정을 </a:t>
            </a:r>
            <a:r>
              <a:rPr lang="ko-KR" altLang="en-US" b="0" i="0" dirty="0" err="1">
                <a:solidFill>
                  <a:srgbClr val="292929"/>
                </a:solidFill>
                <a:effectLst/>
                <a:latin typeface="charter"/>
              </a:rPr>
              <a:t>원할하게</a:t>
            </a:r>
            <a:r>
              <a:rPr lang="ko-KR" altLang="en-US" b="0" i="0" dirty="0">
                <a:solidFill>
                  <a:srgbClr val="292929"/>
                </a:solidFill>
                <a:effectLst/>
                <a:latin typeface="charter"/>
              </a:rPr>
              <a:t> </a:t>
            </a:r>
            <a:r>
              <a:rPr lang="ko-KR" altLang="en-US" b="0" i="0" dirty="0" err="1">
                <a:solidFill>
                  <a:srgbClr val="292929"/>
                </a:solidFill>
                <a:effectLst/>
                <a:latin typeface="charter"/>
              </a:rPr>
              <a:t>할수</a:t>
            </a:r>
            <a:r>
              <a:rPr lang="ko-KR" altLang="en-US" b="0" i="0" dirty="0">
                <a:solidFill>
                  <a:srgbClr val="292929"/>
                </a:solidFill>
                <a:effectLst/>
                <a:latin typeface="charter"/>
              </a:rPr>
              <a:t> 있으므로 알아보도록 하자</a:t>
            </a:r>
            <a:br>
              <a:rPr lang="ko-KR" altLang="en-US" b="0" i="0" dirty="0">
                <a:solidFill>
                  <a:srgbClr val="292929"/>
                </a:solidFill>
                <a:effectLst/>
                <a:latin typeface="charter"/>
              </a:rPr>
            </a:br>
            <a:r>
              <a:rPr lang="en-US" altLang="ko-KR" b="0" i="0" u="sng" dirty="0">
                <a:solidFill>
                  <a:srgbClr val="292929"/>
                </a:solidFill>
                <a:effectLst/>
                <a:latin typeface="charter"/>
                <a:hlinkClick r:id="rId2"/>
              </a:rPr>
              <a:t>https://en.wikipedia.org/wiki/Log4j</a:t>
            </a:r>
            <a:endParaRPr lang="ko-KR" altLang="en-US" b="0" i="0" dirty="0">
              <a:solidFill>
                <a:srgbClr val="292929"/>
              </a:solidFill>
              <a:effectLst/>
              <a:latin typeface="charter"/>
            </a:endParaRPr>
          </a:p>
        </p:txBody>
      </p:sp>
    </p:spTree>
    <p:extLst>
      <p:ext uri="{BB962C8B-B14F-4D97-AF65-F5344CB8AC3E}">
        <p14:creationId xmlns:p14="http://schemas.microsoft.com/office/powerpoint/2010/main" val="3629129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DF760B-7BD6-4DFE-3D07-0C1AEFA06690}"/>
              </a:ext>
            </a:extLst>
          </p:cNvPr>
          <p:cNvSpPr>
            <a:spLocks noGrp="1"/>
          </p:cNvSpPr>
          <p:nvPr>
            <p:ph type="title"/>
          </p:nvPr>
        </p:nvSpPr>
        <p:spPr/>
        <p:txBody>
          <a:bodyPr/>
          <a:lstStyle/>
          <a:p>
            <a:r>
              <a:rPr lang="en-US" altLang="ko-KR" dirty="0"/>
              <a:t>log4j2</a:t>
            </a:r>
            <a:endParaRPr lang="ko-KR" altLang="en-US" dirty="0"/>
          </a:p>
        </p:txBody>
      </p:sp>
      <p:sp>
        <p:nvSpPr>
          <p:cNvPr id="3" name="내용 개체 틀 2">
            <a:extLst>
              <a:ext uri="{FF2B5EF4-FFF2-40B4-BE49-F238E27FC236}">
                <a16:creationId xmlns:a16="http://schemas.microsoft.com/office/drawing/2014/main" id="{8A26E5F4-BA66-9B1C-3169-8A8ECE17DB0C}"/>
              </a:ext>
            </a:extLst>
          </p:cNvPr>
          <p:cNvSpPr>
            <a:spLocks noGrp="1"/>
          </p:cNvSpPr>
          <p:nvPr>
            <p:ph idx="1"/>
          </p:nvPr>
        </p:nvSpPr>
        <p:spPr/>
        <p:txBody>
          <a:bodyPr>
            <a:normAutofit fontScale="85000" lnSpcReduction="10000"/>
          </a:bodyPr>
          <a:lstStyle/>
          <a:p>
            <a:pPr algn="l">
              <a:lnSpc>
                <a:spcPct val="150000"/>
              </a:lnSpc>
              <a:buFont typeface="+mj-lt"/>
              <a:buAutoNum type="arabicPeriod"/>
            </a:pPr>
            <a:r>
              <a:rPr lang="en-US" altLang="ko-KR" b="0" i="0" dirty="0">
                <a:solidFill>
                  <a:srgbClr val="292929"/>
                </a:solidFill>
                <a:effectLst/>
                <a:latin typeface="charter"/>
              </a:rPr>
              <a:t>OFF</a:t>
            </a:r>
            <a:br>
              <a:rPr lang="en-US" altLang="ko-KR" b="0" i="0" dirty="0">
                <a:solidFill>
                  <a:srgbClr val="292929"/>
                </a:solidFill>
                <a:effectLst/>
                <a:latin typeface="charter"/>
              </a:rPr>
            </a:br>
            <a:r>
              <a:rPr lang="ko-KR" altLang="en-US" b="0" i="0" dirty="0">
                <a:solidFill>
                  <a:srgbClr val="292929"/>
                </a:solidFill>
                <a:effectLst/>
                <a:latin typeface="charter"/>
              </a:rPr>
              <a:t>가능한 가장 높은 순위이며 로깅을 해제</a:t>
            </a:r>
          </a:p>
          <a:p>
            <a:pPr algn="l">
              <a:lnSpc>
                <a:spcPct val="150000"/>
              </a:lnSpc>
              <a:buFont typeface="+mj-lt"/>
              <a:buAutoNum type="arabicPeriod"/>
            </a:pPr>
            <a:r>
              <a:rPr lang="en-US" altLang="ko-KR" b="0" i="0" dirty="0">
                <a:solidFill>
                  <a:srgbClr val="292929"/>
                </a:solidFill>
                <a:effectLst/>
                <a:latin typeface="charter"/>
              </a:rPr>
              <a:t>FATAL</a:t>
            </a:r>
            <a:br>
              <a:rPr lang="en-US" altLang="ko-KR" b="0" i="0" dirty="0">
                <a:solidFill>
                  <a:srgbClr val="292929"/>
                </a:solidFill>
                <a:effectLst/>
                <a:latin typeface="charter"/>
              </a:rPr>
            </a:br>
            <a:r>
              <a:rPr lang="ko-KR" altLang="en-US" b="0" i="0" dirty="0">
                <a:solidFill>
                  <a:srgbClr val="292929"/>
                </a:solidFill>
                <a:effectLst/>
                <a:latin typeface="charter"/>
              </a:rPr>
              <a:t>조기 종료를 유발하는 심각한 오류</a:t>
            </a:r>
            <a:r>
              <a:rPr lang="en-US" altLang="ko-KR" b="0" i="0" dirty="0">
                <a:solidFill>
                  <a:srgbClr val="292929"/>
                </a:solidFill>
                <a:effectLst/>
                <a:latin typeface="charter"/>
              </a:rPr>
              <a:t>. </a:t>
            </a:r>
            <a:r>
              <a:rPr lang="ko-KR" altLang="en-US" b="0" i="0" dirty="0">
                <a:solidFill>
                  <a:srgbClr val="292929"/>
                </a:solidFill>
                <a:effectLst/>
                <a:latin typeface="charter"/>
              </a:rPr>
              <a:t>콘솔에 즉시 표시 될 것으로 예상</a:t>
            </a:r>
          </a:p>
          <a:p>
            <a:pPr algn="l">
              <a:lnSpc>
                <a:spcPct val="150000"/>
              </a:lnSpc>
              <a:buFont typeface="+mj-lt"/>
              <a:buAutoNum type="arabicPeriod"/>
            </a:pPr>
            <a:r>
              <a:rPr lang="en-US" altLang="ko-KR" b="0" i="0" dirty="0">
                <a:solidFill>
                  <a:srgbClr val="292929"/>
                </a:solidFill>
                <a:effectLst/>
                <a:latin typeface="charter"/>
              </a:rPr>
              <a:t>ERROR</a:t>
            </a:r>
            <a:br>
              <a:rPr lang="en-US" altLang="ko-KR" b="0" i="0" dirty="0">
                <a:solidFill>
                  <a:srgbClr val="292929"/>
                </a:solidFill>
                <a:effectLst/>
                <a:latin typeface="charter"/>
              </a:rPr>
            </a:br>
            <a:r>
              <a:rPr lang="ko-KR" altLang="en-US" b="0" i="0" dirty="0">
                <a:solidFill>
                  <a:srgbClr val="292929"/>
                </a:solidFill>
                <a:effectLst/>
                <a:latin typeface="charter"/>
              </a:rPr>
              <a:t>런타임 오류 또는 예기치 않은 조건</a:t>
            </a:r>
            <a:r>
              <a:rPr lang="en-US" altLang="ko-KR" b="0" i="0" dirty="0">
                <a:solidFill>
                  <a:srgbClr val="292929"/>
                </a:solidFill>
                <a:effectLst/>
                <a:latin typeface="charter"/>
              </a:rPr>
              <a:t>. </a:t>
            </a:r>
            <a:r>
              <a:rPr lang="ko-KR" altLang="en-US" b="0" i="0" dirty="0">
                <a:solidFill>
                  <a:srgbClr val="292929"/>
                </a:solidFill>
                <a:effectLst/>
                <a:latin typeface="charter"/>
              </a:rPr>
              <a:t>콘솔에 즉시 표시</a:t>
            </a:r>
          </a:p>
          <a:p>
            <a:pPr algn="l">
              <a:lnSpc>
                <a:spcPct val="150000"/>
              </a:lnSpc>
              <a:buFont typeface="+mj-lt"/>
              <a:buAutoNum type="arabicPeriod"/>
            </a:pPr>
            <a:r>
              <a:rPr lang="ko-KR" altLang="en-US" b="1" i="0" dirty="0">
                <a:solidFill>
                  <a:srgbClr val="292929"/>
                </a:solidFill>
                <a:effectLst/>
                <a:latin typeface="charter"/>
              </a:rPr>
              <a:t>̶</a:t>
            </a:r>
            <a:r>
              <a:rPr lang="en-US" altLang="ko-KR" b="1" i="0" dirty="0">
                <a:solidFill>
                  <a:srgbClr val="292929"/>
                </a:solidFill>
                <a:effectLst/>
                <a:latin typeface="charter"/>
              </a:rPr>
              <a:t>W̶A̶R̶N̶</a:t>
            </a:r>
            <a:r>
              <a:rPr lang="ko-KR" altLang="en-US" b="0" i="0" dirty="0">
                <a:solidFill>
                  <a:srgbClr val="292929"/>
                </a:solidFill>
                <a:effectLst/>
                <a:latin typeface="charter"/>
              </a:rPr>
              <a:t/>
            </a:r>
            <a:br>
              <a:rPr lang="ko-KR" altLang="en-US" b="0" i="0" dirty="0">
                <a:solidFill>
                  <a:srgbClr val="292929"/>
                </a:solidFill>
                <a:effectLst/>
                <a:latin typeface="charter"/>
              </a:rPr>
            </a:br>
            <a:r>
              <a:rPr lang="ko-KR" altLang="en-US" b="1" i="0" dirty="0">
                <a:solidFill>
                  <a:srgbClr val="292929"/>
                </a:solidFill>
                <a:effectLst/>
                <a:latin typeface="charter"/>
              </a:rPr>
              <a:t>더 이상 사용되지 않는 </a:t>
            </a:r>
            <a:r>
              <a:rPr lang="en-US" altLang="ko-KR" b="1" i="0" dirty="0">
                <a:solidFill>
                  <a:srgbClr val="292929"/>
                </a:solidFill>
                <a:effectLst/>
                <a:latin typeface="charter"/>
              </a:rPr>
              <a:t>API </a:t>
            </a:r>
            <a:r>
              <a:rPr lang="ko-KR" altLang="en-US" b="1" i="0" dirty="0">
                <a:solidFill>
                  <a:srgbClr val="292929"/>
                </a:solidFill>
                <a:effectLst/>
                <a:latin typeface="charter"/>
              </a:rPr>
              <a:t>사용</a:t>
            </a:r>
            <a:r>
              <a:rPr lang="en-US" altLang="ko-KR" b="0" i="0" dirty="0">
                <a:solidFill>
                  <a:srgbClr val="292929"/>
                </a:solidFill>
                <a:effectLst/>
                <a:latin typeface="charter"/>
              </a:rPr>
              <a:t>, ‘</a:t>
            </a:r>
            <a:r>
              <a:rPr lang="ko-KR" altLang="en-US" b="0" i="0" dirty="0" err="1">
                <a:solidFill>
                  <a:srgbClr val="292929"/>
                </a:solidFill>
                <a:effectLst/>
                <a:latin typeface="charter"/>
              </a:rPr>
              <a:t>거의’오류에</a:t>
            </a:r>
            <a:r>
              <a:rPr lang="ko-KR" altLang="en-US" b="0" i="0" dirty="0">
                <a:solidFill>
                  <a:srgbClr val="292929"/>
                </a:solidFill>
                <a:effectLst/>
                <a:latin typeface="charter"/>
              </a:rPr>
              <a:t> 가까운 상황</a:t>
            </a:r>
            <a:r>
              <a:rPr lang="en-US" altLang="ko-KR" b="0" i="0" dirty="0">
                <a:solidFill>
                  <a:srgbClr val="292929"/>
                </a:solidFill>
                <a:effectLst/>
                <a:latin typeface="charter"/>
              </a:rPr>
              <a:t>.</a:t>
            </a:r>
            <a:br>
              <a:rPr lang="en-US" altLang="ko-KR" b="0" i="0" dirty="0">
                <a:solidFill>
                  <a:srgbClr val="292929"/>
                </a:solidFill>
                <a:effectLst/>
                <a:latin typeface="charter"/>
              </a:rPr>
            </a:br>
            <a:r>
              <a:rPr lang="ko-KR" altLang="en-US" b="0" i="0" dirty="0">
                <a:solidFill>
                  <a:srgbClr val="292929"/>
                </a:solidFill>
                <a:effectLst/>
                <a:latin typeface="charter"/>
              </a:rPr>
              <a:t>상태 콘솔에 즉시 표시</a:t>
            </a:r>
          </a:p>
          <a:p>
            <a:pPr marL="0" indent="0">
              <a:lnSpc>
                <a:spcPct val="150000"/>
              </a:lnSpc>
              <a:buNone/>
            </a:pPr>
            <a:endParaRPr lang="ko-KR" altLang="en-US" dirty="0"/>
          </a:p>
        </p:txBody>
      </p:sp>
    </p:spTree>
    <p:extLst>
      <p:ext uri="{BB962C8B-B14F-4D97-AF65-F5344CB8AC3E}">
        <p14:creationId xmlns:p14="http://schemas.microsoft.com/office/powerpoint/2010/main" val="358939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D960DA-26A9-EC06-9D9B-4DDD3D75C471}"/>
              </a:ext>
            </a:extLst>
          </p:cNvPr>
          <p:cNvSpPr>
            <a:spLocks noGrp="1"/>
          </p:cNvSpPr>
          <p:nvPr>
            <p:ph type="title"/>
          </p:nvPr>
        </p:nvSpPr>
        <p:spPr/>
        <p:txBody>
          <a:bodyPr/>
          <a:lstStyle/>
          <a:p>
            <a:r>
              <a:rPr lang="ko-KR" altLang="en-US" dirty="0" err="1"/>
              <a:t>서블릿이란</a:t>
            </a:r>
            <a:r>
              <a:rPr lang="en-US" altLang="ko-KR" dirty="0"/>
              <a:t>?(Servlet)</a:t>
            </a:r>
            <a:endParaRPr lang="ko-KR" altLang="en-US" dirty="0"/>
          </a:p>
        </p:txBody>
      </p:sp>
      <p:sp>
        <p:nvSpPr>
          <p:cNvPr id="3" name="내용 개체 틀 2">
            <a:extLst>
              <a:ext uri="{FF2B5EF4-FFF2-40B4-BE49-F238E27FC236}">
                <a16:creationId xmlns:a16="http://schemas.microsoft.com/office/drawing/2014/main" id="{60F76E5D-3327-39EF-F09E-6113A03E7D27}"/>
              </a:ext>
            </a:extLst>
          </p:cNvPr>
          <p:cNvSpPr>
            <a:spLocks noGrp="1"/>
          </p:cNvSpPr>
          <p:nvPr>
            <p:ph idx="1"/>
          </p:nvPr>
        </p:nvSpPr>
        <p:spPr>
          <a:xfrm>
            <a:off x="1201782" y="2017375"/>
            <a:ext cx="10058400" cy="4313755"/>
          </a:xfrm>
        </p:spPr>
        <p:txBody>
          <a:bodyPr anchor="ctr">
            <a:normAutofit fontScale="85000" lnSpcReduction="10000"/>
          </a:bodyPr>
          <a:lstStyle/>
          <a:p>
            <a:pPr eaLnBrk="0" fontAlgn="base" latinLnBrk="0" hangingPunct="0">
              <a:lnSpc>
                <a:spcPct val="160000"/>
              </a:lnSpc>
              <a:spcBef>
                <a:spcPct val="0"/>
              </a:spcBef>
              <a:spcAft>
                <a:spcPct val="0"/>
              </a:spcAft>
              <a:buClrTx/>
              <a:buSzTx/>
            </a:pPr>
            <a:r>
              <a:rPr kumimoji="0" lang="en-US" altLang="ko-KR" b="1" i="0" u="none" strike="noStrike" cap="none" normalizeH="0" baseline="0" dirty="0">
                <a:ln>
                  <a:noFill/>
                </a:ln>
                <a:solidFill>
                  <a:schemeClr val="tx1"/>
                </a:solidFill>
                <a:effectLst/>
                <a:latin typeface="+mn-ea"/>
              </a:rPr>
              <a:t>1. </a:t>
            </a:r>
            <a:r>
              <a:rPr kumimoji="0" lang="en-US" altLang="ko-KR" b="1" i="0" u="none" strike="noStrike" cap="none" normalizeH="0" baseline="0" dirty="0" err="1">
                <a:ln>
                  <a:noFill/>
                </a:ln>
                <a:solidFill>
                  <a:schemeClr val="tx1"/>
                </a:solidFill>
                <a:effectLst/>
                <a:latin typeface="+mn-ea"/>
              </a:rPr>
              <a:t>S</a:t>
            </a:r>
            <a:r>
              <a:rPr lang="en-US" altLang="ko-KR" b="1" dirty="0" err="1">
                <a:solidFill>
                  <a:schemeClr val="tx1"/>
                </a:solidFill>
                <a:latin typeface="+mn-ea"/>
              </a:rPr>
              <a:t>etvlet</a:t>
            </a:r>
            <a:endParaRPr kumimoji="0" lang="en-US" altLang="ko-KR" b="1" i="0" u="none" strike="noStrike" cap="none" normalizeH="0" baseline="0" dirty="0">
              <a:ln>
                <a:noFill/>
              </a:ln>
              <a:solidFill>
                <a:schemeClr val="tx1"/>
              </a:solidFill>
              <a:effectLst/>
              <a:latin typeface="+mn-ea"/>
            </a:endParaRPr>
          </a:p>
          <a:p>
            <a:pPr eaLnBrk="0" fontAlgn="base" latinLnBrk="0" hangingPunct="0">
              <a:lnSpc>
                <a:spcPct val="160000"/>
              </a:lnSpc>
              <a:spcBef>
                <a:spcPct val="0"/>
              </a:spcBef>
              <a:spcAft>
                <a:spcPct val="0"/>
              </a:spcAft>
              <a:buClrTx/>
              <a:buSzTx/>
            </a:pPr>
            <a:r>
              <a:rPr kumimoji="0" lang="ko-KR" altLang="ko-KR" sz="1600" b="0" i="0" u="none" strike="noStrike" cap="none" normalizeH="0" baseline="0" dirty="0" err="1">
                <a:ln>
                  <a:noFill/>
                </a:ln>
                <a:solidFill>
                  <a:schemeClr val="tx1"/>
                </a:solidFill>
                <a:effectLst/>
                <a:latin typeface="+mn-ea"/>
              </a:rPr>
              <a:t>서블릿을</a:t>
            </a:r>
            <a:r>
              <a:rPr kumimoji="0" lang="ko-KR" altLang="ko-KR" sz="1600" b="0" i="0" u="none" strike="noStrike" cap="none" normalizeH="0" baseline="0" dirty="0">
                <a:ln>
                  <a:noFill/>
                </a:ln>
                <a:solidFill>
                  <a:schemeClr val="tx1"/>
                </a:solidFill>
                <a:effectLst/>
                <a:latin typeface="+mn-ea"/>
              </a:rPr>
              <a:t> 한 줄로 정의하자</a:t>
            </a:r>
            <a:r>
              <a:rPr kumimoji="0" lang="ko-KR" altLang="en-US" sz="1600" b="0" i="0" u="none" strike="noStrike" cap="none" normalizeH="0" baseline="0" dirty="0">
                <a:ln>
                  <a:noFill/>
                </a:ln>
                <a:solidFill>
                  <a:schemeClr val="tx1"/>
                </a:solidFill>
                <a:effectLst/>
                <a:latin typeface="+mn-ea"/>
              </a:rPr>
              <a:t>면</a:t>
            </a:r>
            <a:r>
              <a:rPr kumimoji="0" lang="en-US" altLang="ko-KR" sz="1600" b="0" i="0" u="none" strike="noStrike" cap="none" normalizeH="0" baseline="0" dirty="0">
                <a:ln>
                  <a:noFill/>
                </a:ln>
                <a:solidFill>
                  <a:schemeClr val="tx1"/>
                </a:solidFill>
                <a:effectLst/>
                <a:latin typeface="+mn-ea"/>
              </a:rPr>
              <a:t> =&gt; </a:t>
            </a:r>
            <a:r>
              <a:rPr kumimoji="0" lang="ko-KR" altLang="ko-KR" sz="1600" b="0" i="0" u="none" strike="noStrike" cap="none" normalizeH="0" baseline="0" dirty="0">
                <a:ln>
                  <a:noFill/>
                </a:ln>
                <a:solidFill>
                  <a:srgbClr val="000000"/>
                </a:solidFill>
                <a:effectLst/>
                <a:latin typeface="+mn-ea"/>
              </a:rPr>
              <a:t> </a:t>
            </a:r>
            <a:endParaRPr kumimoji="0" lang="en-US" altLang="ko-KR" sz="1600" b="0" i="0" u="none" strike="noStrike" cap="none" normalizeH="0" baseline="0" dirty="0">
              <a:ln>
                <a:noFill/>
              </a:ln>
              <a:solidFill>
                <a:srgbClr val="000000"/>
              </a:solidFill>
              <a:effectLst/>
              <a:latin typeface="+mn-ea"/>
            </a:endParaRPr>
          </a:p>
          <a:p>
            <a:pPr eaLnBrk="0" fontAlgn="base" latinLnBrk="0" hangingPunct="0">
              <a:lnSpc>
                <a:spcPct val="160000"/>
              </a:lnSpc>
              <a:spcBef>
                <a:spcPct val="0"/>
              </a:spcBef>
              <a:spcAft>
                <a:spcPct val="0"/>
              </a:spcAft>
              <a:buClrTx/>
              <a:buSzTx/>
            </a:pPr>
            <a:r>
              <a:rPr kumimoji="0" lang="ko-KR" altLang="ko-KR" sz="1600" b="0" i="0" u="none" strike="noStrike" cap="none" normalizeH="0" baseline="0" dirty="0">
                <a:ln>
                  <a:noFill/>
                </a:ln>
                <a:solidFill>
                  <a:srgbClr val="000000"/>
                </a:solidFill>
                <a:effectLst/>
                <a:latin typeface="+mn-ea"/>
              </a:rPr>
              <a:t>클라이언트의 요청을 처리하고, 그 결과를 반환하는 </a:t>
            </a:r>
            <a:r>
              <a:rPr kumimoji="0" lang="ko-KR" altLang="ko-KR" sz="1600" b="0" i="0" u="none" strike="noStrike" cap="none" normalizeH="0" baseline="0" dirty="0" err="1">
                <a:ln>
                  <a:noFill/>
                </a:ln>
                <a:solidFill>
                  <a:schemeClr val="tx1"/>
                </a:solidFill>
                <a:effectLst/>
                <a:latin typeface="+mn-ea"/>
              </a:rPr>
              <a:t>Servlet</a:t>
            </a:r>
            <a:r>
              <a:rPr kumimoji="0" lang="ko-KR" altLang="ko-KR" sz="1600" b="0" i="0" u="none" strike="noStrike" cap="none" normalizeH="0" baseline="0" dirty="0">
                <a:ln>
                  <a:noFill/>
                </a:ln>
                <a:solidFill>
                  <a:schemeClr val="tx1"/>
                </a:solidFill>
                <a:effectLst/>
                <a:latin typeface="+mn-ea"/>
              </a:rPr>
              <a:t> 클래스의 구현 규칙을 지킨 자바 웹 프로그래밍 기술</a:t>
            </a:r>
          </a:p>
          <a:p>
            <a:pPr eaLnBrk="0" fontAlgn="base" latinLnBrk="0" hangingPunct="0">
              <a:lnSpc>
                <a:spcPct val="160000"/>
              </a:lnSpc>
              <a:spcBef>
                <a:spcPct val="0"/>
              </a:spcBef>
              <a:spcAft>
                <a:spcPct val="0"/>
              </a:spcAft>
              <a:buClrTx/>
              <a:buSzTx/>
            </a:pPr>
            <a:r>
              <a:rPr kumimoji="0" lang="ko-KR" altLang="ko-KR" sz="1600" b="0" i="0" u="none" strike="noStrike" cap="none" normalizeH="0" baseline="0" dirty="0">
                <a:ln>
                  <a:noFill/>
                </a:ln>
                <a:solidFill>
                  <a:schemeClr val="tx1"/>
                </a:solidFill>
                <a:effectLst/>
                <a:latin typeface="+mn-ea"/>
              </a:rPr>
              <a:t/>
            </a:r>
            <a:br>
              <a:rPr kumimoji="0" lang="ko-KR" altLang="ko-KR" sz="1600" b="0" i="0" u="none" strike="noStrike" cap="none" normalizeH="0" baseline="0" dirty="0">
                <a:ln>
                  <a:noFill/>
                </a:ln>
                <a:solidFill>
                  <a:schemeClr val="tx1"/>
                </a:solidFill>
                <a:effectLst/>
                <a:latin typeface="+mn-ea"/>
              </a:rPr>
            </a:br>
            <a:endParaRPr kumimoji="0" lang="ko-KR" altLang="ko-KR" sz="1600" b="0" i="0" u="none" strike="noStrike" cap="none" normalizeH="0" baseline="0" dirty="0">
              <a:ln>
                <a:noFill/>
              </a:ln>
              <a:solidFill>
                <a:schemeClr val="tx1"/>
              </a:solidFill>
              <a:effectLst/>
              <a:latin typeface="+mn-ea"/>
            </a:endParaRPr>
          </a:p>
          <a:p>
            <a:pPr eaLnBrk="0" fontAlgn="base" latinLnBrk="0" hangingPunct="0">
              <a:lnSpc>
                <a:spcPct val="160000"/>
              </a:lnSpc>
              <a:spcBef>
                <a:spcPct val="0"/>
              </a:spcBef>
              <a:spcAft>
                <a:spcPct val="0"/>
              </a:spcAft>
              <a:buClrTx/>
              <a:buSzTx/>
            </a:pPr>
            <a:r>
              <a:rPr kumimoji="0" lang="ko-KR" altLang="ko-KR" sz="1600" b="0" i="0" u="none" strike="noStrike" cap="none" normalizeH="0" baseline="0" dirty="0">
                <a:ln>
                  <a:noFill/>
                </a:ln>
                <a:solidFill>
                  <a:schemeClr val="tx1"/>
                </a:solidFill>
                <a:effectLst/>
                <a:latin typeface="+mn-ea"/>
              </a:rPr>
              <a:t>간단히 말해서, </a:t>
            </a:r>
            <a:r>
              <a:rPr kumimoji="0" lang="ko-KR" altLang="ko-KR" sz="1600" b="0" i="0" u="none" strike="noStrike" cap="none" normalizeH="0" baseline="0" dirty="0" err="1">
                <a:ln>
                  <a:noFill/>
                </a:ln>
                <a:solidFill>
                  <a:schemeClr val="tx1"/>
                </a:solidFill>
                <a:effectLst/>
                <a:latin typeface="+mn-ea"/>
              </a:rPr>
              <a:t>서블릿이란</a:t>
            </a:r>
            <a:r>
              <a:rPr kumimoji="0" lang="ko-KR" altLang="ko-KR" sz="1600" b="0" i="0" u="none" strike="noStrike" cap="none" normalizeH="0" baseline="0" dirty="0">
                <a:ln>
                  <a:noFill/>
                </a:ln>
                <a:solidFill>
                  <a:schemeClr val="tx1"/>
                </a:solidFill>
                <a:effectLst/>
                <a:latin typeface="+mn-ea"/>
              </a:rPr>
              <a:t> </a:t>
            </a:r>
            <a:r>
              <a:rPr kumimoji="0" lang="ko-KR" altLang="ko-KR" sz="1600" b="0" i="0" u="none" strike="noStrike" cap="none" normalizeH="0" baseline="0" dirty="0">
                <a:ln>
                  <a:noFill/>
                </a:ln>
                <a:solidFill>
                  <a:srgbClr val="FF0000"/>
                </a:solidFill>
                <a:effectLst/>
                <a:latin typeface="+mn-ea"/>
              </a:rPr>
              <a:t>자바를 사용하여 웹을 만들기 위해 필요한 기술</a:t>
            </a:r>
            <a:r>
              <a:rPr kumimoji="0" lang="ko-KR" altLang="ko-KR" sz="1600" b="0" i="0" u="none" strike="noStrike" cap="none" normalizeH="0" baseline="0" dirty="0">
                <a:ln>
                  <a:noFill/>
                </a:ln>
                <a:solidFill>
                  <a:schemeClr val="tx1"/>
                </a:solidFill>
                <a:effectLst/>
                <a:latin typeface="+mn-ea"/>
              </a:rPr>
              <a:t>입니다. 그런데 좀더 들어가서 설명하면 </a:t>
            </a:r>
            <a:r>
              <a:rPr kumimoji="0" lang="ko-KR" altLang="ko-KR" sz="1600" b="0" i="0" u="none" strike="noStrike" cap="none" normalizeH="0" baseline="0" dirty="0">
                <a:ln>
                  <a:noFill/>
                </a:ln>
                <a:solidFill>
                  <a:srgbClr val="FF0000"/>
                </a:solidFill>
                <a:effectLst/>
                <a:latin typeface="+mn-ea"/>
              </a:rPr>
              <a:t>클라이언트가 어떠한 요청을 하면 그에 대한 결과를 다시 전송</a:t>
            </a:r>
            <a:r>
              <a:rPr kumimoji="0" lang="ko-KR" altLang="ko-KR" sz="1600" b="0" i="0" u="none" strike="noStrike" cap="none" normalizeH="0" baseline="0" dirty="0">
                <a:ln>
                  <a:noFill/>
                </a:ln>
                <a:solidFill>
                  <a:schemeClr val="tx1"/>
                </a:solidFill>
                <a:effectLst/>
                <a:latin typeface="+mn-ea"/>
              </a:rPr>
              <a:t>해주어야 하는데, 이러한 역할을 하는 자바 프로그램입니다. </a:t>
            </a:r>
          </a:p>
          <a:p>
            <a:pPr eaLnBrk="0" fontAlgn="base" latinLnBrk="0" hangingPunct="0">
              <a:lnSpc>
                <a:spcPct val="160000"/>
              </a:lnSpc>
              <a:spcBef>
                <a:spcPct val="0"/>
              </a:spcBef>
              <a:spcAft>
                <a:spcPct val="0"/>
              </a:spcAft>
              <a:buClrTx/>
              <a:buSzTx/>
            </a:pPr>
            <a:r>
              <a:rPr kumimoji="0" lang="ko-KR" altLang="ko-KR" sz="1600" b="0" i="0" u="none" strike="noStrike" cap="none" normalizeH="0" baseline="0" dirty="0">
                <a:ln>
                  <a:noFill/>
                </a:ln>
                <a:solidFill>
                  <a:schemeClr val="tx1"/>
                </a:solidFill>
                <a:effectLst/>
                <a:latin typeface="+mn-ea"/>
              </a:rPr>
              <a:t>예를 들어, 어떠한 사용자가 로그인을 하려고 할 때. 사용자는 아이디와 비밀번호를 입력하고, 로그인 버튼을 누릅니다. </a:t>
            </a:r>
          </a:p>
          <a:p>
            <a:pPr eaLnBrk="0" fontAlgn="base" latinLnBrk="0" hangingPunct="0">
              <a:lnSpc>
                <a:spcPct val="160000"/>
              </a:lnSpc>
              <a:spcBef>
                <a:spcPct val="0"/>
              </a:spcBef>
              <a:spcAft>
                <a:spcPct val="0"/>
              </a:spcAft>
              <a:buClrTx/>
              <a:buSzTx/>
            </a:pPr>
            <a:r>
              <a:rPr kumimoji="0" lang="ko-KR" altLang="ko-KR" sz="1600" b="0" i="0" u="none" strike="noStrike" cap="none" normalizeH="0" baseline="0" dirty="0">
                <a:ln>
                  <a:noFill/>
                </a:ln>
                <a:solidFill>
                  <a:schemeClr val="tx1"/>
                </a:solidFill>
                <a:effectLst/>
                <a:latin typeface="+mn-ea"/>
              </a:rPr>
              <a:t>그때 서버는 클라이언트의 아이디와 비밀번호를 확인하고, 다음 페이지를 띄워주어야 하는데, 이러한 역할을 수행하는 것이 바로 </a:t>
            </a:r>
            <a:r>
              <a:rPr kumimoji="0" lang="ko-KR" altLang="ko-KR" sz="1600" b="0" i="0" u="none" strike="noStrike" cap="none" normalizeH="0" baseline="0" dirty="0" err="1">
                <a:ln>
                  <a:noFill/>
                </a:ln>
                <a:solidFill>
                  <a:schemeClr val="tx1"/>
                </a:solidFill>
                <a:effectLst/>
                <a:latin typeface="+mn-ea"/>
              </a:rPr>
              <a:t>서블릿</a:t>
            </a:r>
            <a:r>
              <a:rPr kumimoji="0" lang="ko-KR" altLang="ko-KR" sz="1600" b="0" i="0" u="none" strike="noStrike" cap="none" normalizeH="0" baseline="0" dirty="0">
                <a:ln>
                  <a:noFill/>
                </a:ln>
                <a:solidFill>
                  <a:schemeClr val="tx1"/>
                </a:solidFill>
                <a:effectLst/>
                <a:latin typeface="+mn-ea"/>
              </a:rPr>
              <a:t>(</a:t>
            </a:r>
            <a:r>
              <a:rPr kumimoji="0" lang="ko-KR" altLang="ko-KR" sz="1600" b="0" i="0" u="none" strike="noStrike" cap="none" normalizeH="0" baseline="0" dirty="0" err="1">
                <a:ln>
                  <a:noFill/>
                </a:ln>
                <a:solidFill>
                  <a:schemeClr val="tx1"/>
                </a:solidFill>
                <a:effectLst/>
                <a:latin typeface="+mn-ea"/>
              </a:rPr>
              <a:t>Servlet</a:t>
            </a:r>
            <a:r>
              <a:rPr kumimoji="0" lang="ko-KR" altLang="ko-KR" sz="1600" b="0" i="0" u="none" strike="noStrike" cap="none" normalizeH="0" baseline="0" dirty="0">
                <a:ln>
                  <a:noFill/>
                </a:ln>
                <a:solidFill>
                  <a:schemeClr val="tx1"/>
                </a:solidFill>
                <a:effectLst/>
                <a:latin typeface="+mn-ea"/>
              </a:rPr>
              <a:t>)입니다. </a:t>
            </a:r>
            <a:br>
              <a:rPr kumimoji="0" lang="ko-KR" altLang="ko-KR" sz="1600" b="0" i="0" u="none" strike="noStrike" cap="none" normalizeH="0" baseline="0" dirty="0">
                <a:ln>
                  <a:noFill/>
                </a:ln>
                <a:solidFill>
                  <a:schemeClr val="tx1"/>
                </a:solidFill>
                <a:effectLst/>
                <a:latin typeface="+mn-ea"/>
              </a:rPr>
            </a:br>
            <a:endParaRPr kumimoji="0" lang="ko-KR" altLang="ko-KR" sz="16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318276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DF760B-7BD6-4DFE-3D07-0C1AEFA06690}"/>
              </a:ext>
            </a:extLst>
          </p:cNvPr>
          <p:cNvSpPr>
            <a:spLocks noGrp="1"/>
          </p:cNvSpPr>
          <p:nvPr>
            <p:ph type="title"/>
          </p:nvPr>
        </p:nvSpPr>
        <p:spPr/>
        <p:txBody>
          <a:bodyPr/>
          <a:lstStyle/>
          <a:p>
            <a:r>
              <a:rPr lang="en-US" altLang="ko-KR" dirty="0"/>
              <a:t>log4j2</a:t>
            </a:r>
            <a:endParaRPr lang="ko-KR" altLang="en-US" dirty="0"/>
          </a:p>
        </p:txBody>
      </p:sp>
      <p:sp>
        <p:nvSpPr>
          <p:cNvPr id="3" name="내용 개체 틀 2">
            <a:extLst>
              <a:ext uri="{FF2B5EF4-FFF2-40B4-BE49-F238E27FC236}">
                <a16:creationId xmlns:a16="http://schemas.microsoft.com/office/drawing/2014/main" id="{8A26E5F4-BA66-9B1C-3169-8A8ECE17DB0C}"/>
              </a:ext>
            </a:extLst>
          </p:cNvPr>
          <p:cNvSpPr>
            <a:spLocks noGrp="1"/>
          </p:cNvSpPr>
          <p:nvPr>
            <p:ph idx="1"/>
          </p:nvPr>
        </p:nvSpPr>
        <p:spPr/>
        <p:txBody>
          <a:bodyPr>
            <a:normAutofit lnSpcReduction="10000"/>
          </a:bodyPr>
          <a:lstStyle/>
          <a:p>
            <a:pPr marL="457200" indent="-457200" algn="l">
              <a:lnSpc>
                <a:spcPct val="150000"/>
              </a:lnSpc>
              <a:buFont typeface="+mj-lt"/>
              <a:buAutoNum type="arabicPeriod" startAt="5"/>
            </a:pPr>
            <a:r>
              <a:rPr lang="en-US" altLang="ko-KR" b="0" i="0" dirty="0">
                <a:solidFill>
                  <a:srgbClr val="292929"/>
                </a:solidFill>
                <a:effectLst/>
                <a:latin typeface="charter"/>
              </a:rPr>
              <a:t>INFO</a:t>
            </a:r>
            <a:br>
              <a:rPr lang="en-US" altLang="ko-KR" b="0" i="0" dirty="0">
                <a:solidFill>
                  <a:srgbClr val="292929"/>
                </a:solidFill>
                <a:effectLst/>
                <a:latin typeface="charter"/>
              </a:rPr>
            </a:br>
            <a:r>
              <a:rPr lang="ko-KR" altLang="en-US" b="0" i="0" dirty="0">
                <a:solidFill>
                  <a:srgbClr val="292929"/>
                </a:solidFill>
                <a:effectLst/>
                <a:latin typeface="charter"/>
              </a:rPr>
              <a:t>런타임 이벤트</a:t>
            </a:r>
            <a:r>
              <a:rPr lang="en-US" altLang="ko-KR" b="0" i="0" dirty="0">
                <a:solidFill>
                  <a:srgbClr val="292929"/>
                </a:solidFill>
                <a:effectLst/>
                <a:latin typeface="charter"/>
              </a:rPr>
              <a:t>. </a:t>
            </a:r>
            <a:r>
              <a:rPr lang="ko-KR" altLang="en-US" b="0" i="0" dirty="0">
                <a:solidFill>
                  <a:srgbClr val="292929"/>
                </a:solidFill>
                <a:effectLst/>
                <a:latin typeface="charter"/>
              </a:rPr>
              <a:t>콘솔에 즉시 보일 것으로 예상되므로 보수적이며 최소한으로 유지</a:t>
            </a:r>
          </a:p>
          <a:p>
            <a:pPr algn="l">
              <a:lnSpc>
                <a:spcPct val="150000"/>
              </a:lnSpc>
              <a:buFont typeface="+mj-lt"/>
              <a:buAutoNum type="arabicPeriod" startAt="5"/>
            </a:pPr>
            <a:r>
              <a:rPr lang="en-US" altLang="ko-KR" b="0" i="0" dirty="0">
                <a:solidFill>
                  <a:srgbClr val="292929"/>
                </a:solidFill>
                <a:effectLst/>
                <a:latin typeface="charter"/>
              </a:rPr>
              <a:t>DEBUG</a:t>
            </a:r>
            <a:br>
              <a:rPr lang="en-US" altLang="ko-KR" b="0" i="0" dirty="0">
                <a:solidFill>
                  <a:srgbClr val="292929"/>
                </a:solidFill>
                <a:effectLst/>
                <a:latin typeface="charter"/>
              </a:rPr>
            </a:br>
            <a:r>
              <a:rPr lang="ko-KR" altLang="en-US" b="0" i="0" dirty="0">
                <a:solidFill>
                  <a:srgbClr val="292929"/>
                </a:solidFill>
                <a:effectLst/>
                <a:latin typeface="charter"/>
              </a:rPr>
              <a:t>시스템을 통한 흐름에 대한 자세한 정보</a:t>
            </a:r>
            <a:r>
              <a:rPr lang="en-US" altLang="ko-KR" b="0" i="0" dirty="0">
                <a:solidFill>
                  <a:srgbClr val="292929"/>
                </a:solidFill>
                <a:effectLst/>
                <a:latin typeface="charter"/>
              </a:rPr>
              <a:t>.</a:t>
            </a:r>
            <a:br>
              <a:rPr lang="en-US" altLang="ko-KR" b="0" i="0" dirty="0">
                <a:solidFill>
                  <a:srgbClr val="292929"/>
                </a:solidFill>
                <a:effectLst/>
                <a:latin typeface="charter"/>
              </a:rPr>
            </a:br>
            <a:r>
              <a:rPr lang="ko-KR" altLang="en-US" b="0" i="0" dirty="0">
                <a:solidFill>
                  <a:srgbClr val="292929"/>
                </a:solidFill>
                <a:effectLst/>
                <a:latin typeface="charter"/>
              </a:rPr>
              <a:t>로그에만 쓰여질 것으로 예상</a:t>
            </a:r>
            <a:r>
              <a:rPr lang="en-US" altLang="ko-KR" b="0" i="0" dirty="0">
                <a:solidFill>
                  <a:srgbClr val="292929"/>
                </a:solidFill>
                <a:effectLst/>
                <a:latin typeface="charter"/>
              </a:rPr>
              <a:t>, </a:t>
            </a:r>
            <a:r>
              <a:rPr lang="ko-KR" altLang="en-US" b="0" i="0" dirty="0">
                <a:solidFill>
                  <a:srgbClr val="292929"/>
                </a:solidFill>
                <a:effectLst/>
                <a:latin typeface="charter"/>
              </a:rPr>
              <a:t>일반적으로 응용 프로그램에서 기록한 대부분의 줄은 </a:t>
            </a:r>
            <a:r>
              <a:rPr lang="en-US" altLang="ko-KR" b="0" i="0" dirty="0">
                <a:solidFill>
                  <a:srgbClr val="292929"/>
                </a:solidFill>
                <a:effectLst/>
                <a:latin typeface="charter"/>
              </a:rPr>
              <a:t>DEBUG</a:t>
            </a:r>
            <a:r>
              <a:rPr lang="ko-KR" altLang="en-US" b="0" i="0" dirty="0">
                <a:solidFill>
                  <a:srgbClr val="292929"/>
                </a:solidFill>
                <a:effectLst/>
                <a:latin typeface="charter"/>
              </a:rPr>
              <a:t>로 작성</a:t>
            </a:r>
            <a:r>
              <a:rPr lang="en-US" altLang="ko-KR" b="0" i="0" dirty="0">
                <a:solidFill>
                  <a:srgbClr val="292929"/>
                </a:solidFill>
                <a:effectLst/>
                <a:latin typeface="charter"/>
              </a:rPr>
              <a:t>.</a:t>
            </a:r>
          </a:p>
          <a:p>
            <a:pPr algn="l">
              <a:lnSpc>
                <a:spcPct val="150000"/>
              </a:lnSpc>
              <a:buFont typeface="+mj-lt"/>
              <a:buAutoNum type="arabicPeriod" startAt="5"/>
            </a:pPr>
            <a:r>
              <a:rPr lang="en-US" altLang="ko-KR" b="0" i="0" dirty="0">
                <a:solidFill>
                  <a:srgbClr val="292929"/>
                </a:solidFill>
                <a:effectLst/>
                <a:latin typeface="charter"/>
              </a:rPr>
              <a:t>TRACE</a:t>
            </a:r>
            <a:br>
              <a:rPr lang="en-US" altLang="ko-KR" b="0" i="0" dirty="0">
                <a:solidFill>
                  <a:srgbClr val="292929"/>
                </a:solidFill>
                <a:effectLst/>
                <a:latin typeface="charter"/>
              </a:rPr>
            </a:br>
            <a:r>
              <a:rPr lang="ko-KR" altLang="en-US" b="0" i="0" dirty="0">
                <a:solidFill>
                  <a:srgbClr val="292929"/>
                </a:solidFill>
                <a:effectLst/>
                <a:latin typeface="charter"/>
              </a:rPr>
              <a:t>가장 자세한 정보</a:t>
            </a:r>
            <a:r>
              <a:rPr lang="en-US" altLang="ko-KR" b="0" i="0" dirty="0">
                <a:solidFill>
                  <a:srgbClr val="292929"/>
                </a:solidFill>
                <a:effectLst/>
                <a:latin typeface="charter"/>
              </a:rPr>
              <a:t>. </a:t>
            </a:r>
            <a:r>
              <a:rPr lang="ko-KR" altLang="en-US" b="0" i="0" dirty="0">
                <a:solidFill>
                  <a:srgbClr val="292929"/>
                </a:solidFill>
                <a:effectLst/>
                <a:latin typeface="charter"/>
              </a:rPr>
              <a:t>이것들은 로그에만 쓰여질 것으로 예상됩니다</a:t>
            </a:r>
            <a:r>
              <a:rPr lang="en-US" altLang="ko-KR" b="0" i="0" dirty="0">
                <a:solidFill>
                  <a:srgbClr val="292929"/>
                </a:solidFill>
                <a:effectLst/>
                <a:latin typeface="charter"/>
              </a:rPr>
              <a:t>.</a:t>
            </a:r>
          </a:p>
          <a:p>
            <a:pPr marL="0" indent="0">
              <a:lnSpc>
                <a:spcPct val="150000"/>
              </a:lnSpc>
              <a:buNone/>
            </a:pPr>
            <a:endParaRPr lang="ko-KR" altLang="en-US" dirty="0"/>
          </a:p>
        </p:txBody>
      </p:sp>
    </p:spTree>
    <p:extLst>
      <p:ext uri="{BB962C8B-B14F-4D97-AF65-F5344CB8AC3E}">
        <p14:creationId xmlns:p14="http://schemas.microsoft.com/office/powerpoint/2010/main" val="198061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a:extLst>
              <a:ext uri="{FF2B5EF4-FFF2-40B4-BE49-F238E27FC236}">
                <a16:creationId xmlns:a16="http://schemas.microsoft.com/office/drawing/2014/main" id="{6BD7E673-6E50-DB85-5E97-28361BB49BBE}"/>
              </a:ext>
            </a:extLst>
          </p:cNvPr>
          <p:cNvSpPr>
            <a:spLocks noGrp="1"/>
          </p:cNvSpPr>
          <p:nvPr>
            <p:ph idx="4294967295"/>
          </p:nvPr>
        </p:nvSpPr>
        <p:spPr>
          <a:xfrm>
            <a:off x="1129553" y="666750"/>
            <a:ext cx="10585525" cy="5432425"/>
          </a:xfrm>
        </p:spPr>
        <p:txBody>
          <a:bodyPr>
            <a:normAutofit fontScale="85000" lnSpcReduction="20000"/>
          </a:bodyPr>
          <a:lstStyle/>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ko-KR" altLang="ko-KR" sz="2000" b="0" i="0" u="none" strike="noStrike" cap="none" normalizeH="0" baseline="0" dirty="0" err="1">
                <a:ln>
                  <a:noFill/>
                </a:ln>
                <a:solidFill>
                  <a:srgbClr val="292929"/>
                </a:solidFill>
                <a:effectLst/>
                <a:latin typeface="Arial" panose="020B0604020202020204" pitchFamily="34" charset="0"/>
                <a:ea typeface="charter"/>
              </a:rPr>
              <a:t>Configuration</a:t>
            </a:r>
            <a:r>
              <a:rPr kumimoji="0" lang="ko-KR" altLang="ko-KR" sz="2000" b="0" i="0" u="none" strike="noStrike" cap="none" normalizeH="0" baseline="0" dirty="0">
                <a:ln>
                  <a:noFill/>
                </a:ln>
                <a:solidFill>
                  <a:srgbClr val="292929"/>
                </a:solidFill>
                <a:effectLst/>
                <a:latin typeface="Arial" panose="020B0604020202020204" pitchFamily="34" charset="0"/>
                <a:ea typeface="charter"/>
              </a:rPr>
              <a:t/>
            </a:r>
            <a:br>
              <a:rPr kumimoji="0" lang="ko-KR" altLang="ko-KR" sz="2000" b="0" i="0" u="none" strike="noStrike" cap="none" normalizeH="0" baseline="0" dirty="0">
                <a:ln>
                  <a:noFill/>
                </a:ln>
                <a:solidFill>
                  <a:srgbClr val="292929"/>
                </a:solidFill>
                <a:effectLst/>
                <a:latin typeface="Arial" panose="020B0604020202020204" pitchFamily="34" charset="0"/>
                <a:ea typeface="charter"/>
              </a:rPr>
            </a:br>
            <a:r>
              <a:rPr kumimoji="0" lang="ko-KR" altLang="ko-KR" sz="2000" b="0" i="0" u="none" strike="noStrike" cap="none" normalizeH="0" baseline="0" dirty="0">
                <a:ln>
                  <a:noFill/>
                </a:ln>
                <a:solidFill>
                  <a:srgbClr val="292929"/>
                </a:solidFill>
                <a:effectLst/>
                <a:latin typeface="Arial" panose="020B0604020202020204" pitchFamily="34" charset="0"/>
                <a:ea typeface="charter"/>
              </a:rPr>
              <a:t>- 최상위 요소이다. 하위요소로 </a:t>
            </a:r>
            <a:r>
              <a:rPr kumimoji="0" lang="ko-KR" altLang="ko-KR" sz="2000" b="0" i="0" u="none" strike="noStrike" cap="none" normalizeH="0" baseline="0" dirty="0" err="1">
                <a:ln>
                  <a:noFill/>
                </a:ln>
                <a:solidFill>
                  <a:srgbClr val="292929"/>
                </a:solidFill>
                <a:effectLst/>
                <a:latin typeface="Arial" panose="020B0604020202020204" pitchFamily="34" charset="0"/>
                <a:ea typeface="charter"/>
              </a:rPr>
              <a:t>Logger</a:t>
            </a:r>
            <a:r>
              <a:rPr kumimoji="0" lang="ko-KR" altLang="ko-KR" sz="2000" b="0" i="0" u="none" strike="noStrike" cap="none" normalizeH="0" baseline="0" dirty="0">
                <a:ln>
                  <a:noFill/>
                </a:ln>
                <a:solidFill>
                  <a:srgbClr val="292929"/>
                </a:solidFill>
                <a:effectLst/>
                <a:latin typeface="Arial" panose="020B0604020202020204" pitchFamily="34" charset="0"/>
                <a:ea typeface="charter"/>
              </a:rPr>
              <a:t>, </a:t>
            </a:r>
            <a:r>
              <a:rPr kumimoji="0" lang="ko-KR" altLang="ko-KR" sz="2000" b="0" i="0" u="none" strike="noStrike" cap="none" normalizeH="0" baseline="0" dirty="0" err="1">
                <a:ln>
                  <a:noFill/>
                </a:ln>
                <a:solidFill>
                  <a:srgbClr val="292929"/>
                </a:solidFill>
                <a:effectLst/>
                <a:latin typeface="Arial" panose="020B0604020202020204" pitchFamily="34" charset="0"/>
                <a:ea typeface="charter"/>
              </a:rPr>
              <a:t>Appender</a:t>
            </a:r>
            <a:r>
              <a:rPr kumimoji="0" lang="ko-KR" altLang="ko-KR" sz="2000" b="0" i="0" u="none" strike="noStrike" cap="none" normalizeH="0" baseline="0" dirty="0">
                <a:ln>
                  <a:noFill/>
                </a:ln>
                <a:solidFill>
                  <a:srgbClr val="292929"/>
                </a:solidFill>
                <a:effectLst/>
                <a:latin typeface="Arial" panose="020B0604020202020204" pitchFamily="34" charset="0"/>
                <a:ea typeface="charter"/>
              </a:rPr>
              <a:t>, </a:t>
            </a:r>
            <a:r>
              <a:rPr kumimoji="0" lang="ko-KR" altLang="ko-KR" sz="2000" b="0" i="0" u="none" strike="noStrike" cap="none" normalizeH="0" baseline="0" dirty="0" err="1">
                <a:ln>
                  <a:noFill/>
                </a:ln>
                <a:solidFill>
                  <a:srgbClr val="292929"/>
                </a:solidFill>
                <a:effectLst/>
                <a:latin typeface="Arial" panose="020B0604020202020204" pitchFamily="34" charset="0"/>
                <a:ea typeface="charter"/>
              </a:rPr>
              <a:t>Layout</a:t>
            </a:r>
            <a:r>
              <a:rPr kumimoji="0" lang="ko-KR" altLang="ko-KR" sz="2000" b="0" i="0" u="none" strike="noStrike" cap="none" normalizeH="0" baseline="0" dirty="0">
                <a:ln>
                  <a:noFill/>
                </a:ln>
                <a:solidFill>
                  <a:srgbClr val="292929"/>
                </a:solidFill>
                <a:effectLst/>
                <a:latin typeface="Arial" panose="020B0604020202020204" pitchFamily="34" charset="0"/>
                <a:ea typeface="charter"/>
              </a:rPr>
              <a:t> 등이 있다.</a:t>
            </a:r>
            <a:br>
              <a:rPr kumimoji="0" lang="ko-KR" altLang="ko-KR" sz="2000" b="0" i="0" u="none" strike="noStrike" cap="none" normalizeH="0" baseline="0" dirty="0">
                <a:ln>
                  <a:noFill/>
                </a:ln>
                <a:solidFill>
                  <a:srgbClr val="292929"/>
                </a:solidFill>
                <a:effectLst/>
                <a:latin typeface="Arial" panose="020B0604020202020204" pitchFamily="34" charset="0"/>
                <a:ea typeface="charter"/>
              </a:rPr>
            </a:br>
            <a:r>
              <a:rPr kumimoji="0" lang="ko-KR" altLang="ko-KR" sz="2000" b="0" i="0" u="none" strike="noStrike" cap="none" normalizeH="0" baseline="0" dirty="0">
                <a:ln>
                  <a:noFill/>
                </a:ln>
                <a:solidFill>
                  <a:srgbClr val="292929"/>
                </a:solidFill>
                <a:effectLst/>
                <a:latin typeface="Arial" panose="020B0604020202020204" pitchFamily="34" charset="0"/>
                <a:ea typeface="charter"/>
              </a:rPr>
              <a:t>- </a:t>
            </a:r>
            <a:r>
              <a:rPr kumimoji="0" lang="ko-KR" altLang="ko-KR" sz="2000" b="0" i="0" u="none" strike="noStrike" cap="none" normalizeH="0" baseline="0" dirty="0" err="1">
                <a:ln>
                  <a:noFill/>
                </a:ln>
                <a:solidFill>
                  <a:srgbClr val="292929"/>
                </a:solidFill>
                <a:effectLst/>
                <a:latin typeface="Arial" panose="020B0604020202020204" pitchFamily="34" charset="0"/>
                <a:ea typeface="charter"/>
              </a:rPr>
              <a:t>status</a:t>
            </a:r>
            <a:r>
              <a:rPr kumimoji="0" lang="ko-KR" altLang="ko-KR" sz="2000" b="0" i="0" u="none" strike="noStrike" cap="none" normalizeH="0" baseline="0" dirty="0">
                <a:ln>
                  <a:noFill/>
                </a:ln>
                <a:solidFill>
                  <a:srgbClr val="292929"/>
                </a:solidFill>
                <a:effectLst/>
                <a:latin typeface="Arial" panose="020B0604020202020204" pitchFamily="34" charset="0"/>
                <a:ea typeface="charter"/>
              </a:rPr>
              <a:t> 속성은 log4j2 내부 동작이 </a:t>
            </a:r>
            <a:r>
              <a:rPr kumimoji="0" lang="ko-KR" altLang="ko-KR" sz="2000" b="0" i="0" u="none" strike="noStrike" cap="none" normalizeH="0" baseline="0" dirty="0" err="1">
                <a:ln>
                  <a:noFill/>
                </a:ln>
                <a:solidFill>
                  <a:srgbClr val="292929"/>
                </a:solidFill>
                <a:effectLst/>
                <a:latin typeface="Arial" panose="020B0604020202020204" pitchFamily="34" charset="0"/>
                <a:ea typeface="charter"/>
              </a:rPr>
              <a:t>어떤식으로</a:t>
            </a:r>
            <a:r>
              <a:rPr kumimoji="0" lang="ko-KR" altLang="ko-KR" sz="2000" b="0" i="0" u="none" strike="noStrike" cap="none" normalizeH="0" baseline="0" dirty="0">
                <a:ln>
                  <a:noFill/>
                </a:ln>
                <a:solidFill>
                  <a:srgbClr val="292929"/>
                </a:solidFill>
                <a:effectLst/>
                <a:latin typeface="Arial" panose="020B0604020202020204" pitchFamily="34" charset="0"/>
                <a:ea typeface="charter"/>
              </a:rPr>
              <a:t> 하는지 확인, </a:t>
            </a:r>
            <a:r>
              <a:rPr kumimoji="0" lang="ko-KR" altLang="ko-KR" sz="2000" b="0" i="0" u="none" strike="noStrike" cap="none" normalizeH="0" baseline="0" dirty="0" err="1">
                <a:ln>
                  <a:noFill/>
                </a:ln>
                <a:solidFill>
                  <a:srgbClr val="292929"/>
                </a:solidFill>
                <a:effectLst/>
                <a:latin typeface="Arial" panose="020B0604020202020204" pitchFamily="34" charset="0"/>
                <a:ea typeface="charter"/>
              </a:rPr>
              <a:t>logging</a:t>
            </a:r>
            <a:r>
              <a:rPr kumimoji="0" lang="ko-KR" altLang="ko-KR" sz="2000" b="0" i="0" u="none" strike="noStrike" cap="none" normalizeH="0" baseline="0" dirty="0">
                <a:ln>
                  <a:noFill/>
                </a:ln>
                <a:solidFill>
                  <a:srgbClr val="292929"/>
                </a:solidFill>
                <a:effectLst/>
                <a:latin typeface="Arial" panose="020B0604020202020204" pitchFamily="34" charset="0"/>
                <a:ea typeface="charter"/>
              </a:rPr>
              <a:t> </a:t>
            </a:r>
            <a:r>
              <a:rPr kumimoji="0" lang="ko-KR" altLang="ko-KR" sz="2000" b="0" i="0" u="none" strike="noStrike" cap="none" normalizeH="0" baseline="0" dirty="0" err="1">
                <a:ln>
                  <a:noFill/>
                </a:ln>
                <a:solidFill>
                  <a:srgbClr val="292929"/>
                </a:solidFill>
                <a:effectLst/>
                <a:latin typeface="Arial" panose="020B0604020202020204" pitchFamily="34" charset="0"/>
                <a:ea typeface="charter"/>
              </a:rPr>
              <a:t>할건지에</a:t>
            </a:r>
            <a:r>
              <a:rPr kumimoji="0" lang="ko-KR" altLang="ko-KR" sz="2000" b="0" i="0" u="none" strike="noStrike" cap="none" normalizeH="0" baseline="0" dirty="0">
                <a:ln>
                  <a:noFill/>
                </a:ln>
                <a:solidFill>
                  <a:srgbClr val="292929"/>
                </a:solidFill>
                <a:effectLst/>
                <a:latin typeface="Arial" panose="020B0604020202020204" pitchFamily="34" charset="0"/>
                <a:ea typeface="charter"/>
              </a:rPr>
              <a:t> 대한 </a:t>
            </a:r>
            <a:r>
              <a:rPr kumimoji="0" lang="ko-KR" altLang="ko-KR" sz="2000" b="0" i="0" u="none" strike="noStrike" cap="none" normalizeH="0" baseline="0" dirty="0" err="1">
                <a:ln>
                  <a:noFill/>
                </a:ln>
                <a:solidFill>
                  <a:srgbClr val="292929"/>
                </a:solidFill>
                <a:effectLst/>
                <a:latin typeface="Arial" panose="020B0604020202020204" pitchFamily="34" charset="0"/>
                <a:ea typeface="charter"/>
              </a:rPr>
              <a:t>설정값을</a:t>
            </a:r>
            <a:r>
              <a:rPr kumimoji="0" lang="ko-KR" altLang="ko-KR" sz="2000" b="0" i="0" u="none" strike="noStrike" cap="none" normalizeH="0" baseline="0" dirty="0">
                <a:ln>
                  <a:noFill/>
                </a:ln>
                <a:solidFill>
                  <a:srgbClr val="292929"/>
                </a:solidFill>
                <a:effectLst/>
                <a:latin typeface="Arial" panose="020B0604020202020204" pitchFamily="34" charset="0"/>
                <a:ea typeface="charter"/>
              </a:rPr>
              <a:t> 부여하는 부분</a:t>
            </a:r>
            <a:r>
              <a:rPr kumimoji="0" lang="en-US" altLang="ko-KR" sz="2000" b="0" i="0" u="none" strike="noStrike" cap="none" normalizeH="0" baseline="0" dirty="0">
                <a:ln>
                  <a:noFill/>
                </a:ln>
                <a:solidFill>
                  <a:srgbClr val="292929"/>
                </a:solidFill>
                <a:effectLst/>
                <a:latin typeface="Arial" panose="020B0604020202020204" pitchFamily="34" charset="0"/>
                <a:ea typeface="charter"/>
              </a:rPr>
              <a:t>  </a:t>
            </a:r>
            <a:r>
              <a:rPr kumimoji="0" lang="ko-KR" altLang="ko-KR" sz="1600" b="0" i="0" u="none" strike="noStrike" cap="none" normalizeH="0" baseline="0" dirty="0">
                <a:ln>
                  <a:noFill/>
                </a:ln>
                <a:solidFill>
                  <a:srgbClr val="292929"/>
                </a:solidFill>
                <a:effectLst/>
                <a:latin typeface="Arial Unicode MS"/>
                <a:ea typeface="Menlo"/>
              </a:rPr>
              <a:t>&lt;</a:t>
            </a:r>
            <a:r>
              <a:rPr kumimoji="0" lang="ko-KR" altLang="ko-KR" sz="1600" b="0" i="0" u="none" strike="noStrike" cap="none" normalizeH="0" baseline="0" dirty="0" err="1">
                <a:ln>
                  <a:noFill/>
                </a:ln>
                <a:solidFill>
                  <a:srgbClr val="292929"/>
                </a:solidFill>
                <a:effectLst/>
                <a:latin typeface="Arial Unicode MS"/>
                <a:ea typeface="Menlo"/>
              </a:rPr>
              <a:t>Configuration</a:t>
            </a:r>
            <a:r>
              <a:rPr kumimoji="0" lang="ko-KR" altLang="ko-KR" sz="1600" b="0" i="0" u="none" strike="noStrike" cap="none" normalizeH="0" baseline="0" dirty="0">
                <a:ln>
                  <a:noFill/>
                </a:ln>
                <a:solidFill>
                  <a:srgbClr val="292929"/>
                </a:solidFill>
                <a:effectLst/>
                <a:latin typeface="Arial Unicode MS"/>
                <a:ea typeface="Menlo"/>
              </a:rPr>
              <a:t> </a:t>
            </a:r>
            <a:r>
              <a:rPr kumimoji="0" lang="ko-KR" altLang="ko-KR" sz="1600" b="0" i="0" u="none" strike="noStrike" cap="none" normalizeH="0" baseline="0" dirty="0" err="1">
                <a:ln>
                  <a:noFill/>
                </a:ln>
                <a:solidFill>
                  <a:srgbClr val="292929"/>
                </a:solidFill>
                <a:effectLst/>
                <a:latin typeface="Arial Unicode MS"/>
                <a:ea typeface="Menlo"/>
              </a:rPr>
              <a:t>status</a:t>
            </a:r>
            <a:r>
              <a:rPr kumimoji="0" lang="ko-KR" altLang="ko-KR" sz="1600" b="0" i="0" u="none" strike="noStrike" cap="none" normalizeH="0" baseline="0" dirty="0">
                <a:ln>
                  <a:noFill/>
                </a:ln>
                <a:solidFill>
                  <a:srgbClr val="292929"/>
                </a:solidFill>
                <a:effectLst/>
                <a:latin typeface="Arial Unicode MS"/>
                <a:ea typeface="Menlo"/>
              </a:rPr>
              <a:t>="IN</a:t>
            </a:r>
            <a:r>
              <a:rPr kumimoji="0" lang="en-US" altLang="ko-KR" sz="1600" b="0" i="0" u="none" strike="noStrike" cap="none" normalizeH="0" baseline="0" dirty="0">
                <a:ln>
                  <a:noFill/>
                </a:ln>
                <a:solidFill>
                  <a:srgbClr val="292929"/>
                </a:solidFill>
                <a:effectLst/>
                <a:latin typeface="Arial Unicode MS"/>
                <a:ea typeface="Menlo"/>
              </a:rPr>
              <a:t>FO”&gt;</a:t>
            </a:r>
          </a:p>
          <a:p>
            <a:pPr marL="0" lvl="0" indent="0" eaLnBrk="0" fontAlgn="base" latinLnBrk="0" hangingPunct="0">
              <a:lnSpc>
                <a:spcPct val="150000"/>
              </a:lnSpc>
              <a:spcBef>
                <a:spcPct val="0"/>
              </a:spcBef>
              <a:spcAft>
                <a:spcPct val="0"/>
              </a:spcAft>
              <a:buClrTx/>
              <a:buSzTx/>
              <a:buNone/>
            </a:pPr>
            <a:r>
              <a:rPr lang="en-US" altLang="ko-KR" dirty="0"/>
              <a:t>2. </a:t>
            </a:r>
            <a:r>
              <a:rPr lang="en-US" altLang="ko-KR" dirty="0" err="1"/>
              <a:t>Appenders</a:t>
            </a:r>
            <a:r>
              <a:rPr lang="ko-KR" altLang="en-US" sz="1600" dirty="0"/>
              <a:t/>
            </a:r>
            <a:br>
              <a:rPr lang="ko-KR" altLang="en-US" sz="1600" dirty="0"/>
            </a:br>
            <a:r>
              <a:rPr lang="en-US" altLang="ko-KR" dirty="0"/>
              <a:t>- </a:t>
            </a:r>
            <a:r>
              <a:rPr lang="en-US" altLang="ko-KR" dirty="0" err="1"/>
              <a:t>Appenders</a:t>
            </a:r>
            <a:r>
              <a:rPr lang="ko-KR" altLang="en-US" dirty="0"/>
              <a:t>는 로그가 출력되는 위치를 나타냄</a:t>
            </a:r>
            <a:r>
              <a:rPr lang="ko-KR" altLang="en-US" sz="1600" dirty="0"/>
              <a:t/>
            </a:r>
            <a:br>
              <a:rPr lang="ko-KR" altLang="en-US" sz="1600" dirty="0"/>
            </a:br>
            <a:r>
              <a:rPr lang="en-US" altLang="ko-KR" dirty="0"/>
              <a:t>- </a:t>
            </a:r>
            <a:r>
              <a:rPr lang="ko-KR" altLang="en-US" dirty="0"/>
              <a:t>정의한 </a:t>
            </a:r>
            <a:r>
              <a:rPr lang="en-US" altLang="ko-KR" dirty="0"/>
              <a:t>name</a:t>
            </a:r>
            <a:r>
              <a:rPr lang="ko-KR" altLang="en-US" dirty="0"/>
              <a:t>은 </a:t>
            </a:r>
            <a:r>
              <a:rPr lang="en-US" altLang="ko-KR" dirty="0" err="1"/>
              <a:t>AppenderRef</a:t>
            </a:r>
            <a:r>
              <a:rPr lang="en-US" altLang="ko-KR" dirty="0"/>
              <a:t> </a:t>
            </a:r>
            <a:r>
              <a:rPr lang="ko-KR" altLang="en-US" dirty="0"/>
              <a:t>태그에서 참조를 할 때 사용</a:t>
            </a:r>
            <a:r>
              <a:rPr lang="ko-KR" altLang="en-US" sz="1600" dirty="0"/>
              <a:t/>
            </a:r>
            <a:br>
              <a:rPr lang="ko-KR" altLang="en-US" sz="1600" dirty="0"/>
            </a:br>
            <a:r>
              <a:rPr lang="en-US" altLang="ko-KR" dirty="0"/>
              <a:t>- </a:t>
            </a:r>
            <a:r>
              <a:rPr lang="ko-KR" altLang="en-US" dirty="0"/>
              <a:t>태그 별 출력 위치</a:t>
            </a:r>
            <a:r>
              <a:rPr lang="ko-KR" altLang="en-US" sz="1600" dirty="0"/>
              <a:t/>
            </a:r>
            <a:br>
              <a:rPr lang="ko-KR" altLang="en-US" sz="1600" dirty="0"/>
            </a:br>
            <a:r>
              <a:rPr lang="en-US" altLang="ko-KR" dirty="0"/>
              <a:t>&lt;Console&gt; : </a:t>
            </a:r>
            <a:r>
              <a:rPr lang="ko-KR" altLang="en-US" dirty="0"/>
              <a:t>콘솔</a:t>
            </a:r>
            <a:r>
              <a:rPr lang="ko-KR" altLang="en-US" sz="1600" dirty="0"/>
              <a:t/>
            </a:r>
            <a:br>
              <a:rPr lang="ko-KR" altLang="en-US" sz="1600" dirty="0"/>
            </a:br>
            <a:r>
              <a:rPr lang="en-US" altLang="ko-KR" dirty="0"/>
              <a:t>&lt;File&gt; : </a:t>
            </a:r>
            <a:r>
              <a:rPr lang="ko-KR" altLang="en-US" dirty="0"/>
              <a:t>파일</a:t>
            </a:r>
            <a:r>
              <a:rPr lang="ko-KR" altLang="en-US" sz="1600" dirty="0"/>
              <a:t/>
            </a:r>
            <a:br>
              <a:rPr lang="ko-KR" altLang="en-US" sz="1600" dirty="0"/>
            </a:br>
            <a:r>
              <a:rPr lang="en-US" altLang="ko-KR" dirty="0"/>
              <a:t>&lt;</a:t>
            </a:r>
            <a:r>
              <a:rPr lang="en-US" altLang="ko-KR" dirty="0" err="1"/>
              <a:t>RollingFile</a:t>
            </a:r>
            <a:r>
              <a:rPr lang="en-US" altLang="ko-KR" dirty="0"/>
              <a:t>&gt; : </a:t>
            </a:r>
            <a:r>
              <a:rPr lang="ko-KR" altLang="en-US" dirty="0"/>
              <a:t>조건에 따라 롤링</a:t>
            </a:r>
            <a:r>
              <a:rPr lang="en-US" altLang="ko-KR" dirty="0"/>
              <a:t>(</a:t>
            </a:r>
            <a:r>
              <a:rPr lang="ko-KR" altLang="en-US" dirty="0"/>
              <a:t>일별</a:t>
            </a:r>
            <a:r>
              <a:rPr lang="en-US" altLang="ko-KR" dirty="0"/>
              <a:t>, </a:t>
            </a:r>
            <a:r>
              <a:rPr lang="ko-KR" altLang="en-US" dirty="0" err="1"/>
              <a:t>조건별</a:t>
            </a:r>
            <a:r>
              <a:rPr lang="ko-KR" altLang="en-US" dirty="0"/>
              <a:t> 등</a:t>
            </a:r>
            <a:r>
              <a:rPr lang="en-US" altLang="ko-KR" dirty="0"/>
              <a:t>)</a:t>
            </a:r>
            <a:r>
              <a:rPr lang="ko-KR" altLang="en-US" sz="1600" dirty="0"/>
              <a:t/>
            </a:r>
            <a:br>
              <a:rPr lang="ko-KR" altLang="en-US" sz="1600" dirty="0"/>
            </a:br>
            <a:r>
              <a:rPr lang="en-US" altLang="ko-KR" dirty="0"/>
              <a:t>&lt;JDBC&gt;: DB</a:t>
            </a:r>
            <a:r>
              <a:rPr lang="ko-KR" altLang="en-US" sz="1600" dirty="0"/>
              <a:t/>
            </a:r>
            <a:br>
              <a:rPr lang="ko-KR" altLang="en-US" sz="1600" dirty="0"/>
            </a:br>
            <a:r>
              <a:rPr lang="en-US" altLang="ko-KR" dirty="0"/>
              <a:t>- </a:t>
            </a:r>
            <a:r>
              <a:rPr lang="ko-KR" altLang="en-US" dirty="0"/>
              <a:t>아래는 </a:t>
            </a:r>
            <a:r>
              <a:rPr lang="en-US" altLang="ko-KR" dirty="0" err="1"/>
              <a:t>Appenders</a:t>
            </a:r>
            <a:r>
              <a:rPr lang="en-US" altLang="ko-KR" dirty="0"/>
              <a:t> </a:t>
            </a:r>
            <a:r>
              <a:rPr lang="ko-KR" altLang="en-US" dirty="0"/>
              <a:t>태그 안에 </a:t>
            </a:r>
            <a:r>
              <a:rPr lang="en-US" altLang="ko-KR" dirty="0"/>
              <a:t>Console </a:t>
            </a:r>
            <a:r>
              <a:rPr lang="ko-KR" altLang="en-US" dirty="0"/>
              <a:t>태그를 이용하여 </a:t>
            </a:r>
            <a:r>
              <a:rPr lang="en-US" altLang="ko-KR" dirty="0"/>
              <a:t>console</a:t>
            </a:r>
            <a:r>
              <a:rPr lang="ko-KR" altLang="en-US" dirty="0"/>
              <a:t>이라는 이름을 갖는 </a:t>
            </a:r>
            <a:r>
              <a:rPr lang="en-US" altLang="ko-KR" dirty="0" err="1"/>
              <a:t>system.out</a:t>
            </a:r>
            <a:r>
              <a:rPr lang="ko-KR" altLang="en-US" dirty="0"/>
              <a:t>의 출력을 정의하는 부분이다</a:t>
            </a:r>
            <a:r>
              <a:rPr lang="en-US" altLang="ko-KR" dirty="0"/>
              <a:t>.</a:t>
            </a:r>
            <a:r>
              <a:rPr lang="ko-KR" altLang="en-US" sz="1600" dirty="0"/>
              <a:t/>
            </a:r>
            <a:br>
              <a:rPr lang="ko-KR" altLang="en-US" sz="1600" dirty="0"/>
            </a:br>
            <a:r>
              <a:rPr lang="en-US" altLang="ko-KR" dirty="0"/>
              <a:t>FILE, </a:t>
            </a:r>
            <a:r>
              <a:rPr lang="en-US" altLang="ko-KR" dirty="0" err="1"/>
              <a:t>RollingFile</a:t>
            </a:r>
            <a:r>
              <a:rPr lang="en-US" altLang="ko-KR" dirty="0"/>
              <a:t>, JDBC </a:t>
            </a:r>
            <a:r>
              <a:rPr lang="ko-KR" altLang="en-US" dirty="0"/>
              <a:t>등이 올 수 있다</a:t>
            </a:r>
            <a:r>
              <a:rPr lang="en-US" altLang="ko-KR" dirty="0"/>
              <a:t>.</a:t>
            </a:r>
            <a:endParaRPr kumimoji="0" lang="ko-KR" altLang="ko-K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485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3E1E3-C6B2-5B74-231A-7D2E4C9DD5AA}"/>
              </a:ext>
            </a:extLst>
          </p:cNvPr>
          <p:cNvSpPr txBox="1"/>
          <p:nvPr/>
        </p:nvSpPr>
        <p:spPr>
          <a:xfrm>
            <a:off x="1003151" y="788964"/>
            <a:ext cx="10668896" cy="4658776"/>
          </a:xfrm>
          <a:prstGeom prst="rect">
            <a:avLst/>
          </a:prstGeom>
          <a:noFill/>
        </p:spPr>
        <p:txBody>
          <a:bodyPr wrap="square">
            <a:spAutoFit/>
          </a:bodyPr>
          <a:lstStyle/>
          <a:p>
            <a:pPr>
              <a:lnSpc>
                <a:spcPct val="150000"/>
              </a:lnSpc>
            </a:pPr>
            <a:r>
              <a:rPr lang="en-US" altLang="ko-KR" sz="2000" b="0" i="0" dirty="0">
                <a:solidFill>
                  <a:srgbClr val="292929"/>
                </a:solidFill>
                <a:effectLst/>
                <a:latin typeface="charter"/>
              </a:rPr>
              <a:t>3. Loggers</a:t>
            </a:r>
            <a:r>
              <a:rPr lang="ko-KR" altLang="en-US" sz="2000" dirty="0"/>
              <a:t/>
            </a:r>
            <a:br>
              <a:rPr lang="ko-KR" altLang="en-US" sz="2000" dirty="0"/>
            </a:br>
            <a:r>
              <a:rPr lang="en-US" altLang="ko-KR" sz="2000" b="0" i="0" dirty="0">
                <a:solidFill>
                  <a:srgbClr val="292929"/>
                </a:solidFill>
                <a:effectLst/>
                <a:latin typeface="charter"/>
              </a:rPr>
              <a:t>- </a:t>
            </a:r>
            <a:r>
              <a:rPr lang="ko-KR" altLang="en-US" sz="2000" b="0" i="0" dirty="0">
                <a:solidFill>
                  <a:srgbClr val="292929"/>
                </a:solidFill>
                <a:effectLst/>
                <a:latin typeface="charter"/>
              </a:rPr>
              <a:t>로깅 작업의 주체</a:t>
            </a:r>
            <a:r>
              <a:rPr lang="en-US" altLang="ko-KR" sz="2000" b="0" i="0" dirty="0">
                <a:solidFill>
                  <a:srgbClr val="292929"/>
                </a:solidFill>
                <a:effectLst/>
                <a:latin typeface="charter"/>
              </a:rPr>
              <a:t>, </a:t>
            </a:r>
            <a:r>
              <a:rPr lang="ko-KR" altLang="en-US" sz="2000" b="0" i="0" dirty="0">
                <a:solidFill>
                  <a:srgbClr val="292929"/>
                </a:solidFill>
                <a:effectLst/>
                <a:latin typeface="charter"/>
              </a:rPr>
              <a:t>각 패키지 별</a:t>
            </a:r>
            <a:r>
              <a:rPr lang="en-US" altLang="ko-KR" sz="2000" b="0" i="0" dirty="0">
                <a:solidFill>
                  <a:srgbClr val="292929"/>
                </a:solidFill>
                <a:effectLst/>
                <a:latin typeface="charter"/>
              </a:rPr>
              <a:t>, </a:t>
            </a:r>
            <a:r>
              <a:rPr lang="ko-KR" altLang="en-US" sz="2000" b="0" i="0" dirty="0">
                <a:solidFill>
                  <a:srgbClr val="292929"/>
                </a:solidFill>
                <a:effectLst/>
                <a:latin typeface="charter"/>
              </a:rPr>
              <a:t>로그 정책을 설정 할 수 있다</a:t>
            </a:r>
            <a:r>
              <a:rPr lang="en-US" altLang="ko-KR" sz="2000" b="0" i="0" dirty="0">
                <a:solidFill>
                  <a:srgbClr val="292929"/>
                </a:solidFill>
                <a:effectLst/>
                <a:latin typeface="charter"/>
              </a:rPr>
              <a:t>.</a:t>
            </a:r>
            <a:r>
              <a:rPr lang="ko-KR" altLang="en-US" sz="2000" dirty="0"/>
              <a:t/>
            </a:r>
            <a:br>
              <a:rPr lang="ko-KR" altLang="en-US" sz="2000" dirty="0"/>
            </a:br>
            <a:r>
              <a:rPr lang="en-US" altLang="ko-KR" sz="2000" b="0" i="0" dirty="0">
                <a:solidFill>
                  <a:srgbClr val="292929"/>
                </a:solidFill>
                <a:effectLst/>
                <a:latin typeface="charter"/>
              </a:rPr>
              <a:t>- &lt;Loggers&gt; : </a:t>
            </a:r>
            <a:r>
              <a:rPr lang="ko-KR" altLang="en-US" sz="2000" b="0" i="0" dirty="0">
                <a:solidFill>
                  <a:srgbClr val="292929"/>
                </a:solidFill>
                <a:effectLst/>
                <a:latin typeface="charter"/>
              </a:rPr>
              <a:t>하위 요소로 </a:t>
            </a:r>
            <a:r>
              <a:rPr lang="en-US" altLang="ko-KR" sz="2000" b="0" i="0" dirty="0">
                <a:solidFill>
                  <a:srgbClr val="292929"/>
                </a:solidFill>
                <a:effectLst/>
                <a:latin typeface="charter"/>
              </a:rPr>
              <a:t>&lt;Root&gt;, &lt;logger&gt; </a:t>
            </a:r>
            <a:r>
              <a:rPr lang="ko-KR" altLang="en-US" sz="2000" b="0" i="0" dirty="0">
                <a:solidFill>
                  <a:srgbClr val="292929"/>
                </a:solidFill>
                <a:effectLst/>
                <a:latin typeface="charter"/>
              </a:rPr>
              <a:t>가 존재한다</a:t>
            </a:r>
            <a:r>
              <a:rPr lang="en-US" altLang="ko-KR" sz="2000" b="0" i="0" dirty="0">
                <a:solidFill>
                  <a:srgbClr val="292929"/>
                </a:solidFill>
                <a:effectLst/>
                <a:latin typeface="charter"/>
              </a:rPr>
              <a:t>.</a:t>
            </a:r>
            <a:r>
              <a:rPr lang="ko-KR" altLang="en-US" sz="2000" dirty="0"/>
              <a:t/>
            </a:r>
            <a:br>
              <a:rPr lang="ko-KR" altLang="en-US" sz="2000" dirty="0"/>
            </a:br>
            <a:r>
              <a:rPr lang="en-US" altLang="ko-KR" sz="2000" b="0" i="0" dirty="0">
                <a:solidFill>
                  <a:srgbClr val="292929"/>
                </a:solidFill>
                <a:effectLst/>
                <a:latin typeface="charter"/>
              </a:rPr>
              <a:t>- &lt;Root&gt; : </a:t>
            </a:r>
            <a:r>
              <a:rPr lang="ko-KR" altLang="en-US" sz="2000" b="0" i="0" dirty="0">
                <a:solidFill>
                  <a:srgbClr val="292929"/>
                </a:solidFill>
                <a:effectLst/>
                <a:latin typeface="charter"/>
              </a:rPr>
              <a:t>일반적인 로그 정책에 대해 정의를 할 수 있으며</a:t>
            </a:r>
            <a:r>
              <a:rPr lang="en-US" altLang="ko-KR" sz="2000" b="0" i="0" dirty="0">
                <a:solidFill>
                  <a:srgbClr val="292929"/>
                </a:solidFill>
                <a:effectLst/>
                <a:latin typeface="charter"/>
              </a:rPr>
              <a:t>, </a:t>
            </a:r>
            <a:r>
              <a:rPr lang="ko-KR" altLang="en-US" sz="2000" b="0" i="0" dirty="0">
                <a:solidFill>
                  <a:srgbClr val="292929"/>
                </a:solidFill>
                <a:effectLst/>
                <a:latin typeface="charter"/>
              </a:rPr>
              <a:t>반드시 한 개를  정의 </a:t>
            </a:r>
            <a:r>
              <a:rPr lang="ko-KR" altLang="en-US" sz="2000" b="0" i="0" dirty="0" err="1">
                <a:solidFill>
                  <a:srgbClr val="292929"/>
                </a:solidFill>
                <a:effectLst/>
                <a:latin typeface="charter"/>
              </a:rPr>
              <a:t>해야한다</a:t>
            </a:r>
            <a:r>
              <a:rPr lang="en-US" altLang="ko-KR" sz="2000" b="0" i="0" dirty="0">
                <a:solidFill>
                  <a:srgbClr val="292929"/>
                </a:solidFill>
                <a:effectLst/>
                <a:latin typeface="charter"/>
              </a:rPr>
              <a:t>.</a:t>
            </a:r>
            <a:r>
              <a:rPr lang="ko-KR" altLang="en-US" sz="2000" dirty="0"/>
              <a:t/>
            </a:r>
            <a:br>
              <a:rPr lang="ko-KR" altLang="en-US" sz="2000" dirty="0"/>
            </a:br>
            <a:r>
              <a:rPr lang="en-US" altLang="ko-KR" sz="2000" b="0" i="0" dirty="0">
                <a:solidFill>
                  <a:srgbClr val="292929"/>
                </a:solidFill>
                <a:effectLst/>
                <a:latin typeface="charter"/>
              </a:rPr>
              <a:t>- &lt;Logger&gt; : </a:t>
            </a:r>
            <a:r>
              <a:rPr lang="ko-KR" altLang="en-US" sz="2000" b="0" i="0" dirty="0" err="1">
                <a:solidFill>
                  <a:srgbClr val="292929"/>
                </a:solidFill>
                <a:effectLst/>
                <a:latin typeface="charter"/>
              </a:rPr>
              <a:t>여러개</a:t>
            </a:r>
            <a:r>
              <a:rPr lang="ko-KR" altLang="en-US" sz="2000" b="0" i="0" dirty="0">
                <a:solidFill>
                  <a:srgbClr val="292929"/>
                </a:solidFill>
                <a:effectLst/>
                <a:latin typeface="charter"/>
              </a:rPr>
              <a:t> 정의를 할 수 있으며 </a:t>
            </a:r>
            <a:r>
              <a:rPr lang="en-US" altLang="ko-KR" sz="2000" b="0" i="0" dirty="0">
                <a:solidFill>
                  <a:srgbClr val="292929"/>
                </a:solidFill>
                <a:effectLst/>
                <a:latin typeface="charter"/>
              </a:rPr>
              <a:t>name</a:t>
            </a:r>
            <a:r>
              <a:rPr lang="ko-KR" altLang="en-US" sz="2000" b="0" i="0" dirty="0">
                <a:solidFill>
                  <a:srgbClr val="292929"/>
                </a:solidFill>
                <a:effectLst/>
                <a:latin typeface="charter"/>
              </a:rPr>
              <a:t>에 정의하는 패키지 범위를 설정 할 수 있다</a:t>
            </a:r>
            <a:r>
              <a:rPr lang="en-US" altLang="ko-KR" sz="2000" b="0" i="0" dirty="0">
                <a:solidFill>
                  <a:srgbClr val="292929"/>
                </a:solidFill>
                <a:effectLst/>
                <a:latin typeface="charter"/>
              </a:rPr>
              <a:t>.</a:t>
            </a:r>
            <a:r>
              <a:rPr lang="ko-KR" altLang="en-US" sz="2000" dirty="0"/>
              <a:t/>
            </a:r>
            <a:br>
              <a:rPr lang="ko-KR" altLang="en-US" sz="2000" dirty="0"/>
            </a:br>
            <a:r>
              <a:rPr lang="en-US" altLang="ko-KR" sz="2000" b="0" i="0" dirty="0">
                <a:solidFill>
                  <a:srgbClr val="292929"/>
                </a:solidFill>
                <a:effectLst/>
                <a:latin typeface="charter"/>
              </a:rPr>
              <a:t>- &lt;</a:t>
            </a:r>
            <a:r>
              <a:rPr lang="en-US" altLang="ko-KR" sz="2000" b="0" i="0" dirty="0" err="1">
                <a:solidFill>
                  <a:srgbClr val="292929"/>
                </a:solidFill>
                <a:effectLst/>
                <a:latin typeface="charter"/>
              </a:rPr>
              <a:t>AppenderRef</a:t>
            </a:r>
            <a:r>
              <a:rPr lang="en-US" altLang="ko-KR" sz="2000" b="0" i="0" dirty="0">
                <a:solidFill>
                  <a:srgbClr val="292929"/>
                </a:solidFill>
                <a:effectLst/>
                <a:latin typeface="charter"/>
              </a:rPr>
              <a:t>&gt; : </a:t>
            </a:r>
            <a:r>
              <a:rPr lang="ko-KR" altLang="en-US" sz="2000" b="0" i="0" dirty="0">
                <a:solidFill>
                  <a:srgbClr val="292929"/>
                </a:solidFill>
                <a:effectLst/>
                <a:latin typeface="charter"/>
              </a:rPr>
              <a:t>위에 정의한 </a:t>
            </a:r>
            <a:r>
              <a:rPr lang="en-US" altLang="ko-KR" sz="2000" b="0" i="0" dirty="0" err="1">
                <a:solidFill>
                  <a:srgbClr val="292929"/>
                </a:solidFill>
                <a:effectLst/>
                <a:latin typeface="charter"/>
              </a:rPr>
              <a:t>Appender</a:t>
            </a:r>
            <a:r>
              <a:rPr lang="en-US" altLang="ko-KR" sz="2000" b="0" i="0" dirty="0">
                <a:solidFill>
                  <a:srgbClr val="292929"/>
                </a:solidFill>
                <a:effectLst/>
                <a:latin typeface="charter"/>
              </a:rPr>
              <a:t> </a:t>
            </a:r>
            <a:r>
              <a:rPr lang="ko-KR" altLang="en-US" sz="2000" b="0" i="0" dirty="0">
                <a:solidFill>
                  <a:srgbClr val="292929"/>
                </a:solidFill>
                <a:effectLst/>
                <a:latin typeface="charter"/>
              </a:rPr>
              <a:t>의 참조를 지정 한다</a:t>
            </a:r>
            <a:r>
              <a:rPr lang="en-US" altLang="ko-KR" sz="2000" b="0" i="0" dirty="0">
                <a:solidFill>
                  <a:srgbClr val="292929"/>
                </a:solidFill>
                <a:effectLst/>
                <a:latin typeface="charter"/>
              </a:rPr>
              <a:t>. Root, Logger </a:t>
            </a:r>
            <a:r>
              <a:rPr lang="ko-KR" altLang="en-US" sz="2000" b="0" i="0" dirty="0">
                <a:solidFill>
                  <a:srgbClr val="292929"/>
                </a:solidFill>
                <a:effectLst/>
                <a:latin typeface="charter"/>
              </a:rPr>
              <a:t>태그 안에서만 사용가능</a:t>
            </a:r>
            <a:r>
              <a:rPr lang="ko-KR" altLang="en-US" sz="2000" dirty="0"/>
              <a:t/>
            </a:r>
            <a:br>
              <a:rPr lang="ko-KR" altLang="en-US" sz="2000" dirty="0"/>
            </a:br>
            <a:r>
              <a:rPr lang="en-US" altLang="ko-KR" sz="2000" b="0" i="0" dirty="0">
                <a:solidFill>
                  <a:srgbClr val="292929"/>
                </a:solidFill>
                <a:effectLst/>
                <a:latin typeface="charter"/>
              </a:rPr>
              <a:t>- name : </a:t>
            </a:r>
            <a:r>
              <a:rPr lang="ko-KR" altLang="en-US" sz="2000" b="0" i="0" dirty="0">
                <a:solidFill>
                  <a:srgbClr val="292929"/>
                </a:solidFill>
                <a:effectLst/>
                <a:latin typeface="charter"/>
              </a:rPr>
              <a:t>로그의 </a:t>
            </a:r>
            <a:r>
              <a:rPr lang="en-US" altLang="ko-KR" sz="2000" b="0" i="0" dirty="0">
                <a:solidFill>
                  <a:srgbClr val="292929"/>
                </a:solidFill>
                <a:effectLst/>
                <a:latin typeface="charter"/>
              </a:rPr>
              <a:t>name, </a:t>
            </a:r>
            <a:r>
              <a:rPr lang="ko-KR" altLang="en-US" sz="2000" b="1" i="0" dirty="0">
                <a:solidFill>
                  <a:srgbClr val="292929"/>
                </a:solidFill>
                <a:effectLst/>
                <a:latin typeface="charter"/>
              </a:rPr>
              <a:t>로그를 정의할 패키지의 범위</a:t>
            </a:r>
            <a:r>
              <a:rPr lang="ko-KR" altLang="en-US" sz="2000" dirty="0"/>
              <a:t/>
            </a:r>
            <a:br>
              <a:rPr lang="ko-KR" altLang="en-US" sz="2000" dirty="0"/>
            </a:br>
            <a:r>
              <a:rPr lang="en-US" altLang="ko-KR" sz="2000" b="0" i="0" dirty="0">
                <a:solidFill>
                  <a:srgbClr val="292929"/>
                </a:solidFill>
                <a:effectLst/>
                <a:latin typeface="charter"/>
              </a:rPr>
              <a:t>- level : </a:t>
            </a:r>
            <a:r>
              <a:rPr lang="ko-KR" altLang="en-US" sz="2000" b="0" i="0" dirty="0">
                <a:solidFill>
                  <a:srgbClr val="292929"/>
                </a:solidFill>
                <a:effectLst/>
                <a:latin typeface="charter"/>
              </a:rPr>
              <a:t>로그의 </a:t>
            </a:r>
            <a:r>
              <a:rPr lang="en-US" altLang="ko-KR" sz="2000" b="0" i="0" dirty="0">
                <a:solidFill>
                  <a:srgbClr val="292929"/>
                </a:solidFill>
                <a:effectLst/>
                <a:latin typeface="charter"/>
              </a:rPr>
              <a:t>Level(</a:t>
            </a:r>
            <a:r>
              <a:rPr lang="ko-KR" altLang="en-US" sz="2000" b="0" i="0" dirty="0">
                <a:solidFill>
                  <a:srgbClr val="292929"/>
                </a:solidFill>
                <a:effectLst/>
                <a:latin typeface="charter"/>
              </a:rPr>
              <a:t>위에 </a:t>
            </a:r>
            <a:r>
              <a:rPr lang="en-US" altLang="ko-KR" sz="2000" b="0" i="0" dirty="0">
                <a:solidFill>
                  <a:srgbClr val="292929"/>
                </a:solidFill>
                <a:effectLst/>
                <a:latin typeface="charter"/>
              </a:rPr>
              <a:t>log level </a:t>
            </a:r>
            <a:r>
              <a:rPr lang="ko-KR" altLang="en-US" sz="2000" b="0" i="0" dirty="0">
                <a:solidFill>
                  <a:srgbClr val="292929"/>
                </a:solidFill>
                <a:effectLst/>
                <a:latin typeface="charter"/>
              </a:rPr>
              <a:t>참고</a:t>
            </a:r>
            <a:r>
              <a:rPr lang="en-US" altLang="ko-KR" sz="2000" b="0" i="0" dirty="0">
                <a:solidFill>
                  <a:srgbClr val="292929"/>
                </a:solidFill>
                <a:effectLst/>
                <a:latin typeface="charter"/>
              </a:rPr>
              <a:t>)</a:t>
            </a:r>
            <a:r>
              <a:rPr lang="ko-KR" altLang="en-US" sz="2000" dirty="0"/>
              <a:t/>
            </a:r>
            <a:br>
              <a:rPr lang="ko-KR" altLang="en-US" sz="2000" dirty="0"/>
            </a:br>
            <a:r>
              <a:rPr lang="en-US" altLang="ko-KR" sz="2000" b="0" i="0" dirty="0">
                <a:solidFill>
                  <a:srgbClr val="292929"/>
                </a:solidFill>
                <a:effectLst/>
                <a:latin typeface="charter"/>
              </a:rPr>
              <a:t>- additivity : </a:t>
            </a:r>
            <a:r>
              <a:rPr lang="ko-KR" altLang="en-US" sz="2000" b="0" i="0" dirty="0" err="1">
                <a:solidFill>
                  <a:srgbClr val="292929"/>
                </a:solidFill>
                <a:effectLst/>
                <a:latin typeface="charter"/>
              </a:rPr>
              <a:t>중복로깅여부</a:t>
            </a:r>
            <a:endParaRPr lang="ko-KR" altLang="en-US" sz="2000" dirty="0"/>
          </a:p>
        </p:txBody>
      </p:sp>
    </p:spTree>
    <p:extLst>
      <p:ext uri="{BB962C8B-B14F-4D97-AF65-F5344CB8AC3E}">
        <p14:creationId xmlns:p14="http://schemas.microsoft.com/office/powerpoint/2010/main" val="130725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61535E-5A23-3470-022D-E37540235A94}"/>
              </a:ext>
            </a:extLst>
          </p:cNvPr>
          <p:cNvSpPr>
            <a:spLocks noGrp="1"/>
          </p:cNvSpPr>
          <p:nvPr>
            <p:ph type="title"/>
          </p:nvPr>
        </p:nvSpPr>
        <p:spPr>
          <a:xfrm>
            <a:off x="613186" y="318876"/>
            <a:ext cx="2969111" cy="1450757"/>
          </a:xfrm>
        </p:spPr>
        <p:txBody>
          <a:bodyPr/>
          <a:lstStyle/>
          <a:p>
            <a:r>
              <a:rPr lang="en-US" altLang="ko-KR" dirty="0"/>
              <a:t>Log4j2.xml example</a:t>
            </a:r>
            <a:endParaRPr lang="ko-KR" altLang="en-US" dirty="0"/>
          </a:p>
        </p:txBody>
      </p:sp>
      <p:pic>
        <p:nvPicPr>
          <p:cNvPr id="4" name="그림 3">
            <a:extLst>
              <a:ext uri="{FF2B5EF4-FFF2-40B4-BE49-F238E27FC236}">
                <a16:creationId xmlns:a16="http://schemas.microsoft.com/office/drawing/2014/main" id="{4F5D35ED-803D-D6BF-F7E6-A3CA3491CF6E}"/>
              </a:ext>
            </a:extLst>
          </p:cNvPr>
          <p:cNvPicPr>
            <a:picLocks noChangeAspect="1"/>
          </p:cNvPicPr>
          <p:nvPr/>
        </p:nvPicPr>
        <p:blipFill>
          <a:blip r:embed="rId2"/>
          <a:stretch>
            <a:fillRect/>
          </a:stretch>
        </p:blipFill>
        <p:spPr>
          <a:xfrm>
            <a:off x="3892082" y="445435"/>
            <a:ext cx="8038149" cy="5881572"/>
          </a:xfrm>
          <a:prstGeom prst="rect">
            <a:avLst/>
          </a:prstGeom>
        </p:spPr>
      </p:pic>
      <p:sp>
        <p:nvSpPr>
          <p:cNvPr id="5" name="TextBox 4">
            <a:extLst>
              <a:ext uri="{FF2B5EF4-FFF2-40B4-BE49-F238E27FC236}">
                <a16:creationId xmlns:a16="http://schemas.microsoft.com/office/drawing/2014/main" id="{B93B5989-0059-EBFA-778E-31CE14152F6A}"/>
              </a:ext>
            </a:extLst>
          </p:cNvPr>
          <p:cNvSpPr txBox="1"/>
          <p:nvPr/>
        </p:nvSpPr>
        <p:spPr>
          <a:xfrm>
            <a:off x="7278850" y="318876"/>
            <a:ext cx="4961166" cy="646331"/>
          </a:xfrm>
          <a:prstGeom prst="rect">
            <a:avLst/>
          </a:prstGeom>
          <a:noFill/>
        </p:spPr>
        <p:txBody>
          <a:bodyPr wrap="none" rtlCol="0">
            <a:spAutoFit/>
          </a:bodyPr>
          <a:lstStyle/>
          <a:p>
            <a:r>
              <a:rPr lang="ko-KR" altLang="en-US" dirty="0"/>
              <a:t>참고링크</a:t>
            </a:r>
            <a:endParaRPr lang="en-US" altLang="ko-KR" dirty="0"/>
          </a:p>
          <a:p>
            <a:r>
              <a:rPr lang="en-US" altLang="ko-KR" dirty="0">
                <a:hlinkClick r:id="rId3"/>
              </a:rPr>
              <a:t>https://mkyong.com/logging/log4j2-xml-example/</a:t>
            </a:r>
            <a:r>
              <a:rPr lang="en-US" altLang="ko-KR" dirty="0"/>
              <a:t> </a:t>
            </a:r>
            <a:endParaRPr lang="ko-KR" altLang="en-US" dirty="0"/>
          </a:p>
        </p:txBody>
      </p:sp>
    </p:spTree>
    <p:extLst>
      <p:ext uri="{BB962C8B-B14F-4D97-AF65-F5344CB8AC3E}">
        <p14:creationId xmlns:p14="http://schemas.microsoft.com/office/powerpoint/2010/main" val="1307601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2009507-F5EE-3235-32A1-AF4A773B953C}"/>
              </a:ext>
            </a:extLst>
          </p:cNvPr>
          <p:cNvPicPr>
            <a:picLocks noChangeAspect="1"/>
          </p:cNvPicPr>
          <p:nvPr/>
        </p:nvPicPr>
        <p:blipFill>
          <a:blip r:embed="rId2"/>
          <a:stretch>
            <a:fillRect/>
          </a:stretch>
        </p:blipFill>
        <p:spPr>
          <a:xfrm>
            <a:off x="564720" y="397248"/>
            <a:ext cx="6911845" cy="6343607"/>
          </a:xfrm>
          <a:prstGeom prst="rect">
            <a:avLst/>
          </a:prstGeom>
        </p:spPr>
      </p:pic>
    </p:spTree>
    <p:extLst>
      <p:ext uri="{BB962C8B-B14F-4D97-AF65-F5344CB8AC3E}">
        <p14:creationId xmlns:p14="http://schemas.microsoft.com/office/powerpoint/2010/main" val="223842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214E2-AA59-5E14-D7D1-38803EDE8AE2}"/>
              </a:ext>
            </a:extLst>
          </p:cNvPr>
          <p:cNvSpPr>
            <a:spLocks noGrp="1"/>
          </p:cNvSpPr>
          <p:nvPr>
            <p:ph type="title"/>
          </p:nvPr>
        </p:nvSpPr>
        <p:spPr/>
        <p:txBody>
          <a:bodyPr/>
          <a:lstStyle/>
          <a:p>
            <a:r>
              <a:rPr lang="en-US" altLang="ko-KR" dirty="0"/>
              <a:t>Ajax</a:t>
            </a:r>
            <a:r>
              <a:rPr lang="ko-KR" altLang="en-US" dirty="0"/>
              <a:t>란</a:t>
            </a:r>
            <a:r>
              <a:rPr lang="en-US" altLang="ko-KR" dirty="0"/>
              <a:t>?</a:t>
            </a:r>
            <a:endParaRPr lang="ko-KR" altLang="en-US" dirty="0"/>
          </a:p>
        </p:txBody>
      </p:sp>
      <p:sp>
        <p:nvSpPr>
          <p:cNvPr id="3" name="내용 개체 틀 2">
            <a:extLst>
              <a:ext uri="{FF2B5EF4-FFF2-40B4-BE49-F238E27FC236}">
                <a16:creationId xmlns:a16="http://schemas.microsoft.com/office/drawing/2014/main" id="{5A0E5C51-DBE9-5069-F845-00BF313698F5}"/>
              </a:ext>
            </a:extLst>
          </p:cNvPr>
          <p:cNvSpPr>
            <a:spLocks noGrp="1"/>
          </p:cNvSpPr>
          <p:nvPr>
            <p:ph idx="1"/>
          </p:nvPr>
        </p:nvSpPr>
        <p:spPr/>
        <p:txBody>
          <a:bodyPr>
            <a:normAutofit/>
          </a:bodyPr>
          <a:lstStyle/>
          <a:p>
            <a:pPr>
              <a:lnSpc>
                <a:spcPct val="100000"/>
              </a:lnSpc>
            </a:pPr>
            <a:r>
              <a:rPr lang="en-US" altLang="ko-KR" b="0" i="0" dirty="0">
                <a:solidFill>
                  <a:srgbClr val="575757"/>
                </a:solidFill>
                <a:effectLst/>
                <a:latin typeface="notokr"/>
              </a:rPr>
              <a:t>Ajax</a:t>
            </a:r>
            <a:r>
              <a:rPr lang="ko-KR" altLang="en-US" b="0" i="0" dirty="0">
                <a:solidFill>
                  <a:srgbClr val="575757"/>
                </a:solidFill>
                <a:effectLst/>
                <a:latin typeface="notokr"/>
              </a:rPr>
              <a:t>란 </a:t>
            </a:r>
            <a:r>
              <a:rPr lang="en-US" altLang="ko-KR" b="0" i="0" dirty="0">
                <a:solidFill>
                  <a:srgbClr val="575757"/>
                </a:solidFill>
                <a:effectLst/>
                <a:latin typeface="notokr"/>
              </a:rPr>
              <a:t>Asynchronous JavaScript and XML</a:t>
            </a:r>
            <a:r>
              <a:rPr lang="ko-KR" altLang="en-US" b="0" i="0" dirty="0">
                <a:solidFill>
                  <a:srgbClr val="575757"/>
                </a:solidFill>
                <a:effectLst/>
                <a:latin typeface="notokr"/>
              </a:rPr>
              <a:t>의 약자</a:t>
            </a:r>
            <a:r>
              <a:rPr lang="en-US" altLang="ko-KR" b="0" i="0" dirty="0">
                <a:solidFill>
                  <a:srgbClr val="575757"/>
                </a:solidFill>
                <a:effectLst/>
                <a:latin typeface="notokr"/>
              </a:rPr>
              <a:t>.</a:t>
            </a:r>
          </a:p>
          <a:p>
            <a:pPr>
              <a:lnSpc>
                <a:spcPct val="100000"/>
              </a:lnSpc>
            </a:pPr>
            <a:r>
              <a:rPr lang="en-US" altLang="ko-KR" b="0" i="0" dirty="0">
                <a:solidFill>
                  <a:srgbClr val="575757"/>
                </a:solidFill>
                <a:effectLst/>
                <a:latin typeface="notokr"/>
              </a:rPr>
              <a:t>Ajax</a:t>
            </a:r>
            <a:r>
              <a:rPr lang="ko-KR" altLang="en-US" b="0" i="0" dirty="0">
                <a:solidFill>
                  <a:srgbClr val="575757"/>
                </a:solidFill>
                <a:effectLst/>
                <a:latin typeface="notokr"/>
              </a:rPr>
              <a:t>는 빠르게 동작하는 동적인 웹 페이지를 만들기 위한 개발 기법의 하나</a:t>
            </a:r>
            <a:r>
              <a:rPr lang="en-US" altLang="ko-KR" b="0" i="0" dirty="0">
                <a:solidFill>
                  <a:srgbClr val="575757"/>
                </a:solidFill>
                <a:effectLst/>
                <a:latin typeface="notokr"/>
              </a:rPr>
              <a:t>.</a:t>
            </a:r>
          </a:p>
          <a:p>
            <a:pPr>
              <a:lnSpc>
                <a:spcPct val="100000"/>
              </a:lnSpc>
            </a:pPr>
            <a:r>
              <a:rPr lang="en-US" altLang="ko-KR" b="0" i="0" dirty="0">
                <a:solidFill>
                  <a:srgbClr val="575757"/>
                </a:solidFill>
                <a:effectLst/>
                <a:latin typeface="notokr"/>
              </a:rPr>
              <a:t>Ajax</a:t>
            </a:r>
            <a:r>
              <a:rPr lang="ko-KR" altLang="en-US" b="0" i="0" dirty="0">
                <a:solidFill>
                  <a:srgbClr val="575757"/>
                </a:solidFill>
                <a:effectLst/>
                <a:latin typeface="notokr"/>
              </a:rPr>
              <a:t>는 웹 페이지 전체를 다시 </a:t>
            </a:r>
            <a:r>
              <a:rPr lang="ko-KR" altLang="en-US" b="0" i="0" dirty="0" err="1">
                <a:solidFill>
                  <a:srgbClr val="575757"/>
                </a:solidFill>
                <a:effectLst/>
                <a:latin typeface="notokr"/>
              </a:rPr>
              <a:t>로딩하지</a:t>
            </a:r>
            <a:r>
              <a:rPr lang="ko-KR" altLang="en-US" b="0" i="0" dirty="0">
                <a:solidFill>
                  <a:srgbClr val="575757"/>
                </a:solidFill>
                <a:effectLst/>
                <a:latin typeface="notokr"/>
              </a:rPr>
              <a:t> 않고도</a:t>
            </a:r>
            <a:r>
              <a:rPr lang="en-US" altLang="ko-KR" b="0" i="0" dirty="0">
                <a:solidFill>
                  <a:srgbClr val="575757"/>
                </a:solidFill>
                <a:effectLst/>
                <a:latin typeface="notokr"/>
              </a:rPr>
              <a:t>, </a:t>
            </a:r>
            <a:r>
              <a:rPr lang="ko-KR" altLang="en-US" b="0" i="0" dirty="0">
                <a:solidFill>
                  <a:srgbClr val="575757"/>
                </a:solidFill>
                <a:effectLst/>
                <a:latin typeface="notokr"/>
              </a:rPr>
              <a:t>웹 페이지의 일부분만을 갱신할 수 있다</a:t>
            </a:r>
            <a:r>
              <a:rPr lang="en-US" altLang="ko-KR" b="0" i="0" dirty="0">
                <a:solidFill>
                  <a:srgbClr val="575757"/>
                </a:solidFill>
                <a:effectLst/>
                <a:latin typeface="notokr"/>
              </a:rPr>
              <a:t>.</a:t>
            </a:r>
          </a:p>
          <a:p>
            <a:pPr>
              <a:lnSpc>
                <a:spcPct val="100000"/>
              </a:lnSpc>
            </a:pPr>
            <a:r>
              <a:rPr lang="ko-KR" altLang="en-US" b="0" i="0" dirty="0">
                <a:solidFill>
                  <a:srgbClr val="575757"/>
                </a:solidFill>
                <a:effectLst/>
                <a:latin typeface="notokr"/>
              </a:rPr>
              <a:t>즉 </a:t>
            </a:r>
            <a:r>
              <a:rPr lang="en-US" altLang="ko-KR" b="0" i="0" dirty="0">
                <a:solidFill>
                  <a:srgbClr val="575757"/>
                </a:solidFill>
                <a:effectLst/>
                <a:latin typeface="notokr"/>
              </a:rPr>
              <a:t>Ajax</a:t>
            </a:r>
            <a:r>
              <a:rPr lang="ko-KR" altLang="en-US" b="0" i="0" dirty="0">
                <a:solidFill>
                  <a:srgbClr val="575757"/>
                </a:solidFill>
                <a:effectLst/>
                <a:latin typeface="notokr"/>
              </a:rPr>
              <a:t>를 이용하면 백그라운드 영역에서 서버와 통신하여</a:t>
            </a:r>
            <a:r>
              <a:rPr lang="en-US" altLang="ko-KR" b="0" i="0" dirty="0">
                <a:solidFill>
                  <a:srgbClr val="575757"/>
                </a:solidFill>
                <a:effectLst/>
                <a:latin typeface="notokr"/>
              </a:rPr>
              <a:t>, </a:t>
            </a:r>
            <a:r>
              <a:rPr lang="ko-KR" altLang="en-US" b="0" i="0" dirty="0">
                <a:solidFill>
                  <a:srgbClr val="575757"/>
                </a:solidFill>
                <a:effectLst/>
                <a:latin typeface="notokr"/>
              </a:rPr>
              <a:t>그 결과를 웹 페이지의 일부분에만 표시할 수 있음</a:t>
            </a:r>
            <a:r>
              <a:rPr lang="en-US" altLang="ko-KR" b="0" i="0" dirty="0">
                <a:solidFill>
                  <a:srgbClr val="575757"/>
                </a:solidFill>
                <a:effectLst/>
                <a:latin typeface="notokr"/>
              </a:rPr>
              <a:t>.</a:t>
            </a:r>
          </a:p>
          <a:p>
            <a:pPr>
              <a:lnSpc>
                <a:spcPct val="100000"/>
              </a:lnSpc>
            </a:pPr>
            <a:endParaRPr lang="en-US" altLang="ko-KR" b="0" i="0" dirty="0">
              <a:solidFill>
                <a:srgbClr val="575757"/>
              </a:solidFill>
              <a:effectLst/>
              <a:latin typeface="notokr"/>
            </a:endParaRPr>
          </a:p>
          <a:p>
            <a:pPr>
              <a:lnSpc>
                <a:spcPct val="100000"/>
              </a:lnSpc>
            </a:pPr>
            <a:r>
              <a:rPr lang="en-US" altLang="ko-KR" b="0" i="0" dirty="0">
                <a:solidFill>
                  <a:srgbClr val="575757"/>
                </a:solidFill>
                <a:effectLst/>
                <a:latin typeface="notokr"/>
              </a:rPr>
              <a:t> </a:t>
            </a:r>
            <a:r>
              <a:rPr lang="ko-KR" altLang="en-US" b="0" i="0" dirty="0">
                <a:solidFill>
                  <a:srgbClr val="575757"/>
                </a:solidFill>
                <a:effectLst/>
                <a:latin typeface="notokr"/>
              </a:rPr>
              <a:t>이때 서버와는 다음과 같은 다양한 형태의 데이터를 주고받을 수 있다</a:t>
            </a:r>
            <a:r>
              <a:rPr lang="en-US" altLang="ko-KR" b="0" i="0" dirty="0">
                <a:solidFill>
                  <a:srgbClr val="575757"/>
                </a:solidFill>
                <a:effectLst/>
                <a:latin typeface="notokr"/>
              </a:rPr>
              <a:t>.</a:t>
            </a:r>
          </a:p>
          <a:p>
            <a:pPr>
              <a:lnSpc>
                <a:spcPct val="100000"/>
              </a:lnSpc>
            </a:pPr>
            <a:r>
              <a:rPr lang="en-US" altLang="ko-KR" dirty="0"/>
              <a:t>JSON ,  XML,  HTML, </a:t>
            </a:r>
            <a:r>
              <a:rPr lang="ko-KR" altLang="en-US" dirty="0"/>
              <a:t>텍스트 파일등을 주고 받을 수 있음</a:t>
            </a:r>
            <a:r>
              <a:rPr lang="en-US" altLang="ko-KR" dirty="0"/>
              <a:t>.</a:t>
            </a:r>
          </a:p>
        </p:txBody>
      </p:sp>
    </p:spTree>
    <p:extLst>
      <p:ext uri="{BB962C8B-B14F-4D97-AF65-F5344CB8AC3E}">
        <p14:creationId xmlns:p14="http://schemas.microsoft.com/office/powerpoint/2010/main" val="4076978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214E2-AA59-5E14-D7D1-38803EDE8AE2}"/>
              </a:ext>
            </a:extLst>
          </p:cNvPr>
          <p:cNvSpPr>
            <a:spLocks noGrp="1"/>
          </p:cNvSpPr>
          <p:nvPr>
            <p:ph type="title"/>
          </p:nvPr>
        </p:nvSpPr>
        <p:spPr/>
        <p:txBody>
          <a:bodyPr/>
          <a:lstStyle/>
          <a:p>
            <a:r>
              <a:rPr lang="en-US" altLang="ko-KR" dirty="0"/>
              <a:t>Ajax</a:t>
            </a:r>
            <a:r>
              <a:rPr lang="ko-KR" altLang="en-US" dirty="0"/>
              <a:t>의 장점</a:t>
            </a:r>
          </a:p>
        </p:txBody>
      </p:sp>
      <p:sp>
        <p:nvSpPr>
          <p:cNvPr id="3" name="내용 개체 틀 2">
            <a:extLst>
              <a:ext uri="{FF2B5EF4-FFF2-40B4-BE49-F238E27FC236}">
                <a16:creationId xmlns:a16="http://schemas.microsoft.com/office/drawing/2014/main" id="{5A0E5C51-DBE9-5069-F845-00BF313698F5}"/>
              </a:ext>
            </a:extLst>
          </p:cNvPr>
          <p:cNvSpPr>
            <a:spLocks noGrp="1"/>
          </p:cNvSpPr>
          <p:nvPr>
            <p:ph idx="1"/>
          </p:nvPr>
        </p:nvSpPr>
        <p:spPr/>
        <p:txBody>
          <a:bodyPr>
            <a:normAutofit/>
          </a:bodyPr>
          <a:lstStyle/>
          <a:p>
            <a:pPr algn="l" latinLnBrk="1">
              <a:lnSpc>
                <a:spcPct val="150000"/>
              </a:lnSpc>
            </a:pPr>
            <a:r>
              <a:rPr lang="en-US" altLang="ko-KR" b="0" i="0" dirty="0">
                <a:solidFill>
                  <a:srgbClr val="575757"/>
                </a:solidFill>
                <a:effectLst/>
                <a:latin typeface="notokr"/>
              </a:rPr>
              <a:t>1. </a:t>
            </a:r>
            <a:r>
              <a:rPr lang="ko-KR" altLang="en-US" b="0" i="0" dirty="0">
                <a:solidFill>
                  <a:srgbClr val="575757"/>
                </a:solidFill>
                <a:effectLst/>
                <a:latin typeface="notokr"/>
              </a:rPr>
              <a:t>웹 페이지 전체를 다시 </a:t>
            </a:r>
            <a:r>
              <a:rPr lang="ko-KR" altLang="en-US" b="0" i="0" dirty="0" err="1">
                <a:solidFill>
                  <a:srgbClr val="575757"/>
                </a:solidFill>
                <a:effectLst/>
                <a:latin typeface="notokr"/>
              </a:rPr>
              <a:t>로딩하지</a:t>
            </a:r>
            <a:r>
              <a:rPr lang="ko-KR" altLang="en-US" b="0" i="0" dirty="0">
                <a:solidFill>
                  <a:srgbClr val="575757"/>
                </a:solidFill>
                <a:effectLst/>
                <a:latin typeface="notokr"/>
              </a:rPr>
              <a:t> 않고도</a:t>
            </a:r>
            <a:r>
              <a:rPr lang="en-US" altLang="ko-KR" b="0" i="0" dirty="0">
                <a:solidFill>
                  <a:srgbClr val="575757"/>
                </a:solidFill>
                <a:effectLst/>
                <a:latin typeface="notokr"/>
              </a:rPr>
              <a:t>, </a:t>
            </a:r>
            <a:r>
              <a:rPr lang="ko-KR" altLang="en-US" b="0" i="0" dirty="0">
                <a:solidFill>
                  <a:srgbClr val="575757"/>
                </a:solidFill>
                <a:effectLst/>
                <a:latin typeface="notokr"/>
              </a:rPr>
              <a:t>웹 페이지의 일부분만을 갱신할 수 있다</a:t>
            </a:r>
            <a:r>
              <a:rPr lang="en-US" altLang="ko-KR" b="0" i="0" dirty="0">
                <a:solidFill>
                  <a:srgbClr val="575757"/>
                </a:solidFill>
                <a:effectLst/>
                <a:latin typeface="notokr"/>
              </a:rPr>
              <a:t>.</a:t>
            </a:r>
          </a:p>
          <a:p>
            <a:pPr algn="l" latinLnBrk="1">
              <a:lnSpc>
                <a:spcPct val="150000"/>
              </a:lnSpc>
            </a:pPr>
            <a:r>
              <a:rPr lang="en-US" altLang="ko-KR" b="0" i="0" dirty="0">
                <a:solidFill>
                  <a:srgbClr val="575757"/>
                </a:solidFill>
                <a:effectLst/>
                <a:latin typeface="notokr"/>
              </a:rPr>
              <a:t>2. </a:t>
            </a:r>
            <a:r>
              <a:rPr lang="ko-KR" altLang="en-US" b="0" i="0" dirty="0">
                <a:solidFill>
                  <a:srgbClr val="575757"/>
                </a:solidFill>
                <a:effectLst/>
                <a:latin typeface="notokr"/>
              </a:rPr>
              <a:t>웹 페이지가 </a:t>
            </a:r>
            <a:r>
              <a:rPr lang="ko-KR" altLang="en-US" b="0" i="0" dirty="0" err="1">
                <a:solidFill>
                  <a:srgbClr val="575757"/>
                </a:solidFill>
                <a:effectLst/>
                <a:latin typeface="notokr"/>
              </a:rPr>
              <a:t>로드된</a:t>
            </a:r>
            <a:r>
              <a:rPr lang="ko-KR" altLang="en-US" b="0" i="0" dirty="0">
                <a:solidFill>
                  <a:srgbClr val="575757"/>
                </a:solidFill>
                <a:effectLst/>
                <a:latin typeface="notokr"/>
              </a:rPr>
              <a:t> 후에 서버로 데이터 요청을 보낼 수 있다</a:t>
            </a:r>
            <a:r>
              <a:rPr lang="en-US" altLang="ko-KR" b="0" i="0" dirty="0">
                <a:solidFill>
                  <a:srgbClr val="575757"/>
                </a:solidFill>
                <a:effectLst/>
                <a:latin typeface="notokr"/>
              </a:rPr>
              <a:t>.</a:t>
            </a:r>
          </a:p>
          <a:p>
            <a:pPr algn="l" latinLnBrk="1">
              <a:lnSpc>
                <a:spcPct val="150000"/>
              </a:lnSpc>
            </a:pPr>
            <a:r>
              <a:rPr lang="en-US" altLang="ko-KR" b="0" i="0" dirty="0">
                <a:solidFill>
                  <a:srgbClr val="575757"/>
                </a:solidFill>
                <a:effectLst/>
                <a:latin typeface="notokr"/>
              </a:rPr>
              <a:t>3. </a:t>
            </a:r>
            <a:r>
              <a:rPr lang="ko-KR" altLang="en-US" b="0" i="0" dirty="0">
                <a:solidFill>
                  <a:srgbClr val="575757"/>
                </a:solidFill>
                <a:effectLst/>
                <a:latin typeface="notokr"/>
              </a:rPr>
              <a:t>웹 페이지가 </a:t>
            </a:r>
            <a:r>
              <a:rPr lang="ko-KR" altLang="en-US" b="0" i="0" dirty="0" err="1">
                <a:solidFill>
                  <a:srgbClr val="575757"/>
                </a:solidFill>
                <a:effectLst/>
                <a:latin typeface="notokr"/>
              </a:rPr>
              <a:t>로드된</a:t>
            </a:r>
            <a:r>
              <a:rPr lang="ko-KR" altLang="en-US" b="0" i="0" dirty="0">
                <a:solidFill>
                  <a:srgbClr val="575757"/>
                </a:solidFill>
                <a:effectLst/>
                <a:latin typeface="notokr"/>
              </a:rPr>
              <a:t> 후에 서버로부터 데이터를 받을 수 있다</a:t>
            </a:r>
            <a:r>
              <a:rPr lang="en-US" altLang="ko-KR" b="0" i="0" dirty="0">
                <a:solidFill>
                  <a:srgbClr val="575757"/>
                </a:solidFill>
                <a:effectLst/>
                <a:latin typeface="notokr"/>
              </a:rPr>
              <a:t>.</a:t>
            </a:r>
          </a:p>
          <a:p>
            <a:pPr algn="l" latinLnBrk="1">
              <a:lnSpc>
                <a:spcPct val="150000"/>
              </a:lnSpc>
            </a:pPr>
            <a:r>
              <a:rPr lang="en-US" altLang="ko-KR" b="0" i="0" dirty="0">
                <a:solidFill>
                  <a:srgbClr val="575757"/>
                </a:solidFill>
                <a:effectLst/>
                <a:latin typeface="notokr"/>
              </a:rPr>
              <a:t>4. </a:t>
            </a:r>
            <a:r>
              <a:rPr lang="ko-KR" altLang="en-US" b="0" i="0" dirty="0">
                <a:solidFill>
                  <a:srgbClr val="575757"/>
                </a:solidFill>
                <a:effectLst/>
                <a:latin typeface="notokr"/>
              </a:rPr>
              <a:t>백그라운드 영역에서 서버로 데이터를 보낼 수 있다</a:t>
            </a:r>
            <a:r>
              <a:rPr lang="en-US" altLang="ko-KR" b="0" i="0" dirty="0">
                <a:solidFill>
                  <a:srgbClr val="575757"/>
                </a:solidFill>
                <a:effectLst/>
                <a:latin typeface="notokr"/>
              </a:rPr>
              <a:t>.</a:t>
            </a:r>
          </a:p>
          <a:p>
            <a:pPr>
              <a:lnSpc>
                <a:spcPct val="150000"/>
              </a:lnSpc>
            </a:pPr>
            <a:r>
              <a:rPr lang="ko-KR" altLang="en-US" dirty="0"/>
              <a:t/>
            </a:r>
            <a:br>
              <a:rPr lang="ko-KR" altLang="en-US" dirty="0"/>
            </a:br>
            <a:endParaRPr lang="en-US" altLang="ko-KR" dirty="0"/>
          </a:p>
        </p:txBody>
      </p:sp>
    </p:spTree>
    <p:extLst>
      <p:ext uri="{BB962C8B-B14F-4D97-AF65-F5344CB8AC3E}">
        <p14:creationId xmlns:p14="http://schemas.microsoft.com/office/powerpoint/2010/main" val="837928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214E2-AA59-5E14-D7D1-38803EDE8AE2}"/>
              </a:ext>
            </a:extLst>
          </p:cNvPr>
          <p:cNvSpPr>
            <a:spLocks noGrp="1"/>
          </p:cNvSpPr>
          <p:nvPr>
            <p:ph type="title"/>
          </p:nvPr>
        </p:nvSpPr>
        <p:spPr/>
        <p:txBody>
          <a:bodyPr/>
          <a:lstStyle/>
          <a:p>
            <a:r>
              <a:rPr lang="en-US" altLang="ko-KR" dirty="0"/>
              <a:t>Ajax</a:t>
            </a:r>
            <a:r>
              <a:rPr lang="ko-KR" altLang="en-US" dirty="0"/>
              <a:t>의 한계</a:t>
            </a:r>
          </a:p>
        </p:txBody>
      </p:sp>
      <p:sp>
        <p:nvSpPr>
          <p:cNvPr id="3" name="내용 개체 틀 2">
            <a:extLst>
              <a:ext uri="{FF2B5EF4-FFF2-40B4-BE49-F238E27FC236}">
                <a16:creationId xmlns:a16="http://schemas.microsoft.com/office/drawing/2014/main" id="{5A0E5C51-DBE9-5069-F845-00BF313698F5}"/>
              </a:ext>
            </a:extLst>
          </p:cNvPr>
          <p:cNvSpPr>
            <a:spLocks noGrp="1"/>
          </p:cNvSpPr>
          <p:nvPr>
            <p:ph idx="1"/>
          </p:nvPr>
        </p:nvSpPr>
        <p:spPr/>
        <p:txBody>
          <a:bodyPr>
            <a:normAutofit/>
          </a:bodyPr>
          <a:lstStyle/>
          <a:p>
            <a:pPr algn="l" latinLnBrk="1">
              <a:lnSpc>
                <a:spcPct val="100000"/>
              </a:lnSpc>
            </a:pPr>
            <a:r>
              <a:rPr lang="en-US" altLang="ko-KR" b="0" i="0" dirty="0">
                <a:solidFill>
                  <a:srgbClr val="575757"/>
                </a:solidFill>
                <a:effectLst/>
                <a:latin typeface="notokr"/>
              </a:rPr>
              <a:t>Ajax</a:t>
            </a:r>
            <a:r>
              <a:rPr lang="ko-KR" altLang="en-US" b="0" i="0" dirty="0">
                <a:solidFill>
                  <a:srgbClr val="575757"/>
                </a:solidFill>
                <a:effectLst/>
                <a:latin typeface="notokr"/>
              </a:rPr>
              <a:t>를 이용하면 여러 장점을 가지지만</a:t>
            </a:r>
            <a:r>
              <a:rPr lang="en-US" altLang="ko-KR" b="0" i="0" dirty="0">
                <a:solidFill>
                  <a:srgbClr val="575757"/>
                </a:solidFill>
                <a:effectLst/>
                <a:latin typeface="notokr"/>
              </a:rPr>
              <a:t>, Ajax</a:t>
            </a:r>
            <a:r>
              <a:rPr lang="ko-KR" altLang="en-US" b="0" i="0" dirty="0">
                <a:solidFill>
                  <a:srgbClr val="575757"/>
                </a:solidFill>
                <a:effectLst/>
                <a:latin typeface="notokr"/>
              </a:rPr>
              <a:t>로도 다음과 같은 일들은 처리할 수 없다</a:t>
            </a:r>
            <a:r>
              <a:rPr lang="en-US" altLang="ko-KR" b="0" i="0" dirty="0">
                <a:solidFill>
                  <a:srgbClr val="575757"/>
                </a:solidFill>
                <a:effectLst/>
                <a:latin typeface="notokr"/>
              </a:rPr>
              <a:t>.</a:t>
            </a:r>
          </a:p>
          <a:p>
            <a:pPr algn="l" latinLnBrk="1">
              <a:lnSpc>
                <a:spcPct val="100000"/>
              </a:lnSpc>
            </a:pPr>
            <a:r>
              <a:rPr lang="en-US" altLang="ko-KR" b="0" i="0" dirty="0">
                <a:solidFill>
                  <a:srgbClr val="575757"/>
                </a:solidFill>
                <a:effectLst/>
                <a:latin typeface="notokr"/>
              </a:rPr>
              <a:t>1. Ajax</a:t>
            </a:r>
            <a:r>
              <a:rPr lang="ko-KR" altLang="en-US" b="0" i="0" dirty="0">
                <a:solidFill>
                  <a:srgbClr val="575757"/>
                </a:solidFill>
                <a:effectLst/>
                <a:latin typeface="notokr"/>
              </a:rPr>
              <a:t>는 클라이언트가 서버에 데이터를 요청하는 클라이언트 </a:t>
            </a:r>
            <a:r>
              <a:rPr lang="ko-KR" altLang="en-US" b="0" i="0" dirty="0" err="1">
                <a:solidFill>
                  <a:srgbClr val="575757"/>
                </a:solidFill>
                <a:effectLst/>
                <a:latin typeface="notokr"/>
              </a:rPr>
              <a:t>풀링</a:t>
            </a:r>
            <a:r>
              <a:rPr lang="ko-KR" altLang="en-US" b="0" i="0" dirty="0">
                <a:solidFill>
                  <a:srgbClr val="575757"/>
                </a:solidFill>
                <a:effectLst/>
                <a:latin typeface="notokr"/>
              </a:rPr>
              <a:t> 방식을 사용하므로</a:t>
            </a:r>
            <a:r>
              <a:rPr lang="en-US" altLang="ko-KR" b="0" i="0" dirty="0">
                <a:solidFill>
                  <a:srgbClr val="575757"/>
                </a:solidFill>
                <a:effectLst/>
                <a:latin typeface="notokr"/>
              </a:rPr>
              <a:t>, </a:t>
            </a:r>
            <a:r>
              <a:rPr lang="ko-KR" altLang="en-US" b="0" i="0" dirty="0">
                <a:solidFill>
                  <a:srgbClr val="575757"/>
                </a:solidFill>
                <a:effectLst/>
                <a:latin typeface="notokr"/>
              </a:rPr>
              <a:t>서버 </a:t>
            </a:r>
            <a:r>
              <a:rPr lang="ko-KR" altLang="en-US" b="0" i="0" dirty="0" err="1">
                <a:solidFill>
                  <a:srgbClr val="575757"/>
                </a:solidFill>
                <a:effectLst/>
                <a:latin typeface="notokr"/>
              </a:rPr>
              <a:t>푸시</a:t>
            </a:r>
            <a:r>
              <a:rPr lang="ko-KR" altLang="en-US" b="0" i="0" dirty="0">
                <a:solidFill>
                  <a:srgbClr val="575757"/>
                </a:solidFill>
                <a:effectLst/>
                <a:latin typeface="notokr"/>
              </a:rPr>
              <a:t> 방식의 실시간 서비스는 만들 수 없다</a:t>
            </a:r>
            <a:r>
              <a:rPr lang="en-US" altLang="ko-KR" b="0" i="0" dirty="0">
                <a:solidFill>
                  <a:srgbClr val="575757"/>
                </a:solidFill>
                <a:effectLst/>
                <a:latin typeface="notokr"/>
              </a:rPr>
              <a:t>.</a:t>
            </a:r>
          </a:p>
          <a:p>
            <a:pPr algn="l" latinLnBrk="1">
              <a:lnSpc>
                <a:spcPct val="100000"/>
              </a:lnSpc>
            </a:pPr>
            <a:r>
              <a:rPr lang="en-US" altLang="ko-KR" b="0" i="0" dirty="0">
                <a:solidFill>
                  <a:srgbClr val="575757"/>
                </a:solidFill>
                <a:effectLst/>
                <a:latin typeface="notokr"/>
              </a:rPr>
              <a:t>2. Ajax</a:t>
            </a:r>
            <a:r>
              <a:rPr lang="ko-KR" altLang="en-US" b="0" i="0" dirty="0">
                <a:solidFill>
                  <a:srgbClr val="575757"/>
                </a:solidFill>
                <a:effectLst/>
                <a:latin typeface="notokr"/>
              </a:rPr>
              <a:t>로는 바이너리 데이터를 보내거나 받을 수 없다</a:t>
            </a:r>
            <a:r>
              <a:rPr lang="en-US" altLang="ko-KR" b="0" i="0" dirty="0">
                <a:solidFill>
                  <a:srgbClr val="575757"/>
                </a:solidFill>
                <a:effectLst/>
                <a:latin typeface="notokr"/>
              </a:rPr>
              <a:t>.</a:t>
            </a:r>
          </a:p>
          <a:p>
            <a:pPr algn="l" latinLnBrk="1">
              <a:lnSpc>
                <a:spcPct val="100000"/>
              </a:lnSpc>
            </a:pPr>
            <a:r>
              <a:rPr lang="en-US" altLang="ko-KR" b="0" i="0" dirty="0">
                <a:solidFill>
                  <a:srgbClr val="575757"/>
                </a:solidFill>
                <a:effectLst/>
                <a:latin typeface="notokr"/>
              </a:rPr>
              <a:t>3. Ajax </a:t>
            </a:r>
            <a:r>
              <a:rPr lang="ko-KR" altLang="en-US" b="0" i="0" dirty="0">
                <a:solidFill>
                  <a:srgbClr val="575757"/>
                </a:solidFill>
                <a:effectLst/>
                <a:latin typeface="notokr"/>
              </a:rPr>
              <a:t>스크립트가 포함된 서버가 아닌 다른 서버로 </a:t>
            </a:r>
            <a:r>
              <a:rPr lang="en-US" altLang="ko-KR" b="0" i="0" dirty="0">
                <a:solidFill>
                  <a:srgbClr val="575757"/>
                </a:solidFill>
                <a:effectLst/>
                <a:latin typeface="notokr"/>
              </a:rPr>
              <a:t>Ajax </a:t>
            </a:r>
            <a:r>
              <a:rPr lang="ko-KR" altLang="en-US" b="0" i="0" dirty="0">
                <a:solidFill>
                  <a:srgbClr val="575757"/>
                </a:solidFill>
                <a:effectLst/>
                <a:latin typeface="notokr"/>
              </a:rPr>
              <a:t>요청을 보낼 수는 없다</a:t>
            </a:r>
            <a:r>
              <a:rPr lang="en-US" altLang="ko-KR" b="0" i="0" dirty="0">
                <a:solidFill>
                  <a:srgbClr val="575757"/>
                </a:solidFill>
                <a:effectLst/>
                <a:latin typeface="notokr"/>
              </a:rPr>
              <a:t>.</a:t>
            </a:r>
          </a:p>
          <a:p>
            <a:pPr algn="l" latinLnBrk="1">
              <a:lnSpc>
                <a:spcPct val="100000"/>
              </a:lnSpc>
            </a:pPr>
            <a:r>
              <a:rPr lang="en-US" altLang="ko-KR" b="0" i="0" dirty="0">
                <a:solidFill>
                  <a:srgbClr val="575757"/>
                </a:solidFill>
                <a:effectLst/>
                <a:latin typeface="notokr"/>
              </a:rPr>
              <a:t>4. </a:t>
            </a:r>
            <a:r>
              <a:rPr lang="ko-KR" altLang="en-US" b="0" i="0" dirty="0">
                <a:solidFill>
                  <a:srgbClr val="575757"/>
                </a:solidFill>
                <a:effectLst/>
                <a:latin typeface="notokr"/>
              </a:rPr>
              <a:t>클라이언트의 </a:t>
            </a:r>
            <a:r>
              <a:rPr lang="en-US" altLang="ko-KR" b="0" i="0" dirty="0">
                <a:solidFill>
                  <a:srgbClr val="575757"/>
                </a:solidFill>
                <a:effectLst/>
                <a:latin typeface="notokr"/>
              </a:rPr>
              <a:t>PC</a:t>
            </a:r>
            <a:r>
              <a:rPr lang="ko-KR" altLang="en-US" b="0" i="0" dirty="0">
                <a:solidFill>
                  <a:srgbClr val="575757"/>
                </a:solidFill>
                <a:effectLst/>
                <a:latin typeface="notokr"/>
              </a:rPr>
              <a:t>로 </a:t>
            </a:r>
            <a:r>
              <a:rPr lang="en-US" altLang="ko-KR" b="0" i="0" dirty="0">
                <a:solidFill>
                  <a:srgbClr val="575757"/>
                </a:solidFill>
                <a:effectLst/>
                <a:latin typeface="notokr"/>
              </a:rPr>
              <a:t>Ajax </a:t>
            </a:r>
            <a:r>
              <a:rPr lang="ko-KR" altLang="en-US" b="0" i="0" dirty="0">
                <a:solidFill>
                  <a:srgbClr val="575757"/>
                </a:solidFill>
                <a:effectLst/>
                <a:latin typeface="notokr"/>
              </a:rPr>
              <a:t>요청을 보낼 수는 없다</a:t>
            </a:r>
            <a:r>
              <a:rPr lang="en-US" altLang="ko-KR" b="0" i="0" dirty="0">
                <a:solidFill>
                  <a:srgbClr val="575757"/>
                </a:solidFill>
                <a:effectLst/>
                <a:latin typeface="notokr"/>
              </a:rPr>
              <a:t>.</a:t>
            </a:r>
          </a:p>
        </p:txBody>
      </p:sp>
      <p:sp>
        <p:nvSpPr>
          <p:cNvPr id="4" name="직사각형 3">
            <a:extLst>
              <a:ext uri="{FF2B5EF4-FFF2-40B4-BE49-F238E27FC236}">
                <a16:creationId xmlns:a16="http://schemas.microsoft.com/office/drawing/2014/main" id="{3FFB7A5F-DFBA-12EE-A904-3383FBB282A8}"/>
              </a:ext>
            </a:extLst>
          </p:cNvPr>
          <p:cNvSpPr/>
          <p:nvPr/>
        </p:nvSpPr>
        <p:spPr>
          <a:xfrm>
            <a:off x="1097280" y="4641627"/>
            <a:ext cx="10619438" cy="15846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ko-KR" altLang="en-US" b="0" i="0" dirty="0">
                <a:solidFill>
                  <a:schemeClr val="bg1"/>
                </a:solidFill>
                <a:effectLst/>
                <a:latin typeface="notokr"/>
              </a:rPr>
              <a:t>클라이언트 </a:t>
            </a:r>
            <a:r>
              <a:rPr lang="ko-KR" altLang="en-US" b="0" i="0" dirty="0" err="1">
                <a:solidFill>
                  <a:schemeClr val="bg1"/>
                </a:solidFill>
                <a:effectLst/>
                <a:latin typeface="notokr"/>
              </a:rPr>
              <a:t>풀링</a:t>
            </a:r>
            <a:r>
              <a:rPr lang="en-US" altLang="ko-KR" b="0" i="0" dirty="0">
                <a:solidFill>
                  <a:schemeClr val="bg1"/>
                </a:solidFill>
                <a:effectLst/>
                <a:latin typeface="notokr"/>
              </a:rPr>
              <a:t>(client pooling) </a:t>
            </a:r>
            <a:r>
              <a:rPr lang="ko-KR" altLang="en-US" b="0" i="0" dirty="0">
                <a:solidFill>
                  <a:schemeClr val="bg1"/>
                </a:solidFill>
                <a:effectLst/>
                <a:latin typeface="notokr"/>
              </a:rPr>
              <a:t>방식이란 사용자가 직접 원하는 정보를 서버에게 요청하여 얻는 방식을 의미</a:t>
            </a:r>
            <a:r>
              <a:rPr lang="en-US" altLang="ko-KR" b="0" i="0" dirty="0">
                <a:solidFill>
                  <a:schemeClr val="bg1"/>
                </a:solidFill>
                <a:effectLst/>
                <a:latin typeface="notokr"/>
              </a:rPr>
              <a:t>.</a:t>
            </a:r>
            <a:br>
              <a:rPr lang="en-US" altLang="ko-KR" b="0" i="0" dirty="0">
                <a:solidFill>
                  <a:schemeClr val="bg1"/>
                </a:solidFill>
                <a:effectLst/>
                <a:latin typeface="notokr"/>
              </a:rPr>
            </a:br>
            <a:r>
              <a:rPr lang="ko-KR" altLang="en-US" b="0" i="0" dirty="0">
                <a:solidFill>
                  <a:schemeClr val="bg1"/>
                </a:solidFill>
                <a:effectLst/>
                <a:latin typeface="notokr"/>
              </a:rPr>
              <a:t>이에 반해 서버 </a:t>
            </a:r>
            <a:r>
              <a:rPr lang="ko-KR" altLang="en-US" b="0" i="0" dirty="0" err="1">
                <a:solidFill>
                  <a:schemeClr val="bg1"/>
                </a:solidFill>
                <a:effectLst/>
                <a:latin typeface="notokr"/>
              </a:rPr>
              <a:t>푸시</a:t>
            </a:r>
            <a:r>
              <a:rPr lang="en-US" altLang="ko-KR" b="0" i="0" dirty="0">
                <a:solidFill>
                  <a:schemeClr val="bg1"/>
                </a:solidFill>
                <a:effectLst/>
                <a:latin typeface="notokr"/>
              </a:rPr>
              <a:t>(server push) </a:t>
            </a:r>
            <a:r>
              <a:rPr lang="ko-KR" altLang="en-US" b="0" i="0" dirty="0">
                <a:solidFill>
                  <a:schemeClr val="bg1"/>
                </a:solidFill>
                <a:effectLst/>
                <a:latin typeface="notokr"/>
              </a:rPr>
              <a:t>방식이란 사용자가 요청하지 않아도 서버가 알아서 자동으로 특정 정보를 제공하는 것을 의미</a:t>
            </a:r>
            <a:r>
              <a:rPr lang="en-US" altLang="ko-KR" b="0" i="0" dirty="0">
                <a:solidFill>
                  <a:schemeClr val="bg1"/>
                </a:solidFill>
                <a:effectLst/>
                <a:latin typeface="notokr"/>
              </a:rPr>
              <a:t>.</a:t>
            </a:r>
            <a:br>
              <a:rPr lang="en-US" altLang="ko-KR" b="0" i="0" dirty="0">
                <a:solidFill>
                  <a:schemeClr val="bg1"/>
                </a:solidFill>
                <a:effectLst/>
                <a:latin typeface="notokr"/>
              </a:rPr>
            </a:br>
            <a:r>
              <a:rPr lang="ko-KR" altLang="en-US" b="0" i="0" dirty="0">
                <a:solidFill>
                  <a:schemeClr val="bg1"/>
                </a:solidFill>
                <a:effectLst/>
                <a:latin typeface="notokr"/>
              </a:rPr>
              <a:t>요즘 많이들 사용하는 스마트 폰에서 각종 앱이 보내는 </a:t>
            </a:r>
            <a:r>
              <a:rPr lang="ko-KR" altLang="en-US" b="0" i="0" dirty="0" err="1">
                <a:solidFill>
                  <a:schemeClr val="bg1"/>
                </a:solidFill>
                <a:effectLst/>
                <a:latin typeface="notokr"/>
              </a:rPr>
              <a:t>푸시</a:t>
            </a:r>
            <a:r>
              <a:rPr lang="ko-KR" altLang="en-US" b="0" i="0" dirty="0">
                <a:solidFill>
                  <a:schemeClr val="bg1"/>
                </a:solidFill>
                <a:effectLst/>
                <a:latin typeface="notokr"/>
              </a:rPr>
              <a:t> 알림이 서버 </a:t>
            </a:r>
            <a:r>
              <a:rPr lang="ko-KR" altLang="en-US" b="0" i="0" dirty="0" err="1">
                <a:solidFill>
                  <a:schemeClr val="bg1"/>
                </a:solidFill>
                <a:effectLst/>
                <a:latin typeface="notokr"/>
              </a:rPr>
              <a:t>푸시</a:t>
            </a:r>
            <a:r>
              <a:rPr lang="ko-KR" altLang="en-US" b="0" i="0" dirty="0">
                <a:solidFill>
                  <a:schemeClr val="bg1"/>
                </a:solidFill>
                <a:effectLst/>
                <a:latin typeface="notokr"/>
              </a:rPr>
              <a:t> 방식의 대표적인 예</a:t>
            </a:r>
            <a:r>
              <a:rPr lang="en-US" altLang="ko-KR" b="0" i="0" dirty="0">
                <a:solidFill>
                  <a:schemeClr val="bg1"/>
                </a:solidFill>
                <a:effectLst/>
                <a:latin typeface="notokr"/>
              </a:rPr>
              <a:t>.</a:t>
            </a:r>
          </a:p>
        </p:txBody>
      </p:sp>
    </p:spTree>
    <p:extLst>
      <p:ext uri="{BB962C8B-B14F-4D97-AF65-F5344CB8AC3E}">
        <p14:creationId xmlns:p14="http://schemas.microsoft.com/office/powerpoint/2010/main" val="3297693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9D6F0E-FAC8-A7BD-A064-B265FEB552EE}"/>
              </a:ext>
            </a:extLst>
          </p:cNvPr>
          <p:cNvSpPr txBox="1"/>
          <p:nvPr/>
        </p:nvSpPr>
        <p:spPr>
          <a:xfrm>
            <a:off x="569562" y="509216"/>
            <a:ext cx="10821691" cy="5078313"/>
          </a:xfrm>
          <a:prstGeom prst="rect">
            <a:avLst/>
          </a:prstGeom>
          <a:noFill/>
        </p:spPr>
        <p:txBody>
          <a:bodyPr wrap="square">
            <a:spAutoFit/>
          </a:bodyPr>
          <a:lstStyle/>
          <a:p>
            <a:pPr algn="l"/>
            <a:r>
              <a:rPr lang="en-US" altLang="ko-KR" sz="1800" b="1" dirty="0">
                <a:solidFill>
                  <a:srgbClr val="073642"/>
                </a:solidFill>
                <a:latin typeface="Consolas" panose="020B0609020204030204" pitchFamily="49" charset="0"/>
              </a:rPr>
              <a:t>async</a:t>
            </a:r>
            <a:r>
              <a:rPr lang="en-US" altLang="ko-KR" sz="1800" b="1" dirty="0">
                <a:solidFill>
                  <a:srgbClr val="000000"/>
                </a:solidFill>
                <a:latin typeface="Consolas" panose="020B0609020204030204" pitchFamily="49" charset="0"/>
              </a:rPr>
              <a:t> </a:t>
            </a:r>
            <a:r>
              <a:rPr lang="en-US" altLang="ko-KR" sz="1800" b="1" dirty="0">
                <a:solidFill>
                  <a:srgbClr val="073642"/>
                </a:solidFill>
                <a:latin typeface="Consolas" panose="020B0609020204030204" pitchFamily="49" charset="0"/>
              </a:rPr>
              <a:t>function</a:t>
            </a:r>
            <a:r>
              <a:rPr lang="en-US" altLang="ko-KR" sz="1800" b="1" dirty="0">
                <a:solidFill>
                  <a:srgbClr val="000000"/>
                </a:solidFill>
                <a:latin typeface="Consolas" panose="020B0609020204030204" pitchFamily="49" charset="0"/>
              </a:rPr>
              <a:t> </a:t>
            </a:r>
            <a:r>
              <a:rPr lang="en-US" altLang="ko-KR" sz="1800" b="1" dirty="0" err="1">
                <a:solidFill>
                  <a:srgbClr val="268BD2"/>
                </a:solidFill>
                <a:latin typeface="Consolas" panose="020B0609020204030204" pitchFamily="49" charset="0"/>
              </a:rPr>
              <a:t>postCommentToServer</a:t>
            </a:r>
            <a:r>
              <a:rPr lang="en-US" altLang="ko-KR" sz="1800" b="1" dirty="0">
                <a:solidFill>
                  <a:srgbClr val="000000"/>
                </a:solidFill>
                <a:latin typeface="Consolas" panose="020B0609020204030204" pitchFamily="49" charset="0"/>
              </a:rPr>
              <a:t>(</a:t>
            </a:r>
            <a:r>
              <a:rPr lang="en-US" altLang="ko-KR" sz="1800" b="1" dirty="0" err="1">
                <a:solidFill>
                  <a:srgbClr val="000000"/>
                </a:solidFill>
                <a:latin typeface="Consolas" panose="020B0609020204030204" pitchFamily="49" charset="0"/>
              </a:rPr>
              <a:t>cmtData</a:t>
            </a:r>
            <a:r>
              <a:rPr lang="en-US" altLang="ko-KR" sz="1800" b="1" dirty="0">
                <a:solidFill>
                  <a:srgbClr val="000000"/>
                </a:solidFill>
                <a:latin typeface="Consolas" panose="020B0609020204030204" pitchFamily="49" charset="0"/>
              </a:rPr>
              <a:t>){</a:t>
            </a:r>
          </a:p>
          <a:p>
            <a:pPr algn="l"/>
            <a:r>
              <a:rPr lang="en-US" altLang="ko-KR" sz="1800" dirty="0">
                <a:solidFill>
                  <a:srgbClr val="859900"/>
                </a:solidFill>
                <a:latin typeface="Consolas" panose="020B0609020204030204" pitchFamily="49" charset="0"/>
              </a:rPr>
              <a:t>	try</a:t>
            </a:r>
            <a:r>
              <a:rPr lang="en-US" altLang="ko-KR" sz="1800" dirty="0">
                <a:solidFill>
                  <a:srgbClr val="000000"/>
                </a:solidFill>
                <a:latin typeface="Consolas" panose="020B0609020204030204" pitchFamily="49" charset="0"/>
              </a:rPr>
              <a:t>{</a:t>
            </a:r>
          </a:p>
          <a:p>
            <a:pPr algn="l"/>
            <a:r>
              <a:rPr lang="en-US" altLang="ko-KR" sz="1800" b="1" dirty="0">
                <a:solidFill>
                  <a:srgbClr val="073642"/>
                </a:solidFill>
                <a:latin typeface="Consolas" panose="020B0609020204030204" pitchFamily="49" charset="0"/>
              </a:rPr>
              <a:t>		const</a:t>
            </a:r>
            <a:r>
              <a:rPr lang="en-US" altLang="ko-KR" sz="1800" b="1" dirty="0">
                <a:solidFill>
                  <a:srgbClr val="000000"/>
                </a:solidFill>
                <a:latin typeface="Consolas" panose="020B0609020204030204" pitchFamily="49" charset="0"/>
              </a:rPr>
              <a:t> </a:t>
            </a:r>
            <a:r>
              <a:rPr lang="en-US" altLang="ko-KR" sz="1800" b="1" dirty="0" err="1">
                <a:solidFill>
                  <a:srgbClr val="CB4B16"/>
                </a:solidFill>
                <a:latin typeface="Consolas" panose="020B0609020204030204" pitchFamily="49" charset="0"/>
              </a:rPr>
              <a:t>url</a:t>
            </a:r>
            <a:r>
              <a:rPr lang="en-US" altLang="ko-KR" sz="1800" b="1" dirty="0">
                <a:solidFill>
                  <a:srgbClr val="000000"/>
                </a:solidFill>
                <a:latin typeface="Consolas" panose="020B0609020204030204" pitchFamily="49" charset="0"/>
              </a:rPr>
              <a:t> </a:t>
            </a:r>
            <a:r>
              <a:rPr lang="en-US" altLang="ko-KR" sz="1800" b="1" dirty="0">
                <a:solidFill>
                  <a:srgbClr val="859900"/>
                </a:solidFill>
                <a:latin typeface="Consolas" panose="020B0609020204030204" pitchFamily="49" charset="0"/>
              </a:rPr>
              <a:t>=</a:t>
            </a:r>
            <a:r>
              <a:rPr lang="en-US" altLang="ko-KR" sz="1800" b="1" dirty="0">
                <a:solidFill>
                  <a:srgbClr val="2AA198"/>
                </a:solidFill>
                <a:latin typeface="Consolas" panose="020B0609020204030204" pitchFamily="49" charset="0"/>
              </a:rPr>
              <a:t>"/</a:t>
            </a:r>
            <a:r>
              <a:rPr lang="en-US" altLang="ko-KR" sz="1800" b="1" dirty="0" err="1">
                <a:solidFill>
                  <a:srgbClr val="2AA198"/>
                </a:solidFill>
                <a:latin typeface="Consolas" panose="020B0609020204030204" pitchFamily="49" charset="0"/>
              </a:rPr>
              <a:t>cmt</a:t>
            </a:r>
            <a:r>
              <a:rPr lang="en-US" altLang="ko-KR" sz="1800" b="1" dirty="0">
                <a:solidFill>
                  <a:srgbClr val="2AA198"/>
                </a:solidFill>
                <a:latin typeface="Consolas" panose="020B0609020204030204" pitchFamily="49" charset="0"/>
              </a:rPr>
              <a:t>/post"</a:t>
            </a:r>
            <a:r>
              <a:rPr lang="en-US" altLang="ko-KR" sz="1800" b="1" dirty="0">
                <a:solidFill>
                  <a:srgbClr val="000000"/>
                </a:solidFill>
                <a:latin typeface="Consolas" panose="020B0609020204030204" pitchFamily="49" charset="0"/>
              </a:rPr>
              <a:t>;  </a:t>
            </a:r>
          </a:p>
          <a:p>
            <a:pPr algn="l"/>
            <a:r>
              <a:rPr lang="en-US" altLang="ko-KR" sz="1800" b="1" dirty="0">
                <a:solidFill>
                  <a:srgbClr val="073642"/>
                </a:solidFill>
                <a:latin typeface="Consolas" panose="020B0609020204030204" pitchFamily="49" charset="0"/>
              </a:rPr>
              <a:t>		const</a:t>
            </a:r>
            <a:r>
              <a:rPr lang="en-US" altLang="ko-KR" sz="1800" b="1" dirty="0">
                <a:solidFill>
                  <a:srgbClr val="000000"/>
                </a:solidFill>
                <a:latin typeface="Consolas" panose="020B0609020204030204" pitchFamily="49" charset="0"/>
              </a:rPr>
              <a:t> </a:t>
            </a:r>
            <a:r>
              <a:rPr lang="en-US" altLang="ko-KR" sz="1800" b="1" dirty="0">
                <a:solidFill>
                  <a:srgbClr val="CB4B16"/>
                </a:solidFill>
                <a:latin typeface="Consolas" panose="020B0609020204030204" pitchFamily="49" charset="0"/>
              </a:rPr>
              <a:t>config</a:t>
            </a:r>
            <a:r>
              <a:rPr lang="en-US" altLang="ko-KR" sz="1800" b="1" dirty="0">
                <a:solidFill>
                  <a:srgbClr val="859900"/>
                </a:solidFill>
                <a:latin typeface="Consolas" panose="020B0609020204030204" pitchFamily="49" charset="0"/>
              </a:rPr>
              <a:t>=</a:t>
            </a:r>
            <a:r>
              <a:rPr lang="en-US" altLang="ko-KR" sz="1800" b="1" dirty="0">
                <a:solidFill>
                  <a:srgbClr val="000000"/>
                </a:solidFill>
                <a:latin typeface="Consolas" panose="020B0609020204030204" pitchFamily="49" charset="0"/>
              </a:rPr>
              <a:t>{</a:t>
            </a:r>
          </a:p>
          <a:p>
            <a:pPr algn="l"/>
            <a:r>
              <a:rPr lang="en-US" altLang="ko-KR" sz="1800" dirty="0">
                <a:solidFill>
                  <a:srgbClr val="000000"/>
                </a:solidFill>
                <a:latin typeface="Consolas" panose="020B0609020204030204" pitchFamily="49" charset="0"/>
              </a:rPr>
              <a:t>			</a:t>
            </a:r>
            <a:r>
              <a:rPr lang="en-US" altLang="ko-KR" sz="1800" dirty="0" err="1">
                <a:solidFill>
                  <a:srgbClr val="000000"/>
                </a:solidFill>
                <a:latin typeface="Consolas" panose="020B0609020204030204" pitchFamily="49" charset="0"/>
              </a:rPr>
              <a:t>method:</a:t>
            </a:r>
            <a:r>
              <a:rPr lang="en-US" altLang="ko-KR" sz="1800" dirty="0" err="1">
                <a:solidFill>
                  <a:srgbClr val="2AA198"/>
                </a:solidFill>
                <a:latin typeface="Consolas" panose="020B0609020204030204" pitchFamily="49" charset="0"/>
              </a:rPr>
              <a:t>'post</a:t>
            </a:r>
            <a:r>
              <a:rPr lang="en-US" altLang="ko-KR" sz="1800" dirty="0">
                <a:solidFill>
                  <a:srgbClr val="2AA198"/>
                </a:solidFill>
                <a:latin typeface="Consolas" panose="020B0609020204030204" pitchFamily="49" charset="0"/>
              </a:rPr>
              <a:t>’</a:t>
            </a:r>
            <a:r>
              <a:rPr lang="en-US" altLang="ko-KR" sz="1800" dirty="0">
                <a:solidFill>
                  <a:srgbClr val="000000"/>
                </a:solidFill>
                <a:latin typeface="Consolas" panose="020B0609020204030204" pitchFamily="49" charset="0"/>
              </a:rPr>
              <a:t>,</a:t>
            </a:r>
          </a:p>
          <a:p>
            <a:pPr algn="l"/>
            <a:r>
              <a:rPr lang="en-US" altLang="ko-KR" sz="1800" dirty="0">
                <a:solidFill>
                  <a:srgbClr val="000000"/>
                </a:solidFill>
                <a:latin typeface="Consolas" panose="020B0609020204030204" pitchFamily="49" charset="0"/>
              </a:rPr>
              <a:t>			headers:{</a:t>
            </a:r>
          </a:p>
          <a:p>
            <a:pPr algn="l"/>
            <a:r>
              <a:rPr lang="fr-FR" altLang="ko-KR" sz="1800" dirty="0">
                <a:solidFill>
                  <a:srgbClr val="2AA198"/>
                </a:solidFill>
                <a:latin typeface="Consolas" panose="020B0609020204030204" pitchFamily="49" charset="0"/>
              </a:rPr>
              <a:t>				'Content-Type'</a:t>
            </a:r>
            <a:r>
              <a:rPr lang="fr-FR" altLang="ko-KR" sz="1800" dirty="0">
                <a:solidFill>
                  <a:srgbClr val="000000"/>
                </a:solidFill>
                <a:latin typeface="Consolas" panose="020B0609020204030204" pitchFamily="49" charset="0"/>
              </a:rPr>
              <a:t>:</a:t>
            </a:r>
            <a:r>
              <a:rPr lang="fr-FR" altLang="ko-KR" sz="1800" dirty="0">
                <a:solidFill>
                  <a:srgbClr val="2AA198"/>
                </a:solidFill>
                <a:latin typeface="Consolas" panose="020B0609020204030204" pitchFamily="49" charset="0"/>
              </a:rPr>
              <a:t>'application/json; charset=utf-8’</a:t>
            </a:r>
          </a:p>
          <a:p>
            <a:pPr algn="l"/>
            <a:r>
              <a:rPr lang="en-US" altLang="ko-KR" sz="1800" dirty="0">
                <a:solidFill>
                  <a:srgbClr val="93A1A1"/>
                </a:solidFill>
                <a:latin typeface="Consolas" panose="020B0609020204030204" pitchFamily="49" charset="0"/>
              </a:rPr>
              <a:t>				//application/x-www-form-</a:t>
            </a:r>
            <a:r>
              <a:rPr lang="en-US" altLang="ko-KR" sz="1800" dirty="0" err="1">
                <a:solidFill>
                  <a:srgbClr val="93A1A1"/>
                </a:solidFill>
                <a:latin typeface="Consolas" panose="020B0609020204030204" pitchFamily="49" charset="0"/>
              </a:rPr>
              <a:t>urlencoded</a:t>
            </a:r>
            <a:r>
              <a:rPr lang="en-US" altLang="ko-KR" sz="1800" dirty="0">
                <a:solidFill>
                  <a:srgbClr val="93A1A1"/>
                </a:solidFill>
                <a:latin typeface="Consolas" panose="020B0609020204030204" pitchFamily="49" charset="0"/>
              </a:rPr>
              <a:t>; charset=UTF-8  //</a:t>
            </a:r>
            <a:r>
              <a:rPr lang="ko-KR" altLang="en-US" sz="1800" dirty="0" err="1">
                <a:solidFill>
                  <a:srgbClr val="93A1A1"/>
                </a:solidFill>
                <a:latin typeface="Consolas" panose="020B0609020204030204" pitchFamily="49" charset="0"/>
              </a:rPr>
              <a:t>쿼리스트링방식</a:t>
            </a:r>
            <a:endParaRPr lang="ko-KR" altLang="en-US" sz="1800" dirty="0">
              <a:solidFill>
                <a:srgbClr val="93A1A1"/>
              </a:solidFill>
              <a:latin typeface="Consolas" panose="020B0609020204030204" pitchFamily="49" charset="0"/>
            </a:endParaRPr>
          </a:p>
          <a:p>
            <a:pPr algn="l"/>
            <a:r>
              <a:rPr lang="en-US" altLang="ko-KR" sz="1800" dirty="0">
                <a:solidFill>
                  <a:srgbClr val="000000"/>
                </a:solidFill>
                <a:latin typeface="Consolas" panose="020B0609020204030204" pitchFamily="49" charset="0"/>
              </a:rPr>
              <a:t>			}, </a:t>
            </a:r>
          </a:p>
          <a:p>
            <a:pPr algn="l"/>
            <a:r>
              <a:rPr lang="en-US" altLang="ko-KR" sz="1800" dirty="0">
                <a:solidFill>
                  <a:srgbClr val="000000"/>
                </a:solidFill>
                <a:latin typeface="Consolas" panose="020B0609020204030204" pitchFamily="49" charset="0"/>
              </a:rPr>
              <a:t>			body: </a:t>
            </a:r>
            <a:r>
              <a:rPr lang="en-US" altLang="ko-KR" sz="1800" dirty="0" err="1">
                <a:solidFill>
                  <a:srgbClr val="000000"/>
                </a:solidFill>
                <a:latin typeface="Consolas" panose="020B0609020204030204" pitchFamily="49" charset="0"/>
              </a:rPr>
              <a:t>JSON.</a:t>
            </a:r>
            <a:r>
              <a:rPr lang="en-US" altLang="ko-KR" sz="1800" dirty="0" err="1">
                <a:solidFill>
                  <a:srgbClr val="268BD2"/>
                </a:solidFill>
                <a:latin typeface="Consolas" panose="020B0609020204030204" pitchFamily="49" charset="0"/>
              </a:rPr>
              <a:t>stringify</a:t>
            </a:r>
            <a:r>
              <a:rPr lang="en-US" altLang="ko-KR" sz="1800" dirty="0">
                <a:solidFill>
                  <a:srgbClr val="000000"/>
                </a:solidFill>
                <a:latin typeface="Consolas" panose="020B0609020204030204" pitchFamily="49" charset="0"/>
              </a:rPr>
              <a:t>(</a:t>
            </a:r>
            <a:r>
              <a:rPr lang="en-US" altLang="ko-KR" sz="1800" dirty="0" err="1">
                <a:solidFill>
                  <a:srgbClr val="268BD2"/>
                </a:solidFill>
                <a:latin typeface="Consolas" panose="020B0609020204030204" pitchFamily="49" charset="0"/>
              </a:rPr>
              <a:t>cmtData</a:t>
            </a:r>
            <a:r>
              <a:rPr lang="en-US" altLang="ko-KR" sz="1800" dirty="0">
                <a:solidFill>
                  <a:srgbClr val="000000"/>
                </a:solidFill>
                <a:latin typeface="Consolas" panose="020B0609020204030204" pitchFamily="49" charset="0"/>
              </a:rPr>
              <a:t>)</a:t>
            </a:r>
          </a:p>
          <a:p>
            <a:pPr algn="l"/>
            <a:r>
              <a:rPr lang="en-US" altLang="ko-KR" sz="1800" dirty="0">
                <a:solidFill>
                  <a:srgbClr val="000000"/>
                </a:solidFill>
                <a:latin typeface="Consolas" panose="020B0609020204030204" pitchFamily="49" charset="0"/>
              </a:rPr>
              <a:t>			};</a:t>
            </a:r>
          </a:p>
          <a:p>
            <a:pPr algn="l"/>
            <a:r>
              <a:rPr lang="en-US" altLang="ko-KR" sz="1800" b="1" dirty="0">
                <a:solidFill>
                  <a:srgbClr val="073642"/>
                </a:solidFill>
                <a:latin typeface="Consolas" panose="020B0609020204030204" pitchFamily="49" charset="0"/>
              </a:rPr>
              <a:t>		const</a:t>
            </a:r>
            <a:r>
              <a:rPr lang="en-US" altLang="ko-KR" sz="1800" b="1" dirty="0">
                <a:solidFill>
                  <a:srgbClr val="000000"/>
                </a:solidFill>
                <a:latin typeface="Consolas" panose="020B0609020204030204" pitchFamily="49" charset="0"/>
              </a:rPr>
              <a:t> </a:t>
            </a:r>
            <a:r>
              <a:rPr lang="en-US" altLang="ko-KR" sz="1800" b="1" dirty="0">
                <a:solidFill>
                  <a:srgbClr val="CB4B16"/>
                </a:solidFill>
                <a:latin typeface="Consolas" panose="020B0609020204030204" pitchFamily="49" charset="0"/>
              </a:rPr>
              <a:t>resp</a:t>
            </a:r>
            <a:r>
              <a:rPr lang="en-US" altLang="ko-KR" sz="1800" b="1" dirty="0">
                <a:solidFill>
                  <a:srgbClr val="000000"/>
                </a:solidFill>
                <a:latin typeface="Consolas" panose="020B0609020204030204" pitchFamily="49" charset="0"/>
              </a:rPr>
              <a:t> </a:t>
            </a:r>
            <a:r>
              <a:rPr lang="en-US" altLang="ko-KR" sz="1800" b="1" dirty="0">
                <a:solidFill>
                  <a:srgbClr val="859900"/>
                </a:solidFill>
                <a:latin typeface="Consolas" panose="020B0609020204030204" pitchFamily="49" charset="0"/>
              </a:rPr>
              <a:t>=</a:t>
            </a:r>
            <a:r>
              <a:rPr lang="en-US" altLang="ko-KR" sz="1800" b="1" dirty="0">
                <a:solidFill>
                  <a:srgbClr val="000000"/>
                </a:solidFill>
                <a:latin typeface="Consolas" panose="020B0609020204030204" pitchFamily="49" charset="0"/>
              </a:rPr>
              <a:t> </a:t>
            </a:r>
            <a:r>
              <a:rPr lang="en-US" altLang="ko-KR" sz="1800" b="1" dirty="0">
                <a:solidFill>
                  <a:srgbClr val="859900"/>
                </a:solidFill>
                <a:latin typeface="Consolas" panose="020B0609020204030204" pitchFamily="49" charset="0"/>
              </a:rPr>
              <a:t>await</a:t>
            </a:r>
            <a:r>
              <a:rPr lang="en-US" altLang="ko-KR" sz="1800" b="1" dirty="0">
                <a:solidFill>
                  <a:srgbClr val="000000"/>
                </a:solidFill>
                <a:latin typeface="Consolas" panose="020B0609020204030204" pitchFamily="49" charset="0"/>
              </a:rPr>
              <a:t> </a:t>
            </a:r>
            <a:r>
              <a:rPr lang="en-US" altLang="ko-KR" sz="1800" b="1" dirty="0">
                <a:solidFill>
                  <a:srgbClr val="268BD2"/>
                </a:solidFill>
                <a:latin typeface="Consolas" panose="020B0609020204030204" pitchFamily="49" charset="0"/>
              </a:rPr>
              <a:t>fetch</a:t>
            </a:r>
            <a:r>
              <a:rPr lang="en-US" altLang="ko-KR" sz="1800" b="1" dirty="0">
                <a:solidFill>
                  <a:srgbClr val="000000"/>
                </a:solidFill>
                <a:latin typeface="Consolas" panose="020B0609020204030204" pitchFamily="49" charset="0"/>
              </a:rPr>
              <a:t>(</a:t>
            </a:r>
            <a:r>
              <a:rPr lang="en-US" altLang="ko-KR" sz="1800" b="1" dirty="0" err="1">
                <a:solidFill>
                  <a:srgbClr val="268BD2"/>
                </a:solidFill>
                <a:latin typeface="Consolas" panose="020B0609020204030204" pitchFamily="49" charset="0"/>
              </a:rPr>
              <a:t>url</a:t>
            </a:r>
            <a:r>
              <a:rPr lang="en-US" altLang="ko-KR" sz="1800" b="1" dirty="0">
                <a:solidFill>
                  <a:srgbClr val="000000"/>
                </a:solidFill>
                <a:latin typeface="Consolas" panose="020B0609020204030204" pitchFamily="49" charset="0"/>
              </a:rPr>
              <a:t>, </a:t>
            </a:r>
            <a:r>
              <a:rPr lang="en-US" altLang="ko-KR" sz="1800" b="1" dirty="0">
                <a:solidFill>
                  <a:srgbClr val="268BD2"/>
                </a:solidFill>
                <a:latin typeface="Consolas" panose="020B0609020204030204" pitchFamily="49" charset="0"/>
              </a:rPr>
              <a:t>config</a:t>
            </a:r>
            <a:r>
              <a:rPr lang="en-US" altLang="ko-KR" sz="1800" b="1" dirty="0">
                <a:solidFill>
                  <a:srgbClr val="000000"/>
                </a:solidFill>
                <a:latin typeface="Consolas" panose="020B0609020204030204" pitchFamily="49" charset="0"/>
              </a:rPr>
              <a:t>);</a:t>
            </a:r>
          </a:p>
          <a:p>
            <a:pPr algn="l"/>
            <a:r>
              <a:rPr lang="en-US" altLang="ko-KR" sz="1800" b="1" dirty="0">
                <a:solidFill>
                  <a:srgbClr val="073642"/>
                </a:solidFill>
                <a:latin typeface="Consolas" panose="020B0609020204030204" pitchFamily="49" charset="0"/>
              </a:rPr>
              <a:t>		const</a:t>
            </a:r>
            <a:r>
              <a:rPr lang="en-US" altLang="ko-KR" sz="1800" b="1" dirty="0">
                <a:solidFill>
                  <a:srgbClr val="000000"/>
                </a:solidFill>
                <a:latin typeface="Consolas" panose="020B0609020204030204" pitchFamily="49" charset="0"/>
              </a:rPr>
              <a:t> </a:t>
            </a:r>
            <a:r>
              <a:rPr lang="en-US" altLang="ko-KR" sz="1800" b="1" dirty="0">
                <a:solidFill>
                  <a:srgbClr val="CB4B16"/>
                </a:solidFill>
                <a:latin typeface="Consolas" panose="020B0609020204030204" pitchFamily="49" charset="0"/>
              </a:rPr>
              <a:t>result</a:t>
            </a:r>
            <a:r>
              <a:rPr lang="en-US" altLang="ko-KR" sz="1800" b="1" dirty="0">
                <a:solidFill>
                  <a:srgbClr val="000000"/>
                </a:solidFill>
                <a:latin typeface="Consolas" panose="020B0609020204030204" pitchFamily="49" charset="0"/>
              </a:rPr>
              <a:t> </a:t>
            </a:r>
            <a:r>
              <a:rPr lang="en-US" altLang="ko-KR" sz="1800" b="1" dirty="0">
                <a:solidFill>
                  <a:srgbClr val="859900"/>
                </a:solidFill>
                <a:latin typeface="Consolas" panose="020B0609020204030204" pitchFamily="49" charset="0"/>
              </a:rPr>
              <a:t>=</a:t>
            </a:r>
            <a:r>
              <a:rPr lang="en-US" altLang="ko-KR" sz="1800" b="1" dirty="0">
                <a:solidFill>
                  <a:srgbClr val="000000"/>
                </a:solidFill>
                <a:latin typeface="Consolas" panose="020B0609020204030204" pitchFamily="49" charset="0"/>
              </a:rPr>
              <a:t> </a:t>
            </a:r>
            <a:r>
              <a:rPr lang="en-US" altLang="ko-KR" sz="1800" b="1" dirty="0">
                <a:solidFill>
                  <a:srgbClr val="859900"/>
                </a:solidFill>
                <a:latin typeface="Consolas" panose="020B0609020204030204" pitchFamily="49" charset="0"/>
              </a:rPr>
              <a:t>await</a:t>
            </a:r>
            <a:r>
              <a:rPr lang="en-US" altLang="ko-KR" sz="1800" b="1" dirty="0">
                <a:solidFill>
                  <a:srgbClr val="000000"/>
                </a:solidFill>
                <a:latin typeface="Consolas" panose="020B0609020204030204" pitchFamily="49" charset="0"/>
              </a:rPr>
              <a:t> </a:t>
            </a:r>
            <a:r>
              <a:rPr lang="en-US" altLang="ko-KR" sz="1800" b="1" dirty="0" err="1">
                <a:solidFill>
                  <a:srgbClr val="268BD2"/>
                </a:solidFill>
                <a:latin typeface="Consolas" panose="020B0609020204030204" pitchFamily="49" charset="0"/>
              </a:rPr>
              <a:t>resp</a:t>
            </a:r>
            <a:r>
              <a:rPr lang="en-US" altLang="ko-KR" sz="1800" b="1" dirty="0" err="1">
                <a:solidFill>
                  <a:srgbClr val="000000"/>
                </a:solidFill>
                <a:latin typeface="Consolas" panose="020B0609020204030204" pitchFamily="49" charset="0"/>
              </a:rPr>
              <a:t>.</a:t>
            </a:r>
            <a:r>
              <a:rPr lang="en-US" altLang="ko-KR" sz="1800" b="1" dirty="0" err="1">
                <a:solidFill>
                  <a:srgbClr val="268BD2"/>
                </a:solidFill>
                <a:latin typeface="Consolas" panose="020B0609020204030204" pitchFamily="49" charset="0"/>
              </a:rPr>
              <a:t>text</a:t>
            </a:r>
            <a:r>
              <a:rPr lang="en-US" altLang="ko-KR" sz="1800" b="1" dirty="0">
                <a:solidFill>
                  <a:srgbClr val="000000"/>
                </a:solidFill>
                <a:latin typeface="Consolas" panose="020B0609020204030204" pitchFamily="49" charset="0"/>
              </a:rPr>
              <a:t>(); </a:t>
            </a:r>
            <a:r>
              <a:rPr lang="en-US" altLang="ko-KR" sz="1800" b="1" dirty="0">
                <a:solidFill>
                  <a:srgbClr val="93A1A1"/>
                </a:solidFill>
                <a:latin typeface="Consolas" panose="020B0609020204030204" pitchFamily="49" charset="0"/>
              </a:rPr>
              <a:t>//</a:t>
            </a:r>
            <a:r>
              <a:rPr lang="en-US" altLang="ko-KR" sz="1800" b="1" dirty="0" err="1">
                <a:solidFill>
                  <a:srgbClr val="93A1A1"/>
                </a:solidFill>
                <a:latin typeface="Consolas" panose="020B0609020204030204" pitchFamily="49" charset="0"/>
              </a:rPr>
              <a:t>out.print</a:t>
            </a:r>
            <a:r>
              <a:rPr lang="en-US" altLang="ko-KR" sz="1800" b="1" dirty="0">
                <a:solidFill>
                  <a:srgbClr val="93A1A1"/>
                </a:solidFill>
                <a:latin typeface="Consolas" panose="020B0609020204030204" pitchFamily="49" charset="0"/>
              </a:rPr>
              <a:t>(</a:t>
            </a:r>
            <a:r>
              <a:rPr lang="en-US" altLang="ko-KR" sz="1800" b="1" dirty="0" err="1">
                <a:solidFill>
                  <a:srgbClr val="93A1A1"/>
                </a:solidFill>
                <a:latin typeface="Consolas" panose="020B0609020204030204" pitchFamily="49" charset="0"/>
              </a:rPr>
              <a:t>isOk</a:t>
            </a:r>
            <a:r>
              <a:rPr lang="en-US" altLang="ko-KR" sz="1800" b="1" dirty="0">
                <a:solidFill>
                  <a:srgbClr val="93A1A1"/>
                </a:solidFill>
                <a:latin typeface="Consolas" panose="020B0609020204030204" pitchFamily="49" charset="0"/>
              </a:rPr>
              <a:t>)</a:t>
            </a:r>
          </a:p>
          <a:p>
            <a:pPr algn="l"/>
            <a:r>
              <a:rPr lang="en-US" altLang="ko-KR" sz="1800" dirty="0">
                <a:solidFill>
                  <a:srgbClr val="859900"/>
                </a:solidFill>
                <a:latin typeface="Consolas" panose="020B0609020204030204" pitchFamily="49" charset="0"/>
              </a:rPr>
              <a:t>		return</a:t>
            </a:r>
            <a:r>
              <a:rPr lang="en-US" altLang="ko-KR" sz="1800" dirty="0">
                <a:solidFill>
                  <a:srgbClr val="000000"/>
                </a:solidFill>
                <a:latin typeface="Consolas" panose="020B0609020204030204" pitchFamily="49" charset="0"/>
              </a:rPr>
              <a:t> </a:t>
            </a:r>
            <a:r>
              <a:rPr lang="en-US" altLang="ko-KR" sz="1800" dirty="0">
                <a:solidFill>
                  <a:srgbClr val="268BD2"/>
                </a:solidFill>
                <a:latin typeface="Consolas" panose="020B0609020204030204" pitchFamily="49" charset="0"/>
              </a:rPr>
              <a:t>result</a:t>
            </a:r>
            <a:r>
              <a:rPr lang="en-US" altLang="ko-KR" sz="1800" dirty="0">
                <a:solidFill>
                  <a:srgbClr val="000000"/>
                </a:solidFill>
                <a:latin typeface="Consolas" panose="020B0609020204030204" pitchFamily="49" charset="0"/>
              </a:rPr>
              <a:t>; </a:t>
            </a:r>
            <a:r>
              <a:rPr lang="en-US" altLang="ko-KR" sz="1800" dirty="0">
                <a:solidFill>
                  <a:srgbClr val="93A1A1"/>
                </a:solidFill>
                <a:latin typeface="Consolas" panose="020B0609020204030204" pitchFamily="49" charset="0"/>
              </a:rPr>
              <a:t>//line 36</a:t>
            </a:r>
          </a:p>
          <a:p>
            <a:pPr algn="l"/>
            <a:r>
              <a:rPr lang="en-US" altLang="ko-KR" sz="1800" dirty="0">
                <a:solidFill>
                  <a:srgbClr val="000000"/>
                </a:solidFill>
                <a:latin typeface="Consolas" panose="020B0609020204030204" pitchFamily="49" charset="0"/>
              </a:rPr>
              <a:t>	} </a:t>
            </a:r>
            <a:r>
              <a:rPr lang="en-US" altLang="ko-KR" sz="1800" dirty="0">
                <a:solidFill>
                  <a:srgbClr val="859900"/>
                </a:solidFill>
                <a:latin typeface="Consolas" panose="020B0609020204030204" pitchFamily="49" charset="0"/>
              </a:rPr>
              <a:t>catch</a:t>
            </a:r>
            <a:r>
              <a:rPr lang="en-US" altLang="ko-KR" sz="1800" dirty="0">
                <a:solidFill>
                  <a:srgbClr val="000000"/>
                </a:solidFill>
                <a:latin typeface="Consolas" panose="020B0609020204030204" pitchFamily="49" charset="0"/>
              </a:rPr>
              <a:t>(</a:t>
            </a:r>
            <a:r>
              <a:rPr lang="en-US" altLang="ko-KR" sz="1800" dirty="0">
                <a:solidFill>
                  <a:srgbClr val="268BD2"/>
                </a:solidFill>
                <a:latin typeface="Consolas" panose="020B0609020204030204" pitchFamily="49" charset="0"/>
              </a:rPr>
              <a:t>error</a:t>
            </a:r>
            <a:r>
              <a:rPr lang="en-US" altLang="ko-KR" sz="1800" dirty="0">
                <a:solidFill>
                  <a:srgbClr val="000000"/>
                </a:solidFill>
                <a:latin typeface="Consolas" panose="020B0609020204030204" pitchFamily="49" charset="0"/>
              </a:rPr>
              <a:t>){</a:t>
            </a:r>
          </a:p>
          <a:p>
            <a:pPr algn="l"/>
            <a:r>
              <a:rPr lang="en-US" altLang="ko-KR" sz="1800" dirty="0">
                <a:solidFill>
                  <a:srgbClr val="000000"/>
                </a:solidFill>
                <a:latin typeface="Consolas" panose="020B0609020204030204" pitchFamily="49" charset="0"/>
              </a:rPr>
              <a:t>		console.</a:t>
            </a:r>
            <a:r>
              <a:rPr lang="en-US" altLang="ko-KR" sz="1800" dirty="0">
                <a:solidFill>
                  <a:srgbClr val="268BD2"/>
                </a:solidFill>
                <a:latin typeface="Consolas" panose="020B0609020204030204" pitchFamily="49" charset="0"/>
              </a:rPr>
              <a:t>log</a:t>
            </a:r>
            <a:r>
              <a:rPr lang="en-US" altLang="ko-KR" sz="1800" dirty="0">
                <a:solidFill>
                  <a:srgbClr val="000000"/>
                </a:solidFill>
                <a:latin typeface="Consolas" panose="020B0609020204030204" pitchFamily="49" charset="0"/>
              </a:rPr>
              <a:t>(</a:t>
            </a:r>
            <a:r>
              <a:rPr lang="en-US" altLang="ko-KR" sz="1800" dirty="0">
                <a:solidFill>
                  <a:srgbClr val="268BD2"/>
                </a:solidFill>
                <a:latin typeface="Consolas" panose="020B0609020204030204" pitchFamily="49" charset="0"/>
              </a:rPr>
              <a:t>error</a:t>
            </a:r>
            <a:r>
              <a:rPr lang="en-US" altLang="ko-KR" sz="1800" dirty="0">
                <a:solidFill>
                  <a:srgbClr val="000000"/>
                </a:solidFill>
                <a:latin typeface="Consolas" panose="020B0609020204030204" pitchFamily="49" charset="0"/>
              </a:rPr>
              <a:t>);</a:t>
            </a:r>
          </a:p>
          <a:p>
            <a:pPr algn="l"/>
            <a:r>
              <a:rPr lang="en-US" altLang="ko-KR" sz="1800" dirty="0">
                <a:solidFill>
                  <a:srgbClr val="000000"/>
                </a:solidFill>
                <a:latin typeface="Consolas" panose="020B0609020204030204" pitchFamily="49" charset="0"/>
              </a:rPr>
              <a:t>	}</a:t>
            </a:r>
          </a:p>
          <a:p>
            <a:pPr algn="l"/>
            <a:r>
              <a:rPr lang="en-US" altLang="ko-KR" sz="1800" dirty="0">
                <a:solidFill>
                  <a:srgbClr val="000000"/>
                </a:solidFill>
                <a:latin typeface="Consolas" panose="020B0609020204030204" pitchFamily="49" charset="0"/>
              </a:rPr>
              <a:t>}</a:t>
            </a:r>
            <a:endParaRPr lang="ko-KR" altLang="en-US" dirty="0"/>
          </a:p>
        </p:txBody>
      </p:sp>
      <p:sp>
        <p:nvSpPr>
          <p:cNvPr id="4" name="직사각형 3">
            <a:extLst>
              <a:ext uri="{FF2B5EF4-FFF2-40B4-BE49-F238E27FC236}">
                <a16:creationId xmlns:a16="http://schemas.microsoft.com/office/drawing/2014/main" id="{1E5990A2-B5C3-F579-9BE2-E923E56922B6}"/>
              </a:ext>
            </a:extLst>
          </p:cNvPr>
          <p:cNvSpPr/>
          <p:nvPr/>
        </p:nvSpPr>
        <p:spPr>
          <a:xfrm>
            <a:off x="4990454" y="929899"/>
            <a:ext cx="6631984" cy="120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t>데이터를 전송할 때  </a:t>
            </a:r>
            <a:r>
              <a:rPr lang="en-US" altLang="ko-KR" sz="1600" dirty="0" err="1"/>
              <a:t>url</a:t>
            </a:r>
            <a:r>
              <a:rPr lang="en-US" altLang="ko-KR" sz="1600" dirty="0"/>
              <a:t> : </a:t>
            </a:r>
            <a:r>
              <a:rPr lang="ko-KR" altLang="en-US" sz="1600" dirty="0"/>
              <a:t>보낼</a:t>
            </a:r>
            <a:r>
              <a:rPr lang="en-US" altLang="ko-KR" sz="1600" dirty="0"/>
              <a:t> </a:t>
            </a:r>
            <a:r>
              <a:rPr lang="ko-KR" altLang="en-US" sz="1600" dirty="0"/>
              <a:t>곳의 경로</a:t>
            </a:r>
            <a:r>
              <a:rPr lang="en-US" altLang="ko-KR" sz="1600" dirty="0"/>
              <a:t>, config : </a:t>
            </a:r>
            <a:r>
              <a:rPr lang="ko-KR" altLang="en-US" sz="1600" dirty="0"/>
              <a:t>보낼 내용의 정보</a:t>
            </a:r>
            <a:endParaRPr lang="en-US" altLang="ko-KR" sz="1600" dirty="0"/>
          </a:p>
          <a:p>
            <a:pPr algn="ctr"/>
            <a:r>
              <a:rPr lang="en-US" altLang="ko-KR" sz="1600" dirty="0"/>
              <a:t>Method</a:t>
            </a:r>
            <a:r>
              <a:rPr lang="ko-KR" altLang="en-US" sz="1600" dirty="0"/>
              <a:t> </a:t>
            </a:r>
            <a:r>
              <a:rPr lang="en-US" altLang="ko-KR" sz="1600" dirty="0"/>
              <a:t>: </a:t>
            </a:r>
            <a:r>
              <a:rPr lang="ko-KR" altLang="en-US" sz="1600" dirty="0"/>
              <a:t>전송</a:t>
            </a:r>
            <a:r>
              <a:rPr lang="en-US" altLang="ko-KR" sz="1600" dirty="0"/>
              <a:t> </a:t>
            </a:r>
            <a:r>
              <a:rPr lang="ko-KR" altLang="en-US" sz="1600" dirty="0"/>
              <a:t>방식</a:t>
            </a:r>
            <a:r>
              <a:rPr lang="en-US" altLang="ko-KR" sz="1600" dirty="0"/>
              <a:t>, headers</a:t>
            </a:r>
            <a:r>
              <a:rPr lang="ko-KR" altLang="en-US" sz="1600" dirty="0"/>
              <a:t> </a:t>
            </a:r>
            <a:r>
              <a:rPr lang="en-US" altLang="ko-KR" sz="1600" dirty="0"/>
              <a:t>:</a:t>
            </a:r>
            <a:r>
              <a:rPr lang="ko-KR" altLang="en-US" sz="1600" dirty="0"/>
              <a:t> 전송데이터의 타입</a:t>
            </a:r>
            <a:r>
              <a:rPr lang="en-US" altLang="ko-KR" sz="1600" dirty="0"/>
              <a:t>, </a:t>
            </a:r>
            <a:r>
              <a:rPr lang="ko-KR" altLang="en-US" sz="1600" dirty="0"/>
              <a:t>인코딩</a:t>
            </a:r>
            <a:endParaRPr lang="en-US" altLang="ko-KR" sz="1600" dirty="0"/>
          </a:p>
          <a:p>
            <a:pPr algn="ctr"/>
            <a:r>
              <a:rPr lang="en-US" altLang="ko-KR" sz="1600" dirty="0"/>
              <a:t>Body</a:t>
            </a:r>
            <a:r>
              <a:rPr lang="ko-KR" altLang="en-US" sz="1600" dirty="0"/>
              <a:t> </a:t>
            </a:r>
            <a:r>
              <a:rPr lang="en-US" altLang="ko-KR" sz="1600" dirty="0"/>
              <a:t>: </a:t>
            </a:r>
            <a:r>
              <a:rPr lang="ko-KR" altLang="en-US" sz="1600" dirty="0"/>
              <a:t>전송</a:t>
            </a:r>
            <a:r>
              <a:rPr lang="en-US" altLang="ko-KR" sz="1600" dirty="0"/>
              <a:t> </a:t>
            </a:r>
            <a:r>
              <a:rPr lang="ko-KR" altLang="en-US" sz="1600" dirty="0"/>
              <a:t>내용  </a:t>
            </a:r>
            <a:r>
              <a:rPr lang="en-US" altLang="ko-KR" sz="1600" dirty="0"/>
              <a:t>(</a:t>
            </a:r>
            <a:r>
              <a:rPr lang="en-US" altLang="ko-KR" sz="1600" dirty="0" err="1"/>
              <a:t>JSON.stringify</a:t>
            </a:r>
            <a:r>
              <a:rPr lang="en-US" altLang="ko-KR" sz="1600" dirty="0"/>
              <a:t> : JSON </a:t>
            </a:r>
            <a:r>
              <a:rPr lang="ko-KR" altLang="en-US" sz="1600" dirty="0"/>
              <a:t>데이터를 스트링으로</a:t>
            </a:r>
            <a:r>
              <a:rPr lang="en-US" altLang="ko-KR" sz="1600" dirty="0"/>
              <a:t> </a:t>
            </a:r>
            <a:r>
              <a:rPr lang="ko-KR" altLang="en-US" sz="1600" dirty="0"/>
              <a:t>변환</a:t>
            </a:r>
          </a:p>
        </p:txBody>
      </p:sp>
      <p:sp>
        <p:nvSpPr>
          <p:cNvPr id="5" name="직사각형 4">
            <a:extLst>
              <a:ext uri="{FF2B5EF4-FFF2-40B4-BE49-F238E27FC236}">
                <a16:creationId xmlns:a16="http://schemas.microsoft.com/office/drawing/2014/main" id="{AB132F34-AB77-AA04-54D0-E6EF02EAFC02}"/>
              </a:ext>
            </a:extLst>
          </p:cNvPr>
          <p:cNvSpPr/>
          <p:nvPr/>
        </p:nvSpPr>
        <p:spPr>
          <a:xfrm>
            <a:off x="4874862" y="4378661"/>
            <a:ext cx="6631984" cy="120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latin typeface="Consolas" panose="020B0609020204030204" pitchFamily="49" charset="0"/>
              </a:rPr>
              <a:t>Fetch : </a:t>
            </a:r>
            <a:r>
              <a:rPr lang="ko-KR" altLang="en-US" sz="1600" b="1" dirty="0">
                <a:solidFill>
                  <a:schemeClr val="bg1"/>
                </a:solidFill>
                <a:latin typeface="Consolas" panose="020B0609020204030204" pitchFamily="49" charset="0"/>
              </a:rPr>
              <a:t>해당 </a:t>
            </a:r>
            <a:r>
              <a:rPr lang="en-US" altLang="ko-KR" sz="1600" b="1" dirty="0" err="1">
                <a:solidFill>
                  <a:schemeClr val="bg1"/>
                </a:solidFill>
                <a:latin typeface="Consolas" panose="020B0609020204030204" pitchFamily="49" charset="0"/>
              </a:rPr>
              <a:t>url</a:t>
            </a:r>
            <a:r>
              <a:rPr lang="en-US" altLang="ko-KR" sz="1600" b="1" dirty="0">
                <a:solidFill>
                  <a:schemeClr val="bg1"/>
                </a:solidFill>
                <a:latin typeface="Consolas" panose="020B0609020204030204" pitchFamily="49" charset="0"/>
              </a:rPr>
              <a:t>, config</a:t>
            </a:r>
            <a:r>
              <a:rPr lang="ko-KR" altLang="en-US" sz="1600" b="1" dirty="0">
                <a:solidFill>
                  <a:schemeClr val="bg1"/>
                </a:solidFill>
                <a:latin typeface="Consolas" panose="020B0609020204030204" pitchFamily="49" charset="0"/>
              </a:rPr>
              <a:t>로 데이터 보냄</a:t>
            </a:r>
            <a:r>
              <a:rPr lang="en-US" altLang="ko-KR" sz="1600" b="1" dirty="0">
                <a:solidFill>
                  <a:schemeClr val="bg1"/>
                </a:solidFill>
                <a:latin typeface="Consolas" panose="020B0609020204030204" pitchFamily="49" charset="0"/>
              </a:rPr>
              <a:t>. </a:t>
            </a:r>
          </a:p>
          <a:p>
            <a:pPr algn="ctr"/>
            <a:r>
              <a:rPr lang="en-US" altLang="ko-KR" sz="1600" b="1" dirty="0" err="1">
                <a:solidFill>
                  <a:schemeClr val="bg1"/>
                </a:solidFill>
                <a:latin typeface="Consolas" panose="020B0609020204030204" pitchFamily="49" charset="0"/>
              </a:rPr>
              <a:t>resp.text</a:t>
            </a:r>
            <a:r>
              <a:rPr lang="en-US" altLang="ko-KR" sz="1600" b="1" dirty="0">
                <a:solidFill>
                  <a:schemeClr val="bg1"/>
                </a:solidFill>
                <a:latin typeface="Consolas" panose="020B0609020204030204" pitchFamily="49" charset="0"/>
              </a:rPr>
              <a:t>();</a:t>
            </a:r>
            <a:r>
              <a:rPr lang="ko-KR" altLang="en-US" sz="1600" b="1" dirty="0">
                <a:solidFill>
                  <a:schemeClr val="bg1"/>
                </a:solidFill>
                <a:latin typeface="Consolas" panose="020B0609020204030204" pitchFamily="49" charset="0"/>
              </a:rPr>
              <a:t> 결과로 텍스트 파일 받음</a:t>
            </a:r>
            <a:r>
              <a:rPr lang="en-US" altLang="ko-KR" sz="1600" b="1" dirty="0">
                <a:solidFill>
                  <a:schemeClr val="bg1"/>
                </a:solidFill>
                <a:latin typeface="Consolas" panose="020B0609020204030204" pitchFamily="49" charset="0"/>
              </a:rPr>
              <a:t>.</a:t>
            </a:r>
          </a:p>
          <a:p>
            <a:pPr algn="ctr"/>
            <a:r>
              <a:rPr lang="en-US" altLang="ko-KR" sz="1600" b="1" dirty="0" err="1">
                <a:solidFill>
                  <a:schemeClr val="bg1"/>
                </a:solidFill>
                <a:latin typeface="Consolas" panose="020B0609020204030204" pitchFamily="49" charset="0"/>
              </a:rPr>
              <a:t>Resp.json</a:t>
            </a:r>
            <a:r>
              <a:rPr lang="en-US" altLang="ko-KR" sz="1600" b="1" dirty="0">
                <a:solidFill>
                  <a:schemeClr val="bg1"/>
                </a:solidFill>
                <a:latin typeface="Consolas" panose="020B0609020204030204" pitchFamily="49" charset="0"/>
              </a:rPr>
              <a:t>()</a:t>
            </a:r>
            <a:r>
              <a:rPr lang="ko-KR" altLang="en-US" sz="1600" b="1" dirty="0">
                <a:solidFill>
                  <a:schemeClr val="bg1"/>
                </a:solidFill>
                <a:latin typeface="Consolas" panose="020B0609020204030204" pitchFamily="49" charset="0"/>
              </a:rPr>
              <a:t> </a:t>
            </a:r>
            <a:r>
              <a:rPr lang="en-US" altLang="ko-KR" sz="1600" b="1" dirty="0">
                <a:solidFill>
                  <a:schemeClr val="bg1"/>
                </a:solidFill>
                <a:latin typeface="Consolas" panose="020B0609020204030204" pitchFamily="49" charset="0"/>
              </a:rPr>
              <a:t>:</a:t>
            </a:r>
            <a:r>
              <a:rPr lang="ko-KR" altLang="en-US" sz="1600" b="1" dirty="0">
                <a:solidFill>
                  <a:schemeClr val="bg1"/>
                </a:solidFill>
                <a:latin typeface="Consolas" panose="020B0609020204030204" pitchFamily="49" charset="0"/>
              </a:rPr>
              <a:t> 결과로 </a:t>
            </a:r>
            <a:r>
              <a:rPr lang="en-US" altLang="ko-KR" sz="1600" b="1" dirty="0" err="1">
                <a:solidFill>
                  <a:schemeClr val="bg1"/>
                </a:solidFill>
                <a:latin typeface="Consolas" panose="020B0609020204030204" pitchFamily="49" charset="0"/>
              </a:rPr>
              <a:t>json</a:t>
            </a:r>
            <a:r>
              <a:rPr lang="ko-KR" altLang="en-US" sz="1600" b="1" dirty="0">
                <a:solidFill>
                  <a:schemeClr val="bg1"/>
                </a:solidFill>
                <a:latin typeface="Consolas" panose="020B0609020204030204" pitchFamily="49" charset="0"/>
              </a:rPr>
              <a:t> 파일 받음</a:t>
            </a:r>
            <a:r>
              <a:rPr lang="en-US" altLang="ko-KR" sz="1600" b="1" dirty="0">
                <a:solidFill>
                  <a:schemeClr val="bg1"/>
                </a:solidFill>
                <a:latin typeface="Consolas" panose="020B0609020204030204" pitchFamily="49" charset="0"/>
              </a:rPr>
              <a:t>.</a:t>
            </a:r>
            <a:endParaRPr lang="ko-KR" altLang="en-US" sz="1600" dirty="0">
              <a:solidFill>
                <a:schemeClr val="bg1"/>
              </a:solidFill>
            </a:endParaRPr>
          </a:p>
        </p:txBody>
      </p:sp>
    </p:spTree>
    <p:extLst>
      <p:ext uri="{BB962C8B-B14F-4D97-AF65-F5344CB8AC3E}">
        <p14:creationId xmlns:p14="http://schemas.microsoft.com/office/powerpoint/2010/main" val="3830022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10A605-0ADC-B723-F211-11F4E9602870}"/>
              </a:ext>
            </a:extLst>
          </p:cNvPr>
          <p:cNvSpPr>
            <a:spLocks noGrp="1"/>
          </p:cNvSpPr>
          <p:nvPr>
            <p:ph type="title"/>
          </p:nvPr>
        </p:nvSpPr>
        <p:spPr/>
        <p:txBody>
          <a:bodyPr/>
          <a:lstStyle/>
          <a:p>
            <a:r>
              <a:rPr lang="en-US" altLang="ko-KR" dirty="0"/>
              <a:t>Controller</a:t>
            </a:r>
            <a:r>
              <a:rPr lang="ko-KR" altLang="en-US" dirty="0"/>
              <a:t> 에서</a:t>
            </a:r>
            <a:r>
              <a:rPr lang="en-US" altLang="ko-KR" dirty="0"/>
              <a:t> </a:t>
            </a:r>
            <a:r>
              <a:rPr lang="ko-KR" altLang="en-US" dirty="0"/>
              <a:t>처리</a:t>
            </a:r>
          </a:p>
        </p:txBody>
      </p:sp>
      <p:sp>
        <p:nvSpPr>
          <p:cNvPr id="4" name="TextBox 3">
            <a:extLst>
              <a:ext uri="{FF2B5EF4-FFF2-40B4-BE49-F238E27FC236}">
                <a16:creationId xmlns:a16="http://schemas.microsoft.com/office/drawing/2014/main" id="{811D847A-A138-6E6E-A3EA-B7D701F6CF06}"/>
              </a:ext>
            </a:extLst>
          </p:cNvPr>
          <p:cNvSpPr txBox="1"/>
          <p:nvPr/>
        </p:nvSpPr>
        <p:spPr>
          <a:xfrm>
            <a:off x="1097280" y="2038622"/>
            <a:ext cx="10635711" cy="4247317"/>
          </a:xfrm>
          <a:prstGeom prst="rect">
            <a:avLst/>
          </a:prstGeom>
          <a:noFill/>
        </p:spPr>
        <p:txBody>
          <a:bodyPr wrap="square">
            <a:spAutoFit/>
          </a:bodyPr>
          <a:lstStyle/>
          <a:p>
            <a:pPr algn="l"/>
            <a:r>
              <a:rPr lang="en-US" altLang="ko-KR" sz="1800" b="1" dirty="0">
                <a:solidFill>
                  <a:srgbClr val="7F0055"/>
                </a:solidFill>
                <a:latin typeface="Consolas" panose="020B0609020204030204" pitchFamily="49" charset="0"/>
              </a:rPr>
              <a:t>try</a:t>
            </a:r>
            <a:r>
              <a:rPr lang="en-US" altLang="ko-KR" sz="1800" b="1" dirty="0">
                <a:solidFill>
                  <a:srgbClr val="000000"/>
                </a:solidFill>
                <a:latin typeface="Consolas" panose="020B0609020204030204" pitchFamily="49" charset="0"/>
              </a:rPr>
              <a:t> {</a:t>
            </a:r>
          </a:p>
          <a:p>
            <a:pPr algn="l"/>
            <a:r>
              <a:rPr lang="en-US" altLang="ko-KR" sz="1800" dirty="0">
                <a:solidFill>
                  <a:srgbClr val="3F7F5F"/>
                </a:solidFill>
                <a:latin typeface="Consolas" panose="020B0609020204030204" pitchFamily="49" charset="0"/>
              </a:rPr>
              <a:t>//</a:t>
            </a:r>
            <a:r>
              <a:rPr lang="en-US" altLang="ko-KR" sz="1800" dirty="0" err="1">
                <a:solidFill>
                  <a:srgbClr val="3F7F5F"/>
                </a:solidFill>
                <a:latin typeface="Consolas" panose="020B0609020204030204" pitchFamily="49" charset="0"/>
              </a:rPr>
              <a:t>js</a:t>
            </a:r>
            <a:r>
              <a:rPr lang="ko-KR" altLang="en-US" sz="1800" dirty="0">
                <a:solidFill>
                  <a:srgbClr val="3F7F5F"/>
                </a:solidFill>
                <a:latin typeface="Consolas" panose="020B0609020204030204" pitchFamily="49" charset="0"/>
              </a:rPr>
              <a:t>에서 보낸 데이터를 </a:t>
            </a:r>
            <a:r>
              <a:rPr lang="en-US" altLang="ko-KR" sz="1800" dirty="0" err="1">
                <a:solidFill>
                  <a:srgbClr val="3F7F5F"/>
                </a:solidFill>
                <a:latin typeface="Consolas" panose="020B0609020204030204" pitchFamily="49" charset="0"/>
              </a:rPr>
              <a:t>StringBuffer</a:t>
            </a:r>
            <a:r>
              <a:rPr lang="ko-KR" altLang="en-US" sz="1800" dirty="0">
                <a:solidFill>
                  <a:srgbClr val="3F7F5F"/>
                </a:solidFill>
                <a:latin typeface="Consolas" panose="020B0609020204030204" pitchFamily="49" charset="0"/>
              </a:rPr>
              <a:t>로 </a:t>
            </a:r>
            <a:r>
              <a:rPr lang="ko-KR" altLang="en-US" sz="1800" dirty="0" err="1">
                <a:solidFill>
                  <a:srgbClr val="3F7F5F"/>
                </a:solidFill>
                <a:latin typeface="Consolas" panose="020B0609020204030204" pitchFamily="49" charset="0"/>
              </a:rPr>
              <a:t>읽어들이는</a:t>
            </a:r>
            <a:r>
              <a:rPr lang="ko-KR" altLang="en-US" sz="1800" dirty="0">
                <a:solidFill>
                  <a:srgbClr val="3F7F5F"/>
                </a:solidFill>
                <a:latin typeface="Consolas" panose="020B0609020204030204" pitchFamily="49" charset="0"/>
              </a:rPr>
              <a:t> 작업</a:t>
            </a:r>
            <a:r>
              <a:rPr lang="en-US" altLang="ko-KR" sz="1800" dirty="0">
                <a:solidFill>
                  <a:srgbClr val="3F7F5F"/>
                </a:solidFill>
                <a:latin typeface="Consolas" panose="020B0609020204030204" pitchFamily="49" charset="0"/>
              </a:rPr>
              <a:t>.</a:t>
            </a:r>
          </a:p>
          <a:p>
            <a:pPr algn="l"/>
            <a:r>
              <a:rPr lang="en-US" altLang="ko-KR" sz="1800" dirty="0" err="1">
                <a:solidFill>
                  <a:srgbClr val="000000"/>
                </a:solidFill>
                <a:latin typeface="Consolas" panose="020B0609020204030204" pitchFamily="49" charset="0"/>
              </a:rPr>
              <a:t>StringBuffer</a:t>
            </a:r>
            <a:r>
              <a:rPr lang="en-US" altLang="ko-KR" sz="1800" dirty="0">
                <a:solidFill>
                  <a:srgbClr val="000000"/>
                </a:solidFill>
                <a:latin typeface="Consolas" panose="020B0609020204030204" pitchFamily="49" charset="0"/>
              </a:rPr>
              <a:t> </a:t>
            </a:r>
            <a:r>
              <a:rPr lang="en-US" altLang="ko-KR" sz="1800" dirty="0">
                <a:solidFill>
                  <a:srgbClr val="6A3E3E"/>
                </a:solidFill>
                <a:latin typeface="Consolas" panose="020B0609020204030204" pitchFamily="49" charset="0"/>
              </a:rPr>
              <a:t>sb</a:t>
            </a:r>
            <a:r>
              <a:rPr lang="en-US" altLang="ko-KR" sz="1800" dirty="0">
                <a:solidFill>
                  <a:srgbClr val="000000"/>
                </a:solidFill>
                <a:latin typeface="Consolas" panose="020B0609020204030204" pitchFamily="49" charset="0"/>
              </a:rPr>
              <a:t> = </a:t>
            </a:r>
            <a:r>
              <a:rPr lang="en-US" altLang="ko-KR" sz="1800" b="1" dirty="0">
                <a:solidFill>
                  <a:srgbClr val="7F0055"/>
                </a:solidFill>
                <a:latin typeface="Consolas" panose="020B0609020204030204" pitchFamily="49" charset="0"/>
              </a:rPr>
              <a:t>new</a:t>
            </a:r>
            <a:r>
              <a:rPr lang="en-US" altLang="ko-KR" sz="1800" b="1" dirty="0">
                <a:solidFill>
                  <a:srgbClr val="000000"/>
                </a:solidFill>
                <a:latin typeface="Consolas" panose="020B0609020204030204" pitchFamily="49" charset="0"/>
              </a:rPr>
              <a:t> </a:t>
            </a:r>
            <a:r>
              <a:rPr lang="en-US" altLang="ko-KR" sz="1800" b="1" dirty="0" err="1">
                <a:solidFill>
                  <a:srgbClr val="000000"/>
                </a:solidFill>
                <a:latin typeface="Consolas" panose="020B0609020204030204" pitchFamily="49" charset="0"/>
              </a:rPr>
              <a:t>StringBuffer</a:t>
            </a:r>
            <a:r>
              <a:rPr lang="en-US" altLang="ko-KR" sz="1800" b="1" dirty="0">
                <a:solidFill>
                  <a:srgbClr val="000000"/>
                </a:solidFill>
                <a:latin typeface="Consolas" panose="020B0609020204030204" pitchFamily="49" charset="0"/>
              </a:rPr>
              <a:t>();</a:t>
            </a:r>
          </a:p>
          <a:p>
            <a:pPr algn="l"/>
            <a:r>
              <a:rPr lang="en-US" altLang="ko-KR" sz="1800" dirty="0">
                <a:solidFill>
                  <a:srgbClr val="000000"/>
                </a:solidFill>
                <a:latin typeface="Consolas" panose="020B0609020204030204" pitchFamily="49" charset="0"/>
              </a:rPr>
              <a:t>String </a:t>
            </a:r>
            <a:r>
              <a:rPr lang="en-US" altLang="ko-KR" sz="1800" dirty="0">
                <a:solidFill>
                  <a:srgbClr val="6A3E3E"/>
                </a:solidFill>
                <a:latin typeface="Consolas" panose="020B0609020204030204" pitchFamily="49" charset="0"/>
              </a:rPr>
              <a:t>line</a:t>
            </a:r>
            <a:r>
              <a:rPr lang="en-US" altLang="ko-KR" sz="1800" dirty="0">
                <a:solidFill>
                  <a:srgbClr val="000000"/>
                </a:solidFill>
                <a:latin typeface="Consolas" panose="020B0609020204030204" pitchFamily="49" charset="0"/>
              </a:rPr>
              <a:t>=</a:t>
            </a:r>
            <a:r>
              <a:rPr lang="en-US" altLang="ko-KR" sz="1800" dirty="0">
                <a:solidFill>
                  <a:srgbClr val="2A00FF"/>
                </a:solidFill>
                <a:latin typeface="Consolas" panose="020B0609020204030204" pitchFamily="49" charset="0"/>
              </a:rPr>
              <a:t>""</a:t>
            </a:r>
            <a:r>
              <a:rPr lang="en-US" altLang="ko-KR" sz="1800" dirty="0">
                <a:solidFill>
                  <a:srgbClr val="000000"/>
                </a:solidFill>
                <a:latin typeface="Consolas" panose="020B0609020204030204" pitchFamily="49" charset="0"/>
              </a:rPr>
              <a:t>;</a:t>
            </a:r>
          </a:p>
          <a:p>
            <a:pPr algn="l"/>
            <a:r>
              <a:rPr lang="en-US" altLang="ko-KR" sz="1800" dirty="0" err="1">
                <a:solidFill>
                  <a:srgbClr val="000000"/>
                </a:solidFill>
                <a:latin typeface="Consolas" panose="020B0609020204030204" pitchFamily="49" charset="0"/>
              </a:rPr>
              <a:t>BufferedReader</a:t>
            </a:r>
            <a:r>
              <a:rPr lang="en-US" altLang="ko-KR" sz="1800" dirty="0">
                <a:solidFill>
                  <a:srgbClr val="000000"/>
                </a:solidFill>
                <a:latin typeface="Consolas" panose="020B0609020204030204" pitchFamily="49" charset="0"/>
              </a:rPr>
              <a:t> </a:t>
            </a:r>
            <a:r>
              <a:rPr lang="en-US" altLang="ko-KR" sz="1800" dirty="0" err="1">
                <a:solidFill>
                  <a:srgbClr val="6A3E3E"/>
                </a:solidFill>
                <a:latin typeface="Consolas" panose="020B0609020204030204" pitchFamily="49" charset="0"/>
              </a:rPr>
              <a:t>br</a:t>
            </a:r>
            <a:r>
              <a:rPr lang="en-US" altLang="ko-KR" sz="1800" dirty="0">
                <a:solidFill>
                  <a:srgbClr val="000000"/>
                </a:solidFill>
                <a:latin typeface="Consolas" panose="020B0609020204030204" pitchFamily="49" charset="0"/>
              </a:rPr>
              <a:t> = </a:t>
            </a:r>
            <a:r>
              <a:rPr lang="en-US" altLang="ko-KR" sz="1800" dirty="0" err="1">
                <a:solidFill>
                  <a:srgbClr val="6A3E3E"/>
                </a:solidFill>
                <a:latin typeface="Consolas" panose="020B0609020204030204" pitchFamily="49" charset="0"/>
              </a:rPr>
              <a:t>req</a:t>
            </a:r>
            <a:r>
              <a:rPr lang="en-US" altLang="ko-KR" sz="1800" dirty="0" err="1">
                <a:solidFill>
                  <a:srgbClr val="000000"/>
                </a:solidFill>
                <a:latin typeface="Consolas" panose="020B0609020204030204" pitchFamily="49" charset="0"/>
              </a:rPr>
              <a:t>.getReader</a:t>
            </a:r>
            <a:r>
              <a:rPr lang="en-US" altLang="ko-KR" sz="1800" dirty="0">
                <a:solidFill>
                  <a:srgbClr val="000000"/>
                </a:solidFill>
                <a:latin typeface="Consolas" panose="020B0609020204030204" pitchFamily="49" charset="0"/>
              </a:rPr>
              <a:t>(); </a:t>
            </a:r>
            <a:r>
              <a:rPr lang="en-US" altLang="ko-KR" sz="1800" dirty="0">
                <a:solidFill>
                  <a:srgbClr val="3F7F5F"/>
                </a:solidFill>
                <a:latin typeface="Consolas" panose="020B0609020204030204" pitchFamily="49" charset="0"/>
              </a:rPr>
              <a:t>//</a:t>
            </a:r>
            <a:r>
              <a:rPr lang="ko-KR" altLang="en-US" sz="1800" dirty="0">
                <a:solidFill>
                  <a:srgbClr val="3F7F5F"/>
                </a:solidFill>
                <a:latin typeface="Consolas" panose="020B0609020204030204" pitchFamily="49" charset="0"/>
              </a:rPr>
              <a:t>댓글 객체</a:t>
            </a:r>
          </a:p>
          <a:p>
            <a:pPr algn="l"/>
            <a:r>
              <a:rPr lang="en-US" altLang="ko-KR" sz="1800" b="1" dirty="0">
                <a:solidFill>
                  <a:srgbClr val="7F0055"/>
                </a:solidFill>
                <a:latin typeface="Consolas" panose="020B0609020204030204" pitchFamily="49" charset="0"/>
              </a:rPr>
              <a:t>while</a:t>
            </a:r>
            <a:r>
              <a:rPr lang="en-US" altLang="ko-KR" sz="1800" b="1" dirty="0">
                <a:solidFill>
                  <a:srgbClr val="000000"/>
                </a:solidFill>
                <a:latin typeface="Consolas" panose="020B0609020204030204" pitchFamily="49" charset="0"/>
              </a:rPr>
              <a:t>((</a:t>
            </a:r>
            <a:r>
              <a:rPr lang="en-US" altLang="ko-KR" sz="1800" b="1" dirty="0">
                <a:solidFill>
                  <a:srgbClr val="6A3E3E"/>
                </a:solidFill>
                <a:latin typeface="Consolas" panose="020B0609020204030204" pitchFamily="49" charset="0"/>
              </a:rPr>
              <a:t>line</a:t>
            </a:r>
            <a:r>
              <a:rPr lang="ko-KR" altLang="en-US" sz="1800" b="1" dirty="0">
                <a:solidFill>
                  <a:srgbClr val="000000"/>
                </a:solidFill>
                <a:latin typeface="Consolas" panose="020B0609020204030204" pitchFamily="49" charset="0"/>
              </a:rPr>
              <a:t> </a:t>
            </a:r>
            <a:r>
              <a:rPr lang="en-US" altLang="ko-KR" sz="1800" b="1" dirty="0">
                <a:solidFill>
                  <a:srgbClr val="000000"/>
                </a:solidFill>
                <a:latin typeface="Consolas" panose="020B0609020204030204" pitchFamily="49" charset="0"/>
              </a:rPr>
              <a:t>= </a:t>
            </a:r>
            <a:r>
              <a:rPr lang="en-US" altLang="ko-KR" sz="1800" b="1" dirty="0" err="1">
                <a:solidFill>
                  <a:srgbClr val="6A3E3E"/>
                </a:solidFill>
                <a:latin typeface="Consolas" panose="020B0609020204030204" pitchFamily="49" charset="0"/>
              </a:rPr>
              <a:t>br</a:t>
            </a:r>
            <a:r>
              <a:rPr lang="en-US" altLang="ko-KR" sz="1800" b="1" dirty="0" err="1">
                <a:solidFill>
                  <a:srgbClr val="000000"/>
                </a:solidFill>
                <a:latin typeface="Consolas" panose="020B0609020204030204" pitchFamily="49" charset="0"/>
              </a:rPr>
              <a:t>.readLine</a:t>
            </a:r>
            <a:r>
              <a:rPr lang="en-US" altLang="ko-KR" sz="1800" b="1" dirty="0">
                <a:solidFill>
                  <a:srgbClr val="000000"/>
                </a:solidFill>
                <a:latin typeface="Consolas" panose="020B0609020204030204" pitchFamily="49" charset="0"/>
              </a:rPr>
              <a:t>())!=</a:t>
            </a:r>
            <a:r>
              <a:rPr lang="en-US" altLang="ko-KR" sz="1800" b="1" dirty="0">
                <a:solidFill>
                  <a:srgbClr val="7F0055"/>
                </a:solidFill>
                <a:latin typeface="Consolas" panose="020B0609020204030204" pitchFamily="49" charset="0"/>
              </a:rPr>
              <a:t>null</a:t>
            </a:r>
            <a:r>
              <a:rPr lang="en-US" altLang="ko-KR" sz="1800" b="1" dirty="0">
                <a:solidFill>
                  <a:srgbClr val="000000"/>
                </a:solidFill>
                <a:latin typeface="Consolas" panose="020B0609020204030204" pitchFamily="49" charset="0"/>
              </a:rPr>
              <a:t>) { </a:t>
            </a:r>
            <a:r>
              <a:rPr lang="en-US" altLang="ko-KR" sz="1800" b="1" dirty="0">
                <a:solidFill>
                  <a:srgbClr val="3F7F5F"/>
                </a:solidFill>
                <a:latin typeface="Consolas" panose="020B0609020204030204" pitchFamily="49" charset="0"/>
              </a:rPr>
              <a:t>//</a:t>
            </a:r>
            <a:r>
              <a:rPr lang="ko-KR" altLang="en-US" sz="1800" b="1" dirty="0">
                <a:solidFill>
                  <a:srgbClr val="3F7F5F"/>
                </a:solidFill>
                <a:latin typeface="Consolas" panose="020B0609020204030204" pitchFamily="49" charset="0"/>
              </a:rPr>
              <a:t>값이 널이 아니라면 </a:t>
            </a:r>
            <a:r>
              <a:rPr lang="en-US" altLang="ko-KR" sz="1800" b="1" dirty="0">
                <a:solidFill>
                  <a:srgbClr val="3F7F5F"/>
                </a:solidFill>
                <a:latin typeface="Consolas" panose="020B0609020204030204" pitchFamily="49" charset="0"/>
              </a:rPr>
              <a:t>(</a:t>
            </a:r>
            <a:r>
              <a:rPr lang="ko-KR" altLang="en-US" sz="1800" b="1" dirty="0">
                <a:solidFill>
                  <a:srgbClr val="3F7F5F"/>
                </a:solidFill>
                <a:latin typeface="Consolas" panose="020B0609020204030204" pitchFamily="49" charset="0"/>
              </a:rPr>
              <a:t>값이 </a:t>
            </a:r>
            <a:r>
              <a:rPr lang="ko-KR" altLang="en-US" sz="1800" b="1" dirty="0" err="1">
                <a:solidFill>
                  <a:srgbClr val="3F7F5F"/>
                </a:solidFill>
                <a:latin typeface="Consolas" panose="020B0609020204030204" pitchFamily="49" charset="0"/>
              </a:rPr>
              <a:t>남아있다면</a:t>
            </a:r>
            <a:r>
              <a:rPr lang="en-US" altLang="ko-KR" sz="1800" b="1" dirty="0">
                <a:solidFill>
                  <a:srgbClr val="3F7F5F"/>
                </a:solidFill>
                <a:latin typeface="Consolas" panose="020B0609020204030204" pitchFamily="49" charset="0"/>
              </a:rPr>
              <a:t>)</a:t>
            </a:r>
          </a:p>
          <a:p>
            <a:pPr algn="l"/>
            <a:r>
              <a:rPr lang="en-US" altLang="ko-KR" sz="1800" dirty="0" err="1">
                <a:solidFill>
                  <a:srgbClr val="6A3E3E"/>
                </a:solidFill>
                <a:latin typeface="Consolas" panose="020B0609020204030204" pitchFamily="49" charset="0"/>
              </a:rPr>
              <a:t>sb</a:t>
            </a:r>
            <a:r>
              <a:rPr lang="en-US" altLang="ko-KR" sz="1800" dirty="0" err="1">
                <a:solidFill>
                  <a:srgbClr val="000000"/>
                </a:solidFill>
                <a:latin typeface="Consolas" panose="020B0609020204030204" pitchFamily="49" charset="0"/>
              </a:rPr>
              <a:t>.append</a:t>
            </a:r>
            <a:r>
              <a:rPr lang="en-US" altLang="ko-KR" sz="1800" dirty="0">
                <a:solidFill>
                  <a:srgbClr val="000000"/>
                </a:solidFill>
                <a:latin typeface="Consolas" panose="020B0609020204030204" pitchFamily="49" charset="0"/>
              </a:rPr>
              <a:t>(</a:t>
            </a:r>
            <a:r>
              <a:rPr lang="en-US" altLang="ko-KR" sz="1800" dirty="0">
                <a:solidFill>
                  <a:srgbClr val="6A3E3E"/>
                </a:solidFill>
                <a:latin typeface="Consolas" panose="020B0609020204030204" pitchFamily="49" charset="0"/>
              </a:rPr>
              <a:t>line</a:t>
            </a:r>
            <a:r>
              <a:rPr lang="en-US" altLang="ko-KR" sz="1800" dirty="0">
                <a:solidFill>
                  <a:srgbClr val="000000"/>
                </a:solidFill>
                <a:latin typeface="Consolas" panose="020B0609020204030204" pitchFamily="49" charset="0"/>
              </a:rPr>
              <a:t>);</a:t>
            </a:r>
          </a:p>
          <a:p>
            <a:pPr algn="l"/>
            <a:r>
              <a:rPr lang="en-US" altLang="ko-KR" sz="1800" dirty="0">
                <a:solidFill>
                  <a:srgbClr val="000000"/>
                </a:solidFill>
                <a:latin typeface="Consolas" panose="020B0609020204030204" pitchFamily="49" charset="0"/>
              </a:rPr>
              <a:t>}</a:t>
            </a:r>
          </a:p>
          <a:p>
            <a:pPr algn="l"/>
            <a:r>
              <a:rPr lang="en-US" altLang="ko-KR" sz="1800" i="1" dirty="0">
                <a:solidFill>
                  <a:srgbClr val="0000C0"/>
                </a:solidFill>
                <a:latin typeface="Consolas" panose="020B0609020204030204" pitchFamily="49" charset="0"/>
              </a:rPr>
              <a:t>log</a:t>
            </a:r>
            <a:r>
              <a:rPr lang="en-US" altLang="ko-KR" sz="1800" i="1" dirty="0">
                <a:solidFill>
                  <a:srgbClr val="000000"/>
                </a:solidFill>
                <a:latin typeface="Consolas" panose="020B0609020204030204" pitchFamily="49" charset="0"/>
              </a:rPr>
              <a:t>.info(</a:t>
            </a:r>
            <a:r>
              <a:rPr lang="en-US" altLang="ko-KR" sz="1800" i="1" dirty="0">
                <a:solidFill>
                  <a:srgbClr val="2A00FF"/>
                </a:solidFill>
                <a:latin typeface="Consolas" panose="020B0609020204030204" pitchFamily="49" charset="0"/>
              </a:rPr>
              <a:t>"&gt;&gt;&gt; sb : "</a:t>
            </a:r>
            <a:r>
              <a:rPr lang="en-US" altLang="ko-KR" sz="1800" i="1" dirty="0">
                <a:solidFill>
                  <a:srgbClr val="000000"/>
                </a:solidFill>
                <a:latin typeface="Consolas" panose="020B0609020204030204" pitchFamily="49" charset="0"/>
              </a:rPr>
              <a:t>+ </a:t>
            </a:r>
            <a:r>
              <a:rPr lang="en-US" altLang="ko-KR" sz="1800" i="1" dirty="0" err="1">
                <a:solidFill>
                  <a:srgbClr val="6A3E3E"/>
                </a:solidFill>
                <a:latin typeface="Consolas" panose="020B0609020204030204" pitchFamily="49" charset="0"/>
              </a:rPr>
              <a:t>sb</a:t>
            </a:r>
            <a:r>
              <a:rPr lang="en-US" altLang="ko-KR" sz="1800" i="1" dirty="0" err="1">
                <a:solidFill>
                  <a:srgbClr val="000000"/>
                </a:solidFill>
                <a:latin typeface="Consolas" panose="020B0609020204030204" pitchFamily="49" charset="0"/>
              </a:rPr>
              <a:t>.toString</a:t>
            </a:r>
            <a:r>
              <a:rPr lang="en-US" altLang="ko-KR" sz="1800" i="1" dirty="0">
                <a:solidFill>
                  <a:srgbClr val="000000"/>
                </a:solidFill>
                <a:latin typeface="Consolas" panose="020B0609020204030204" pitchFamily="49" charset="0"/>
              </a:rPr>
              <a:t>()); </a:t>
            </a:r>
          </a:p>
          <a:p>
            <a:pPr algn="l"/>
            <a:r>
              <a:rPr lang="en-US" altLang="ko-KR" sz="1800" dirty="0">
                <a:solidFill>
                  <a:srgbClr val="3F7F5F"/>
                </a:solidFill>
                <a:latin typeface="Consolas" panose="020B0609020204030204" pitchFamily="49" charset="0"/>
              </a:rPr>
              <a:t>//</a:t>
            </a:r>
            <a:r>
              <a:rPr lang="ko-KR" altLang="en-US" sz="1800" dirty="0">
                <a:solidFill>
                  <a:srgbClr val="3F7F5F"/>
                </a:solidFill>
                <a:latin typeface="Consolas" panose="020B0609020204030204" pitchFamily="49" charset="0"/>
              </a:rPr>
              <a:t>객체로 생성</a:t>
            </a:r>
          </a:p>
          <a:p>
            <a:pPr algn="l"/>
            <a:r>
              <a:rPr lang="en-US" altLang="ko-KR" sz="1800" dirty="0" err="1">
                <a:solidFill>
                  <a:srgbClr val="000000"/>
                </a:solidFill>
                <a:latin typeface="Consolas" panose="020B0609020204030204" pitchFamily="49" charset="0"/>
              </a:rPr>
              <a:t>JSONParser</a:t>
            </a:r>
            <a:r>
              <a:rPr lang="en-US" altLang="ko-KR" sz="1800" dirty="0">
                <a:solidFill>
                  <a:srgbClr val="000000"/>
                </a:solidFill>
                <a:latin typeface="Consolas" panose="020B0609020204030204" pitchFamily="49" charset="0"/>
              </a:rPr>
              <a:t> </a:t>
            </a:r>
            <a:r>
              <a:rPr lang="en-US" altLang="ko-KR" sz="1800" dirty="0">
                <a:solidFill>
                  <a:srgbClr val="6A3E3E"/>
                </a:solidFill>
                <a:latin typeface="Consolas" panose="020B0609020204030204" pitchFamily="49" charset="0"/>
              </a:rPr>
              <a:t>parser</a:t>
            </a:r>
            <a:r>
              <a:rPr lang="en-US" altLang="ko-KR" sz="1800" dirty="0">
                <a:solidFill>
                  <a:srgbClr val="000000"/>
                </a:solidFill>
                <a:latin typeface="Consolas" panose="020B0609020204030204" pitchFamily="49" charset="0"/>
              </a:rPr>
              <a:t> = </a:t>
            </a:r>
            <a:r>
              <a:rPr lang="en-US" altLang="ko-KR" sz="1800" b="1" dirty="0">
                <a:solidFill>
                  <a:srgbClr val="7F0055"/>
                </a:solidFill>
                <a:latin typeface="Consolas" panose="020B0609020204030204" pitchFamily="49" charset="0"/>
              </a:rPr>
              <a:t>new</a:t>
            </a:r>
            <a:r>
              <a:rPr lang="en-US" altLang="ko-KR" sz="1800" b="1" dirty="0">
                <a:solidFill>
                  <a:srgbClr val="000000"/>
                </a:solidFill>
                <a:latin typeface="Consolas" panose="020B0609020204030204" pitchFamily="49" charset="0"/>
              </a:rPr>
              <a:t> </a:t>
            </a:r>
            <a:r>
              <a:rPr lang="en-US" altLang="ko-KR" sz="1800" b="1" dirty="0" err="1">
                <a:solidFill>
                  <a:srgbClr val="000000"/>
                </a:solidFill>
                <a:latin typeface="Consolas" panose="020B0609020204030204" pitchFamily="49" charset="0"/>
              </a:rPr>
              <a:t>JSONParser</a:t>
            </a:r>
            <a:r>
              <a:rPr lang="en-US" altLang="ko-KR" sz="1800" b="1" dirty="0">
                <a:solidFill>
                  <a:srgbClr val="000000"/>
                </a:solidFill>
                <a:latin typeface="Consolas" panose="020B0609020204030204" pitchFamily="49" charset="0"/>
              </a:rPr>
              <a:t>(); </a:t>
            </a:r>
          </a:p>
          <a:p>
            <a:pPr algn="l"/>
            <a:r>
              <a:rPr lang="en-US" altLang="ko-KR" sz="1800" dirty="0" err="1">
                <a:solidFill>
                  <a:srgbClr val="000000"/>
                </a:solidFill>
                <a:latin typeface="Consolas" panose="020B0609020204030204" pitchFamily="49" charset="0"/>
              </a:rPr>
              <a:t>JSONObject</a:t>
            </a:r>
            <a:r>
              <a:rPr lang="en-US" altLang="ko-KR" sz="1800" dirty="0">
                <a:solidFill>
                  <a:srgbClr val="000000"/>
                </a:solidFill>
                <a:latin typeface="Consolas" panose="020B0609020204030204" pitchFamily="49" charset="0"/>
              </a:rPr>
              <a:t> </a:t>
            </a:r>
            <a:r>
              <a:rPr lang="en-US" altLang="ko-KR" sz="1800" dirty="0" err="1">
                <a:solidFill>
                  <a:srgbClr val="6A3E3E"/>
                </a:solidFill>
                <a:latin typeface="Consolas" panose="020B0609020204030204" pitchFamily="49" charset="0"/>
              </a:rPr>
              <a:t>jsonObj</a:t>
            </a:r>
            <a:r>
              <a:rPr lang="en-US" altLang="ko-KR" sz="1800" dirty="0">
                <a:solidFill>
                  <a:srgbClr val="000000"/>
                </a:solidFill>
                <a:latin typeface="Consolas" panose="020B0609020204030204" pitchFamily="49" charset="0"/>
              </a:rPr>
              <a:t> = (</a:t>
            </a:r>
            <a:r>
              <a:rPr lang="en-US" altLang="ko-KR" sz="1800" dirty="0" err="1">
                <a:solidFill>
                  <a:srgbClr val="000000"/>
                </a:solidFill>
                <a:latin typeface="Consolas" panose="020B0609020204030204" pitchFamily="49" charset="0"/>
              </a:rPr>
              <a:t>JSONObject</a:t>
            </a:r>
            <a:r>
              <a:rPr lang="en-US" altLang="ko-KR" sz="1800" dirty="0">
                <a:solidFill>
                  <a:srgbClr val="000000"/>
                </a:solidFill>
                <a:latin typeface="Consolas" panose="020B0609020204030204" pitchFamily="49" charset="0"/>
              </a:rPr>
              <a:t>)</a:t>
            </a:r>
            <a:r>
              <a:rPr lang="en-US" altLang="ko-KR" sz="1800" dirty="0" err="1">
                <a:solidFill>
                  <a:srgbClr val="6A3E3E"/>
                </a:solidFill>
                <a:latin typeface="Consolas" panose="020B0609020204030204" pitchFamily="49" charset="0"/>
              </a:rPr>
              <a:t>parser</a:t>
            </a:r>
            <a:r>
              <a:rPr lang="en-US" altLang="ko-KR" sz="1800" dirty="0" err="1">
                <a:solidFill>
                  <a:srgbClr val="000000"/>
                </a:solidFill>
                <a:latin typeface="Consolas" panose="020B0609020204030204" pitchFamily="49" charset="0"/>
              </a:rPr>
              <a:t>.parse</a:t>
            </a:r>
            <a:r>
              <a:rPr lang="en-US" altLang="ko-KR" sz="1800" dirty="0">
                <a:solidFill>
                  <a:srgbClr val="000000"/>
                </a:solidFill>
                <a:latin typeface="Consolas" panose="020B0609020204030204" pitchFamily="49" charset="0"/>
              </a:rPr>
              <a:t>(</a:t>
            </a:r>
            <a:r>
              <a:rPr lang="en-US" altLang="ko-KR" sz="1800" dirty="0" err="1">
                <a:solidFill>
                  <a:srgbClr val="6A3E3E"/>
                </a:solidFill>
                <a:latin typeface="Consolas" panose="020B0609020204030204" pitchFamily="49" charset="0"/>
              </a:rPr>
              <a:t>sb</a:t>
            </a:r>
            <a:r>
              <a:rPr lang="en-US" altLang="ko-KR" sz="1800" dirty="0" err="1">
                <a:solidFill>
                  <a:srgbClr val="000000"/>
                </a:solidFill>
                <a:latin typeface="Consolas" panose="020B0609020204030204" pitchFamily="49" charset="0"/>
              </a:rPr>
              <a:t>.toString</a:t>
            </a:r>
            <a:r>
              <a:rPr lang="en-US" altLang="ko-KR" sz="1800" dirty="0">
                <a:solidFill>
                  <a:srgbClr val="000000"/>
                </a:solidFill>
                <a:latin typeface="Consolas" panose="020B0609020204030204" pitchFamily="49" charset="0"/>
              </a:rPr>
              <a:t>());</a:t>
            </a:r>
          </a:p>
          <a:p>
            <a:pPr algn="l"/>
            <a:r>
              <a:rPr lang="en-US" altLang="ko-KR" sz="1800" dirty="0">
                <a:solidFill>
                  <a:srgbClr val="000000"/>
                </a:solidFill>
                <a:latin typeface="Consolas" panose="020B0609020204030204" pitchFamily="49" charset="0"/>
              </a:rPr>
              <a:t>…</a:t>
            </a:r>
          </a:p>
          <a:p>
            <a:pPr algn="l"/>
            <a:r>
              <a:rPr lang="en-US" altLang="ko-KR" sz="1800" dirty="0" err="1">
                <a:solidFill>
                  <a:srgbClr val="000000"/>
                </a:solidFill>
                <a:latin typeface="Consolas" panose="020B0609020204030204" pitchFamily="49" charset="0"/>
              </a:rPr>
              <a:t>PrintWriter</a:t>
            </a:r>
            <a:r>
              <a:rPr lang="en-US" altLang="ko-KR" sz="1800" dirty="0">
                <a:solidFill>
                  <a:srgbClr val="000000"/>
                </a:solidFill>
                <a:latin typeface="Consolas" panose="020B0609020204030204" pitchFamily="49" charset="0"/>
              </a:rPr>
              <a:t> </a:t>
            </a:r>
            <a:r>
              <a:rPr lang="en-US" altLang="ko-KR" sz="1800" dirty="0">
                <a:solidFill>
                  <a:srgbClr val="6A3E3E"/>
                </a:solidFill>
                <a:latin typeface="Consolas" panose="020B0609020204030204" pitchFamily="49" charset="0"/>
              </a:rPr>
              <a:t>out</a:t>
            </a:r>
            <a:r>
              <a:rPr lang="en-US" altLang="ko-KR" sz="1800" dirty="0">
                <a:solidFill>
                  <a:srgbClr val="000000"/>
                </a:solidFill>
                <a:latin typeface="Consolas" panose="020B0609020204030204" pitchFamily="49" charset="0"/>
              </a:rPr>
              <a:t> = </a:t>
            </a:r>
            <a:r>
              <a:rPr lang="en-US" altLang="ko-KR" sz="1800" dirty="0" err="1">
                <a:solidFill>
                  <a:srgbClr val="6A3E3E"/>
                </a:solidFill>
                <a:latin typeface="Consolas" panose="020B0609020204030204" pitchFamily="49" charset="0"/>
              </a:rPr>
              <a:t>res</a:t>
            </a:r>
            <a:r>
              <a:rPr lang="en-US" altLang="ko-KR" sz="1800" dirty="0" err="1">
                <a:solidFill>
                  <a:srgbClr val="000000"/>
                </a:solidFill>
                <a:latin typeface="Consolas" panose="020B0609020204030204" pitchFamily="49" charset="0"/>
              </a:rPr>
              <a:t>.getWriter</a:t>
            </a:r>
            <a:r>
              <a:rPr lang="en-US" altLang="ko-KR" sz="1800" dirty="0">
                <a:solidFill>
                  <a:srgbClr val="000000"/>
                </a:solidFill>
                <a:latin typeface="Consolas" panose="020B0609020204030204" pitchFamily="49" charset="0"/>
              </a:rPr>
              <a:t>();</a:t>
            </a:r>
          </a:p>
          <a:p>
            <a:pPr algn="l"/>
            <a:r>
              <a:rPr lang="en-US" altLang="ko-KR" sz="1800" dirty="0" err="1">
                <a:solidFill>
                  <a:srgbClr val="6A3E3E"/>
                </a:solidFill>
                <a:latin typeface="Consolas" panose="020B0609020204030204" pitchFamily="49" charset="0"/>
              </a:rPr>
              <a:t>out</a:t>
            </a:r>
            <a:r>
              <a:rPr lang="en-US" altLang="ko-KR" sz="1800" dirty="0" err="1">
                <a:solidFill>
                  <a:srgbClr val="000000"/>
                </a:solidFill>
                <a:latin typeface="Consolas" panose="020B0609020204030204" pitchFamily="49" charset="0"/>
              </a:rPr>
              <a:t>.print</a:t>
            </a:r>
            <a:r>
              <a:rPr lang="en-US" altLang="ko-KR" sz="1800" dirty="0">
                <a:solidFill>
                  <a:srgbClr val="000000"/>
                </a:solidFill>
                <a:latin typeface="Consolas" panose="020B0609020204030204" pitchFamily="49" charset="0"/>
              </a:rPr>
              <a:t>(</a:t>
            </a:r>
            <a:r>
              <a:rPr lang="en-US" altLang="ko-KR" sz="1800" dirty="0" err="1">
                <a:solidFill>
                  <a:srgbClr val="0000C0"/>
                </a:solidFill>
                <a:latin typeface="Consolas" panose="020B0609020204030204" pitchFamily="49" charset="0"/>
              </a:rPr>
              <a:t>isOk</a:t>
            </a:r>
            <a:r>
              <a:rPr lang="en-US" altLang="ko-KR" sz="1800" dirty="0">
                <a:solidFill>
                  <a:srgbClr val="000000"/>
                </a:solidFill>
                <a:latin typeface="Consolas" panose="020B0609020204030204" pitchFamily="49" charset="0"/>
              </a:rPr>
              <a:t>);</a:t>
            </a:r>
            <a:endParaRPr lang="ko-KR" altLang="en-US" dirty="0"/>
          </a:p>
        </p:txBody>
      </p:sp>
      <p:sp>
        <p:nvSpPr>
          <p:cNvPr id="5" name="직사각형 4">
            <a:extLst>
              <a:ext uri="{FF2B5EF4-FFF2-40B4-BE49-F238E27FC236}">
                <a16:creationId xmlns:a16="http://schemas.microsoft.com/office/drawing/2014/main" id="{3CC467E1-F106-565E-E2F7-68DB2F5C55F5}"/>
              </a:ext>
            </a:extLst>
          </p:cNvPr>
          <p:cNvSpPr/>
          <p:nvPr/>
        </p:nvSpPr>
        <p:spPr>
          <a:xfrm>
            <a:off x="6415135" y="4401519"/>
            <a:ext cx="5029200" cy="657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bg1"/>
                </a:solidFill>
              </a:rPr>
              <a:t>JSONParser</a:t>
            </a:r>
            <a:r>
              <a:rPr lang="en-US" altLang="ko-KR" dirty="0">
                <a:solidFill>
                  <a:schemeClr val="bg1"/>
                </a:solidFill>
              </a:rPr>
              <a:t> = String </a:t>
            </a:r>
            <a:r>
              <a:rPr lang="ko-KR" altLang="en-US" dirty="0">
                <a:solidFill>
                  <a:schemeClr val="bg1"/>
                </a:solidFill>
              </a:rPr>
              <a:t>형태를 </a:t>
            </a:r>
            <a:r>
              <a:rPr lang="en-US" altLang="ko-KR" dirty="0">
                <a:solidFill>
                  <a:schemeClr val="bg1"/>
                </a:solidFill>
              </a:rPr>
              <a:t>JSON </a:t>
            </a:r>
            <a:r>
              <a:rPr lang="ko-KR" altLang="en-US" dirty="0">
                <a:solidFill>
                  <a:schemeClr val="bg1"/>
                </a:solidFill>
              </a:rPr>
              <a:t>형태로 </a:t>
            </a:r>
            <a:r>
              <a:rPr lang="en-US" altLang="ko-KR" dirty="0">
                <a:solidFill>
                  <a:schemeClr val="bg1"/>
                </a:solidFill>
              </a:rPr>
              <a:t>parser</a:t>
            </a:r>
          </a:p>
          <a:p>
            <a:pPr algn="ctr"/>
            <a:r>
              <a:rPr lang="en-US" altLang="ko-KR" dirty="0">
                <a:solidFill>
                  <a:schemeClr val="bg1"/>
                </a:solidFill>
              </a:rPr>
              <a:t>JSON</a:t>
            </a:r>
            <a:r>
              <a:rPr lang="ko-KR" altLang="en-US" dirty="0">
                <a:solidFill>
                  <a:schemeClr val="bg1"/>
                </a:solidFill>
              </a:rPr>
              <a:t> 객체 생성 </a:t>
            </a:r>
            <a:r>
              <a:rPr lang="en-US" altLang="ko-KR" dirty="0">
                <a:solidFill>
                  <a:schemeClr val="bg1"/>
                </a:solidFill>
              </a:rPr>
              <a:t>= </a:t>
            </a:r>
            <a:r>
              <a:rPr lang="en-US" altLang="ko-KR" sz="1800" dirty="0" err="1">
                <a:solidFill>
                  <a:schemeClr val="bg1"/>
                </a:solidFill>
                <a:latin typeface="Consolas" panose="020B0609020204030204" pitchFamily="49" charset="0"/>
              </a:rPr>
              <a:t>JSONObject</a:t>
            </a:r>
            <a:endParaRPr lang="ko-KR" altLang="en-US" dirty="0">
              <a:solidFill>
                <a:schemeClr val="bg1"/>
              </a:solidFill>
            </a:endParaRPr>
          </a:p>
        </p:txBody>
      </p:sp>
      <p:sp>
        <p:nvSpPr>
          <p:cNvPr id="6" name="직사각형 5">
            <a:extLst>
              <a:ext uri="{FF2B5EF4-FFF2-40B4-BE49-F238E27FC236}">
                <a16:creationId xmlns:a16="http://schemas.microsoft.com/office/drawing/2014/main" id="{BC2EADE8-A16C-58CD-63DC-52EB0DD154B8}"/>
              </a:ext>
            </a:extLst>
          </p:cNvPr>
          <p:cNvSpPr/>
          <p:nvPr/>
        </p:nvSpPr>
        <p:spPr>
          <a:xfrm>
            <a:off x="7640664" y="2562941"/>
            <a:ext cx="4092328" cy="657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Post </a:t>
            </a:r>
            <a:r>
              <a:rPr lang="ko-KR" altLang="en-US" dirty="0">
                <a:solidFill>
                  <a:schemeClr val="bg1"/>
                </a:solidFill>
              </a:rPr>
              <a:t>방식으로 보낸 값 읽어올 때</a:t>
            </a:r>
            <a:endParaRPr lang="en-US" altLang="ko-KR" dirty="0">
              <a:solidFill>
                <a:schemeClr val="bg1"/>
              </a:solidFill>
            </a:endParaRPr>
          </a:p>
          <a:p>
            <a:pPr algn="ctr"/>
            <a:r>
              <a:rPr lang="en-US" altLang="ko-KR" dirty="0" err="1">
                <a:solidFill>
                  <a:schemeClr val="bg1"/>
                </a:solidFill>
              </a:rPr>
              <a:t>BufferedReader</a:t>
            </a:r>
            <a:r>
              <a:rPr lang="en-US" altLang="ko-KR" dirty="0">
                <a:solidFill>
                  <a:schemeClr val="bg1"/>
                </a:solidFill>
              </a:rPr>
              <a:t> </a:t>
            </a:r>
            <a:r>
              <a:rPr lang="en-US" altLang="ko-KR" dirty="0" err="1">
                <a:solidFill>
                  <a:schemeClr val="bg1"/>
                </a:solidFill>
              </a:rPr>
              <a:t>br</a:t>
            </a:r>
            <a:r>
              <a:rPr lang="en-US" altLang="ko-KR" dirty="0">
                <a:solidFill>
                  <a:schemeClr val="bg1"/>
                </a:solidFill>
              </a:rPr>
              <a:t> = </a:t>
            </a:r>
            <a:r>
              <a:rPr lang="en-US" altLang="ko-KR" dirty="0" err="1">
                <a:solidFill>
                  <a:schemeClr val="bg1"/>
                </a:solidFill>
              </a:rPr>
              <a:t>req.getReader</a:t>
            </a:r>
            <a:r>
              <a:rPr lang="en-US" altLang="ko-KR" dirty="0">
                <a:solidFill>
                  <a:schemeClr val="bg1"/>
                </a:solidFill>
              </a:rPr>
              <a:t>() </a:t>
            </a:r>
            <a:endParaRPr lang="ko-KR" altLang="en-US" dirty="0">
              <a:solidFill>
                <a:schemeClr val="bg1"/>
              </a:solidFill>
            </a:endParaRPr>
          </a:p>
        </p:txBody>
      </p:sp>
      <p:sp>
        <p:nvSpPr>
          <p:cNvPr id="7" name="직사각형 6">
            <a:extLst>
              <a:ext uri="{FF2B5EF4-FFF2-40B4-BE49-F238E27FC236}">
                <a16:creationId xmlns:a16="http://schemas.microsoft.com/office/drawing/2014/main" id="{FFDF79F7-B7A9-B4CE-27B2-7F767C35CB94}"/>
              </a:ext>
            </a:extLst>
          </p:cNvPr>
          <p:cNvSpPr/>
          <p:nvPr/>
        </p:nvSpPr>
        <p:spPr>
          <a:xfrm>
            <a:off x="5846697" y="5628810"/>
            <a:ext cx="4411999" cy="657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값을 화면으로 </a:t>
            </a:r>
            <a:r>
              <a:rPr lang="ko-KR" altLang="en-US" dirty="0" err="1">
                <a:solidFill>
                  <a:schemeClr val="bg1"/>
                </a:solidFill>
              </a:rPr>
              <a:t>내보낼때</a:t>
            </a:r>
            <a:endParaRPr lang="en-US" altLang="ko-KR" dirty="0">
              <a:solidFill>
                <a:schemeClr val="bg1"/>
              </a:solidFill>
            </a:endParaRPr>
          </a:p>
          <a:p>
            <a:pPr algn="ctr"/>
            <a:r>
              <a:rPr lang="en-US" altLang="ko-KR" sz="1800" dirty="0" err="1">
                <a:solidFill>
                  <a:schemeClr val="bg1"/>
                </a:solidFill>
                <a:latin typeface="Consolas" panose="020B0609020204030204" pitchFamily="49" charset="0"/>
              </a:rPr>
              <a:t>PrintWriter</a:t>
            </a:r>
            <a:r>
              <a:rPr lang="en-US" altLang="ko-KR" sz="1800" dirty="0">
                <a:solidFill>
                  <a:schemeClr val="bg1"/>
                </a:solidFill>
                <a:latin typeface="Consolas" panose="020B0609020204030204" pitchFamily="49" charset="0"/>
              </a:rPr>
              <a:t> out = </a:t>
            </a:r>
            <a:r>
              <a:rPr lang="en-US" altLang="ko-KR" sz="1800" dirty="0" err="1">
                <a:solidFill>
                  <a:schemeClr val="bg1"/>
                </a:solidFill>
                <a:latin typeface="Consolas" panose="020B0609020204030204" pitchFamily="49" charset="0"/>
              </a:rPr>
              <a:t>res.getWriter</a:t>
            </a:r>
            <a:r>
              <a:rPr lang="en-US" altLang="ko-KR"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52176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D960DA-26A9-EC06-9D9B-4DDD3D75C471}"/>
              </a:ext>
            </a:extLst>
          </p:cNvPr>
          <p:cNvSpPr>
            <a:spLocks noGrp="1"/>
          </p:cNvSpPr>
          <p:nvPr>
            <p:ph type="title"/>
          </p:nvPr>
        </p:nvSpPr>
        <p:spPr/>
        <p:txBody>
          <a:bodyPr/>
          <a:lstStyle/>
          <a:p>
            <a:r>
              <a:rPr lang="ko-KR" altLang="en-US" dirty="0" err="1"/>
              <a:t>서블릿이란</a:t>
            </a:r>
            <a:r>
              <a:rPr lang="en-US" altLang="ko-KR" dirty="0"/>
              <a:t>?(Servlet)</a:t>
            </a:r>
            <a:endParaRPr lang="ko-KR" altLang="en-US" dirty="0"/>
          </a:p>
        </p:txBody>
      </p:sp>
      <p:sp>
        <p:nvSpPr>
          <p:cNvPr id="3" name="내용 개체 틀 2">
            <a:extLst>
              <a:ext uri="{FF2B5EF4-FFF2-40B4-BE49-F238E27FC236}">
                <a16:creationId xmlns:a16="http://schemas.microsoft.com/office/drawing/2014/main" id="{60F76E5D-3327-39EF-F09E-6113A03E7D27}"/>
              </a:ext>
            </a:extLst>
          </p:cNvPr>
          <p:cNvSpPr>
            <a:spLocks noGrp="1"/>
          </p:cNvSpPr>
          <p:nvPr>
            <p:ph idx="1"/>
          </p:nvPr>
        </p:nvSpPr>
        <p:spPr>
          <a:xfrm>
            <a:off x="1066800" y="1938998"/>
            <a:ext cx="10058400" cy="4313755"/>
          </a:xfrm>
        </p:spPr>
        <p:txBody>
          <a:bodyPr anchor="ctr">
            <a:normAutofit/>
          </a:bodyPr>
          <a:lstStyle/>
          <a:p>
            <a:pPr eaLnBrk="0" fontAlgn="base" latinLnBrk="0" hangingPunct="0">
              <a:lnSpc>
                <a:spcPct val="160000"/>
              </a:lnSpc>
              <a:spcBef>
                <a:spcPct val="0"/>
              </a:spcBef>
              <a:spcAft>
                <a:spcPct val="0"/>
              </a:spcAft>
              <a:buClrTx/>
              <a:buSzTx/>
            </a:pPr>
            <a:r>
              <a:rPr kumimoji="0" lang="ko-KR" altLang="ko-KR" sz="1800" b="1" i="0" u="none" strike="noStrike" cap="none" normalizeH="0" baseline="0" dirty="0">
                <a:ln>
                  <a:noFill/>
                </a:ln>
                <a:solidFill>
                  <a:schemeClr val="tx1"/>
                </a:solidFill>
                <a:effectLst/>
                <a:latin typeface="+mn-ea"/>
              </a:rPr>
              <a:t>[ </a:t>
            </a:r>
            <a:r>
              <a:rPr kumimoji="0" lang="ko-KR" altLang="ko-KR" sz="1800" b="1" i="0" u="none" strike="noStrike" cap="none" normalizeH="0" baseline="0" dirty="0" err="1">
                <a:ln>
                  <a:noFill/>
                </a:ln>
                <a:solidFill>
                  <a:schemeClr val="tx1"/>
                </a:solidFill>
                <a:effectLst/>
                <a:latin typeface="+mn-ea"/>
              </a:rPr>
              <a:t>Servlet</a:t>
            </a:r>
            <a:r>
              <a:rPr kumimoji="0" lang="ko-KR" altLang="ko-KR" sz="1800" b="1" i="0" u="none" strike="noStrike" cap="none" normalizeH="0" baseline="0" dirty="0">
                <a:ln>
                  <a:noFill/>
                </a:ln>
                <a:solidFill>
                  <a:schemeClr val="tx1"/>
                </a:solidFill>
                <a:effectLst/>
                <a:latin typeface="+mn-ea"/>
              </a:rPr>
              <a:t> 특징 ]</a:t>
            </a:r>
          </a:p>
          <a:p>
            <a:pPr marL="0" marR="0" lvl="0" indent="0" defTabSz="914400" rtl="0" eaLnBrk="0" fontAlgn="base" latinLnBrk="0" hangingPunct="0">
              <a:lnSpc>
                <a:spcPct val="160000"/>
              </a:lnSpc>
              <a:spcBef>
                <a:spcPct val="0"/>
              </a:spcBef>
              <a:spcAft>
                <a:spcPct val="0"/>
              </a:spcAft>
              <a:buClrTx/>
              <a:buSzTx/>
              <a:buFontTx/>
              <a:buChar char="•"/>
              <a:tabLst/>
            </a:pPr>
            <a:r>
              <a:rPr kumimoji="0" lang="en-US" altLang="ko-KR" sz="1400" b="0" i="0" u="none" strike="noStrike" cap="none" normalizeH="0" baseline="0" dirty="0">
                <a:ln>
                  <a:noFill/>
                </a:ln>
                <a:solidFill>
                  <a:schemeClr val="tx1"/>
                </a:solidFill>
                <a:effectLst/>
                <a:latin typeface="+mn-ea"/>
              </a:rPr>
              <a:t> </a:t>
            </a:r>
            <a:r>
              <a:rPr kumimoji="0" lang="ko-KR" altLang="ko-KR" sz="1400" b="0" i="0" u="none" strike="noStrike" cap="none" normalizeH="0" baseline="0" dirty="0">
                <a:ln>
                  <a:noFill/>
                </a:ln>
                <a:solidFill>
                  <a:schemeClr val="tx1"/>
                </a:solidFill>
                <a:effectLst/>
                <a:latin typeface="+mn-ea"/>
              </a:rPr>
              <a:t>클라이언트의 요청에 대해 동적으로 작동하는 웹 어플리케이션 컴포넌트</a:t>
            </a:r>
            <a:endParaRPr kumimoji="0" lang="en-US" altLang="ko-KR" sz="1400" b="0" i="0" u="none" strike="noStrike" cap="none" normalizeH="0" baseline="0" dirty="0">
              <a:ln>
                <a:noFill/>
              </a:ln>
              <a:solidFill>
                <a:schemeClr val="tx1"/>
              </a:solidFill>
              <a:effectLst/>
              <a:latin typeface="+mn-ea"/>
            </a:endParaRPr>
          </a:p>
          <a:p>
            <a:pPr marL="0" marR="0" lvl="0" indent="0" defTabSz="914400" rtl="0" eaLnBrk="0" fontAlgn="base" latinLnBrk="0" hangingPunct="0">
              <a:lnSpc>
                <a:spcPct val="160000"/>
              </a:lnSpc>
              <a:spcBef>
                <a:spcPct val="0"/>
              </a:spcBef>
              <a:spcAft>
                <a:spcPct val="0"/>
              </a:spcAft>
              <a:buClrTx/>
              <a:buSzTx/>
              <a:buFontTx/>
              <a:buChar char="•"/>
              <a:tabLst/>
            </a:pPr>
            <a:r>
              <a:rPr lang="en-US" altLang="ko-KR" sz="1400" dirty="0">
                <a:solidFill>
                  <a:schemeClr val="tx1"/>
                </a:solidFill>
                <a:latin typeface="+mn-ea"/>
              </a:rPr>
              <a:t> </a:t>
            </a:r>
            <a:r>
              <a:rPr kumimoji="0" lang="ko-KR" altLang="ko-KR" sz="1400" b="0" i="0" u="none" strike="noStrike" cap="none" normalizeH="0" baseline="0" dirty="0" err="1">
                <a:ln>
                  <a:noFill/>
                </a:ln>
                <a:solidFill>
                  <a:schemeClr val="tx1"/>
                </a:solidFill>
                <a:effectLst/>
                <a:latin typeface="+mn-ea"/>
              </a:rPr>
              <a:t>html을</a:t>
            </a:r>
            <a:r>
              <a:rPr kumimoji="0" lang="ko-KR" altLang="ko-KR" sz="1400" b="0" i="0" u="none" strike="noStrike" cap="none" normalizeH="0" baseline="0" dirty="0">
                <a:ln>
                  <a:noFill/>
                </a:ln>
                <a:solidFill>
                  <a:schemeClr val="tx1"/>
                </a:solidFill>
                <a:effectLst/>
                <a:latin typeface="+mn-ea"/>
              </a:rPr>
              <a:t> 사용하여 요청에 응답한다.</a:t>
            </a:r>
          </a:p>
          <a:p>
            <a:pPr marL="0" marR="0" lvl="0" indent="0" defTabSz="914400" rtl="0" eaLnBrk="0" fontAlgn="base" latinLnBrk="0" hangingPunct="0">
              <a:lnSpc>
                <a:spcPct val="160000"/>
              </a:lnSpc>
              <a:spcBef>
                <a:spcPct val="0"/>
              </a:spcBef>
              <a:spcAft>
                <a:spcPct val="0"/>
              </a:spcAft>
              <a:buClrTx/>
              <a:buSzTx/>
              <a:buFontTx/>
              <a:buChar char="•"/>
              <a:tabLst/>
            </a:pPr>
            <a:r>
              <a:rPr kumimoji="0" lang="ko-KR" altLang="ko-KR" sz="1400" b="0" i="0" u="none" strike="noStrike" cap="none" normalizeH="0" baseline="0" dirty="0" err="1">
                <a:ln>
                  <a:noFill/>
                </a:ln>
                <a:solidFill>
                  <a:schemeClr val="tx1"/>
                </a:solidFill>
                <a:effectLst/>
                <a:latin typeface="+mn-ea"/>
              </a:rPr>
              <a:t>Java</a:t>
            </a:r>
            <a:r>
              <a:rPr kumimoji="0" lang="ko-KR" altLang="ko-KR" sz="1400" b="0" i="0" u="none" strike="noStrike" cap="none" normalizeH="0" baseline="0" dirty="0">
                <a:ln>
                  <a:noFill/>
                </a:ln>
                <a:solidFill>
                  <a:schemeClr val="tx1"/>
                </a:solidFill>
                <a:effectLst/>
                <a:latin typeface="+mn-ea"/>
              </a:rPr>
              <a:t> </a:t>
            </a:r>
            <a:r>
              <a:rPr kumimoji="0" lang="ko-KR" altLang="ko-KR" sz="1400" b="0" i="0" u="none" strike="noStrike" cap="none" normalizeH="0" baseline="0" dirty="0" err="1">
                <a:ln>
                  <a:noFill/>
                </a:ln>
                <a:solidFill>
                  <a:schemeClr val="tx1"/>
                </a:solidFill>
                <a:effectLst/>
                <a:latin typeface="+mn-ea"/>
              </a:rPr>
              <a:t>Thread를</a:t>
            </a:r>
            <a:r>
              <a:rPr kumimoji="0" lang="ko-KR" altLang="ko-KR" sz="1400" b="0" i="0" u="none" strike="noStrike" cap="none" normalizeH="0" baseline="0" dirty="0">
                <a:ln>
                  <a:noFill/>
                </a:ln>
                <a:solidFill>
                  <a:schemeClr val="tx1"/>
                </a:solidFill>
                <a:effectLst/>
                <a:latin typeface="+mn-ea"/>
              </a:rPr>
              <a:t> 이용하여 동작한다.</a:t>
            </a:r>
          </a:p>
          <a:p>
            <a:pPr marL="0" marR="0" lvl="0" indent="0" defTabSz="914400" rtl="0" eaLnBrk="0" fontAlgn="base" latinLnBrk="0" hangingPunct="0">
              <a:lnSpc>
                <a:spcPct val="160000"/>
              </a:lnSpc>
              <a:spcBef>
                <a:spcPct val="0"/>
              </a:spcBef>
              <a:spcAft>
                <a:spcPct val="0"/>
              </a:spcAft>
              <a:buClrTx/>
              <a:buSzTx/>
              <a:buFontTx/>
              <a:buChar char="•"/>
              <a:tabLst/>
            </a:pPr>
            <a:r>
              <a:rPr kumimoji="0" lang="ko-KR" altLang="ko-KR" sz="1400" b="0" i="0" u="none" strike="noStrike" cap="none" normalizeH="0" baseline="0" dirty="0">
                <a:ln>
                  <a:noFill/>
                </a:ln>
                <a:solidFill>
                  <a:schemeClr val="tx1"/>
                </a:solidFill>
                <a:effectLst/>
                <a:latin typeface="+mn-ea"/>
              </a:rPr>
              <a:t>MVC 패턴에서 </a:t>
            </a:r>
            <a:r>
              <a:rPr kumimoji="0" lang="ko-KR" altLang="ko-KR" sz="1400" b="0" i="0" u="none" strike="noStrike" cap="none" normalizeH="0" baseline="0" dirty="0" err="1">
                <a:ln>
                  <a:noFill/>
                </a:ln>
                <a:solidFill>
                  <a:schemeClr val="tx1"/>
                </a:solidFill>
                <a:effectLst/>
                <a:latin typeface="+mn-ea"/>
              </a:rPr>
              <a:t>Controller로</a:t>
            </a:r>
            <a:r>
              <a:rPr kumimoji="0" lang="ko-KR" altLang="ko-KR" sz="1400" b="0" i="0" u="none" strike="noStrike" cap="none" normalizeH="0" baseline="0" dirty="0">
                <a:ln>
                  <a:noFill/>
                </a:ln>
                <a:solidFill>
                  <a:schemeClr val="tx1"/>
                </a:solidFill>
                <a:effectLst/>
                <a:latin typeface="+mn-ea"/>
              </a:rPr>
              <a:t> 이용된다.</a:t>
            </a:r>
          </a:p>
          <a:p>
            <a:pPr marL="0" marR="0" lvl="0" indent="0" defTabSz="914400" rtl="0" eaLnBrk="0" fontAlgn="base" latinLnBrk="0" hangingPunct="0">
              <a:lnSpc>
                <a:spcPct val="160000"/>
              </a:lnSpc>
              <a:spcBef>
                <a:spcPct val="0"/>
              </a:spcBef>
              <a:spcAft>
                <a:spcPct val="0"/>
              </a:spcAft>
              <a:buClrTx/>
              <a:buSzTx/>
              <a:buFontTx/>
              <a:buChar char="•"/>
              <a:tabLst/>
            </a:pPr>
            <a:r>
              <a:rPr kumimoji="0" lang="ko-KR" altLang="ko-KR" sz="1400" b="0" i="0" u="none" strike="noStrike" cap="none" normalizeH="0" baseline="0" dirty="0">
                <a:ln>
                  <a:noFill/>
                </a:ln>
                <a:solidFill>
                  <a:schemeClr val="tx1"/>
                </a:solidFill>
                <a:effectLst/>
                <a:latin typeface="+mn-ea"/>
              </a:rPr>
              <a:t>HTTP 프로토콜 서비스를 지원하는 </a:t>
            </a:r>
            <a:r>
              <a:rPr kumimoji="0" lang="ko-KR" altLang="ko-KR" sz="1400" b="0" i="0" u="none" strike="noStrike" cap="none" normalizeH="0" baseline="0" dirty="0" err="1">
                <a:ln>
                  <a:noFill/>
                </a:ln>
                <a:solidFill>
                  <a:schemeClr val="tx1"/>
                </a:solidFill>
                <a:effectLst/>
                <a:latin typeface="+mn-ea"/>
              </a:rPr>
              <a:t>javax.servlet.http.HttpServlet</a:t>
            </a:r>
            <a:r>
              <a:rPr kumimoji="0" lang="ko-KR" altLang="ko-KR" sz="1400" b="0" i="0" u="none" strike="noStrike" cap="none" normalizeH="0" baseline="0" dirty="0">
                <a:ln>
                  <a:noFill/>
                </a:ln>
                <a:solidFill>
                  <a:schemeClr val="tx1"/>
                </a:solidFill>
                <a:effectLst/>
                <a:latin typeface="+mn-ea"/>
              </a:rPr>
              <a:t> 클래스를 상속받는다.</a:t>
            </a:r>
          </a:p>
          <a:p>
            <a:pPr marL="0" marR="0" lvl="0" indent="0" defTabSz="914400" rtl="0" eaLnBrk="0" fontAlgn="base" latinLnBrk="0" hangingPunct="0">
              <a:lnSpc>
                <a:spcPct val="160000"/>
              </a:lnSpc>
              <a:spcBef>
                <a:spcPct val="0"/>
              </a:spcBef>
              <a:spcAft>
                <a:spcPct val="0"/>
              </a:spcAft>
              <a:buClrTx/>
              <a:buSzTx/>
              <a:buFontTx/>
              <a:buChar char="•"/>
              <a:tabLst/>
            </a:pPr>
            <a:r>
              <a:rPr kumimoji="0" lang="ko-KR" altLang="ko-KR" sz="1400" b="0" i="0" u="none" strike="noStrike" cap="none" normalizeH="0" baseline="0" dirty="0">
                <a:ln>
                  <a:noFill/>
                </a:ln>
                <a:solidFill>
                  <a:schemeClr val="tx1"/>
                </a:solidFill>
                <a:effectLst/>
                <a:latin typeface="+mn-ea"/>
              </a:rPr>
              <a:t>HTML 변경 시 </a:t>
            </a:r>
            <a:r>
              <a:rPr kumimoji="0" lang="ko-KR" altLang="ko-KR" sz="1400" b="0" i="0" u="none" strike="noStrike" cap="none" normalizeH="0" baseline="0" dirty="0" err="1">
                <a:ln>
                  <a:noFill/>
                </a:ln>
                <a:solidFill>
                  <a:schemeClr val="tx1"/>
                </a:solidFill>
                <a:effectLst/>
                <a:latin typeface="+mn-ea"/>
              </a:rPr>
              <a:t>Servlet을</a:t>
            </a:r>
            <a:r>
              <a:rPr kumimoji="0" lang="ko-KR" altLang="ko-KR" sz="1400" b="0" i="0" u="none" strike="noStrike" cap="none" normalizeH="0" baseline="0" dirty="0">
                <a:ln>
                  <a:noFill/>
                </a:ln>
                <a:solidFill>
                  <a:schemeClr val="tx1"/>
                </a:solidFill>
                <a:effectLst/>
                <a:latin typeface="+mn-ea"/>
              </a:rPr>
              <a:t> </a:t>
            </a:r>
            <a:r>
              <a:rPr kumimoji="0" lang="ko-KR" altLang="ko-KR" sz="1400" b="0" i="0" u="none" strike="noStrike" cap="none" normalizeH="0" baseline="0" dirty="0" err="1">
                <a:ln>
                  <a:noFill/>
                </a:ln>
                <a:solidFill>
                  <a:schemeClr val="tx1"/>
                </a:solidFill>
                <a:effectLst/>
                <a:latin typeface="+mn-ea"/>
              </a:rPr>
              <a:t>재컴파일해야</a:t>
            </a:r>
            <a:r>
              <a:rPr kumimoji="0" lang="ko-KR" altLang="ko-KR" sz="1400" b="0" i="0" u="none" strike="noStrike" cap="none" normalizeH="0" baseline="0" dirty="0">
                <a:ln>
                  <a:noFill/>
                </a:ln>
                <a:solidFill>
                  <a:schemeClr val="tx1"/>
                </a:solidFill>
                <a:effectLst/>
                <a:latin typeface="+mn-ea"/>
              </a:rPr>
              <a:t> 하는 단점이 있다.</a:t>
            </a:r>
          </a:p>
          <a:p>
            <a:pPr eaLnBrk="0" fontAlgn="base" latinLnBrk="0" hangingPunct="0">
              <a:lnSpc>
                <a:spcPct val="160000"/>
              </a:lnSpc>
              <a:spcBef>
                <a:spcPct val="0"/>
              </a:spcBef>
              <a:spcAft>
                <a:spcPct val="0"/>
              </a:spcAft>
              <a:buClrTx/>
              <a:buSzTx/>
            </a:pPr>
            <a:r>
              <a:rPr kumimoji="0" lang="ko-KR" altLang="ko-KR" sz="1400" b="0" i="0" u="none" strike="noStrike" cap="none" normalizeH="0" baseline="0" dirty="0">
                <a:ln>
                  <a:noFill/>
                </a:ln>
                <a:solidFill>
                  <a:schemeClr val="tx1"/>
                </a:solidFill>
                <a:effectLst/>
                <a:latin typeface="+mn-ea"/>
              </a:rPr>
              <a:t>일반적으로 웹서버는 정적인 페이지만을 제공합니다. 그렇기 때문에 동적인 페이지를 제공하기 위해서 웹서버는 다른 곳에 도움을 요청하여 동적인 페이지를 작성해야 합니다. 동적인 페이지는 사용자가 요청한 시점에 페이지를 생성해서 전달해 주는 것을 의미합니다. 여기서 웹서버가 동적인 페이지를 제공할 수 있도록</a:t>
            </a:r>
            <a:r>
              <a:rPr kumimoji="0" lang="en-US" altLang="ko-KR" sz="1400" b="0" i="0" u="none" strike="noStrike" cap="none" normalizeH="0" baseline="0" dirty="0">
                <a:ln>
                  <a:noFill/>
                </a:ln>
                <a:solidFill>
                  <a:schemeClr val="tx1"/>
                </a:solidFill>
                <a:effectLst/>
                <a:latin typeface="+mn-ea"/>
              </a:rPr>
              <a:t> </a:t>
            </a:r>
            <a:r>
              <a:rPr kumimoji="0" lang="ko-KR" altLang="ko-KR" sz="1400" b="0" i="0" u="none" strike="noStrike" cap="none" normalizeH="0" baseline="0" dirty="0">
                <a:ln>
                  <a:noFill/>
                </a:ln>
                <a:solidFill>
                  <a:schemeClr val="tx1"/>
                </a:solidFill>
                <a:effectLst/>
                <a:latin typeface="+mn-ea"/>
              </a:rPr>
              <a:t>도와주는 어플리케이션이 </a:t>
            </a:r>
            <a:r>
              <a:rPr kumimoji="0" lang="ko-KR" altLang="ko-KR" sz="1400" b="0" i="0" u="none" strike="noStrike" cap="none" normalizeH="0" baseline="0" dirty="0" err="1">
                <a:ln>
                  <a:noFill/>
                </a:ln>
                <a:solidFill>
                  <a:schemeClr val="tx1"/>
                </a:solidFill>
                <a:effectLst/>
                <a:latin typeface="+mn-ea"/>
              </a:rPr>
              <a:t>서블릿이며</a:t>
            </a:r>
            <a:r>
              <a:rPr kumimoji="0" lang="ko-KR" altLang="ko-KR" sz="1400" b="0" i="0" u="none" strike="noStrike" cap="none" normalizeH="0" baseline="0" dirty="0">
                <a:ln>
                  <a:noFill/>
                </a:ln>
                <a:solidFill>
                  <a:schemeClr val="tx1"/>
                </a:solidFill>
                <a:effectLst/>
                <a:latin typeface="+mn-ea"/>
              </a:rPr>
              <a:t>, 동적인 페이지를 생성하는 어플리케이션이 </a:t>
            </a:r>
            <a:r>
              <a:rPr kumimoji="0" lang="ko-KR" altLang="ko-KR" sz="1400" b="0" i="0" u="none" strike="noStrike" cap="none" normalizeH="0" baseline="0" dirty="0" err="1">
                <a:ln>
                  <a:noFill/>
                </a:ln>
                <a:solidFill>
                  <a:schemeClr val="tx1"/>
                </a:solidFill>
                <a:effectLst/>
                <a:latin typeface="+mn-ea"/>
              </a:rPr>
              <a:t>CGI입니다</a:t>
            </a:r>
            <a:r>
              <a:rPr kumimoji="0" lang="ko-KR" altLang="ko-KR" sz="1400" b="0" i="0" u="none" strike="noStrike" cap="none" normalizeH="0" baseline="0" dirty="0">
                <a:ln>
                  <a:noFill/>
                </a:ln>
                <a:solidFill>
                  <a:schemeClr val="tx1"/>
                </a:solidFill>
                <a:effectLst/>
                <a:latin typeface="+mn-ea"/>
              </a:rPr>
              <a:t>. </a:t>
            </a:r>
          </a:p>
        </p:txBody>
      </p:sp>
    </p:spTree>
    <p:extLst>
      <p:ext uri="{BB962C8B-B14F-4D97-AF65-F5344CB8AC3E}">
        <p14:creationId xmlns:p14="http://schemas.microsoft.com/office/powerpoint/2010/main" val="1342331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194444-F6D7-8986-2136-58A62B40F518}"/>
              </a:ext>
            </a:extLst>
          </p:cNvPr>
          <p:cNvSpPr>
            <a:spLocks noGrp="1"/>
          </p:cNvSpPr>
          <p:nvPr>
            <p:ph type="title"/>
          </p:nvPr>
        </p:nvSpPr>
        <p:spPr/>
        <p:txBody>
          <a:bodyPr>
            <a:normAutofit/>
          </a:bodyPr>
          <a:lstStyle/>
          <a:p>
            <a:r>
              <a:rPr lang="en-US" altLang="ko-KR" sz="3600" dirty="0"/>
              <a:t>Commons</a:t>
            </a:r>
            <a:r>
              <a:rPr lang="ko-KR" altLang="en-US" sz="3600" dirty="0"/>
              <a:t> 패키지를 사용한 파일 업로드 클래스</a:t>
            </a:r>
          </a:p>
        </p:txBody>
      </p:sp>
      <p:sp>
        <p:nvSpPr>
          <p:cNvPr id="4" name="TextBox 3">
            <a:extLst>
              <a:ext uri="{FF2B5EF4-FFF2-40B4-BE49-F238E27FC236}">
                <a16:creationId xmlns:a16="http://schemas.microsoft.com/office/drawing/2014/main" id="{949CF6CB-836D-2AA2-6F91-04875AE37131}"/>
              </a:ext>
            </a:extLst>
          </p:cNvPr>
          <p:cNvSpPr txBox="1"/>
          <p:nvPr/>
        </p:nvSpPr>
        <p:spPr>
          <a:xfrm>
            <a:off x="1097280" y="2029568"/>
            <a:ext cx="10058400" cy="3786614"/>
          </a:xfrm>
          <a:prstGeom prst="rect">
            <a:avLst/>
          </a:prstGeom>
          <a:noFill/>
          <a:ln>
            <a:noFill/>
          </a:ln>
        </p:spPr>
        <p:txBody>
          <a:bodyPr wrap="square" rtlCol="0">
            <a:spAutoFit/>
          </a:bodyPr>
          <a:lstStyle/>
          <a:p>
            <a:pPr>
              <a:lnSpc>
                <a:spcPct val="150000"/>
              </a:lnSpc>
            </a:pPr>
            <a:r>
              <a:rPr lang="en-US" altLang="ko-KR" dirty="0"/>
              <a:t>Commons-</a:t>
            </a:r>
            <a:r>
              <a:rPr lang="en-US" altLang="ko-KR" dirty="0" err="1"/>
              <a:t>fileUpload</a:t>
            </a:r>
            <a:r>
              <a:rPr lang="ko-KR" altLang="en-US" dirty="0"/>
              <a:t> 패키지는 서버의 메모리 상에서 파일 처리가 가능한 </a:t>
            </a:r>
            <a:r>
              <a:rPr lang="ko-KR" altLang="en-US" dirty="0" err="1"/>
              <a:t>파일업로드</a:t>
            </a:r>
            <a:r>
              <a:rPr lang="ko-KR" altLang="en-US" dirty="0"/>
              <a:t> 패키지 입니다</a:t>
            </a:r>
            <a:r>
              <a:rPr lang="en-US" altLang="ko-KR" dirty="0"/>
              <a:t>. </a:t>
            </a:r>
          </a:p>
          <a:p>
            <a:pPr>
              <a:lnSpc>
                <a:spcPct val="150000"/>
              </a:lnSpc>
            </a:pPr>
            <a:r>
              <a:rPr lang="en-US" altLang="ko-KR" dirty="0"/>
              <a:t>Commons-io </a:t>
            </a:r>
            <a:r>
              <a:rPr lang="ko-KR" altLang="en-US" dirty="0"/>
              <a:t>패키지 기반위에 작성된 패키지이기 때문에 사용하기 위해서는 </a:t>
            </a:r>
            <a:r>
              <a:rPr lang="en-US" altLang="ko-KR" dirty="0"/>
              <a:t>commons-io </a:t>
            </a:r>
            <a:r>
              <a:rPr lang="ko-KR" altLang="en-US" dirty="0"/>
              <a:t>패키지를 포함해야 합니다</a:t>
            </a:r>
            <a:r>
              <a:rPr lang="en-US" altLang="ko-KR" dirty="0"/>
              <a:t>.</a:t>
            </a:r>
          </a:p>
          <a:p>
            <a:pPr>
              <a:lnSpc>
                <a:spcPct val="150000"/>
              </a:lnSpc>
            </a:pPr>
            <a:endParaRPr lang="en-US" altLang="ko-KR" dirty="0"/>
          </a:p>
          <a:p>
            <a:pPr>
              <a:lnSpc>
                <a:spcPct val="150000"/>
              </a:lnSpc>
            </a:pPr>
            <a:r>
              <a:rPr lang="ko-KR" altLang="en-US" dirty="0"/>
              <a:t>파일 업로드 처리 순서</a:t>
            </a:r>
            <a:endParaRPr lang="en-US" altLang="ko-KR" dirty="0"/>
          </a:p>
          <a:p>
            <a:pPr marL="342900" indent="-342900">
              <a:lnSpc>
                <a:spcPct val="150000"/>
              </a:lnSpc>
              <a:buAutoNum type="arabicPeriod"/>
            </a:pPr>
            <a:r>
              <a:rPr lang="ko-KR" altLang="en-US" dirty="0"/>
              <a:t>폼 데이터가 </a:t>
            </a:r>
            <a:r>
              <a:rPr lang="en-US" altLang="ko-KR" dirty="0"/>
              <a:t>multipart/form-data</a:t>
            </a:r>
            <a:r>
              <a:rPr lang="ko-KR" altLang="en-US" dirty="0"/>
              <a:t> 형식으로 전송되었는지 확인</a:t>
            </a:r>
            <a:r>
              <a:rPr lang="en-US" altLang="ko-KR" dirty="0"/>
              <a:t> </a:t>
            </a:r>
            <a:r>
              <a:rPr lang="ko-KR" altLang="en-US" dirty="0"/>
              <a:t>합니다</a:t>
            </a:r>
            <a:r>
              <a:rPr lang="en-US" altLang="ko-KR" dirty="0"/>
              <a:t>.</a:t>
            </a:r>
          </a:p>
          <a:p>
            <a:pPr marL="342900" indent="-342900">
              <a:lnSpc>
                <a:spcPct val="150000"/>
              </a:lnSpc>
              <a:buAutoNum type="arabicPeriod"/>
            </a:pPr>
            <a:r>
              <a:rPr lang="ko-KR" altLang="en-US" dirty="0" err="1"/>
              <a:t>업로드된</a:t>
            </a:r>
            <a:r>
              <a:rPr lang="ko-KR" altLang="en-US" dirty="0"/>
              <a:t> 파일과 폼 데이터를 담는 </a:t>
            </a:r>
            <a:r>
              <a:rPr lang="en-US" altLang="ko-KR" dirty="0" err="1"/>
              <a:t>DiskFileUpload</a:t>
            </a:r>
            <a:r>
              <a:rPr lang="ko-KR" altLang="en-US" dirty="0"/>
              <a:t>객체를 생성합니다</a:t>
            </a:r>
            <a:r>
              <a:rPr lang="en-US" altLang="ko-KR" dirty="0"/>
              <a:t>. </a:t>
            </a:r>
          </a:p>
          <a:p>
            <a:pPr marL="342900" indent="-342900">
              <a:lnSpc>
                <a:spcPct val="150000"/>
              </a:lnSpc>
              <a:buAutoNum type="arabicPeriod"/>
            </a:pPr>
            <a:r>
              <a:rPr lang="en-US" altLang="ko-KR" dirty="0" err="1"/>
              <a:t>DiskFileUpload</a:t>
            </a:r>
            <a:r>
              <a:rPr lang="en-US" altLang="ko-KR" dirty="0"/>
              <a:t> </a:t>
            </a:r>
            <a:r>
              <a:rPr lang="ko-KR" altLang="en-US" dirty="0"/>
              <a:t>객체에서 아이템들을 추출합니다</a:t>
            </a:r>
            <a:r>
              <a:rPr lang="en-US" altLang="ko-KR" dirty="0"/>
              <a:t>.</a:t>
            </a:r>
          </a:p>
          <a:p>
            <a:pPr marL="342900" indent="-342900">
              <a:lnSpc>
                <a:spcPct val="150000"/>
              </a:lnSpc>
              <a:buAutoNum type="arabicPeriod"/>
            </a:pPr>
            <a:r>
              <a:rPr lang="ko-KR" altLang="en-US" dirty="0"/>
              <a:t>추출된 아이템을 하나씩 꺼내서 폼데이터인지 파일인지 분석하여 각각 처리를 작성합니다</a:t>
            </a:r>
            <a:r>
              <a:rPr lang="en-US" altLang="ko-KR" dirty="0"/>
              <a:t>.</a:t>
            </a:r>
            <a:endParaRPr lang="ko-KR" altLang="en-US" dirty="0"/>
          </a:p>
        </p:txBody>
      </p:sp>
    </p:spTree>
    <p:extLst>
      <p:ext uri="{BB962C8B-B14F-4D97-AF65-F5344CB8AC3E}">
        <p14:creationId xmlns:p14="http://schemas.microsoft.com/office/powerpoint/2010/main" val="3814235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dirty="0"/>
              <a:t>File </a:t>
            </a:r>
            <a:r>
              <a:rPr lang="ko-KR" altLang="en-US" dirty="0"/>
              <a:t>클래스</a:t>
            </a:r>
            <a:r>
              <a:rPr lang="en-US" altLang="ko-KR" dirty="0"/>
              <a:t> </a:t>
            </a:r>
            <a:r>
              <a:rPr lang="ko-KR" altLang="en-US" dirty="0"/>
              <a:t>정리  </a:t>
            </a:r>
            <a:r>
              <a:rPr lang="en-US" altLang="ko-KR" sz="2000" dirty="0"/>
              <a:t>https://www.devkuma.com/docs/java/file-class/</a:t>
            </a:r>
            <a:endParaRPr lang="ko-KR" altLang="en-US" sz="2700" dirty="0"/>
          </a:p>
        </p:txBody>
      </p:sp>
      <p:sp>
        <p:nvSpPr>
          <p:cNvPr id="5" name="내용 개체 틀 4">
            <a:extLst>
              <a:ext uri="{FF2B5EF4-FFF2-40B4-BE49-F238E27FC236}">
                <a16:creationId xmlns:a16="http://schemas.microsoft.com/office/drawing/2014/main" id="{A1EC5AFA-E970-C5E0-0259-75FD307740FC}"/>
              </a:ext>
            </a:extLst>
          </p:cNvPr>
          <p:cNvSpPr>
            <a:spLocks noGrp="1"/>
          </p:cNvSpPr>
          <p:nvPr>
            <p:ph idx="1"/>
          </p:nvPr>
        </p:nvSpPr>
        <p:spPr>
          <a:xfrm>
            <a:off x="1097280" y="1845734"/>
            <a:ext cx="10058400" cy="2044341"/>
          </a:xfrm>
        </p:spPr>
        <p:txBody>
          <a:bodyPr/>
          <a:lstStyle/>
          <a:p>
            <a:pPr>
              <a:lnSpc>
                <a:spcPct val="150000"/>
              </a:lnSpc>
            </a:pPr>
            <a:r>
              <a:rPr lang="en-US" altLang="ko-KR" b="0" i="0" dirty="0">
                <a:solidFill>
                  <a:srgbClr val="222222"/>
                </a:solidFill>
                <a:effectLst/>
                <a:latin typeface="open sans"/>
              </a:rPr>
              <a:t>File </a:t>
            </a:r>
            <a:r>
              <a:rPr lang="ko-KR" altLang="en-US" b="0" i="0" dirty="0">
                <a:solidFill>
                  <a:srgbClr val="222222"/>
                </a:solidFill>
                <a:effectLst/>
                <a:latin typeface="open sans"/>
              </a:rPr>
              <a:t>클래스는 입출력에 필요한 파일 및 디렉토리에 관한 정보를 다를 수 있다</a:t>
            </a:r>
            <a:r>
              <a:rPr lang="en-US" altLang="ko-KR" b="0" i="0" dirty="0">
                <a:solidFill>
                  <a:srgbClr val="222222"/>
                </a:solidFill>
                <a:effectLst/>
                <a:latin typeface="open sans"/>
              </a:rPr>
              <a:t>. File </a:t>
            </a:r>
            <a:r>
              <a:rPr lang="ko-KR" altLang="en-US" b="0" i="0" dirty="0">
                <a:solidFill>
                  <a:srgbClr val="222222"/>
                </a:solidFill>
                <a:effectLst/>
                <a:latin typeface="open sans"/>
              </a:rPr>
              <a:t>클래스는 파일과 디렉토리의 접근 권한</a:t>
            </a:r>
            <a:r>
              <a:rPr lang="en-US" altLang="ko-KR" b="0" i="0" dirty="0">
                <a:solidFill>
                  <a:srgbClr val="222222"/>
                </a:solidFill>
                <a:effectLst/>
                <a:latin typeface="open sans"/>
              </a:rPr>
              <a:t>, </a:t>
            </a:r>
            <a:r>
              <a:rPr lang="ko-KR" altLang="en-US" b="0" i="0" dirty="0">
                <a:solidFill>
                  <a:srgbClr val="222222"/>
                </a:solidFill>
                <a:effectLst/>
                <a:latin typeface="open sans"/>
              </a:rPr>
              <a:t>생성된 시간</a:t>
            </a:r>
            <a:r>
              <a:rPr lang="en-US" altLang="ko-KR" b="0" i="0" dirty="0">
                <a:solidFill>
                  <a:srgbClr val="222222"/>
                </a:solidFill>
                <a:effectLst/>
                <a:latin typeface="open sans"/>
              </a:rPr>
              <a:t>, </a:t>
            </a:r>
            <a:r>
              <a:rPr lang="ko-KR" altLang="en-US" b="0" i="0" dirty="0">
                <a:solidFill>
                  <a:srgbClr val="222222"/>
                </a:solidFill>
                <a:effectLst/>
                <a:latin typeface="open sans"/>
              </a:rPr>
              <a:t>마지막 수정 일자</a:t>
            </a:r>
            <a:r>
              <a:rPr lang="en-US" altLang="ko-KR" b="0" i="0" dirty="0">
                <a:solidFill>
                  <a:srgbClr val="222222"/>
                </a:solidFill>
                <a:effectLst/>
                <a:latin typeface="open sans"/>
              </a:rPr>
              <a:t>, </a:t>
            </a:r>
            <a:r>
              <a:rPr lang="ko-KR" altLang="en-US" b="0" i="0" dirty="0">
                <a:solidFill>
                  <a:srgbClr val="222222"/>
                </a:solidFill>
                <a:effectLst/>
                <a:latin typeface="open sans"/>
              </a:rPr>
              <a:t>크기</a:t>
            </a:r>
            <a:r>
              <a:rPr lang="en-US" altLang="ko-KR" b="0" i="0" dirty="0">
                <a:solidFill>
                  <a:srgbClr val="222222"/>
                </a:solidFill>
                <a:effectLst/>
                <a:latin typeface="open sans"/>
              </a:rPr>
              <a:t>, </a:t>
            </a:r>
            <a:r>
              <a:rPr lang="ko-KR" altLang="en-US" b="0" i="0" dirty="0">
                <a:solidFill>
                  <a:srgbClr val="222222"/>
                </a:solidFill>
                <a:effectLst/>
                <a:latin typeface="open sans"/>
              </a:rPr>
              <a:t>경로 등의 정보를 얻을 수 메소드를 가지고 있으며</a:t>
            </a:r>
            <a:r>
              <a:rPr lang="en-US" altLang="ko-KR" b="0" i="0" dirty="0">
                <a:solidFill>
                  <a:srgbClr val="222222"/>
                </a:solidFill>
                <a:effectLst/>
                <a:latin typeface="open sans"/>
              </a:rPr>
              <a:t>, </a:t>
            </a:r>
            <a:r>
              <a:rPr lang="ko-KR" altLang="en-US" b="0" i="0" dirty="0">
                <a:solidFill>
                  <a:srgbClr val="222222"/>
                </a:solidFill>
                <a:effectLst/>
                <a:latin typeface="open sans"/>
              </a:rPr>
              <a:t>새로운 파일과 디렉토리 생성 및 삭제</a:t>
            </a:r>
            <a:r>
              <a:rPr lang="en-US" altLang="ko-KR" b="0" i="0" dirty="0">
                <a:solidFill>
                  <a:srgbClr val="222222"/>
                </a:solidFill>
                <a:effectLst/>
                <a:latin typeface="open sans"/>
              </a:rPr>
              <a:t>, </a:t>
            </a:r>
            <a:r>
              <a:rPr lang="ko-KR" altLang="en-US" b="0" i="0" dirty="0">
                <a:solidFill>
                  <a:srgbClr val="222222"/>
                </a:solidFill>
                <a:effectLst/>
                <a:latin typeface="open sans"/>
              </a:rPr>
              <a:t>이름 변경 등의 조작 메소드를 가지고 있다</a:t>
            </a:r>
            <a:r>
              <a:rPr lang="en-US" altLang="ko-KR" b="0" i="0" dirty="0">
                <a:solidFill>
                  <a:srgbClr val="222222"/>
                </a:solidFill>
                <a:effectLst/>
                <a:latin typeface="open sans"/>
              </a:rPr>
              <a:t>.</a:t>
            </a:r>
            <a:endParaRPr lang="ko-KR" altLang="en-US" dirty="0"/>
          </a:p>
        </p:txBody>
      </p:sp>
    </p:spTree>
    <p:extLst>
      <p:ext uri="{BB962C8B-B14F-4D97-AF65-F5344CB8AC3E}">
        <p14:creationId xmlns:p14="http://schemas.microsoft.com/office/powerpoint/2010/main" val="47506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dirty="0"/>
              <a:t>File </a:t>
            </a:r>
            <a:r>
              <a:rPr lang="ko-KR" altLang="en-US" dirty="0"/>
              <a:t>클래스</a:t>
            </a:r>
            <a:r>
              <a:rPr lang="en-US" altLang="ko-KR" dirty="0"/>
              <a:t> </a:t>
            </a:r>
            <a:r>
              <a:rPr lang="ko-KR" altLang="en-US" dirty="0"/>
              <a:t>정리  </a:t>
            </a:r>
            <a:r>
              <a:rPr lang="en-US" altLang="ko-KR" sz="2000" dirty="0"/>
              <a:t>https://www.devkuma.com/docs/java/file-class/</a:t>
            </a:r>
            <a:endParaRPr lang="ko-KR" altLang="en-US" sz="2700" dirty="0"/>
          </a:p>
        </p:txBody>
      </p:sp>
      <p:pic>
        <p:nvPicPr>
          <p:cNvPr id="7" name="그림 6">
            <a:extLst>
              <a:ext uri="{FF2B5EF4-FFF2-40B4-BE49-F238E27FC236}">
                <a16:creationId xmlns:a16="http://schemas.microsoft.com/office/drawing/2014/main" id="{D9B703DA-BEAA-C2CB-B046-70333AB39FF5}"/>
              </a:ext>
            </a:extLst>
          </p:cNvPr>
          <p:cNvPicPr>
            <a:picLocks noChangeAspect="1"/>
          </p:cNvPicPr>
          <p:nvPr/>
        </p:nvPicPr>
        <p:blipFill>
          <a:blip r:embed="rId2"/>
          <a:stretch>
            <a:fillRect/>
          </a:stretch>
        </p:blipFill>
        <p:spPr>
          <a:xfrm>
            <a:off x="1036320" y="3694680"/>
            <a:ext cx="10608301" cy="2479729"/>
          </a:xfrm>
          <a:prstGeom prst="rect">
            <a:avLst/>
          </a:prstGeom>
        </p:spPr>
      </p:pic>
      <p:sp>
        <p:nvSpPr>
          <p:cNvPr id="9" name="내용 개체 틀 8">
            <a:extLst>
              <a:ext uri="{FF2B5EF4-FFF2-40B4-BE49-F238E27FC236}">
                <a16:creationId xmlns:a16="http://schemas.microsoft.com/office/drawing/2014/main" id="{AA141EC4-0F28-D340-5C69-7F3583E0E40D}"/>
              </a:ext>
            </a:extLst>
          </p:cNvPr>
          <p:cNvSpPr>
            <a:spLocks noGrp="1"/>
          </p:cNvSpPr>
          <p:nvPr>
            <p:ph idx="1"/>
          </p:nvPr>
        </p:nvSpPr>
        <p:spPr>
          <a:xfrm>
            <a:off x="1097280" y="1845734"/>
            <a:ext cx="10058400" cy="2059839"/>
          </a:xfrm>
        </p:spPr>
        <p:txBody>
          <a:bodyPr>
            <a:normAutofit/>
          </a:bodyPr>
          <a:lstStyle/>
          <a:p>
            <a:pPr>
              <a:lnSpc>
                <a:spcPct val="150000"/>
              </a:lnSpc>
            </a:pPr>
            <a:r>
              <a:rPr lang="ko-KR" altLang="en-US" b="0" i="0" dirty="0">
                <a:solidFill>
                  <a:srgbClr val="222222"/>
                </a:solidFill>
                <a:effectLst/>
                <a:latin typeface="open sans"/>
              </a:rPr>
              <a:t>자바는 앞서 설명을 했듯이</a:t>
            </a:r>
            <a:r>
              <a:rPr lang="en-US" altLang="ko-KR" b="0" i="0" dirty="0">
                <a:solidFill>
                  <a:srgbClr val="222222"/>
                </a:solidFill>
                <a:effectLst/>
                <a:latin typeface="open sans"/>
              </a:rPr>
              <a:t>, </a:t>
            </a:r>
            <a:r>
              <a:rPr lang="ko-KR" altLang="en-US" b="0" i="0" dirty="0">
                <a:solidFill>
                  <a:srgbClr val="222222"/>
                </a:solidFill>
                <a:effectLst/>
                <a:latin typeface="open sans"/>
              </a:rPr>
              <a:t>플랫폼에 대해서 독립적이다</a:t>
            </a:r>
            <a:r>
              <a:rPr lang="en-US" altLang="ko-KR" b="0" i="0" dirty="0">
                <a:solidFill>
                  <a:srgbClr val="222222"/>
                </a:solidFill>
                <a:effectLst/>
                <a:latin typeface="open sans"/>
              </a:rPr>
              <a:t>. </a:t>
            </a:r>
            <a:r>
              <a:rPr lang="ko-KR" altLang="en-US" b="0" i="0" dirty="0">
                <a:solidFill>
                  <a:srgbClr val="222222"/>
                </a:solidFill>
                <a:effectLst/>
                <a:latin typeface="open sans"/>
              </a:rPr>
              <a:t>이는 한번 컴파일을 하여 </a:t>
            </a:r>
            <a:r>
              <a:rPr lang="en-US" altLang="ko-KR" b="0" i="0" dirty="0">
                <a:solidFill>
                  <a:srgbClr val="222222"/>
                </a:solidFill>
                <a:effectLst/>
                <a:latin typeface="open sans"/>
              </a:rPr>
              <a:t>OS</a:t>
            </a:r>
            <a:r>
              <a:rPr lang="ko-KR" altLang="en-US" b="0" i="0" dirty="0">
                <a:solidFill>
                  <a:srgbClr val="222222"/>
                </a:solidFill>
                <a:effectLst/>
                <a:latin typeface="open sans"/>
              </a:rPr>
              <a:t>에 상관 없이 구동이 되기 때문에 각 </a:t>
            </a:r>
            <a:r>
              <a:rPr lang="en-US" altLang="ko-KR" b="0" i="0" dirty="0">
                <a:solidFill>
                  <a:srgbClr val="222222"/>
                </a:solidFill>
                <a:effectLst/>
                <a:latin typeface="open sans"/>
              </a:rPr>
              <a:t>OS</a:t>
            </a:r>
            <a:r>
              <a:rPr lang="ko-KR" altLang="en-US" b="0" i="0" dirty="0">
                <a:solidFill>
                  <a:srgbClr val="222222"/>
                </a:solidFill>
                <a:effectLst/>
                <a:latin typeface="open sans"/>
              </a:rPr>
              <a:t>에 따라 다르게 동작을 해야 할 필요가 있다</a:t>
            </a:r>
            <a:r>
              <a:rPr lang="en-US" altLang="ko-KR" b="0" i="0" dirty="0">
                <a:solidFill>
                  <a:srgbClr val="222222"/>
                </a:solidFill>
                <a:effectLst/>
                <a:latin typeface="open sans"/>
              </a:rPr>
              <a:t>. </a:t>
            </a:r>
            <a:r>
              <a:rPr lang="ko-KR" altLang="en-US" b="0" i="0" dirty="0">
                <a:solidFill>
                  <a:srgbClr val="222222"/>
                </a:solidFill>
                <a:effectLst/>
                <a:latin typeface="open sans"/>
              </a:rPr>
              <a:t>파일은 </a:t>
            </a:r>
            <a:r>
              <a:rPr lang="en-US" altLang="ko-KR" b="0" i="0" dirty="0">
                <a:solidFill>
                  <a:srgbClr val="222222"/>
                </a:solidFill>
                <a:effectLst/>
                <a:latin typeface="open sans"/>
              </a:rPr>
              <a:t>OS</a:t>
            </a:r>
            <a:r>
              <a:rPr lang="ko-KR" altLang="en-US" b="0" i="0" dirty="0">
                <a:solidFill>
                  <a:srgbClr val="222222"/>
                </a:solidFill>
                <a:effectLst/>
                <a:latin typeface="open sans"/>
              </a:rPr>
              <a:t>마다 경로 및 파일간의 구분자가 다르기 때문에 문자열을 직접 입력하기 보다는 이 </a:t>
            </a:r>
            <a:r>
              <a:rPr lang="en-US" altLang="ko-KR" b="0" i="0" dirty="0">
                <a:solidFill>
                  <a:srgbClr val="222222"/>
                </a:solidFill>
                <a:effectLst/>
                <a:latin typeface="open sans"/>
              </a:rPr>
              <a:t>File </a:t>
            </a:r>
            <a:r>
              <a:rPr lang="ko-KR" altLang="en-US" b="0" i="0" dirty="0">
                <a:solidFill>
                  <a:srgbClr val="222222"/>
                </a:solidFill>
                <a:effectLst/>
                <a:latin typeface="open sans"/>
              </a:rPr>
              <a:t>클래스 변수를 사용해야 </a:t>
            </a:r>
            <a:r>
              <a:rPr lang="en-US" altLang="ko-KR" b="0" i="0" dirty="0">
                <a:solidFill>
                  <a:srgbClr val="222222"/>
                </a:solidFill>
                <a:effectLst/>
                <a:latin typeface="open sans"/>
              </a:rPr>
              <a:t>OS</a:t>
            </a:r>
            <a:r>
              <a:rPr lang="ko-KR" altLang="en-US" b="0" i="0" dirty="0">
                <a:solidFill>
                  <a:srgbClr val="222222"/>
                </a:solidFill>
                <a:effectLst/>
                <a:latin typeface="open sans"/>
              </a:rPr>
              <a:t>에 상관 없이 오류 없는 프로그램을 구현할 수 있다</a:t>
            </a:r>
            <a:r>
              <a:rPr lang="en-US" altLang="ko-KR" b="0" i="0" dirty="0">
                <a:solidFill>
                  <a:srgbClr val="222222"/>
                </a:solidFill>
                <a:effectLst/>
                <a:latin typeface="open sans"/>
              </a:rPr>
              <a:t>.</a:t>
            </a:r>
            <a:endParaRPr lang="ko-KR" altLang="en-US" dirty="0"/>
          </a:p>
        </p:txBody>
      </p:sp>
    </p:spTree>
    <p:extLst>
      <p:ext uri="{BB962C8B-B14F-4D97-AF65-F5344CB8AC3E}">
        <p14:creationId xmlns:p14="http://schemas.microsoft.com/office/powerpoint/2010/main" val="1923762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dirty="0"/>
              <a:t>File </a:t>
            </a:r>
            <a:r>
              <a:rPr lang="ko-KR" altLang="en-US" dirty="0"/>
              <a:t>클래스</a:t>
            </a:r>
            <a:r>
              <a:rPr lang="en-US" altLang="ko-KR" dirty="0"/>
              <a:t> </a:t>
            </a:r>
            <a:r>
              <a:rPr lang="ko-KR" altLang="en-US" dirty="0"/>
              <a:t>정리  </a:t>
            </a:r>
            <a:r>
              <a:rPr lang="en-US" altLang="ko-KR" sz="2000" dirty="0"/>
              <a:t>https://www.devkuma.com/docs/java/file-class/</a:t>
            </a:r>
            <a:endParaRPr lang="ko-KR" altLang="en-US" sz="2700" dirty="0"/>
          </a:p>
        </p:txBody>
      </p:sp>
      <p:pic>
        <p:nvPicPr>
          <p:cNvPr id="6" name="그림 5">
            <a:extLst>
              <a:ext uri="{FF2B5EF4-FFF2-40B4-BE49-F238E27FC236}">
                <a16:creationId xmlns:a16="http://schemas.microsoft.com/office/drawing/2014/main" id="{AA167105-7CB5-40BA-BB24-04CE1B66E6BE}"/>
              </a:ext>
            </a:extLst>
          </p:cNvPr>
          <p:cNvPicPr>
            <a:picLocks noChangeAspect="1"/>
          </p:cNvPicPr>
          <p:nvPr/>
        </p:nvPicPr>
        <p:blipFill>
          <a:blip r:embed="rId2"/>
          <a:stretch>
            <a:fillRect/>
          </a:stretch>
        </p:blipFill>
        <p:spPr>
          <a:xfrm>
            <a:off x="1249065" y="2154345"/>
            <a:ext cx="9085899" cy="3766008"/>
          </a:xfrm>
          <a:prstGeom prst="rect">
            <a:avLst/>
          </a:prstGeom>
        </p:spPr>
      </p:pic>
    </p:spTree>
    <p:extLst>
      <p:ext uri="{BB962C8B-B14F-4D97-AF65-F5344CB8AC3E}">
        <p14:creationId xmlns:p14="http://schemas.microsoft.com/office/powerpoint/2010/main" val="1330624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dirty="0"/>
              <a:t>File </a:t>
            </a:r>
            <a:r>
              <a:rPr lang="ko-KR" altLang="en-US" dirty="0"/>
              <a:t>클래스</a:t>
            </a:r>
            <a:r>
              <a:rPr lang="en-US" altLang="ko-KR" dirty="0"/>
              <a:t> </a:t>
            </a:r>
            <a:r>
              <a:rPr lang="ko-KR" altLang="en-US" dirty="0"/>
              <a:t>정리  </a:t>
            </a:r>
            <a:r>
              <a:rPr lang="en-US" altLang="ko-KR" sz="2000" dirty="0"/>
              <a:t>https://www.devkuma.com/docs/java/file-class/</a:t>
            </a:r>
            <a:endParaRPr lang="ko-KR" altLang="en-US" sz="2700" dirty="0"/>
          </a:p>
        </p:txBody>
      </p:sp>
      <p:pic>
        <p:nvPicPr>
          <p:cNvPr id="7" name="그림 6">
            <a:extLst>
              <a:ext uri="{FF2B5EF4-FFF2-40B4-BE49-F238E27FC236}">
                <a16:creationId xmlns:a16="http://schemas.microsoft.com/office/drawing/2014/main" id="{DFE8DB8E-4E9D-B616-4A59-EF4AC5502EDA}"/>
              </a:ext>
            </a:extLst>
          </p:cNvPr>
          <p:cNvPicPr>
            <a:picLocks noChangeAspect="1"/>
          </p:cNvPicPr>
          <p:nvPr/>
        </p:nvPicPr>
        <p:blipFill>
          <a:blip r:embed="rId2"/>
          <a:stretch>
            <a:fillRect/>
          </a:stretch>
        </p:blipFill>
        <p:spPr>
          <a:xfrm>
            <a:off x="1097280" y="2039238"/>
            <a:ext cx="8480673" cy="4335009"/>
          </a:xfrm>
          <a:prstGeom prst="rect">
            <a:avLst/>
          </a:prstGeom>
        </p:spPr>
      </p:pic>
    </p:spTree>
    <p:extLst>
      <p:ext uri="{BB962C8B-B14F-4D97-AF65-F5344CB8AC3E}">
        <p14:creationId xmlns:p14="http://schemas.microsoft.com/office/powerpoint/2010/main" val="1436337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dirty="0"/>
              <a:t>File </a:t>
            </a:r>
            <a:r>
              <a:rPr lang="ko-KR" altLang="en-US" dirty="0"/>
              <a:t>클래스</a:t>
            </a:r>
            <a:r>
              <a:rPr lang="en-US" altLang="ko-KR" dirty="0"/>
              <a:t> </a:t>
            </a:r>
            <a:r>
              <a:rPr lang="ko-KR" altLang="en-US" dirty="0"/>
              <a:t>정리  </a:t>
            </a:r>
            <a:r>
              <a:rPr lang="en-US" altLang="ko-KR" sz="2000" dirty="0"/>
              <a:t>https://www.devkuma.com/docs/java/file-class/</a:t>
            </a:r>
            <a:endParaRPr lang="ko-KR" altLang="en-US" sz="2700" dirty="0"/>
          </a:p>
        </p:txBody>
      </p:sp>
      <p:pic>
        <p:nvPicPr>
          <p:cNvPr id="4" name="그림 3">
            <a:extLst>
              <a:ext uri="{FF2B5EF4-FFF2-40B4-BE49-F238E27FC236}">
                <a16:creationId xmlns:a16="http://schemas.microsoft.com/office/drawing/2014/main" id="{30E5523E-4947-5ACD-8C9F-E92783A5EED7}"/>
              </a:ext>
            </a:extLst>
          </p:cNvPr>
          <p:cNvPicPr>
            <a:picLocks noChangeAspect="1"/>
          </p:cNvPicPr>
          <p:nvPr/>
        </p:nvPicPr>
        <p:blipFill>
          <a:blip r:embed="rId2"/>
          <a:stretch>
            <a:fillRect/>
          </a:stretch>
        </p:blipFill>
        <p:spPr>
          <a:xfrm>
            <a:off x="1233165" y="2029470"/>
            <a:ext cx="8174306" cy="4187096"/>
          </a:xfrm>
          <a:prstGeom prst="rect">
            <a:avLst/>
          </a:prstGeom>
        </p:spPr>
      </p:pic>
    </p:spTree>
    <p:extLst>
      <p:ext uri="{BB962C8B-B14F-4D97-AF65-F5344CB8AC3E}">
        <p14:creationId xmlns:p14="http://schemas.microsoft.com/office/powerpoint/2010/main" val="1422526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dirty="0"/>
              <a:t>File </a:t>
            </a:r>
            <a:r>
              <a:rPr lang="ko-KR" altLang="en-US" dirty="0"/>
              <a:t>클래스</a:t>
            </a:r>
            <a:r>
              <a:rPr lang="en-US" altLang="ko-KR" dirty="0"/>
              <a:t> </a:t>
            </a:r>
            <a:r>
              <a:rPr lang="ko-KR" altLang="en-US" dirty="0"/>
              <a:t>정리  </a:t>
            </a:r>
            <a:r>
              <a:rPr lang="en-US" altLang="ko-KR" sz="2000" dirty="0"/>
              <a:t>https://www.devkuma.com/docs/java/file-class/</a:t>
            </a:r>
            <a:endParaRPr lang="ko-KR" altLang="en-US" sz="2700" dirty="0"/>
          </a:p>
        </p:txBody>
      </p:sp>
      <p:pic>
        <p:nvPicPr>
          <p:cNvPr id="5" name="그림 4">
            <a:extLst>
              <a:ext uri="{FF2B5EF4-FFF2-40B4-BE49-F238E27FC236}">
                <a16:creationId xmlns:a16="http://schemas.microsoft.com/office/drawing/2014/main" id="{9ECD1D84-E08E-B7BF-C355-9D4FB677BCB6}"/>
              </a:ext>
            </a:extLst>
          </p:cNvPr>
          <p:cNvPicPr>
            <a:picLocks noChangeAspect="1"/>
          </p:cNvPicPr>
          <p:nvPr/>
        </p:nvPicPr>
        <p:blipFill>
          <a:blip r:embed="rId2"/>
          <a:stretch>
            <a:fillRect/>
          </a:stretch>
        </p:blipFill>
        <p:spPr>
          <a:xfrm>
            <a:off x="1287973" y="1899914"/>
            <a:ext cx="7825029" cy="4672718"/>
          </a:xfrm>
          <a:prstGeom prst="rect">
            <a:avLst/>
          </a:prstGeom>
        </p:spPr>
      </p:pic>
    </p:spTree>
    <p:extLst>
      <p:ext uri="{BB962C8B-B14F-4D97-AF65-F5344CB8AC3E}">
        <p14:creationId xmlns:p14="http://schemas.microsoft.com/office/powerpoint/2010/main" val="406028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dirty="0"/>
              <a:t>File </a:t>
            </a:r>
            <a:r>
              <a:rPr lang="ko-KR" altLang="en-US" dirty="0"/>
              <a:t>클래스</a:t>
            </a:r>
            <a:r>
              <a:rPr lang="en-US" altLang="ko-KR" dirty="0"/>
              <a:t> </a:t>
            </a:r>
            <a:r>
              <a:rPr lang="ko-KR" altLang="en-US" dirty="0"/>
              <a:t>정리  </a:t>
            </a:r>
            <a:r>
              <a:rPr lang="en-US" altLang="ko-KR" sz="2000" dirty="0"/>
              <a:t>https://www.devkuma.com/docs/java/file-class/</a:t>
            </a:r>
            <a:endParaRPr lang="ko-KR" altLang="en-US" sz="2700" dirty="0"/>
          </a:p>
        </p:txBody>
      </p:sp>
      <p:pic>
        <p:nvPicPr>
          <p:cNvPr id="4" name="그림 3">
            <a:extLst>
              <a:ext uri="{FF2B5EF4-FFF2-40B4-BE49-F238E27FC236}">
                <a16:creationId xmlns:a16="http://schemas.microsoft.com/office/drawing/2014/main" id="{E1D47040-D503-653D-2244-30BBC227453D}"/>
              </a:ext>
            </a:extLst>
          </p:cNvPr>
          <p:cNvPicPr>
            <a:picLocks noChangeAspect="1"/>
          </p:cNvPicPr>
          <p:nvPr/>
        </p:nvPicPr>
        <p:blipFill>
          <a:blip r:embed="rId2"/>
          <a:stretch>
            <a:fillRect/>
          </a:stretch>
        </p:blipFill>
        <p:spPr>
          <a:xfrm>
            <a:off x="1097280" y="1948422"/>
            <a:ext cx="9353711" cy="4275116"/>
          </a:xfrm>
          <a:prstGeom prst="rect">
            <a:avLst/>
          </a:prstGeom>
        </p:spPr>
      </p:pic>
    </p:spTree>
    <p:extLst>
      <p:ext uri="{BB962C8B-B14F-4D97-AF65-F5344CB8AC3E}">
        <p14:creationId xmlns:p14="http://schemas.microsoft.com/office/powerpoint/2010/main" val="137635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BEF8F7-4394-7713-FACA-5DEE1A370365}"/>
              </a:ext>
            </a:extLst>
          </p:cNvPr>
          <p:cNvSpPr>
            <a:spLocks noGrp="1"/>
          </p:cNvSpPr>
          <p:nvPr>
            <p:ph type="title"/>
          </p:nvPr>
        </p:nvSpPr>
        <p:spPr/>
        <p:txBody>
          <a:bodyPr>
            <a:normAutofit/>
          </a:bodyPr>
          <a:lstStyle/>
          <a:p>
            <a:r>
              <a:rPr lang="en-US" altLang="ko-KR" sz="4000" dirty="0" err="1"/>
              <a:t>fileUoload</a:t>
            </a:r>
            <a:r>
              <a:rPr lang="en-US" altLang="ko-KR" sz="4000" dirty="0"/>
              <a:t> </a:t>
            </a:r>
            <a:r>
              <a:rPr lang="ko-KR" altLang="en-US" sz="4000" dirty="0"/>
              <a:t>패키지의 </a:t>
            </a:r>
            <a:r>
              <a:rPr lang="en-US" altLang="ko-KR" sz="4000" dirty="0" err="1"/>
              <a:t>FileItem</a:t>
            </a:r>
            <a:r>
              <a:rPr lang="en-US" altLang="ko-KR" sz="4000" dirty="0"/>
              <a:t> </a:t>
            </a:r>
            <a:r>
              <a:rPr lang="ko-KR" altLang="en-US" sz="4000" dirty="0"/>
              <a:t>클래스 정리</a:t>
            </a:r>
          </a:p>
        </p:txBody>
      </p:sp>
      <p:sp>
        <p:nvSpPr>
          <p:cNvPr id="4" name="TextBox 3">
            <a:extLst>
              <a:ext uri="{FF2B5EF4-FFF2-40B4-BE49-F238E27FC236}">
                <a16:creationId xmlns:a16="http://schemas.microsoft.com/office/drawing/2014/main" id="{1DFCEBA5-0F51-8EB6-D530-74CA6B13EB00}"/>
              </a:ext>
            </a:extLst>
          </p:cNvPr>
          <p:cNvSpPr txBox="1"/>
          <p:nvPr/>
        </p:nvSpPr>
        <p:spPr>
          <a:xfrm>
            <a:off x="1219200" y="1881052"/>
            <a:ext cx="8730275" cy="1711366"/>
          </a:xfrm>
          <a:prstGeom prst="rect">
            <a:avLst/>
          </a:prstGeom>
          <a:noFill/>
        </p:spPr>
        <p:txBody>
          <a:bodyPr wrap="none" rtlCol="0">
            <a:spAutoFit/>
          </a:bodyPr>
          <a:lstStyle/>
          <a:p>
            <a:pPr>
              <a:lnSpc>
                <a:spcPct val="150000"/>
              </a:lnSpc>
            </a:pPr>
            <a:r>
              <a:rPr lang="en-US" altLang="ko-KR" dirty="0" err="1"/>
              <a:t>Muleipart</a:t>
            </a:r>
            <a:r>
              <a:rPr lang="en-US" altLang="ko-KR" dirty="0"/>
              <a:t>/form-data </a:t>
            </a:r>
            <a:r>
              <a:rPr lang="ko-KR" altLang="en-US" dirty="0"/>
              <a:t>형태로 전송된 요청을 분석하는 클래스</a:t>
            </a:r>
            <a:endParaRPr lang="en-US" altLang="ko-KR" dirty="0"/>
          </a:p>
          <a:p>
            <a:pPr>
              <a:lnSpc>
                <a:spcPct val="150000"/>
              </a:lnSpc>
            </a:pPr>
            <a:r>
              <a:rPr lang="ko-KR" altLang="en-US" dirty="0"/>
              <a:t>업로드 처리는 하지 않고</a:t>
            </a:r>
            <a:r>
              <a:rPr lang="en-US" altLang="ko-KR" dirty="0"/>
              <a:t>, </a:t>
            </a:r>
            <a:r>
              <a:rPr lang="ko-KR" altLang="en-US" dirty="0"/>
              <a:t>파일을 처리하는 부분은 다른 클래스에서 작성해야 합니다</a:t>
            </a:r>
            <a:r>
              <a:rPr lang="en-US" altLang="ko-KR" dirty="0"/>
              <a:t>. </a:t>
            </a:r>
          </a:p>
          <a:p>
            <a:pPr>
              <a:lnSpc>
                <a:spcPct val="150000"/>
              </a:lnSpc>
            </a:pPr>
            <a:r>
              <a:rPr lang="ko-KR" altLang="en-US" dirty="0"/>
              <a:t>이 클래스는 요청에 </a:t>
            </a:r>
            <a:r>
              <a:rPr lang="en-US" altLang="ko-KR" dirty="0"/>
              <a:t>key</a:t>
            </a:r>
            <a:r>
              <a:rPr lang="ko-KR" altLang="en-US" dirty="0"/>
              <a:t>값에 해당하는 </a:t>
            </a:r>
            <a:r>
              <a:rPr lang="en-US" altLang="ko-KR" dirty="0" err="1"/>
              <a:t>FileItem</a:t>
            </a:r>
            <a:r>
              <a:rPr lang="ko-KR" altLang="en-US" dirty="0"/>
              <a:t>객체를 얻기 위한 클래스입니다</a:t>
            </a:r>
            <a:r>
              <a:rPr lang="en-US" altLang="ko-KR" dirty="0"/>
              <a:t>.</a:t>
            </a:r>
          </a:p>
          <a:p>
            <a:pPr>
              <a:lnSpc>
                <a:spcPct val="150000"/>
              </a:lnSpc>
            </a:pPr>
            <a:endParaRPr lang="ko-KR" altLang="en-US" dirty="0"/>
          </a:p>
        </p:txBody>
      </p:sp>
    </p:spTree>
    <p:extLst>
      <p:ext uri="{BB962C8B-B14F-4D97-AF65-F5344CB8AC3E}">
        <p14:creationId xmlns:p14="http://schemas.microsoft.com/office/powerpoint/2010/main" val="3026291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449164-749B-D55C-6FAD-D44CE0F85BFD}"/>
              </a:ext>
            </a:extLst>
          </p:cNvPr>
          <p:cNvSpPr>
            <a:spLocks noGrp="1"/>
          </p:cNvSpPr>
          <p:nvPr>
            <p:ph type="title"/>
          </p:nvPr>
        </p:nvSpPr>
        <p:spPr/>
        <p:txBody>
          <a:bodyPr>
            <a:normAutofit/>
          </a:bodyPr>
          <a:lstStyle/>
          <a:p>
            <a:r>
              <a:rPr lang="en-US" altLang="ko-KR" sz="4000" b="1" i="0" dirty="0">
                <a:solidFill>
                  <a:srgbClr val="333333"/>
                </a:solidFill>
                <a:effectLst/>
                <a:latin typeface="Noto Sans KR"/>
              </a:rPr>
              <a:t>Apache Commons </a:t>
            </a:r>
            <a:r>
              <a:rPr lang="en-US" altLang="ko-KR" sz="4000" b="1" i="0" dirty="0" err="1">
                <a:solidFill>
                  <a:srgbClr val="333333"/>
                </a:solidFill>
                <a:effectLst/>
                <a:latin typeface="Noto Sans KR"/>
              </a:rPr>
              <a:t>FileUpload</a:t>
            </a:r>
            <a:r>
              <a:rPr lang="en-US" altLang="ko-KR" sz="4000" b="1" i="0" dirty="0">
                <a:solidFill>
                  <a:srgbClr val="333333"/>
                </a:solidFill>
                <a:effectLst/>
                <a:latin typeface="Noto Sans KR"/>
              </a:rPr>
              <a:t> </a:t>
            </a:r>
            <a:r>
              <a:rPr lang="ko-KR" altLang="en-US" sz="4000" b="1" i="0" dirty="0">
                <a:solidFill>
                  <a:srgbClr val="333333"/>
                </a:solidFill>
                <a:effectLst/>
                <a:latin typeface="Noto Sans KR"/>
              </a:rPr>
              <a:t>를 이용한 파일 업로드 구현</a:t>
            </a:r>
            <a:endParaRPr lang="ko-KR" altLang="en-US" sz="4000" dirty="0"/>
          </a:p>
        </p:txBody>
      </p:sp>
      <p:sp>
        <p:nvSpPr>
          <p:cNvPr id="3" name="내용 개체 틀 2">
            <a:extLst>
              <a:ext uri="{FF2B5EF4-FFF2-40B4-BE49-F238E27FC236}">
                <a16:creationId xmlns:a16="http://schemas.microsoft.com/office/drawing/2014/main" id="{33037788-F814-D6C7-AEFC-F88CA51FE1A8}"/>
              </a:ext>
            </a:extLst>
          </p:cNvPr>
          <p:cNvSpPr>
            <a:spLocks noGrp="1"/>
          </p:cNvSpPr>
          <p:nvPr>
            <p:ph idx="1"/>
          </p:nvPr>
        </p:nvSpPr>
        <p:spPr>
          <a:xfrm>
            <a:off x="1097280" y="1845733"/>
            <a:ext cx="10058400" cy="4396041"/>
          </a:xfrm>
        </p:spPr>
        <p:txBody>
          <a:bodyPr>
            <a:noAutofit/>
          </a:bodyPr>
          <a:lstStyle/>
          <a:p>
            <a:pPr algn="l" fontAlgn="base"/>
            <a:r>
              <a:rPr lang="en-US" altLang="ko-KR" sz="1500" b="1" i="0" dirty="0" err="1">
                <a:solidFill>
                  <a:srgbClr val="333333"/>
                </a:solidFill>
                <a:effectLst/>
                <a:latin typeface="Noto Sans KR"/>
              </a:rPr>
              <a:t>DiskFileItemFactory</a:t>
            </a:r>
            <a:endParaRPr lang="ko-KR" altLang="en-US" sz="1500" b="0" i="0" dirty="0">
              <a:solidFill>
                <a:srgbClr val="333333"/>
              </a:solidFill>
              <a:effectLst/>
              <a:latin typeface="Noto Sans KR"/>
            </a:endParaRPr>
          </a:p>
          <a:p>
            <a:pPr algn="l" fontAlgn="base"/>
            <a:r>
              <a:rPr lang="en-US" altLang="ko-KR" sz="1500" b="0" i="0" dirty="0">
                <a:solidFill>
                  <a:srgbClr val="333333"/>
                </a:solidFill>
                <a:effectLst/>
                <a:latin typeface="Noto Sans KR"/>
              </a:rPr>
              <a:t>: ' </a:t>
            </a:r>
            <a:r>
              <a:rPr lang="en-US" altLang="ko-KR" sz="1500" b="0" i="0" dirty="0" err="1">
                <a:solidFill>
                  <a:srgbClr val="333333"/>
                </a:solidFill>
                <a:effectLst/>
                <a:latin typeface="Noto Sans KR"/>
              </a:rPr>
              <a:t>DiskFileItemFactory</a:t>
            </a:r>
            <a:r>
              <a:rPr lang="en-US" altLang="ko-KR" sz="1500" b="0" i="0" dirty="0">
                <a:solidFill>
                  <a:srgbClr val="333333"/>
                </a:solidFill>
                <a:effectLst/>
                <a:latin typeface="Noto Sans KR"/>
              </a:rPr>
              <a:t> '</a:t>
            </a:r>
            <a:r>
              <a:rPr lang="ko-KR" altLang="en-US" sz="1500" b="0" i="0" dirty="0">
                <a:solidFill>
                  <a:srgbClr val="333333"/>
                </a:solidFill>
                <a:effectLst/>
                <a:latin typeface="Noto Sans KR"/>
              </a:rPr>
              <a:t>는 업로드 된 파일을 저장할 저장소와 관련된 클래스</a:t>
            </a:r>
          </a:p>
          <a:p>
            <a:pPr algn="l" fontAlgn="base"/>
            <a:r>
              <a:rPr lang="ko-KR" altLang="en-US" sz="1500" b="0" i="0" dirty="0">
                <a:solidFill>
                  <a:srgbClr val="333333"/>
                </a:solidFill>
                <a:effectLst/>
                <a:latin typeface="Noto Sans KR"/>
              </a:rPr>
              <a:t/>
            </a:r>
            <a:br>
              <a:rPr lang="ko-KR" altLang="en-US" sz="1500" b="0" i="0" dirty="0">
                <a:solidFill>
                  <a:srgbClr val="333333"/>
                </a:solidFill>
                <a:effectLst/>
                <a:latin typeface="Noto Sans KR"/>
              </a:rPr>
            </a:br>
            <a:r>
              <a:rPr lang="en-US" altLang="ko-KR" sz="1500" b="0" i="0" dirty="0">
                <a:solidFill>
                  <a:srgbClr val="333333"/>
                </a:solidFill>
                <a:effectLst/>
                <a:latin typeface="Noto Sans KR"/>
              </a:rPr>
              <a:t>File </a:t>
            </a:r>
            <a:r>
              <a:rPr lang="en-US" altLang="ko-KR" sz="1500" b="0" i="0" dirty="0" err="1">
                <a:solidFill>
                  <a:srgbClr val="333333"/>
                </a:solidFill>
                <a:effectLst/>
                <a:latin typeface="Noto Sans KR"/>
              </a:rPr>
              <a:t>attachesDir</a:t>
            </a:r>
            <a:r>
              <a:rPr lang="en-US" altLang="ko-KR" sz="1500" b="0" i="0" dirty="0">
                <a:solidFill>
                  <a:srgbClr val="333333"/>
                </a:solidFill>
                <a:effectLst/>
                <a:latin typeface="Noto Sans KR"/>
              </a:rPr>
              <a:t> = new File(ATTACHES_DIR);</a:t>
            </a:r>
          </a:p>
          <a:p>
            <a:pPr algn="l" fontAlgn="base"/>
            <a:r>
              <a:rPr lang="en-US" altLang="ko-KR" sz="1500" b="0" i="0" dirty="0" err="1">
                <a:solidFill>
                  <a:srgbClr val="333333"/>
                </a:solidFill>
                <a:effectLst/>
                <a:latin typeface="Noto Sans KR"/>
              </a:rPr>
              <a:t>DiskFileItemFactory</a:t>
            </a:r>
            <a:r>
              <a:rPr lang="en-US" altLang="ko-KR" sz="1500" b="0" i="0" dirty="0">
                <a:solidFill>
                  <a:srgbClr val="333333"/>
                </a:solidFill>
                <a:effectLst/>
                <a:latin typeface="Noto Sans KR"/>
              </a:rPr>
              <a:t> </a:t>
            </a:r>
            <a:r>
              <a:rPr lang="en-US" altLang="ko-KR" sz="1500" b="0" i="0" dirty="0" err="1">
                <a:solidFill>
                  <a:srgbClr val="333333"/>
                </a:solidFill>
                <a:effectLst/>
                <a:latin typeface="Noto Sans KR"/>
              </a:rPr>
              <a:t>fileItemFactory</a:t>
            </a:r>
            <a:r>
              <a:rPr lang="en-US" altLang="ko-KR" sz="1500" b="0" i="0" dirty="0">
                <a:solidFill>
                  <a:srgbClr val="333333"/>
                </a:solidFill>
                <a:effectLst/>
                <a:latin typeface="Noto Sans KR"/>
              </a:rPr>
              <a:t> = new </a:t>
            </a:r>
            <a:r>
              <a:rPr lang="en-US" altLang="ko-KR" sz="1500" b="0" i="0" dirty="0" err="1">
                <a:solidFill>
                  <a:srgbClr val="333333"/>
                </a:solidFill>
                <a:effectLst/>
                <a:latin typeface="Noto Sans KR"/>
              </a:rPr>
              <a:t>DiskFileItemFactory</a:t>
            </a:r>
            <a:r>
              <a:rPr lang="en-US" altLang="ko-KR" sz="1500" b="0" i="0" dirty="0">
                <a:solidFill>
                  <a:srgbClr val="333333"/>
                </a:solidFill>
                <a:effectLst/>
                <a:latin typeface="Noto Sans KR"/>
              </a:rPr>
              <a:t>();</a:t>
            </a:r>
            <a:br>
              <a:rPr lang="en-US" altLang="ko-KR" sz="1500" b="0" i="0" dirty="0">
                <a:solidFill>
                  <a:srgbClr val="333333"/>
                </a:solidFill>
                <a:effectLst/>
                <a:latin typeface="Noto Sans KR"/>
              </a:rPr>
            </a:br>
            <a:r>
              <a:rPr lang="en-US" altLang="ko-KR" sz="1500" b="0" i="0" dirty="0" err="1">
                <a:solidFill>
                  <a:srgbClr val="333333"/>
                </a:solidFill>
                <a:effectLst/>
                <a:latin typeface="Noto Sans KR"/>
              </a:rPr>
              <a:t>fileItemFactory.setRepository</a:t>
            </a:r>
            <a:r>
              <a:rPr lang="en-US" altLang="ko-KR" sz="1500" b="0" i="0" dirty="0">
                <a:solidFill>
                  <a:srgbClr val="333333"/>
                </a:solidFill>
                <a:effectLst/>
                <a:latin typeface="Noto Sans KR"/>
              </a:rPr>
              <a:t>(</a:t>
            </a:r>
            <a:r>
              <a:rPr lang="en-US" altLang="ko-KR" sz="1500" b="0" i="0" dirty="0" err="1">
                <a:solidFill>
                  <a:srgbClr val="333333"/>
                </a:solidFill>
                <a:effectLst/>
                <a:latin typeface="Noto Sans KR"/>
              </a:rPr>
              <a:t>attachesDir</a:t>
            </a:r>
            <a:r>
              <a:rPr lang="en-US" altLang="ko-KR" sz="1500" b="0" i="0" dirty="0">
                <a:solidFill>
                  <a:srgbClr val="333333"/>
                </a:solidFill>
                <a:effectLst/>
                <a:latin typeface="Noto Sans KR"/>
              </a:rPr>
              <a:t>);</a:t>
            </a:r>
          </a:p>
          <a:p>
            <a:pPr algn="l" fontAlgn="base"/>
            <a:r>
              <a:rPr lang="en-US" altLang="ko-KR" sz="1500" b="0" i="0" dirty="0" err="1">
                <a:solidFill>
                  <a:srgbClr val="333333"/>
                </a:solidFill>
                <a:effectLst/>
                <a:latin typeface="Noto Sans KR"/>
              </a:rPr>
              <a:t>fileItemFactory.setSizeThreshold</a:t>
            </a:r>
            <a:r>
              <a:rPr lang="en-US" altLang="ko-KR" sz="1500" b="0" i="0" dirty="0">
                <a:solidFill>
                  <a:srgbClr val="333333"/>
                </a:solidFill>
                <a:effectLst/>
                <a:latin typeface="Noto Sans KR"/>
              </a:rPr>
              <a:t>(LIMIT_SIZE_BYTES);</a:t>
            </a:r>
          </a:p>
          <a:p>
            <a:pPr algn="l" fontAlgn="base"/>
            <a:r>
              <a:rPr lang="en-US" altLang="ko-KR" sz="1500" b="0" i="0" dirty="0">
                <a:solidFill>
                  <a:srgbClr val="333333"/>
                </a:solidFill>
                <a:effectLst/>
                <a:latin typeface="Noto Sans KR"/>
              </a:rPr>
              <a:t> </a:t>
            </a:r>
          </a:p>
          <a:p>
            <a:pPr algn="l" fontAlgn="base"/>
            <a:r>
              <a:rPr lang="en-US" altLang="ko-KR" sz="1500" b="0" i="0" dirty="0">
                <a:solidFill>
                  <a:srgbClr val="333333"/>
                </a:solidFill>
                <a:effectLst/>
                <a:latin typeface="Noto Sans KR"/>
              </a:rPr>
              <a:t>' </a:t>
            </a:r>
            <a:r>
              <a:rPr lang="en-US" altLang="ko-KR" sz="1500" b="0" i="0" dirty="0" err="1">
                <a:solidFill>
                  <a:srgbClr val="333333"/>
                </a:solidFill>
                <a:effectLst/>
                <a:latin typeface="Noto Sans KR"/>
              </a:rPr>
              <a:t>setRepository</a:t>
            </a:r>
            <a:r>
              <a:rPr lang="en-US" altLang="ko-KR" sz="1500" b="0" i="0" dirty="0">
                <a:solidFill>
                  <a:srgbClr val="333333"/>
                </a:solidFill>
                <a:effectLst/>
                <a:latin typeface="Noto Sans KR"/>
              </a:rPr>
              <a:t>() '</a:t>
            </a:r>
            <a:r>
              <a:rPr lang="ko-KR" altLang="en-US" sz="1500" b="0" i="0" dirty="0">
                <a:solidFill>
                  <a:srgbClr val="333333"/>
                </a:solidFill>
                <a:effectLst/>
                <a:latin typeface="Noto Sans KR"/>
              </a:rPr>
              <a:t>메서드는 </a:t>
            </a:r>
            <a:r>
              <a:rPr lang="ko-KR" altLang="en-US" sz="1500" b="0" i="0" dirty="0" err="1">
                <a:solidFill>
                  <a:srgbClr val="333333"/>
                </a:solidFill>
                <a:effectLst/>
                <a:latin typeface="Noto Sans KR"/>
              </a:rPr>
              <a:t>업로드된</a:t>
            </a:r>
            <a:r>
              <a:rPr lang="ko-KR" altLang="en-US" sz="1500" b="0" i="0" dirty="0">
                <a:solidFill>
                  <a:srgbClr val="333333"/>
                </a:solidFill>
                <a:effectLst/>
                <a:latin typeface="Noto Sans KR"/>
              </a:rPr>
              <a:t> 파일을 저장할 위치를  </a:t>
            </a:r>
            <a:r>
              <a:rPr lang="en-US" altLang="ko-KR" sz="1500" b="0" i="0" dirty="0">
                <a:solidFill>
                  <a:srgbClr val="333333"/>
                </a:solidFill>
                <a:effectLst/>
                <a:latin typeface="Noto Sans KR"/>
              </a:rPr>
              <a:t>'File'</a:t>
            </a:r>
            <a:r>
              <a:rPr lang="ko-KR" altLang="en-US" sz="1500" b="0" i="0" dirty="0">
                <a:solidFill>
                  <a:srgbClr val="333333"/>
                </a:solidFill>
                <a:effectLst/>
                <a:latin typeface="Noto Sans KR"/>
              </a:rPr>
              <a:t>객체로 지정</a:t>
            </a:r>
          </a:p>
          <a:p>
            <a:pPr algn="l" fontAlgn="base"/>
            <a:r>
              <a:rPr lang="en-US" altLang="ko-KR" sz="1500" b="0" i="0" dirty="0">
                <a:solidFill>
                  <a:srgbClr val="333333"/>
                </a:solidFill>
                <a:effectLst/>
                <a:latin typeface="Noto Sans KR"/>
              </a:rPr>
              <a:t>' </a:t>
            </a:r>
            <a:r>
              <a:rPr lang="en-US" altLang="ko-KR" sz="1500" b="0" i="0" dirty="0" err="1">
                <a:solidFill>
                  <a:srgbClr val="333333"/>
                </a:solidFill>
                <a:effectLst/>
                <a:latin typeface="Noto Sans KR"/>
              </a:rPr>
              <a:t>setSizeThreshold</a:t>
            </a:r>
            <a:r>
              <a:rPr lang="en-US" altLang="ko-KR" sz="1500" b="0" i="0" dirty="0">
                <a:solidFill>
                  <a:srgbClr val="333333"/>
                </a:solidFill>
                <a:effectLst/>
                <a:latin typeface="Noto Sans KR"/>
              </a:rPr>
              <a:t>() '</a:t>
            </a:r>
            <a:r>
              <a:rPr lang="ko-KR" altLang="en-US" sz="1500" b="0" i="0" dirty="0">
                <a:solidFill>
                  <a:srgbClr val="333333"/>
                </a:solidFill>
                <a:effectLst/>
                <a:latin typeface="Noto Sans KR"/>
              </a:rPr>
              <a:t>메서드는 저장소에 임시파일을 생성할 한계 크기를 </a:t>
            </a:r>
            <a:r>
              <a:rPr lang="en-US" altLang="ko-KR" sz="1500" b="0" i="0" dirty="0">
                <a:solidFill>
                  <a:srgbClr val="333333"/>
                </a:solidFill>
                <a:effectLst/>
                <a:latin typeface="Noto Sans KR"/>
              </a:rPr>
              <a:t>byte</a:t>
            </a:r>
            <a:r>
              <a:rPr lang="ko-KR" altLang="en-US" sz="1500" b="0" i="0" dirty="0">
                <a:solidFill>
                  <a:srgbClr val="333333"/>
                </a:solidFill>
                <a:effectLst/>
                <a:latin typeface="Noto Sans KR"/>
              </a:rPr>
              <a:t>단위로 지정</a:t>
            </a:r>
          </a:p>
          <a:p>
            <a:pPr algn="l" fontAlgn="base"/>
            <a:r>
              <a:rPr lang="ko-KR" altLang="en-US" sz="1500" b="0" i="0" dirty="0">
                <a:solidFill>
                  <a:srgbClr val="333333"/>
                </a:solidFill>
                <a:effectLst/>
                <a:latin typeface="Noto Sans KR"/>
              </a:rPr>
              <a:t>예를 들어 이 값을 </a:t>
            </a:r>
            <a:r>
              <a:rPr lang="en-US" altLang="ko-KR" sz="1500" b="0" i="0" dirty="0">
                <a:solidFill>
                  <a:srgbClr val="333333"/>
                </a:solidFill>
                <a:effectLst/>
                <a:latin typeface="Noto Sans KR"/>
              </a:rPr>
              <a:t>'1024'</a:t>
            </a:r>
            <a:r>
              <a:rPr lang="ko-KR" altLang="en-US" sz="1500" b="0" i="0" dirty="0">
                <a:solidFill>
                  <a:srgbClr val="333333"/>
                </a:solidFill>
                <a:effectLst/>
                <a:latin typeface="Noto Sans KR"/>
              </a:rPr>
              <a:t>로 지정한 경우 </a:t>
            </a:r>
            <a:r>
              <a:rPr lang="en-US" altLang="ko-KR" sz="1500" b="0" i="0" dirty="0">
                <a:solidFill>
                  <a:srgbClr val="333333"/>
                </a:solidFill>
                <a:effectLst/>
                <a:latin typeface="Noto Sans KR"/>
              </a:rPr>
              <a:t>'1024byte'</a:t>
            </a:r>
            <a:r>
              <a:rPr lang="ko-KR" altLang="en-US" sz="1500" b="0" i="0" dirty="0">
                <a:solidFill>
                  <a:srgbClr val="333333"/>
                </a:solidFill>
                <a:effectLst/>
                <a:latin typeface="Noto Sans KR"/>
              </a:rPr>
              <a:t>이상의 파일을 업로드 했을 때 메모리에 있던 파일의 바이너리 데이터를 저장소에 임시파일로 잠시 저장됨</a:t>
            </a:r>
            <a:r>
              <a:rPr lang="en-US" altLang="ko-KR" sz="1500" b="0" i="0" dirty="0">
                <a:solidFill>
                  <a:srgbClr val="333333"/>
                </a:solidFill>
                <a:effectLst/>
                <a:latin typeface="Noto Sans KR"/>
              </a:rPr>
              <a:t>.</a:t>
            </a:r>
          </a:p>
          <a:p>
            <a:pPr algn="l" fontAlgn="base"/>
            <a:r>
              <a:rPr lang="ko-KR" altLang="en-US" sz="1500" b="0" i="0" dirty="0">
                <a:solidFill>
                  <a:srgbClr val="333333"/>
                </a:solidFill>
                <a:effectLst/>
                <a:latin typeface="Noto Sans KR"/>
              </a:rPr>
              <a:t>이렇게 임시파일로 저장하는 이유는 대용량 파일을 업로드 했을 때 그만한 크기의 데이터를 </a:t>
            </a:r>
            <a:r>
              <a:rPr lang="ko-KR" altLang="en-US" sz="1500" b="0" i="0" dirty="0" err="1">
                <a:solidFill>
                  <a:srgbClr val="333333"/>
                </a:solidFill>
                <a:effectLst/>
                <a:latin typeface="Noto Sans KR"/>
              </a:rPr>
              <a:t>웹어플리케이션이</a:t>
            </a:r>
            <a:r>
              <a:rPr lang="ko-KR" altLang="en-US" sz="1500" b="0" i="0" dirty="0">
                <a:solidFill>
                  <a:srgbClr val="333333"/>
                </a:solidFill>
                <a:effectLst/>
                <a:latin typeface="Noto Sans KR"/>
              </a:rPr>
              <a:t> 동작하는 </a:t>
            </a:r>
            <a:r>
              <a:rPr lang="en-US" altLang="ko-KR" sz="1500" b="0" i="0" dirty="0">
                <a:solidFill>
                  <a:srgbClr val="333333"/>
                </a:solidFill>
                <a:effectLst/>
                <a:latin typeface="Noto Sans KR"/>
              </a:rPr>
              <a:t>JVM</a:t>
            </a:r>
            <a:r>
              <a:rPr lang="ko-KR" altLang="en-US" sz="1500" b="0" i="0" dirty="0">
                <a:solidFill>
                  <a:srgbClr val="333333"/>
                </a:solidFill>
                <a:effectLst/>
                <a:latin typeface="Noto Sans KR"/>
              </a:rPr>
              <a:t>메모리상에 모두 </a:t>
            </a:r>
            <a:r>
              <a:rPr lang="ko-KR" altLang="en-US" sz="1500" b="0" i="0" dirty="0" err="1">
                <a:solidFill>
                  <a:srgbClr val="333333"/>
                </a:solidFill>
                <a:effectLst/>
                <a:latin typeface="Noto Sans KR"/>
              </a:rPr>
              <a:t>로드하는</a:t>
            </a:r>
            <a:r>
              <a:rPr lang="ko-KR" altLang="en-US" sz="1500" b="0" i="0" dirty="0">
                <a:solidFill>
                  <a:srgbClr val="333333"/>
                </a:solidFill>
                <a:effectLst/>
                <a:latin typeface="Noto Sans KR"/>
              </a:rPr>
              <a:t> 것은 부담이 되기 때문</a:t>
            </a:r>
            <a:r>
              <a:rPr lang="en-US" altLang="ko-KR" sz="1500" b="0" i="0" dirty="0">
                <a:solidFill>
                  <a:srgbClr val="333333"/>
                </a:solidFill>
                <a:effectLst/>
                <a:latin typeface="Noto Sans KR"/>
              </a:rPr>
              <a:t>. </a:t>
            </a:r>
            <a:r>
              <a:rPr lang="ko-KR" altLang="en-US" sz="1500" b="0" i="0" dirty="0">
                <a:solidFill>
                  <a:srgbClr val="333333"/>
                </a:solidFill>
                <a:effectLst/>
                <a:latin typeface="Noto Sans KR"/>
              </a:rPr>
              <a:t>임시파일로 </a:t>
            </a:r>
            <a:r>
              <a:rPr lang="ko-KR" altLang="en-US" sz="1500" b="0" i="0" dirty="0" err="1">
                <a:solidFill>
                  <a:srgbClr val="333333"/>
                </a:solidFill>
                <a:effectLst/>
                <a:latin typeface="Noto Sans KR"/>
              </a:rPr>
              <a:t>저장되었던파일은</a:t>
            </a:r>
            <a:r>
              <a:rPr lang="ko-KR" altLang="en-US" sz="1500" b="0" i="0" dirty="0">
                <a:solidFill>
                  <a:srgbClr val="333333"/>
                </a:solidFill>
                <a:effectLst/>
                <a:latin typeface="Noto Sans KR"/>
              </a:rPr>
              <a:t> 이후에 </a:t>
            </a:r>
            <a:r>
              <a:rPr lang="en-US" altLang="ko-KR" sz="1500" b="0" i="0" dirty="0">
                <a:solidFill>
                  <a:srgbClr val="333333"/>
                </a:solidFill>
                <a:effectLst/>
                <a:latin typeface="Noto Sans KR"/>
              </a:rPr>
              <a:t>' </a:t>
            </a:r>
            <a:r>
              <a:rPr lang="en-US" altLang="ko-KR" sz="1500" b="0" i="0" dirty="0" err="1">
                <a:solidFill>
                  <a:srgbClr val="333333"/>
                </a:solidFill>
                <a:effectLst/>
                <a:latin typeface="Noto Sans KR"/>
              </a:rPr>
              <a:t>FileItem</a:t>
            </a:r>
            <a:r>
              <a:rPr lang="en-US" altLang="ko-KR" sz="1500" b="0" i="0" dirty="0">
                <a:solidFill>
                  <a:srgbClr val="333333"/>
                </a:solidFill>
                <a:effectLst/>
                <a:latin typeface="Noto Sans KR"/>
              </a:rPr>
              <a:t> write() '</a:t>
            </a:r>
            <a:r>
              <a:rPr lang="ko-KR" altLang="en-US" sz="1500" b="0" i="0" dirty="0">
                <a:solidFill>
                  <a:srgbClr val="333333"/>
                </a:solidFill>
                <a:effectLst/>
                <a:latin typeface="Noto Sans KR"/>
              </a:rPr>
              <a:t>메서드를 통해 실제 파일로 변경되거나 </a:t>
            </a:r>
            <a:r>
              <a:rPr lang="en-US" altLang="ko-KR" sz="1500" b="0" i="0" dirty="0">
                <a:solidFill>
                  <a:srgbClr val="333333"/>
                </a:solidFill>
                <a:effectLst/>
                <a:latin typeface="Noto Sans KR"/>
              </a:rPr>
              <a:t>'</a:t>
            </a:r>
            <a:r>
              <a:rPr lang="en-US" altLang="ko-KR" sz="1500" b="0" i="0" dirty="0" err="1">
                <a:solidFill>
                  <a:srgbClr val="333333"/>
                </a:solidFill>
                <a:effectLst/>
                <a:latin typeface="Noto Sans KR"/>
              </a:rPr>
              <a:t>FilwItem</a:t>
            </a:r>
            <a:r>
              <a:rPr lang="en-US" altLang="ko-KR" sz="1500" b="0" i="0" dirty="0">
                <a:solidFill>
                  <a:srgbClr val="333333"/>
                </a:solidFill>
                <a:effectLst/>
                <a:latin typeface="Noto Sans KR"/>
              </a:rPr>
              <a:t> delete() '</a:t>
            </a:r>
            <a:r>
              <a:rPr lang="ko-KR" altLang="en-US" sz="1500" b="0" i="0" dirty="0">
                <a:solidFill>
                  <a:srgbClr val="333333"/>
                </a:solidFill>
                <a:effectLst/>
                <a:latin typeface="Noto Sans KR"/>
              </a:rPr>
              <a:t>메서드를 통해 제거됨</a:t>
            </a:r>
          </a:p>
          <a:p>
            <a:endParaRPr lang="ko-KR" altLang="en-US" sz="1500" dirty="0"/>
          </a:p>
        </p:txBody>
      </p:sp>
      <p:pic>
        <p:nvPicPr>
          <p:cNvPr id="5" name="그림 4">
            <a:extLst>
              <a:ext uri="{FF2B5EF4-FFF2-40B4-BE49-F238E27FC236}">
                <a16:creationId xmlns:a16="http://schemas.microsoft.com/office/drawing/2014/main" id="{EC35EDEB-71AF-B092-7DB1-48DB18E65521}"/>
              </a:ext>
            </a:extLst>
          </p:cNvPr>
          <p:cNvPicPr>
            <a:picLocks noChangeAspect="1"/>
          </p:cNvPicPr>
          <p:nvPr/>
        </p:nvPicPr>
        <p:blipFill>
          <a:blip r:embed="rId2"/>
          <a:stretch>
            <a:fillRect/>
          </a:stretch>
        </p:blipFill>
        <p:spPr>
          <a:xfrm>
            <a:off x="8515350" y="1339110"/>
            <a:ext cx="3676650" cy="904875"/>
          </a:xfrm>
          <a:prstGeom prst="rect">
            <a:avLst/>
          </a:prstGeom>
        </p:spPr>
      </p:pic>
    </p:spTree>
    <p:extLst>
      <p:ext uri="{BB962C8B-B14F-4D97-AF65-F5344CB8AC3E}">
        <p14:creationId xmlns:p14="http://schemas.microsoft.com/office/powerpoint/2010/main" val="97808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85A92E78-0BE0-8EC6-B2B0-3419B3882AEA}"/>
              </a:ext>
            </a:extLst>
          </p:cNvPr>
          <p:cNvPicPr>
            <a:picLocks noChangeAspect="1"/>
          </p:cNvPicPr>
          <p:nvPr/>
        </p:nvPicPr>
        <p:blipFill>
          <a:blip r:embed="rId2"/>
          <a:stretch>
            <a:fillRect/>
          </a:stretch>
        </p:blipFill>
        <p:spPr>
          <a:xfrm>
            <a:off x="1550125" y="481339"/>
            <a:ext cx="8456024" cy="5655534"/>
          </a:xfrm>
          <a:prstGeom prst="rect">
            <a:avLst/>
          </a:prstGeom>
        </p:spPr>
      </p:pic>
    </p:spTree>
    <p:extLst>
      <p:ext uri="{BB962C8B-B14F-4D97-AF65-F5344CB8AC3E}">
        <p14:creationId xmlns:p14="http://schemas.microsoft.com/office/powerpoint/2010/main" val="1058252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449164-749B-D55C-6FAD-D44CE0F85BFD}"/>
              </a:ext>
            </a:extLst>
          </p:cNvPr>
          <p:cNvSpPr>
            <a:spLocks noGrp="1"/>
          </p:cNvSpPr>
          <p:nvPr>
            <p:ph type="title"/>
          </p:nvPr>
        </p:nvSpPr>
        <p:spPr/>
        <p:txBody>
          <a:bodyPr>
            <a:normAutofit/>
          </a:bodyPr>
          <a:lstStyle/>
          <a:p>
            <a:r>
              <a:rPr lang="en-US" altLang="ko-KR" sz="4000" b="1" i="0" dirty="0">
                <a:solidFill>
                  <a:srgbClr val="333333"/>
                </a:solidFill>
                <a:effectLst/>
                <a:latin typeface="Noto Sans KR"/>
              </a:rPr>
              <a:t>Apache Commons </a:t>
            </a:r>
            <a:r>
              <a:rPr lang="en-US" altLang="ko-KR" sz="4000" b="1" i="0" dirty="0" err="1">
                <a:solidFill>
                  <a:srgbClr val="333333"/>
                </a:solidFill>
                <a:effectLst/>
                <a:latin typeface="Noto Sans KR"/>
              </a:rPr>
              <a:t>FileUpload</a:t>
            </a:r>
            <a:r>
              <a:rPr lang="en-US" altLang="ko-KR" sz="4000" b="1" i="0" dirty="0">
                <a:solidFill>
                  <a:srgbClr val="333333"/>
                </a:solidFill>
                <a:effectLst/>
                <a:latin typeface="Noto Sans KR"/>
              </a:rPr>
              <a:t> </a:t>
            </a:r>
            <a:r>
              <a:rPr lang="ko-KR" altLang="en-US" sz="4000" b="1" i="0" dirty="0">
                <a:solidFill>
                  <a:srgbClr val="333333"/>
                </a:solidFill>
                <a:effectLst/>
                <a:latin typeface="Noto Sans KR"/>
              </a:rPr>
              <a:t>를 이용한 파일 업로드 구현</a:t>
            </a:r>
            <a:endParaRPr lang="ko-KR" altLang="en-US" sz="4000" dirty="0"/>
          </a:p>
        </p:txBody>
      </p:sp>
      <p:sp>
        <p:nvSpPr>
          <p:cNvPr id="3" name="내용 개체 틀 2">
            <a:extLst>
              <a:ext uri="{FF2B5EF4-FFF2-40B4-BE49-F238E27FC236}">
                <a16:creationId xmlns:a16="http://schemas.microsoft.com/office/drawing/2014/main" id="{33037788-F814-D6C7-AEFC-F88CA51FE1A8}"/>
              </a:ext>
            </a:extLst>
          </p:cNvPr>
          <p:cNvSpPr>
            <a:spLocks noGrp="1"/>
          </p:cNvSpPr>
          <p:nvPr>
            <p:ph idx="1"/>
          </p:nvPr>
        </p:nvSpPr>
        <p:spPr>
          <a:xfrm>
            <a:off x="1097280" y="1845733"/>
            <a:ext cx="10058400" cy="4396041"/>
          </a:xfrm>
        </p:spPr>
        <p:txBody>
          <a:bodyPr>
            <a:noAutofit/>
          </a:bodyPr>
          <a:lstStyle/>
          <a:p>
            <a:pPr algn="l" fontAlgn="base">
              <a:lnSpc>
                <a:spcPct val="150000"/>
              </a:lnSpc>
            </a:pPr>
            <a:r>
              <a:rPr lang="en-US" altLang="ko-KR" sz="1600" b="1" i="0" dirty="0" err="1">
                <a:solidFill>
                  <a:srgbClr val="333333"/>
                </a:solidFill>
                <a:effectLst/>
                <a:latin typeface="Noto Sans KR"/>
              </a:rPr>
              <a:t>ServletFileUpload</a:t>
            </a:r>
            <a:r>
              <a:rPr lang="en-US" altLang="ko-KR" sz="1600" b="1" i="0" dirty="0">
                <a:solidFill>
                  <a:srgbClr val="333333"/>
                </a:solidFill>
                <a:effectLst/>
                <a:latin typeface="Noto Sans KR"/>
              </a:rPr>
              <a:t> </a:t>
            </a:r>
            <a:endParaRPr lang="en-US" altLang="ko-KR" sz="1600" b="0" i="0" dirty="0">
              <a:solidFill>
                <a:srgbClr val="333333"/>
              </a:solidFill>
              <a:effectLst/>
              <a:latin typeface="Noto Sans KR"/>
            </a:endParaRPr>
          </a:p>
          <a:p>
            <a:pPr algn="l" fontAlgn="base">
              <a:lnSpc>
                <a:spcPct val="150000"/>
              </a:lnSpc>
            </a:pPr>
            <a:r>
              <a:rPr lang="en-US" altLang="ko-KR" sz="1600" b="0" i="0" dirty="0">
                <a:solidFill>
                  <a:srgbClr val="333333"/>
                </a:solidFill>
                <a:effectLst/>
                <a:latin typeface="Noto Sans KR"/>
              </a:rPr>
              <a:t>: ' </a:t>
            </a:r>
            <a:r>
              <a:rPr lang="en-US" altLang="ko-KR" sz="1600" b="0" i="0" dirty="0" err="1">
                <a:solidFill>
                  <a:srgbClr val="333333"/>
                </a:solidFill>
                <a:effectLst/>
                <a:latin typeface="Noto Sans KR"/>
              </a:rPr>
              <a:t>ServletFileUpload</a:t>
            </a:r>
            <a:r>
              <a:rPr lang="en-US" altLang="ko-KR" sz="1600" b="0" i="0" dirty="0">
                <a:solidFill>
                  <a:srgbClr val="333333"/>
                </a:solidFill>
                <a:effectLst/>
                <a:latin typeface="Noto Sans KR"/>
              </a:rPr>
              <a:t> '</a:t>
            </a:r>
            <a:r>
              <a:rPr lang="ko-KR" altLang="en-US" sz="1600" b="0" i="0" dirty="0">
                <a:solidFill>
                  <a:srgbClr val="333333"/>
                </a:solidFill>
                <a:effectLst/>
                <a:latin typeface="Noto Sans KR"/>
              </a:rPr>
              <a:t>클래스는 </a:t>
            </a:r>
            <a:r>
              <a:rPr lang="en-US" altLang="ko-KR" sz="1600" b="0" i="0" dirty="0">
                <a:solidFill>
                  <a:srgbClr val="333333"/>
                </a:solidFill>
                <a:effectLst/>
                <a:latin typeface="Noto Sans KR"/>
              </a:rPr>
              <a:t>HTTP</a:t>
            </a:r>
            <a:r>
              <a:rPr lang="ko-KR" altLang="en-US" sz="1600" b="0" i="0" dirty="0">
                <a:solidFill>
                  <a:srgbClr val="333333"/>
                </a:solidFill>
                <a:effectLst/>
                <a:latin typeface="Noto Sans KR"/>
              </a:rPr>
              <a:t>요청에 대한 </a:t>
            </a:r>
            <a:r>
              <a:rPr lang="en-US" altLang="ko-KR" sz="1600" b="0" i="0" dirty="0">
                <a:solidFill>
                  <a:srgbClr val="333333"/>
                </a:solidFill>
                <a:effectLst/>
                <a:latin typeface="Noto Sans KR"/>
              </a:rPr>
              <a:t>'</a:t>
            </a:r>
            <a:r>
              <a:rPr lang="en-US" altLang="ko-KR" sz="1600" b="0" i="0" dirty="0" err="1">
                <a:solidFill>
                  <a:srgbClr val="333333"/>
                </a:solidFill>
                <a:effectLst/>
                <a:latin typeface="Noto Sans KR"/>
              </a:rPr>
              <a:t>HttpServletRequest</a:t>
            </a:r>
            <a:r>
              <a:rPr lang="en-US" altLang="ko-KR" sz="1600" b="0" i="0" dirty="0">
                <a:solidFill>
                  <a:srgbClr val="333333"/>
                </a:solidFill>
                <a:effectLst/>
                <a:latin typeface="Noto Sans KR"/>
              </a:rPr>
              <a:t> '</a:t>
            </a:r>
            <a:r>
              <a:rPr lang="ko-KR" altLang="en-US" sz="1600" b="0" i="0" dirty="0">
                <a:solidFill>
                  <a:srgbClr val="333333"/>
                </a:solidFill>
                <a:effectLst/>
                <a:latin typeface="Noto Sans KR"/>
              </a:rPr>
              <a:t>객체로부터 </a:t>
            </a:r>
            <a:r>
              <a:rPr lang="en-US" altLang="ko-KR" sz="1600" b="0" i="0" dirty="0">
                <a:solidFill>
                  <a:srgbClr val="333333"/>
                </a:solidFill>
                <a:effectLst/>
                <a:latin typeface="Noto Sans KR"/>
              </a:rPr>
              <a:t>' multipart/form-data '</a:t>
            </a:r>
            <a:r>
              <a:rPr lang="ko-KR" altLang="en-US" sz="1600" b="0" i="0" dirty="0">
                <a:solidFill>
                  <a:srgbClr val="333333"/>
                </a:solidFill>
                <a:effectLst/>
                <a:latin typeface="Noto Sans KR"/>
              </a:rPr>
              <a:t>형식으로 넘어온 </a:t>
            </a:r>
            <a:r>
              <a:rPr lang="en-US" altLang="ko-KR" sz="1600" b="0" i="0" dirty="0">
                <a:solidFill>
                  <a:srgbClr val="333333"/>
                </a:solidFill>
                <a:effectLst/>
                <a:latin typeface="Noto Sans KR"/>
              </a:rPr>
              <a:t>HTTP Body</a:t>
            </a:r>
            <a:r>
              <a:rPr lang="ko-KR" altLang="en-US" sz="1600" b="0" i="0" dirty="0">
                <a:solidFill>
                  <a:srgbClr val="333333"/>
                </a:solidFill>
                <a:effectLst/>
                <a:latin typeface="Noto Sans KR"/>
              </a:rPr>
              <a:t>부분을 다루기 쉽게 변환해주는 역할을 수행</a:t>
            </a:r>
            <a:r>
              <a:rPr lang="en-US" altLang="ko-KR" sz="1600" b="0" i="0" dirty="0">
                <a:solidFill>
                  <a:srgbClr val="333333"/>
                </a:solidFill>
                <a:effectLst/>
                <a:latin typeface="Noto Sans KR"/>
              </a:rPr>
              <a:t>.</a:t>
            </a:r>
          </a:p>
          <a:p>
            <a:pPr algn="l" fontAlgn="base">
              <a:lnSpc>
                <a:spcPct val="150000"/>
              </a:lnSpc>
            </a:pPr>
            <a:r>
              <a:rPr lang="en-US" altLang="ko-KR" sz="1600" b="0" i="0" dirty="0" err="1">
                <a:solidFill>
                  <a:srgbClr val="333333"/>
                </a:solidFill>
                <a:effectLst/>
                <a:latin typeface="Noto Sans KR"/>
              </a:rPr>
              <a:t>ServletFileUpload</a:t>
            </a:r>
            <a:r>
              <a:rPr lang="en-US" altLang="ko-KR" sz="1600" b="0" i="0" dirty="0">
                <a:solidFill>
                  <a:srgbClr val="333333"/>
                </a:solidFill>
                <a:effectLst/>
                <a:latin typeface="Noto Sans KR"/>
              </a:rPr>
              <a:t> </a:t>
            </a:r>
            <a:r>
              <a:rPr lang="en-US" altLang="ko-KR" sz="1600" b="0" i="0" dirty="0" err="1">
                <a:solidFill>
                  <a:srgbClr val="333333"/>
                </a:solidFill>
                <a:effectLst/>
                <a:latin typeface="Noto Sans KR"/>
              </a:rPr>
              <a:t>fileUpload</a:t>
            </a:r>
            <a:r>
              <a:rPr lang="en-US" altLang="ko-KR" sz="1600" b="0" i="0" dirty="0">
                <a:solidFill>
                  <a:srgbClr val="333333"/>
                </a:solidFill>
                <a:effectLst/>
                <a:latin typeface="Noto Sans KR"/>
              </a:rPr>
              <a:t> = new </a:t>
            </a:r>
            <a:r>
              <a:rPr lang="en-US" altLang="ko-KR" sz="1600" b="0" i="0" dirty="0" err="1">
                <a:solidFill>
                  <a:srgbClr val="333333"/>
                </a:solidFill>
                <a:effectLst/>
                <a:latin typeface="Noto Sans KR"/>
              </a:rPr>
              <a:t>ServletFileUpload</a:t>
            </a:r>
            <a:r>
              <a:rPr lang="en-US" altLang="ko-KR" sz="1600" b="0" i="0" dirty="0">
                <a:solidFill>
                  <a:srgbClr val="333333"/>
                </a:solidFill>
                <a:effectLst/>
                <a:latin typeface="Noto Sans KR"/>
              </a:rPr>
              <a:t>(</a:t>
            </a:r>
            <a:r>
              <a:rPr lang="en-US" altLang="ko-KR" sz="1600" b="0" i="0" dirty="0" err="1">
                <a:solidFill>
                  <a:srgbClr val="333333"/>
                </a:solidFill>
                <a:effectLst/>
                <a:latin typeface="Noto Sans KR"/>
              </a:rPr>
              <a:t>fileItemFactory</a:t>
            </a:r>
            <a:r>
              <a:rPr lang="en-US" altLang="ko-KR" sz="1600" b="0" i="0" dirty="0">
                <a:solidFill>
                  <a:srgbClr val="333333"/>
                </a:solidFill>
                <a:effectLst/>
                <a:latin typeface="Noto Sans KR"/>
              </a:rPr>
              <a:t>); </a:t>
            </a:r>
          </a:p>
          <a:p>
            <a:pPr algn="l" fontAlgn="base">
              <a:lnSpc>
                <a:spcPct val="150000"/>
              </a:lnSpc>
            </a:pPr>
            <a:r>
              <a:rPr lang="en-US" altLang="ko-KR" sz="1600" b="0" i="0" dirty="0">
                <a:solidFill>
                  <a:srgbClr val="333333"/>
                </a:solidFill>
                <a:effectLst/>
                <a:latin typeface="Noto Sans KR"/>
              </a:rPr>
              <a:t>List&lt;</a:t>
            </a:r>
            <a:r>
              <a:rPr lang="en-US" altLang="ko-KR" sz="1600" b="0" i="0" dirty="0" err="1">
                <a:solidFill>
                  <a:srgbClr val="333333"/>
                </a:solidFill>
                <a:effectLst/>
                <a:latin typeface="Noto Sans KR"/>
              </a:rPr>
              <a:t>FileItem</a:t>
            </a:r>
            <a:r>
              <a:rPr lang="en-US" altLang="ko-KR" sz="1600" b="0" i="0" dirty="0">
                <a:solidFill>
                  <a:srgbClr val="333333"/>
                </a:solidFill>
                <a:effectLst/>
                <a:latin typeface="Noto Sans KR"/>
              </a:rPr>
              <a:t>&gt; items = </a:t>
            </a:r>
            <a:r>
              <a:rPr lang="en-US" altLang="ko-KR" sz="1600" b="0" i="0" dirty="0" err="1">
                <a:solidFill>
                  <a:srgbClr val="333333"/>
                </a:solidFill>
                <a:effectLst/>
                <a:latin typeface="Noto Sans KR"/>
              </a:rPr>
              <a:t>fileUpload.parseRequest</a:t>
            </a:r>
            <a:r>
              <a:rPr lang="en-US" altLang="ko-KR" sz="1600" b="0" i="0" dirty="0">
                <a:solidFill>
                  <a:srgbClr val="333333"/>
                </a:solidFill>
                <a:effectLst/>
                <a:latin typeface="Noto Sans KR"/>
              </a:rPr>
              <a:t>(request);</a:t>
            </a:r>
          </a:p>
          <a:p>
            <a:pPr algn="l" fontAlgn="base">
              <a:lnSpc>
                <a:spcPct val="150000"/>
              </a:lnSpc>
            </a:pPr>
            <a:r>
              <a:rPr lang="en-US" altLang="ko-KR" sz="1600" b="0" i="0" dirty="0">
                <a:solidFill>
                  <a:srgbClr val="333333"/>
                </a:solidFill>
                <a:effectLst/>
                <a:latin typeface="Noto Sans KR"/>
              </a:rPr>
              <a:t>' </a:t>
            </a:r>
            <a:r>
              <a:rPr lang="en-US" altLang="ko-KR" sz="1600" b="0" i="0" dirty="0" err="1">
                <a:solidFill>
                  <a:srgbClr val="333333"/>
                </a:solidFill>
                <a:effectLst/>
                <a:latin typeface="Noto Sans KR"/>
              </a:rPr>
              <a:t>parseRequest</a:t>
            </a:r>
            <a:r>
              <a:rPr lang="en-US" altLang="ko-KR" sz="1600" b="0" i="0" dirty="0">
                <a:solidFill>
                  <a:srgbClr val="333333"/>
                </a:solidFill>
                <a:effectLst/>
                <a:latin typeface="Noto Sans KR"/>
              </a:rPr>
              <a:t>() '</a:t>
            </a:r>
            <a:r>
              <a:rPr lang="ko-KR" altLang="en-US" sz="1600" b="0" i="0" dirty="0">
                <a:solidFill>
                  <a:srgbClr val="333333"/>
                </a:solidFill>
                <a:effectLst/>
                <a:latin typeface="Noto Sans KR"/>
              </a:rPr>
              <a:t>메서드를 수행하면 </a:t>
            </a:r>
            <a:r>
              <a:rPr lang="en-US" altLang="ko-KR" sz="1600" b="0" i="0" dirty="0">
                <a:solidFill>
                  <a:srgbClr val="333333"/>
                </a:solidFill>
                <a:effectLst/>
                <a:latin typeface="Noto Sans KR"/>
              </a:rPr>
              <a:t>' </a:t>
            </a:r>
            <a:r>
              <a:rPr lang="en-US" altLang="ko-KR" sz="1600" b="0" i="0" dirty="0" err="1">
                <a:solidFill>
                  <a:srgbClr val="333333"/>
                </a:solidFill>
                <a:effectLst/>
                <a:latin typeface="Noto Sans KR"/>
              </a:rPr>
              <a:t>FileItem</a:t>
            </a:r>
            <a:r>
              <a:rPr lang="en-US" altLang="ko-KR" sz="1600" b="0" i="0" dirty="0">
                <a:solidFill>
                  <a:srgbClr val="333333"/>
                </a:solidFill>
                <a:effectLst/>
                <a:latin typeface="Noto Sans KR"/>
              </a:rPr>
              <a:t> '</a:t>
            </a:r>
            <a:r>
              <a:rPr lang="ko-KR" altLang="en-US" sz="1600" b="0" i="0" dirty="0">
                <a:solidFill>
                  <a:srgbClr val="333333"/>
                </a:solidFill>
                <a:effectLst/>
                <a:latin typeface="Noto Sans KR"/>
              </a:rPr>
              <a:t>이라는 형식으로 반환</a:t>
            </a:r>
          </a:p>
          <a:p>
            <a:pPr>
              <a:lnSpc>
                <a:spcPct val="150000"/>
              </a:lnSpc>
            </a:pPr>
            <a:endParaRPr lang="ko-KR" altLang="en-US" sz="1600" dirty="0"/>
          </a:p>
        </p:txBody>
      </p:sp>
    </p:spTree>
    <p:extLst>
      <p:ext uri="{BB962C8B-B14F-4D97-AF65-F5344CB8AC3E}">
        <p14:creationId xmlns:p14="http://schemas.microsoft.com/office/powerpoint/2010/main" val="2312098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449164-749B-D55C-6FAD-D44CE0F85BFD}"/>
              </a:ext>
            </a:extLst>
          </p:cNvPr>
          <p:cNvSpPr>
            <a:spLocks noGrp="1"/>
          </p:cNvSpPr>
          <p:nvPr>
            <p:ph type="title"/>
          </p:nvPr>
        </p:nvSpPr>
        <p:spPr/>
        <p:txBody>
          <a:bodyPr>
            <a:normAutofit/>
          </a:bodyPr>
          <a:lstStyle/>
          <a:p>
            <a:r>
              <a:rPr lang="en-US" altLang="ko-KR" sz="4000" b="1" i="0" dirty="0">
                <a:solidFill>
                  <a:srgbClr val="333333"/>
                </a:solidFill>
                <a:effectLst/>
                <a:latin typeface="Noto Sans KR"/>
              </a:rPr>
              <a:t>Apache Commons </a:t>
            </a:r>
            <a:r>
              <a:rPr lang="en-US" altLang="ko-KR" sz="4000" b="1" i="0" dirty="0" err="1">
                <a:solidFill>
                  <a:srgbClr val="333333"/>
                </a:solidFill>
                <a:effectLst/>
                <a:latin typeface="Noto Sans KR"/>
              </a:rPr>
              <a:t>FileUpload</a:t>
            </a:r>
            <a:r>
              <a:rPr lang="en-US" altLang="ko-KR" sz="4000" b="1" i="0" dirty="0">
                <a:solidFill>
                  <a:srgbClr val="333333"/>
                </a:solidFill>
                <a:effectLst/>
                <a:latin typeface="Noto Sans KR"/>
              </a:rPr>
              <a:t> </a:t>
            </a:r>
            <a:r>
              <a:rPr lang="ko-KR" altLang="en-US" sz="4000" b="1" i="0" dirty="0">
                <a:solidFill>
                  <a:srgbClr val="333333"/>
                </a:solidFill>
                <a:effectLst/>
                <a:latin typeface="Noto Sans KR"/>
              </a:rPr>
              <a:t>를 이용한 파일 업로드 구현</a:t>
            </a:r>
            <a:endParaRPr lang="ko-KR" altLang="en-US" sz="4000" dirty="0"/>
          </a:p>
        </p:txBody>
      </p:sp>
      <p:sp>
        <p:nvSpPr>
          <p:cNvPr id="3" name="내용 개체 틀 2">
            <a:extLst>
              <a:ext uri="{FF2B5EF4-FFF2-40B4-BE49-F238E27FC236}">
                <a16:creationId xmlns:a16="http://schemas.microsoft.com/office/drawing/2014/main" id="{33037788-F814-D6C7-AEFC-F88CA51FE1A8}"/>
              </a:ext>
            </a:extLst>
          </p:cNvPr>
          <p:cNvSpPr>
            <a:spLocks noGrp="1"/>
          </p:cNvSpPr>
          <p:nvPr>
            <p:ph idx="1"/>
          </p:nvPr>
        </p:nvSpPr>
        <p:spPr>
          <a:xfrm>
            <a:off x="1097280" y="1845733"/>
            <a:ext cx="10058400" cy="4396041"/>
          </a:xfrm>
        </p:spPr>
        <p:txBody>
          <a:bodyPr>
            <a:noAutofit/>
          </a:bodyPr>
          <a:lstStyle/>
          <a:p>
            <a:pPr algn="l" fontAlgn="base"/>
            <a:r>
              <a:rPr lang="en-US" altLang="ko-KR" sz="1400" b="1" i="0" dirty="0" err="1">
                <a:solidFill>
                  <a:srgbClr val="333333"/>
                </a:solidFill>
                <a:effectLst/>
                <a:latin typeface="Noto Sans KR"/>
              </a:rPr>
              <a:t>FileItem</a:t>
            </a:r>
            <a:endParaRPr lang="ko-KR" altLang="en-US" sz="1400" b="0" i="0" dirty="0">
              <a:solidFill>
                <a:srgbClr val="333333"/>
              </a:solidFill>
              <a:effectLst/>
              <a:latin typeface="Noto Sans KR"/>
            </a:endParaRPr>
          </a:p>
          <a:p>
            <a:pPr algn="l" fontAlgn="base"/>
            <a:r>
              <a:rPr lang="en-US" altLang="ko-KR" sz="1400" b="0" i="0" dirty="0">
                <a:solidFill>
                  <a:srgbClr val="333333"/>
                </a:solidFill>
                <a:effectLst/>
                <a:latin typeface="Noto Sans KR"/>
              </a:rPr>
              <a:t>: </a:t>
            </a:r>
            <a:r>
              <a:rPr lang="ko-KR" altLang="en-US" sz="1400" b="0" i="0" dirty="0">
                <a:solidFill>
                  <a:srgbClr val="333333"/>
                </a:solidFill>
                <a:effectLst/>
                <a:latin typeface="Noto Sans KR"/>
              </a:rPr>
              <a:t>사용자가 업로드한 </a:t>
            </a:r>
            <a:r>
              <a:rPr lang="en-US" altLang="ko-KR" sz="1400" b="0" i="0" dirty="0">
                <a:solidFill>
                  <a:srgbClr val="333333"/>
                </a:solidFill>
                <a:effectLst/>
                <a:latin typeface="Noto Sans KR"/>
              </a:rPr>
              <a:t>' File '</a:t>
            </a:r>
            <a:r>
              <a:rPr lang="ko-KR" altLang="en-US" sz="1400" b="0" i="0" dirty="0">
                <a:solidFill>
                  <a:srgbClr val="333333"/>
                </a:solidFill>
                <a:effectLst/>
                <a:latin typeface="Noto Sans KR"/>
              </a:rPr>
              <a:t>데이터나 사용자가 </a:t>
            </a:r>
            <a:r>
              <a:rPr lang="en-US" altLang="ko-KR" sz="1400" b="0" i="0" dirty="0">
                <a:solidFill>
                  <a:srgbClr val="333333"/>
                </a:solidFill>
                <a:effectLst/>
                <a:latin typeface="Noto Sans KR"/>
              </a:rPr>
              <a:t>' input text '</a:t>
            </a:r>
            <a:r>
              <a:rPr lang="ko-KR" altLang="en-US" sz="1400" b="0" i="0" dirty="0">
                <a:solidFill>
                  <a:srgbClr val="333333"/>
                </a:solidFill>
                <a:effectLst/>
                <a:latin typeface="Noto Sans KR"/>
              </a:rPr>
              <a:t>에 입력한 일반 요청 데이터에 대한 객체</a:t>
            </a:r>
            <a:r>
              <a:rPr lang="en-US" altLang="ko-KR" sz="1400" b="0" i="0" dirty="0">
                <a:solidFill>
                  <a:srgbClr val="333333"/>
                </a:solidFill>
                <a:effectLst/>
                <a:latin typeface="Noto Sans KR"/>
              </a:rPr>
              <a:t>.</a:t>
            </a:r>
          </a:p>
          <a:p>
            <a:pPr algn="l" fontAlgn="base"/>
            <a:r>
              <a:rPr lang="en-US" altLang="ko-KR" sz="1400" b="0" i="0" dirty="0">
                <a:solidFill>
                  <a:srgbClr val="333333"/>
                </a:solidFill>
                <a:effectLst/>
                <a:latin typeface="Noto Sans KR"/>
              </a:rPr>
              <a:t>' </a:t>
            </a:r>
            <a:r>
              <a:rPr lang="en-US" altLang="ko-KR" sz="1400" b="0" i="0" dirty="0" err="1">
                <a:solidFill>
                  <a:srgbClr val="333333"/>
                </a:solidFill>
                <a:effectLst/>
                <a:latin typeface="Noto Sans KR"/>
              </a:rPr>
              <a:t>FileItem</a:t>
            </a:r>
            <a:r>
              <a:rPr lang="en-US" altLang="ko-KR" sz="1400" b="0" i="0" dirty="0">
                <a:solidFill>
                  <a:srgbClr val="333333"/>
                </a:solidFill>
                <a:effectLst/>
                <a:latin typeface="Noto Sans KR"/>
              </a:rPr>
              <a:t> </a:t>
            </a:r>
            <a:r>
              <a:rPr lang="en-US" altLang="ko-KR" sz="1400" b="0" i="0" dirty="0" err="1">
                <a:solidFill>
                  <a:srgbClr val="333333"/>
                </a:solidFill>
                <a:effectLst/>
                <a:latin typeface="Noto Sans KR"/>
              </a:rPr>
              <a:t>isFormField</a:t>
            </a:r>
            <a:r>
              <a:rPr lang="en-US" altLang="ko-KR" sz="1400" b="0" i="0" dirty="0">
                <a:solidFill>
                  <a:srgbClr val="333333"/>
                </a:solidFill>
                <a:effectLst/>
                <a:latin typeface="Noto Sans KR"/>
              </a:rPr>
              <a:t>() '</a:t>
            </a:r>
            <a:r>
              <a:rPr lang="ko-KR" altLang="en-US" sz="1400" b="0" i="0" dirty="0">
                <a:solidFill>
                  <a:srgbClr val="333333"/>
                </a:solidFill>
                <a:effectLst/>
                <a:latin typeface="Noto Sans KR"/>
              </a:rPr>
              <a:t>메서드의 </a:t>
            </a:r>
            <a:r>
              <a:rPr lang="ko-KR" altLang="en-US" sz="1400" b="0" i="0" dirty="0" err="1">
                <a:solidFill>
                  <a:srgbClr val="333333"/>
                </a:solidFill>
                <a:effectLst/>
                <a:latin typeface="Noto Sans KR"/>
              </a:rPr>
              <a:t>리턴값이</a:t>
            </a:r>
            <a:r>
              <a:rPr lang="ko-KR" altLang="en-US" sz="1400" b="0" i="0" dirty="0">
                <a:solidFill>
                  <a:srgbClr val="333333"/>
                </a:solidFill>
                <a:effectLst/>
                <a:latin typeface="Noto Sans KR"/>
              </a:rPr>
              <a:t> </a:t>
            </a:r>
            <a:r>
              <a:rPr lang="en-US" altLang="ko-KR" sz="1400" b="0" i="0" dirty="0">
                <a:solidFill>
                  <a:srgbClr val="333333"/>
                </a:solidFill>
                <a:effectLst/>
                <a:latin typeface="Noto Sans KR"/>
              </a:rPr>
              <a:t>'true'</a:t>
            </a:r>
            <a:r>
              <a:rPr lang="ko-KR" altLang="en-US" sz="1400" b="0" i="0" dirty="0">
                <a:solidFill>
                  <a:srgbClr val="333333"/>
                </a:solidFill>
                <a:effectLst/>
                <a:latin typeface="Noto Sans KR"/>
              </a:rPr>
              <a:t>이면 </a:t>
            </a:r>
            <a:r>
              <a:rPr lang="en-US" altLang="ko-KR" sz="1400" b="0" i="0" dirty="0">
                <a:solidFill>
                  <a:srgbClr val="333333"/>
                </a:solidFill>
                <a:effectLst/>
                <a:latin typeface="Noto Sans KR"/>
              </a:rPr>
              <a:t>'text'</a:t>
            </a:r>
            <a:r>
              <a:rPr lang="ko-KR" altLang="en-US" sz="1400" b="0" i="0" dirty="0">
                <a:solidFill>
                  <a:srgbClr val="333333"/>
                </a:solidFill>
                <a:effectLst/>
                <a:latin typeface="Noto Sans KR"/>
              </a:rPr>
              <a:t>같은 일반 입력 데이터이며</a:t>
            </a:r>
            <a:r>
              <a:rPr lang="en-US" altLang="ko-KR" sz="1400" b="0" i="0" dirty="0">
                <a:solidFill>
                  <a:srgbClr val="333333"/>
                </a:solidFill>
                <a:effectLst/>
                <a:latin typeface="Noto Sans KR"/>
              </a:rPr>
              <a:t>, 'false'</a:t>
            </a:r>
            <a:r>
              <a:rPr lang="ko-KR" altLang="en-US" sz="1400" b="0" i="0" dirty="0">
                <a:solidFill>
                  <a:srgbClr val="333333"/>
                </a:solidFill>
                <a:effectLst/>
                <a:latin typeface="Noto Sans KR"/>
              </a:rPr>
              <a:t>이면 파일데이터임을 알 수 있음</a:t>
            </a:r>
            <a:r>
              <a:rPr lang="en-US" altLang="ko-KR" sz="1400" b="0" i="0" dirty="0">
                <a:solidFill>
                  <a:srgbClr val="333333"/>
                </a:solidFill>
                <a:effectLst/>
                <a:latin typeface="Noto Sans KR"/>
              </a:rPr>
              <a:t>. </a:t>
            </a:r>
            <a:r>
              <a:rPr lang="ko-KR" altLang="en-US" sz="1400" b="0" i="0" dirty="0">
                <a:solidFill>
                  <a:srgbClr val="333333"/>
                </a:solidFill>
                <a:effectLst/>
                <a:latin typeface="Noto Sans KR"/>
              </a:rPr>
              <a:t>즉</a:t>
            </a:r>
            <a:r>
              <a:rPr lang="en-US" altLang="ko-KR" sz="1400" b="0" i="0" dirty="0">
                <a:solidFill>
                  <a:srgbClr val="333333"/>
                </a:solidFill>
                <a:effectLst/>
                <a:latin typeface="Noto Sans KR"/>
              </a:rPr>
              <a:t>, </a:t>
            </a:r>
            <a:r>
              <a:rPr lang="ko-KR" altLang="en-US" sz="1400" b="0" i="0" dirty="0" err="1">
                <a:solidFill>
                  <a:srgbClr val="333333"/>
                </a:solidFill>
                <a:effectLst/>
                <a:latin typeface="Noto Sans KR"/>
              </a:rPr>
              <a:t>리턴값이</a:t>
            </a:r>
            <a:r>
              <a:rPr lang="ko-KR" altLang="en-US" sz="1400" b="0" i="0" dirty="0">
                <a:solidFill>
                  <a:srgbClr val="333333"/>
                </a:solidFill>
                <a:effectLst/>
                <a:latin typeface="Noto Sans KR"/>
              </a:rPr>
              <a:t> </a:t>
            </a:r>
            <a:r>
              <a:rPr lang="en-US" altLang="ko-KR" sz="1400" b="0" i="0" dirty="0">
                <a:solidFill>
                  <a:srgbClr val="333333"/>
                </a:solidFill>
                <a:effectLst/>
                <a:latin typeface="Noto Sans KR"/>
              </a:rPr>
              <a:t>'false'</a:t>
            </a:r>
            <a:r>
              <a:rPr lang="ko-KR" altLang="en-US" sz="1400" b="0" i="0" dirty="0">
                <a:solidFill>
                  <a:srgbClr val="333333"/>
                </a:solidFill>
                <a:effectLst/>
                <a:latin typeface="Noto Sans KR"/>
              </a:rPr>
              <a:t>인 경우에만 </a:t>
            </a:r>
            <a:r>
              <a:rPr lang="ko-KR" altLang="en-US" sz="1400" b="0" i="0" dirty="0" err="1">
                <a:solidFill>
                  <a:srgbClr val="333333"/>
                </a:solidFill>
                <a:effectLst/>
                <a:latin typeface="Noto Sans KR"/>
              </a:rPr>
              <a:t>업로드된</a:t>
            </a:r>
            <a:r>
              <a:rPr lang="ko-KR" altLang="en-US" sz="1400" b="0" i="0" dirty="0">
                <a:solidFill>
                  <a:srgbClr val="333333"/>
                </a:solidFill>
                <a:effectLst/>
                <a:latin typeface="Noto Sans KR"/>
              </a:rPr>
              <a:t> 파일인 것으로 인지하여 처리하면 됨</a:t>
            </a:r>
            <a:r>
              <a:rPr lang="en-US" altLang="ko-KR" sz="1400" b="0" i="0" dirty="0">
                <a:solidFill>
                  <a:srgbClr val="333333"/>
                </a:solidFill>
                <a:effectLst/>
                <a:latin typeface="Noto Sans KR"/>
              </a:rPr>
              <a:t>.</a:t>
            </a:r>
          </a:p>
          <a:p>
            <a:pPr algn="l" fontAlgn="base"/>
            <a:r>
              <a:rPr lang="en-US" altLang="ko-KR" sz="1400" b="0" i="0" dirty="0">
                <a:solidFill>
                  <a:srgbClr val="333333"/>
                </a:solidFill>
                <a:effectLst/>
                <a:latin typeface="Noto Sans KR"/>
              </a:rPr>
              <a:t> </a:t>
            </a:r>
          </a:p>
          <a:p>
            <a:pPr algn="l" fontAlgn="base"/>
            <a:r>
              <a:rPr lang="en-US" altLang="ko-KR" sz="1400" b="0" i="0" dirty="0">
                <a:solidFill>
                  <a:srgbClr val="333333"/>
                </a:solidFill>
                <a:effectLst/>
                <a:latin typeface="Noto Sans KR"/>
              </a:rPr>
              <a:t>String separator = </a:t>
            </a:r>
            <a:r>
              <a:rPr lang="en-US" altLang="ko-KR" sz="1400" b="0" i="0" dirty="0" err="1">
                <a:solidFill>
                  <a:srgbClr val="333333"/>
                </a:solidFill>
                <a:effectLst/>
                <a:latin typeface="Noto Sans KR"/>
              </a:rPr>
              <a:t>File.separator</a:t>
            </a:r>
            <a:r>
              <a:rPr lang="en-US" altLang="ko-KR" sz="1400" b="0" i="0" dirty="0">
                <a:solidFill>
                  <a:srgbClr val="333333"/>
                </a:solidFill>
                <a:effectLst/>
                <a:latin typeface="Noto Sans KR"/>
              </a:rPr>
              <a:t>;</a:t>
            </a:r>
          </a:p>
          <a:p>
            <a:pPr algn="l" fontAlgn="base"/>
            <a:r>
              <a:rPr lang="en-US" altLang="ko-KR" sz="1400" b="0" i="0" dirty="0">
                <a:solidFill>
                  <a:srgbClr val="333333"/>
                </a:solidFill>
                <a:effectLst/>
                <a:latin typeface="Noto Sans KR"/>
              </a:rPr>
              <a:t>int index = </a:t>
            </a:r>
            <a:r>
              <a:rPr lang="en-US" altLang="ko-KR" sz="1400" b="0" i="0" dirty="0" err="1">
                <a:solidFill>
                  <a:srgbClr val="333333"/>
                </a:solidFill>
                <a:effectLst/>
                <a:latin typeface="Noto Sans KR"/>
              </a:rPr>
              <a:t>item.getName</a:t>
            </a:r>
            <a:r>
              <a:rPr lang="en-US" altLang="ko-KR" sz="1400" b="0" i="0" dirty="0">
                <a:solidFill>
                  <a:srgbClr val="333333"/>
                </a:solidFill>
                <a:effectLst/>
                <a:latin typeface="Noto Sans KR"/>
              </a:rPr>
              <a:t>().</a:t>
            </a:r>
            <a:r>
              <a:rPr lang="en-US" altLang="ko-KR" sz="1400" b="0" i="0" dirty="0" err="1">
                <a:solidFill>
                  <a:srgbClr val="333333"/>
                </a:solidFill>
                <a:effectLst/>
                <a:latin typeface="Noto Sans KR"/>
              </a:rPr>
              <a:t>lastIndexOf</a:t>
            </a:r>
            <a:r>
              <a:rPr lang="en-US" altLang="ko-KR" sz="1400" b="0" i="0" dirty="0">
                <a:solidFill>
                  <a:srgbClr val="333333"/>
                </a:solidFill>
                <a:effectLst/>
                <a:latin typeface="Noto Sans KR"/>
              </a:rPr>
              <a:t>(separator);</a:t>
            </a:r>
          </a:p>
          <a:p>
            <a:pPr algn="l" fontAlgn="base"/>
            <a:r>
              <a:rPr lang="en-US" altLang="ko-KR" sz="1400" b="0" i="0" dirty="0">
                <a:solidFill>
                  <a:srgbClr val="333333"/>
                </a:solidFill>
                <a:effectLst/>
                <a:latin typeface="Noto Sans KR"/>
              </a:rPr>
              <a:t>String </a:t>
            </a:r>
            <a:r>
              <a:rPr lang="en-US" altLang="ko-KR" sz="1400" b="0" i="0" dirty="0" err="1">
                <a:solidFill>
                  <a:srgbClr val="333333"/>
                </a:solidFill>
                <a:effectLst/>
                <a:latin typeface="Noto Sans KR"/>
              </a:rPr>
              <a:t>fileName</a:t>
            </a:r>
            <a:r>
              <a:rPr lang="en-US" altLang="ko-KR" sz="1400" b="0" i="0" dirty="0">
                <a:solidFill>
                  <a:srgbClr val="333333"/>
                </a:solidFill>
                <a:effectLst/>
                <a:latin typeface="Noto Sans KR"/>
              </a:rPr>
              <a:t> = </a:t>
            </a:r>
            <a:r>
              <a:rPr lang="en-US" altLang="ko-KR" sz="1400" b="0" i="0" dirty="0" err="1">
                <a:solidFill>
                  <a:srgbClr val="333333"/>
                </a:solidFill>
                <a:effectLst/>
                <a:latin typeface="Noto Sans KR"/>
              </a:rPr>
              <a:t>item.getName</a:t>
            </a:r>
            <a:r>
              <a:rPr lang="en-US" altLang="ko-KR" sz="1400" b="0" i="0" dirty="0">
                <a:solidFill>
                  <a:srgbClr val="333333"/>
                </a:solidFill>
                <a:effectLst/>
                <a:latin typeface="Noto Sans KR"/>
              </a:rPr>
              <a:t>().substring(index + 1);</a:t>
            </a:r>
            <a:br>
              <a:rPr lang="en-US" altLang="ko-KR" sz="1400" b="0" i="0" dirty="0">
                <a:solidFill>
                  <a:srgbClr val="333333"/>
                </a:solidFill>
                <a:effectLst/>
                <a:latin typeface="Noto Sans KR"/>
              </a:rPr>
            </a:br>
            <a:r>
              <a:rPr lang="en-US" altLang="ko-KR" sz="1400" b="0" i="0" dirty="0">
                <a:solidFill>
                  <a:srgbClr val="333333"/>
                </a:solidFill>
                <a:effectLst/>
                <a:latin typeface="Noto Sans KR"/>
              </a:rPr>
              <a:t>File </a:t>
            </a:r>
            <a:r>
              <a:rPr lang="en-US" altLang="ko-KR" sz="1400" b="0" i="0" dirty="0" err="1">
                <a:solidFill>
                  <a:srgbClr val="333333"/>
                </a:solidFill>
                <a:effectLst/>
                <a:latin typeface="Noto Sans KR"/>
              </a:rPr>
              <a:t>uploadFile</a:t>
            </a:r>
            <a:r>
              <a:rPr lang="en-US" altLang="ko-KR" sz="1400" b="0" i="0" dirty="0">
                <a:solidFill>
                  <a:srgbClr val="333333"/>
                </a:solidFill>
                <a:effectLst/>
                <a:latin typeface="Noto Sans KR"/>
              </a:rPr>
              <a:t> = new File(ATTACHES_DIR + separator + </a:t>
            </a:r>
            <a:r>
              <a:rPr lang="en-US" altLang="ko-KR" sz="1400" b="0" i="0" dirty="0" err="1">
                <a:solidFill>
                  <a:srgbClr val="333333"/>
                </a:solidFill>
                <a:effectLst/>
                <a:latin typeface="Noto Sans KR"/>
              </a:rPr>
              <a:t>fileName</a:t>
            </a:r>
            <a:r>
              <a:rPr lang="en-US" altLang="ko-KR" sz="1400" b="0" i="0" dirty="0">
                <a:solidFill>
                  <a:srgbClr val="333333"/>
                </a:solidFill>
                <a:effectLst/>
                <a:latin typeface="Noto Sans KR"/>
              </a:rPr>
              <a:t>);</a:t>
            </a:r>
          </a:p>
          <a:p>
            <a:pPr algn="l" fontAlgn="base"/>
            <a:r>
              <a:rPr lang="en-US" altLang="ko-KR" sz="1400" b="0" i="0" dirty="0" err="1">
                <a:solidFill>
                  <a:srgbClr val="333333"/>
                </a:solidFill>
                <a:effectLst/>
                <a:latin typeface="Noto Sans KR"/>
              </a:rPr>
              <a:t>item.write</a:t>
            </a:r>
            <a:r>
              <a:rPr lang="en-US" altLang="ko-KR" sz="1400" b="0" i="0" dirty="0">
                <a:solidFill>
                  <a:srgbClr val="333333"/>
                </a:solidFill>
                <a:effectLst/>
                <a:latin typeface="Noto Sans KR"/>
              </a:rPr>
              <a:t>(</a:t>
            </a:r>
            <a:r>
              <a:rPr lang="en-US" altLang="ko-KR" sz="1400" b="0" i="0" dirty="0" err="1">
                <a:solidFill>
                  <a:srgbClr val="333333"/>
                </a:solidFill>
                <a:effectLst/>
                <a:latin typeface="Noto Sans KR"/>
              </a:rPr>
              <a:t>uploadFile</a:t>
            </a:r>
            <a:r>
              <a:rPr lang="en-US" altLang="ko-KR" sz="1400" b="0" i="0" dirty="0">
                <a:solidFill>
                  <a:srgbClr val="333333"/>
                </a:solidFill>
                <a:effectLst/>
                <a:latin typeface="Noto Sans KR"/>
              </a:rPr>
              <a:t>);</a:t>
            </a:r>
          </a:p>
          <a:p>
            <a:pPr algn="l" fontAlgn="base"/>
            <a:r>
              <a:rPr lang="en-US" altLang="ko-KR" sz="1400" b="0" i="0" dirty="0">
                <a:solidFill>
                  <a:srgbClr val="333333"/>
                </a:solidFill>
                <a:effectLst/>
                <a:latin typeface="Noto Sans KR"/>
              </a:rPr>
              <a:t>' </a:t>
            </a:r>
            <a:r>
              <a:rPr lang="en-US" altLang="ko-KR" sz="1400" b="0" i="0" dirty="0" err="1">
                <a:solidFill>
                  <a:srgbClr val="333333"/>
                </a:solidFill>
                <a:effectLst/>
                <a:latin typeface="Noto Sans KR"/>
              </a:rPr>
              <a:t>File.separator</a:t>
            </a:r>
            <a:r>
              <a:rPr lang="en-US" altLang="ko-KR" sz="1400" b="0" i="0" dirty="0">
                <a:solidFill>
                  <a:srgbClr val="333333"/>
                </a:solidFill>
                <a:effectLst/>
                <a:latin typeface="Noto Sans KR"/>
              </a:rPr>
              <a:t> '</a:t>
            </a:r>
            <a:r>
              <a:rPr lang="ko-KR" altLang="en-US" sz="1400" b="0" i="0" dirty="0">
                <a:solidFill>
                  <a:srgbClr val="333333"/>
                </a:solidFill>
                <a:effectLst/>
                <a:latin typeface="Noto Sans KR"/>
              </a:rPr>
              <a:t>는 운영체제별로 다른 파일경로 구분자를 </a:t>
            </a:r>
            <a:r>
              <a:rPr lang="ko-KR" altLang="en-US" sz="1400" b="0" i="0" dirty="0" err="1">
                <a:solidFill>
                  <a:srgbClr val="333333"/>
                </a:solidFill>
                <a:effectLst/>
                <a:latin typeface="Noto Sans KR"/>
              </a:rPr>
              <a:t>담고있음</a:t>
            </a:r>
            <a:r>
              <a:rPr lang="en-US" altLang="ko-KR" sz="1400" b="0" i="0" dirty="0">
                <a:solidFill>
                  <a:srgbClr val="333333"/>
                </a:solidFill>
                <a:effectLst/>
                <a:latin typeface="Noto Sans KR"/>
              </a:rPr>
              <a:t>. </a:t>
            </a:r>
            <a:r>
              <a:rPr lang="ko-KR" altLang="en-US" sz="1400" b="0" i="0" dirty="0">
                <a:solidFill>
                  <a:srgbClr val="333333"/>
                </a:solidFill>
                <a:effectLst/>
                <a:latin typeface="Noto Sans KR"/>
              </a:rPr>
              <a:t>예를 들어 </a:t>
            </a:r>
            <a:r>
              <a:rPr lang="en-US" altLang="ko-KR" sz="1400" b="0" i="0" dirty="0">
                <a:solidFill>
                  <a:srgbClr val="333333"/>
                </a:solidFill>
                <a:effectLst/>
                <a:latin typeface="Noto Sans KR"/>
              </a:rPr>
              <a:t>' Windows ' </a:t>
            </a:r>
            <a:r>
              <a:rPr lang="ko-KR" altLang="en-US" sz="1400" b="0" i="0" dirty="0">
                <a:solidFill>
                  <a:srgbClr val="333333"/>
                </a:solidFill>
                <a:effectLst/>
                <a:latin typeface="Noto Sans KR"/>
              </a:rPr>
              <a:t>환경에서는 각 디렉터리를 구분할 때 </a:t>
            </a:r>
            <a:r>
              <a:rPr lang="en-US" altLang="ko-KR" sz="1400" b="0" i="0" dirty="0">
                <a:solidFill>
                  <a:srgbClr val="333333"/>
                </a:solidFill>
                <a:effectLst/>
                <a:latin typeface="Noto Sans KR"/>
              </a:rPr>
              <a:t>'\'</a:t>
            </a:r>
            <a:r>
              <a:rPr lang="ko-KR" altLang="en-US" sz="1400" b="0" i="0" dirty="0">
                <a:solidFill>
                  <a:srgbClr val="333333"/>
                </a:solidFill>
                <a:effectLst/>
                <a:latin typeface="Noto Sans KR"/>
              </a:rPr>
              <a:t>를 사용하며 </a:t>
            </a:r>
            <a:r>
              <a:rPr lang="en-US" altLang="ko-KR" sz="1400" b="0" i="0" dirty="0">
                <a:solidFill>
                  <a:srgbClr val="333333"/>
                </a:solidFill>
                <a:effectLst/>
                <a:latin typeface="Noto Sans KR"/>
              </a:rPr>
              <a:t>' </a:t>
            </a:r>
            <a:r>
              <a:rPr lang="en-US" altLang="ko-KR" sz="1400" b="0" i="0" dirty="0" err="1">
                <a:solidFill>
                  <a:srgbClr val="333333"/>
                </a:solidFill>
                <a:effectLst/>
                <a:latin typeface="Noto Sans KR"/>
              </a:rPr>
              <a:t>linux</a:t>
            </a:r>
            <a:r>
              <a:rPr lang="en-US" altLang="ko-KR" sz="1400" b="0" i="0" dirty="0">
                <a:solidFill>
                  <a:srgbClr val="333333"/>
                </a:solidFill>
                <a:effectLst/>
                <a:latin typeface="Noto Sans KR"/>
              </a:rPr>
              <a:t> '</a:t>
            </a:r>
            <a:r>
              <a:rPr lang="ko-KR" altLang="en-US" sz="1400" b="0" i="0" dirty="0">
                <a:solidFill>
                  <a:srgbClr val="333333"/>
                </a:solidFill>
                <a:effectLst/>
                <a:latin typeface="Noto Sans KR"/>
              </a:rPr>
              <a:t>계열은 </a:t>
            </a:r>
            <a:r>
              <a:rPr lang="en-US" altLang="ko-KR" sz="1400" b="0" i="0" dirty="0">
                <a:solidFill>
                  <a:srgbClr val="333333"/>
                </a:solidFill>
                <a:effectLst/>
                <a:latin typeface="Noto Sans KR"/>
              </a:rPr>
              <a:t>' / '</a:t>
            </a:r>
            <a:r>
              <a:rPr lang="ko-KR" altLang="en-US" sz="1400" b="0" i="0" dirty="0">
                <a:solidFill>
                  <a:srgbClr val="333333"/>
                </a:solidFill>
                <a:effectLst/>
                <a:latin typeface="Noto Sans KR"/>
              </a:rPr>
              <a:t>를 사용하는데 </a:t>
            </a:r>
            <a:r>
              <a:rPr lang="en-US" altLang="ko-KR" sz="1400" b="0" i="0" dirty="0">
                <a:solidFill>
                  <a:srgbClr val="333333"/>
                </a:solidFill>
                <a:effectLst/>
                <a:latin typeface="Noto Sans KR"/>
              </a:rPr>
              <a:t>, </a:t>
            </a:r>
            <a:r>
              <a:rPr lang="ko-KR" altLang="en-US" sz="1400" b="0" i="0" dirty="0">
                <a:solidFill>
                  <a:srgbClr val="333333"/>
                </a:solidFill>
                <a:effectLst/>
                <a:latin typeface="Noto Sans KR"/>
              </a:rPr>
              <a:t>따라서 업로드한 파일 경로의 마지막 </a:t>
            </a:r>
            <a:r>
              <a:rPr lang="en-US" altLang="ko-KR" sz="1400" b="0" i="0" dirty="0">
                <a:solidFill>
                  <a:srgbClr val="333333"/>
                </a:solidFill>
                <a:effectLst/>
                <a:latin typeface="Noto Sans KR"/>
              </a:rPr>
              <a:t>separator </a:t>
            </a:r>
            <a:r>
              <a:rPr lang="ko-KR" altLang="en-US" sz="1400" b="0" i="0" dirty="0">
                <a:solidFill>
                  <a:srgbClr val="333333"/>
                </a:solidFill>
                <a:effectLst/>
                <a:latin typeface="Noto Sans KR"/>
              </a:rPr>
              <a:t>뒤에 오는 값이 실제 파일명이라 할 수 있음</a:t>
            </a:r>
            <a:r>
              <a:rPr lang="en-US" altLang="ko-KR" sz="1400" b="0" i="0" dirty="0">
                <a:solidFill>
                  <a:srgbClr val="333333"/>
                </a:solidFill>
                <a:effectLst/>
                <a:latin typeface="Noto Sans KR"/>
              </a:rPr>
              <a:t>. (</a:t>
            </a:r>
            <a:r>
              <a:rPr lang="ko-KR" altLang="en-US" sz="1400" b="0" i="0" dirty="0">
                <a:solidFill>
                  <a:srgbClr val="333333"/>
                </a:solidFill>
                <a:effectLst/>
                <a:latin typeface="Noto Sans KR"/>
              </a:rPr>
              <a:t>예를 들어</a:t>
            </a:r>
            <a:r>
              <a:rPr lang="en-US" altLang="ko-KR" sz="1400" b="0" i="0" dirty="0">
                <a:solidFill>
                  <a:srgbClr val="333333"/>
                </a:solidFill>
                <a:effectLst/>
                <a:latin typeface="Noto Sans KR"/>
              </a:rPr>
              <a:t>, C\app\text.txt </a:t>
            </a:r>
            <a:r>
              <a:rPr lang="ko-KR" altLang="en-US" sz="1400" b="0" i="0" dirty="0">
                <a:solidFill>
                  <a:srgbClr val="333333"/>
                </a:solidFill>
                <a:effectLst/>
                <a:latin typeface="Noto Sans KR"/>
              </a:rPr>
              <a:t>의 경우 마지막 </a:t>
            </a:r>
            <a:r>
              <a:rPr lang="en-US" altLang="ko-KR" sz="1400" b="0" i="0" dirty="0">
                <a:solidFill>
                  <a:srgbClr val="333333"/>
                </a:solidFill>
                <a:effectLst/>
                <a:latin typeface="Noto Sans KR"/>
              </a:rPr>
              <a:t>\ </a:t>
            </a:r>
            <a:r>
              <a:rPr lang="ko-KR" altLang="en-US" sz="1400" b="0" i="0" dirty="0">
                <a:solidFill>
                  <a:srgbClr val="333333"/>
                </a:solidFill>
                <a:effectLst/>
                <a:latin typeface="Noto Sans KR"/>
              </a:rPr>
              <a:t>뒤인 </a:t>
            </a:r>
            <a:r>
              <a:rPr lang="en-US" altLang="ko-KR" sz="1400" b="0" i="0" dirty="0">
                <a:solidFill>
                  <a:srgbClr val="333333"/>
                </a:solidFill>
                <a:effectLst/>
                <a:latin typeface="Noto Sans KR"/>
              </a:rPr>
              <a:t>text.txt</a:t>
            </a:r>
            <a:r>
              <a:rPr lang="ko-KR" altLang="en-US" sz="1400" b="0" i="0" dirty="0">
                <a:solidFill>
                  <a:srgbClr val="333333"/>
                </a:solidFill>
                <a:effectLst/>
                <a:latin typeface="Noto Sans KR"/>
              </a:rPr>
              <a:t>가 실제 </a:t>
            </a:r>
            <a:r>
              <a:rPr lang="ko-KR" altLang="en-US" sz="1400" b="0" i="0" dirty="0" err="1">
                <a:solidFill>
                  <a:srgbClr val="333333"/>
                </a:solidFill>
                <a:effectLst/>
                <a:latin typeface="Noto Sans KR"/>
              </a:rPr>
              <a:t>파일명이됨</a:t>
            </a:r>
            <a:r>
              <a:rPr lang="en-US" altLang="ko-KR" sz="1400" b="0" i="0" dirty="0">
                <a:solidFill>
                  <a:srgbClr val="333333"/>
                </a:solidFill>
                <a:effectLst/>
                <a:latin typeface="Noto Sans KR"/>
              </a:rPr>
              <a:t>.)</a:t>
            </a:r>
          </a:p>
        </p:txBody>
      </p:sp>
    </p:spTree>
    <p:extLst>
      <p:ext uri="{BB962C8B-B14F-4D97-AF65-F5344CB8AC3E}">
        <p14:creationId xmlns:p14="http://schemas.microsoft.com/office/powerpoint/2010/main" val="3781310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4F4CC15-D545-E94D-A323-FDB4AFBB76D1}"/>
              </a:ext>
            </a:extLst>
          </p:cNvPr>
          <p:cNvPicPr>
            <a:picLocks noChangeAspect="1"/>
          </p:cNvPicPr>
          <p:nvPr/>
        </p:nvPicPr>
        <p:blipFill>
          <a:blip r:embed="rId2"/>
          <a:stretch>
            <a:fillRect/>
          </a:stretch>
        </p:blipFill>
        <p:spPr>
          <a:xfrm>
            <a:off x="1032917" y="472843"/>
            <a:ext cx="8353087" cy="5710243"/>
          </a:xfrm>
          <a:prstGeom prst="rect">
            <a:avLst/>
          </a:prstGeom>
        </p:spPr>
      </p:pic>
    </p:spTree>
    <p:extLst>
      <p:ext uri="{BB962C8B-B14F-4D97-AF65-F5344CB8AC3E}">
        <p14:creationId xmlns:p14="http://schemas.microsoft.com/office/powerpoint/2010/main" val="387622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33CCDD98-9B72-BE47-C423-0F9680E4E54F}"/>
              </a:ext>
            </a:extLst>
          </p:cNvPr>
          <p:cNvPicPr>
            <a:picLocks noChangeAspect="1"/>
          </p:cNvPicPr>
          <p:nvPr/>
        </p:nvPicPr>
        <p:blipFill>
          <a:blip r:embed="rId2"/>
          <a:stretch>
            <a:fillRect/>
          </a:stretch>
        </p:blipFill>
        <p:spPr>
          <a:xfrm>
            <a:off x="817381" y="654504"/>
            <a:ext cx="8867775" cy="5200650"/>
          </a:xfrm>
          <a:prstGeom prst="rect">
            <a:avLst/>
          </a:prstGeom>
        </p:spPr>
      </p:pic>
    </p:spTree>
    <p:extLst>
      <p:ext uri="{BB962C8B-B14F-4D97-AF65-F5344CB8AC3E}">
        <p14:creationId xmlns:p14="http://schemas.microsoft.com/office/powerpoint/2010/main" val="209377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B4BF9B4-CAFD-14BE-E08B-DC3129760A7E}"/>
              </a:ext>
            </a:extLst>
          </p:cNvPr>
          <p:cNvSpPr>
            <a:spLocks noGrp="1" noChangeArrowheads="1"/>
          </p:cNvSpPr>
          <p:nvPr>
            <p:ph type="title"/>
          </p:nvPr>
        </p:nvSpPr>
        <p:spPr bwMode="auto">
          <a:xfrm>
            <a:off x="1210492" y="906533"/>
            <a:ext cx="72442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3600" i="0" u="none" strike="noStrike" cap="none" normalizeH="0" baseline="0" dirty="0" err="1">
                <a:ln>
                  <a:noFill/>
                </a:ln>
                <a:solidFill>
                  <a:schemeClr val="tx1"/>
                </a:solidFill>
                <a:effectLst/>
                <a:latin typeface="Arial Unicode MS"/>
              </a:rPr>
              <a:t>Servlet</a:t>
            </a:r>
            <a:r>
              <a:rPr kumimoji="0" lang="ko-KR" altLang="ko-KR" sz="3600" i="0" u="none" strike="noStrike" cap="none" normalizeH="0" baseline="0" dirty="0">
                <a:ln>
                  <a:noFill/>
                </a:ln>
                <a:solidFill>
                  <a:schemeClr val="tx1"/>
                </a:solidFill>
                <a:effectLst/>
                <a:latin typeface="Arial Unicode MS"/>
              </a:rPr>
              <a:t> Container(</a:t>
            </a:r>
            <a:r>
              <a:rPr kumimoji="0" lang="ko-KR" altLang="ko-KR" sz="3600" i="0" u="none" strike="noStrike" cap="none" normalizeH="0" baseline="0" dirty="0" err="1">
                <a:ln>
                  <a:noFill/>
                </a:ln>
                <a:solidFill>
                  <a:schemeClr val="tx1"/>
                </a:solidFill>
                <a:effectLst/>
                <a:latin typeface="Arial Unicode MS"/>
              </a:rPr>
              <a:t>서블릿</a:t>
            </a:r>
            <a:r>
              <a:rPr kumimoji="0" lang="ko-KR" altLang="ko-KR" sz="3600" i="0" u="none" strike="noStrike" cap="none" normalizeH="0" baseline="0" dirty="0">
                <a:ln>
                  <a:noFill/>
                </a:ln>
                <a:solidFill>
                  <a:schemeClr val="tx1"/>
                </a:solidFill>
                <a:effectLst/>
                <a:latin typeface="Arial Unicode MS"/>
              </a:rPr>
              <a:t> 컨테이너)</a:t>
            </a:r>
            <a:endParaRPr kumimoji="0" lang="ko-KR" altLang="ko-KR" sz="660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1002AB9-8CC2-854C-B663-23EA8C8C0FF7}"/>
              </a:ext>
            </a:extLst>
          </p:cNvPr>
          <p:cNvSpPr txBox="1"/>
          <p:nvPr/>
        </p:nvSpPr>
        <p:spPr>
          <a:xfrm>
            <a:off x="1402080" y="2229394"/>
            <a:ext cx="184731" cy="369332"/>
          </a:xfrm>
          <a:prstGeom prst="rect">
            <a:avLst/>
          </a:prstGeom>
          <a:noFill/>
        </p:spPr>
        <p:txBody>
          <a:bodyPr wrap="none" rtlCol="0">
            <a:spAutoFit/>
          </a:bodyPr>
          <a:lstStyle/>
          <a:p>
            <a:endParaRPr lang="ko-KR" altLang="en-US" dirty="0"/>
          </a:p>
        </p:txBody>
      </p:sp>
      <p:sp>
        <p:nvSpPr>
          <p:cNvPr id="5" name="Rectangle 2">
            <a:extLst>
              <a:ext uri="{FF2B5EF4-FFF2-40B4-BE49-F238E27FC236}">
                <a16:creationId xmlns:a16="http://schemas.microsoft.com/office/drawing/2014/main" id="{7E735BCF-910C-A108-F4AD-836EC5EE9E3C}"/>
              </a:ext>
            </a:extLst>
          </p:cNvPr>
          <p:cNvSpPr>
            <a:spLocks noChangeArrowheads="1"/>
          </p:cNvSpPr>
          <p:nvPr/>
        </p:nvSpPr>
        <p:spPr bwMode="auto">
          <a:xfrm>
            <a:off x="1136342" y="1947566"/>
            <a:ext cx="10280341" cy="3462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ko-KR" altLang="ko-KR" sz="1600" b="0" i="0" u="none" strike="noStrike" cap="none" normalizeH="0" baseline="0" dirty="0">
                <a:ln>
                  <a:noFill/>
                </a:ln>
                <a:solidFill>
                  <a:schemeClr val="tx1"/>
                </a:solidFill>
                <a:effectLst/>
                <a:latin typeface="Arial Unicode MS"/>
              </a:rPr>
              <a:t>우리가 서버에 </a:t>
            </a:r>
            <a:r>
              <a:rPr kumimoji="0" lang="ko-KR" altLang="ko-KR" sz="1600" b="0" i="0" u="none" strike="noStrike" cap="none" normalizeH="0" baseline="0" dirty="0" err="1">
                <a:ln>
                  <a:noFill/>
                </a:ln>
                <a:solidFill>
                  <a:schemeClr val="tx1"/>
                </a:solidFill>
                <a:effectLst/>
                <a:latin typeface="Arial Unicode MS"/>
              </a:rPr>
              <a:t>서블릿을</a:t>
            </a:r>
            <a:r>
              <a:rPr kumimoji="0" lang="ko-KR" altLang="ko-KR" sz="1600" b="0" i="0" u="none" strike="noStrike" cap="none" normalizeH="0" baseline="0" dirty="0">
                <a:ln>
                  <a:noFill/>
                </a:ln>
                <a:solidFill>
                  <a:schemeClr val="tx1"/>
                </a:solidFill>
                <a:effectLst/>
                <a:latin typeface="Arial Unicode MS"/>
              </a:rPr>
              <a:t> 만들었다고 해서 스스로 작동하는 것이 아니고 </a:t>
            </a:r>
            <a:r>
              <a:rPr kumimoji="0" lang="ko-KR" altLang="ko-KR" sz="1600" b="0" i="0" u="none" strike="noStrike" cap="none" normalizeH="0" baseline="0" dirty="0" err="1">
                <a:ln>
                  <a:noFill/>
                </a:ln>
                <a:solidFill>
                  <a:srgbClr val="FF0000"/>
                </a:solidFill>
                <a:effectLst/>
                <a:latin typeface="Arial Unicode MS"/>
              </a:rPr>
              <a:t>서블릿을</a:t>
            </a:r>
            <a:r>
              <a:rPr kumimoji="0" lang="ko-KR" altLang="ko-KR" sz="1600" b="0" i="0" u="none" strike="noStrike" cap="none" normalizeH="0" baseline="0" dirty="0">
                <a:ln>
                  <a:noFill/>
                </a:ln>
                <a:solidFill>
                  <a:srgbClr val="FF0000"/>
                </a:solidFill>
                <a:effectLst/>
                <a:latin typeface="Arial Unicode MS"/>
              </a:rPr>
              <a:t> 관리해주는 것</a:t>
            </a:r>
            <a:r>
              <a:rPr kumimoji="0" lang="ko-KR" altLang="ko-KR" sz="1600" b="0" i="0" u="none" strike="noStrike" cap="none" normalizeH="0" baseline="0" dirty="0">
                <a:ln>
                  <a:noFill/>
                </a:ln>
                <a:solidFill>
                  <a:schemeClr val="tx1"/>
                </a:solidFill>
                <a:effectLst/>
                <a:latin typeface="Arial Unicode MS"/>
              </a:rPr>
              <a:t>이 필요한데, 그러한 역할을 하는 것이 바로 </a:t>
            </a:r>
            <a:r>
              <a:rPr kumimoji="0" lang="ko-KR" altLang="ko-KR" sz="1600" b="0" i="0" u="none" strike="noStrike" cap="none" normalizeH="0" baseline="0" dirty="0" err="1">
                <a:ln>
                  <a:noFill/>
                </a:ln>
                <a:solidFill>
                  <a:schemeClr val="tx1"/>
                </a:solidFill>
                <a:effectLst/>
                <a:latin typeface="Arial Unicode MS"/>
              </a:rPr>
              <a:t>서블릿</a:t>
            </a:r>
            <a:r>
              <a:rPr kumimoji="0" lang="ko-KR" altLang="ko-KR" sz="1600" b="0" i="0" u="none" strike="noStrike" cap="none" normalizeH="0" baseline="0" dirty="0">
                <a:ln>
                  <a:noFill/>
                </a:ln>
                <a:solidFill>
                  <a:schemeClr val="tx1"/>
                </a:solidFill>
                <a:effectLst/>
                <a:latin typeface="Arial Unicode MS"/>
              </a:rPr>
              <a:t> 컨테이너 입니다. </a:t>
            </a:r>
            <a:endParaRPr kumimoji="0" lang="en-US" altLang="ko-KR"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ko-KR" altLang="ko-KR" sz="1600" b="0" i="0" u="none" strike="noStrike" cap="none" normalizeH="0" baseline="0" dirty="0">
                <a:ln>
                  <a:noFill/>
                </a:ln>
                <a:solidFill>
                  <a:schemeClr val="tx1"/>
                </a:solidFill>
                <a:effectLst/>
                <a:latin typeface="Arial Unicode MS"/>
              </a:rPr>
              <a:t>예를 들어, </a:t>
            </a:r>
            <a:r>
              <a:rPr kumimoji="0" lang="ko-KR" altLang="ko-KR" sz="1600" b="0" i="0" u="none" strike="noStrike" cap="none" normalizeH="0" baseline="0" dirty="0" err="1">
                <a:ln>
                  <a:noFill/>
                </a:ln>
                <a:solidFill>
                  <a:schemeClr val="tx1"/>
                </a:solidFill>
                <a:effectLst/>
                <a:latin typeface="Arial Unicode MS"/>
              </a:rPr>
              <a:t>서블릿이</a:t>
            </a:r>
            <a:r>
              <a:rPr kumimoji="0" lang="ko-KR" altLang="ko-KR" sz="1600" b="0" i="0" u="none" strike="noStrike" cap="none" normalizeH="0" baseline="0" dirty="0">
                <a:ln>
                  <a:noFill/>
                </a:ln>
                <a:solidFill>
                  <a:schemeClr val="tx1"/>
                </a:solidFill>
                <a:effectLst/>
                <a:latin typeface="Arial Unicode MS"/>
              </a:rPr>
              <a:t> 어떠한 역할을 수행하는 정의서라고 보면, </a:t>
            </a:r>
            <a:r>
              <a:rPr kumimoji="0" lang="ko-KR" altLang="ko-KR" sz="1600" b="0" i="0" u="none" strike="noStrike" cap="none" normalizeH="0" baseline="0" dirty="0" err="1">
                <a:ln>
                  <a:noFill/>
                </a:ln>
                <a:solidFill>
                  <a:schemeClr val="tx1"/>
                </a:solidFill>
                <a:effectLst/>
                <a:latin typeface="Arial Unicode MS"/>
              </a:rPr>
              <a:t>서블릿</a:t>
            </a:r>
            <a:r>
              <a:rPr kumimoji="0" lang="ko-KR" altLang="ko-KR" sz="1600" b="0" i="0" u="none" strike="noStrike" cap="none" normalizeH="0" baseline="0" dirty="0">
                <a:ln>
                  <a:noFill/>
                </a:ln>
                <a:solidFill>
                  <a:schemeClr val="tx1"/>
                </a:solidFill>
                <a:effectLst/>
                <a:latin typeface="Arial Unicode MS"/>
              </a:rPr>
              <a:t> 컨테이너는 그 정의서를 보고 수행한다고 볼 수 있습니다. </a:t>
            </a:r>
            <a:endParaRPr kumimoji="0" lang="en-US" altLang="ko-KR"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ko-KR" altLang="ko-KR" sz="1600" b="0" i="0" u="none" strike="noStrike" cap="none" normalizeH="0" baseline="0" dirty="0" err="1">
                <a:ln>
                  <a:noFill/>
                </a:ln>
                <a:solidFill>
                  <a:schemeClr val="tx1"/>
                </a:solidFill>
                <a:effectLst/>
                <a:latin typeface="Arial Unicode MS"/>
              </a:rPr>
              <a:t>서블릿</a:t>
            </a:r>
            <a:r>
              <a:rPr kumimoji="0" lang="ko-KR" altLang="ko-KR" sz="1600" b="0" i="0" u="none" strike="noStrike" cap="none" normalizeH="0" baseline="0" dirty="0">
                <a:ln>
                  <a:noFill/>
                </a:ln>
                <a:solidFill>
                  <a:schemeClr val="tx1"/>
                </a:solidFill>
                <a:effectLst/>
                <a:latin typeface="Arial Unicode MS"/>
              </a:rPr>
              <a:t> 컨테이너는 </a:t>
            </a:r>
            <a:r>
              <a:rPr kumimoji="0" lang="ko-KR" altLang="ko-KR" sz="1600" b="0" i="0" u="none" strike="noStrike" cap="none" normalizeH="0" baseline="0" dirty="0">
                <a:ln>
                  <a:noFill/>
                </a:ln>
                <a:solidFill>
                  <a:srgbClr val="FF0000"/>
                </a:solidFill>
                <a:effectLst/>
                <a:latin typeface="Arial Unicode MS"/>
              </a:rPr>
              <a:t>클라이언트의 요청(</a:t>
            </a:r>
            <a:r>
              <a:rPr kumimoji="0" lang="ko-KR" altLang="ko-KR" sz="1600" b="0" i="0" u="none" strike="noStrike" cap="none" normalizeH="0" baseline="0" dirty="0" err="1">
                <a:ln>
                  <a:noFill/>
                </a:ln>
                <a:solidFill>
                  <a:srgbClr val="FF0000"/>
                </a:solidFill>
                <a:effectLst/>
                <a:latin typeface="Arial Unicode MS"/>
              </a:rPr>
              <a:t>Request</a:t>
            </a:r>
            <a:r>
              <a:rPr kumimoji="0" lang="ko-KR" altLang="ko-KR" sz="1600" b="0" i="0" u="none" strike="noStrike" cap="none" normalizeH="0" baseline="0" dirty="0">
                <a:ln>
                  <a:noFill/>
                </a:ln>
                <a:solidFill>
                  <a:srgbClr val="FF0000"/>
                </a:solidFill>
                <a:effectLst/>
                <a:latin typeface="Arial Unicode MS"/>
              </a:rPr>
              <a:t>)을 받아주고 응답(</a:t>
            </a:r>
            <a:r>
              <a:rPr kumimoji="0" lang="ko-KR" altLang="ko-KR" sz="1600" b="0" i="0" u="none" strike="noStrike" cap="none" normalizeH="0" baseline="0" dirty="0" err="1">
                <a:ln>
                  <a:noFill/>
                </a:ln>
                <a:solidFill>
                  <a:srgbClr val="FF0000"/>
                </a:solidFill>
                <a:effectLst/>
                <a:latin typeface="Arial Unicode MS"/>
              </a:rPr>
              <a:t>Response</a:t>
            </a:r>
            <a:r>
              <a:rPr kumimoji="0" lang="ko-KR" altLang="ko-KR" sz="1600" b="0" i="0" u="none" strike="noStrike" cap="none" normalizeH="0" baseline="0" dirty="0">
                <a:ln>
                  <a:noFill/>
                </a:ln>
                <a:solidFill>
                  <a:srgbClr val="FF0000"/>
                </a:solidFill>
                <a:effectLst/>
                <a:latin typeface="Arial Unicode MS"/>
              </a:rPr>
              <a:t>)할 수 있게, 웹서버와 소켓으로 통신</a:t>
            </a:r>
            <a:r>
              <a:rPr kumimoji="0" lang="ko-KR" altLang="ko-KR" sz="1600" b="0" i="0" u="none" strike="noStrike" cap="none" normalizeH="0" baseline="0" dirty="0">
                <a:ln>
                  <a:noFill/>
                </a:ln>
                <a:solidFill>
                  <a:schemeClr val="tx1"/>
                </a:solidFill>
                <a:effectLst/>
                <a:latin typeface="Arial Unicode MS"/>
              </a:rPr>
              <a:t>하며 대표적인 예로 </a:t>
            </a:r>
            <a:r>
              <a:rPr kumimoji="0" lang="ko-KR" altLang="ko-KR" sz="1600" b="0" i="0" u="none" strike="noStrike" cap="none" normalizeH="0" baseline="0" dirty="0" err="1">
                <a:ln>
                  <a:noFill/>
                </a:ln>
                <a:solidFill>
                  <a:schemeClr val="tx1"/>
                </a:solidFill>
                <a:effectLst/>
                <a:latin typeface="Arial Unicode MS"/>
              </a:rPr>
              <a:t>톰캣</a:t>
            </a:r>
            <a:r>
              <a:rPr kumimoji="0" lang="ko-KR" altLang="ko-KR" sz="1600" b="0" i="0" u="none" strike="noStrike" cap="none" normalizeH="0" baseline="0" dirty="0">
                <a:ln>
                  <a:noFill/>
                </a:ln>
                <a:solidFill>
                  <a:schemeClr val="tx1"/>
                </a:solidFill>
                <a:effectLst/>
                <a:latin typeface="Arial Unicode MS"/>
              </a:rPr>
              <a:t>(</a:t>
            </a:r>
            <a:r>
              <a:rPr kumimoji="0" lang="ko-KR" altLang="ko-KR" sz="1600" b="0" i="0" u="none" strike="noStrike" cap="none" normalizeH="0" baseline="0" dirty="0" err="1">
                <a:ln>
                  <a:noFill/>
                </a:ln>
                <a:solidFill>
                  <a:schemeClr val="tx1"/>
                </a:solidFill>
                <a:effectLst/>
                <a:latin typeface="Arial Unicode MS"/>
              </a:rPr>
              <a:t>Tomcat</a:t>
            </a:r>
            <a:r>
              <a:rPr kumimoji="0" lang="ko-KR" altLang="ko-KR" sz="1600" b="0" i="0" u="none" strike="noStrike" cap="none" normalizeH="0" baseline="0" dirty="0">
                <a:ln>
                  <a:noFill/>
                </a:ln>
                <a:solidFill>
                  <a:schemeClr val="tx1"/>
                </a:solidFill>
                <a:effectLst/>
                <a:latin typeface="Arial Unicode MS"/>
              </a:rPr>
              <a:t>)이 있습니다. </a:t>
            </a:r>
            <a:endParaRPr kumimoji="0" lang="en-US" altLang="ko-KR"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ko-KR" altLang="ko-KR" sz="1600" b="0" i="0" u="none" strike="noStrike" cap="none" normalizeH="0" baseline="0" dirty="0" err="1">
                <a:ln>
                  <a:noFill/>
                </a:ln>
                <a:solidFill>
                  <a:schemeClr val="tx1"/>
                </a:solidFill>
                <a:effectLst/>
                <a:latin typeface="Arial Unicode MS"/>
              </a:rPr>
              <a:t>톰캣은</a:t>
            </a:r>
            <a:r>
              <a:rPr kumimoji="0" lang="ko-KR" altLang="ko-KR" sz="1600" b="0" i="0" u="none" strike="noStrike" cap="none" normalizeH="0" baseline="0" dirty="0">
                <a:ln>
                  <a:noFill/>
                </a:ln>
                <a:solidFill>
                  <a:schemeClr val="tx1"/>
                </a:solidFill>
                <a:effectLst/>
                <a:latin typeface="Arial Unicode MS"/>
              </a:rPr>
              <a:t> 실제로 웹 서버와 통신하여 JSP(자바 서버 페이지)와 </a:t>
            </a:r>
            <a:r>
              <a:rPr kumimoji="0" lang="ko-KR" altLang="ko-KR" sz="1600" b="0" i="0" u="none" strike="noStrike" cap="none" normalizeH="0" baseline="0" dirty="0" err="1">
                <a:ln>
                  <a:noFill/>
                </a:ln>
                <a:solidFill>
                  <a:schemeClr val="tx1"/>
                </a:solidFill>
                <a:effectLst/>
                <a:latin typeface="Arial Unicode MS"/>
              </a:rPr>
              <a:t>Servlet이</a:t>
            </a:r>
            <a:r>
              <a:rPr kumimoji="0" lang="ko-KR" altLang="ko-KR" sz="1600" b="0" i="0" u="none" strike="noStrike" cap="none" normalizeH="0" baseline="0" dirty="0">
                <a:ln>
                  <a:noFill/>
                </a:ln>
                <a:solidFill>
                  <a:schemeClr val="tx1"/>
                </a:solidFill>
                <a:effectLst/>
                <a:latin typeface="Arial Unicode MS"/>
              </a:rPr>
              <a:t> 작동하는 환경을 제공해줍니다.</a:t>
            </a:r>
            <a:endParaRPr kumimoji="0" lang="ko-KR" altLang="ko-KR"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492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67FF57-F424-92F1-9F3C-1285571459A3}"/>
              </a:ext>
            </a:extLst>
          </p:cNvPr>
          <p:cNvSpPr>
            <a:spLocks noGrp="1"/>
          </p:cNvSpPr>
          <p:nvPr>
            <p:ph type="title"/>
          </p:nvPr>
        </p:nvSpPr>
        <p:spPr/>
        <p:txBody>
          <a:bodyPr>
            <a:normAutofit/>
          </a:bodyPr>
          <a:lstStyle/>
          <a:p>
            <a:r>
              <a:rPr lang="en-US" altLang="ko-KR" sz="3600" b="1" i="0" dirty="0">
                <a:effectLst/>
                <a:latin typeface="NanumBarunGothic"/>
              </a:rPr>
              <a:t>Servlet Container </a:t>
            </a:r>
            <a:r>
              <a:rPr lang="ko-KR" altLang="en-US" sz="3600" b="1" i="0" dirty="0">
                <a:effectLst/>
                <a:latin typeface="NanumBarunGothic"/>
              </a:rPr>
              <a:t>역할</a:t>
            </a:r>
            <a:endParaRPr lang="ko-KR" altLang="en-US" sz="3600" dirty="0"/>
          </a:p>
        </p:txBody>
      </p:sp>
      <p:sp>
        <p:nvSpPr>
          <p:cNvPr id="3" name="Rectangle 1">
            <a:extLst>
              <a:ext uri="{FF2B5EF4-FFF2-40B4-BE49-F238E27FC236}">
                <a16:creationId xmlns:a16="http://schemas.microsoft.com/office/drawing/2014/main" id="{31CE15C2-E822-4195-2ACE-C5D77A32D885}"/>
              </a:ext>
            </a:extLst>
          </p:cNvPr>
          <p:cNvSpPr>
            <a:spLocks noChangeArrowheads="1"/>
          </p:cNvSpPr>
          <p:nvPr/>
        </p:nvSpPr>
        <p:spPr bwMode="auto">
          <a:xfrm>
            <a:off x="1097279" y="1702463"/>
            <a:ext cx="10058399" cy="456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a:ln>
                  <a:noFill/>
                </a:ln>
                <a:solidFill>
                  <a:schemeClr val="tx1"/>
                </a:solidFill>
                <a:effectLst/>
                <a:latin typeface="Arial Unicode MS"/>
              </a:rPr>
              <a:t>1. 웹서버와의 통신 지원</a:t>
            </a: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dirty="0" err="1">
                <a:ln>
                  <a:noFill/>
                </a:ln>
                <a:solidFill>
                  <a:schemeClr val="tx1"/>
                </a:solidFill>
                <a:effectLst/>
                <a:latin typeface="Arial Unicode MS"/>
              </a:rPr>
              <a:t>서블릿</a:t>
            </a:r>
            <a:r>
              <a:rPr kumimoji="0" lang="ko-KR" altLang="ko-KR" sz="1400" b="0" i="0" u="none" strike="noStrike" cap="none" normalizeH="0" baseline="0" dirty="0">
                <a:ln>
                  <a:noFill/>
                </a:ln>
                <a:solidFill>
                  <a:schemeClr val="tx1"/>
                </a:solidFill>
                <a:effectLst/>
                <a:latin typeface="Arial Unicode MS"/>
              </a:rPr>
              <a:t> 컨테이너는 </a:t>
            </a:r>
            <a:r>
              <a:rPr kumimoji="0" lang="ko-KR" altLang="ko-KR" sz="1400" b="0" i="0" u="none" strike="noStrike" cap="none" normalizeH="0" baseline="0" dirty="0" err="1">
                <a:ln>
                  <a:noFill/>
                </a:ln>
                <a:solidFill>
                  <a:schemeClr val="tx1"/>
                </a:solidFill>
                <a:effectLst/>
                <a:latin typeface="Arial Unicode MS"/>
              </a:rPr>
              <a:t>서블릿과</a:t>
            </a:r>
            <a:r>
              <a:rPr kumimoji="0" lang="ko-KR" altLang="ko-KR" sz="1400" b="0" i="0" u="none" strike="noStrike" cap="none" normalizeH="0" baseline="0" dirty="0">
                <a:ln>
                  <a:noFill/>
                </a:ln>
                <a:solidFill>
                  <a:schemeClr val="tx1"/>
                </a:solidFill>
                <a:effectLst/>
                <a:latin typeface="Arial Unicode MS"/>
              </a:rPr>
              <a:t> 웹서버가 손쉽게 통신할 수 있게 해줍니다. 일반적으로 우리는 소켓을 만들고 </a:t>
            </a:r>
            <a:r>
              <a:rPr kumimoji="0" lang="ko-KR" altLang="ko-KR" sz="1400" b="0" i="0" u="none" strike="noStrike" cap="none" normalizeH="0" baseline="0" dirty="0" err="1">
                <a:ln>
                  <a:noFill/>
                </a:ln>
                <a:solidFill>
                  <a:schemeClr val="tx1"/>
                </a:solidFill>
                <a:effectLst/>
                <a:latin typeface="Arial Unicode MS"/>
              </a:rPr>
              <a:t>listen</a:t>
            </a:r>
            <a:r>
              <a:rPr kumimoji="0" lang="ko-KR" altLang="ko-KR" sz="1400" b="0" i="0" u="none" strike="noStrike" cap="none" normalizeH="0" baseline="0" dirty="0">
                <a:ln>
                  <a:noFill/>
                </a:ln>
                <a:solidFill>
                  <a:schemeClr val="tx1"/>
                </a:solidFill>
                <a:effectLst/>
                <a:latin typeface="Arial Unicode MS"/>
              </a:rPr>
              <a:t>, </a:t>
            </a:r>
            <a:r>
              <a:rPr kumimoji="0" lang="ko-KR" altLang="ko-KR" sz="1400" b="0" i="0" u="none" strike="noStrike" cap="none" normalizeH="0" baseline="0" dirty="0" err="1">
                <a:ln>
                  <a:noFill/>
                </a:ln>
                <a:solidFill>
                  <a:schemeClr val="tx1"/>
                </a:solidFill>
                <a:effectLst/>
                <a:latin typeface="Arial Unicode MS"/>
              </a:rPr>
              <a:t>accept</a:t>
            </a:r>
            <a:r>
              <a:rPr kumimoji="0" lang="ko-KR" altLang="ko-KR" sz="1400" b="0" i="0" u="none" strike="noStrike" cap="none" normalizeH="0" baseline="0" dirty="0">
                <a:ln>
                  <a:noFill/>
                </a:ln>
                <a:solidFill>
                  <a:schemeClr val="tx1"/>
                </a:solidFill>
                <a:effectLst/>
                <a:latin typeface="Arial Unicode MS"/>
              </a:rPr>
              <a:t> 등을 </a:t>
            </a:r>
            <a:r>
              <a:rPr kumimoji="0" lang="ko-KR" altLang="ko-KR" sz="1400" b="0" i="0" u="none" strike="noStrike" cap="none" normalizeH="0" baseline="0" dirty="0" err="1">
                <a:ln>
                  <a:noFill/>
                </a:ln>
                <a:solidFill>
                  <a:schemeClr val="tx1"/>
                </a:solidFill>
                <a:effectLst/>
                <a:latin typeface="Arial Unicode MS"/>
              </a:rPr>
              <a:t>해야하지만</a:t>
            </a:r>
            <a:r>
              <a:rPr kumimoji="0" lang="ko-KR" altLang="ko-KR" sz="1400" b="0" i="0" u="none" strike="noStrike" cap="none" normalizeH="0" baseline="0" dirty="0">
                <a:ln>
                  <a:noFill/>
                </a:ln>
                <a:solidFill>
                  <a:schemeClr val="tx1"/>
                </a:solidFill>
                <a:effectLst/>
                <a:latin typeface="Arial Unicode MS"/>
              </a:rPr>
              <a:t> </a:t>
            </a:r>
            <a:r>
              <a:rPr kumimoji="0" lang="ko-KR" altLang="ko-KR" sz="1400" b="0" i="0" u="none" strike="noStrike" cap="none" normalizeH="0" baseline="0" dirty="0" err="1">
                <a:ln>
                  <a:noFill/>
                </a:ln>
                <a:solidFill>
                  <a:schemeClr val="tx1"/>
                </a:solidFill>
                <a:effectLst/>
                <a:latin typeface="Arial Unicode MS"/>
              </a:rPr>
              <a:t>서블릿</a:t>
            </a:r>
            <a:r>
              <a:rPr kumimoji="0" lang="ko-KR" altLang="ko-KR" sz="1400" b="0" i="0" u="none" strike="noStrike" cap="none" normalizeH="0" baseline="0" dirty="0">
                <a:ln>
                  <a:noFill/>
                </a:ln>
                <a:solidFill>
                  <a:schemeClr val="tx1"/>
                </a:solidFill>
                <a:effectLst/>
                <a:latin typeface="Arial Unicode MS"/>
              </a:rPr>
              <a:t> 컨테이너는 이러한 기능을 </a:t>
            </a:r>
            <a:r>
              <a:rPr kumimoji="0" lang="ko-KR" altLang="ko-KR" sz="1400" b="0" i="0" u="none" strike="noStrike" cap="none" normalizeH="0" baseline="0" dirty="0" err="1">
                <a:ln>
                  <a:noFill/>
                </a:ln>
                <a:solidFill>
                  <a:schemeClr val="tx1"/>
                </a:solidFill>
                <a:effectLst/>
                <a:latin typeface="Arial Unicode MS"/>
              </a:rPr>
              <a:t>API로</a:t>
            </a:r>
            <a:r>
              <a:rPr kumimoji="0" lang="ko-KR" altLang="ko-KR" sz="1400" b="0" i="0" u="none" strike="noStrike" cap="none" normalizeH="0" baseline="0" dirty="0">
                <a:ln>
                  <a:noFill/>
                </a:ln>
                <a:solidFill>
                  <a:schemeClr val="tx1"/>
                </a:solidFill>
                <a:effectLst/>
                <a:latin typeface="Arial Unicode MS"/>
              </a:rPr>
              <a:t> 제공하여 복잡한 과정을 생략할 수 있게 해줍니다.</a:t>
            </a:r>
            <a:r>
              <a:rPr kumimoji="0" lang="en-US" altLang="ko-KR" sz="1400" b="0" i="0" u="none" strike="noStrike" cap="none" normalizeH="0" baseline="0" dirty="0">
                <a:ln>
                  <a:noFill/>
                </a:ln>
                <a:solidFill>
                  <a:schemeClr val="tx1"/>
                </a:solidFill>
                <a:effectLst/>
                <a:latin typeface="Arial Unicode MS"/>
              </a:rPr>
              <a:t> </a:t>
            </a:r>
            <a:r>
              <a:rPr kumimoji="0" lang="ko-KR" altLang="ko-KR" sz="1400" b="0" i="0" u="none" strike="noStrike" cap="none" normalizeH="0" baseline="0" dirty="0">
                <a:ln>
                  <a:noFill/>
                </a:ln>
                <a:solidFill>
                  <a:schemeClr val="tx1"/>
                </a:solidFill>
                <a:effectLst/>
                <a:latin typeface="Arial Unicode MS"/>
              </a:rPr>
              <a:t>그래서 개발자가 </a:t>
            </a:r>
            <a:r>
              <a:rPr kumimoji="0" lang="ko-KR" altLang="ko-KR" sz="1400" b="0" i="0" u="none" strike="noStrike" cap="none" normalizeH="0" baseline="0" dirty="0" err="1">
                <a:ln>
                  <a:noFill/>
                </a:ln>
                <a:solidFill>
                  <a:schemeClr val="tx1"/>
                </a:solidFill>
                <a:effectLst/>
                <a:latin typeface="Arial Unicode MS"/>
              </a:rPr>
              <a:t>서블릿에</a:t>
            </a:r>
            <a:r>
              <a:rPr kumimoji="0" lang="ko-KR" altLang="ko-KR" sz="1400" b="0" i="0" u="none" strike="noStrike" cap="none" normalizeH="0" baseline="0" dirty="0">
                <a:ln>
                  <a:noFill/>
                </a:ln>
                <a:solidFill>
                  <a:schemeClr val="tx1"/>
                </a:solidFill>
                <a:effectLst/>
                <a:latin typeface="Arial Unicode MS"/>
              </a:rPr>
              <a:t> 구현해야 할 비지니스 로직에 대해서만 초점을 두게끔 도와줍니다.</a:t>
            </a: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dirty="0">
                <a:ln>
                  <a:noFill/>
                </a:ln>
                <a:solidFill>
                  <a:schemeClr val="tx1"/>
                </a:solidFill>
                <a:effectLst/>
                <a:latin typeface="Arial Unicode MS"/>
              </a:rPr>
              <a:t/>
            </a:r>
            <a:br>
              <a:rPr kumimoji="0" lang="ko-KR" altLang="ko-KR" sz="1400" b="0" i="0" u="none" strike="noStrike" cap="none" normalizeH="0" baseline="0" dirty="0">
                <a:ln>
                  <a:noFill/>
                </a:ln>
                <a:solidFill>
                  <a:schemeClr val="tx1"/>
                </a:solidFill>
                <a:effectLst/>
                <a:latin typeface="Arial Unicode MS"/>
              </a:rPr>
            </a:b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a:ln>
                  <a:noFill/>
                </a:ln>
                <a:solidFill>
                  <a:schemeClr val="tx1"/>
                </a:solidFill>
                <a:effectLst/>
                <a:latin typeface="Arial Unicode MS"/>
              </a:rPr>
              <a:t>  2. </a:t>
            </a:r>
            <a:r>
              <a:rPr kumimoji="0" lang="ko-KR" altLang="ko-KR" sz="1400" b="1" i="0" u="none" strike="noStrike" cap="none" normalizeH="0" baseline="0" dirty="0" err="1">
                <a:ln>
                  <a:noFill/>
                </a:ln>
                <a:solidFill>
                  <a:schemeClr val="tx1"/>
                </a:solidFill>
                <a:effectLst/>
                <a:latin typeface="Arial Unicode MS"/>
              </a:rPr>
              <a:t>서블릿</a:t>
            </a:r>
            <a:r>
              <a:rPr kumimoji="0" lang="ko-KR" altLang="ko-KR" sz="1400" b="1" i="0" u="none" strike="noStrike" cap="none" normalizeH="0" baseline="0" dirty="0">
                <a:ln>
                  <a:noFill/>
                </a:ln>
                <a:solidFill>
                  <a:schemeClr val="tx1"/>
                </a:solidFill>
                <a:effectLst/>
                <a:latin typeface="Arial Unicode MS"/>
              </a:rPr>
              <a:t> 생명주기(Life </a:t>
            </a:r>
            <a:r>
              <a:rPr kumimoji="0" lang="ko-KR" altLang="ko-KR" sz="1400" b="1" i="0" u="none" strike="noStrike" cap="none" normalizeH="0" baseline="0" dirty="0" err="1">
                <a:ln>
                  <a:noFill/>
                </a:ln>
                <a:solidFill>
                  <a:schemeClr val="tx1"/>
                </a:solidFill>
                <a:effectLst/>
                <a:latin typeface="Arial Unicode MS"/>
              </a:rPr>
              <a:t>Cycle</a:t>
            </a:r>
            <a:r>
              <a:rPr kumimoji="0" lang="ko-KR" altLang="ko-KR" sz="1400" b="1" i="0" u="none" strike="noStrike" cap="none" normalizeH="0" baseline="0" dirty="0">
                <a:ln>
                  <a:noFill/>
                </a:ln>
                <a:solidFill>
                  <a:schemeClr val="tx1"/>
                </a:solidFill>
                <a:effectLst/>
                <a:latin typeface="Arial Unicode MS"/>
              </a:rPr>
              <a:t>) 관리 </a:t>
            </a: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dirty="0" err="1">
                <a:ln>
                  <a:noFill/>
                </a:ln>
                <a:solidFill>
                  <a:schemeClr val="tx1"/>
                </a:solidFill>
                <a:effectLst/>
                <a:latin typeface="Arial Unicode MS"/>
              </a:rPr>
              <a:t>서블릿</a:t>
            </a:r>
            <a:r>
              <a:rPr kumimoji="0" lang="ko-KR" altLang="ko-KR" sz="1400" b="0" i="0" u="none" strike="noStrike" cap="none" normalizeH="0" baseline="0" dirty="0">
                <a:ln>
                  <a:noFill/>
                </a:ln>
                <a:solidFill>
                  <a:schemeClr val="tx1"/>
                </a:solidFill>
                <a:effectLst/>
                <a:latin typeface="Arial Unicode MS"/>
              </a:rPr>
              <a:t> 컨테이너는 </a:t>
            </a:r>
            <a:r>
              <a:rPr kumimoji="0" lang="ko-KR" altLang="ko-KR" sz="1400" b="0" i="0" u="none" strike="noStrike" cap="none" normalizeH="0" baseline="0" dirty="0" err="1">
                <a:ln>
                  <a:noFill/>
                </a:ln>
                <a:solidFill>
                  <a:schemeClr val="tx1"/>
                </a:solidFill>
                <a:effectLst/>
                <a:latin typeface="Arial Unicode MS"/>
              </a:rPr>
              <a:t>서블릿의</a:t>
            </a:r>
            <a:r>
              <a:rPr kumimoji="0" lang="ko-KR" altLang="ko-KR" sz="1400" b="0" i="0" u="none" strike="noStrike" cap="none" normalizeH="0" baseline="0" dirty="0">
                <a:ln>
                  <a:noFill/>
                </a:ln>
                <a:solidFill>
                  <a:schemeClr val="tx1"/>
                </a:solidFill>
                <a:effectLst/>
                <a:latin typeface="Arial Unicode MS"/>
              </a:rPr>
              <a:t> 탄생과 죽음을 관리합니다. </a:t>
            </a:r>
            <a:r>
              <a:rPr kumimoji="0" lang="ko-KR" altLang="ko-KR" sz="1400" b="0" i="0" u="none" strike="noStrike" cap="none" normalizeH="0" baseline="0" dirty="0" err="1">
                <a:ln>
                  <a:noFill/>
                </a:ln>
                <a:solidFill>
                  <a:schemeClr val="tx1"/>
                </a:solidFill>
                <a:effectLst/>
                <a:latin typeface="Arial Unicode MS"/>
              </a:rPr>
              <a:t>서블릿</a:t>
            </a:r>
            <a:r>
              <a:rPr kumimoji="0" lang="ko-KR" altLang="ko-KR" sz="1400" b="0" i="0" u="none" strike="noStrike" cap="none" normalizeH="0" baseline="0" dirty="0">
                <a:ln>
                  <a:noFill/>
                </a:ln>
                <a:solidFill>
                  <a:schemeClr val="tx1"/>
                </a:solidFill>
                <a:effectLst/>
                <a:latin typeface="Arial Unicode MS"/>
              </a:rPr>
              <a:t> 클래스를 </a:t>
            </a:r>
            <a:r>
              <a:rPr kumimoji="0" lang="ko-KR" altLang="ko-KR" sz="1400" b="0" i="0" u="none" strike="noStrike" cap="none" normalizeH="0" baseline="0" dirty="0" err="1">
                <a:ln>
                  <a:noFill/>
                </a:ln>
                <a:solidFill>
                  <a:schemeClr val="tx1"/>
                </a:solidFill>
                <a:effectLst/>
                <a:latin typeface="Arial Unicode MS"/>
              </a:rPr>
              <a:t>로딩하여</a:t>
            </a:r>
            <a:r>
              <a:rPr kumimoji="0" lang="ko-KR" altLang="ko-KR" sz="1400" b="0" i="0" u="none" strike="noStrike" cap="none" normalizeH="0" baseline="0" dirty="0">
                <a:ln>
                  <a:noFill/>
                </a:ln>
                <a:solidFill>
                  <a:schemeClr val="tx1"/>
                </a:solidFill>
                <a:effectLst/>
                <a:latin typeface="Arial Unicode MS"/>
              </a:rPr>
              <a:t> 인스턴스화하고, 초기화 메소드를 호출하고, 요청이 들어오면 적절한 </a:t>
            </a:r>
            <a:r>
              <a:rPr kumimoji="0" lang="ko-KR" altLang="ko-KR" sz="1400" b="0" i="0" u="none" strike="noStrike" cap="none" normalizeH="0" baseline="0" dirty="0" err="1">
                <a:ln>
                  <a:noFill/>
                </a:ln>
                <a:solidFill>
                  <a:schemeClr val="tx1"/>
                </a:solidFill>
                <a:effectLst/>
                <a:latin typeface="Arial Unicode MS"/>
              </a:rPr>
              <a:t>서블릿</a:t>
            </a:r>
            <a:r>
              <a:rPr kumimoji="0" lang="ko-KR" altLang="ko-KR" sz="1400" b="0" i="0" u="none" strike="noStrike" cap="none" normalizeH="0" baseline="0" dirty="0">
                <a:ln>
                  <a:noFill/>
                </a:ln>
                <a:solidFill>
                  <a:schemeClr val="tx1"/>
                </a:solidFill>
                <a:effectLst/>
                <a:latin typeface="Arial Unicode MS"/>
              </a:rPr>
              <a:t> 메소드를 호출합니다. 또한 </a:t>
            </a:r>
            <a:r>
              <a:rPr kumimoji="0" lang="ko-KR" altLang="ko-KR" sz="1400" b="0" i="0" u="none" strike="noStrike" cap="none" normalizeH="0" baseline="0" dirty="0" err="1">
                <a:ln>
                  <a:noFill/>
                </a:ln>
                <a:solidFill>
                  <a:schemeClr val="tx1"/>
                </a:solidFill>
                <a:effectLst/>
                <a:latin typeface="Arial Unicode MS"/>
              </a:rPr>
              <a:t>서블릿이</a:t>
            </a:r>
            <a:r>
              <a:rPr kumimoji="0" lang="ko-KR" altLang="ko-KR" sz="1400" b="0" i="0" u="none" strike="noStrike" cap="none" normalizeH="0" baseline="0" dirty="0">
                <a:ln>
                  <a:noFill/>
                </a:ln>
                <a:solidFill>
                  <a:schemeClr val="tx1"/>
                </a:solidFill>
                <a:effectLst/>
                <a:latin typeface="Arial Unicode MS"/>
              </a:rPr>
              <a:t> 생명을 다 한 순간에는 적절하게 </a:t>
            </a:r>
            <a:r>
              <a:rPr kumimoji="0" lang="ko-KR" altLang="ko-KR" sz="1400" b="0" i="0" u="none" strike="noStrike" cap="none" normalizeH="0" baseline="0" dirty="0" err="1">
                <a:ln>
                  <a:noFill/>
                </a:ln>
                <a:solidFill>
                  <a:schemeClr val="tx1"/>
                </a:solidFill>
                <a:effectLst/>
                <a:latin typeface="Arial Unicode MS"/>
              </a:rPr>
              <a:t>Garbage</a:t>
            </a:r>
            <a:r>
              <a:rPr kumimoji="0" lang="ko-KR" altLang="ko-KR" sz="1400" b="0" i="0" u="none" strike="noStrike" cap="none" normalizeH="0" baseline="0" dirty="0">
                <a:ln>
                  <a:noFill/>
                </a:ln>
                <a:solidFill>
                  <a:schemeClr val="tx1"/>
                </a:solidFill>
                <a:effectLst/>
                <a:latin typeface="Arial Unicode MS"/>
              </a:rPr>
              <a:t> </a:t>
            </a:r>
            <a:r>
              <a:rPr kumimoji="0" lang="ko-KR" altLang="ko-KR" sz="1400" b="0" i="0" u="none" strike="noStrike" cap="none" normalizeH="0" baseline="0" dirty="0" err="1">
                <a:ln>
                  <a:noFill/>
                </a:ln>
                <a:solidFill>
                  <a:schemeClr val="tx1"/>
                </a:solidFill>
                <a:effectLst/>
                <a:latin typeface="Arial Unicode MS"/>
              </a:rPr>
              <a:t>Collection</a:t>
            </a:r>
            <a:r>
              <a:rPr kumimoji="0" lang="ko-KR" altLang="ko-KR" sz="1400" b="0" i="0" u="none" strike="noStrike" cap="none" normalizeH="0" baseline="0" dirty="0">
                <a:ln>
                  <a:noFill/>
                </a:ln>
                <a:solidFill>
                  <a:schemeClr val="tx1"/>
                </a:solidFill>
                <a:effectLst/>
                <a:latin typeface="Arial Unicode MS"/>
              </a:rPr>
              <a:t>(</a:t>
            </a:r>
            <a:r>
              <a:rPr kumimoji="0" lang="ko-KR" altLang="ko-KR" sz="1400" b="0" i="0" u="none" strike="noStrike" cap="none" normalizeH="0" baseline="0" dirty="0" err="1">
                <a:ln>
                  <a:noFill/>
                </a:ln>
                <a:solidFill>
                  <a:schemeClr val="tx1"/>
                </a:solidFill>
                <a:effectLst/>
                <a:latin typeface="Arial Unicode MS"/>
              </a:rPr>
              <a:t>가비지</a:t>
            </a:r>
            <a:r>
              <a:rPr kumimoji="0" lang="ko-KR" altLang="ko-KR" sz="1400" b="0" i="0" u="none" strike="noStrike" cap="none" normalizeH="0" baseline="0" dirty="0">
                <a:ln>
                  <a:noFill/>
                </a:ln>
                <a:solidFill>
                  <a:schemeClr val="tx1"/>
                </a:solidFill>
                <a:effectLst/>
                <a:latin typeface="Arial Unicode MS"/>
              </a:rPr>
              <a:t> 컬렉션)을 진행하여 편의를 제공합니다.</a:t>
            </a: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a:ln>
                  <a:noFill/>
                </a:ln>
                <a:solidFill>
                  <a:schemeClr val="tx1"/>
                </a:solidFill>
                <a:effectLst/>
                <a:latin typeface="Arial Unicode MS"/>
              </a:rPr>
              <a:t/>
            </a:r>
            <a:br>
              <a:rPr kumimoji="0" lang="ko-KR" altLang="ko-KR" sz="1050" b="0" i="0" u="none" strike="noStrike" cap="none" normalizeH="0" baseline="0" dirty="0">
                <a:ln>
                  <a:noFill/>
                </a:ln>
                <a:solidFill>
                  <a:schemeClr val="tx1"/>
                </a:solidFill>
                <a:effectLst/>
                <a:latin typeface="Arial Unicode MS"/>
              </a:rPr>
            </a:b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a:ln>
                  <a:noFill/>
                </a:ln>
                <a:solidFill>
                  <a:schemeClr val="tx1"/>
                </a:solidFill>
                <a:effectLst/>
                <a:latin typeface="Arial Unicode MS"/>
              </a:rPr>
              <a:t>  3. </a:t>
            </a:r>
            <a:r>
              <a:rPr kumimoji="0" lang="ko-KR" altLang="ko-KR" sz="1400" b="1" i="0" u="none" strike="noStrike" cap="none" normalizeH="0" baseline="0" dirty="0" err="1">
                <a:ln>
                  <a:noFill/>
                </a:ln>
                <a:solidFill>
                  <a:schemeClr val="tx1"/>
                </a:solidFill>
                <a:effectLst/>
                <a:latin typeface="Arial Unicode MS"/>
              </a:rPr>
              <a:t>멀티쓰레드</a:t>
            </a:r>
            <a:r>
              <a:rPr kumimoji="0" lang="ko-KR" altLang="ko-KR" sz="1400" b="1" i="0" u="none" strike="noStrike" cap="none" normalizeH="0" baseline="0" dirty="0">
                <a:ln>
                  <a:noFill/>
                </a:ln>
                <a:solidFill>
                  <a:schemeClr val="tx1"/>
                </a:solidFill>
                <a:effectLst/>
                <a:latin typeface="Arial Unicode MS"/>
              </a:rPr>
              <a:t> 지원 및 관리 </a:t>
            </a: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dirty="0" err="1">
                <a:ln>
                  <a:noFill/>
                </a:ln>
                <a:solidFill>
                  <a:schemeClr val="tx1"/>
                </a:solidFill>
                <a:effectLst/>
                <a:latin typeface="Arial Unicode MS"/>
              </a:rPr>
              <a:t>서블릿</a:t>
            </a:r>
            <a:r>
              <a:rPr kumimoji="0" lang="ko-KR" altLang="ko-KR" sz="1400" b="0" i="0" u="none" strike="noStrike" cap="none" normalizeH="0" baseline="0" dirty="0">
                <a:ln>
                  <a:noFill/>
                </a:ln>
                <a:solidFill>
                  <a:schemeClr val="tx1"/>
                </a:solidFill>
                <a:effectLst/>
                <a:latin typeface="Arial Unicode MS"/>
              </a:rPr>
              <a:t> 컨테이너는 요청이 올 때 마다 새로운 자바 쓰레드를 하나 생성하는데, HTTP 서비스 메소드를</a:t>
            </a:r>
            <a:r>
              <a:rPr kumimoji="0" lang="en-US" altLang="ko-KR" sz="1400" b="0" i="0" u="none" strike="noStrike" cap="none" normalizeH="0" baseline="0" dirty="0">
                <a:ln>
                  <a:noFill/>
                </a:ln>
                <a:solidFill>
                  <a:schemeClr val="tx1"/>
                </a:solidFill>
                <a:effectLst/>
                <a:latin typeface="Arial Unicode MS"/>
              </a:rPr>
              <a:t> </a:t>
            </a:r>
            <a:r>
              <a:rPr kumimoji="0" lang="ko-KR" altLang="ko-KR" sz="1400" b="0" i="0" u="none" strike="noStrike" cap="none" normalizeH="0" baseline="0" dirty="0">
                <a:ln>
                  <a:noFill/>
                </a:ln>
                <a:solidFill>
                  <a:schemeClr val="tx1"/>
                </a:solidFill>
                <a:effectLst/>
                <a:latin typeface="Arial Unicode MS"/>
              </a:rPr>
              <a:t>실행하고 나면, 쓰레드는 자동으로 </a:t>
            </a:r>
            <a:r>
              <a:rPr kumimoji="0" lang="ko-KR" altLang="ko-KR" sz="1400" b="0" i="0" u="none" strike="noStrike" cap="none" normalizeH="0" baseline="0" dirty="0" err="1">
                <a:ln>
                  <a:noFill/>
                </a:ln>
                <a:solidFill>
                  <a:schemeClr val="tx1"/>
                </a:solidFill>
                <a:effectLst/>
                <a:latin typeface="Arial Unicode MS"/>
              </a:rPr>
              <a:t>죽게됩니다</a:t>
            </a:r>
            <a:r>
              <a:rPr kumimoji="0" lang="ko-KR" altLang="ko-KR" sz="1400" b="0" i="0" u="none" strike="noStrike" cap="none" normalizeH="0" baseline="0" dirty="0">
                <a:ln>
                  <a:noFill/>
                </a:ln>
                <a:solidFill>
                  <a:schemeClr val="tx1"/>
                </a:solidFill>
                <a:effectLst/>
                <a:latin typeface="Arial Unicode MS"/>
              </a:rPr>
              <a:t>. 원래는 쓰레드를 관리해야 하지만 서버가 다중 쓰레드를</a:t>
            </a:r>
            <a:r>
              <a:rPr kumimoji="0" lang="en-US" altLang="ko-KR" sz="1400" b="0" i="0" u="none" strike="noStrike" cap="none" normalizeH="0" baseline="0" dirty="0">
                <a:ln>
                  <a:noFill/>
                </a:ln>
                <a:solidFill>
                  <a:schemeClr val="tx1"/>
                </a:solidFill>
                <a:effectLst/>
                <a:latin typeface="Arial Unicode MS"/>
              </a:rPr>
              <a:t> </a:t>
            </a:r>
            <a:r>
              <a:rPr kumimoji="0" lang="ko-KR" altLang="ko-KR" sz="1400" b="0" i="0" u="none" strike="noStrike" cap="none" normalizeH="0" baseline="0" dirty="0">
                <a:ln>
                  <a:noFill/>
                </a:ln>
                <a:solidFill>
                  <a:schemeClr val="tx1"/>
                </a:solidFill>
                <a:effectLst/>
                <a:latin typeface="Arial Unicode MS"/>
              </a:rPr>
              <a:t>생성 및 운영해주니 쓰레드의 안정성에 대해서 걱정하지 않아도 됩니다.</a:t>
            </a: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a:ln>
                  <a:noFill/>
                </a:ln>
                <a:solidFill>
                  <a:schemeClr val="tx1"/>
                </a:solidFill>
                <a:effectLst/>
                <a:latin typeface="Arial Unicode MS"/>
              </a:rPr>
              <a:t/>
            </a:r>
            <a:br>
              <a:rPr kumimoji="0" lang="ko-KR" altLang="ko-KR" sz="1050" b="0" i="0" u="none" strike="noStrike" cap="none" normalizeH="0" baseline="0" dirty="0">
                <a:ln>
                  <a:noFill/>
                </a:ln>
                <a:solidFill>
                  <a:schemeClr val="tx1"/>
                </a:solidFill>
                <a:effectLst/>
                <a:latin typeface="Arial Unicode MS"/>
              </a:rPr>
            </a:b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a:ln>
                  <a:noFill/>
                </a:ln>
                <a:solidFill>
                  <a:schemeClr val="tx1"/>
                </a:solidFill>
                <a:effectLst/>
                <a:latin typeface="Arial Unicode MS"/>
              </a:rPr>
              <a:t>  4. 선언적인 보안 관리 </a:t>
            </a:r>
            <a:endParaRPr kumimoji="0" lang="ko-KR" altLang="ko-KR" sz="105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dirty="0" err="1">
                <a:ln>
                  <a:noFill/>
                </a:ln>
                <a:solidFill>
                  <a:schemeClr val="tx1"/>
                </a:solidFill>
                <a:effectLst/>
                <a:latin typeface="Arial Unicode MS"/>
              </a:rPr>
              <a:t>서블릿</a:t>
            </a:r>
            <a:r>
              <a:rPr kumimoji="0" lang="ko-KR" altLang="ko-KR" sz="1400" b="0" i="0" u="none" strike="noStrike" cap="none" normalizeH="0" baseline="0" dirty="0">
                <a:ln>
                  <a:noFill/>
                </a:ln>
                <a:solidFill>
                  <a:schemeClr val="tx1"/>
                </a:solidFill>
                <a:effectLst/>
                <a:latin typeface="Arial Unicode MS"/>
              </a:rPr>
              <a:t> 컨테이너를 사용하면 개발자는 보안에 관련된 내용을 </a:t>
            </a:r>
            <a:r>
              <a:rPr kumimoji="0" lang="ko-KR" altLang="ko-KR" sz="1400" b="0" i="0" u="none" strike="noStrike" cap="none" normalizeH="0" baseline="0" dirty="0" err="1">
                <a:ln>
                  <a:noFill/>
                </a:ln>
                <a:solidFill>
                  <a:schemeClr val="tx1"/>
                </a:solidFill>
                <a:effectLst/>
                <a:latin typeface="Arial Unicode MS"/>
              </a:rPr>
              <a:t>서블릿</a:t>
            </a:r>
            <a:r>
              <a:rPr kumimoji="0" lang="ko-KR" altLang="ko-KR" sz="1400" b="0" i="0" u="none" strike="noStrike" cap="none" normalizeH="0" baseline="0" dirty="0">
                <a:ln>
                  <a:noFill/>
                </a:ln>
                <a:solidFill>
                  <a:schemeClr val="tx1"/>
                </a:solidFill>
                <a:effectLst/>
                <a:latin typeface="Arial Unicode MS"/>
              </a:rPr>
              <a:t> 또는 자바 클래스에 구현해 놓지 않아도 됩니다.</a:t>
            </a:r>
            <a:r>
              <a:rPr kumimoji="0" lang="en-US" altLang="ko-KR" sz="1400" b="0" i="0" u="none" strike="noStrike" cap="none" normalizeH="0" baseline="0" dirty="0">
                <a:ln>
                  <a:noFill/>
                </a:ln>
                <a:solidFill>
                  <a:schemeClr val="tx1"/>
                </a:solidFill>
                <a:effectLst/>
                <a:latin typeface="Arial Unicode MS"/>
              </a:rPr>
              <a:t> </a:t>
            </a:r>
            <a:r>
              <a:rPr kumimoji="0" lang="ko-KR" altLang="ko-KR" sz="1400" b="0" i="0" u="none" strike="noStrike" cap="none" normalizeH="0" baseline="0" dirty="0">
                <a:ln>
                  <a:noFill/>
                </a:ln>
                <a:solidFill>
                  <a:schemeClr val="tx1"/>
                </a:solidFill>
                <a:effectLst/>
                <a:latin typeface="Arial Unicode MS"/>
              </a:rPr>
              <a:t>일반적으로 보안관리는 XML 배포 서술자에 다가 기록하므로, 보안에 대해 수정할 일이 생겨도 자바 소스 코드를 수정하여 다시 컴파일 하지 않아도 보안관리가 가능합니다.</a:t>
            </a:r>
            <a:endParaRPr kumimoji="0" lang="ko-KR" altLang="ko-K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50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E0FBFCD-3114-2260-8CF3-450F1A3F509F}"/>
              </a:ext>
            </a:extLst>
          </p:cNvPr>
          <p:cNvPicPr>
            <a:picLocks noChangeAspect="1"/>
          </p:cNvPicPr>
          <p:nvPr/>
        </p:nvPicPr>
        <p:blipFill>
          <a:blip r:embed="rId2"/>
          <a:stretch>
            <a:fillRect/>
          </a:stretch>
        </p:blipFill>
        <p:spPr>
          <a:xfrm>
            <a:off x="1093470" y="226423"/>
            <a:ext cx="9029700" cy="6248400"/>
          </a:xfrm>
          <a:prstGeom prst="rect">
            <a:avLst/>
          </a:prstGeom>
        </p:spPr>
      </p:pic>
    </p:spTree>
    <p:extLst>
      <p:ext uri="{BB962C8B-B14F-4D97-AF65-F5344CB8AC3E}">
        <p14:creationId xmlns:p14="http://schemas.microsoft.com/office/powerpoint/2010/main" val="21585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01FE98-3F9A-B392-B8B5-E4C793D0BA99}"/>
              </a:ext>
            </a:extLst>
          </p:cNvPr>
          <p:cNvSpPr>
            <a:spLocks noGrp="1"/>
          </p:cNvSpPr>
          <p:nvPr>
            <p:ph type="title"/>
          </p:nvPr>
        </p:nvSpPr>
        <p:spPr/>
        <p:txBody>
          <a:bodyPr>
            <a:normAutofit/>
          </a:bodyPr>
          <a:lstStyle/>
          <a:p>
            <a:r>
              <a:rPr lang="en-US" altLang="ko-KR" sz="4000" dirty="0"/>
              <a:t>HTTP</a:t>
            </a:r>
            <a:r>
              <a:rPr lang="ko-KR" altLang="en-US" sz="4000" dirty="0"/>
              <a:t> 프로토콜을 위한 </a:t>
            </a:r>
            <a:r>
              <a:rPr lang="ko-KR" altLang="en-US" sz="4000" dirty="0" err="1"/>
              <a:t>서블릿</a:t>
            </a:r>
            <a:r>
              <a:rPr lang="ko-KR" altLang="en-US" sz="4000" dirty="0"/>
              <a:t> 클래스</a:t>
            </a:r>
            <a:r>
              <a:rPr lang="en-US" altLang="ko-KR" sz="4000" dirty="0"/>
              <a:t/>
            </a:r>
            <a:br>
              <a:rPr lang="en-US" altLang="ko-KR" sz="4000" dirty="0"/>
            </a:br>
            <a:r>
              <a:rPr lang="en-US" altLang="ko-KR" sz="4000" dirty="0" err="1"/>
              <a:t>HttpServlet</a:t>
            </a:r>
            <a:r>
              <a:rPr lang="ko-KR" altLang="en-US" sz="4000" dirty="0"/>
              <a:t> 클래스</a:t>
            </a:r>
          </a:p>
        </p:txBody>
      </p:sp>
      <p:sp>
        <p:nvSpPr>
          <p:cNvPr id="3" name="내용 개체 틀 2">
            <a:extLst>
              <a:ext uri="{FF2B5EF4-FFF2-40B4-BE49-F238E27FC236}">
                <a16:creationId xmlns:a16="http://schemas.microsoft.com/office/drawing/2014/main" id="{5FE50A55-9B3C-9FF5-025E-751320076721}"/>
              </a:ext>
            </a:extLst>
          </p:cNvPr>
          <p:cNvSpPr>
            <a:spLocks noGrp="1"/>
          </p:cNvSpPr>
          <p:nvPr>
            <p:ph idx="1"/>
          </p:nvPr>
        </p:nvSpPr>
        <p:spPr/>
        <p:txBody>
          <a:bodyPr/>
          <a:lstStyle/>
          <a:p>
            <a:r>
              <a:rPr lang="en-US" altLang="ko-KR" dirty="0" err="1"/>
              <a:t>GenericSerlvet</a:t>
            </a:r>
            <a:r>
              <a:rPr lang="ko-KR" altLang="en-US" dirty="0"/>
              <a:t>클래스 </a:t>
            </a:r>
            <a:r>
              <a:rPr lang="en-US" altLang="ko-KR" dirty="0"/>
              <a:t>: </a:t>
            </a:r>
            <a:r>
              <a:rPr lang="ko-KR" altLang="en-US" dirty="0" err="1"/>
              <a:t>서블릿의</a:t>
            </a:r>
            <a:r>
              <a:rPr lang="ko-KR" altLang="en-US" dirty="0"/>
              <a:t> 가장 기본이 되는 클래스 </a:t>
            </a:r>
            <a:endParaRPr lang="en-US" altLang="ko-KR" dirty="0"/>
          </a:p>
          <a:p>
            <a:r>
              <a:rPr lang="en-US" altLang="ko-KR" dirty="0"/>
              <a:t>Servlet</a:t>
            </a:r>
            <a:r>
              <a:rPr lang="ko-KR" altLang="en-US" dirty="0"/>
              <a:t>인터페이스와 </a:t>
            </a:r>
            <a:r>
              <a:rPr lang="en-US" altLang="ko-KR" dirty="0" err="1"/>
              <a:t>ServletConfig</a:t>
            </a:r>
            <a:r>
              <a:rPr lang="en-US" altLang="ko-KR" dirty="0"/>
              <a:t> </a:t>
            </a:r>
            <a:r>
              <a:rPr lang="ko-KR" altLang="en-US" dirty="0"/>
              <a:t>인터페이스를 미리 구현해 놓은 클래스</a:t>
            </a:r>
            <a:r>
              <a:rPr lang="en-US" altLang="ko-KR" dirty="0"/>
              <a:t>.</a:t>
            </a:r>
          </a:p>
          <a:p>
            <a:r>
              <a:rPr lang="ko-KR" altLang="en-US" dirty="0" err="1"/>
              <a:t>서블릿</a:t>
            </a:r>
            <a:r>
              <a:rPr lang="ko-KR" altLang="en-US" dirty="0"/>
              <a:t> 라이프사이클인 </a:t>
            </a:r>
            <a:r>
              <a:rPr lang="en-US" altLang="ko-KR" dirty="0" err="1"/>
              <a:t>init</a:t>
            </a:r>
            <a:r>
              <a:rPr lang="en-US" altLang="ko-KR" dirty="0"/>
              <a:t>(), service(), destroy()</a:t>
            </a:r>
            <a:r>
              <a:rPr lang="ko-KR" altLang="en-US" dirty="0"/>
              <a:t>메서드를 미리 구현해 놓은 클래스이다</a:t>
            </a:r>
            <a:r>
              <a:rPr lang="en-US" altLang="ko-KR" dirty="0"/>
              <a:t>. </a:t>
            </a:r>
          </a:p>
          <a:p>
            <a:pPr>
              <a:lnSpc>
                <a:spcPct val="150000"/>
              </a:lnSpc>
            </a:pPr>
            <a:r>
              <a:rPr lang="en-US" altLang="ko-KR" dirty="0" err="1"/>
              <a:t>HttpServlet</a:t>
            </a:r>
            <a:r>
              <a:rPr lang="en-US" altLang="ko-KR" dirty="0"/>
              <a:t> : Http </a:t>
            </a:r>
            <a:r>
              <a:rPr lang="ko-KR" altLang="en-US" dirty="0"/>
              <a:t>프로토콜을</a:t>
            </a:r>
            <a:r>
              <a:rPr lang="en-US" altLang="ko-KR" dirty="0"/>
              <a:t> </a:t>
            </a:r>
            <a:r>
              <a:rPr lang="ko-KR" altLang="en-US" dirty="0"/>
              <a:t>위한 </a:t>
            </a:r>
            <a:r>
              <a:rPr lang="ko-KR" altLang="en-US" dirty="0" err="1"/>
              <a:t>서블릿을</a:t>
            </a:r>
            <a:r>
              <a:rPr lang="ko-KR" altLang="en-US" dirty="0"/>
              <a:t> 미리 구현해 놓은 클래스  </a:t>
            </a:r>
            <a:r>
              <a:rPr lang="en-US" altLang="ko-KR" dirty="0" err="1"/>
              <a:t>HttpServlet</a:t>
            </a:r>
            <a:r>
              <a:rPr lang="ko-KR" altLang="en-US" dirty="0"/>
              <a:t>클래스를 상속받아 구현</a:t>
            </a:r>
            <a:endParaRPr lang="en-US" altLang="ko-KR" dirty="0"/>
          </a:p>
          <a:p>
            <a:r>
              <a:rPr lang="en-US" altLang="ko-KR" dirty="0"/>
              <a:t>Http </a:t>
            </a:r>
            <a:r>
              <a:rPr lang="ko-KR" altLang="en-US" dirty="0"/>
              <a:t>명령어 타입에 따라 </a:t>
            </a:r>
            <a:r>
              <a:rPr lang="en-US" altLang="ko-KR" dirty="0" err="1"/>
              <a:t>doGet</a:t>
            </a:r>
            <a:r>
              <a:rPr lang="en-US" altLang="ko-KR" dirty="0"/>
              <a:t>() / </a:t>
            </a:r>
            <a:r>
              <a:rPr lang="en-US" altLang="ko-KR" dirty="0" err="1"/>
              <a:t>doPost</a:t>
            </a:r>
            <a:r>
              <a:rPr lang="en-US" altLang="ko-KR" dirty="0"/>
              <a:t>() </a:t>
            </a:r>
            <a:r>
              <a:rPr lang="ko-KR" altLang="en-US" dirty="0"/>
              <a:t>메서드를 호출한다</a:t>
            </a:r>
            <a:r>
              <a:rPr lang="en-US" altLang="ko-KR" dirty="0"/>
              <a:t>. </a:t>
            </a:r>
          </a:p>
          <a:p>
            <a:pPr marL="0" indent="0">
              <a:buNone/>
            </a:pPr>
            <a:endParaRPr lang="ko-KR" altLang="en-US" dirty="0"/>
          </a:p>
        </p:txBody>
      </p:sp>
    </p:spTree>
    <p:extLst>
      <p:ext uri="{BB962C8B-B14F-4D97-AF65-F5344CB8AC3E}">
        <p14:creationId xmlns:p14="http://schemas.microsoft.com/office/powerpoint/2010/main" val="1455544127"/>
      </p:ext>
    </p:extLst>
  </p:cSld>
  <p:clrMapOvr>
    <a:masterClrMapping/>
  </p:clrMapOvr>
</p:sld>
</file>

<file path=ppt/theme/theme1.xml><?xml version="1.0" encoding="utf-8"?>
<a:theme xmlns:a="http://schemas.openxmlformats.org/drawingml/2006/main" name="추억">
  <a:themeElements>
    <a:clrScheme name="추억">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540</TotalTime>
  <Words>911</Words>
  <Application>Microsoft Office PowerPoint</Application>
  <PresentationFormat>와이드스크린</PresentationFormat>
  <Paragraphs>199</Paragraphs>
  <Slides>42</Slides>
  <Notes>0</Notes>
  <HiddenSlides>0</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42</vt:i4>
      </vt:variant>
    </vt:vector>
  </HeadingPairs>
  <TitlesOfParts>
    <vt:vector size="57" baseType="lpstr">
      <vt:lpstr>Arial Unicode MS</vt:lpstr>
      <vt:lpstr>charter</vt:lpstr>
      <vt:lpstr>Menlo</vt:lpstr>
      <vt:lpstr>NanumBarunGothic</vt:lpstr>
      <vt:lpstr>Noto Sans KR</vt:lpstr>
      <vt:lpstr>notokr</vt:lpstr>
      <vt:lpstr>open sans</vt:lpstr>
      <vt:lpstr>sohne</vt:lpstr>
      <vt:lpstr>Spoqa Han Sans</vt:lpstr>
      <vt:lpstr>맑은 고딕</vt:lpstr>
      <vt:lpstr>Arial</vt:lpstr>
      <vt:lpstr>Calibri</vt:lpstr>
      <vt:lpstr>Calibri Light</vt:lpstr>
      <vt:lpstr>Consolas</vt:lpstr>
      <vt:lpstr>추억</vt:lpstr>
      <vt:lpstr>자바 웹 개발자</vt:lpstr>
      <vt:lpstr>서블릿이란?(Servlet)</vt:lpstr>
      <vt:lpstr>서블릿이란?(Servlet)</vt:lpstr>
      <vt:lpstr>PowerPoint 프레젠테이션</vt:lpstr>
      <vt:lpstr>PowerPoint 프레젠테이션</vt:lpstr>
      <vt:lpstr>Servlet Container(서블릿 컨테이너)</vt:lpstr>
      <vt:lpstr>Servlet Container 역할</vt:lpstr>
      <vt:lpstr>PowerPoint 프레젠테이션</vt:lpstr>
      <vt:lpstr>HTTP 프로토콜을 위한 서블릿 클래스 HttpServlet 클래스</vt:lpstr>
      <vt:lpstr>사용자의 요청 정보를 담고 있는  ServletRequest 인터페이스</vt:lpstr>
      <vt:lpstr>PowerPoint 프레젠테이션</vt:lpstr>
      <vt:lpstr>클라이언트에게 응답할 때 사용되는 ServletResponse 인터페이스</vt:lpstr>
      <vt:lpstr>HttpServletRequest 인터페이스</vt:lpstr>
      <vt:lpstr>PowerPoint 프레젠테이션</vt:lpstr>
      <vt:lpstr>HttpServletResponse인터페이스</vt:lpstr>
      <vt:lpstr>PowerPoint 프레젠테이션</vt:lpstr>
      <vt:lpstr>Web.xml </vt:lpstr>
      <vt:lpstr>Log4j2.xml</vt:lpstr>
      <vt:lpstr>log4j2</vt:lpstr>
      <vt:lpstr>log4j2</vt:lpstr>
      <vt:lpstr>PowerPoint 프레젠테이션</vt:lpstr>
      <vt:lpstr>PowerPoint 프레젠테이션</vt:lpstr>
      <vt:lpstr>Log4j2.xml example</vt:lpstr>
      <vt:lpstr>PowerPoint 프레젠테이션</vt:lpstr>
      <vt:lpstr>Ajax란?</vt:lpstr>
      <vt:lpstr>Ajax의 장점</vt:lpstr>
      <vt:lpstr>Ajax의 한계</vt:lpstr>
      <vt:lpstr>PowerPoint 프레젠테이션</vt:lpstr>
      <vt:lpstr>Controller 에서 처리</vt:lpstr>
      <vt:lpstr>Commons 패키지를 사용한 파일 업로드 클래스</vt:lpstr>
      <vt:lpstr>File 클래스 정리  https://www.devkuma.com/docs/java/file-class/</vt:lpstr>
      <vt:lpstr>File 클래스 정리  https://www.devkuma.com/docs/java/file-class/</vt:lpstr>
      <vt:lpstr>File 클래스 정리  https://www.devkuma.com/docs/java/file-class/</vt:lpstr>
      <vt:lpstr>File 클래스 정리  https://www.devkuma.com/docs/java/file-class/</vt:lpstr>
      <vt:lpstr>File 클래스 정리  https://www.devkuma.com/docs/java/file-class/</vt:lpstr>
      <vt:lpstr>File 클래스 정리  https://www.devkuma.com/docs/java/file-class/</vt:lpstr>
      <vt:lpstr>File 클래스 정리  https://www.devkuma.com/docs/java/file-class/</vt:lpstr>
      <vt:lpstr>fileUoload 패키지의 FileItem 클래스 정리</vt:lpstr>
      <vt:lpstr>Apache Commons FileUpload 를 이용한 파일 업로드 구현</vt:lpstr>
      <vt:lpstr>Apache Commons FileUpload 를 이용한 파일 업로드 구현</vt:lpstr>
      <vt:lpstr>Apache Commons FileUpload 를 이용한 파일 업로드 구현</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자바 웹 개발자</dc:title>
  <dc:creator>EZEN-211T</dc:creator>
  <cp:lastModifiedBy>EZEN-217T</cp:lastModifiedBy>
  <cp:revision>18</cp:revision>
  <dcterms:created xsi:type="dcterms:W3CDTF">2022-09-02T06:03:55Z</dcterms:created>
  <dcterms:modified xsi:type="dcterms:W3CDTF">2023-05-09T02:37:26Z</dcterms:modified>
</cp:coreProperties>
</file>