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5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8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74413-8B56-5CAF-8440-436F3EDBC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C8F27-2362-5AF9-761D-DE4669118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B85FE-6B59-1539-B56C-CD6435DC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89BE-EE8B-41BB-8946-87660E130D73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7266C-0EA5-1D7F-E701-4A9B45C0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B606-3558-B766-2747-B0D333E7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E288-F1F4-466A-8DFA-DEBBE7F1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0B9BD-3CF4-4F36-55EA-72B0E3F1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BB4E66-765F-6B96-FFA6-2F06A0CCF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70F8-635D-20E1-7C9C-25ABA62D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89BE-EE8B-41BB-8946-87660E130D73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B35D6-87E8-CEAB-2854-D74662CB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82442-F317-7341-BDFC-14813654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E288-F1F4-466A-8DFA-DEBBE7F1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9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29BC2C-4D94-8445-64BD-135D5796E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247CA9-F4E0-94EC-E77B-BA14F22F7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EBBC6-6F76-26AA-EB72-838D7F13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89BE-EE8B-41BB-8946-87660E130D73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D9C9B-0CCD-3F91-BE83-E092679B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379D3-1527-C2AE-293D-FD722547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E288-F1F4-466A-8DFA-DEBBE7F1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7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50701-0E63-1926-570D-33E0C6AF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EE02C-E6ED-3C29-767F-83846BEE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1AF77-8D54-D6D1-5125-B61629E3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89BE-EE8B-41BB-8946-87660E130D73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75376-6BB3-1629-9D1D-F51416CE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64932-A0C4-304F-FD8C-CAD376EA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E288-F1F4-466A-8DFA-DEBBE7F1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0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1CA2-153D-1169-620A-49E542EC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22352-6C9E-19A5-1BC4-7D657845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C223A-F48D-0CEC-357E-08C9AE17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89BE-EE8B-41BB-8946-87660E130D73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C45D0-34E0-F148-F8C8-48DF8639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CFCC4-2AB4-C80A-D700-F6C5E703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E288-F1F4-466A-8DFA-DEBBE7F1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1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FE180-5D4A-9346-3BF2-AEA233AF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B0329-8EA2-47AB-7FD6-585AD805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B5AC02-04DA-3CA8-EFBC-25E910B98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75524-76B0-6B58-C105-2B495D0D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89BE-EE8B-41BB-8946-87660E130D73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0D9CF4-E7E9-3232-7A94-5ABBA9B3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A30AEA-9A45-CACF-F721-A3482D21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E288-F1F4-466A-8DFA-DEBBE7F1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09E90-48DF-8C93-9291-FDE61AEC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F2F17-971B-9D4B-7C4A-D54367838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9FDD0F-B5E3-5EA0-96BF-B64252C5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A481A-2CCA-C368-6D77-8EDA2D9B5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64AA37-FDA0-B3C5-8196-AD5D3AD6D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F303A7-155E-5B62-BB33-ABF4DDC7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89BE-EE8B-41BB-8946-87660E130D73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F72698-4EA2-7D00-8FF2-B24B245A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44C789-5F02-8E2E-EE4E-24AD07DC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E288-F1F4-466A-8DFA-DEBBE7F1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CC6EF-91EC-40A1-87A6-0129744D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8BFAE5-8CFF-62D2-6DDF-877FA4E3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89BE-EE8B-41BB-8946-87660E130D73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0DFE37-E036-2906-0C94-16B68C78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97C86E-8EB0-13AC-2A55-7BCDC5A3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E288-F1F4-466A-8DFA-DEBBE7F1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2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47B1C2-3530-8146-12D1-658EDF11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89BE-EE8B-41BB-8946-87660E130D73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8E4A8F-3388-C1A2-9715-AADDDE9A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8226B-7C43-E723-627D-37601B3C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E288-F1F4-466A-8DFA-DEBBE7F1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3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4CA45-3AA5-3D84-C8FB-9B8A573C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2D5C9-A5B8-4560-39EA-BF8B67A4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F47B51-8CB6-82BA-A8B1-FAD91823F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0CC4DB-9297-7663-B824-9ACB1C28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89BE-EE8B-41BB-8946-87660E130D73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3C6C9E-AD5C-FCAD-B9D1-0F498844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9AE72-C34E-FAE6-0989-8CDB7C1F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E288-F1F4-466A-8DFA-DEBBE7F1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0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CC85B-2D1E-73E1-EBA1-224A602C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BF3511-1930-DF1D-3C64-7E8FA1CDF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B2ED40-0F75-210D-C538-4EF419D4E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BE35C-F8F4-0C9D-B132-FE5974C1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89BE-EE8B-41BB-8946-87660E130D73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D8AFA-8E3E-8CE4-67A7-E110FB21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987CB-B4E5-949C-55A7-44F73884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E288-F1F4-466A-8DFA-DEBBE7F1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0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5B7AA2-9883-F75E-2D92-D7FF3414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6C461-CA56-C4F9-6C24-548CC2702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C797D-6AFF-3B2F-99A0-DA5DCEDAD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389BE-EE8B-41BB-8946-87660E130D73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4C41E-4321-0558-1377-55803D21D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76265-B964-939A-7F67-182F0E04B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E288-F1F4-466A-8DFA-DEBBE7F11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5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mind.com/kr/er-diagram-tool.html#_7" TargetMode="External"/><Relationship Id="rId3" Type="http://schemas.openxmlformats.org/officeDocument/2006/relationships/hyperlink" Target="https://gitmind.com/kr/er-diagram-tool.html#_2" TargetMode="External"/><Relationship Id="rId7" Type="http://schemas.openxmlformats.org/officeDocument/2006/relationships/hyperlink" Target="https://gitmind.com/kr/er-diagram-tool.html#_6" TargetMode="External"/><Relationship Id="rId2" Type="http://schemas.openxmlformats.org/officeDocument/2006/relationships/hyperlink" Target="https://gitmind.com/kr/er-diagram-tool.html#_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mind.com/kr/er-diagram-tool.html#_5" TargetMode="External"/><Relationship Id="rId5" Type="http://schemas.openxmlformats.org/officeDocument/2006/relationships/hyperlink" Target="https://gitmind.com/kr/er-diagram-tool.html#_4" TargetMode="External"/><Relationship Id="rId4" Type="http://schemas.openxmlformats.org/officeDocument/2006/relationships/hyperlink" Target="https://gitmind.com/kr/er-diagram-tool.html#_3" TargetMode="External"/><Relationship Id="rId9" Type="http://schemas.openxmlformats.org/officeDocument/2006/relationships/hyperlink" Target="https://gitmind.com/kr/er-diagram-tool.html#_8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8E9B4-2A08-EE49-3807-349C7C7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D059B-E502-49DE-9C9F-D2559BF2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32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2CD0747-5A1C-C8F4-8559-3E67A6B39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39637"/>
              </p:ext>
            </p:extLst>
          </p:nvPr>
        </p:nvGraphicFramePr>
        <p:xfrm>
          <a:off x="517582" y="1323515"/>
          <a:ext cx="10843404" cy="448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234">
                  <a:extLst>
                    <a:ext uri="{9D8B030D-6E8A-4147-A177-3AD203B41FA5}">
                      <a16:colId xmlns:a16="http://schemas.microsoft.com/office/drawing/2014/main" val="167135019"/>
                    </a:ext>
                  </a:extLst>
                </a:gridCol>
                <a:gridCol w="1807234">
                  <a:extLst>
                    <a:ext uri="{9D8B030D-6E8A-4147-A177-3AD203B41FA5}">
                      <a16:colId xmlns:a16="http://schemas.microsoft.com/office/drawing/2014/main" val="3541999884"/>
                    </a:ext>
                  </a:extLst>
                </a:gridCol>
                <a:gridCol w="1807234">
                  <a:extLst>
                    <a:ext uri="{9D8B030D-6E8A-4147-A177-3AD203B41FA5}">
                      <a16:colId xmlns:a16="http://schemas.microsoft.com/office/drawing/2014/main" val="1397333023"/>
                    </a:ext>
                  </a:extLst>
                </a:gridCol>
                <a:gridCol w="1807234">
                  <a:extLst>
                    <a:ext uri="{9D8B030D-6E8A-4147-A177-3AD203B41FA5}">
                      <a16:colId xmlns:a16="http://schemas.microsoft.com/office/drawing/2014/main" val="54595999"/>
                    </a:ext>
                  </a:extLst>
                </a:gridCol>
                <a:gridCol w="1807234">
                  <a:extLst>
                    <a:ext uri="{9D8B030D-6E8A-4147-A177-3AD203B41FA5}">
                      <a16:colId xmlns:a16="http://schemas.microsoft.com/office/drawing/2014/main" val="893694147"/>
                    </a:ext>
                  </a:extLst>
                </a:gridCol>
                <a:gridCol w="1807234">
                  <a:extLst>
                    <a:ext uri="{9D8B030D-6E8A-4147-A177-3AD203B41FA5}">
                      <a16:colId xmlns:a16="http://schemas.microsoft.com/office/drawing/2014/main" val="222578513"/>
                    </a:ext>
                  </a:extLst>
                </a:gridCol>
              </a:tblGrid>
              <a:tr h="65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  <a:r>
                        <a:rPr lang="en-US" altLang="ko-KR" dirty="0"/>
                        <a:t>(pk)</a:t>
                      </a:r>
                    </a:p>
                    <a:p>
                      <a:pPr algn="ctr" latinLnBrk="1"/>
                      <a:r>
                        <a:rPr lang="en-US" altLang="ko-KR" dirty="0"/>
                        <a:t>num</a:t>
                      </a:r>
                    </a:p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nn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/>
                        <a:t>name</a:t>
                      </a:r>
                    </a:p>
                    <a:p>
                      <a:pPr algn="ctr" latinLnBrk="1"/>
                      <a:r>
                        <a:rPr lang="en-US" altLang="ko-KR" dirty="0"/>
                        <a:t>Varchar(30)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age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기본값</a:t>
                      </a:r>
                      <a:r>
                        <a:rPr lang="en-US" altLang="ko-KR" dirty="0"/>
                        <a:t>:20)</a:t>
                      </a:r>
                    </a:p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address</a:t>
                      </a:r>
                    </a:p>
                    <a:p>
                      <a:pPr algn="ctr" latinLnBrk="1"/>
                      <a:r>
                        <a:rPr lang="en-US" altLang="ko-KR" dirty="0"/>
                        <a:t>Varchar(45)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major</a:t>
                      </a:r>
                    </a:p>
                    <a:p>
                      <a:pPr algn="ctr" latinLnBrk="1"/>
                      <a:r>
                        <a:rPr lang="en-US" altLang="ko-KR" dirty="0"/>
                        <a:t>Varchar(45)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score</a:t>
                      </a:r>
                    </a:p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82338"/>
                  </a:ext>
                </a:extLst>
              </a:tr>
              <a:tr h="65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Seoul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Computer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364998"/>
                  </a:ext>
                </a:extLst>
              </a:tr>
              <a:tr h="65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강길순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Seoul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English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47969"/>
                  </a:ext>
                </a:extLst>
              </a:tr>
              <a:tr h="65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이순신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Incheon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Computer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31355"/>
                  </a:ext>
                </a:extLst>
              </a:tr>
              <a:tr h="65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강감찬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Incheon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English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12239"/>
                  </a:ext>
                </a:extLst>
              </a:tr>
              <a:tr h="65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유관순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suwon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Computer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63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5B9215-AE31-D116-9249-6FA18064EA6C}"/>
              </a:ext>
            </a:extLst>
          </p:cNvPr>
          <p:cNvSpPr txBox="1"/>
          <p:nvPr/>
        </p:nvSpPr>
        <p:spPr>
          <a:xfrm>
            <a:off x="517582" y="597039"/>
            <a:ext cx="888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명 </a:t>
            </a:r>
            <a:r>
              <a:rPr lang="en-US" altLang="ko-KR" dirty="0"/>
              <a:t>: student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551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C3CB0-7B4B-BEC2-BB6D-C0CBFF5B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9C793-071B-9813-9227-67D4FFA6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Distinct : </a:t>
            </a:r>
            <a:r>
              <a:rPr lang="ko-KR" altLang="en-US" dirty="0"/>
              <a:t>중복 제거</a:t>
            </a:r>
            <a:endParaRPr lang="en-US" altLang="ko-KR" dirty="0"/>
          </a:p>
          <a:p>
            <a:r>
              <a:rPr lang="en-US" altLang="ko-KR" dirty="0"/>
              <a:t>If not exists / if exists (</a:t>
            </a:r>
            <a:r>
              <a:rPr lang="ko-KR" altLang="en-US" dirty="0"/>
              <a:t>없다면</a:t>
            </a:r>
            <a:r>
              <a:rPr lang="en-US" altLang="ko-KR" dirty="0"/>
              <a:t>… </a:t>
            </a:r>
            <a:r>
              <a:rPr lang="ko-KR" altLang="en-US" dirty="0"/>
              <a:t>존재하지 않는다면</a:t>
            </a:r>
            <a:r>
              <a:rPr lang="en-US" altLang="ko-KR" dirty="0"/>
              <a:t>…)</a:t>
            </a:r>
          </a:p>
          <a:p>
            <a:r>
              <a:rPr lang="en-US" altLang="ko-KR" dirty="0"/>
              <a:t>If exists (</a:t>
            </a:r>
            <a:r>
              <a:rPr lang="ko-KR" altLang="en-US" dirty="0"/>
              <a:t>있다면</a:t>
            </a:r>
            <a:r>
              <a:rPr lang="en-US" altLang="ko-KR" dirty="0"/>
              <a:t>… </a:t>
            </a:r>
            <a:r>
              <a:rPr lang="ko-KR" altLang="en-US" dirty="0"/>
              <a:t>존재 한다면</a:t>
            </a:r>
            <a:r>
              <a:rPr lang="en-US" altLang="ko-KR" dirty="0"/>
              <a:t>…)</a:t>
            </a:r>
          </a:p>
          <a:p>
            <a:r>
              <a:rPr lang="ko-KR" altLang="en-US" dirty="0"/>
              <a:t>산술연산자</a:t>
            </a:r>
            <a:r>
              <a:rPr lang="en-US" altLang="ko-KR" dirty="0"/>
              <a:t>(+-*/)</a:t>
            </a:r>
            <a:r>
              <a:rPr lang="ko-KR" altLang="en-US" dirty="0"/>
              <a:t>는 사용 가능하지만 잘 쓰이진 않음</a:t>
            </a:r>
            <a:r>
              <a:rPr lang="en-US" altLang="ko-KR" dirty="0"/>
              <a:t>(</a:t>
            </a:r>
            <a:r>
              <a:rPr lang="ko-KR" altLang="en-US" dirty="0"/>
              <a:t>앞에 </a:t>
            </a:r>
            <a:r>
              <a:rPr lang="en-US" altLang="ko-KR" dirty="0"/>
              <a:t>select)</a:t>
            </a:r>
          </a:p>
          <a:p>
            <a:r>
              <a:rPr lang="en-US" altLang="ko-KR" dirty="0"/>
              <a:t>Select</a:t>
            </a:r>
            <a:r>
              <a:rPr lang="ko-KR" altLang="en-US" dirty="0"/>
              <a:t> 식</a:t>
            </a:r>
            <a:r>
              <a:rPr lang="en-US" altLang="ko-KR" dirty="0"/>
              <a:t>1, </a:t>
            </a:r>
            <a:r>
              <a:rPr lang="ko-KR" altLang="en-US" dirty="0"/>
              <a:t>식</a:t>
            </a:r>
            <a:r>
              <a:rPr lang="en-US" altLang="ko-KR" dirty="0"/>
              <a:t>2 from </a:t>
            </a:r>
            <a:r>
              <a:rPr lang="ko-KR" altLang="en-US" dirty="0"/>
              <a:t>테이블 명</a:t>
            </a:r>
            <a:endParaRPr lang="en-US" altLang="ko-KR" dirty="0"/>
          </a:p>
          <a:p>
            <a:r>
              <a:rPr lang="ko-KR" altLang="en-US" dirty="0"/>
              <a:t>산술연산시 </a:t>
            </a:r>
            <a:r>
              <a:rPr lang="en-US" altLang="ko-KR" dirty="0"/>
              <a:t>null</a:t>
            </a:r>
            <a:r>
              <a:rPr lang="ko-KR" altLang="en-US" dirty="0"/>
              <a:t>을 포함한 계산은 </a:t>
            </a:r>
            <a:r>
              <a:rPr lang="en-US" altLang="ko-KR" dirty="0"/>
              <a:t>null</a:t>
            </a:r>
            <a:r>
              <a:rPr lang="ko-KR" altLang="en-US" dirty="0"/>
              <a:t>로 처리</a:t>
            </a:r>
            <a:endParaRPr lang="en-US" altLang="ko-KR" dirty="0"/>
          </a:p>
          <a:p>
            <a:r>
              <a:rPr lang="ko-KR" altLang="en-US" dirty="0"/>
              <a:t>비교연산</a:t>
            </a:r>
            <a:r>
              <a:rPr lang="en-US" altLang="ko-KR" dirty="0"/>
              <a:t>(&gt;,&lt;,&lt;=,&gt;=,=,&lt;&gt;)</a:t>
            </a:r>
          </a:p>
          <a:p>
            <a:r>
              <a:rPr lang="ko-KR" altLang="en-US" dirty="0"/>
              <a:t>논리연산</a:t>
            </a:r>
            <a:r>
              <a:rPr lang="en-US" altLang="ko-KR" dirty="0"/>
              <a:t>(and, or, not)</a:t>
            </a:r>
          </a:p>
          <a:p>
            <a:r>
              <a:rPr lang="ko-KR" altLang="en-US" dirty="0"/>
              <a:t>우선순위결정 </a:t>
            </a:r>
            <a:r>
              <a:rPr lang="en-US" altLang="ko-KR" dirty="0"/>
              <a:t>( )</a:t>
            </a:r>
          </a:p>
          <a:p>
            <a:r>
              <a:rPr lang="en-US" altLang="ko-KR" dirty="0"/>
              <a:t>Limit 0, 3 : </a:t>
            </a:r>
            <a:r>
              <a:rPr lang="ko-KR" altLang="en-US" dirty="0"/>
              <a:t>앞에는 시작 번지</a:t>
            </a:r>
            <a:r>
              <a:rPr lang="en-US" altLang="ko-KR" dirty="0"/>
              <a:t>, </a:t>
            </a:r>
            <a:r>
              <a:rPr lang="ko-KR" altLang="en-US" dirty="0"/>
              <a:t>뒤에는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54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FA1FF-D7E9-9C69-F0D2-22171EDF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집약과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6AF50-833C-DF8E-8345-61C60E06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집약 </a:t>
            </a:r>
            <a:r>
              <a:rPr lang="en-US" altLang="ko-KR" dirty="0"/>
              <a:t>: </a:t>
            </a:r>
            <a:r>
              <a:rPr lang="ko-KR" altLang="en-US" dirty="0"/>
              <a:t>열의 데이터를 합계</a:t>
            </a:r>
            <a:r>
              <a:rPr lang="en-US" altLang="ko-KR" dirty="0"/>
              <a:t>, </a:t>
            </a:r>
            <a:r>
              <a:rPr lang="ko-KR" altLang="en-US" dirty="0"/>
              <a:t>평균 같은 집계 값을 구하기 위한 집약함수</a:t>
            </a:r>
            <a:endParaRPr lang="en-US" altLang="ko-KR" dirty="0"/>
          </a:p>
          <a:p>
            <a:r>
              <a:rPr lang="en-US" altLang="ko-KR" dirty="0"/>
              <a:t>Count() : </a:t>
            </a:r>
            <a:r>
              <a:rPr lang="ko-KR" altLang="en-US" dirty="0"/>
              <a:t>검색된 행의 개수</a:t>
            </a:r>
            <a:endParaRPr lang="en-US" altLang="ko-KR" dirty="0"/>
          </a:p>
          <a:p>
            <a:r>
              <a:rPr lang="en-US" altLang="ko-KR" dirty="0"/>
              <a:t>Sum : </a:t>
            </a:r>
            <a:r>
              <a:rPr lang="ko-KR" altLang="en-US" dirty="0"/>
              <a:t>합계</a:t>
            </a:r>
            <a:endParaRPr lang="en-US" altLang="ko-KR" dirty="0"/>
          </a:p>
          <a:p>
            <a:r>
              <a:rPr lang="en-US" altLang="ko-KR" dirty="0"/>
              <a:t>Avg : </a:t>
            </a:r>
            <a:r>
              <a:rPr lang="ko-KR" altLang="en-US" dirty="0"/>
              <a:t>평균</a:t>
            </a:r>
            <a:endParaRPr lang="en-US" altLang="ko-KR" dirty="0"/>
          </a:p>
          <a:p>
            <a:r>
              <a:rPr lang="en-US" altLang="ko-KR" dirty="0"/>
              <a:t>Max : </a:t>
            </a:r>
            <a:r>
              <a:rPr lang="ko-KR" altLang="en-US" dirty="0"/>
              <a:t>최대값</a:t>
            </a:r>
            <a:endParaRPr lang="en-US" altLang="ko-KR" dirty="0"/>
          </a:p>
          <a:p>
            <a:r>
              <a:rPr lang="en-US" altLang="ko-KR" dirty="0"/>
              <a:t>Min : </a:t>
            </a:r>
            <a:r>
              <a:rPr lang="ko-KR" altLang="en-US" dirty="0"/>
              <a:t>최소값</a:t>
            </a:r>
            <a:endParaRPr lang="en-US" altLang="ko-KR" dirty="0"/>
          </a:p>
          <a:p>
            <a:r>
              <a:rPr lang="en-US" altLang="ko-KR" dirty="0"/>
              <a:t>Group by : </a:t>
            </a:r>
            <a:r>
              <a:rPr lang="ko-KR" altLang="en-US" dirty="0"/>
              <a:t>데이터별로 묶음</a:t>
            </a:r>
            <a:endParaRPr lang="en-US" altLang="ko-KR" dirty="0"/>
          </a:p>
          <a:p>
            <a:r>
              <a:rPr lang="en-US" altLang="ko-KR" dirty="0"/>
              <a:t>Having : </a:t>
            </a:r>
            <a:r>
              <a:rPr lang="ko-KR" altLang="en-US" dirty="0"/>
              <a:t>그룹의 조건</a:t>
            </a:r>
            <a:endParaRPr lang="en-US" altLang="ko-KR" dirty="0"/>
          </a:p>
          <a:p>
            <a:r>
              <a:rPr lang="en-US" altLang="ko-KR" dirty="0"/>
              <a:t>Order by : </a:t>
            </a:r>
            <a:r>
              <a:rPr lang="ko-KR" altLang="en-US" dirty="0"/>
              <a:t>정렬에 대한 기준은 여러 개 줄 수 있음</a:t>
            </a:r>
            <a:r>
              <a:rPr lang="en-US" altLang="ko-KR" dirty="0"/>
              <a:t>. Desc </a:t>
            </a:r>
            <a:r>
              <a:rPr lang="ko-KR" altLang="en-US" dirty="0"/>
              <a:t>내림차순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50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C06BB-1818-8B8D-3EF2-0B83E328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테이블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11763-7FB3-9A64-AC51-8F5444D6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Student_4</a:t>
            </a:r>
            <a:r>
              <a:rPr lang="ko-KR" altLang="en-US" dirty="0"/>
              <a:t>를 생성</a:t>
            </a:r>
            <a:r>
              <a:rPr lang="en-US" altLang="ko-KR" dirty="0"/>
              <a:t>. Student </a:t>
            </a:r>
            <a:r>
              <a:rPr lang="ko-KR" altLang="en-US" dirty="0"/>
              <a:t>테이블과 같은 구조로 생성</a:t>
            </a:r>
            <a:endParaRPr lang="en-US" altLang="ko-KR" dirty="0"/>
          </a:p>
          <a:p>
            <a:r>
              <a:rPr lang="en-US" altLang="ko-KR" dirty="0"/>
              <a:t>Create table </a:t>
            </a:r>
            <a:r>
              <a:rPr lang="en-US" altLang="ko-KR" dirty="0" err="1"/>
              <a:t>new_table</a:t>
            </a:r>
            <a:r>
              <a:rPr lang="en-US" altLang="ko-KR" dirty="0"/>
              <a:t>(</a:t>
            </a:r>
            <a:r>
              <a:rPr lang="ko-KR" altLang="en-US" dirty="0"/>
              <a:t>복사본</a:t>
            </a:r>
            <a:r>
              <a:rPr lang="en-US" altLang="ko-KR" dirty="0"/>
              <a:t>) like table(</a:t>
            </a:r>
            <a:r>
              <a:rPr lang="ko-KR" altLang="en-US" dirty="0"/>
              <a:t>원본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create table if not exists student_4 like student;</a:t>
            </a:r>
          </a:p>
          <a:p>
            <a:r>
              <a:rPr lang="en-US" altLang="ko-KR" dirty="0"/>
              <a:t>=&gt;</a:t>
            </a:r>
            <a:r>
              <a:rPr lang="ko-KR" altLang="en-US" dirty="0"/>
              <a:t>원본 테이블의 구조를 복사하여 새 테이블 생성</a:t>
            </a:r>
            <a:endParaRPr lang="en-US" altLang="ko-KR" dirty="0"/>
          </a:p>
          <a:p>
            <a:r>
              <a:rPr lang="en-US" altLang="ko-KR" dirty="0"/>
              <a:t>Grade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인 학생만 </a:t>
            </a:r>
            <a:r>
              <a:rPr lang="en-US" altLang="ko-KR" dirty="0"/>
              <a:t>student_4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en-US" altLang="ko-KR" dirty="0"/>
              <a:t>Insert into</a:t>
            </a:r>
            <a:r>
              <a:rPr lang="ko-KR" altLang="en-US" dirty="0"/>
              <a:t>문을 활용</a:t>
            </a:r>
            <a:endParaRPr lang="en-US" altLang="ko-KR" dirty="0"/>
          </a:p>
          <a:p>
            <a:r>
              <a:rPr lang="en-US" altLang="ko-KR" dirty="0"/>
              <a:t>Values =&gt; select * from student where grade = 4;</a:t>
            </a:r>
          </a:p>
          <a:p>
            <a:r>
              <a:rPr lang="en-US" altLang="ko-KR" dirty="0"/>
              <a:t>insert into student_4(num, name, age, address, major, score, grade)</a:t>
            </a:r>
          </a:p>
          <a:p>
            <a:r>
              <a:rPr lang="en-US" altLang="ko-KR" dirty="0"/>
              <a:t>    -&gt; select * from student where grade = 4;</a:t>
            </a:r>
          </a:p>
          <a:p>
            <a:r>
              <a:rPr lang="en-US" altLang="ko-KR" dirty="0"/>
              <a:t>Student grade 4</a:t>
            </a:r>
            <a:r>
              <a:rPr lang="ko-KR" altLang="en-US" dirty="0"/>
              <a:t>인 학생은 삭제</a:t>
            </a:r>
            <a:endParaRPr lang="en-US" altLang="ko-KR" dirty="0"/>
          </a:p>
          <a:p>
            <a:r>
              <a:rPr lang="en-US" altLang="ko-KR" dirty="0"/>
              <a:t>Grade 1</a:t>
            </a:r>
            <a:r>
              <a:rPr lang="ko-KR" altLang="en-US" dirty="0"/>
              <a:t>씩 증가</a:t>
            </a:r>
            <a:endParaRPr lang="en-US" altLang="ko-KR" dirty="0"/>
          </a:p>
          <a:p>
            <a:r>
              <a:rPr lang="en-US" altLang="ko-KR" dirty="0"/>
              <a:t>Update from student where grade=grade+4;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9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96766-6D19-E58D-FEEA-472AC9AD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Shop </a:t>
            </a:r>
            <a:r>
              <a:rPr lang="ko-KR" altLang="en-US" dirty="0"/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257EA-9553-3437-FC90-CD5B5AC2B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Shop </a:t>
            </a:r>
            <a:r>
              <a:rPr lang="ko-KR" altLang="en-US" dirty="0"/>
              <a:t>데이터 베이스를 생성</a:t>
            </a:r>
            <a:endParaRPr lang="en-US" altLang="ko-KR" dirty="0"/>
          </a:p>
          <a:p>
            <a:r>
              <a:rPr lang="en-US" altLang="ko-KR" dirty="0"/>
              <a:t>Product </a:t>
            </a:r>
            <a:r>
              <a:rPr lang="ko-KR" altLang="en-US" dirty="0"/>
              <a:t>테이블 생성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70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D2503-E7A0-B13F-E791-C3AE841F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F006B-59FE-B021-AE64-5E883787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Database shop </a:t>
            </a:r>
            <a:r>
              <a:rPr lang="ko-KR" altLang="en-US" dirty="0"/>
              <a:t>내부에 </a:t>
            </a:r>
            <a:r>
              <a:rPr lang="en-US" altLang="ko-KR" dirty="0"/>
              <a:t>table buy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/>
              <a:t>용도 </a:t>
            </a:r>
            <a:r>
              <a:rPr lang="en-US" altLang="ko-KR" dirty="0"/>
              <a:t>: product </a:t>
            </a:r>
            <a:r>
              <a:rPr lang="ko-KR" altLang="en-US" dirty="0"/>
              <a:t>테이블에서 구매한 데이터를 담는 테이블</a:t>
            </a:r>
            <a:endParaRPr lang="en-US" altLang="ko-KR" dirty="0"/>
          </a:p>
          <a:p>
            <a:r>
              <a:rPr lang="en-US" altLang="ko-KR" dirty="0"/>
              <a:t>Buy</a:t>
            </a:r>
            <a:r>
              <a:rPr lang="ko-KR" altLang="en-US" dirty="0"/>
              <a:t> </a:t>
            </a:r>
            <a:r>
              <a:rPr lang="en-US" altLang="ko-KR" dirty="0"/>
              <a:t>date</a:t>
            </a:r>
            <a:r>
              <a:rPr lang="ko-KR" altLang="en-US" dirty="0"/>
              <a:t>는 오늘 날짜를 </a:t>
            </a:r>
            <a:r>
              <a:rPr lang="en-US" altLang="ko-KR" dirty="0" err="1"/>
              <a:t>defaul</a:t>
            </a:r>
            <a:r>
              <a:rPr lang="ko-KR" altLang="en-US" dirty="0"/>
              <a:t>로 설정</a:t>
            </a:r>
            <a:endParaRPr lang="en-US" altLang="ko-KR" dirty="0"/>
          </a:p>
          <a:p>
            <a:r>
              <a:rPr lang="en-US" altLang="ko-KR" dirty="0" err="1"/>
              <a:t>Buy_date</a:t>
            </a:r>
            <a:r>
              <a:rPr lang="ko-KR" altLang="en-US" dirty="0"/>
              <a:t> 타입 </a:t>
            </a:r>
            <a:r>
              <a:rPr lang="en-US" altLang="ko-KR" dirty="0"/>
              <a:t>timestamp =&gt; </a:t>
            </a:r>
            <a:r>
              <a:rPr lang="ko-KR" altLang="en-US" dirty="0"/>
              <a:t>오늘 날짜 설정 </a:t>
            </a:r>
            <a:r>
              <a:rPr lang="en-US" altLang="ko-KR" dirty="0"/>
              <a:t>(</a:t>
            </a:r>
            <a:r>
              <a:rPr lang="en-US" altLang="ko-KR" dirty="0" err="1"/>
              <a:t>current_timestamp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홍길동 </a:t>
            </a:r>
            <a:r>
              <a:rPr lang="ko-KR" altLang="en-US" dirty="0" err="1"/>
              <a:t>폴라티셔츠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장 구입</a:t>
            </a:r>
            <a:endParaRPr lang="en-US" altLang="ko-KR" dirty="0"/>
          </a:p>
          <a:p>
            <a:r>
              <a:rPr lang="ko-KR" altLang="en-US" dirty="0" err="1"/>
              <a:t>홍길순</a:t>
            </a:r>
            <a:r>
              <a:rPr lang="ko-KR" altLang="en-US" dirty="0"/>
              <a:t> </a:t>
            </a:r>
            <a:r>
              <a:rPr lang="ko-KR" altLang="en-US" dirty="0" err="1"/>
              <a:t>에이나시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장 구입</a:t>
            </a:r>
            <a:endParaRPr lang="en-US" altLang="ko-KR" dirty="0"/>
          </a:p>
          <a:p>
            <a:r>
              <a:rPr lang="ko-KR" altLang="en-US" dirty="0"/>
              <a:t>이순신 양털 겨울 코트 </a:t>
            </a:r>
            <a:r>
              <a:rPr lang="en-US" altLang="ko-KR" dirty="0"/>
              <a:t>1</a:t>
            </a:r>
            <a:r>
              <a:rPr lang="ko-KR" altLang="en-US" dirty="0"/>
              <a:t>장 구입</a:t>
            </a:r>
            <a:endParaRPr lang="en-US" altLang="ko-KR" dirty="0"/>
          </a:p>
          <a:p>
            <a:r>
              <a:rPr lang="en-US" altLang="ko-KR" dirty="0"/>
              <a:t>=&gt; product </a:t>
            </a:r>
            <a:r>
              <a:rPr lang="ko-KR" altLang="en-US" dirty="0"/>
              <a:t>테이블에서 검색해서 가져오기</a:t>
            </a:r>
            <a:endParaRPr lang="en-US" altLang="ko-KR" dirty="0"/>
          </a:p>
          <a:p>
            <a:r>
              <a:rPr lang="ko-KR" altLang="en-US" dirty="0"/>
              <a:t>구매 내력 추가</a:t>
            </a:r>
          </a:p>
        </p:txBody>
      </p:sp>
    </p:spTree>
    <p:extLst>
      <p:ext uri="{BB962C8B-B14F-4D97-AF65-F5344CB8AC3E}">
        <p14:creationId xmlns:p14="http://schemas.microsoft.com/office/powerpoint/2010/main" val="211878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259F9-0532-80B4-860C-BE2D5B1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  <a:r>
              <a:rPr lang="en-US" altLang="ko-KR" dirty="0"/>
              <a:t>(transaction)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05A3D-28E1-1D20-DD4A-E42AD33A0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작업을 하기 위한 명령어 묶음 단위</a:t>
            </a:r>
            <a:endParaRPr lang="en-US" altLang="ko-KR" dirty="0"/>
          </a:p>
          <a:p>
            <a:r>
              <a:rPr lang="ko-KR" altLang="en-US" dirty="0"/>
              <a:t>하나의 트랜잭션에서 실행하는 모든 명령어가 모두 완료되야</a:t>
            </a:r>
            <a:endParaRPr lang="en-US" altLang="ko-KR" dirty="0"/>
          </a:p>
          <a:p>
            <a:r>
              <a:rPr lang="ko-KR" altLang="en-US" dirty="0"/>
              <a:t>전체가 완료되는 형태</a:t>
            </a:r>
            <a:endParaRPr lang="en-US" altLang="ko-KR" dirty="0"/>
          </a:p>
          <a:p>
            <a:r>
              <a:rPr lang="ko-KR" altLang="en-US" dirty="0"/>
              <a:t>만약 하나라도 작업이 취소되면 모두 취소</a:t>
            </a:r>
            <a:endParaRPr lang="en-US" altLang="ko-KR" dirty="0"/>
          </a:p>
          <a:p>
            <a:r>
              <a:rPr lang="ko-KR" altLang="en-US" dirty="0"/>
              <a:t>나중에 결정하는 개념</a:t>
            </a:r>
            <a:endParaRPr lang="en-US" altLang="ko-KR" dirty="0"/>
          </a:p>
          <a:p>
            <a:r>
              <a:rPr lang="ko-KR" altLang="en-US" dirty="0"/>
              <a:t>임시 실행 개념</a:t>
            </a:r>
          </a:p>
        </p:txBody>
      </p:sp>
    </p:spTree>
    <p:extLst>
      <p:ext uri="{BB962C8B-B14F-4D97-AF65-F5344CB8AC3E}">
        <p14:creationId xmlns:p14="http://schemas.microsoft.com/office/powerpoint/2010/main" val="321662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2A342-2B5D-F056-F05F-87850A38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5EE17-1F42-922C-9C52-62B1638F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Start transaction</a:t>
            </a:r>
          </a:p>
          <a:p>
            <a:r>
              <a:rPr lang="ko-KR" altLang="en-US" dirty="0"/>
              <a:t>명령어</a:t>
            </a:r>
            <a:r>
              <a:rPr lang="en-US" altLang="ko-KR" dirty="0"/>
              <a:t> 1;</a:t>
            </a:r>
          </a:p>
          <a:p>
            <a:r>
              <a:rPr lang="ko-KR" altLang="en-US" dirty="0"/>
              <a:t>명령어 </a:t>
            </a:r>
            <a:r>
              <a:rPr lang="en-US" altLang="ko-KR" dirty="0"/>
              <a:t>2;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Commit; / rollback;</a:t>
            </a:r>
          </a:p>
          <a:p>
            <a:r>
              <a:rPr lang="en-US" altLang="ko-KR" dirty="0"/>
              <a:t>Commit : </a:t>
            </a:r>
            <a:r>
              <a:rPr lang="ko-KR" altLang="en-US" dirty="0"/>
              <a:t>작업 반영</a:t>
            </a:r>
            <a:endParaRPr lang="en-US" altLang="ko-KR" dirty="0"/>
          </a:p>
          <a:p>
            <a:r>
              <a:rPr lang="en-US" altLang="ko-KR" dirty="0"/>
              <a:t>Rollback : </a:t>
            </a:r>
            <a:r>
              <a:rPr lang="ko-KR" altLang="en-US" dirty="0"/>
              <a:t>작업 취소</a:t>
            </a:r>
          </a:p>
        </p:txBody>
      </p:sp>
    </p:spTree>
    <p:extLst>
      <p:ext uri="{BB962C8B-B14F-4D97-AF65-F5344CB8AC3E}">
        <p14:creationId xmlns:p14="http://schemas.microsoft.com/office/powerpoint/2010/main" val="25759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08E0-CDE2-FD99-00F4-687B84B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내장함수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DD79F-5095-E765-AEC4-ED00B68F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숫자함수</a:t>
            </a:r>
            <a:endParaRPr lang="en-US" altLang="ko-KR" dirty="0"/>
          </a:p>
          <a:p>
            <a:r>
              <a:rPr lang="ko-KR" altLang="en-US" dirty="0"/>
              <a:t>산술연산</a:t>
            </a:r>
            <a:r>
              <a:rPr lang="en-US" altLang="ko-KR" dirty="0"/>
              <a:t>(+ - * /)</a:t>
            </a:r>
          </a:p>
          <a:p>
            <a:r>
              <a:rPr lang="en-US" altLang="ko-KR" dirty="0"/>
              <a:t>Mod(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2) : </a:t>
            </a:r>
            <a:r>
              <a:rPr lang="ko-KR" altLang="en-US" dirty="0"/>
              <a:t>값을 값</a:t>
            </a:r>
            <a:r>
              <a:rPr lang="en-US" altLang="ko-KR" dirty="0"/>
              <a:t>2</a:t>
            </a:r>
            <a:r>
              <a:rPr lang="ko-KR" altLang="en-US" dirty="0"/>
              <a:t>로 나눈 나머지</a:t>
            </a:r>
            <a:endParaRPr lang="en-US" altLang="ko-KR" dirty="0"/>
          </a:p>
          <a:p>
            <a:r>
              <a:rPr lang="en-US" altLang="ko-KR" dirty="0"/>
              <a:t>Round(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자리 수</a:t>
            </a:r>
            <a:r>
              <a:rPr lang="en-US" altLang="ko-KR" dirty="0"/>
              <a:t>) : </a:t>
            </a:r>
            <a:r>
              <a:rPr lang="ko-KR" altLang="en-US" dirty="0"/>
              <a:t>반올림</a:t>
            </a:r>
            <a:r>
              <a:rPr lang="en-US" altLang="ko-KR" dirty="0"/>
              <a:t>(</a:t>
            </a:r>
            <a:r>
              <a:rPr lang="ko-KR" altLang="en-US" dirty="0"/>
              <a:t>자리 수 지정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Ceiling : </a:t>
            </a:r>
            <a:r>
              <a:rPr lang="ko-KR" altLang="en-US" dirty="0"/>
              <a:t>올림</a:t>
            </a:r>
            <a:r>
              <a:rPr lang="en-US" altLang="ko-KR" dirty="0"/>
              <a:t> / floor : </a:t>
            </a:r>
            <a:r>
              <a:rPr lang="ko-KR" altLang="en-US" dirty="0"/>
              <a:t>버림</a:t>
            </a:r>
            <a:endParaRPr lang="en-US" altLang="ko-KR" dirty="0"/>
          </a:p>
          <a:p>
            <a:r>
              <a:rPr lang="en-US" altLang="ko-KR" dirty="0"/>
              <a:t>Sqrt : </a:t>
            </a:r>
            <a:r>
              <a:rPr lang="ko-KR" altLang="en-US" dirty="0"/>
              <a:t>루트</a:t>
            </a:r>
            <a:r>
              <a:rPr lang="en-US" altLang="ko-KR" dirty="0"/>
              <a:t> / pow : </a:t>
            </a:r>
            <a:r>
              <a:rPr lang="ko-KR" altLang="en-US" dirty="0"/>
              <a:t>제곱</a:t>
            </a:r>
            <a:endParaRPr lang="en-US" altLang="ko-KR" dirty="0"/>
          </a:p>
          <a:p>
            <a:r>
              <a:rPr lang="en-US" altLang="ko-KR" dirty="0"/>
              <a:t>Rand() : 0~1</a:t>
            </a:r>
            <a:r>
              <a:rPr lang="ko-KR" altLang="en-US" dirty="0"/>
              <a:t>사이의 아무 숫자</a:t>
            </a:r>
          </a:p>
        </p:txBody>
      </p:sp>
    </p:spTree>
    <p:extLst>
      <p:ext uri="{BB962C8B-B14F-4D97-AF65-F5344CB8AC3E}">
        <p14:creationId xmlns:p14="http://schemas.microsoft.com/office/powerpoint/2010/main" val="348724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C08E0-CDE2-FD99-00F4-687B84B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내장함수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FDD79F-5095-E765-AEC4-ED00B68F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문자열 함수</a:t>
            </a:r>
            <a:endParaRPr lang="en-US" altLang="ko-KR" dirty="0"/>
          </a:p>
          <a:p>
            <a:r>
              <a:rPr lang="en-US" altLang="ko-KR" dirty="0" err="1"/>
              <a:t>Concat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1, </a:t>
            </a:r>
            <a:r>
              <a:rPr lang="ko-KR" altLang="en-US" dirty="0"/>
              <a:t>문자</a:t>
            </a:r>
            <a:r>
              <a:rPr lang="en-US" altLang="ko-KR" dirty="0"/>
              <a:t>2) : </a:t>
            </a:r>
            <a:r>
              <a:rPr lang="ko-KR" altLang="en-US" dirty="0"/>
              <a:t>문자열 연결</a:t>
            </a:r>
            <a:endParaRPr lang="en-US" altLang="ko-KR" dirty="0"/>
          </a:p>
          <a:p>
            <a:r>
              <a:rPr lang="en-US" altLang="ko-KR" dirty="0"/>
              <a:t>Length(</a:t>
            </a:r>
            <a:r>
              <a:rPr lang="ko-KR" altLang="en-US" dirty="0"/>
              <a:t>문자</a:t>
            </a:r>
            <a:r>
              <a:rPr lang="en-US" altLang="ko-KR" dirty="0"/>
              <a:t>) : </a:t>
            </a:r>
            <a:r>
              <a:rPr lang="ko-KR" altLang="en-US" dirty="0"/>
              <a:t>문자의 길이 </a:t>
            </a:r>
            <a:r>
              <a:rPr lang="en-US" altLang="ko-KR" dirty="0"/>
              <a:t>: </a:t>
            </a:r>
            <a:r>
              <a:rPr lang="ko-KR" altLang="en-US" dirty="0"/>
              <a:t>한글</a:t>
            </a:r>
            <a:r>
              <a:rPr lang="en-US" altLang="ko-KR" dirty="0"/>
              <a:t>*2, </a:t>
            </a:r>
            <a:r>
              <a:rPr lang="ko-KR" altLang="en-US" dirty="0"/>
              <a:t>영어</a:t>
            </a:r>
            <a:r>
              <a:rPr lang="en-US" altLang="ko-KR" dirty="0"/>
              <a:t>*1</a:t>
            </a:r>
          </a:p>
          <a:p>
            <a:r>
              <a:rPr lang="en-US" altLang="ko-KR" dirty="0" err="1"/>
              <a:t>Char_length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 : </a:t>
            </a:r>
            <a:r>
              <a:rPr lang="ko-KR" altLang="en-US" dirty="0"/>
              <a:t>무조건 </a:t>
            </a:r>
            <a:r>
              <a:rPr lang="en-US" altLang="ko-KR" dirty="0"/>
              <a:t>1</a:t>
            </a:r>
            <a:r>
              <a:rPr lang="ko-KR" altLang="en-US" dirty="0"/>
              <a:t>글자로 인식</a:t>
            </a:r>
            <a:endParaRPr lang="en-US" altLang="ko-KR" dirty="0"/>
          </a:p>
          <a:p>
            <a:r>
              <a:rPr lang="en-US" altLang="ko-KR" dirty="0" err="1"/>
              <a:t>Substr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r>
              <a:rPr lang="en-US" altLang="ko-KR" dirty="0"/>
              <a:t>) : </a:t>
            </a:r>
            <a:r>
              <a:rPr lang="ko-KR" altLang="en-US" dirty="0"/>
              <a:t>시작 위치에서 개수만큼 추출</a:t>
            </a:r>
            <a:endParaRPr lang="en-US" altLang="ko-KR" dirty="0"/>
          </a:p>
          <a:p>
            <a:r>
              <a:rPr lang="en-US" altLang="ko-KR" dirty="0"/>
              <a:t>(Substring(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시작 번지</a:t>
            </a:r>
            <a:r>
              <a:rPr lang="en-US" altLang="ko-KR" dirty="0"/>
              <a:t>, </a:t>
            </a:r>
            <a:r>
              <a:rPr lang="ko-KR" altLang="en-US" dirty="0"/>
              <a:t>끝 번지</a:t>
            </a:r>
            <a:r>
              <a:rPr lang="en-US" altLang="ko-KR" dirty="0"/>
              <a:t>) : </a:t>
            </a:r>
            <a:r>
              <a:rPr lang="ko-KR" altLang="en-US" dirty="0"/>
              <a:t>끝 번지는 포함 안함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Left(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r>
              <a:rPr lang="en-US" altLang="ko-KR" dirty="0"/>
              <a:t>) : </a:t>
            </a:r>
            <a:r>
              <a:rPr lang="ko-KR" altLang="en-US" dirty="0"/>
              <a:t>앞에서부터 개수만큼 추출</a:t>
            </a:r>
            <a:endParaRPr lang="en-US" altLang="ko-KR" dirty="0"/>
          </a:p>
          <a:p>
            <a:r>
              <a:rPr lang="en-US" altLang="ko-KR" dirty="0"/>
              <a:t>Right(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r>
              <a:rPr lang="en-US" altLang="ko-KR" dirty="0"/>
              <a:t>) : </a:t>
            </a:r>
            <a:r>
              <a:rPr lang="ko-KR" altLang="en-US" dirty="0"/>
              <a:t>끝에서부터 개수만큼 추출</a:t>
            </a:r>
            <a:endParaRPr lang="en-US" altLang="ko-KR" dirty="0"/>
          </a:p>
          <a:p>
            <a:r>
              <a:rPr lang="en-US" altLang="ko-KR" dirty="0"/>
              <a:t>Mid(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r>
              <a:rPr lang="en-US" altLang="ko-KR" dirty="0"/>
              <a:t>) : </a:t>
            </a:r>
            <a:r>
              <a:rPr lang="ko-KR" altLang="en-US" dirty="0"/>
              <a:t>시작 위치에서 개수만큼 추출</a:t>
            </a:r>
            <a:endParaRPr lang="en-US" altLang="ko-KR" dirty="0"/>
          </a:p>
          <a:p>
            <a:r>
              <a:rPr lang="en-US" altLang="ko-KR" dirty="0"/>
              <a:t>Replace(</a:t>
            </a:r>
            <a:r>
              <a:rPr lang="ko-KR" altLang="en-US" dirty="0"/>
              <a:t>문자</a:t>
            </a:r>
            <a:r>
              <a:rPr lang="en-US" altLang="ko-KR" dirty="0"/>
              <a:t>, old, new) : </a:t>
            </a:r>
            <a:r>
              <a:rPr lang="ko-KR" altLang="en-US" dirty="0"/>
              <a:t>문자열에서 </a:t>
            </a:r>
            <a:r>
              <a:rPr lang="en-US" altLang="ko-KR" dirty="0"/>
              <a:t>old </a:t>
            </a:r>
            <a:r>
              <a:rPr lang="ko-KR" altLang="en-US" dirty="0"/>
              <a:t>문자를 </a:t>
            </a:r>
            <a:r>
              <a:rPr lang="en-US" altLang="ko-KR" dirty="0"/>
              <a:t>new </a:t>
            </a:r>
            <a:r>
              <a:rPr lang="ko-KR" altLang="en-US" dirty="0"/>
              <a:t>문자로 변경</a:t>
            </a:r>
            <a:endParaRPr lang="en-US" altLang="ko-KR" dirty="0"/>
          </a:p>
          <a:p>
            <a:r>
              <a:rPr lang="en-US" altLang="ko-KR" dirty="0"/>
              <a:t>Insert(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삽입할 문자</a:t>
            </a:r>
            <a:r>
              <a:rPr lang="en-US" altLang="ko-KR" dirty="0"/>
              <a:t>) : </a:t>
            </a:r>
            <a:r>
              <a:rPr lang="ko-KR" altLang="en-US" dirty="0"/>
              <a:t>문자에서 위치의 길이만큼 지우고 삽입</a:t>
            </a:r>
            <a:endParaRPr lang="en-US" altLang="ko-KR" dirty="0"/>
          </a:p>
          <a:p>
            <a:r>
              <a:rPr lang="en-US" altLang="ko-KR" dirty="0" err="1"/>
              <a:t>Ucase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 : </a:t>
            </a:r>
            <a:r>
              <a:rPr lang="ko-KR" altLang="en-US" dirty="0"/>
              <a:t>대문자변환 </a:t>
            </a:r>
            <a:r>
              <a:rPr lang="en-US" altLang="ko-KR" dirty="0"/>
              <a:t>/ </a:t>
            </a:r>
            <a:r>
              <a:rPr lang="en-US" altLang="ko-KR" dirty="0" err="1"/>
              <a:t>icase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) : </a:t>
            </a:r>
            <a:r>
              <a:rPr lang="ko-KR" altLang="en-US" dirty="0"/>
              <a:t>소문자변환</a:t>
            </a:r>
            <a:endParaRPr lang="en-US" altLang="ko-KR" dirty="0"/>
          </a:p>
          <a:p>
            <a:r>
              <a:rPr lang="en-US" altLang="ko-KR" dirty="0"/>
              <a:t>Space(</a:t>
            </a:r>
            <a:r>
              <a:rPr lang="ko-KR" altLang="en-US" dirty="0"/>
              <a:t>숫자</a:t>
            </a:r>
            <a:r>
              <a:rPr lang="en-US" altLang="ko-KR" dirty="0"/>
              <a:t>) : </a:t>
            </a:r>
            <a:r>
              <a:rPr lang="ko-KR" altLang="en-US" dirty="0"/>
              <a:t>숫자만큼 공백 추가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355B9-09EE-E6C1-4EBC-9A186401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9199B-C904-BA44-AC60-450DD5F5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Desc </a:t>
            </a:r>
            <a:r>
              <a:rPr lang="ko-KR" altLang="en-US" dirty="0"/>
              <a:t>테이블명</a:t>
            </a:r>
            <a:r>
              <a:rPr lang="en-US" altLang="ko-KR" dirty="0"/>
              <a:t>; : </a:t>
            </a:r>
            <a:r>
              <a:rPr lang="ko-KR" altLang="en-US" dirty="0"/>
              <a:t>테이블 구조 보기</a:t>
            </a:r>
            <a:endParaRPr lang="en-US" altLang="ko-KR" dirty="0"/>
          </a:p>
          <a:p>
            <a:r>
              <a:rPr lang="en-US" altLang="ko-KR" dirty="0"/>
              <a:t>Select * from </a:t>
            </a:r>
            <a:r>
              <a:rPr lang="ko-KR" altLang="en-US" dirty="0"/>
              <a:t>테이블명 </a:t>
            </a:r>
            <a:r>
              <a:rPr lang="en-US" altLang="ko-KR" dirty="0"/>
              <a:t>: </a:t>
            </a:r>
            <a:r>
              <a:rPr lang="ko-KR" altLang="en-US" dirty="0"/>
              <a:t>테이블 전체 보기</a:t>
            </a:r>
            <a:r>
              <a:rPr lang="en-US" altLang="ko-KR" dirty="0"/>
              <a:t>(*</a:t>
            </a:r>
            <a:r>
              <a:rPr lang="ko-KR" altLang="en-US" dirty="0"/>
              <a:t>이 전체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Show databases : </a:t>
            </a:r>
            <a:r>
              <a:rPr lang="ko-KR" altLang="en-US" dirty="0"/>
              <a:t>현 위치 데이터베이스</a:t>
            </a:r>
            <a:endParaRPr lang="en-US" altLang="ko-KR" dirty="0"/>
          </a:p>
          <a:p>
            <a:r>
              <a:rPr lang="en-US" altLang="ko-KR" dirty="0"/>
              <a:t>Show tables : </a:t>
            </a:r>
            <a:r>
              <a:rPr lang="ko-KR" altLang="en-US" dirty="0"/>
              <a:t>현 데이터베이스의 테이블 목록</a:t>
            </a:r>
            <a:endParaRPr lang="en-US" altLang="ko-KR" dirty="0"/>
          </a:p>
          <a:p>
            <a:r>
              <a:rPr lang="en-US" altLang="ko-KR" dirty="0"/>
              <a:t>Between A and B : </a:t>
            </a:r>
            <a:r>
              <a:rPr lang="ko-KR" altLang="en-US" dirty="0"/>
              <a:t>숫자의 범위를 </a:t>
            </a:r>
            <a:r>
              <a:rPr lang="ko-KR" altLang="en-US" dirty="0" err="1"/>
              <a:t>찾을때</a:t>
            </a:r>
            <a:endParaRPr lang="en-US" altLang="ko-KR" dirty="0"/>
          </a:p>
          <a:p>
            <a:r>
              <a:rPr lang="en-US" altLang="ko-KR" dirty="0"/>
              <a:t>In(‘</a:t>
            </a:r>
            <a:r>
              <a:rPr lang="ko-KR" altLang="en-US" dirty="0"/>
              <a:t>요소</a:t>
            </a:r>
            <a:r>
              <a:rPr lang="en-US" altLang="ko-KR" dirty="0"/>
              <a:t>’) : or</a:t>
            </a:r>
            <a:r>
              <a:rPr lang="ko-KR" altLang="en-US" dirty="0"/>
              <a:t>를 축약한 형태</a:t>
            </a:r>
            <a:endParaRPr lang="en-US" altLang="ko-KR" dirty="0"/>
          </a:p>
          <a:p>
            <a:r>
              <a:rPr lang="en-US" altLang="ko-KR" dirty="0"/>
              <a:t>Select distinct </a:t>
            </a:r>
            <a:r>
              <a:rPr lang="ko-KR" altLang="en-US" dirty="0"/>
              <a:t>칼럼</a:t>
            </a:r>
            <a:r>
              <a:rPr lang="en-US" altLang="ko-KR" dirty="0"/>
              <a:t> from </a:t>
            </a:r>
            <a:r>
              <a:rPr lang="ko-KR" altLang="en-US" dirty="0"/>
              <a:t>테이블</a:t>
            </a:r>
            <a:r>
              <a:rPr lang="en-US" altLang="ko-KR" dirty="0"/>
              <a:t>; : </a:t>
            </a:r>
            <a:r>
              <a:rPr lang="ko-KR" altLang="en-US" dirty="0"/>
              <a:t>중복삭제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83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F2A3A-A753-9A37-7055-84DDF552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내장함수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22B63-9210-AEBB-A5D6-BEC3D4A9F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Trim(</a:t>
            </a:r>
            <a:r>
              <a:rPr lang="ko-KR" altLang="en-US" dirty="0"/>
              <a:t>문자</a:t>
            </a:r>
            <a:r>
              <a:rPr lang="en-US" altLang="ko-KR" dirty="0"/>
              <a:t>) : </a:t>
            </a:r>
            <a:r>
              <a:rPr lang="ko-KR" altLang="en-US" dirty="0"/>
              <a:t>공백제거</a:t>
            </a:r>
            <a:endParaRPr lang="en-US" altLang="ko-KR" dirty="0"/>
          </a:p>
          <a:p>
            <a:r>
              <a:rPr lang="en-US" altLang="ko-KR" dirty="0" err="1"/>
              <a:t>ltrim</a:t>
            </a:r>
            <a:r>
              <a:rPr lang="en-US" altLang="ko-KR" dirty="0"/>
              <a:t> : </a:t>
            </a:r>
            <a:r>
              <a:rPr lang="ko-KR" altLang="en-US" dirty="0"/>
              <a:t>왼쪽에서 제거 </a:t>
            </a:r>
            <a:r>
              <a:rPr lang="en-US" altLang="ko-KR" dirty="0"/>
              <a:t>/ </a:t>
            </a:r>
            <a:r>
              <a:rPr lang="en-US" altLang="ko-KR" dirty="0" err="1"/>
              <a:t>rtrim</a:t>
            </a:r>
            <a:r>
              <a:rPr lang="en-US" altLang="ko-KR" dirty="0"/>
              <a:t> : </a:t>
            </a:r>
            <a:r>
              <a:rPr lang="ko-KR" altLang="en-US" dirty="0"/>
              <a:t>오른쪽에서 제거</a:t>
            </a:r>
            <a:endParaRPr lang="en-US" altLang="ko-KR" dirty="0"/>
          </a:p>
          <a:p>
            <a:r>
              <a:rPr lang="en-US" altLang="ko-KR" dirty="0"/>
              <a:t>Trim(both ’a’ from ‘</a:t>
            </a:r>
            <a:r>
              <a:rPr lang="en-US" altLang="ko-KR" dirty="0" err="1"/>
              <a:t>aaaabcdaaaaa</a:t>
            </a:r>
            <a:r>
              <a:rPr lang="en-US" altLang="ko-KR" dirty="0"/>
              <a:t>’) =&gt;</a:t>
            </a:r>
            <a:r>
              <a:rPr lang="en-US" altLang="ko-KR" dirty="0" err="1"/>
              <a:t>bcd</a:t>
            </a:r>
            <a:endParaRPr lang="en-US" altLang="ko-KR" dirty="0"/>
          </a:p>
          <a:p>
            <a:r>
              <a:rPr lang="en-US" altLang="ko-KR" dirty="0"/>
              <a:t>Both = </a:t>
            </a:r>
            <a:r>
              <a:rPr lang="ko-KR" altLang="en-US" dirty="0"/>
              <a:t>양쪽 </a:t>
            </a:r>
            <a:r>
              <a:rPr lang="en-US" altLang="ko-KR" dirty="0"/>
              <a:t>/ </a:t>
            </a:r>
            <a:r>
              <a:rPr lang="ko-KR" altLang="en-US" dirty="0"/>
              <a:t>앞</a:t>
            </a:r>
            <a:r>
              <a:rPr lang="en-US" altLang="ko-KR" dirty="0"/>
              <a:t>(leading) / </a:t>
            </a:r>
            <a:r>
              <a:rPr lang="ko-KR" altLang="en-US" dirty="0"/>
              <a:t>뒤</a:t>
            </a:r>
            <a:r>
              <a:rPr lang="en-US" altLang="ko-KR" dirty="0"/>
              <a:t>(trailing)</a:t>
            </a:r>
          </a:p>
          <a:p>
            <a:r>
              <a:rPr lang="en-US" altLang="ko-KR" dirty="0" err="1"/>
              <a:t>Lpad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총 길이</a:t>
            </a:r>
            <a:r>
              <a:rPr lang="en-US" altLang="ko-KR" dirty="0"/>
              <a:t>, </a:t>
            </a:r>
            <a:r>
              <a:rPr lang="ko-KR" altLang="en-US" dirty="0"/>
              <a:t>채울 문자</a:t>
            </a:r>
            <a:r>
              <a:rPr lang="en-US" altLang="ko-KR" dirty="0"/>
              <a:t>) / </a:t>
            </a:r>
            <a:r>
              <a:rPr lang="en-US" altLang="ko-KR" dirty="0" err="1"/>
              <a:t>rpad</a:t>
            </a:r>
            <a:r>
              <a:rPr lang="en-US" altLang="ko-KR" dirty="0"/>
              <a:t> : </a:t>
            </a:r>
            <a:r>
              <a:rPr lang="ko-KR" altLang="en-US" dirty="0"/>
              <a:t>앞</a:t>
            </a:r>
            <a:r>
              <a:rPr lang="en-US" altLang="ko-KR" dirty="0"/>
              <a:t>/ </a:t>
            </a:r>
            <a:r>
              <a:rPr lang="ko-KR" altLang="en-US" dirty="0"/>
              <a:t>뒤쪽 총 길이만큼 삽입하고</a:t>
            </a:r>
            <a:r>
              <a:rPr lang="en-US" altLang="ko-KR" dirty="0"/>
              <a:t>, </a:t>
            </a:r>
            <a:r>
              <a:rPr lang="ko-KR" altLang="en-US" dirty="0"/>
              <a:t>공백에 문자 채우기</a:t>
            </a:r>
            <a:endParaRPr lang="en-US" altLang="ko-KR" dirty="0"/>
          </a:p>
          <a:p>
            <a:r>
              <a:rPr lang="en-US" altLang="ko-KR" dirty="0"/>
              <a:t>Repeat(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횟수</a:t>
            </a:r>
            <a:r>
              <a:rPr lang="en-US" altLang="ko-KR" dirty="0"/>
              <a:t>) : </a:t>
            </a:r>
            <a:r>
              <a:rPr lang="ko-KR" altLang="en-US" dirty="0"/>
              <a:t>문자열을 횟수만큼 반복</a:t>
            </a:r>
            <a:endParaRPr lang="en-US" altLang="ko-KR" dirty="0"/>
          </a:p>
          <a:p>
            <a:r>
              <a:rPr lang="en-US" altLang="ko-KR" dirty="0"/>
              <a:t>Reverse(</a:t>
            </a:r>
            <a:r>
              <a:rPr lang="ko-KR" altLang="en-US" dirty="0"/>
              <a:t>문자열</a:t>
            </a:r>
            <a:r>
              <a:rPr lang="en-US" altLang="ko-KR" dirty="0"/>
              <a:t>) : </a:t>
            </a:r>
            <a:r>
              <a:rPr lang="ko-KR" altLang="en-US" dirty="0"/>
              <a:t>문자열을 거꾸로 출력</a:t>
            </a:r>
            <a:endParaRPr lang="en-US" altLang="ko-KR" dirty="0"/>
          </a:p>
          <a:p>
            <a:r>
              <a:rPr lang="en-US" altLang="ko-KR" dirty="0"/>
              <a:t>Bin(2</a:t>
            </a:r>
            <a:r>
              <a:rPr lang="ko-KR" altLang="en-US" dirty="0"/>
              <a:t>진</a:t>
            </a:r>
            <a:r>
              <a:rPr lang="en-US" altLang="ko-KR" dirty="0"/>
              <a:t>)/oct(8</a:t>
            </a:r>
            <a:r>
              <a:rPr lang="ko-KR" altLang="en-US" dirty="0"/>
              <a:t>진수</a:t>
            </a:r>
            <a:r>
              <a:rPr lang="en-US" altLang="ko-KR" dirty="0"/>
              <a:t>)/hex(16</a:t>
            </a:r>
            <a:r>
              <a:rPr lang="ko-KR" altLang="en-US" dirty="0"/>
              <a:t>진수</a:t>
            </a:r>
            <a:r>
              <a:rPr lang="en-US" altLang="ko-KR" dirty="0"/>
              <a:t>) : </a:t>
            </a:r>
            <a:r>
              <a:rPr lang="ko-KR" altLang="en-US" dirty="0"/>
              <a:t>값을 해당 진수로 변환</a:t>
            </a:r>
          </a:p>
        </p:txBody>
      </p:sp>
    </p:spTree>
    <p:extLst>
      <p:ext uri="{BB962C8B-B14F-4D97-AF65-F5344CB8AC3E}">
        <p14:creationId xmlns:p14="http://schemas.microsoft.com/office/powerpoint/2010/main" val="1951630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20863-BF2E-DF7E-CB5B-A8E7A501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67453-300F-6F44-587A-DA56A26E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Adddate</a:t>
            </a:r>
            <a:r>
              <a:rPr lang="en-US" altLang="ko-KR" dirty="0"/>
              <a:t> / </a:t>
            </a:r>
            <a:r>
              <a:rPr lang="en-US" altLang="ko-KR" dirty="0" err="1"/>
              <a:t>subdate</a:t>
            </a:r>
            <a:r>
              <a:rPr lang="en-US" altLang="ko-KR" dirty="0"/>
              <a:t> : </a:t>
            </a:r>
            <a:r>
              <a:rPr lang="ko-KR" altLang="en-US" dirty="0"/>
              <a:t>날짜를 기준으로 </a:t>
            </a:r>
            <a:r>
              <a:rPr lang="en-US" altLang="ko-KR" dirty="0"/>
              <a:t>~</a:t>
            </a:r>
            <a:r>
              <a:rPr lang="ko-KR" altLang="en-US" dirty="0"/>
              <a:t>후</a:t>
            </a:r>
            <a:r>
              <a:rPr lang="en-US" altLang="ko-KR" dirty="0"/>
              <a:t>, ~</a:t>
            </a:r>
            <a:r>
              <a:rPr lang="ko-KR" altLang="en-US" dirty="0"/>
              <a:t>전의 날짜</a:t>
            </a:r>
            <a:endParaRPr lang="en-US" altLang="ko-KR" dirty="0"/>
          </a:p>
          <a:p>
            <a:r>
              <a:rPr lang="en-US" altLang="ko-KR" dirty="0" err="1"/>
              <a:t>Adddate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, interval 7 day)</a:t>
            </a:r>
          </a:p>
          <a:p>
            <a:r>
              <a:rPr lang="en-US" altLang="ko-KR" dirty="0"/>
              <a:t>Interval </a:t>
            </a:r>
            <a:r>
              <a:rPr lang="ko-KR" altLang="en-US" dirty="0"/>
              <a:t>뒤쪽 값 </a:t>
            </a:r>
            <a:r>
              <a:rPr lang="en-US" altLang="ko-KR" dirty="0"/>
              <a:t>: year, month, day, hour, minute, second</a:t>
            </a:r>
          </a:p>
          <a:p>
            <a:r>
              <a:rPr lang="en-US" altLang="ko-KR" dirty="0" err="1"/>
              <a:t>Curdate</a:t>
            </a:r>
            <a:r>
              <a:rPr lang="en-US" altLang="ko-KR" dirty="0"/>
              <a:t>(), </a:t>
            </a:r>
            <a:r>
              <a:rPr lang="en-US" altLang="ko-KR" dirty="0" err="1"/>
              <a:t>curtime</a:t>
            </a:r>
            <a:r>
              <a:rPr lang="en-US" altLang="ko-KR" dirty="0"/>
              <a:t>(), now(), </a:t>
            </a:r>
            <a:r>
              <a:rPr lang="en-US" altLang="ko-KR" dirty="0" err="1"/>
              <a:t>sysdate</a:t>
            </a:r>
            <a:r>
              <a:rPr lang="en-US" altLang="ko-KR" dirty="0"/>
              <a:t>() : </a:t>
            </a:r>
            <a:r>
              <a:rPr lang="ko-KR" altLang="en-US" dirty="0"/>
              <a:t>오늘 날짜 시간</a:t>
            </a:r>
            <a:endParaRPr lang="en-US" altLang="ko-KR" dirty="0"/>
          </a:p>
          <a:p>
            <a:r>
              <a:rPr lang="en-US" altLang="ko-KR" dirty="0" err="1"/>
              <a:t>Addtime</a:t>
            </a:r>
            <a:r>
              <a:rPr lang="en-US" altLang="ko-KR" dirty="0"/>
              <a:t> / </a:t>
            </a:r>
            <a:r>
              <a:rPr lang="en-US" altLang="ko-KR" dirty="0" err="1"/>
              <a:t>subtime</a:t>
            </a:r>
            <a:r>
              <a:rPr lang="en-US" altLang="ko-KR" dirty="0"/>
              <a:t> : </a:t>
            </a:r>
            <a:r>
              <a:rPr lang="ko-KR" altLang="en-US" dirty="0"/>
              <a:t>시간을 기준으로 </a:t>
            </a:r>
            <a:r>
              <a:rPr lang="en-US" altLang="ko-KR" dirty="0"/>
              <a:t>~</a:t>
            </a:r>
            <a:r>
              <a:rPr lang="ko-KR" altLang="en-US" dirty="0"/>
              <a:t>후</a:t>
            </a:r>
            <a:r>
              <a:rPr lang="en-US" altLang="ko-KR" dirty="0"/>
              <a:t>, ~</a:t>
            </a:r>
            <a:r>
              <a:rPr lang="ko-KR" altLang="en-US" dirty="0"/>
              <a:t>전의 시간</a:t>
            </a:r>
            <a:endParaRPr lang="en-US" altLang="ko-KR" dirty="0"/>
          </a:p>
          <a:p>
            <a:r>
              <a:rPr lang="en-US" altLang="ko-KR" dirty="0" err="1"/>
              <a:t>Addtime</a:t>
            </a:r>
            <a:r>
              <a:rPr lang="en-US" altLang="ko-KR" dirty="0"/>
              <a:t>(‘</a:t>
            </a:r>
            <a:r>
              <a:rPr lang="ko-KR" altLang="en-US" dirty="0"/>
              <a:t>날짜와 시간</a:t>
            </a:r>
            <a:r>
              <a:rPr lang="en-US" altLang="ko-KR" dirty="0"/>
              <a:t>’, ’</a:t>
            </a:r>
            <a:r>
              <a:rPr lang="ko-KR" altLang="en-US" dirty="0"/>
              <a:t>시</a:t>
            </a:r>
            <a:r>
              <a:rPr lang="en-US" altLang="ko-KR" dirty="0"/>
              <a:t>:</a:t>
            </a:r>
            <a:r>
              <a:rPr lang="ko-KR" altLang="en-US" dirty="0"/>
              <a:t>분</a:t>
            </a:r>
            <a:r>
              <a:rPr lang="en-US" altLang="ko-KR" dirty="0"/>
              <a:t>:</a:t>
            </a:r>
            <a:r>
              <a:rPr lang="ko-KR" altLang="en-US" dirty="0"/>
              <a:t>초</a:t>
            </a:r>
            <a:r>
              <a:rPr lang="en-US" altLang="ko-KR" dirty="0"/>
              <a:t>’)</a:t>
            </a:r>
          </a:p>
          <a:p>
            <a:r>
              <a:rPr lang="en-US" altLang="ko-KR" dirty="0"/>
              <a:t>Year(</a:t>
            </a:r>
            <a:r>
              <a:rPr lang="ko-KR" altLang="en-US" dirty="0"/>
              <a:t>날짜</a:t>
            </a:r>
            <a:r>
              <a:rPr lang="en-US" altLang="ko-KR" dirty="0"/>
              <a:t>), month(), day(), hour(), minute(), second() : 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 추출</a:t>
            </a:r>
            <a:endParaRPr lang="en-US" altLang="ko-KR" dirty="0"/>
          </a:p>
          <a:p>
            <a:r>
              <a:rPr lang="en-US" altLang="ko-KR" dirty="0"/>
              <a:t>Date(</a:t>
            </a:r>
            <a:r>
              <a:rPr lang="ko-KR" altLang="en-US" dirty="0"/>
              <a:t>날짜</a:t>
            </a:r>
            <a:r>
              <a:rPr lang="en-US" altLang="ko-KR" dirty="0"/>
              <a:t>), time(</a:t>
            </a:r>
            <a:r>
              <a:rPr lang="ko-KR" altLang="en-US" dirty="0"/>
              <a:t>날짜</a:t>
            </a:r>
            <a:r>
              <a:rPr lang="en-US" altLang="ko-KR" dirty="0"/>
              <a:t>) : </a:t>
            </a:r>
            <a:r>
              <a:rPr lang="ko-KR" altLang="en-US" dirty="0"/>
              <a:t>날짜 </a:t>
            </a:r>
            <a:r>
              <a:rPr lang="en-US" altLang="ko-KR" dirty="0"/>
              <a:t>/ </a:t>
            </a:r>
            <a:r>
              <a:rPr lang="ko-KR" altLang="en-US" dirty="0"/>
              <a:t>시간 추출</a:t>
            </a:r>
          </a:p>
        </p:txBody>
      </p:sp>
    </p:spTree>
    <p:extLst>
      <p:ext uri="{BB962C8B-B14F-4D97-AF65-F5344CB8AC3E}">
        <p14:creationId xmlns:p14="http://schemas.microsoft.com/office/powerpoint/2010/main" val="3565772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20863-BF2E-DF7E-CB5B-A8E7A501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날짜함수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67453-300F-6F44-587A-DA56A26E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Datediff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1, </a:t>
            </a:r>
            <a:r>
              <a:rPr lang="ko-KR" altLang="en-US" dirty="0"/>
              <a:t>날짜</a:t>
            </a:r>
            <a:r>
              <a:rPr lang="en-US" altLang="ko-KR" dirty="0"/>
              <a:t>2) / </a:t>
            </a:r>
            <a:r>
              <a:rPr lang="en-US" altLang="ko-KR" dirty="0" err="1"/>
              <a:t>timediff</a:t>
            </a:r>
            <a:r>
              <a:rPr lang="en-US" altLang="ko-KR" dirty="0"/>
              <a:t>(</a:t>
            </a:r>
            <a:r>
              <a:rPr lang="ko-KR" altLang="en-US" dirty="0"/>
              <a:t>시간 또는 날짜</a:t>
            </a:r>
            <a:r>
              <a:rPr lang="en-US" altLang="ko-KR" dirty="0"/>
              <a:t>/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날짜 </a:t>
            </a:r>
            <a:r>
              <a:rPr lang="en-US" altLang="ko-KR" dirty="0"/>
              <a:t>2</a:t>
            </a:r>
            <a:r>
              <a:rPr lang="ko-KR" altLang="en-US" dirty="0"/>
              <a:t>에서 날짜 </a:t>
            </a:r>
            <a:r>
              <a:rPr lang="en-US" altLang="ko-KR" dirty="0"/>
              <a:t>1</a:t>
            </a:r>
            <a:r>
              <a:rPr lang="ko-KR" altLang="en-US" dirty="0"/>
              <a:t>까지 남은 날짜 </a:t>
            </a:r>
            <a:r>
              <a:rPr lang="en-US" altLang="ko-KR" dirty="0"/>
              <a:t>/ </a:t>
            </a:r>
            <a:r>
              <a:rPr lang="ko-KR" altLang="en-US" dirty="0"/>
              <a:t>시간 반환</a:t>
            </a:r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: select </a:t>
            </a:r>
            <a:r>
              <a:rPr lang="en-US" altLang="ko-KR" dirty="0" err="1"/>
              <a:t>datediff</a:t>
            </a:r>
            <a:r>
              <a:rPr lang="en-US" altLang="ko-KR" dirty="0"/>
              <a:t>('2023-08-07', now());</a:t>
            </a:r>
          </a:p>
          <a:p>
            <a:r>
              <a:rPr lang="en-US" altLang="ko-KR" dirty="0" err="1"/>
              <a:t>Dayofweek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) : </a:t>
            </a:r>
            <a:r>
              <a:rPr lang="ko-KR" altLang="en-US" dirty="0"/>
              <a:t>요일</a:t>
            </a:r>
            <a:r>
              <a:rPr lang="en-US" altLang="ko-KR" dirty="0"/>
              <a:t>(</a:t>
            </a:r>
            <a:r>
              <a:rPr lang="ko-KR" altLang="en-US" dirty="0"/>
              <a:t>일</a:t>
            </a:r>
            <a:r>
              <a:rPr lang="en-US" altLang="ko-KR" dirty="0"/>
              <a:t>=1, </a:t>
            </a:r>
            <a:r>
              <a:rPr lang="ko-KR" altLang="en-US" dirty="0"/>
              <a:t>월</a:t>
            </a:r>
            <a:r>
              <a:rPr lang="en-US" altLang="ko-KR" dirty="0"/>
              <a:t>=2)</a:t>
            </a:r>
          </a:p>
          <a:p>
            <a:r>
              <a:rPr lang="en-US" altLang="ko-KR" dirty="0" err="1"/>
              <a:t>Monthname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) : </a:t>
            </a:r>
            <a:r>
              <a:rPr lang="ko-KR" altLang="en-US" dirty="0"/>
              <a:t>월의 영어 이름 반환</a:t>
            </a:r>
            <a:endParaRPr lang="en-US" altLang="ko-KR" dirty="0"/>
          </a:p>
          <a:p>
            <a:r>
              <a:rPr lang="en-US" altLang="ko-KR" dirty="0" err="1"/>
              <a:t>Dayofyear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) : 1</a:t>
            </a:r>
            <a:r>
              <a:rPr lang="ko-KR" altLang="en-US" dirty="0"/>
              <a:t>년 중 몇일이 경과 했는지 반환</a:t>
            </a:r>
            <a:endParaRPr lang="en-US" altLang="ko-KR" dirty="0"/>
          </a:p>
          <a:p>
            <a:r>
              <a:rPr lang="en-US" altLang="ko-KR" dirty="0" err="1"/>
              <a:t>Last_day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) : </a:t>
            </a:r>
            <a:r>
              <a:rPr lang="ko-KR" altLang="en-US" dirty="0"/>
              <a:t>날짜의 월이 몇일까지 있는지 확인</a:t>
            </a:r>
            <a:endParaRPr lang="en-US" altLang="ko-KR" dirty="0"/>
          </a:p>
          <a:p>
            <a:r>
              <a:rPr lang="en-US" altLang="ko-KR" dirty="0" err="1"/>
              <a:t>Time_to_sec</a:t>
            </a: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) : </a:t>
            </a:r>
            <a:r>
              <a:rPr lang="ko-KR" altLang="en-US" dirty="0"/>
              <a:t>시간을 초 단위로 반환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946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8651D-A36A-508D-797D-C024EF4C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E422C-1E77-B5A3-C7EA-850ED7F0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ko-KR" altLang="en-US" dirty="0"/>
              <a:t>에서도 변수 사용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Set @</a:t>
            </a:r>
            <a:r>
              <a:rPr lang="ko-KR" altLang="en-US" dirty="0"/>
              <a:t>변수 명</a:t>
            </a:r>
            <a:r>
              <a:rPr lang="en-US" altLang="ko-KR" dirty="0"/>
              <a:t> = </a:t>
            </a:r>
            <a:r>
              <a:rPr lang="ko-KR" altLang="en-US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907213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468DA-A0DE-4A26-D5F6-2BB1FBEB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A6634-0CC6-EF6F-CBD9-C9CC4637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If(</a:t>
            </a:r>
            <a:r>
              <a:rPr lang="ko-KR" altLang="en-US" dirty="0"/>
              <a:t>조건식</a:t>
            </a:r>
            <a:r>
              <a:rPr lang="en-US" altLang="ko-KR" dirty="0"/>
              <a:t>, </a:t>
            </a:r>
            <a:r>
              <a:rPr lang="ko-KR" altLang="en-US" dirty="0"/>
              <a:t>참</a:t>
            </a:r>
            <a:r>
              <a:rPr lang="en-US" altLang="ko-KR" dirty="0"/>
              <a:t>, </a:t>
            </a:r>
            <a:r>
              <a:rPr lang="ko-KR" altLang="en-US" dirty="0"/>
              <a:t>거짓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If(</a:t>
            </a:r>
            <a:r>
              <a:rPr lang="ko-KR" altLang="en-US" dirty="0"/>
              <a:t>조건식</a:t>
            </a:r>
            <a:r>
              <a:rPr lang="en-US" altLang="ko-KR" dirty="0"/>
              <a:t>, true, if(</a:t>
            </a:r>
            <a:r>
              <a:rPr lang="ko-KR" altLang="en-US" dirty="0"/>
              <a:t>조건식</a:t>
            </a:r>
            <a:r>
              <a:rPr lang="en-US" altLang="ko-KR" dirty="0"/>
              <a:t>, true, false)) : </a:t>
            </a:r>
            <a:r>
              <a:rPr lang="ko-KR" altLang="en-US" dirty="0"/>
              <a:t>다중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Case ~ when ~ then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Select Case</a:t>
            </a:r>
          </a:p>
          <a:p>
            <a:r>
              <a:rPr lang="en-US" altLang="ko-KR" dirty="0"/>
              <a:t>When </a:t>
            </a:r>
            <a:r>
              <a:rPr lang="ko-KR" altLang="en-US" dirty="0"/>
              <a:t>조건 </a:t>
            </a:r>
            <a:r>
              <a:rPr lang="en-US" altLang="ko-KR" dirty="0"/>
              <a:t>then 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en-US" altLang="ko-KR" dirty="0"/>
              <a:t>When </a:t>
            </a:r>
            <a:r>
              <a:rPr lang="ko-KR" altLang="en-US" dirty="0"/>
              <a:t>조건 </a:t>
            </a:r>
            <a:r>
              <a:rPr lang="en-US" altLang="ko-KR" dirty="0"/>
              <a:t>then 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en-US" altLang="ko-KR" dirty="0"/>
              <a:t>Else 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en-US" altLang="ko-KR" dirty="0"/>
              <a:t>End;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09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63680-1B27-0EEF-2FF3-E65F0722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E9B3D-9D31-0389-8326-1F2ABB6A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User(), </a:t>
            </a:r>
            <a:r>
              <a:rPr lang="en-US" altLang="ko-KR" dirty="0" err="1"/>
              <a:t>current_user</a:t>
            </a:r>
            <a:r>
              <a:rPr lang="en-US" altLang="ko-KR" dirty="0"/>
              <a:t>(), </a:t>
            </a:r>
            <a:r>
              <a:rPr lang="en-US" altLang="ko-KR" dirty="0" err="1"/>
              <a:t>session_user</a:t>
            </a:r>
            <a:r>
              <a:rPr lang="en-US" altLang="ko-KR" dirty="0"/>
              <a:t>() : </a:t>
            </a:r>
            <a:r>
              <a:rPr lang="ko-KR" altLang="en-US" dirty="0"/>
              <a:t>현재 사용자</a:t>
            </a:r>
            <a:endParaRPr lang="en-US" altLang="ko-KR" dirty="0"/>
          </a:p>
          <a:p>
            <a:r>
              <a:rPr lang="en-US" altLang="ko-KR" dirty="0"/>
              <a:t>Database(),</a:t>
            </a:r>
            <a:r>
              <a:rPr lang="ko-KR" altLang="en-US" dirty="0"/>
              <a:t> </a:t>
            </a:r>
            <a:r>
              <a:rPr lang="en-US" altLang="ko-KR" dirty="0"/>
              <a:t>schema() : </a:t>
            </a:r>
            <a:r>
              <a:rPr lang="ko-KR" altLang="en-US" dirty="0"/>
              <a:t>현재 사용 중인 </a:t>
            </a:r>
            <a:r>
              <a:rPr lang="en-US" altLang="ko-KR" dirty="0" err="1"/>
              <a:t>db</a:t>
            </a:r>
            <a:r>
              <a:rPr lang="ko-KR" altLang="en-US" dirty="0"/>
              <a:t>명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3622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34BFD-FDAC-9E89-FC05-FC22E6ED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Student </a:t>
            </a:r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99551-3E9E-5763-C7AD-637293E6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Student </a:t>
            </a:r>
            <a:r>
              <a:rPr lang="ko-KR" altLang="en-US" dirty="0"/>
              <a:t>테이블에 등급을 나타내는 칼럼을 추가</a:t>
            </a:r>
            <a:endParaRPr lang="en-US" altLang="ko-KR" dirty="0"/>
          </a:p>
          <a:p>
            <a:r>
              <a:rPr lang="en-US" altLang="ko-KR" dirty="0"/>
              <a:t>Ranking</a:t>
            </a:r>
            <a:r>
              <a:rPr lang="ko-KR" altLang="en-US" dirty="0"/>
              <a:t>으로 지정</a:t>
            </a:r>
            <a:endParaRPr lang="en-US" altLang="ko-KR" dirty="0"/>
          </a:p>
          <a:p>
            <a:r>
              <a:rPr lang="en-US" altLang="ko-KR" dirty="0"/>
              <a:t>Score </a:t>
            </a:r>
            <a:r>
              <a:rPr lang="ko-KR" altLang="en-US" dirty="0"/>
              <a:t>점수에 따라 </a:t>
            </a:r>
            <a:r>
              <a:rPr lang="en-US" altLang="ko-KR" dirty="0"/>
              <a:t>A,B,C </a:t>
            </a:r>
            <a:r>
              <a:rPr lang="ko-KR" altLang="en-US" dirty="0"/>
              <a:t>등급 추가</a:t>
            </a:r>
            <a:endParaRPr lang="en-US" altLang="ko-KR" dirty="0"/>
          </a:p>
          <a:p>
            <a:r>
              <a:rPr lang="en-US" altLang="ko-KR" dirty="0"/>
              <a:t>A = 80</a:t>
            </a:r>
            <a:r>
              <a:rPr lang="ko-KR" altLang="en-US" dirty="0"/>
              <a:t>이상</a:t>
            </a:r>
            <a:r>
              <a:rPr lang="en-US" altLang="ko-KR" dirty="0"/>
              <a:t> / B = 60</a:t>
            </a:r>
            <a:r>
              <a:rPr lang="ko-KR" altLang="en-US" dirty="0"/>
              <a:t>이상 </a:t>
            </a:r>
            <a:r>
              <a:rPr lang="en-US" altLang="ko-KR" dirty="0"/>
              <a:t>/ C = </a:t>
            </a:r>
            <a:r>
              <a:rPr lang="ko-KR" altLang="en-US" dirty="0"/>
              <a:t>나머지</a:t>
            </a:r>
            <a:endParaRPr lang="en-US" altLang="ko-KR" dirty="0"/>
          </a:p>
          <a:p>
            <a:r>
              <a:rPr lang="en-US" altLang="ko-KR" dirty="0"/>
              <a:t>Ranking</a:t>
            </a:r>
            <a:r>
              <a:rPr lang="ko-KR" altLang="en-US" dirty="0"/>
              <a:t>별로 인원 수 출력</a:t>
            </a:r>
          </a:p>
        </p:txBody>
      </p:sp>
    </p:spTree>
    <p:extLst>
      <p:ext uri="{BB962C8B-B14F-4D97-AF65-F5344CB8AC3E}">
        <p14:creationId xmlns:p14="http://schemas.microsoft.com/office/powerpoint/2010/main" val="1597464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DD65-CDE0-A21C-414C-E630D083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Buy </a:t>
            </a:r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6A9D9-DB8A-CFF8-957C-15DDCA4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데이터를 출력 </a:t>
            </a:r>
            <a:r>
              <a:rPr lang="en-US" altLang="ko-KR" dirty="0"/>
              <a:t>customer </a:t>
            </a:r>
            <a:r>
              <a:rPr lang="ko-KR" altLang="en-US" dirty="0"/>
              <a:t>이름을 홍</a:t>
            </a:r>
            <a:r>
              <a:rPr lang="en-US" altLang="ko-KR" dirty="0"/>
              <a:t>o</a:t>
            </a:r>
            <a:r>
              <a:rPr lang="ko-KR" altLang="en-US" dirty="0"/>
              <a:t>동 형식으로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Buy </a:t>
            </a:r>
            <a:r>
              <a:rPr lang="ko-KR" altLang="en-US" dirty="0"/>
              <a:t>테이블에 </a:t>
            </a:r>
            <a:r>
              <a:rPr lang="en-US" altLang="ko-KR" dirty="0"/>
              <a:t>total</a:t>
            </a:r>
            <a:r>
              <a:rPr lang="ko-KR" altLang="en-US" dirty="0"/>
              <a:t> 칼럼 추가 후</a:t>
            </a:r>
            <a:endParaRPr lang="en-US" altLang="ko-KR" dirty="0"/>
          </a:p>
          <a:p>
            <a:r>
              <a:rPr lang="en-US" altLang="ko-KR" dirty="0"/>
              <a:t>Total = price * amount </a:t>
            </a:r>
            <a:r>
              <a:rPr lang="ko-KR" altLang="en-US" dirty="0"/>
              <a:t>값으로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Price </a:t>
            </a:r>
            <a:r>
              <a:rPr lang="ko-KR" altLang="en-US" dirty="0"/>
              <a:t>가격이 </a:t>
            </a:r>
            <a:r>
              <a:rPr lang="en-US" altLang="ko-KR" dirty="0"/>
              <a:t>30000</a:t>
            </a:r>
            <a:r>
              <a:rPr lang="ko-KR" altLang="en-US" dirty="0"/>
              <a:t>이상이면 </a:t>
            </a:r>
            <a:r>
              <a:rPr lang="en-US" altLang="ko-KR" dirty="0"/>
              <a:t>10%</a:t>
            </a:r>
            <a:r>
              <a:rPr lang="ko-KR" altLang="en-US" dirty="0"/>
              <a:t>할인된 가격으로 판매</a:t>
            </a:r>
            <a:endParaRPr lang="en-US" altLang="ko-KR" dirty="0"/>
          </a:p>
          <a:p>
            <a:r>
              <a:rPr lang="en-US" altLang="ko-KR" dirty="0"/>
              <a:t>Total </a:t>
            </a:r>
            <a:r>
              <a:rPr lang="ko-KR" altLang="en-US" dirty="0"/>
              <a:t>가격 </a:t>
            </a:r>
            <a:r>
              <a:rPr lang="en-US" altLang="ko-KR" dirty="0"/>
              <a:t>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177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9DF40-494E-D6EB-6A4C-2DB564E0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Test3 </a:t>
            </a:r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50B54-6063-40A5-3AA2-C56EC17E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test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명 정도 데이터 추가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addr</a:t>
            </a:r>
            <a:r>
              <a:rPr lang="en-US" altLang="ko-KR" dirty="0"/>
              <a:t> </a:t>
            </a:r>
            <a:r>
              <a:rPr lang="ko-KR" altLang="en-US" dirty="0"/>
              <a:t>칼럼 내용을 서울시 </a:t>
            </a:r>
            <a:r>
              <a:rPr lang="en-US" altLang="ko-KR" dirty="0"/>
              <a:t>=&gt; </a:t>
            </a:r>
            <a:r>
              <a:rPr lang="ko-KR" altLang="en-US" dirty="0"/>
              <a:t>서울특별시로 변경</a:t>
            </a:r>
            <a:endParaRPr lang="en-US" altLang="ko-KR" dirty="0"/>
          </a:p>
          <a:p>
            <a:r>
              <a:rPr lang="en-US" altLang="ko-KR" dirty="0"/>
              <a:t>Replace </a:t>
            </a:r>
            <a:r>
              <a:rPr lang="ko-KR" altLang="en-US" dirty="0"/>
              <a:t>사용하여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dep </a:t>
            </a:r>
            <a:r>
              <a:rPr lang="ko-KR" altLang="en-US" dirty="0"/>
              <a:t>칼럼의 학과를 </a:t>
            </a:r>
            <a:r>
              <a:rPr lang="en-US" altLang="ko-KR" dirty="0" err="1"/>
              <a:t>oo</a:t>
            </a:r>
            <a:r>
              <a:rPr lang="ko-KR" altLang="en-US" dirty="0"/>
              <a:t>학과로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tel</a:t>
            </a:r>
            <a:r>
              <a:rPr lang="ko-KR" altLang="en-US" dirty="0"/>
              <a:t>이 </a:t>
            </a:r>
            <a:r>
              <a:rPr lang="en-US" altLang="ko-KR" dirty="0"/>
              <a:t>null</a:t>
            </a:r>
            <a:r>
              <a:rPr lang="ko-KR" altLang="en-US" dirty="0"/>
              <a:t>인 자료만 검색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tel</a:t>
            </a:r>
            <a:r>
              <a:rPr lang="ko-KR" altLang="en-US" dirty="0"/>
              <a:t>이</a:t>
            </a:r>
            <a:r>
              <a:rPr lang="en-US" altLang="ko-KR" dirty="0"/>
              <a:t> null</a:t>
            </a:r>
            <a:r>
              <a:rPr lang="ko-KR" altLang="en-US" dirty="0"/>
              <a:t>이면 미등록으로 변경</a:t>
            </a:r>
          </a:p>
        </p:txBody>
      </p:sp>
    </p:spTree>
    <p:extLst>
      <p:ext uri="{BB962C8B-B14F-4D97-AF65-F5344CB8AC3E}">
        <p14:creationId xmlns:p14="http://schemas.microsoft.com/office/powerpoint/2010/main" val="897466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9DE08-D5A1-BFD4-E4AC-F9551F17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 </a:t>
            </a:r>
            <a:r>
              <a:rPr lang="ko-KR" altLang="en-US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9BF14-822E-DD7F-C865-F6A7730E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월 포함 이전에 입고된 상품 출력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type _a </a:t>
            </a:r>
            <a:r>
              <a:rPr lang="ko-KR" altLang="en-US" dirty="0"/>
              <a:t>별 판매량</a:t>
            </a:r>
            <a:r>
              <a:rPr lang="en-US" altLang="ko-KR" dirty="0"/>
              <a:t>(</a:t>
            </a:r>
            <a:r>
              <a:rPr lang="en-US" altLang="ko-KR" dirty="0" err="1"/>
              <a:t>sale_amount</a:t>
            </a:r>
            <a:r>
              <a:rPr lang="en-US" altLang="ko-KR" dirty="0"/>
              <a:t>) </a:t>
            </a:r>
            <a:r>
              <a:rPr lang="ko-KR" altLang="en-US" dirty="0"/>
              <a:t>합계</a:t>
            </a:r>
            <a:r>
              <a:rPr lang="en-US" altLang="ko-KR" dirty="0"/>
              <a:t>/ </a:t>
            </a:r>
            <a:r>
              <a:rPr lang="ko-KR" altLang="en-US" dirty="0"/>
              <a:t>판매량이 많은 순으로 내림차순 정렬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type_a</a:t>
            </a:r>
            <a:r>
              <a:rPr lang="en-US" altLang="ko-KR" dirty="0"/>
              <a:t>, sum(</a:t>
            </a:r>
            <a:r>
              <a:rPr lang="en-US" altLang="ko-KR" dirty="0" err="1"/>
              <a:t>sale_amount</a:t>
            </a:r>
            <a:r>
              <a:rPr lang="en-US" altLang="ko-KR" dirty="0"/>
              <a:t>) from product</a:t>
            </a:r>
          </a:p>
          <a:p>
            <a:r>
              <a:rPr lang="en-US" altLang="ko-KR" dirty="0"/>
              <a:t>group by </a:t>
            </a:r>
            <a:r>
              <a:rPr lang="en-US" altLang="ko-KR" dirty="0" err="1"/>
              <a:t>type_a</a:t>
            </a:r>
            <a:r>
              <a:rPr lang="en-US" altLang="ko-KR" dirty="0"/>
              <a:t> order by sum(</a:t>
            </a:r>
            <a:r>
              <a:rPr lang="en-US" altLang="ko-KR" dirty="0" err="1"/>
              <a:t>sale_amount</a:t>
            </a:r>
            <a:r>
              <a:rPr lang="en-US" altLang="ko-KR" dirty="0"/>
              <a:t>) desc;</a:t>
            </a:r>
          </a:p>
          <a:p>
            <a:endParaRPr lang="en-US" altLang="ko-KR" dirty="0"/>
          </a:p>
          <a:p>
            <a:r>
              <a:rPr lang="ko-KR" altLang="en-US" dirty="0"/>
              <a:t>월별 판매량 합계</a:t>
            </a:r>
            <a:r>
              <a:rPr lang="en-US" altLang="ko-KR" dirty="0"/>
              <a:t>/ </a:t>
            </a:r>
            <a:r>
              <a:rPr lang="ko-KR" altLang="en-US" dirty="0"/>
              <a:t>월별 오름차순 정렬</a:t>
            </a:r>
            <a:endParaRPr lang="en-US" altLang="ko-KR" dirty="0"/>
          </a:p>
          <a:p>
            <a:r>
              <a:rPr lang="en-US" altLang="ko-KR" dirty="0"/>
              <a:t>select month(</a:t>
            </a:r>
            <a:r>
              <a:rPr lang="en-US" altLang="ko-KR" dirty="0" err="1"/>
              <a:t>register_date</a:t>
            </a:r>
            <a:r>
              <a:rPr lang="en-US" altLang="ko-KR" dirty="0"/>
              <a:t>), sum(</a:t>
            </a:r>
            <a:r>
              <a:rPr lang="en-US" altLang="ko-KR" dirty="0" err="1"/>
              <a:t>sale_amount</a:t>
            </a:r>
            <a:r>
              <a:rPr lang="en-US" altLang="ko-KR" dirty="0"/>
              <a:t>) from product</a:t>
            </a:r>
          </a:p>
          <a:p>
            <a:r>
              <a:rPr lang="en-US" altLang="ko-KR" dirty="0"/>
              <a:t>group by month(</a:t>
            </a:r>
            <a:r>
              <a:rPr lang="en-US" altLang="ko-KR" dirty="0" err="1"/>
              <a:t>register_date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order by month(</a:t>
            </a:r>
            <a:r>
              <a:rPr lang="en-US" altLang="ko-KR" dirty="0" err="1"/>
              <a:t>register_date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Date_format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, ‘%y-%m’) </a:t>
            </a:r>
            <a:r>
              <a:rPr lang="ko-KR" altLang="en-US" dirty="0"/>
              <a:t>연</a:t>
            </a:r>
            <a:r>
              <a:rPr lang="en-US" altLang="ko-KR" dirty="0"/>
              <a:t>-</a:t>
            </a:r>
            <a:r>
              <a:rPr lang="ko-KR" altLang="en-US" dirty="0"/>
              <a:t>월만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max(sum) from(</a:t>
            </a:r>
          </a:p>
          <a:p>
            <a:r>
              <a:rPr lang="en-US" altLang="ko-KR" dirty="0"/>
              <a:t>select sum(</a:t>
            </a:r>
            <a:r>
              <a:rPr lang="en-US" altLang="ko-KR" dirty="0" err="1"/>
              <a:t>sale_amount</a:t>
            </a:r>
            <a:r>
              <a:rPr lang="en-US" altLang="ko-KR" dirty="0"/>
              <a:t>)as sum from product group by </a:t>
            </a:r>
            <a:r>
              <a:rPr lang="en-US" altLang="ko-KR" dirty="0" err="1"/>
              <a:t>type_a</a:t>
            </a:r>
            <a:r>
              <a:rPr lang="en-US" altLang="ko-KR" dirty="0"/>
              <a:t>)as p;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65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F68C4-9AB0-37D2-D05A-E830022B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6EB7E-FCD7-7116-156F-B32DDF5D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database </a:t>
            </a:r>
            <a:r>
              <a:rPr lang="ko-KR" altLang="en-US" dirty="0"/>
              <a:t>데이터베이스명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=&gt; create database </a:t>
            </a:r>
            <a:r>
              <a:rPr lang="en-US" altLang="ko-KR" dirty="0" err="1"/>
              <a:t>ezen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마무리가 </a:t>
            </a:r>
            <a:r>
              <a:rPr lang="ko-KR" altLang="en-US" dirty="0" err="1"/>
              <a:t>안되서</a:t>
            </a:r>
            <a:r>
              <a:rPr lang="ko-KR" altLang="en-US" dirty="0"/>
              <a:t> 다음 줄로 이어짐</a:t>
            </a:r>
            <a:endParaRPr lang="en-US" altLang="ko-KR" dirty="0"/>
          </a:p>
          <a:p>
            <a:r>
              <a:rPr lang="en-US" altLang="ko-KR" dirty="0"/>
              <a:t>-&gt; ; </a:t>
            </a:r>
            <a:r>
              <a:rPr lang="ko-KR" altLang="en-US" dirty="0"/>
              <a:t>기호로 마무리를 해줘야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생성한 </a:t>
            </a:r>
            <a:r>
              <a:rPr lang="en-US" altLang="ko-KR" dirty="0"/>
              <a:t>DB</a:t>
            </a:r>
            <a:r>
              <a:rPr lang="ko-KR" altLang="en-US" dirty="0"/>
              <a:t>를 사용하려면 </a:t>
            </a:r>
            <a:r>
              <a:rPr lang="en-US" altLang="ko-KR" dirty="0"/>
              <a:t>use </a:t>
            </a:r>
            <a:r>
              <a:rPr lang="en-US" altLang="ko-KR" dirty="0" err="1"/>
              <a:t>ezen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ezen</a:t>
            </a:r>
            <a:r>
              <a:rPr lang="en-US" altLang="ko-KR" dirty="0">
                <a:sym typeface="Wingdings" panose="05000000000000000000" pitchFamily="2" charset="2"/>
              </a:rPr>
              <a:t> DB</a:t>
            </a:r>
            <a:r>
              <a:rPr lang="ko-KR" altLang="en-US" dirty="0">
                <a:sym typeface="Wingdings" panose="05000000000000000000" pitchFamily="2" charset="2"/>
              </a:rPr>
              <a:t>를 사용할 예정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6E67B-4857-5E6E-2FB0-6657CCBCE852}"/>
              </a:ext>
            </a:extLst>
          </p:cNvPr>
          <p:cNvSpPr txBox="1"/>
          <p:nvPr/>
        </p:nvSpPr>
        <p:spPr>
          <a:xfrm>
            <a:off x="8177464" y="1367522"/>
            <a:ext cx="317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Create database </a:t>
            </a:r>
            <a:r>
              <a:rPr lang="en-US" altLang="ko-KR" dirty="0" err="1"/>
              <a:t>ezen</a:t>
            </a:r>
            <a:r>
              <a:rPr lang="en-US" altLang="ko-KR" dirty="0"/>
              <a:t>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 </a:t>
            </a:r>
            <a:r>
              <a:rPr lang="en-US" altLang="ko-KR" dirty="0" err="1"/>
              <a:t>ezen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51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3429-FEFE-395A-5841-C2F46A3C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5FF7A-46D8-ED8F-D848-F7B9B6E1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000" b="1" i="0" dirty="0">
                <a:solidFill>
                  <a:srgbClr val="333333"/>
                </a:solidFill>
                <a:effectLst/>
                <a:latin typeface="helveticaneue bold"/>
              </a:rPr>
              <a:t>ERD 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helveticaneue bold"/>
              </a:rPr>
              <a:t>다이어그램 툴 추천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u="none" strike="noStrike" dirty="0" err="1">
                <a:solidFill>
                  <a:srgbClr val="4786FF"/>
                </a:solidFill>
                <a:effectLst/>
                <a:latin typeface="HelveticaNeueLight"/>
                <a:hlinkClick r:id="rId2"/>
              </a:rPr>
              <a:t>GitMind</a:t>
            </a:r>
            <a:endParaRPr lang="en-US" altLang="ko-KR" sz="2000" b="0" i="0" dirty="0">
              <a:solidFill>
                <a:srgbClr val="333333"/>
              </a:solidFill>
              <a:effectLst/>
              <a:latin typeface="HelveticaNeueLigh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u="none" strike="noStrike" dirty="0" err="1">
                <a:solidFill>
                  <a:srgbClr val="4786FF"/>
                </a:solidFill>
                <a:effectLst/>
                <a:latin typeface="HelveticaNeueLight"/>
                <a:hlinkClick r:id="rId3"/>
              </a:rPr>
              <a:t>Gliffy</a:t>
            </a:r>
            <a:endParaRPr lang="en-US" altLang="ko-KR" sz="2000" b="0" i="0" dirty="0">
              <a:solidFill>
                <a:srgbClr val="333333"/>
              </a:solidFill>
              <a:effectLst/>
              <a:latin typeface="HelveticaNeueLigh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u="none" strike="noStrike" dirty="0">
                <a:solidFill>
                  <a:srgbClr val="4786FF"/>
                </a:solidFill>
                <a:effectLst/>
                <a:latin typeface="HelveticaNeueLight"/>
                <a:hlinkClick r:id="rId4"/>
              </a:rPr>
              <a:t>Visual Paradigm</a:t>
            </a:r>
            <a:endParaRPr lang="en-US" altLang="ko-KR" sz="2000" b="0" i="0" dirty="0">
              <a:solidFill>
                <a:srgbClr val="333333"/>
              </a:solidFill>
              <a:effectLst/>
              <a:latin typeface="HelveticaNeueLigh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1" i="0" u="none" strike="noStrike" dirty="0">
                <a:solidFill>
                  <a:srgbClr val="4786FF"/>
                </a:solidFill>
                <a:effectLst/>
                <a:latin typeface="HelveticaNeueLight"/>
                <a:hlinkClick r:id="rId5"/>
              </a:rPr>
              <a:t>Draw.io</a:t>
            </a:r>
            <a:endParaRPr lang="en-US" altLang="ko-KR" sz="2000" b="1" i="0" dirty="0">
              <a:solidFill>
                <a:srgbClr val="333333"/>
              </a:solidFill>
              <a:effectLst/>
              <a:latin typeface="HelveticaNeueLigh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u="none" strike="noStrike" dirty="0" err="1">
                <a:solidFill>
                  <a:srgbClr val="4786FF"/>
                </a:solidFill>
                <a:effectLst/>
                <a:latin typeface="HelveticaNeueLight"/>
                <a:hlinkClick r:id="rId6"/>
              </a:rPr>
              <a:t>Lucidchart</a:t>
            </a:r>
            <a:endParaRPr lang="en-US" altLang="ko-KR" sz="2000" b="0" i="0" dirty="0">
              <a:solidFill>
                <a:srgbClr val="333333"/>
              </a:solidFill>
              <a:effectLst/>
              <a:latin typeface="HelveticaNeueLigh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u="none" strike="noStrike" dirty="0" err="1">
                <a:solidFill>
                  <a:srgbClr val="4786FF"/>
                </a:solidFill>
                <a:effectLst/>
                <a:latin typeface="HelveticaNeueLight"/>
                <a:hlinkClick r:id="rId7"/>
              </a:rPr>
              <a:t>SqlDBM</a:t>
            </a:r>
            <a:endParaRPr lang="en-US" altLang="ko-KR" sz="2000" b="0" i="0" dirty="0">
              <a:solidFill>
                <a:srgbClr val="333333"/>
              </a:solidFill>
              <a:effectLst/>
              <a:latin typeface="HelveticaNeueLigh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u="none" strike="noStrike" dirty="0">
                <a:solidFill>
                  <a:srgbClr val="4786FF"/>
                </a:solidFill>
                <a:effectLst/>
                <a:latin typeface="HelveticaNeueLight"/>
                <a:hlinkClick r:id="rId8"/>
              </a:rPr>
              <a:t>DBDiagram.io</a:t>
            </a:r>
            <a:endParaRPr lang="en-US" altLang="ko-KR" sz="2000" b="0" i="0" dirty="0">
              <a:solidFill>
                <a:srgbClr val="333333"/>
              </a:solidFill>
              <a:effectLst/>
              <a:latin typeface="HelveticaNeueLigh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u="none" strike="noStrike" dirty="0" err="1">
                <a:solidFill>
                  <a:srgbClr val="4786FF"/>
                </a:solidFill>
                <a:effectLst/>
                <a:latin typeface="HelveticaNeueLight"/>
                <a:hlinkClick r:id="rId9"/>
              </a:rPr>
              <a:t>QuickDBD</a:t>
            </a:r>
            <a:endParaRPr lang="en-US" altLang="ko-KR" sz="2000" b="0" i="0" u="none" strike="noStrike" dirty="0">
              <a:solidFill>
                <a:srgbClr val="4786FF"/>
              </a:solidFill>
              <a:effectLst/>
              <a:latin typeface="HelveticaNeueLigh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HelveticaNeueLight"/>
              </a:rPr>
              <a:t>ERDCloud</a:t>
            </a:r>
            <a:endParaRPr lang="en-US" altLang="ko-KR" sz="2000" b="0" i="0" dirty="0">
              <a:solidFill>
                <a:srgbClr val="333333"/>
              </a:solidFill>
              <a:effectLst/>
              <a:latin typeface="HelveticaNeueLight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5384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8A8DD-CF09-F401-69E7-B6EEADCE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83" y="-7249"/>
            <a:ext cx="2462258" cy="950328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ERD </a:t>
            </a:r>
            <a:r>
              <a:rPr lang="ko-KR" altLang="en-US" sz="4000" dirty="0"/>
              <a:t>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10484B-8937-0946-DA71-6D76232B7F56}"/>
              </a:ext>
            </a:extLst>
          </p:cNvPr>
          <p:cNvSpPr/>
          <p:nvPr/>
        </p:nvSpPr>
        <p:spPr>
          <a:xfrm>
            <a:off x="563569" y="943079"/>
            <a:ext cx="2462257" cy="6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student</a:t>
            </a:r>
          </a:p>
          <a:p>
            <a:pPr algn="ctr"/>
            <a:r>
              <a:rPr lang="ko-KR" altLang="en-US" dirty="0"/>
              <a:t>학생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6FB00-E909-5AE1-63D6-36AAA7DCD9CC}"/>
              </a:ext>
            </a:extLst>
          </p:cNvPr>
          <p:cNvSpPr/>
          <p:nvPr/>
        </p:nvSpPr>
        <p:spPr>
          <a:xfrm>
            <a:off x="9028050" y="950328"/>
            <a:ext cx="2462257" cy="6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course</a:t>
            </a:r>
          </a:p>
          <a:p>
            <a:pPr algn="ctr"/>
            <a:r>
              <a:rPr lang="ko-KR" altLang="en-US" dirty="0"/>
              <a:t>강의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960C7B53-94A8-8ED3-A80F-EA53BDC32370}"/>
              </a:ext>
            </a:extLst>
          </p:cNvPr>
          <p:cNvSpPr/>
          <p:nvPr/>
        </p:nvSpPr>
        <p:spPr>
          <a:xfrm>
            <a:off x="4539892" y="950328"/>
            <a:ext cx="2673228" cy="657740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Attend</a:t>
            </a:r>
          </a:p>
          <a:p>
            <a:pPr algn="ctr"/>
            <a:r>
              <a:rPr lang="ko-KR" altLang="en-US" dirty="0"/>
              <a:t>수강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D32ADE-3948-6413-4843-F3E5D842C50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025826" y="1271949"/>
            <a:ext cx="1514066" cy="7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F30E45-7020-0617-509C-7792D3907CD4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7213120" y="1279198"/>
            <a:ext cx="1814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520BEB-DBEC-8863-6497-B754F05BBA68}"/>
              </a:ext>
            </a:extLst>
          </p:cNvPr>
          <p:cNvSpPr txBox="1"/>
          <p:nvPr/>
        </p:nvSpPr>
        <p:spPr>
          <a:xfrm>
            <a:off x="3457127" y="914335"/>
            <a:ext cx="100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1CA59-41F0-23A1-BDD4-615E003192F9}"/>
              </a:ext>
            </a:extLst>
          </p:cNvPr>
          <p:cNvSpPr txBox="1"/>
          <p:nvPr/>
        </p:nvSpPr>
        <p:spPr>
          <a:xfrm>
            <a:off x="7810591" y="909866"/>
            <a:ext cx="100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M:1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6E732-BACE-E97C-7702-6F58C3F531E2}"/>
              </a:ext>
            </a:extLst>
          </p:cNvPr>
          <p:cNvSpPr txBox="1"/>
          <p:nvPr/>
        </p:nvSpPr>
        <p:spPr>
          <a:xfrm>
            <a:off x="5551130" y="526217"/>
            <a:ext cx="100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N-M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9E18971-2BA4-409F-98D0-B9F7E90D94FE}"/>
              </a:ext>
            </a:extLst>
          </p:cNvPr>
          <p:cNvSpPr/>
          <p:nvPr/>
        </p:nvSpPr>
        <p:spPr>
          <a:xfrm>
            <a:off x="60365" y="1957700"/>
            <a:ext cx="1047503" cy="657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학번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75C1D5-A8C8-64C0-5796-35F13ECB3CAC}"/>
              </a:ext>
            </a:extLst>
          </p:cNvPr>
          <p:cNvSpPr/>
          <p:nvPr/>
        </p:nvSpPr>
        <p:spPr>
          <a:xfrm>
            <a:off x="1234994" y="1957700"/>
            <a:ext cx="1047503" cy="657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927D5BF-BFE8-1AC4-939B-F62ECB7E1376}"/>
              </a:ext>
            </a:extLst>
          </p:cNvPr>
          <p:cNvSpPr/>
          <p:nvPr/>
        </p:nvSpPr>
        <p:spPr>
          <a:xfrm>
            <a:off x="2409624" y="1957700"/>
            <a:ext cx="1047503" cy="657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학과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125C491-CF6C-D3C1-4BA7-E90B85BA4668}"/>
              </a:ext>
            </a:extLst>
          </p:cNvPr>
          <p:cNvSpPr/>
          <p:nvPr/>
        </p:nvSpPr>
        <p:spPr>
          <a:xfrm>
            <a:off x="599516" y="2748479"/>
            <a:ext cx="1047503" cy="657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학기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5861D62-FB00-3EB7-A9C1-DA6917112C48}"/>
              </a:ext>
            </a:extLst>
          </p:cNvPr>
          <p:cNvSpPr/>
          <p:nvPr/>
        </p:nvSpPr>
        <p:spPr>
          <a:xfrm>
            <a:off x="1845996" y="2748479"/>
            <a:ext cx="1047503" cy="657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이수학점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7FDF335-ED84-CD37-200A-FA6373E555F4}"/>
              </a:ext>
            </a:extLst>
          </p:cNvPr>
          <p:cNvSpPr/>
          <p:nvPr/>
        </p:nvSpPr>
        <p:spPr>
          <a:xfrm>
            <a:off x="8518584" y="1989538"/>
            <a:ext cx="1047503" cy="657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과목코드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97ACA41-F31E-5361-3499-BE3FAA1C100D}"/>
              </a:ext>
            </a:extLst>
          </p:cNvPr>
          <p:cNvSpPr/>
          <p:nvPr/>
        </p:nvSpPr>
        <p:spPr>
          <a:xfrm>
            <a:off x="9693213" y="1989538"/>
            <a:ext cx="1047503" cy="657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과목 명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B315F50-C02C-F4A3-B6CD-6854516983DC}"/>
              </a:ext>
            </a:extLst>
          </p:cNvPr>
          <p:cNvSpPr/>
          <p:nvPr/>
        </p:nvSpPr>
        <p:spPr>
          <a:xfrm>
            <a:off x="10867843" y="1989538"/>
            <a:ext cx="1047503" cy="657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담당교수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D2F201D-0732-F875-EE28-5DE40B31E425}"/>
              </a:ext>
            </a:extLst>
          </p:cNvPr>
          <p:cNvSpPr/>
          <p:nvPr/>
        </p:nvSpPr>
        <p:spPr>
          <a:xfrm>
            <a:off x="8514271" y="2950317"/>
            <a:ext cx="1047503" cy="657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학점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49A9A99-9619-F13D-64BB-27EE9879CF6D}"/>
              </a:ext>
            </a:extLst>
          </p:cNvPr>
          <p:cNvSpPr/>
          <p:nvPr/>
        </p:nvSpPr>
        <p:spPr>
          <a:xfrm>
            <a:off x="9693213" y="2950317"/>
            <a:ext cx="1047503" cy="657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시간</a:t>
            </a:r>
            <a:endParaRPr lang="ko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FEC1CAA-CC7C-9516-22F2-A7B5DB0110CA}"/>
              </a:ext>
            </a:extLst>
          </p:cNvPr>
          <p:cNvSpPr/>
          <p:nvPr/>
        </p:nvSpPr>
        <p:spPr>
          <a:xfrm>
            <a:off x="10867843" y="2950317"/>
            <a:ext cx="1047503" cy="657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시간표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4F54BD-E1FE-B29E-BEFC-4D4DDB16F17A}"/>
              </a:ext>
            </a:extLst>
          </p:cNvPr>
          <p:cNvSpPr/>
          <p:nvPr/>
        </p:nvSpPr>
        <p:spPr>
          <a:xfrm>
            <a:off x="4572000" y="1660668"/>
            <a:ext cx="1047503" cy="6577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u="sng" dirty="0"/>
              <a:t>수강번호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E6A0A69-97AE-D1FC-2AE7-F05A07E955D8}"/>
              </a:ext>
            </a:extLst>
          </p:cNvPr>
          <p:cNvSpPr/>
          <p:nvPr/>
        </p:nvSpPr>
        <p:spPr>
          <a:xfrm>
            <a:off x="4548980" y="2526987"/>
            <a:ext cx="1047503" cy="6577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학번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06899A8-2B7A-EA54-ECD2-86B63A72A093}"/>
              </a:ext>
            </a:extLst>
          </p:cNvPr>
          <p:cNvSpPr/>
          <p:nvPr/>
        </p:nvSpPr>
        <p:spPr>
          <a:xfrm>
            <a:off x="6090021" y="1660668"/>
            <a:ext cx="1047503" cy="6577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과목코드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4150C60-EAAC-959A-3B32-BE7EA315557F}"/>
              </a:ext>
            </a:extLst>
          </p:cNvPr>
          <p:cNvSpPr/>
          <p:nvPr/>
        </p:nvSpPr>
        <p:spPr>
          <a:xfrm>
            <a:off x="6067001" y="2526987"/>
            <a:ext cx="1047503" cy="6577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수강년도</a:t>
            </a:r>
            <a:endParaRPr lang="ko-KR" altLang="en-US" sz="16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962468A-F160-5273-3967-4234EFB9741D}"/>
              </a:ext>
            </a:extLst>
          </p:cNvPr>
          <p:cNvSpPr/>
          <p:nvPr/>
        </p:nvSpPr>
        <p:spPr>
          <a:xfrm>
            <a:off x="4548979" y="3458534"/>
            <a:ext cx="1047503" cy="6577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수강학기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DF2A92D-C65B-0295-BE92-50D8D677A5A3}"/>
              </a:ext>
            </a:extLst>
          </p:cNvPr>
          <p:cNvSpPr/>
          <p:nvPr/>
        </p:nvSpPr>
        <p:spPr>
          <a:xfrm>
            <a:off x="6053932" y="3480401"/>
            <a:ext cx="1047503" cy="6577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성적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5F76B6D-B35C-44B7-1771-9BB036E5980B}"/>
              </a:ext>
            </a:extLst>
          </p:cNvPr>
          <p:cNvSpPr/>
          <p:nvPr/>
        </p:nvSpPr>
        <p:spPr>
          <a:xfrm>
            <a:off x="5155583" y="4346720"/>
            <a:ext cx="1298839" cy="6577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재수강</a:t>
            </a:r>
            <a:endParaRPr lang="en-US" altLang="ko-KR" sz="1600" dirty="0"/>
          </a:p>
          <a:p>
            <a:pPr algn="ctr"/>
            <a:r>
              <a:rPr lang="ko-KR" altLang="en-US" sz="1600" dirty="0"/>
              <a:t>여부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6C1EBD-87B1-07FB-9926-EB04990A917D}"/>
              </a:ext>
            </a:extLst>
          </p:cNvPr>
          <p:cNvSpPr txBox="1"/>
          <p:nvPr/>
        </p:nvSpPr>
        <p:spPr>
          <a:xfrm>
            <a:off x="143468" y="3864469"/>
            <a:ext cx="391526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/>
              <a:t>학생은 학번을 가지고 있음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학생의 이름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학생의 학과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학생의 학기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학생의 이수학점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  <a:p>
            <a:pPr marL="285750" indent="-285750">
              <a:buFontTx/>
              <a:buChar char="-"/>
            </a:pPr>
            <a:r>
              <a:rPr lang="ko-KR" altLang="en-US" sz="1500" dirty="0"/>
              <a:t>학번</a:t>
            </a:r>
            <a:r>
              <a:rPr lang="en-US" altLang="ko-KR" sz="1500" dirty="0"/>
              <a:t>, </a:t>
            </a:r>
            <a:r>
              <a:rPr lang="ko-KR" altLang="en-US" sz="1500" dirty="0"/>
              <a:t>이메일</a:t>
            </a:r>
            <a:r>
              <a:rPr lang="en-US" altLang="ko-KR" sz="1500" dirty="0"/>
              <a:t>, </a:t>
            </a:r>
            <a:r>
              <a:rPr lang="ko-KR" altLang="en-US" sz="1500" dirty="0"/>
              <a:t>전화번호</a:t>
            </a:r>
            <a:r>
              <a:rPr lang="en-US" altLang="ko-KR" sz="1500" dirty="0"/>
              <a:t>, </a:t>
            </a:r>
            <a:r>
              <a:rPr lang="ko-KR" altLang="en-US" sz="1500" dirty="0"/>
              <a:t>주민등록</a:t>
            </a:r>
            <a:r>
              <a:rPr lang="en-US" altLang="ko-KR" sz="1500" dirty="0"/>
              <a:t>, </a:t>
            </a:r>
            <a:r>
              <a:rPr lang="ko-KR" altLang="en-US" sz="1500" dirty="0"/>
              <a:t>주소</a:t>
            </a:r>
            <a:r>
              <a:rPr lang="en-US" altLang="ko-KR" sz="1500" dirty="0"/>
              <a:t> </a:t>
            </a:r>
          </a:p>
          <a:p>
            <a:r>
              <a:rPr lang="en-US" altLang="ko-KR" sz="1500" dirty="0"/>
              <a:t>-&gt;</a:t>
            </a:r>
            <a:r>
              <a:rPr lang="ko-KR" altLang="en-US" sz="1500" dirty="0"/>
              <a:t>기본 정보 테이블</a:t>
            </a:r>
            <a:endParaRPr lang="en-US" altLang="ko-KR" sz="1500" dirty="0"/>
          </a:p>
          <a:p>
            <a:pPr marL="285750" indent="-285750">
              <a:buFontTx/>
              <a:buChar char="-"/>
            </a:pPr>
            <a:endParaRPr lang="en-US" altLang="ko-KR" sz="1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13FDF3-5FD8-84C7-8B22-4CD95F68C4B2}"/>
              </a:ext>
            </a:extLst>
          </p:cNvPr>
          <p:cNvSpPr txBox="1"/>
          <p:nvPr/>
        </p:nvSpPr>
        <p:spPr>
          <a:xfrm>
            <a:off x="8186469" y="3809271"/>
            <a:ext cx="3915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/>
              <a:t>학생이 강의를 수강한다</a:t>
            </a:r>
            <a:r>
              <a:rPr lang="en-US" altLang="ko-KR" sz="1500" dirty="0"/>
              <a:t>. N:m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500" dirty="0"/>
              <a:t>수강신청</a:t>
            </a:r>
            <a:r>
              <a:rPr lang="en-US" altLang="ko-KR" sz="1500" dirty="0"/>
              <a:t>, </a:t>
            </a:r>
            <a:r>
              <a:rPr lang="ko-KR" altLang="en-US" sz="1500" dirty="0"/>
              <a:t>성적확인</a:t>
            </a:r>
            <a:endParaRPr lang="en-US" altLang="ko-KR" sz="15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500" dirty="0"/>
              <a:t>학생 </a:t>
            </a:r>
            <a:r>
              <a:rPr lang="en-US" altLang="ko-KR" sz="1500" dirty="0"/>
              <a:t>1</a:t>
            </a:r>
            <a:r>
              <a:rPr lang="ko-KR" altLang="en-US" sz="1500" dirty="0"/>
              <a:t>명은 여러 강의 수강 가능 </a:t>
            </a:r>
            <a:r>
              <a:rPr lang="en-US" altLang="ko-KR" sz="1500" dirty="0"/>
              <a:t>1:m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1500" dirty="0"/>
              <a:t>한 강의에는 여러 학생이 수강 가능 </a:t>
            </a:r>
            <a:r>
              <a:rPr lang="en-US" altLang="ko-KR" sz="1500" dirty="0"/>
              <a:t>1:n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8C2816-6E85-8AF7-9742-09A830800404}"/>
              </a:ext>
            </a:extLst>
          </p:cNvPr>
          <p:cNvSpPr txBox="1"/>
          <p:nvPr/>
        </p:nvSpPr>
        <p:spPr>
          <a:xfrm>
            <a:off x="3129545" y="139803"/>
            <a:ext cx="652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학생이 강의를 수강한다 </a:t>
            </a:r>
            <a:r>
              <a:rPr lang="en-US" altLang="ko-KR" dirty="0"/>
              <a:t>=&gt; </a:t>
            </a:r>
            <a:r>
              <a:rPr lang="ko-KR" altLang="en-US" dirty="0"/>
              <a:t>수강신청</a:t>
            </a:r>
            <a:r>
              <a:rPr lang="en-US" altLang="ko-KR" dirty="0"/>
              <a:t>, </a:t>
            </a:r>
            <a:r>
              <a:rPr lang="ko-KR" altLang="en-US" dirty="0"/>
              <a:t>성적확인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26D8671-4FB4-C0F4-E487-9C39EDA02899}"/>
              </a:ext>
            </a:extLst>
          </p:cNvPr>
          <p:cNvCxnSpPr>
            <a:stCxn id="34" idx="6"/>
            <a:endCxn id="26" idx="2"/>
          </p:cNvCxnSpPr>
          <p:nvPr/>
        </p:nvCxnSpPr>
        <p:spPr>
          <a:xfrm>
            <a:off x="7137524" y="1989538"/>
            <a:ext cx="1381060" cy="328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02DCD690-E51E-4E2E-C702-6A580BB1F775}"/>
              </a:ext>
            </a:extLst>
          </p:cNvPr>
          <p:cNvSpPr/>
          <p:nvPr/>
        </p:nvSpPr>
        <p:spPr>
          <a:xfrm>
            <a:off x="431226" y="2605177"/>
            <a:ext cx="4132148" cy="1019370"/>
          </a:xfrm>
          <a:custGeom>
            <a:avLst/>
            <a:gdLst>
              <a:gd name="connsiteX0" fmla="*/ 51853 w 4132148"/>
              <a:gd name="connsiteY0" fmla="*/ 0 h 1019370"/>
              <a:gd name="connsiteX1" fmla="*/ 34600 w 4132148"/>
              <a:gd name="connsiteY1" fmla="*/ 793631 h 1019370"/>
              <a:gd name="connsiteX2" fmla="*/ 448668 w 4132148"/>
              <a:gd name="connsiteY2" fmla="*/ 940280 h 1019370"/>
              <a:gd name="connsiteX3" fmla="*/ 3191868 w 4132148"/>
              <a:gd name="connsiteY3" fmla="*/ 974785 h 1019370"/>
              <a:gd name="connsiteX4" fmla="*/ 3700827 w 4132148"/>
              <a:gd name="connsiteY4" fmla="*/ 310551 h 1019370"/>
              <a:gd name="connsiteX5" fmla="*/ 4132148 w 4132148"/>
              <a:gd name="connsiteY5" fmla="*/ 258793 h 101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2148" h="1019370">
                <a:moveTo>
                  <a:pt x="51853" y="0"/>
                </a:moveTo>
                <a:cubicBezTo>
                  <a:pt x="10158" y="318459"/>
                  <a:pt x="-31536" y="636918"/>
                  <a:pt x="34600" y="793631"/>
                </a:cubicBezTo>
                <a:cubicBezTo>
                  <a:pt x="100736" y="950344"/>
                  <a:pt x="-77543" y="910088"/>
                  <a:pt x="448668" y="940280"/>
                </a:cubicBezTo>
                <a:cubicBezTo>
                  <a:pt x="974879" y="970472"/>
                  <a:pt x="2649842" y="1079740"/>
                  <a:pt x="3191868" y="974785"/>
                </a:cubicBezTo>
                <a:cubicBezTo>
                  <a:pt x="3733895" y="869830"/>
                  <a:pt x="3544114" y="429883"/>
                  <a:pt x="3700827" y="310551"/>
                </a:cubicBezTo>
                <a:cubicBezTo>
                  <a:pt x="3857540" y="191219"/>
                  <a:pt x="4012816" y="291861"/>
                  <a:pt x="4132148" y="25879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D4BA6A-1545-411F-26A4-0E9743419BB3}"/>
              </a:ext>
            </a:extLst>
          </p:cNvPr>
          <p:cNvSpPr txBox="1"/>
          <p:nvPr/>
        </p:nvSpPr>
        <p:spPr>
          <a:xfrm>
            <a:off x="4132391" y="5175805"/>
            <a:ext cx="3915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학번 규칙</a:t>
            </a:r>
            <a:r>
              <a:rPr lang="en-US" altLang="ko-KR" sz="1400" dirty="0"/>
              <a:t> / </a:t>
            </a:r>
            <a:r>
              <a:rPr lang="ko-KR" altLang="en-US" sz="1400" dirty="0"/>
              <a:t>수강번호 규칙 </a:t>
            </a:r>
            <a:r>
              <a:rPr lang="en-US" altLang="ko-KR" sz="1400" dirty="0"/>
              <a:t>/ </a:t>
            </a:r>
            <a:r>
              <a:rPr lang="ko-KR" altLang="en-US" sz="1400" dirty="0"/>
              <a:t>과목코드 규칙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학번 규칙 </a:t>
            </a:r>
            <a:r>
              <a:rPr lang="en-US" altLang="ko-KR" sz="1400" dirty="0"/>
              <a:t>: </a:t>
            </a:r>
            <a:r>
              <a:rPr lang="ko-KR" altLang="en-US" sz="1400" dirty="0"/>
              <a:t>년도 학부 학과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수강번호 규칙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Auto_Increment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과목코드 규칙</a:t>
            </a:r>
            <a:r>
              <a:rPr lang="en-US" altLang="ko-KR" sz="1400" dirty="0"/>
              <a:t> : </a:t>
            </a:r>
            <a:r>
              <a:rPr lang="ko-KR" altLang="en-US" sz="1400" dirty="0"/>
              <a:t>미리 결정해야 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01929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EE97B-8DB6-57E6-FBD6-49646938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5" y="86264"/>
            <a:ext cx="1007853" cy="681037"/>
          </a:xfrm>
        </p:spPr>
        <p:txBody>
          <a:bodyPr/>
          <a:lstStyle/>
          <a:p>
            <a:r>
              <a:rPr lang="en-US" altLang="ko-KR" sz="3200" dirty="0"/>
              <a:t>ERD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4C376-F397-B2A2-718A-89716079B0FA}"/>
              </a:ext>
            </a:extLst>
          </p:cNvPr>
          <p:cNvSpPr txBox="1"/>
          <p:nvPr/>
        </p:nvSpPr>
        <p:spPr>
          <a:xfrm>
            <a:off x="350086" y="1181819"/>
            <a:ext cx="3275429" cy="29993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학생</a:t>
            </a:r>
            <a:r>
              <a:rPr lang="en-US" altLang="ko-KR" sz="1600" dirty="0"/>
              <a:t>(student)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학번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stb_num</a:t>
            </a:r>
            <a:r>
              <a:rPr lang="en-US" altLang="ko-KR" sz="1600" dirty="0"/>
              <a:t>) : </a:t>
            </a:r>
            <a:r>
              <a:rPr lang="ko-KR" altLang="en-US" sz="1600" dirty="0"/>
              <a:t>문자</a:t>
            </a:r>
            <a:r>
              <a:rPr lang="en-US" altLang="ko-KR" sz="1600" dirty="0"/>
              <a:t>(10)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2023160001 : </a:t>
            </a:r>
            <a:r>
              <a:rPr lang="ko-KR" altLang="en-US" sz="1600" dirty="0" err="1"/>
              <a:t>기본키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=&gt; </a:t>
            </a:r>
            <a:r>
              <a:rPr lang="ko-KR" altLang="en-US" sz="1600" dirty="0"/>
              <a:t>연도</a:t>
            </a:r>
            <a:r>
              <a:rPr lang="en-US" altLang="ko-KR" sz="1600" dirty="0"/>
              <a:t>(4)+</a:t>
            </a:r>
            <a:r>
              <a:rPr lang="ko-KR" altLang="en-US" sz="1600" dirty="0"/>
              <a:t>코드</a:t>
            </a:r>
            <a:r>
              <a:rPr lang="en-US" altLang="ko-KR" sz="1600" dirty="0"/>
              <a:t>(3)+</a:t>
            </a:r>
            <a:r>
              <a:rPr lang="ko-KR" altLang="en-US" sz="1600" dirty="0"/>
              <a:t>순번</a:t>
            </a:r>
            <a:r>
              <a:rPr lang="en-US" altLang="ko-KR" sz="1600" dirty="0"/>
              <a:t>(3)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stb_name</a:t>
            </a:r>
            <a:r>
              <a:rPr lang="en-US" altLang="ko-KR" sz="1600" dirty="0"/>
              <a:t>) : </a:t>
            </a:r>
            <a:r>
              <a:rPr lang="ko-KR" altLang="en-US" sz="1600" dirty="0"/>
              <a:t>문자</a:t>
            </a:r>
            <a:r>
              <a:rPr lang="en-US" altLang="ko-KR" sz="1600" dirty="0"/>
              <a:t>(20), </a:t>
            </a:r>
            <a:r>
              <a:rPr lang="en-US" altLang="ko-KR" sz="1600" dirty="0" err="1"/>
              <a:t>nn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학과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stb_major</a:t>
            </a:r>
            <a:r>
              <a:rPr lang="en-US" altLang="ko-KR" sz="1600" dirty="0"/>
              <a:t>) : </a:t>
            </a:r>
            <a:r>
              <a:rPr lang="ko-KR" altLang="en-US" sz="1600" dirty="0"/>
              <a:t>문자</a:t>
            </a:r>
            <a:r>
              <a:rPr lang="en-US" altLang="ko-KR" sz="1600" dirty="0"/>
              <a:t>(20)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학기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stb_term</a:t>
            </a:r>
            <a:r>
              <a:rPr lang="en-US" altLang="ko-KR" sz="1600" dirty="0"/>
              <a:t>) : </a:t>
            </a:r>
            <a:r>
              <a:rPr lang="ko-KR" altLang="en-US" sz="1600" dirty="0"/>
              <a:t>숫자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이수학점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stb_point</a:t>
            </a:r>
            <a:r>
              <a:rPr lang="en-US" altLang="ko-KR" sz="1600" dirty="0"/>
              <a:t>) : </a:t>
            </a:r>
            <a:r>
              <a:rPr lang="ko-KR" altLang="en-US" sz="1600" dirty="0"/>
              <a:t>숫자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3826F-8E22-DC60-E303-40ABC460E0F0}"/>
              </a:ext>
            </a:extLst>
          </p:cNvPr>
          <p:cNvSpPr txBox="1"/>
          <p:nvPr/>
        </p:nvSpPr>
        <p:spPr>
          <a:xfrm>
            <a:off x="4059445" y="1181818"/>
            <a:ext cx="3695702" cy="5215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수강</a:t>
            </a:r>
            <a:r>
              <a:rPr lang="en-US" altLang="ko-KR" sz="1600" dirty="0"/>
              <a:t>(attend)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수강번호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at_num</a:t>
            </a:r>
            <a:r>
              <a:rPr lang="en-US" altLang="ko-KR" sz="1600" dirty="0"/>
              <a:t>) : </a:t>
            </a:r>
            <a:r>
              <a:rPr lang="ko-KR" altLang="en-US" sz="1600" dirty="0"/>
              <a:t>숫자</a:t>
            </a:r>
            <a:r>
              <a:rPr lang="en-US" altLang="ko-KR" sz="1600" dirty="0"/>
              <a:t>, </a:t>
            </a:r>
            <a:r>
              <a:rPr lang="ko-KR" altLang="en-US" sz="1600" dirty="0"/>
              <a:t>자동증가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기본키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학번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at_stb_num</a:t>
            </a:r>
            <a:r>
              <a:rPr lang="en-US" altLang="ko-KR" sz="1600" dirty="0"/>
              <a:t>) : </a:t>
            </a:r>
            <a:r>
              <a:rPr lang="ko-KR" altLang="en-US" sz="1600" dirty="0"/>
              <a:t>문자</a:t>
            </a:r>
            <a:r>
              <a:rPr lang="en-US" altLang="ko-KR" sz="1600" dirty="0"/>
              <a:t>(10)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과목코드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at_co_code</a:t>
            </a:r>
            <a:r>
              <a:rPr lang="en-US" altLang="ko-KR" sz="1600" dirty="0"/>
              <a:t>) : </a:t>
            </a:r>
            <a:r>
              <a:rPr lang="ko-KR" altLang="en-US" sz="1600" dirty="0"/>
              <a:t>문자</a:t>
            </a:r>
            <a:r>
              <a:rPr lang="en-US" altLang="ko-KR" sz="1600" dirty="0"/>
              <a:t>(12)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수강년도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at_year</a:t>
            </a:r>
            <a:r>
              <a:rPr lang="en-US" altLang="ko-KR" sz="1600" dirty="0"/>
              <a:t>) : </a:t>
            </a:r>
            <a:r>
              <a:rPr lang="ko-KR" altLang="en-US" sz="1600" dirty="0"/>
              <a:t>숫자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수강학기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at_term</a:t>
            </a:r>
            <a:r>
              <a:rPr lang="en-US" altLang="ko-KR" sz="1600" dirty="0"/>
              <a:t>) : </a:t>
            </a:r>
            <a:r>
              <a:rPr lang="ko-KR" altLang="en-US" sz="1600" dirty="0"/>
              <a:t>숫자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중간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at_mid</a:t>
            </a:r>
            <a:r>
              <a:rPr lang="en-US" altLang="ko-KR" sz="1600" dirty="0"/>
              <a:t>) : </a:t>
            </a:r>
            <a:r>
              <a:rPr lang="ko-KR" altLang="en-US" sz="1600" dirty="0"/>
              <a:t>숫자</a:t>
            </a:r>
            <a:r>
              <a:rPr lang="en-US" altLang="ko-KR" sz="1600" dirty="0"/>
              <a:t>, 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기말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at_final</a:t>
            </a:r>
            <a:r>
              <a:rPr lang="en-US" altLang="ko-KR" sz="1600" dirty="0"/>
              <a:t>) : </a:t>
            </a:r>
            <a:r>
              <a:rPr lang="ko-KR" altLang="en-US" sz="1600" dirty="0"/>
              <a:t>숫자</a:t>
            </a:r>
            <a:r>
              <a:rPr lang="en-US" altLang="ko-KR" sz="1600" dirty="0"/>
              <a:t>, 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출석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at_attend</a:t>
            </a:r>
            <a:r>
              <a:rPr lang="en-US" altLang="ko-KR" sz="1600" dirty="0"/>
              <a:t>) : </a:t>
            </a:r>
            <a:r>
              <a:rPr lang="ko-KR" altLang="en-US" sz="1600" dirty="0"/>
              <a:t>숫자</a:t>
            </a:r>
            <a:r>
              <a:rPr lang="en-US" altLang="ko-KR" sz="1600" dirty="0"/>
              <a:t>, 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과제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at_hw</a:t>
            </a:r>
            <a:r>
              <a:rPr lang="en-US" altLang="ko-KR" sz="1600" dirty="0"/>
              <a:t>) : </a:t>
            </a:r>
            <a:r>
              <a:rPr lang="ko-KR" altLang="en-US" sz="1600" dirty="0"/>
              <a:t>숫자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재수강여부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at_repetition</a:t>
            </a:r>
            <a:r>
              <a:rPr lang="en-US" altLang="ko-KR" sz="1600" dirty="0"/>
              <a:t>) : </a:t>
            </a:r>
            <a:r>
              <a:rPr lang="ko-KR" altLang="en-US" sz="1600" dirty="0"/>
              <a:t>문자</a:t>
            </a:r>
            <a:r>
              <a:rPr lang="en-US" altLang="ko-KR" sz="1600" dirty="0"/>
              <a:t>(1) default 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학점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at_score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문자</a:t>
            </a:r>
            <a:r>
              <a:rPr lang="en-US" altLang="ko-KR" sz="1600" dirty="0"/>
              <a:t>(4)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DD43D-E011-3A0C-C9D3-741C2D74A734}"/>
              </a:ext>
            </a:extLst>
          </p:cNvPr>
          <p:cNvSpPr txBox="1"/>
          <p:nvPr/>
        </p:nvSpPr>
        <p:spPr>
          <a:xfrm>
            <a:off x="8424411" y="1181818"/>
            <a:ext cx="3370772" cy="33686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과목</a:t>
            </a:r>
            <a:r>
              <a:rPr lang="en-US" altLang="ko-KR" sz="1600" dirty="0"/>
              <a:t>(course)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과목코드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co_code</a:t>
            </a:r>
            <a:r>
              <a:rPr lang="en-US" altLang="ko-KR" sz="1600" dirty="0"/>
              <a:t>) : </a:t>
            </a:r>
            <a:r>
              <a:rPr lang="ko-KR" altLang="en-US" sz="1600" dirty="0"/>
              <a:t>문자</a:t>
            </a:r>
            <a:r>
              <a:rPr lang="en-US" altLang="ko-KR" sz="1600" dirty="0"/>
              <a:t>(12)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202301com001 : </a:t>
            </a:r>
            <a:r>
              <a:rPr lang="ko-KR" altLang="en-US" sz="1600" dirty="0" err="1"/>
              <a:t>기본키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=&gt; </a:t>
            </a:r>
            <a:r>
              <a:rPr lang="ko-KR" altLang="en-US" sz="1600" dirty="0"/>
              <a:t>연도 학기 과목 코드 순번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과목명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co_name</a:t>
            </a:r>
            <a:r>
              <a:rPr lang="en-US" altLang="ko-KR" sz="1600" dirty="0"/>
              <a:t>) : </a:t>
            </a:r>
            <a:r>
              <a:rPr lang="ko-KR" altLang="en-US" sz="1600" dirty="0"/>
              <a:t>문자</a:t>
            </a:r>
            <a:r>
              <a:rPr lang="en-US" altLang="ko-KR" sz="1600" dirty="0"/>
              <a:t>(20), </a:t>
            </a:r>
            <a:r>
              <a:rPr lang="en-US" altLang="ko-KR" sz="1600" dirty="0" err="1"/>
              <a:t>nn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담당교수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co_professor</a:t>
            </a:r>
            <a:r>
              <a:rPr lang="en-US" altLang="ko-KR" sz="1600" dirty="0"/>
              <a:t>) : </a:t>
            </a:r>
            <a:r>
              <a:rPr lang="ko-KR" altLang="en-US" sz="1600" dirty="0"/>
              <a:t>문자</a:t>
            </a:r>
            <a:r>
              <a:rPr lang="en-US" altLang="ko-KR" sz="1600" dirty="0"/>
              <a:t>(20)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학점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co_point</a:t>
            </a:r>
            <a:r>
              <a:rPr lang="en-US" altLang="ko-KR" sz="1600" dirty="0"/>
              <a:t>) : </a:t>
            </a:r>
            <a:r>
              <a:rPr lang="ko-KR" altLang="en-US" sz="1600" dirty="0"/>
              <a:t>숫자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시간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co_time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숫자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시간표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co_timetable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문자</a:t>
            </a:r>
            <a:r>
              <a:rPr lang="en-US" altLang="ko-KR" sz="1600" dirty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67107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2518-B082-10B8-3160-0276D3F6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6234C-3CA6-9EBE-5544-BCEF3E4C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4874" cy="4351338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테이블 생성시 </a:t>
            </a:r>
            <a:r>
              <a:rPr lang="ko-KR" altLang="en-US" sz="2000" dirty="0" err="1">
                <a:latin typeface="+mn-ea"/>
                <a:ea typeface="+mn-ea"/>
              </a:rPr>
              <a:t>외래키</a:t>
            </a:r>
            <a:r>
              <a:rPr lang="ko-KR" altLang="en-US" sz="2000" dirty="0">
                <a:latin typeface="+mn-ea"/>
                <a:ea typeface="+mn-ea"/>
              </a:rPr>
              <a:t> 추가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en-US" altLang="ko-KR" sz="2000" dirty="0">
                <a:latin typeface="+mn-ea"/>
                <a:ea typeface="+mn-ea"/>
              </a:rPr>
              <a:t>CREATE TABLE </a:t>
            </a:r>
            <a:r>
              <a:rPr lang="ko-KR" altLang="en-US" sz="2000" dirty="0">
                <a:latin typeface="+mn-ea"/>
                <a:ea typeface="+mn-ea"/>
              </a:rPr>
              <a:t>테이블명칭 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</a:p>
          <a:p>
            <a:r>
              <a:rPr lang="ko-KR" altLang="en-US" sz="2000" dirty="0" err="1">
                <a:latin typeface="+mn-ea"/>
                <a:ea typeface="+mn-ea"/>
              </a:rPr>
              <a:t>열명칭</a:t>
            </a:r>
            <a:r>
              <a:rPr lang="en-US" altLang="ko-KR" sz="2000" dirty="0">
                <a:latin typeface="+mn-ea"/>
                <a:ea typeface="+mn-ea"/>
              </a:rPr>
              <a:t>1	</a:t>
            </a:r>
            <a:r>
              <a:rPr lang="ko-KR" altLang="en-US" sz="2000" dirty="0">
                <a:latin typeface="+mn-ea"/>
                <a:ea typeface="+mn-ea"/>
              </a:rPr>
              <a:t>특성</a:t>
            </a:r>
            <a:r>
              <a:rPr lang="en-US" altLang="ko-KR" sz="2000" dirty="0">
                <a:latin typeface="+mn-ea"/>
                <a:ea typeface="+mn-ea"/>
              </a:rPr>
              <a:t>1,</a:t>
            </a:r>
          </a:p>
          <a:p>
            <a:r>
              <a:rPr lang="ko-KR" altLang="en-US" sz="2000" dirty="0" err="1">
                <a:latin typeface="+mn-ea"/>
                <a:ea typeface="+mn-ea"/>
              </a:rPr>
              <a:t>열명칭</a:t>
            </a:r>
            <a:r>
              <a:rPr lang="en-US" altLang="ko-KR" sz="2000" dirty="0">
                <a:latin typeface="+mn-ea"/>
                <a:ea typeface="+mn-ea"/>
              </a:rPr>
              <a:t>2	</a:t>
            </a:r>
            <a:r>
              <a:rPr lang="ko-KR" altLang="en-US" sz="2000" dirty="0">
                <a:latin typeface="+mn-ea"/>
                <a:ea typeface="+mn-ea"/>
              </a:rPr>
              <a:t>특성</a:t>
            </a:r>
            <a:r>
              <a:rPr lang="en-US" altLang="ko-KR" sz="2000" dirty="0">
                <a:latin typeface="+mn-ea"/>
                <a:ea typeface="+mn-ea"/>
              </a:rPr>
              <a:t>2,</a:t>
            </a:r>
          </a:p>
          <a:p>
            <a:r>
              <a:rPr lang="ko-KR" altLang="en-US" sz="2000" dirty="0" err="1">
                <a:latin typeface="+mn-ea"/>
                <a:ea typeface="+mn-ea"/>
              </a:rPr>
              <a:t>열명칭</a:t>
            </a:r>
            <a:r>
              <a:rPr lang="en-US" altLang="ko-KR" sz="2000" dirty="0">
                <a:latin typeface="+mn-ea"/>
                <a:ea typeface="+mn-ea"/>
              </a:rPr>
              <a:t>3	</a:t>
            </a:r>
            <a:r>
              <a:rPr lang="ko-KR" altLang="en-US" sz="2000" dirty="0">
                <a:latin typeface="+mn-ea"/>
                <a:ea typeface="+mn-ea"/>
              </a:rPr>
              <a:t>특성</a:t>
            </a:r>
            <a:r>
              <a:rPr lang="en-US" altLang="ko-KR" sz="2000" dirty="0">
                <a:latin typeface="+mn-ea"/>
                <a:ea typeface="+mn-ea"/>
              </a:rPr>
              <a:t>3,</a:t>
            </a:r>
          </a:p>
          <a:p>
            <a:r>
              <a:rPr lang="en-US" altLang="ko-KR" sz="2000" dirty="0">
                <a:latin typeface="+mn-ea"/>
                <a:ea typeface="+mn-ea"/>
              </a:rPr>
              <a:t>…,</a:t>
            </a:r>
          </a:p>
          <a:p>
            <a:r>
              <a:rPr lang="en-US" altLang="ko-KR" sz="2000" dirty="0">
                <a:latin typeface="+mn-ea"/>
                <a:ea typeface="+mn-ea"/>
              </a:rPr>
              <a:t>PRIMARY KEY (</a:t>
            </a:r>
            <a:r>
              <a:rPr lang="ko-KR" altLang="en-US" sz="2000" dirty="0" err="1">
                <a:latin typeface="+mn-ea"/>
                <a:ea typeface="+mn-ea"/>
              </a:rPr>
              <a:t>열명칭</a:t>
            </a:r>
            <a:r>
              <a:rPr lang="en-US" altLang="ko-KR" sz="2000" dirty="0">
                <a:latin typeface="+mn-ea"/>
                <a:ea typeface="+mn-ea"/>
              </a:rPr>
              <a:t>),</a:t>
            </a:r>
          </a:p>
          <a:p>
            <a:r>
              <a:rPr lang="en-US" altLang="ko-KR" sz="2000" dirty="0">
                <a:latin typeface="+mn-ea"/>
                <a:ea typeface="+mn-ea"/>
              </a:rPr>
              <a:t>FOREIGN KEY (</a:t>
            </a:r>
            <a:r>
              <a:rPr lang="ko-KR" altLang="en-US" sz="2000" dirty="0" err="1">
                <a:latin typeface="+mn-ea"/>
                <a:ea typeface="+mn-ea"/>
              </a:rPr>
              <a:t>열명칭</a:t>
            </a:r>
            <a:r>
              <a:rPr lang="en-US" altLang="ko-KR" sz="2000" dirty="0">
                <a:latin typeface="+mn-ea"/>
                <a:ea typeface="+mn-ea"/>
              </a:rPr>
              <a:t>) REFERENCES </a:t>
            </a:r>
            <a:r>
              <a:rPr lang="ko-KR" altLang="en-US" sz="2000" dirty="0" err="1">
                <a:latin typeface="+mn-ea"/>
                <a:ea typeface="+mn-ea"/>
              </a:rPr>
              <a:t>참조테이블명칭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ko-KR" altLang="en-US" sz="2000" dirty="0" err="1">
                <a:latin typeface="+mn-ea"/>
                <a:ea typeface="+mn-ea"/>
              </a:rPr>
              <a:t>열명칭</a:t>
            </a:r>
            <a:r>
              <a:rPr lang="en-US" altLang="ko-KR" sz="2000" dirty="0">
                <a:latin typeface="+mn-ea"/>
                <a:ea typeface="+mn-ea"/>
              </a:rPr>
              <a:t>),</a:t>
            </a:r>
          </a:p>
          <a:p>
            <a:r>
              <a:rPr lang="en-US" altLang="ko-KR" sz="2000" dirty="0">
                <a:latin typeface="+mn-ea"/>
                <a:ea typeface="+mn-ea"/>
              </a:rPr>
              <a:t>);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3A6EE8C-B9E4-0B43-6F1D-27686649D7B9}"/>
              </a:ext>
            </a:extLst>
          </p:cNvPr>
          <p:cNvSpPr txBox="1">
            <a:spLocks/>
          </p:cNvSpPr>
          <p:nvPr/>
        </p:nvSpPr>
        <p:spPr>
          <a:xfrm>
            <a:off x="6324600" y="1825625"/>
            <a:ext cx="49048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+mn-ea"/>
              </a:rPr>
              <a:t>Alter table</a:t>
            </a:r>
            <a:r>
              <a:rPr lang="ko-KR" altLang="en-US" sz="2000" dirty="0">
                <a:latin typeface="+mn-ea"/>
              </a:rPr>
              <a:t>로 추가하기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Attend </a:t>
            </a:r>
            <a:r>
              <a:rPr lang="ko-KR" altLang="en-US" sz="2000" dirty="0">
                <a:latin typeface="+mn-ea"/>
              </a:rPr>
              <a:t>테이블이 기준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Alter table attend add foreign key(</a:t>
            </a:r>
            <a:r>
              <a:rPr lang="en-US" altLang="ko-KR" sz="2000" dirty="0" err="1">
                <a:latin typeface="+mn-ea"/>
              </a:rPr>
              <a:t>at_stb_num</a:t>
            </a:r>
            <a:r>
              <a:rPr lang="en-US" altLang="ko-KR" sz="2000" dirty="0">
                <a:latin typeface="+mn-ea"/>
              </a:rPr>
              <a:t>) references student(</a:t>
            </a:r>
            <a:r>
              <a:rPr lang="en-US" altLang="ko-KR" sz="2000" dirty="0" err="1">
                <a:latin typeface="+mn-ea"/>
              </a:rPr>
              <a:t>stb_num</a:t>
            </a:r>
            <a:r>
              <a:rPr lang="en-US" altLang="ko-KR" sz="2000" dirty="0">
                <a:latin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7412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BE8C5-7921-AE82-54C9-A480D40A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데이터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73F72-0D09-8238-F3BA-CDDE749F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Student</a:t>
            </a:r>
          </a:p>
          <a:p>
            <a:r>
              <a:rPr lang="en-US" altLang="ko-KR" dirty="0"/>
              <a:t>Insert into student values</a:t>
            </a:r>
          </a:p>
          <a:p>
            <a:r>
              <a:rPr lang="en-US" altLang="ko-KR" dirty="0"/>
              <a:t>(‘2019160123’, ‘</a:t>
            </a:r>
            <a:r>
              <a:rPr lang="ko-KR" altLang="en-US" dirty="0"/>
              <a:t>전봉준</a:t>
            </a:r>
            <a:r>
              <a:rPr lang="en-US" altLang="ko-KR" dirty="0"/>
              <a:t>‘, ‘</a:t>
            </a:r>
            <a:r>
              <a:rPr lang="ko-KR" altLang="en-US" dirty="0"/>
              <a:t>컴퓨터공학과</a:t>
            </a:r>
            <a:r>
              <a:rPr lang="en-US" altLang="ko-KR" dirty="0"/>
              <a:t>’, 2, 64),</a:t>
            </a:r>
          </a:p>
          <a:p>
            <a:r>
              <a:rPr lang="en-US" altLang="ko-KR" dirty="0"/>
              <a:t>(‘2019456001’, ‘</a:t>
            </a:r>
            <a:r>
              <a:rPr lang="ko-KR" altLang="en-US" dirty="0" err="1"/>
              <a:t>강길동</a:t>
            </a:r>
            <a:r>
              <a:rPr lang="en-US" altLang="ko-KR" dirty="0"/>
              <a:t>’, ‘</a:t>
            </a:r>
            <a:r>
              <a:rPr lang="ko-KR" altLang="en-US" dirty="0"/>
              <a:t>디자인</a:t>
            </a:r>
            <a:r>
              <a:rPr lang="en-US" altLang="ko-KR" dirty="0"/>
              <a:t>’, 3, 60),</a:t>
            </a:r>
          </a:p>
          <a:p>
            <a:r>
              <a:rPr lang="en-US" altLang="ko-KR" dirty="0"/>
              <a:t>(‘2020123001’, ‘</a:t>
            </a:r>
            <a:r>
              <a:rPr lang="ko-KR" altLang="en-US" dirty="0" err="1"/>
              <a:t>강나래</a:t>
            </a:r>
            <a:r>
              <a:rPr lang="en-US" altLang="ko-KR" dirty="0"/>
              <a:t>‘, ‘</a:t>
            </a:r>
            <a:r>
              <a:rPr lang="ko-KR" altLang="en-US" dirty="0"/>
              <a:t>화학공학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21),</a:t>
            </a:r>
          </a:p>
          <a:p>
            <a:r>
              <a:rPr lang="en-US" altLang="ko-KR" dirty="0"/>
              <a:t>(‘2020123020’, ‘</a:t>
            </a:r>
            <a:r>
              <a:rPr lang="ko-KR" altLang="en-US" dirty="0" err="1"/>
              <a:t>박철수</a:t>
            </a:r>
            <a:r>
              <a:rPr lang="en-US" altLang="ko-KR" dirty="0"/>
              <a:t>’, ‘</a:t>
            </a:r>
            <a:r>
              <a:rPr lang="ko-KR" altLang="en-US" dirty="0"/>
              <a:t>화학공학</a:t>
            </a:r>
            <a:r>
              <a:rPr lang="en-US" altLang="ko-KR" dirty="0"/>
              <a:t>‘, 1, 20),</a:t>
            </a:r>
          </a:p>
          <a:p>
            <a:r>
              <a:rPr lang="en-US" altLang="ko-KR" dirty="0"/>
              <a:t>(‘2020160001’, ‘</a:t>
            </a:r>
            <a:r>
              <a:rPr lang="ko-KR" altLang="en-US" dirty="0"/>
              <a:t>강철수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컴퓨터공학</a:t>
            </a:r>
            <a:r>
              <a:rPr lang="en-US" altLang="ko-KR" dirty="0"/>
              <a:t>’, 1, 20),</a:t>
            </a:r>
          </a:p>
          <a:p>
            <a:r>
              <a:rPr lang="en-US" altLang="ko-KR" dirty="0"/>
              <a:t>(‘2020160002’, ‘</a:t>
            </a:r>
            <a:r>
              <a:rPr lang="ko-KR" altLang="en-US" dirty="0"/>
              <a:t>나영희</a:t>
            </a:r>
            <a:r>
              <a:rPr lang="en-US" altLang="ko-KR" dirty="0"/>
              <a:t>’, ‘</a:t>
            </a:r>
            <a:r>
              <a:rPr lang="ko-KR" altLang="en-US" dirty="0"/>
              <a:t>컴퓨터공학</a:t>
            </a:r>
            <a:r>
              <a:rPr lang="en-US" altLang="ko-KR" dirty="0"/>
              <a:t>’, 1, 19);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227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1C86B-1A32-5D2C-E183-CE184BFF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School database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B2196-87E1-6DAA-074A-7D88480C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attend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수강년도</a:t>
            </a:r>
            <a:r>
              <a:rPr lang="en-US" altLang="ko-KR" dirty="0"/>
              <a:t>(</a:t>
            </a:r>
            <a:r>
              <a:rPr lang="en-US" altLang="ko-KR" dirty="0" err="1"/>
              <a:t>at_year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2023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수강학기</a:t>
            </a:r>
            <a:r>
              <a:rPr lang="en-US" altLang="ko-KR" dirty="0"/>
              <a:t>(</a:t>
            </a:r>
            <a:r>
              <a:rPr lang="en-US" altLang="ko-KR" dirty="0" err="1"/>
              <a:t>at_term</a:t>
            </a:r>
            <a:r>
              <a:rPr lang="en-US" altLang="ko-KR" dirty="0"/>
              <a:t>)  : </a:t>
            </a:r>
            <a:r>
              <a:rPr lang="en-US" altLang="ko-KR" dirty="0" err="1"/>
              <a:t>at_num</a:t>
            </a:r>
            <a:r>
              <a:rPr lang="ko-KR" altLang="en-US" dirty="0"/>
              <a:t> </a:t>
            </a:r>
            <a:r>
              <a:rPr lang="en-US" altLang="ko-KR" dirty="0"/>
              <a:t>1~8(</a:t>
            </a:r>
            <a:r>
              <a:rPr lang="ko-KR" altLang="en-US" dirty="0"/>
              <a:t>절반</a:t>
            </a:r>
            <a:r>
              <a:rPr lang="en-US" altLang="ko-KR" dirty="0"/>
              <a:t>)1 / 9~16 2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at_score</a:t>
            </a:r>
            <a:r>
              <a:rPr lang="en-US" altLang="ko-KR" dirty="0"/>
              <a:t> = </a:t>
            </a:r>
            <a:r>
              <a:rPr lang="en-US" altLang="ko-KR" dirty="0" err="1"/>
              <a:t>at_mid+at_final+at_attend+at_hw</a:t>
            </a:r>
            <a:endParaRPr lang="en-US" altLang="ko-KR" dirty="0"/>
          </a:p>
          <a:p>
            <a:r>
              <a:rPr lang="ko-KR" altLang="en-US" dirty="0"/>
              <a:t>모든 합이 </a:t>
            </a:r>
            <a:r>
              <a:rPr lang="en-US" altLang="ko-KR" dirty="0"/>
              <a:t>&gt;=90 A,</a:t>
            </a:r>
            <a:r>
              <a:rPr lang="ko-KR" altLang="en-US" dirty="0"/>
              <a:t> </a:t>
            </a:r>
            <a:r>
              <a:rPr lang="en-US" altLang="ko-KR" dirty="0"/>
              <a:t>&gt;=80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&gt;=70 C, &gt;=60 D, F</a:t>
            </a:r>
          </a:p>
          <a:p>
            <a:r>
              <a:rPr lang="en-US" altLang="ko-KR" dirty="0" err="1"/>
              <a:t>At_repetition</a:t>
            </a:r>
            <a:r>
              <a:rPr lang="en-US" altLang="ko-KR" dirty="0"/>
              <a:t> </a:t>
            </a:r>
            <a:r>
              <a:rPr lang="ko-KR" altLang="en-US" dirty="0"/>
              <a:t>재수강여부는 </a:t>
            </a:r>
            <a:r>
              <a:rPr lang="en-US" altLang="ko-KR" dirty="0"/>
              <a:t>score</a:t>
            </a:r>
            <a:r>
              <a:rPr lang="ko-KR" altLang="en-US" dirty="0"/>
              <a:t>가 </a:t>
            </a:r>
            <a:r>
              <a:rPr lang="en-US" altLang="ko-KR" dirty="0"/>
              <a:t>f</a:t>
            </a:r>
            <a:r>
              <a:rPr lang="ko-KR" altLang="en-US" dirty="0"/>
              <a:t>거나 </a:t>
            </a:r>
            <a:r>
              <a:rPr lang="en-US" altLang="ko-KR" dirty="0" err="1"/>
              <a:t>at_attend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점 이하라면 재수강 </a:t>
            </a:r>
            <a:r>
              <a:rPr lang="en-US" altLang="ko-KR" dirty="0"/>
              <a:t>y </a:t>
            </a:r>
            <a:r>
              <a:rPr lang="ko-KR" altLang="en-US" dirty="0"/>
              <a:t>나머지는 </a:t>
            </a:r>
            <a:r>
              <a:rPr lang="en-US" altLang="ko-KR" dirty="0"/>
              <a:t>n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를 받은 학생의 명단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) =&gt; join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재수강자 명단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재수강여부</a:t>
            </a:r>
            <a:r>
              <a:rPr lang="en-US" altLang="ko-KR" dirty="0"/>
              <a:t>) =&gt; join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학점 학생들의 과목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과목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1747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87FF7-4E61-C117-C660-27A16299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ED240-5845-6A3B-73CE-EDF7ADB3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여러 개의 테이블을 묶어 하나의 테이블로 만들어 사용하는 것</a:t>
            </a:r>
            <a:endParaRPr lang="en-US" altLang="ko-KR" dirty="0"/>
          </a:p>
          <a:p>
            <a:r>
              <a:rPr lang="ko-KR" altLang="en-US" dirty="0"/>
              <a:t>원하는 데이터가 다른 테이블에 흩어져 있을 때 </a:t>
            </a:r>
            <a:r>
              <a:rPr lang="en-US" altLang="ko-KR" dirty="0"/>
              <a:t>join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ko-KR" altLang="en-US" dirty="0"/>
              <a:t>내부 조인</a:t>
            </a:r>
            <a:r>
              <a:rPr lang="en-US" altLang="ko-KR" dirty="0"/>
              <a:t>(inner join), </a:t>
            </a:r>
            <a:r>
              <a:rPr lang="ko-KR" altLang="en-US" dirty="0"/>
              <a:t>외부조인</a:t>
            </a:r>
            <a:r>
              <a:rPr lang="en-US" altLang="ko-KR" dirty="0"/>
              <a:t>(outer join)</a:t>
            </a:r>
          </a:p>
          <a:p>
            <a:r>
              <a:rPr lang="en-US" altLang="ko-KR" dirty="0"/>
              <a:t>Select </a:t>
            </a:r>
            <a:r>
              <a:rPr lang="ko-KR" altLang="en-US" dirty="0"/>
              <a:t>열 목록 </a:t>
            </a:r>
            <a:r>
              <a:rPr lang="en-US" altLang="ko-KR" dirty="0"/>
              <a:t>from </a:t>
            </a:r>
            <a:r>
              <a:rPr lang="ko-KR" altLang="en-US" dirty="0" err="1"/>
              <a:t>기준테이블명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(Inner) join </a:t>
            </a:r>
            <a:r>
              <a:rPr lang="ko-KR" altLang="en-US" dirty="0" err="1"/>
              <a:t>참조테이블명</a:t>
            </a:r>
            <a:endParaRPr lang="en-US" altLang="ko-KR" dirty="0"/>
          </a:p>
          <a:p>
            <a:r>
              <a:rPr lang="en-US" altLang="ko-KR" dirty="0"/>
              <a:t>On </a:t>
            </a:r>
            <a:r>
              <a:rPr lang="ko-KR" altLang="en-US" dirty="0"/>
              <a:t>조인조건</a:t>
            </a:r>
            <a:r>
              <a:rPr lang="en-US" altLang="ko-KR" dirty="0"/>
              <a:t>(</a:t>
            </a:r>
            <a:r>
              <a:rPr lang="en-US" altLang="ko-KR" dirty="0" err="1"/>
              <a:t>fk</a:t>
            </a:r>
            <a:r>
              <a:rPr lang="ko-KR" altLang="en-US" dirty="0"/>
              <a:t>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(where 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(group by / having)</a:t>
            </a:r>
          </a:p>
          <a:p>
            <a:r>
              <a:rPr lang="en-US" altLang="ko-KR" dirty="0"/>
              <a:t>(Order by)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903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A6CEE-6186-8472-E6FD-5B651547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AB2E7-04A0-4CF6-B477-F418E1C6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과목별 중간</a:t>
            </a:r>
            <a:r>
              <a:rPr lang="en-US" altLang="ko-KR" dirty="0"/>
              <a:t>, </a:t>
            </a:r>
            <a:r>
              <a:rPr lang="ko-KR" altLang="en-US" dirty="0"/>
              <a:t>기말</a:t>
            </a:r>
            <a:r>
              <a:rPr lang="en-US" altLang="ko-KR" dirty="0"/>
              <a:t>, </a:t>
            </a:r>
            <a:r>
              <a:rPr lang="ko-KR" altLang="en-US" dirty="0"/>
              <a:t>출석</a:t>
            </a:r>
            <a:r>
              <a:rPr lang="en-US" altLang="ko-KR" dirty="0"/>
              <a:t>, </a:t>
            </a:r>
            <a:r>
              <a:rPr lang="ko-KR" altLang="en-US" dirty="0"/>
              <a:t>과제 합계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학점별</a:t>
            </a:r>
            <a:r>
              <a:rPr lang="ko-KR" altLang="en-US" dirty="0"/>
              <a:t> 중간</a:t>
            </a:r>
            <a:r>
              <a:rPr lang="en-US" altLang="ko-KR" dirty="0"/>
              <a:t>, </a:t>
            </a:r>
            <a:r>
              <a:rPr lang="ko-KR" altLang="en-US" dirty="0"/>
              <a:t>기말</a:t>
            </a:r>
            <a:r>
              <a:rPr lang="en-US" altLang="ko-KR" dirty="0"/>
              <a:t>, </a:t>
            </a:r>
            <a:r>
              <a:rPr lang="ko-KR" altLang="en-US" dirty="0"/>
              <a:t>출석</a:t>
            </a:r>
            <a:r>
              <a:rPr lang="en-US" altLang="ko-KR" dirty="0"/>
              <a:t>, </a:t>
            </a:r>
            <a:r>
              <a:rPr lang="ko-KR" altLang="en-US" dirty="0"/>
              <a:t>과제 합계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강철수가 수강하고 있는 과목들의 교수 명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화면에 출력되어야 하는 칼럼 </a:t>
            </a:r>
            <a:r>
              <a:rPr lang="en-US" altLang="ko-KR" dirty="0"/>
              <a:t>– </a:t>
            </a:r>
            <a:r>
              <a:rPr lang="ko-KR" altLang="en-US" dirty="0"/>
              <a:t>과목</a:t>
            </a:r>
            <a:r>
              <a:rPr lang="en-US" altLang="ko-KR" dirty="0"/>
              <a:t>, </a:t>
            </a:r>
            <a:r>
              <a:rPr lang="ko-KR" altLang="en-US" dirty="0"/>
              <a:t>중간</a:t>
            </a:r>
            <a:r>
              <a:rPr lang="en-US" altLang="ko-KR" dirty="0"/>
              <a:t>, </a:t>
            </a:r>
            <a:r>
              <a:rPr lang="ko-KR" altLang="en-US" dirty="0"/>
              <a:t>기말</a:t>
            </a:r>
            <a:r>
              <a:rPr lang="en-US" altLang="ko-KR" dirty="0"/>
              <a:t>, </a:t>
            </a:r>
            <a:r>
              <a:rPr lang="ko-KR" altLang="en-US" dirty="0"/>
              <a:t>출석</a:t>
            </a:r>
            <a:r>
              <a:rPr lang="en-US" altLang="ko-KR" dirty="0"/>
              <a:t>, </a:t>
            </a:r>
            <a:r>
              <a:rPr lang="ko-KR" altLang="en-US" dirty="0"/>
              <a:t>과제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조건에 필요한 칼럼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그룹에 필요한 칼럼 </a:t>
            </a:r>
            <a:r>
              <a:rPr lang="en-US" altLang="ko-KR" dirty="0"/>
              <a:t>– </a:t>
            </a:r>
            <a:r>
              <a:rPr lang="ko-KR" altLang="en-US" dirty="0"/>
              <a:t>과목</a:t>
            </a:r>
            <a:r>
              <a:rPr lang="en-US" altLang="ko-KR" dirty="0"/>
              <a:t>(</a:t>
            </a:r>
            <a:r>
              <a:rPr lang="ko-KR" altLang="en-US" dirty="0"/>
              <a:t>과목코드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정렬에 필요한 칼럼</a:t>
            </a:r>
          </a:p>
        </p:txBody>
      </p:sp>
    </p:spTree>
    <p:extLst>
      <p:ext uri="{BB962C8B-B14F-4D97-AF65-F5344CB8AC3E}">
        <p14:creationId xmlns:p14="http://schemas.microsoft.com/office/powerpoint/2010/main" val="496045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71406-EEE6-9EE8-6417-FD7D454E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Outer</a:t>
            </a:r>
            <a:r>
              <a:rPr lang="ko-KR" altLang="en-US" dirty="0"/>
              <a:t> </a:t>
            </a:r>
            <a:r>
              <a:rPr lang="en-US" altLang="ko-KR" dirty="0"/>
              <a:t>join – left join, right join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C27CE-0AA2-5322-9ACF-722BF11E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열 목록 </a:t>
            </a:r>
            <a:r>
              <a:rPr lang="en-US" altLang="ko-KR" dirty="0"/>
              <a:t>from </a:t>
            </a:r>
            <a:r>
              <a:rPr lang="ko-KR" altLang="en-US" dirty="0" err="1"/>
              <a:t>기준테이블명</a:t>
            </a:r>
            <a:r>
              <a:rPr lang="en-US" altLang="ko-KR" dirty="0"/>
              <a:t>(left)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left join </a:t>
            </a:r>
            <a:r>
              <a:rPr lang="ko-KR" altLang="en-US" dirty="0" err="1"/>
              <a:t>참조테이블명</a:t>
            </a:r>
            <a:r>
              <a:rPr lang="en-US" altLang="ko-KR" dirty="0"/>
              <a:t>(right)</a:t>
            </a:r>
          </a:p>
          <a:p>
            <a:r>
              <a:rPr lang="en-US" altLang="ko-KR" dirty="0"/>
              <a:t>On </a:t>
            </a:r>
            <a:r>
              <a:rPr lang="ko-KR" altLang="en-US" dirty="0"/>
              <a:t>조인조건</a:t>
            </a:r>
            <a:r>
              <a:rPr lang="en-US" altLang="ko-KR" dirty="0"/>
              <a:t>(</a:t>
            </a:r>
            <a:r>
              <a:rPr lang="en-US" altLang="ko-KR" dirty="0" err="1"/>
              <a:t>fk</a:t>
            </a:r>
            <a:r>
              <a:rPr lang="ko-KR" altLang="en-US" dirty="0"/>
              <a:t>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(where </a:t>
            </a: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(group by / having)</a:t>
            </a:r>
          </a:p>
          <a:p>
            <a:r>
              <a:rPr lang="en-US" altLang="ko-KR" dirty="0"/>
              <a:t>(Order by)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636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D07DB-8666-8CEA-7A03-DE210104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031BD-D502-8726-319D-D993823B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김영철이 수강하는 강목명을 출력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강길동</a:t>
            </a:r>
            <a:r>
              <a:rPr lang="ko-KR" altLang="en-US" dirty="0"/>
              <a:t> 교수가 지도하는 </a:t>
            </a:r>
            <a:r>
              <a:rPr lang="ko-KR" altLang="en-US" dirty="0" err="1"/>
              <a:t>학생명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대학수학 과목을 수강하는 수강자 명단 출력</a:t>
            </a:r>
          </a:p>
        </p:txBody>
      </p:sp>
    </p:spTree>
    <p:extLst>
      <p:ext uri="{BB962C8B-B14F-4D97-AF65-F5344CB8AC3E}">
        <p14:creationId xmlns:p14="http://schemas.microsoft.com/office/powerpoint/2010/main" val="342115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CB919-FA2D-385D-88D8-F8B2A3C2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F60EA-C260-09AB-06A6-D03ABD05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Create table </a:t>
            </a:r>
            <a:r>
              <a:rPr lang="ko-KR" altLang="en-US" dirty="0"/>
              <a:t>테이블명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Num int not null,</a:t>
            </a:r>
          </a:p>
          <a:p>
            <a:r>
              <a:rPr lang="en-US" altLang="ko-KR" dirty="0"/>
              <a:t>Name varchar(30) not null,</a:t>
            </a:r>
          </a:p>
          <a:p>
            <a:r>
              <a:rPr lang="en-US" altLang="ko-KR" dirty="0"/>
              <a:t>Age int default 20,</a:t>
            </a:r>
          </a:p>
          <a:p>
            <a:r>
              <a:rPr lang="en-US" altLang="ko-KR" dirty="0"/>
              <a:t>Address varchar(45),</a:t>
            </a:r>
          </a:p>
          <a:p>
            <a:r>
              <a:rPr lang="en-US" altLang="ko-KR" dirty="0"/>
              <a:t>Major varchar(45),</a:t>
            </a:r>
          </a:p>
          <a:p>
            <a:r>
              <a:rPr lang="en-US" altLang="ko-KR" dirty="0"/>
              <a:t>Score int ,</a:t>
            </a:r>
          </a:p>
          <a:p>
            <a:r>
              <a:rPr lang="en-US" altLang="ko-KR" dirty="0"/>
              <a:t>Primary key(num)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204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10DD5-2B92-8FD2-4014-66B0602E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Attend </a:t>
            </a:r>
            <a:r>
              <a:rPr lang="ko-KR" altLang="en-US" dirty="0"/>
              <a:t>테이블 채우기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906E4-3C1C-B787-26A1-589E4A54E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at_mid</a:t>
            </a:r>
            <a:r>
              <a:rPr lang="en-US" altLang="ko-KR" dirty="0"/>
              <a:t>, </a:t>
            </a:r>
            <a:r>
              <a:rPr lang="en-US" altLang="ko-KR" dirty="0" err="1"/>
              <a:t>at_final</a:t>
            </a:r>
            <a:r>
              <a:rPr lang="en-US" altLang="ko-KR" dirty="0"/>
              <a:t> </a:t>
            </a:r>
            <a:r>
              <a:rPr lang="en-US" altLang="ko-KR" dirty="0" err="1"/>
              <a:t>at_attend</a:t>
            </a:r>
            <a:r>
              <a:rPr lang="en-US" altLang="ko-KR" dirty="0"/>
              <a:t>, </a:t>
            </a:r>
            <a:r>
              <a:rPr lang="en-US" altLang="ko-KR" dirty="0" err="1"/>
              <a:t>at_hw</a:t>
            </a:r>
            <a:r>
              <a:rPr lang="en-US" altLang="ko-KR" dirty="0"/>
              <a:t> </a:t>
            </a:r>
            <a:r>
              <a:rPr lang="ko-KR" altLang="en-US" dirty="0"/>
              <a:t>값 업데이트</a:t>
            </a:r>
            <a:endParaRPr lang="en-US" altLang="ko-KR" dirty="0"/>
          </a:p>
          <a:p>
            <a:r>
              <a:rPr lang="en-US" altLang="ko-KR" dirty="0"/>
              <a:t>40, 40, 10, 10</a:t>
            </a:r>
            <a:r>
              <a:rPr lang="ko-KR" altLang="en-US" dirty="0"/>
              <a:t>으로 반영하여 채우기</a:t>
            </a:r>
            <a:endParaRPr lang="en-US" altLang="ko-KR" dirty="0"/>
          </a:p>
          <a:p>
            <a:r>
              <a:rPr lang="ko-KR" altLang="en-US" dirty="0"/>
              <a:t>합계 값을 이용하여 </a:t>
            </a:r>
            <a:r>
              <a:rPr lang="en-US" altLang="ko-KR" dirty="0" err="1"/>
              <a:t>at_score</a:t>
            </a:r>
            <a:r>
              <a:rPr lang="en-US" altLang="ko-KR" dirty="0"/>
              <a:t> </a:t>
            </a:r>
            <a:r>
              <a:rPr lang="ko-KR" altLang="en-US" dirty="0"/>
              <a:t>업데이트</a:t>
            </a:r>
            <a:endParaRPr lang="en-US" altLang="ko-KR" dirty="0"/>
          </a:p>
          <a:p>
            <a:r>
              <a:rPr lang="en-US" altLang="ko-KR" dirty="0" err="1"/>
              <a:t>At_mid</a:t>
            </a:r>
            <a:r>
              <a:rPr lang="en-US" altLang="ko-KR" dirty="0"/>
              <a:t> + </a:t>
            </a:r>
            <a:r>
              <a:rPr lang="en-US" altLang="ko-KR" dirty="0" err="1"/>
              <a:t>at_final</a:t>
            </a:r>
            <a:r>
              <a:rPr lang="en-US" altLang="ko-KR" dirty="0"/>
              <a:t> + </a:t>
            </a:r>
            <a:r>
              <a:rPr lang="en-US" altLang="ko-KR" dirty="0" err="1"/>
              <a:t>at_attend</a:t>
            </a:r>
            <a:r>
              <a:rPr lang="en-US" altLang="ko-KR" dirty="0"/>
              <a:t> + </a:t>
            </a:r>
            <a:r>
              <a:rPr lang="en-US" altLang="ko-KR" dirty="0" err="1"/>
              <a:t>at_hw</a:t>
            </a:r>
            <a:r>
              <a:rPr lang="en-US" altLang="ko-KR" dirty="0"/>
              <a:t> &gt;=90 a</a:t>
            </a:r>
          </a:p>
          <a:p>
            <a:r>
              <a:rPr lang="en-US" altLang="ko-KR" dirty="0"/>
              <a:t>&gt;=80 b / &gt;=70 c / &gt;=60 d / f</a:t>
            </a:r>
          </a:p>
          <a:p>
            <a:r>
              <a:rPr lang="en-US" altLang="ko-KR" dirty="0" err="1"/>
              <a:t>At_pass</a:t>
            </a:r>
            <a:r>
              <a:rPr lang="en-US" altLang="ko-KR" dirty="0"/>
              <a:t> </a:t>
            </a:r>
            <a:r>
              <a:rPr lang="ko-KR" altLang="en-US" dirty="0"/>
              <a:t>값 업데이트 </a:t>
            </a:r>
            <a:r>
              <a:rPr lang="en-US" altLang="ko-KR" dirty="0"/>
              <a:t>(p/f)</a:t>
            </a:r>
          </a:p>
          <a:p>
            <a:r>
              <a:rPr lang="en-US" altLang="ko-KR" dirty="0" err="1"/>
              <a:t>At_pass</a:t>
            </a:r>
            <a:r>
              <a:rPr lang="en-US" altLang="ko-KR" dirty="0"/>
              <a:t> </a:t>
            </a:r>
            <a:r>
              <a:rPr lang="ko-KR" altLang="en-US" dirty="0"/>
              <a:t>기본값 속성 </a:t>
            </a:r>
            <a:r>
              <a:rPr lang="en-US" altLang="ko-KR" dirty="0"/>
              <a:t>f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 err="1"/>
              <a:t>At_score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또는 </a:t>
            </a:r>
            <a:r>
              <a:rPr lang="en-US" altLang="ko-KR" dirty="0"/>
              <a:t>b</a:t>
            </a:r>
            <a:r>
              <a:rPr lang="ko-KR" altLang="en-US" dirty="0"/>
              <a:t>이면 </a:t>
            </a:r>
            <a:r>
              <a:rPr lang="en-US" altLang="ko-KR" dirty="0"/>
              <a:t>p, </a:t>
            </a:r>
            <a:r>
              <a:rPr lang="ko-KR" altLang="en-US" dirty="0"/>
              <a:t>아니면 </a:t>
            </a:r>
            <a:r>
              <a:rPr lang="en-US" altLang="ko-KR" dirty="0"/>
              <a:t>f</a:t>
            </a:r>
          </a:p>
          <a:p>
            <a:r>
              <a:rPr lang="en-US" altLang="ko-KR" dirty="0" err="1"/>
              <a:t>At_repetition</a:t>
            </a:r>
            <a:r>
              <a:rPr lang="ko-KR" altLang="en-US" dirty="0"/>
              <a:t> 값 업데이트 </a:t>
            </a:r>
            <a:r>
              <a:rPr lang="en-US" altLang="ko-KR" dirty="0"/>
              <a:t>(y/n)</a:t>
            </a:r>
          </a:p>
          <a:p>
            <a:r>
              <a:rPr lang="en-US" altLang="ko-KR" dirty="0" err="1"/>
              <a:t>At_score</a:t>
            </a:r>
            <a:r>
              <a:rPr lang="ko-KR" altLang="en-US" dirty="0"/>
              <a:t>가 </a:t>
            </a:r>
            <a:r>
              <a:rPr lang="en-US" altLang="ko-KR" dirty="0"/>
              <a:t>f</a:t>
            </a:r>
            <a:r>
              <a:rPr lang="ko-KR" altLang="en-US" dirty="0"/>
              <a:t>이거나 </a:t>
            </a:r>
            <a:r>
              <a:rPr lang="en-US" altLang="ko-KR" dirty="0" err="1"/>
              <a:t>at_attend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이하인 자료는 </a:t>
            </a:r>
            <a:r>
              <a:rPr lang="en-US" altLang="ko-KR" dirty="0"/>
              <a:t>y </a:t>
            </a:r>
            <a:r>
              <a:rPr lang="ko-KR" altLang="en-US" dirty="0"/>
              <a:t>아니면 </a:t>
            </a:r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997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376E5-574F-CDC0-7C1D-B3C094D7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 </a:t>
            </a:r>
            <a:r>
              <a:rPr lang="ko-KR" altLang="en-US" dirty="0"/>
              <a:t>인덱스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EC71C-486D-13A3-C9A3-46325FC5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테이블의 조회 속도를 높여주는 자료 구조</a:t>
            </a:r>
            <a:endParaRPr lang="en-US" altLang="ko-KR" dirty="0"/>
          </a:p>
          <a:p>
            <a:r>
              <a:rPr lang="ko-KR" altLang="en-US" dirty="0"/>
              <a:t>조회 속도는 빨라지지만 </a:t>
            </a:r>
            <a:r>
              <a:rPr lang="en-US" altLang="ko-KR" dirty="0"/>
              <a:t>update, insert, delete</a:t>
            </a:r>
            <a:r>
              <a:rPr lang="ko-KR" altLang="en-US" dirty="0"/>
              <a:t>는 속도가 저하됨</a:t>
            </a:r>
            <a:endParaRPr lang="en-US" altLang="ko-KR" dirty="0"/>
          </a:p>
          <a:p>
            <a:r>
              <a:rPr lang="en-US" altLang="ko-KR" dirty="0"/>
              <a:t>MYSQL (INDEX(MYI)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r>
              <a:rPr lang="ko-KR" altLang="en-US" dirty="0"/>
              <a:t>인덱스는 하나 또는 여러 개 칼럼에 대해 설정 가능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여러 칼럼을 묶어 하나의 인덱스로도 설정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인덱스는 </a:t>
            </a:r>
            <a:r>
              <a:rPr lang="en-US" altLang="ko-KR" dirty="0"/>
              <a:t>where </a:t>
            </a:r>
            <a:r>
              <a:rPr lang="ko-KR" altLang="en-US" dirty="0"/>
              <a:t>절 뒤에서 </a:t>
            </a:r>
            <a:r>
              <a:rPr lang="ko-KR" altLang="en-US" dirty="0" err="1"/>
              <a:t>사용할때만</a:t>
            </a:r>
            <a:r>
              <a:rPr lang="ko-KR" altLang="en-US" dirty="0"/>
              <a:t> 성능에 영향을 끼침</a:t>
            </a:r>
            <a:endParaRPr lang="en-US" altLang="ko-KR" dirty="0"/>
          </a:p>
          <a:p>
            <a:r>
              <a:rPr lang="en-US" altLang="ko-KR" dirty="0"/>
              <a:t>Order by, group by</a:t>
            </a:r>
            <a:r>
              <a:rPr lang="ko-KR" altLang="en-US" dirty="0"/>
              <a:t>에 대한 </a:t>
            </a:r>
            <a:r>
              <a:rPr lang="en-US" altLang="ko-KR" dirty="0"/>
              <a:t>index</a:t>
            </a:r>
            <a:r>
              <a:rPr lang="ko-KR" altLang="en-US" dirty="0"/>
              <a:t>에도 영향을 미침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9968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698D0-C0EC-E9A7-28BE-3CBBF280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를 타지 않는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80C50-41C0-0CFE-F235-CD211F2D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복수의 키에 대해 </a:t>
            </a:r>
            <a:r>
              <a:rPr lang="en-US" altLang="ko-KR" dirty="0"/>
              <a:t>order by </a:t>
            </a:r>
            <a:r>
              <a:rPr lang="ko-KR" altLang="en-US" dirty="0"/>
              <a:t>하는 경우</a:t>
            </a:r>
            <a:endParaRPr lang="en-US" altLang="ko-KR" dirty="0"/>
          </a:p>
          <a:p>
            <a:r>
              <a:rPr lang="ko-KR" altLang="en-US" dirty="0"/>
              <a:t>연속하지 않은 칼럼에 대해 </a:t>
            </a:r>
            <a:r>
              <a:rPr lang="en-US" altLang="ko-KR" dirty="0"/>
              <a:t>order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를 실행한 경우</a:t>
            </a:r>
            <a:endParaRPr lang="en-US" altLang="ko-KR" dirty="0"/>
          </a:p>
          <a:p>
            <a:r>
              <a:rPr lang="en-US" altLang="ko-KR" dirty="0"/>
              <a:t>Group by </a:t>
            </a:r>
            <a:r>
              <a:rPr lang="ko-KR" altLang="en-US" dirty="0"/>
              <a:t>칼럼 </a:t>
            </a:r>
            <a:r>
              <a:rPr lang="en-US" altLang="ko-KR" dirty="0"/>
              <a:t>order by</a:t>
            </a:r>
            <a:r>
              <a:rPr lang="ko-KR" altLang="en-US" dirty="0"/>
              <a:t>의 칼럼이 다를 경우</a:t>
            </a:r>
            <a:endParaRPr lang="en-US" altLang="ko-KR" dirty="0"/>
          </a:p>
          <a:p>
            <a:r>
              <a:rPr lang="en-US" altLang="ko-KR" dirty="0"/>
              <a:t>Order by </a:t>
            </a:r>
            <a:r>
              <a:rPr lang="ko-KR" altLang="en-US" dirty="0"/>
              <a:t>칼럼을 변형시켜 사용할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다중 칼럼 인덱스는 단일 칼럼 인덱스보다 더 비효율적임</a:t>
            </a:r>
          </a:p>
        </p:txBody>
      </p:sp>
    </p:spTree>
    <p:extLst>
      <p:ext uri="{BB962C8B-B14F-4D97-AF65-F5344CB8AC3E}">
        <p14:creationId xmlns:p14="http://schemas.microsoft.com/office/powerpoint/2010/main" val="2779419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0A321-BDFD-4382-8462-EFE51F79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 </a:t>
            </a:r>
            <a:r>
              <a:rPr lang="ko-KR" altLang="en-US" dirty="0"/>
              <a:t>설정 </a:t>
            </a:r>
            <a:r>
              <a:rPr lang="en-US" altLang="ko-KR" dirty="0"/>
              <a:t>– </a:t>
            </a:r>
            <a:r>
              <a:rPr lang="ko-KR" altLang="en-US" dirty="0"/>
              <a:t>테이블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38669-5569-6C27-4EC9-14526D45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0074" cy="4351338"/>
          </a:xfrm>
        </p:spPr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테이블명</a:t>
            </a:r>
            <a:r>
              <a:rPr lang="en-US" altLang="ko-KR" dirty="0"/>
              <a:t>(</a:t>
            </a:r>
          </a:p>
          <a:p>
            <a:r>
              <a:rPr lang="ko-KR" altLang="en-US" dirty="0"/>
              <a:t>칼럼 속성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칼럼 속성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Primary key(</a:t>
            </a:r>
            <a:r>
              <a:rPr lang="ko-KR" altLang="en-US" dirty="0"/>
              <a:t>칼럼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인덱스명</a:t>
            </a:r>
            <a:r>
              <a:rPr lang="en-US" altLang="ko-KR" dirty="0"/>
              <a:t>(</a:t>
            </a:r>
            <a:r>
              <a:rPr lang="ko-KR" altLang="en-US" dirty="0"/>
              <a:t>칼럼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인덱스명</a:t>
            </a:r>
            <a:r>
              <a:rPr lang="en-US" altLang="ko-KR" dirty="0"/>
              <a:t>(</a:t>
            </a:r>
            <a:r>
              <a:rPr lang="ko-KR" altLang="en-US" dirty="0"/>
              <a:t>칼럼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인덱스명</a:t>
            </a:r>
            <a:r>
              <a:rPr lang="en-US" altLang="ko-KR" dirty="0"/>
              <a:t>(</a:t>
            </a:r>
            <a:r>
              <a:rPr lang="ko-KR" altLang="en-US" dirty="0"/>
              <a:t>칼럼</a:t>
            </a:r>
            <a:r>
              <a:rPr lang="en-US" altLang="ko-KR" dirty="0"/>
              <a:t>, </a:t>
            </a:r>
            <a:r>
              <a:rPr lang="ko-KR" altLang="en-US" dirty="0"/>
              <a:t>칼럼</a:t>
            </a:r>
            <a:r>
              <a:rPr lang="en-US" altLang="ko-KR" dirty="0"/>
              <a:t>) – </a:t>
            </a:r>
            <a:r>
              <a:rPr lang="ko-KR" altLang="en-US" dirty="0"/>
              <a:t>다중 칼럼 인덱스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976451-2FE5-4550-2004-787E567DDBBC}"/>
              </a:ext>
            </a:extLst>
          </p:cNvPr>
          <p:cNvSpPr txBox="1">
            <a:spLocks/>
          </p:cNvSpPr>
          <p:nvPr/>
        </p:nvSpPr>
        <p:spPr>
          <a:xfrm>
            <a:off x="7182851" y="1597108"/>
            <a:ext cx="60518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dirty="0" err="1"/>
              <a:t>Creat</a:t>
            </a:r>
            <a:r>
              <a:rPr lang="en-US" altLang="ko-KR" dirty="0"/>
              <a:t> table table(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Id int not null,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Name varchar(10),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Address varchar(20),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Primary key(id),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Key </a:t>
            </a:r>
            <a:r>
              <a:rPr lang="en-US" altLang="ko-KR" dirty="0" err="1"/>
              <a:t>idx_name</a:t>
            </a:r>
            <a:r>
              <a:rPr lang="en-US" altLang="ko-KR" dirty="0"/>
              <a:t>(name));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A1A2-C7CB-9F4D-30F5-FB56A6AB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 </a:t>
            </a:r>
            <a:r>
              <a:rPr lang="ko-KR" altLang="en-US" dirty="0"/>
              <a:t>생성 </a:t>
            </a:r>
            <a:r>
              <a:rPr lang="en-US" altLang="ko-KR" dirty="0"/>
              <a:t>– </a:t>
            </a:r>
            <a:r>
              <a:rPr lang="ko-KR" altLang="en-US" dirty="0"/>
              <a:t>기존 테이블에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C765D-5CCA-6853-68D5-EDB0C1EE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인덱스 생성</a:t>
            </a:r>
            <a:endParaRPr lang="en-US" altLang="ko-KR" sz="2800" dirty="0"/>
          </a:p>
          <a:p>
            <a:r>
              <a:rPr lang="en-US" altLang="ko-KR" sz="2800" dirty="0"/>
              <a:t>Create index </a:t>
            </a:r>
            <a:r>
              <a:rPr lang="en-US" altLang="ko-KR" sz="2800" dirty="0" err="1"/>
              <a:t>idex_name</a:t>
            </a:r>
            <a:r>
              <a:rPr lang="en-US" altLang="ko-KR" sz="2800" dirty="0"/>
              <a:t> on </a:t>
            </a:r>
            <a:r>
              <a:rPr lang="ko-KR" altLang="en-US" sz="2800" dirty="0"/>
              <a:t>테이블명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칼럼명</a:t>
            </a:r>
            <a:r>
              <a:rPr lang="en-US" altLang="ko-KR" sz="2800" dirty="0"/>
              <a:t>);</a:t>
            </a:r>
          </a:p>
          <a:p>
            <a:r>
              <a:rPr lang="ko-KR" altLang="en-US" dirty="0"/>
              <a:t>테이블에 추가</a:t>
            </a:r>
            <a:endParaRPr lang="en-US" altLang="ko-KR" dirty="0"/>
          </a:p>
          <a:p>
            <a:r>
              <a:rPr lang="en-US" altLang="ko-KR" sz="2800" dirty="0"/>
              <a:t>A</a:t>
            </a:r>
            <a:r>
              <a:rPr lang="en-US" altLang="ko-KR" dirty="0"/>
              <a:t>lter table </a:t>
            </a:r>
            <a:r>
              <a:rPr lang="ko-KR" altLang="en-US" dirty="0"/>
              <a:t>테이블명 </a:t>
            </a:r>
            <a:r>
              <a:rPr lang="en-US" altLang="ko-KR" dirty="0"/>
              <a:t>add index </a:t>
            </a:r>
            <a:r>
              <a:rPr lang="ko-KR" altLang="en-US" dirty="0"/>
              <a:t>인덱스명 </a:t>
            </a:r>
            <a:r>
              <a:rPr lang="en-US" altLang="ko-KR" dirty="0"/>
              <a:t>(</a:t>
            </a:r>
            <a:r>
              <a:rPr lang="ko-KR" altLang="en-US" dirty="0" err="1"/>
              <a:t>칼럼명</a:t>
            </a:r>
            <a:r>
              <a:rPr lang="en-US" altLang="ko-KR" dirty="0"/>
              <a:t>);</a:t>
            </a:r>
            <a:endParaRPr lang="ko-KR" altLang="en-US" sz="2800" dirty="0"/>
          </a:p>
          <a:p>
            <a:r>
              <a:rPr lang="ko-KR" altLang="en-US" dirty="0"/>
              <a:t>인덱스 보기</a:t>
            </a:r>
            <a:endParaRPr lang="en-US" altLang="ko-KR" dirty="0"/>
          </a:p>
          <a:p>
            <a:r>
              <a:rPr lang="en-US" altLang="ko-KR" dirty="0"/>
              <a:t>Show index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인덱스 삭제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/>
              <a:t>테이블명 </a:t>
            </a:r>
            <a:r>
              <a:rPr lang="en-US" altLang="ko-KR" dirty="0"/>
              <a:t>drop index </a:t>
            </a:r>
            <a:r>
              <a:rPr lang="ko-KR" altLang="en-US" dirty="0"/>
              <a:t>인덱스명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42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BBE11-105C-4AAE-5D3D-DB2C5A18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– </a:t>
            </a:r>
            <a:r>
              <a:rPr lang="ko-KR" altLang="en-US" dirty="0"/>
              <a:t>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5D674-90F4-8852-7262-A49C6CD4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데이터베이스에서 존재하는 일종의 가상 테이블</a:t>
            </a:r>
            <a:endParaRPr lang="en-US" altLang="ko-KR" dirty="0"/>
          </a:p>
          <a:p>
            <a:r>
              <a:rPr lang="ko-KR" altLang="en-US" dirty="0"/>
              <a:t>실제 데이터를 저장하고 있지 않음</a:t>
            </a:r>
            <a:r>
              <a:rPr lang="en-US" altLang="ko-KR" dirty="0"/>
              <a:t>(</a:t>
            </a:r>
            <a:r>
              <a:rPr lang="ko-KR" altLang="en-US" dirty="0"/>
              <a:t>물리적으로 존재 </a:t>
            </a:r>
            <a:r>
              <a:rPr lang="en-US" altLang="ko-KR" dirty="0"/>
              <a:t>x)</a:t>
            </a:r>
          </a:p>
          <a:p>
            <a:r>
              <a:rPr lang="ko-KR" altLang="en-US" dirty="0"/>
              <a:t>보여주시기만 가능</a:t>
            </a:r>
            <a:r>
              <a:rPr lang="en-US" altLang="ko-KR" dirty="0"/>
              <a:t>(insert, update, delete</a:t>
            </a:r>
            <a:r>
              <a:rPr lang="ko-KR" altLang="en-US" dirty="0"/>
              <a:t>는 불가능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뷰는 </a:t>
            </a:r>
            <a:r>
              <a:rPr lang="en-US" altLang="ko-KR" dirty="0"/>
              <a:t>index</a:t>
            </a:r>
            <a:r>
              <a:rPr lang="ko-KR" altLang="en-US" dirty="0"/>
              <a:t>를 가질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Create view </a:t>
            </a:r>
            <a:r>
              <a:rPr lang="en-US" altLang="ko-KR" dirty="0" err="1"/>
              <a:t>view_name</a:t>
            </a:r>
            <a:r>
              <a:rPr lang="en-US" altLang="ko-KR" dirty="0"/>
              <a:t> as</a:t>
            </a:r>
          </a:p>
          <a:p>
            <a:r>
              <a:rPr lang="en-US" altLang="ko-KR" dirty="0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칼럼명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r>
              <a:rPr lang="en-US" altLang="ko-KR" dirty="0"/>
              <a:t>Where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C4C42-577B-7555-7640-CF743BD53CE4}"/>
              </a:ext>
            </a:extLst>
          </p:cNvPr>
          <p:cNvSpPr txBox="1"/>
          <p:nvPr/>
        </p:nvSpPr>
        <p:spPr>
          <a:xfrm>
            <a:off x="6224338" y="3705726"/>
            <a:ext cx="4539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Create</a:t>
            </a:r>
            <a:r>
              <a:rPr lang="ko-KR" altLang="en-US" sz="2800" dirty="0"/>
              <a:t> </a:t>
            </a:r>
            <a:r>
              <a:rPr lang="en-US" altLang="ko-KR" sz="2800" dirty="0"/>
              <a:t>view</a:t>
            </a:r>
            <a:r>
              <a:rPr lang="ko-KR" altLang="en-US" sz="2800" dirty="0"/>
              <a:t> </a:t>
            </a:r>
            <a:r>
              <a:rPr lang="en-US" altLang="ko-KR" sz="2800" dirty="0" err="1"/>
              <a:t>view_name</a:t>
            </a:r>
            <a:r>
              <a:rPr lang="ko-KR" altLang="en-US" sz="2800" dirty="0"/>
              <a:t> </a:t>
            </a:r>
            <a:r>
              <a:rPr lang="en-US" altLang="ko-KR" sz="2800" dirty="0"/>
              <a:t>as</a:t>
            </a:r>
          </a:p>
          <a:p>
            <a:r>
              <a:rPr lang="en-US" altLang="ko-KR" sz="2800" dirty="0"/>
              <a:t>Select name from student</a:t>
            </a:r>
          </a:p>
          <a:p>
            <a:r>
              <a:rPr lang="en-US" altLang="ko-KR" sz="2800" dirty="0"/>
              <a:t>Where </a:t>
            </a:r>
            <a:r>
              <a:rPr lang="en-US" altLang="ko-KR" sz="2800" dirty="0" err="1"/>
              <a:t>addr</a:t>
            </a:r>
            <a:r>
              <a:rPr lang="en-US" altLang="ko-KR" sz="2800" dirty="0"/>
              <a:t> = ‘</a:t>
            </a:r>
            <a:r>
              <a:rPr lang="ko-KR" altLang="en-US" sz="2800" dirty="0"/>
              <a:t>서울</a:t>
            </a:r>
            <a:r>
              <a:rPr lang="en-US" altLang="ko-KR" sz="2800" dirty="0"/>
              <a:t>’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6184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79178-128C-956C-364B-4D460036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17EED-3DFA-9B72-5F39-282ED833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테이블에서 필드를 조회하는 뷰 명령어</a:t>
            </a:r>
            <a:endParaRPr lang="en-US" altLang="ko-KR" dirty="0"/>
          </a:p>
          <a:p>
            <a:r>
              <a:rPr lang="en-US" altLang="ko-KR" dirty="0"/>
              <a:t>Create view </a:t>
            </a:r>
            <a:r>
              <a:rPr lang="en-US" altLang="ko-KR" dirty="0" err="1"/>
              <a:t>view_name</a:t>
            </a:r>
            <a:r>
              <a:rPr lang="en-US" altLang="ko-KR" dirty="0"/>
              <a:t> as</a:t>
            </a:r>
          </a:p>
          <a:p>
            <a:r>
              <a:rPr lang="en-US" altLang="ko-KR" dirty="0"/>
              <a:t>Select a.</a:t>
            </a:r>
            <a:r>
              <a:rPr lang="ko-KR" altLang="en-US" dirty="0"/>
              <a:t>칼럼</a:t>
            </a:r>
            <a:r>
              <a:rPr lang="en-US" altLang="ko-KR" dirty="0"/>
              <a:t>, b.</a:t>
            </a:r>
            <a:r>
              <a:rPr lang="ko-KR" altLang="en-US" dirty="0"/>
              <a:t>칼럼</a:t>
            </a:r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table_a</a:t>
            </a:r>
            <a:r>
              <a:rPr lang="en-US" altLang="ko-KR" dirty="0"/>
              <a:t> as a, </a:t>
            </a:r>
            <a:r>
              <a:rPr lang="en-US" altLang="ko-KR" dirty="0" err="1"/>
              <a:t>table_b</a:t>
            </a:r>
            <a:r>
              <a:rPr lang="en-US" altLang="ko-KR" dirty="0"/>
              <a:t> as b</a:t>
            </a:r>
          </a:p>
          <a:p>
            <a:r>
              <a:rPr lang="en-US" altLang="ko-KR" dirty="0"/>
              <a:t>Where </a:t>
            </a:r>
            <a:r>
              <a:rPr lang="ko-KR" altLang="en-US" dirty="0"/>
              <a:t>조건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7778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5626B-1EED-3357-5127-7029D1C5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대체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739E1-888F-5554-4B19-576A624A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뷰는 한번 생성하면 변경이 불가능하기 때문에 새로운 뷰로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대체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Replace </a:t>
            </a:r>
            <a:r>
              <a:rPr lang="ko-KR" altLang="en-US" dirty="0"/>
              <a:t>명령어 사용 </a:t>
            </a:r>
            <a:r>
              <a:rPr lang="en-US" altLang="ko-KR" dirty="0"/>
              <a:t>=&gt; create </a:t>
            </a:r>
            <a:r>
              <a:rPr lang="ko-KR" altLang="en-US" dirty="0"/>
              <a:t>대신 </a:t>
            </a:r>
            <a:r>
              <a:rPr lang="en-US" altLang="ko-KR" dirty="0"/>
              <a:t>replace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Create or replace view [</a:t>
            </a:r>
            <a:r>
              <a:rPr lang="en-US" altLang="ko-KR" dirty="0" err="1"/>
              <a:t>view_name</a:t>
            </a:r>
            <a:r>
              <a:rPr lang="en-US" altLang="ko-KR" dirty="0"/>
              <a:t>] as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Select </a:t>
            </a:r>
            <a:r>
              <a:rPr lang="ko-KR" altLang="en-US" dirty="0"/>
              <a:t>칼럼</a:t>
            </a:r>
            <a:r>
              <a:rPr lang="en-US" altLang="ko-KR" dirty="0"/>
              <a:t>1, </a:t>
            </a:r>
            <a:r>
              <a:rPr lang="ko-KR" altLang="en-US" dirty="0"/>
              <a:t>칼럼</a:t>
            </a:r>
            <a:r>
              <a:rPr lang="en-US" altLang="ko-KR" dirty="0"/>
              <a:t>2 as </a:t>
            </a:r>
            <a:r>
              <a:rPr lang="ko-KR" altLang="en-US" dirty="0"/>
              <a:t>새로운 </a:t>
            </a:r>
            <a:r>
              <a:rPr lang="ko-KR" altLang="en-US" dirty="0" err="1"/>
              <a:t>칼럼명</a:t>
            </a:r>
            <a:endParaRPr lang="ko-KR" altLang="en-US" dirty="0"/>
          </a:p>
          <a:p>
            <a:pPr>
              <a:lnSpc>
                <a:spcPct val="120000"/>
              </a:lnSpc>
            </a:pPr>
            <a:r>
              <a:rPr lang="en-US" altLang="ko-KR" dirty="0"/>
              <a:t>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Select from </a:t>
            </a:r>
            <a:r>
              <a:rPr lang="en-US" altLang="ko-KR" dirty="0" err="1"/>
              <a:t>view_name</a:t>
            </a:r>
            <a:r>
              <a:rPr lang="en-US" altLang="ko-KR" dirty="0"/>
              <a:t>; =&gt; </a:t>
            </a:r>
            <a:r>
              <a:rPr lang="ko-KR" altLang="en-US" dirty="0"/>
              <a:t>뷰 조회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Drop </a:t>
            </a:r>
            <a:r>
              <a:rPr lang="en-US" altLang="ko-KR" dirty="0" err="1"/>
              <a:t>view_name</a:t>
            </a:r>
            <a:r>
              <a:rPr lang="en-US" altLang="ko-KR" dirty="0"/>
              <a:t> =&gt; </a:t>
            </a:r>
            <a:r>
              <a:rPr lang="ko-KR" altLang="en-US" dirty="0"/>
              <a:t>뷰 삭제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Show full tables =&gt; </a:t>
            </a:r>
            <a:r>
              <a:rPr lang="ko-KR" altLang="en-US" dirty="0"/>
              <a:t>뷰</a:t>
            </a:r>
            <a:r>
              <a:rPr lang="en-US" altLang="ko-KR" dirty="0"/>
              <a:t>/</a:t>
            </a:r>
            <a:r>
              <a:rPr lang="ko-KR" altLang="en-US" dirty="0"/>
              <a:t>테이블 같이 보기</a:t>
            </a:r>
          </a:p>
        </p:txBody>
      </p:sp>
    </p:spTree>
    <p:extLst>
      <p:ext uri="{BB962C8B-B14F-4D97-AF65-F5344CB8AC3E}">
        <p14:creationId xmlns:p14="http://schemas.microsoft.com/office/powerpoint/2010/main" val="3013805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8C841-5AE5-6E03-FEE7-9BD20054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생성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C8FE3-76E6-6EF8-F152-7EA51A7C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학기 수업을 듣는 학생들 검색 </a:t>
            </a:r>
            <a:r>
              <a:rPr lang="en-US" altLang="ko-KR" dirty="0"/>
              <a:t>1term_view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조건 </a:t>
            </a:r>
            <a:r>
              <a:rPr lang="en-US" altLang="ko-KR" dirty="0"/>
              <a:t>: 1</a:t>
            </a:r>
            <a:r>
              <a:rPr lang="ko-KR" altLang="en-US" dirty="0"/>
              <a:t>학기</a:t>
            </a:r>
            <a:r>
              <a:rPr lang="en-US" altLang="ko-KR" dirty="0"/>
              <a:t>(</a:t>
            </a:r>
            <a:r>
              <a:rPr lang="ko-KR" altLang="en-US" dirty="0"/>
              <a:t>중복제거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79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225B7-4FF7-B32A-8B19-C1DCF719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 </a:t>
            </a:r>
            <a:r>
              <a:rPr lang="en-US" altLang="ko-KR" dirty="0"/>
              <a:t>: </a:t>
            </a:r>
            <a:r>
              <a:rPr lang="ko-KR" altLang="en-US" dirty="0"/>
              <a:t>연쇄반응</a:t>
            </a:r>
            <a:r>
              <a:rPr lang="en-US" altLang="ko-KR" dirty="0"/>
              <a:t>(</a:t>
            </a:r>
            <a:r>
              <a:rPr lang="ko-KR" altLang="en-US" dirty="0"/>
              <a:t>작용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590EC-B055-07B2-DC29-1AF853DE5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1572127"/>
            <a:ext cx="10856494" cy="507005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트리거 </a:t>
            </a:r>
            <a:r>
              <a:rPr lang="en-US" altLang="ko-KR" dirty="0"/>
              <a:t>:</a:t>
            </a:r>
            <a:r>
              <a:rPr lang="ko-KR" altLang="en-US" dirty="0"/>
              <a:t> 이벤트에 반응하여 자동으로 실행되는 구문</a:t>
            </a:r>
            <a:endParaRPr lang="en-US" altLang="ko-KR" dirty="0"/>
          </a:p>
          <a:p>
            <a:r>
              <a:rPr lang="ko-KR" altLang="en-US" dirty="0"/>
              <a:t>이벤트가 발생했을 때 데이터의 무결성을 지켜야 할 때 사용</a:t>
            </a:r>
            <a:endParaRPr lang="en-US" altLang="ko-KR" dirty="0"/>
          </a:p>
          <a:p>
            <a:r>
              <a:rPr lang="ko-KR" altLang="en-US" dirty="0"/>
              <a:t>트리거도 한번 생성하면 중복 생성이 안됨</a:t>
            </a:r>
            <a:r>
              <a:rPr lang="en-US" altLang="ko-KR" dirty="0"/>
              <a:t>. </a:t>
            </a:r>
            <a:r>
              <a:rPr lang="ko-KR" altLang="en-US" dirty="0"/>
              <a:t>삭제하고 재 생성</a:t>
            </a:r>
            <a:endParaRPr lang="en-US" altLang="ko-KR" dirty="0"/>
          </a:p>
          <a:p>
            <a:r>
              <a:rPr lang="en-US" altLang="ko-KR" dirty="0"/>
              <a:t>Drop trigger if exists </a:t>
            </a:r>
            <a:r>
              <a:rPr lang="ko-KR" altLang="en-US" dirty="0" err="1"/>
              <a:t>트리거명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Delimiter // ; =&gt; </a:t>
            </a:r>
            <a:r>
              <a:rPr lang="ko-KR" altLang="en-US" dirty="0"/>
              <a:t>문자의 끝을 다른 기호로 표시할 때 사용</a:t>
            </a:r>
            <a:endParaRPr lang="en-US" altLang="ko-KR" dirty="0"/>
          </a:p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trigger [</a:t>
            </a:r>
            <a:r>
              <a:rPr lang="ko-KR" altLang="en-US" dirty="0" err="1"/>
              <a:t>트리거명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after | before </a:t>
            </a:r>
            <a:r>
              <a:rPr lang="ko-KR" altLang="en-US" dirty="0"/>
              <a:t>이벤트 </a:t>
            </a:r>
            <a:r>
              <a:rPr lang="en-US" altLang="ko-KR" dirty="0"/>
              <a:t>on [</a:t>
            </a:r>
            <a:r>
              <a:rPr lang="ko-KR" altLang="en-US" dirty="0"/>
              <a:t>테이블명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For each row</a:t>
            </a:r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실행구문</a:t>
            </a:r>
            <a:r>
              <a:rPr lang="en-US" altLang="ko-KR" dirty="0"/>
              <a:t>;]</a:t>
            </a:r>
          </a:p>
          <a:p>
            <a:r>
              <a:rPr lang="en-US" altLang="ko-KR" dirty="0"/>
              <a:t>end //</a:t>
            </a:r>
          </a:p>
          <a:p>
            <a:r>
              <a:rPr lang="en-US" altLang="ko-KR" dirty="0"/>
              <a:t>Delimiter ; =&gt; </a:t>
            </a:r>
            <a:r>
              <a:rPr lang="ko-KR" altLang="en-US" dirty="0"/>
              <a:t>원상복구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A7250-AF35-8200-433A-543C126E3401}"/>
              </a:ext>
            </a:extLst>
          </p:cNvPr>
          <p:cNvSpPr txBox="1"/>
          <p:nvPr/>
        </p:nvSpPr>
        <p:spPr>
          <a:xfrm>
            <a:off x="4636167" y="4501043"/>
            <a:ext cx="7058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declare : </a:t>
            </a:r>
            <a:r>
              <a:rPr lang="ko-KR" altLang="en-US" sz="2400" dirty="0"/>
              <a:t>변수 선언</a:t>
            </a:r>
            <a:endParaRPr lang="en-US" altLang="ko-KR" sz="2400" dirty="0"/>
          </a:p>
          <a:p>
            <a:r>
              <a:rPr lang="en-US" altLang="ko-KR" sz="2400" dirty="0"/>
              <a:t>Set : </a:t>
            </a:r>
            <a:r>
              <a:rPr lang="ko-KR" altLang="en-US" sz="2400" dirty="0"/>
              <a:t>변수에 값 할당</a:t>
            </a:r>
            <a:endParaRPr lang="en-US" altLang="ko-KR" sz="2400" dirty="0"/>
          </a:p>
          <a:p>
            <a:r>
              <a:rPr lang="en-US" altLang="ko-KR" sz="2400" dirty="0"/>
              <a:t>New : </a:t>
            </a:r>
            <a:r>
              <a:rPr lang="ko-KR" altLang="en-US" sz="2400" dirty="0"/>
              <a:t>이벤트 발생한 행의 변경된 데이터</a:t>
            </a:r>
            <a:endParaRPr lang="en-US" altLang="ko-KR" sz="2400" dirty="0"/>
          </a:p>
          <a:p>
            <a:r>
              <a:rPr lang="en-US" altLang="ko-KR" sz="2400" dirty="0"/>
              <a:t>Old : </a:t>
            </a:r>
            <a:r>
              <a:rPr lang="ko-KR" altLang="en-US" sz="2400" dirty="0"/>
              <a:t>이벤트 발생한 행의 이전 데이터</a:t>
            </a:r>
          </a:p>
        </p:txBody>
      </p:sp>
    </p:spTree>
    <p:extLst>
      <p:ext uri="{BB962C8B-B14F-4D97-AF65-F5344CB8AC3E}">
        <p14:creationId xmlns:p14="http://schemas.microsoft.com/office/powerpoint/2010/main" val="423968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4C767-D06C-BFC2-984C-220A764D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안의 내용 추가 </a:t>
            </a:r>
            <a:r>
              <a:rPr lang="en-US" altLang="ko-KR" dirty="0"/>
              <a:t>– insert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A088A-372E-1EF3-38AD-AD33970B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into ~ values;</a:t>
            </a:r>
          </a:p>
          <a:p>
            <a:r>
              <a:rPr lang="en-US" altLang="ko-KR" dirty="0"/>
              <a:t>Insert into </a:t>
            </a:r>
            <a:r>
              <a:rPr lang="ko-KR" altLang="en-US" dirty="0"/>
              <a:t>테이블명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1, </a:t>
            </a:r>
            <a:r>
              <a:rPr lang="ko-KR" altLang="en-US" dirty="0"/>
              <a:t>속성</a:t>
            </a:r>
            <a:r>
              <a:rPr lang="en-US" altLang="ko-KR" dirty="0"/>
              <a:t>2, </a:t>
            </a:r>
            <a:r>
              <a:rPr lang="ko-KR" altLang="en-US" dirty="0"/>
              <a:t>속성</a:t>
            </a:r>
            <a:r>
              <a:rPr lang="en-US" altLang="ko-KR" dirty="0"/>
              <a:t>3…) value</a:t>
            </a:r>
          </a:p>
          <a:p>
            <a:r>
              <a:rPr lang="en-US" altLang="ko-KR" dirty="0"/>
              <a:t>(‘</a:t>
            </a:r>
            <a:r>
              <a:rPr lang="ko-KR" altLang="en-US" dirty="0"/>
              <a:t>값</a:t>
            </a:r>
            <a:r>
              <a:rPr lang="en-US" altLang="ko-KR" dirty="0"/>
              <a:t>1’, ‘</a:t>
            </a:r>
            <a:r>
              <a:rPr lang="ko-KR" altLang="en-US" dirty="0"/>
              <a:t>값</a:t>
            </a:r>
            <a:r>
              <a:rPr lang="en-US" altLang="ko-KR" dirty="0"/>
              <a:t>2’, ‘</a:t>
            </a:r>
            <a:r>
              <a:rPr lang="ko-KR" altLang="en-US" dirty="0"/>
              <a:t>값</a:t>
            </a:r>
            <a:r>
              <a:rPr lang="en-US" altLang="ko-KR" dirty="0"/>
              <a:t>3’,…);</a:t>
            </a:r>
          </a:p>
          <a:p>
            <a:endParaRPr lang="en-US" altLang="ko-KR" dirty="0"/>
          </a:p>
          <a:p>
            <a:r>
              <a:rPr lang="en-US" altLang="ko-KR" dirty="0"/>
              <a:t>insert into test3</a:t>
            </a:r>
          </a:p>
          <a:p>
            <a:r>
              <a:rPr lang="en-US" altLang="ko-KR" dirty="0"/>
              <a:t> values(400, ‘</a:t>
            </a:r>
            <a:r>
              <a:rPr lang="ko-KR" altLang="en-US" dirty="0"/>
              <a:t>이순신</a:t>
            </a:r>
            <a:r>
              <a:rPr lang="en-US" altLang="ko-KR" dirty="0"/>
              <a:t>＇, ‘</a:t>
            </a:r>
            <a:r>
              <a:rPr lang="ko-KR" altLang="en-US" dirty="0"/>
              <a:t>컴퓨터</a:t>
            </a:r>
            <a:r>
              <a:rPr lang="en-US" altLang="ko-KR" dirty="0"/>
              <a:t>’, ‘</a:t>
            </a:r>
            <a:r>
              <a:rPr lang="ko-KR" altLang="en-US" dirty="0"/>
              <a:t>서울시</a:t>
            </a:r>
            <a:r>
              <a:rPr lang="en-US" altLang="ko-KR" dirty="0"/>
              <a:t>’, 1234);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6752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DBF2F-33BC-A7E3-F2D4-7615C7CD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66782-196C-8E1A-CC1A-2F674764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홍길동이 에이 나시 </a:t>
            </a:r>
            <a:r>
              <a:rPr lang="en-US" altLang="ko-KR" dirty="0"/>
              <a:t>3</a:t>
            </a:r>
            <a:r>
              <a:rPr lang="ko-KR" altLang="en-US" dirty="0"/>
              <a:t>개를 구매하면 에이 나시 제품의 재고량</a:t>
            </a:r>
            <a:r>
              <a:rPr lang="en-US" altLang="ko-KR" dirty="0"/>
              <a:t>-3</a:t>
            </a:r>
          </a:p>
          <a:p>
            <a:r>
              <a:rPr lang="ko-KR" altLang="en-US" dirty="0"/>
              <a:t>판매량 </a:t>
            </a:r>
            <a:r>
              <a:rPr lang="en-US" altLang="ko-KR" dirty="0"/>
              <a:t>-3</a:t>
            </a:r>
            <a:r>
              <a:rPr lang="ko-KR" altLang="en-US" dirty="0"/>
              <a:t>이 되게 트리거 작성</a:t>
            </a:r>
            <a:endParaRPr lang="en-US" altLang="ko-KR" dirty="0"/>
          </a:p>
          <a:p>
            <a:r>
              <a:rPr lang="en-US" altLang="ko-KR" dirty="0"/>
              <a:t>Buy </a:t>
            </a:r>
            <a:r>
              <a:rPr lang="ko-KR" altLang="en-US" dirty="0"/>
              <a:t>테이블에 값이 </a:t>
            </a:r>
            <a:r>
              <a:rPr lang="en-US" altLang="ko-KR" dirty="0"/>
              <a:t>insert</a:t>
            </a:r>
            <a:r>
              <a:rPr lang="ko-KR" altLang="en-US" dirty="0"/>
              <a:t>되면 </a:t>
            </a:r>
            <a:r>
              <a:rPr lang="en-US" altLang="ko-KR" dirty="0"/>
              <a:t>product </a:t>
            </a:r>
            <a:r>
              <a:rPr lang="ko-KR" altLang="en-US" dirty="0"/>
              <a:t>테이블에</a:t>
            </a:r>
            <a:endParaRPr lang="en-US" altLang="ko-KR" dirty="0"/>
          </a:p>
          <a:p>
            <a:r>
              <a:rPr lang="en-US" altLang="ko-KR" dirty="0"/>
              <a:t>Amount(</a:t>
            </a:r>
            <a:r>
              <a:rPr lang="ko-KR" altLang="en-US" dirty="0"/>
              <a:t>재고량</a:t>
            </a:r>
            <a:r>
              <a:rPr lang="en-US" altLang="ko-KR" dirty="0"/>
              <a:t>), </a:t>
            </a:r>
            <a:r>
              <a:rPr lang="en-US" altLang="ko-KR" dirty="0" err="1"/>
              <a:t>sale_amount</a:t>
            </a:r>
            <a:r>
              <a:rPr lang="en-US" altLang="ko-KR" dirty="0"/>
              <a:t>(</a:t>
            </a:r>
            <a:r>
              <a:rPr lang="ko-KR" altLang="en-US" dirty="0"/>
              <a:t>판매량</a:t>
            </a:r>
            <a:r>
              <a:rPr lang="en-US" altLang="ko-KR" dirty="0"/>
              <a:t>)</a:t>
            </a:r>
            <a:r>
              <a:rPr lang="ko-KR" altLang="en-US" dirty="0"/>
              <a:t>이 변동되는 트리거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7763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11D8B-BFCE-3F19-0B24-156BAB93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3A7BA-C3C5-7CBE-0E70-51452489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Buy </a:t>
            </a:r>
            <a:r>
              <a:rPr lang="ko-KR" altLang="en-US" dirty="0"/>
              <a:t>테이블의 값을 삭제하면 </a:t>
            </a:r>
            <a:r>
              <a:rPr lang="en-US" altLang="ko-KR" dirty="0"/>
              <a:t>product </a:t>
            </a:r>
            <a:r>
              <a:rPr lang="ko-KR" altLang="en-US" dirty="0"/>
              <a:t>테이블의 </a:t>
            </a:r>
            <a:r>
              <a:rPr lang="en-US" altLang="ko-KR" dirty="0"/>
              <a:t>amount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en-US" altLang="ko-KR" dirty="0" err="1"/>
              <a:t>Sale_amount</a:t>
            </a:r>
            <a:r>
              <a:rPr lang="en-US" altLang="ko-KR" dirty="0"/>
              <a:t> </a:t>
            </a:r>
            <a:r>
              <a:rPr lang="ko-KR" altLang="en-US" dirty="0"/>
              <a:t>값이 변경되는 트리거를 작성</a:t>
            </a:r>
            <a:endParaRPr lang="en-US" altLang="ko-KR" dirty="0"/>
          </a:p>
          <a:p>
            <a:r>
              <a:rPr lang="ko-KR" altLang="en-US" dirty="0"/>
              <a:t>트리거나 프로시저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안에서 변수를 사용할 때는 </a:t>
            </a:r>
            <a:r>
              <a:rPr lang="en-US" altLang="ko-KR" dirty="0"/>
              <a:t>declare</a:t>
            </a:r>
            <a:r>
              <a:rPr lang="ko-KR" altLang="en-US" dirty="0"/>
              <a:t>를 사용하여 선언 후 변수 사용 </a:t>
            </a:r>
            <a:r>
              <a:rPr lang="en-US" altLang="ko-KR" dirty="0"/>
              <a:t>(</a:t>
            </a:r>
            <a:r>
              <a:rPr lang="ko-KR" altLang="en-US" dirty="0"/>
              <a:t>지역변수 개념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트리거나 프로시저 안에서의 변수는 전역변수</a:t>
            </a:r>
            <a:r>
              <a:rPr lang="en-US" altLang="ko-KR" dirty="0"/>
              <a:t>(@</a:t>
            </a:r>
            <a:r>
              <a:rPr lang="ko-KR" altLang="en-US" dirty="0" err="1"/>
              <a:t>변수명</a:t>
            </a:r>
            <a:r>
              <a:rPr lang="en-US" altLang="ko-KR" dirty="0"/>
              <a:t>)</a:t>
            </a:r>
            <a:r>
              <a:rPr lang="ko-KR" altLang="en-US" dirty="0"/>
              <a:t>을 사용할 수 없음</a:t>
            </a:r>
            <a:endParaRPr lang="en-US" altLang="ko-KR" dirty="0"/>
          </a:p>
          <a:p>
            <a:r>
              <a:rPr lang="ko-KR" altLang="en-US" dirty="0"/>
              <a:t>트리거나 프로시저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안에서는 </a:t>
            </a:r>
          </a:p>
        </p:txBody>
      </p:sp>
    </p:spTree>
    <p:extLst>
      <p:ext uri="{BB962C8B-B14F-4D97-AF65-F5344CB8AC3E}">
        <p14:creationId xmlns:p14="http://schemas.microsoft.com/office/powerpoint/2010/main" val="3606771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8BBA1-11CB-5957-04A0-A98D2643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BF7A8-DABA-AD5A-462F-8D204B7B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School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베이스에서</a:t>
            </a:r>
            <a:endParaRPr lang="en-US" altLang="ko-KR" dirty="0"/>
          </a:p>
          <a:p>
            <a:r>
              <a:rPr lang="en-US" altLang="ko-KR" dirty="0"/>
              <a:t>Couse </a:t>
            </a:r>
            <a:r>
              <a:rPr lang="ko-KR" altLang="en-US" dirty="0"/>
              <a:t>테이블에 해당 코스의 수강인원을 집계하는 필드</a:t>
            </a:r>
            <a:endParaRPr lang="en-US" altLang="ko-KR" dirty="0"/>
          </a:p>
          <a:p>
            <a:r>
              <a:rPr lang="en-US" altLang="ko-KR" dirty="0" err="1"/>
              <a:t>Co_degree</a:t>
            </a:r>
            <a:r>
              <a:rPr lang="en-US" altLang="ko-KR" dirty="0"/>
              <a:t> : </a:t>
            </a:r>
            <a:r>
              <a:rPr lang="ko-KR" altLang="en-US" dirty="0"/>
              <a:t>필드 네임</a:t>
            </a:r>
            <a:endParaRPr lang="en-US" altLang="ko-KR" dirty="0"/>
          </a:p>
          <a:p>
            <a:r>
              <a:rPr lang="en-US" altLang="ko-KR" dirty="0" err="1"/>
              <a:t>Co_degree</a:t>
            </a:r>
            <a:r>
              <a:rPr lang="en-US" altLang="ko-KR" dirty="0"/>
              <a:t> </a:t>
            </a:r>
            <a:r>
              <a:rPr lang="ko-KR" altLang="en-US" dirty="0"/>
              <a:t>필드에 해당 코스를 </a:t>
            </a:r>
            <a:r>
              <a:rPr lang="ko-KR" altLang="en-US" dirty="0" err="1"/>
              <a:t>듣고있는</a:t>
            </a:r>
            <a:r>
              <a:rPr lang="ko-KR" altLang="en-US" dirty="0"/>
              <a:t> 인원 수를 집계하여 업데이트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Attend</a:t>
            </a:r>
            <a:r>
              <a:rPr lang="ko-KR" altLang="en-US" dirty="0"/>
              <a:t>에 수강신청을 하면 </a:t>
            </a:r>
            <a:r>
              <a:rPr lang="en-US" altLang="ko-KR" dirty="0" err="1"/>
              <a:t>couse</a:t>
            </a:r>
            <a:r>
              <a:rPr lang="ko-KR" altLang="en-US" dirty="0"/>
              <a:t>의 </a:t>
            </a:r>
            <a:r>
              <a:rPr lang="en-US" altLang="ko-KR" dirty="0" err="1"/>
              <a:t>co_degree</a:t>
            </a:r>
            <a:r>
              <a:rPr lang="ko-KR" altLang="en-US" dirty="0"/>
              <a:t>가 자동 증가</a:t>
            </a:r>
            <a:endParaRPr lang="en-US" altLang="ko-KR" dirty="0"/>
          </a:p>
          <a:p>
            <a:r>
              <a:rPr lang="en-US" altLang="ko-KR" dirty="0"/>
              <a:t>Attend</a:t>
            </a:r>
            <a:r>
              <a:rPr lang="ko-KR" altLang="en-US" dirty="0"/>
              <a:t>에 수강신청을 수정하면 </a:t>
            </a:r>
            <a:r>
              <a:rPr lang="en-US" altLang="ko-KR" dirty="0"/>
              <a:t>course</a:t>
            </a:r>
            <a:r>
              <a:rPr lang="ko-KR" altLang="en-US" dirty="0"/>
              <a:t>의 </a:t>
            </a:r>
            <a:r>
              <a:rPr lang="en-US" altLang="ko-KR" dirty="0" err="1"/>
              <a:t>co_degree</a:t>
            </a:r>
            <a:r>
              <a:rPr lang="ko-KR" altLang="en-US" dirty="0"/>
              <a:t>가 자동으로 집계</a:t>
            </a:r>
          </a:p>
        </p:txBody>
      </p:sp>
    </p:spTree>
    <p:extLst>
      <p:ext uri="{BB962C8B-B14F-4D97-AF65-F5344CB8AC3E}">
        <p14:creationId xmlns:p14="http://schemas.microsoft.com/office/powerpoint/2010/main" val="31869769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65BB6-AA66-C4C8-B281-60B886C2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  <a:r>
              <a:rPr lang="en-US" altLang="ko-KR" dirty="0"/>
              <a:t>(procedure) :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4609E-F5BE-94EE-292E-833C98C2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일련의 쿼리를 마치 하나의 함수처럼 실행하기 위한 쿼리 집합</a:t>
            </a:r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한번에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구문 처리가 가능</a:t>
            </a:r>
            <a:r>
              <a:rPr lang="en-US" altLang="ko-KR" dirty="0"/>
              <a:t>, </a:t>
            </a:r>
            <a:r>
              <a:rPr lang="ko-KR" altLang="en-US" dirty="0"/>
              <a:t>처리시간 단축</a:t>
            </a:r>
            <a:r>
              <a:rPr lang="en-US" altLang="ko-KR" dirty="0"/>
              <a:t>, </a:t>
            </a:r>
            <a:r>
              <a:rPr lang="ko-KR" altLang="en-US" dirty="0"/>
              <a:t>유지보수</a:t>
            </a:r>
            <a:r>
              <a:rPr lang="en-US" altLang="ko-KR" dirty="0"/>
              <a:t>b</a:t>
            </a:r>
          </a:p>
          <a:p>
            <a:r>
              <a:rPr lang="en-US" altLang="ko-KR" dirty="0"/>
              <a:t>Drop procedure if exists [</a:t>
            </a:r>
            <a:r>
              <a:rPr lang="ko-KR" altLang="en-US" dirty="0"/>
              <a:t>프로시저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Delimiter //</a:t>
            </a:r>
          </a:p>
          <a:p>
            <a:r>
              <a:rPr lang="en-US" altLang="ko-KR" dirty="0"/>
              <a:t>Create procedure [</a:t>
            </a:r>
            <a:r>
              <a:rPr lang="ko-KR" altLang="en-US" dirty="0"/>
              <a:t>프로시저</a:t>
            </a:r>
            <a:r>
              <a:rPr lang="en-US" altLang="ko-KR" dirty="0"/>
              <a:t>] ([</a:t>
            </a:r>
            <a:r>
              <a:rPr lang="ko-KR" altLang="en-US" dirty="0"/>
              <a:t>매개변수</a:t>
            </a:r>
            <a:r>
              <a:rPr lang="en-US" altLang="ko-KR" dirty="0"/>
              <a:t>] =&gt; in, out, </a:t>
            </a:r>
            <a:r>
              <a:rPr lang="en-US" altLang="ko-KR" dirty="0" err="1"/>
              <a:t>inout</a:t>
            </a:r>
            <a:endParaRPr lang="en-US" altLang="ko-KR" dirty="0"/>
          </a:p>
          <a:p>
            <a:r>
              <a:rPr lang="en-US" altLang="ko-KR" dirty="0"/>
              <a:t>In </a:t>
            </a:r>
            <a:r>
              <a:rPr lang="ko-KR" altLang="en-US" dirty="0"/>
              <a:t>매개변수</a:t>
            </a:r>
            <a:r>
              <a:rPr lang="en-US" altLang="ko-KR" dirty="0"/>
              <a:t>(</a:t>
            </a:r>
            <a:r>
              <a:rPr lang="en-US" altLang="ko-KR" dirty="0" err="1"/>
              <a:t>in_name</a:t>
            </a:r>
            <a:r>
              <a:rPr lang="en-US" altLang="ko-KR" dirty="0"/>
              <a:t>), out(</a:t>
            </a:r>
            <a:r>
              <a:rPr lang="en-US" altLang="ko-KR" dirty="0" err="1"/>
              <a:t>out_mode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실행문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End//</a:t>
            </a:r>
          </a:p>
          <a:p>
            <a:r>
              <a:rPr lang="en-US" altLang="ko-KR" dirty="0"/>
              <a:t>Delimiter ;</a:t>
            </a:r>
          </a:p>
          <a:p>
            <a:r>
              <a:rPr lang="en-US" altLang="ko-KR" dirty="0"/>
              <a:t>Call </a:t>
            </a:r>
            <a:r>
              <a:rPr lang="ko-KR" altLang="en-US" dirty="0"/>
              <a:t>프로시저</a:t>
            </a:r>
            <a:r>
              <a:rPr lang="en-US" altLang="ko-KR" dirty="0"/>
              <a:t>(); = </a:t>
            </a:r>
            <a:r>
              <a:rPr lang="ko-KR" altLang="en-US" dirty="0"/>
              <a:t>프로시저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7205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45DEC-7032-C5EB-DC2C-20691E3F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 매개변수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4A67B-4EEE-2400-D161-18E4D686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In, out, </a:t>
            </a:r>
            <a:r>
              <a:rPr lang="en-US" altLang="ko-KR" dirty="0" err="1"/>
              <a:t>inout</a:t>
            </a:r>
            <a:endParaRPr lang="en-US" altLang="ko-KR" dirty="0"/>
          </a:p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프로시저에 값을 전달하며 프로시저 내부에서 값을 수정</a:t>
            </a:r>
            <a:endParaRPr lang="en-US" altLang="ko-KR" dirty="0"/>
          </a:p>
          <a:p>
            <a:r>
              <a:rPr lang="en-US" altLang="ko-KR" dirty="0"/>
              <a:t>In </a:t>
            </a:r>
            <a:r>
              <a:rPr lang="ko-KR" altLang="en-US" dirty="0"/>
              <a:t>매개변수는 복사본만을 사용한다는 뜻</a:t>
            </a:r>
            <a:endParaRPr lang="en-US" altLang="ko-KR" dirty="0"/>
          </a:p>
          <a:p>
            <a:r>
              <a:rPr lang="en-US" altLang="ko-KR" dirty="0"/>
              <a:t>Out : </a:t>
            </a:r>
            <a:r>
              <a:rPr lang="ko-KR" altLang="en-US" dirty="0"/>
              <a:t>프로시저의 값을 호출자에게 다시 전달</a:t>
            </a:r>
            <a:r>
              <a:rPr lang="en-US" altLang="ko-KR" dirty="0"/>
              <a:t>. </a:t>
            </a:r>
            <a:r>
              <a:rPr lang="ko-KR" altLang="en-US" dirty="0"/>
              <a:t>프로시저가 반환 될 때 새로운 값이 호출자에게 리턴</a:t>
            </a:r>
            <a:r>
              <a:rPr lang="en-US" altLang="ko-KR" dirty="0"/>
              <a:t>. </a:t>
            </a:r>
            <a:r>
              <a:rPr lang="ko-KR" altLang="en-US" dirty="0"/>
              <a:t>초기 값은 프로시저 내부에서 </a:t>
            </a:r>
            <a:r>
              <a:rPr lang="en-US" altLang="ko-KR" dirty="0"/>
              <a:t>null</a:t>
            </a:r>
          </a:p>
          <a:p>
            <a:r>
              <a:rPr lang="en-US" altLang="ko-KR" dirty="0" err="1"/>
              <a:t>Inout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 + out</a:t>
            </a:r>
          </a:p>
          <a:p>
            <a:r>
              <a:rPr lang="ko-KR" altLang="en-US" dirty="0"/>
              <a:t>호출자에 의해 하나의 변수가 초기화 되고 변경된 값을 호출자에게 리턴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081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27BCC-4475-9038-ABA2-DE8D5C67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8C5C-EAC5-D4DC-5F28-6E8D860C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Student </a:t>
            </a:r>
            <a:r>
              <a:rPr lang="ko-KR" altLang="en-US" dirty="0"/>
              <a:t>테이블의 </a:t>
            </a:r>
            <a:r>
              <a:rPr lang="en-US" altLang="ko-KR" dirty="0" err="1"/>
              <a:t>st_point</a:t>
            </a:r>
            <a:r>
              <a:rPr lang="en-US" altLang="ko-KR" dirty="0"/>
              <a:t>(</a:t>
            </a:r>
            <a:r>
              <a:rPr lang="ko-KR" altLang="en-US" dirty="0"/>
              <a:t>이수학점</a:t>
            </a:r>
            <a:r>
              <a:rPr lang="en-US" altLang="ko-KR" dirty="0"/>
              <a:t>)</a:t>
            </a:r>
            <a:r>
              <a:rPr lang="ko-KR" altLang="en-US" dirty="0"/>
              <a:t>를 업데이트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학점을 주는 조건 </a:t>
            </a:r>
            <a:r>
              <a:rPr lang="en-US" altLang="ko-KR" dirty="0"/>
              <a:t>: </a:t>
            </a:r>
            <a:r>
              <a:rPr lang="en-US" altLang="ko-KR" dirty="0" err="1"/>
              <a:t>at_repetition</a:t>
            </a:r>
            <a:r>
              <a:rPr lang="en-US" altLang="ko-KR" dirty="0"/>
              <a:t> = ‘n’</a:t>
            </a:r>
            <a:r>
              <a:rPr lang="ko-KR" altLang="en-US" dirty="0"/>
              <a:t>이면 학점을 얻음</a:t>
            </a:r>
            <a:endParaRPr lang="en-US" altLang="ko-KR" dirty="0"/>
          </a:p>
          <a:p>
            <a:r>
              <a:rPr lang="en-US" altLang="ko-KR" dirty="0"/>
              <a:t>Attend </a:t>
            </a:r>
            <a:r>
              <a:rPr lang="ko-KR" altLang="en-US" dirty="0"/>
              <a:t>테이블의 </a:t>
            </a:r>
            <a:r>
              <a:rPr lang="en-US" altLang="ko-KR" dirty="0" err="1"/>
              <a:t>at_co_num</a:t>
            </a:r>
            <a:r>
              <a:rPr lang="ko-KR" altLang="en-US" dirty="0"/>
              <a:t>가 어느 과목인지 먼저 확인</a:t>
            </a:r>
            <a:endParaRPr lang="en-US" altLang="ko-KR" dirty="0"/>
          </a:p>
          <a:p>
            <a:r>
              <a:rPr lang="en-US" altLang="ko-KR" dirty="0"/>
              <a:t>Subject </a:t>
            </a:r>
            <a:r>
              <a:rPr lang="ko-KR" altLang="en-US" dirty="0"/>
              <a:t>테이블에서 과목의 </a:t>
            </a:r>
            <a:r>
              <a:rPr lang="en-US" altLang="ko-KR" dirty="0" err="1"/>
              <a:t>su_point</a:t>
            </a:r>
            <a:r>
              <a:rPr lang="en-US" altLang="ko-KR" dirty="0"/>
              <a:t> </a:t>
            </a:r>
            <a:r>
              <a:rPr lang="ko-KR" altLang="en-US" dirty="0"/>
              <a:t>체크 후</a:t>
            </a:r>
            <a:endParaRPr lang="en-US" altLang="ko-KR" dirty="0"/>
          </a:p>
          <a:p>
            <a:r>
              <a:rPr lang="en-US" altLang="ko-KR" dirty="0"/>
              <a:t>Sum(</a:t>
            </a:r>
            <a:r>
              <a:rPr lang="en-US" altLang="ko-KR" dirty="0" err="1"/>
              <a:t>su_point</a:t>
            </a:r>
            <a:r>
              <a:rPr lang="en-US" altLang="ko-KR" dirty="0"/>
              <a:t>)</a:t>
            </a:r>
            <a:r>
              <a:rPr lang="ko-KR" altLang="en-US" dirty="0"/>
              <a:t>하여 </a:t>
            </a:r>
            <a:r>
              <a:rPr lang="en-US" altLang="ko-KR" dirty="0"/>
              <a:t>student </a:t>
            </a:r>
            <a:r>
              <a:rPr lang="ko-KR" altLang="en-US" dirty="0"/>
              <a:t>테이블의 </a:t>
            </a:r>
            <a:r>
              <a:rPr lang="en-US" altLang="ko-KR" dirty="0" err="1"/>
              <a:t>st_point</a:t>
            </a:r>
            <a:r>
              <a:rPr lang="ko-KR" altLang="en-US" dirty="0"/>
              <a:t>에 </a:t>
            </a:r>
            <a:r>
              <a:rPr lang="en-US" altLang="ko-KR" dirty="0"/>
              <a:t>update</a:t>
            </a:r>
          </a:p>
          <a:p>
            <a:endParaRPr lang="en-US" altLang="ko-KR" dirty="0"/>
          </a:p>
          <a:p>
            <a:r>
              <a:rPr lang="en-US" altLang="ko-KR" dirty="0"/>
              <a:t>Call </a:t>
            </a:r>
            <a:r>
              <a:rPr lang="en-US" altLang="ko-KR" dirty="0" err="1"/>
              <a:t>update_stpoint</a:t>
            </a:r>
            <a:r>
              <a:rPr lang="en-US" altLang="ko-KR" dirty="0"/>
              <a:t>(</a:t>
            </a:r>
            <a:r>
              <a:rPr lang="ko-KR" altLang="en-US" dirty="0"/>
              <a:t>학번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16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2203F-B70E-3277-9B6B-7054CE27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구조 수정</a:t>
            </a:r>
            <a:r>
              <a:rPr lang="en-US" altLang="ko-KR" dirty="0"/>
              <a:t>(Alter)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A3090-3D1A-A25B-164F-AE9EE76BA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71"/>
            <a:ext cx="10515600" cy="435133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칼럼 추가</a:t>
            </a:r>
            <a:r>
              <a:rPr lang="en-US" altLang="ko-KR" sz="2000" dirty="0"/>
              <a:t>(add)</a:t>
            </a:r>
          </a:p>
          <a:p>
            <a:pPr lvl="1"/>
            <a:r>
              <a:rPr lang="en-US" altLang="ko-KR" sz="2000" dirty="0"/>
              <a:t>Alter table </a:t>
            </a:r>
            <a:r>
              <a:rPr lang="ko-KR" altLang="en-US" sz="2000" dirty="0"/>
              <a:t>테이블명 </a:t>
            </a:r>
            <a:r>
              <a:rPr lang="en-US" altLang="ko-KR" sz="2000" dirty="0"/>
              <a:t>add column </a:t>
            </a:r>
            <a:r>
              <a:rPr lang="ko-KR" altLang="en-US" sz="2000" dirty="0" err="1"/>
              <a:t>추가칼럼명</a:t>
            </a:r>
            <a:r>
              <a:rPr lang="ko-KR" altLang="en-US" sz="2000" dirty="0"/>
              <a:t>  </a:t>
            </a:r>
            <a:r>
              <a:rPr lang="ko-KR" altLang="en-US" sz="2000" dirty="0" err="1"/>
              <a:t>속성나열</a:t>
            </a:r>
            <a:r>
              <a:rPr lang="en-US" altLang="ko-KR" sz="2000" dirty="0"/>
              <a:t>;</a:t>
            </a:r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칼럼 변경</a:t>
            </a:r>
            <a:r>
              <a:rPr lang="en-US" altLang="ko-KR" sz="2000" dirty="0"/>
              <a:t>(modify) : </a:t>
            </a:r>
            <a:r>
              <a:rPr lang="ko-KR" altLang="en-US" sz="2000" dirty="0"/>
              <a:t>속성만 변경</a:t>
            </a:r>
            <a:endParaRPr lang="en-US" altLang="ko-KR" sz="2000" dirty="0"/>
          </a:p>
          <a:p>
            <a:pPr lvl="1"/>
            <a:r>
              <a:rPr lang="en-US" altLang="ko-KR" sz="2000" dirty="0"/>
              <a:t>Alter</a:t>
            </a:r>
            <a:r>
              <a:rPr lang="ko-KR" altLang="en-US" sz="2000" dirty="0"/>
              <a:t> </a:t>
            </a:r>
            <a:r>
              <a:rPr lang="en-US" altLang="ko-KR" sz="2000" dirty="0"/>
              <a:t>table</a:t>
            </a:r>
            <a:r>
              <a:rPr lang="ko-KR" altLang="en-US" sz="2000" dirty="0"/>
              <a:t> 테이블명 </a:t>
            </a:r>
            <a:r>
              <a:rPr lang="en-US" altLang="ko-KR" sz="2000" dirty="0"/>
              <a:t>modify column </a:t>
            </a:r>
            <a:r>
              <a:rPr lang="ko-KR" altLang="en-US" sz="2000" dirty="0" err="1"/>
              <a:t>변경칼럼명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속성나열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모든속성</a:t>
            </a:r>
            <a:r>
              <a:rPr lang="en-US" altLang="ko-KR" sz="2000" dirty="0"/>
              <a:t>);</a:t>
            </a:r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칼럼 변경</a:t>
            </a:r>
            <a:r>
              <a:rPr lang="en-US" altLang="ko-KR" sz="2000" dirty="0"/>
              <a:t>(change) : </a:t>
            </a:r>
            <a:r>
              <a:rPr lang="ko-KR" altLang="en-US" sz="2000" dirty="0"/>
              <a:t>이름도 변경</a:t>
            </a:r>
            <a:endParaRPr lang="en-US" altLang="ko-KR" sz="2000" dirty="0"/>
          </a:p>
          <a:p>
            <a:pPr lvl="1"/>
            <a:r>
              <a:rPr lang="en-US" altLang="ko-KR" sz="2000" dirty="0"/>
              <a:t>Alter table </a:t>
            </a:r>
            <a:r>
              <a:rPr lang="ko-KR" altLang="en-US" sz="2000" dirty="0"/>
              <a:t>테이블명 </a:t>
            </a:r>
            <a:r>
              <a:rPr lang="en-US" altLang="ko-KR" sz="2000" dirty="0"/>
              <a:t>change column (</a:t>
            </a:r>
            <a:r>
              <a:rPr lang="ko-KR" altLang="en-US" sz="2000" dirty="0"/>
              <a:t>전</a:t>
            </a:r>
            <a:r>
              <a:rPr lang="en-US" altLang="ko-KR" sz="2000" dirty="0"/>
              <a:t>)</a:t>
            </a:r>
            <a:r>
              <a:rPr lang="ko-KR" altLang="en-US" sz="2000" dirty="0" err="1"/>
              <a:t>칼럼명</a:t>
            </a:r>
            <a:r>
              <a:rPr lang="en-US" altLang="ko-KR" sz="2000" dirty="0"/>
              <a:t>1 (</a:t>
            </a:r>
            <a:r>
              <a:rPr lang="ko-KR" altLang="en-US" sz="2000" dirty="0"/>
              <a:t>후</a:t>
            </a:r>
            <a:r>
              <a:rPr lang="en-US" altLang="ko-KR" sz="2000" dirty="0"/>
              <a:t>)</a:t>
            </a:r>
            <a:r>
              <a:rPr lang="ko-KR" altLang="en-US" sz="2000" dirty="0" err="1"/>
              <a:t>칼럼명</a:t>
            </a:r>
            <a:r>
              <a:rPr lang="en-US" altLang="ko-KR" sz="2000" dirty="0"/>
              <a:t>2 </a:t>
            </a:r>
            <a:r>
              <a:rPr lang="ko-KR" altLang="en-US" sz="2000" dirty="0" err="1"/>
              <a:t>속성나열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모든속성</a:t>
            </a:r>
            <a:r>
              <a:rPr lang="en-US" altLang="ko-KR" sz="2000" dirty="0"/>
              <a:t>);</a:t>
            </a:r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칼럼 삭제</a:t>
            </a:r>
            <a:r>
              <a:rPr lang="en-US" altLang="ko-KR" sz="2000" dirty="0"/>
              <a:t>(drop)</a:t>
            </a:r>
          </a:p>
          <a:p>
            <a:pPr lvl="1"/>
            <a:r>
              <a:rPr lang="en-US" altLang="ko-KR" sz="2000" dirty="0"/>
              <a:t>Alter table </a:t>
            </a:r>
            <a:r>
              <a:rPr lang="ko-KR" altLang="en-US" sz="2000" dirty="0"/>
              <a:t>테이블명 </a:t>
            </a:r>
            <a:r>
              <a:rPr lang="en-US" altLang="ko-KR" sz="2000" dirty="0"/>
              <a:t>drop column </a:t>
            </a:r>
            <a:r>
              <a:rPr lang="ko-KR" altLang="en-US" sz="2000" dirty="0" err="1"/>
              <a:t>삭제칼럼명</a:t>
            </a:r>
            <a:r>
              <a:rPr lang="en-US" altLang="ko-KR" sz="2000" dirty="0"/>
              <a:t>;</a:t>
            </a:r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테이블 이름 변경</a:t>
            </a:r>
            <a:r>
              <a:rPr lang="en-US" altLang="ko-KR" sz="2000" dirty="0"/>
              <a:t>(rename)</a:t>
            </a:r>
          </a:p>
          <a:p>
            <a:pPr lvl="1"/>
            <a:r>
              <a:rPr lang="en-US" altLang="ko-KR" sz="2000" dirty="0"/>
              <a:t>Alter table (</a:t>
            </a:r>
            <a:r>
              <a:rPr lang="ko-KR" altLang="en-US" sz="2000" dirty="0"/>
              <a:t>변경 전</a:t>
            </a:r>
            <a:r>
              <a:rPr lang="en-US" altLang="ko-KR" sz="2000" dirty="0"/>
              <a:t>)</a:t>
            </a:r>
            <a:r>
              <a:rPr lang="ko-KR" altLang="en-US" sz="2000" dirty="0"/>
              <a:t>테이블명 </a:t>
            </a:r>
            <a:r>
              <a:rPr lang="en-US" altLang="ko-KR" sz="2000" dirty="0"/>
              <a:t>rename (</a:t>
            </a:r>
            <a:r>
              <a:rPr lang="ko-KR" altLang="en-US" sz="2000" dirty="0"/>
              <a:t>변경 후</a:t>
            </a:r>
            <a:r>
              <a:rPr lang="en-US" altLang="ko-KR" sz="2000" dirty="0"/>
              <a:t>)</a:t>
            </a:r>
            <a:r>
              <a:rPr lang="ko-KR" altLang="en-US" sz="2000" dirty="0"/>
              <a:t>테이블명</a:t>
            </a:r>
            <a:r>
              <a:rPr lang="en-US" altLang="ko-KR" sz="2000" dirty="0"/>
              <a:t>;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653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BB163-57FA-31BB-D118-1D693906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ko-KR" altLang="en-US" dirty="0" err="1"/>
              <a:t>튜플</a:t>
            </a:r>
            <a:r>
              <a:rPr lang="en-US" altLang="ko-KR" dirty="0"/>
              <a:t>(</a:t>
            </a:r>
            <a:r>
              <a:rPr lang="ko-KR" altLang="en-US" dirty="0"/>
              <a:t>안의 데이터</a:t>
            </a:r>
            <a:r>
              <a:rPr lang="en-US" altLang="ko-KR" dirty="0"/>
              <a:t>) </a:t>
            </a:r>
            <a:r>
              <a:rPr lang="ko-KR" altLang="en-US" dirty="0"/>
              <a:t>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66BCC-A128-9A7B-AF43-AB332CEE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테이블명 </a:t>
            </a:r>
            <a:r>
              <a:rPr lang="en-US" altLang="ko-KR" dirty="0"/>
              <a:t>set </a:t>
            </a:r>
            <a:r>
              <a:rPr lang="ko-KR" altLang="en-US" dirty="0"/>
              <a:t>바꿀 칼럼 </a:t>
            </a:r>
            <a:r>
              <a:rPr lang="en-US" altLang="ko-KR" dirty="0"/>
              <a:t>= ‘</a:t>
            </a:r>
            <a:r>
              <a:rPr lang="ko-KR" altLang="en-US" dirty="0"/>
              <a:t>값</a:t>
            </a:r>
            <a:r>
              <a:rPr lang="en-US" altLang="ko-KR" dirty="0"/>
              <a:t>‘</a:t>
            </a:r>
          </a:p>
          <a:p>
            <a:r>
              <a:rPr lang="en-US" altLang="ko-KR" dirty="0"/>
              <a:t>Where </a:t>
            </a:r>
            <a:r>
              <a:rPr lang="ko-KR" altLang="en-US" dirty="0"/>
              <a:t>조건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Update student set major = ‘computer’</a:t>
            </a:r>
          </a:p>
          <a:p>
            <a:r>
              <a:rPr lang="en-US" altLang="ko-KR" dirty="0"/>
              <a:t>Where num = 4444;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24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17551-4D55-173D-BEB2-DC9643C1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ko-KR" altLang="en-US" dirty="0" err="1"/>
              <a:t>튜플</a:t>
            </a:r>
            <a:r>
              <a:rPr lang="en-US" altLang="ko-KR" dirty="0"/>
              <a:t>(</a:t>
            </a:r>
            <a:r>
              <a:rPr lang="ko-KR" altLang="en-US" dirty="0"/>
              <a:t>안에 있는 데이터</a:t>
            </a:r>
            <a:r>
              <a:rPr lang="en-US" altLang="ko-KR" dirty="0"/>
              <a:t>)</a:t>
            </a:r>
            <a:r>
              <a:rPr lang="ko-KR" altLang="en-US" dirty="0"/>
              <a:t>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2985E-604D-C15B-8530-E143A12C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 from </a:t>
            </a:r>
            <a:r>
              <a:rPr lang="ko-KR" altLang="en-US" dirty="0"/>
              <a:t>테이블명 </a:t>
            </a:r>
            <a:r>
              <a:rPr lang="en-US" altLang="ko-KR" dirty="0"/>
              <a:t>where </a:t>
            </a:r>
            <a:r>
              <a:rPr lang="ko-KR" altLang="en-US" dirty="0"/>
              <a:t>조건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Delete from student where num = 4444;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32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E169A-5CDC-D910-4E6D-3DBDFD55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9C762-AF4F-54BF-D0E0-EDAEF4DD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검색하고자 하는 필드 명 </a:t>
            </a:r>
            <a:r>
              <a:rPr lang="en-US" altLang="ko-KR" dirty="0"/>
              <a:t>from </a:t>
            </a:r>
            <a:r>
              <a:rPr lang="ko-KR" altLang="en-US" dirty="0"/>
              <a:t>필드 명</a:t>
            </a:r>
            <a:endParaRPr lang="en-US" altLang="ko-KR" dirty="0"/>
          </a:p>
          <a:p>
            <a:r>
              <a:rPr lang="en-US" altLang="ko-KR" dirty="0"/>
              <a:t>Where </a:t>
            </a:r>
            <a:r>
              <a:rPr lang="ko-KR" altLang="en-US" dirty="0"/>
              <a:t>조건 </a:t>
            </a:r>
            <a:r>
              <a:rPr lang="en-US" altLang="ko-KR" dirty="0"/>
              <a:t>(</a:t>
            </a:r>
            <a:r>
              <a:rPr lang="ko-KR" altLang="en-US" dirty="0"/>
              <a:t>없으면 생략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Group by </a:t>
            </a:r>
            <a:r>
              <a:rPr lang="ko-KR" altLang="en-US" dirty="0"/>
              <a:t>묶고자 하는 값의 필드 명</a:t>
            </a:r>
            <a:r>
              <a:rPr lang="en-US" altLang="ko-KR" dirty="0"/>
              <a:t>(</a:t>
            </a:r>
            <a:r>
              <a:rPr lang="ko-KR" altLang="en-US" dirty="0"/>
              <a:t>없으면 생략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Having </a:t>
            </a:r>
            <a:r>
              <a:rPr lang="ko-KR" altLang="en-US" dirty="0"/>
              <a:t>그룹의 조건</a:t>
            </a:r>
            <a:r>
              <a:rPr lang="en-US" altLang="ko-KR" dirty="0"/>
              <a:t>(</a:t>
            </a:r>
            <a:r>
              <a:rPr lang="ko-KR" altLang="en-US" dirty="0"/>
              <a:t>없으면 생략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Order by </a:t>
            </a:r>
            <a:r>
              <a:rPr lang="ko-KR" altLang="en-US" dirty="0"/>
              <a:t>정렬 필드</a:t>
            </a:r>
            <a:r>
              <a:rPr lang="en-US" altLang="ko-KR" dirty="0"/>
              <a:t>(</a:t>
            </a:r>
            <a:r>
              <a:rPr lang="ko-KR" altLang="en-US" dirty="0"/>
              <a:t>없으면 생략 가능</a:t>
            </a:r>
            <a:r>
              <a:rPr lang="en-US" altLang="ko-KR" dirty="0"/>
              <a:t>) – </a:t>
            </a:r>
            <a:r>
              <a:rPr lang="ko-KR" altLang="en-US" dirty="0"/>
              <a:t>항상 가장 마지막</a:t>
            </a:r>
          </a:p>
        </p:txBody>
      </p:sp>
    </p:spTree>
    <p:extLst>
      <p:ext uri="{BB962C8B-B14F-4D97-AF65-F5344CB8AC3E}">
        <p14:creationId xmlns:p14="http://schemas.microsoft.com/office/powerpoint/2010/main" val="315556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3626</Words>
  <Application>Microsoft Office PowerPoint</Application>
  <PresentationFormat>와이드스크린</PresentationFormat>
  <Paragraphs>570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helveticaneue bold</vt:lpstr>
      <vt:lpstr>HelveticaNeueLight</vt:lpstr>
      <vt:lpstr>맑은 고딕</vt:lpstr>
      <vt:lpstr>Arial</vt:lpstr>
      <vt:lpstr>Symbol</vt:lpstr>
      <vt:lpstr>Office 테마</vt:lpstr>
      <vt:lpstr>DB 명령어</vt:lpstr>
      <vt:lpstr>PowerPoint 프레젠테이션</vt:lpstr>
      <vt:lpstr>데이터베이스 생성</vt:lpstr>
      <vt:lpstr>테이블 생성</vt:lpstr>
      <vt:lpstr>테이블 안의 내용 추가 – insert문</vt:lpstr>
      <vt:lpstr>테이블 구조 수정(Alter)</vt:lpstr>
      <vt:lpstr>테이블 튜플(안의 데이터) 변경</vt:lpstr>
      <vt:lpstr>테이블 튜플(안에 있는 데이터) 삭제</vt:lpstr>
      <vt:lpstr>PowerPoint 프레젠테이션</vt:lpstr>
      <vt:lpstr>PowerPoint 프레젠테이션</vt:lpstr>
      <vt:lpstr>PowerPoint 프레젠테이션</vt:lpstr>
      <vt:lpstr>집약과 정렬</vt:lpstr>
      <vt:lpstr>새로운 테이블 생성</vt:lpstr>
      <vt:lpstr>Shop 데이터베이스</vt:lpstr>
      <vt:lpstr>과제</vt:lpstr>
      <vt:lpstr>트랜잭션(transaction)</vt:lpstr>
      <vt:lpstr>트랜잭션</vt:lpstr>
      <vt:lpstr>SQL 내장함수</vt:lpstr>
      <vt:lpstr>SQL 내장함수</vt:lpstr>
      <vt:lpstr>SQL 내장함수</vt:lpstr>
      <vt:lpstr>날짜함수 </vt:lpstr>
      <vt:lpstr>날짜함수 </vt:lpstr>
      <vt:lpstr>변수 사용 가능</vt:lpstr>
      <vt:lpstr>논리함수</vt:lpstr>
      <vt:lpstr>정보함수</vt:lpstr>
      <vt:lpstr>Student 테이블</vt:lpstr>
      <vt:lpstr>Buy 테이블</vt:lpstr>
      <vt:lpstr>Test3 테이블</vt:lpstr>
      <vt:lpstr>Product 테이블</vt:lpstr>
      <vt:lpstr>PowerPoint 프레젠테이션</vt:lpstr>
      <vt:lpstr>ERD 생성</vt:lpstr>
      <vt:lpstr>ERD</vt:lpstr>
      <vt:lpstr>외래키 추가</vt:lpstr>
      <vt:lpstr>내부 데이터 삽입</vt:lpstr>
      <vt:lpstr>School database</vt:lpstr>
      <vt:lpstr>join</vt:lpstr>
      <vt:lpstr>과제</vt:lpstr>
      <vt:lpstr>Outer join – left join, right join</vt:lpstr>
      <vt:lpstr>PowerPoint 프레젠테이션</vt:lpstr>
      <vt:lpstr>Attend 테이블 채우기</vt:lpstr>
      <vt:lpstr>Index 인덱스</vt:lpstr>
      <vt:lpstr>Index를 타지 않는 경우</vt:lpstr>
      <vt:lpstr>Index 설정 – 테이블 생성</vt:lpstr>
      <vt:lpstr>Index 생성 – 기존 테이블에 추가</vt:lpstr>
      <vt:lpstr>View – 뷰 생성</vt:lpstr>
      <vt:lpstr>View 생성</vt:lpstr>
      <vt:lpstr>뷰 대체 명령어</vt:lpstr>
      <vt:lpstr>뷰 생성 예제</vt:lpstr>
      <vt:lpstr>트리거 : 연쇄반응(작용)</vt:lpstr>
      <vt:lpstr>트리거 예제</vt:lpstr>
      <vt:lpstr>트리거 예제</vt:lpstr>
      <vt:lpstr>트리거 예제</vt:lpstr>
      <vt:lpstr>프로시저(procedure) : 함수(메서드)</vt:lpstr>
      <vt:lpstr>프로시저 매개변수 3가지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명령어</dc:title>
  <dc:creator>EZENIC-163</dc:creator>
  <cp:lastModifiedBy>EZENIC-163</cp:lastModifiedBy>
  <cp:revision>19</cp:revision>
  <dcterms:created xsi:type="dcterms:W3CDTF">2023-03-23T08:47:46Z</dcterms:created>
  <dcterms:modified xsi:type="dcterms:W3CDTF">2023-03-31T08:48:04Z</dcterms:modified>
</cp:coreProperties>
</file>