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5" r:id="rId4"/>
    <p:sldId id="257" r:id="rId5"/>
    <p:sldId id="258" r:id="rId6"/>
    <p:sldId id="260" r:id="rId7"/>
    <p:sldId id="272" r:id="rId8"/>
    <p:sldId id="267" r:id="rId9"/>
    <p:sldId id="266" r:id="rId10"/>
    <p:sldId id="273" r:id="rId11"/>
    <p:sldId id="268" r:id="rId12"/>
    <p:sldId id="269" r:id="rId13"/>
    <p:sldId id="271" r:id="rId14"/>
    <p:sldId id="261" r:id="rId15"/>
    <p:sldId id="26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0AAF-F905-4961-9127-EA866C81C58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773A5-03C8-48C5-8189-C9A7ECFD43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00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773A5-03C8-48C5-8189-C9A7ECFD431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19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DB6D-A3F0-49FD-A3C5-2F8E71F6CC82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C057502E-ADA1-4703-BE6A-90EC328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2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D31E-1F71-4D63-B678-17770A748A6A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9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C2A-4A78-4C18-8B01-F0EC33B529B4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7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BA4B-B238-4BB2-A8B6-97AF3BEB0CC5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25DD-EB11-4E81-A20F-40DF27D85860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9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FC04-786E-4BEB-B3D8-DA81B821479A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6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5B51-18C7-4B04-B249-E7D565410A2D}" type="datetime1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E801-11E0-48D6-9A15-2AB82C162E48}" type="datetime1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54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813C-8343-4167-8AD3-99FC497499BA}" type="datetime1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5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B37F-F1F2-4D9C-A58C-D025B2591A41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4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7156-3C09-4A69-8CB4-B2984A65F64C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0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33D1-B376-4AA3-9F85-B23B6B532E26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3D0B3E7-1680-4C1F-BE26-F7D72BB204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072" y="2492896"/>
            <a:ext cx="8712968" cy="1883544"/>
          </a:xfrm>
        </p:spPr>
        <p:txBody>
          <a:bodyPr>
            <a:normAutofit/>
          </a:bodyPr>
          <a:lstStyle/>
          <a:p>
            <a:r>
              <a:rPr lang="ru-RU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Применение тензорных поездов для сжатия нейронных сетей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6858000" cy="1008112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Хренов Геннадий М80-407Б-18</a:t>
            </a:r>
          </a:p>
          <a:p>
            <a:pPr algn="l"/>
            <a:r>
              <a:rPr lang="ru-RU" sz="20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</a:t>
            </a:r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Ревизников</a:t>
            </a:r>
            <a:r>
              <a:rPr lang="ru-RU" sz="2000" b="1" dirty="0" smtClean="0">
                <a:ln w="13462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 Д.Л.</a:t>
            </a:r>
            <a:endParaRPr lang="ru-R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7622" y="160338"/>
            <a:ext cx="7656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МОСКОВСКИЙ АВИАЦИОННЫЙ ИНСТИТУТ</a:t>
            </a:r>
          </a:p>
          <a:p>
            <a:pPr algn="ctr"/>
            <a:r>
              <a:rPr lang="ru-RU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(Национальный Исследовательский Университет)</a:t>
            </a:r>
          </a:p>
          <a:p>
            <a:pPr algn="ctr"/>
            <a:endParaRPr lang="ru-RU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Институт №8 «Компьютерные науки и прикладная математика»</a:t>
            </a:r>
          </a:p>
          <a:p>
            <a:pPr algn="ctr"/>
            <a:r>
              <a:rPr lang="ru-RU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Кафедра 806 «Вычислительная математика и программирование»</a:t>
            </a:r>
          </a:p>
          <a:p>
            <a:pPr algn="ctr"/>
            <a:endParaRPr lang="ru-RU" sz="2000" dirty="0"/>
          </a:p>
        </p:txBody>
      </p:sp>
      <p:sp>
        <p:nvSpPr>
          <p:cNvPr id="5" name="AutoShape 4" descr="Логотип «МАИ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Логотип «МАИ»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240" y="312738"/>
            <a:ext cx="1828800" cy="15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1640" y="2712603"/>
            <a:ext cx="62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ыпускная квалификационная работа на тему</a:t>
            </a:r>
            <a:r>
              <a:rPr lang="en-US" sz="2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404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для </a:t>
            </a:r>
            <a:r>
              <a:rPr lang="en-US" dirty="0" smtClean="0"/>
              <a:t>CIFAR-10</a:t>
            </a:r>
            <a:endParaRPr lang="ru-RU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667592" y="1453666"/>
            <a:ext cx="2806000" cy="5116826"/>
            <a:chOff x="685880" y="548680"/>
            <a:chExt cx="2632868" cy="614068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685880" y="548680"/>
              <a:ext cx="2630580" cy="6140684"/>
              <a:chOff x="2931530" y="332656"/>
              <a:chExt cx="2630580" cy="6140684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2933818" y="332656"/>
                <a:ext cx="2628292" cy="79208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input(32×32×3)</a:t>
                </a:r>
                <a:r>
                  <a:rPr lang="en-US" sz="2000" dirty="0" smtClean="0"/>
                  <a:t>)</a:t>
                </a:r>
                <a:endParaRPr lang="ru-RU" sz="2000" dirty="0"/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2931530" y="5681252"/>
                <a:ext cx="2628292" cy="79208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output(10,1)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2931530" y="1356514"/>
                <a:ext cx="2628292" cy="68007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Linear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32×32×3, 32768)</a:t>
                </a:r>
                <a:endParaRPr lang="ru-RU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933818" y="4754848"/>
                <a:ext cx="2628292" cy="68007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</a:t>
                </a:r>
                <a:r>
                  <a:rPr lang="en-US" dirty="0" err="1">
                    <a:solidFill>
                      <a:schemeClr val="tx1"/>
                    </a:solidFill>
                  </a:rPr>
                  <a:t>Linear</a:t>
                </a:r>
                <a:r>
                  <a:rPr lang="en-US" dirty="0">
                    <a:solidFill>
                      <a:schemeClr val="tx1"/>
                    </a:solidFill>
                  </a:rPr>
                  <a:t>(1024,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10)</a:t>
                </a:r>
                <a:endParaRPr lang="ru-RU" dirty="0"/>
              </a:p>
            </p:txBody>
          </p:sp>
          <p:cxnSp>
            <p:nvCxnSpPr>
              <p:cNvPr id="9" name="Прямая со стрелкой 8"/>
              <p:cNvCxnSpPr>
                <a:stCxn id="5" idx="4"/>
                <a:endCxn id="7" idx="0"/>
              </p:cNvCxnSpPr>
              <p:nvPr/>
            </p:nvCxnSpPr>
            <p:spPr>
              <a:xfrm flipH="1">
                <a:off x="4245676" y="1124744"/>
                <a:ext cx="2288" cy="2317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>
                <a:stCxn id="8" idx="2"/>
                <a:endCxn id="6" idx="0"/>
              </p:cNvCxnSpPr>
              <p:nvPr/>
            </p:nvCxnSpPr>
            <p:spPr>
              <a:xfrm flipH="1">
                <a:off x="4245676" y="5434920"/>
                <a:ext cx="2288" cy="2463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Прямоугольник 15"/>
            <p:cNvSpPr/>
            <p:nvPr/>
          </p:nvSpPr>
          <p:spPr>
            <a:xfrm>
              <a:off x="685880" y="2420888"/>
              <a:ext cx="2628292" cy="6800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</a:t>
              </a:r>
              <a:r>
                <a:rPr lang="en-US" dirty="0" err="1">
                  <a:solidFill>
                    <a:schemeClr val="tx1"/>
                  </a:solidFill>
                </a:rPr>
                <a:t>Linear</a:t>
              </a:r>
              <a:r>
                <a:rPr lang="en-US" dirty="0">
                  <a:solidFill>
                    <a:schemeClr val="tx1"/>
                  </a:solidFill>
                </a:rPr>
                <a:t>(32768, 8192)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90456" y="3244412"/>
              <a:ext cx="2628292" cy="6800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</a:t>
              </a:r>
              <a:r>
                <a:rPr lang="en-US" dirty="0" err="1" smtClean="0">
                  <a:solidFill>
                    <a:schemeClr val="tx1"/>
                  </a:solidFill>
                </a:rPr>
                <a:t>Linear</a:t>
              </a:r>
              <a:r>
                <a:rPr lang="en-US" dirty="0" smtClean="0">
                  <a:solidFill>
                    <a:schemeClr val="tx1"/>
                  </a:solidFill>
                </a:rPr>
                <a:t>(8192, </a:t>
              </a:r>
              <a:r>
                <a:rPr lang="en-US" dirty="0">
                  <a:solidFill>
                    <a:schemeClr val="tx1"/>
                  </a:solidFill>
                </a:rPr>
                <a:t>1024)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90456" y="4113648"/>
              <a:ext cx="2628292" cy="6800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</a:t>
              </a:r>
              <a:r>
                <a:rPr lang="en-US" dirty="0" err="1">
                  <a:solidFill>
                    <a:schemeClr val="tx1"/>
                  </a:solidFill>
                </a:rPr>
                <a:t>Linear</a:t>
              </a:r>
              <a:r>
                <a:rPr lang="en-US" dirty="0">
                  <a:solidFill>
                    <a:schemeClr val="tx1"/>
                  </a:solidFill>
                </a:rPr>
                <a:t>(1024, 1024)</a:t>
              </a:r>
              <a:endParaRPr lang="ru-RU" dirty="0"/>
            </a:p>
          </p:txBody>
        </p:sp>
        <p:cxnSp>
          <p:nvCxnSpPr>
            <p:cNvPr id="30" name="Прямая со стрелкой 29"/>
            <p:cNvCxnSpPr>
              <a:stCxn id="7" idx="2"/>
              <a:endCxn id="16" idx="0"/>
            </p:cNvCxnSpPr>
            <p:nvPr/>
          </p:nvCxnSpPr>
          <p:spPr>
            <a:xfrm>
              <a:off x="2000026" y="2252610"/>
              <a:ext cx="0" cy="1682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6" idx="2"/>
              <a:endCxn id="17" idx="0"/>
            </p:cNvCxnSpPr>
            <p:nvPr/>
          </p:nvCxnSpPr>
          <p:spPr>
            <a:xfrm>
              <a:off x="2000026" y="3100960"/>
              <a:ext cx="4576" cy="1434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7" idx="2"/>
              <a:endCxn id="18" idx="0"/>
            </p:cNvCxnSpPr>
            <p:nvPr/>
          </p:nvCxnSpPr>
          <p:spPr>
            <a:xfrm>
              <a:off x="2004602" y="3924484"/>
              <a:ext cx="0" cy="189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8" idx="2"/>
              <a:endCxn id="8" idx="0"/>
            </p:cNvCxnSpPr>
            <p:nvPr/>
          </p:nvCxnSpPr>
          <p:spPr>
            <a:xfrm flipH="1">
              <a:off x="2002314" y="4793720"/>
              <a:ext cx="2288" cy="177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53666"/>
            <a:ext cx="1599364" cy="511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CIFAR-10 </a:t>
            </a:r>
            <a:r>
              <a:rPr lang="ru-RU" dirty="0" smtClean="0"/>
              <a:t>обучение </a:t>
            </a:r>
            <a:r>
              <a:rPr lang="ru-RU" dirty="0"/>
              <a:t>с</a:t>
            </a:r>
            <a:r>
              <a:rPr lang="ru-RU" dirty="0" smtClean="0"/>
              <a:t> </a:t>
            </a:r>
            <a:r>
              <a:rPr lang="en-US" dirty="0" smtClean="0"/>
              <a:t>SGD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7408" r="9257" b="761"/>
          <a:stretch/>
        </p:blipFill>
        <p:spPr>
          <a:xfrm>
            <a:off x="36577" y="2012809"/>
            <a:ext cx="4373126" cy="344955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" t="6275" r="9141" b="1642"/>
          <a:stretch/>
        </p:blipFill>
        <p:spPr>
          <a:xfrm>
            <a:off x="4572000" y="1970521"/>
            <a:ext cx="4327976" cy="3478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9792" y="5805264"/>
            <a:ext cx="40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Достигнуто значение </a:t>
            </a:r>
            <a:r>
              <a:rPr lang="en-US" dirty="0" smtClean="0"/>
              <a:t>accuracy</a:t>
            </a:r>
            <a:r>
              <a:rPr lang="ru-RU" dirty="0" smtClean="0"/>
              <a:t> в</a:t>
            </a:r>
            <a:r>
              <a:rPr lang="en-US" dirty="0" smtClean="0"/>
              <a:t> 63.95%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CIFAR-10 </a:t>
            </a:r>
            <a:r>
              <a:rPr lang="ru-RU" dirty="0" smtClean="0"/>
              <a:t>оптимизаторы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62766"/>
              </p:ext>
            </p:extLst>
          </p:nvPr>
        </p:nvGraphicFramePr>
        <p:xfrm>
          <a:off x="6695664" y="1916832"/>
          <a:ext cx="2196816" cy="286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00672"/>
              </a:tblGrid>
              <a:tr h="792088"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Оптимизатор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Best accuracy</a:t>
                      </a:r>
                      <a:endParaRPr lang="ru-RU" sz="1500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en-US" dirty="0" smtClean="0"/>
                        <a:t>SGD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63.95</a:t>
                      </a:r>
                      <a:endParaRPr lang="ru-RU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65.02</a:t>
                      </a:r>
                      <a:endParaRPr lang="ru-RU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RMSprop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62.14</a:t>
                      </a:r>
                      <a:endParaRPr lang="ru-RU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Adadelta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64.99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t="7007" r="8076" b="1791"/>
          <a:stretch/>
        </p:blipFill>
        <p:spPr>
          <a:xfrm>
            <a:off x="449256" y="1568919"/>
            <a:ext cx="6192688" cy="474845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CIFAR-10 </a:t>
            </a:r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188429"/>
              </p:ext>
            </p:extLst>
          </p:nvPr>
        </p:nvGraphicFramePr>
        <p:xfrm>
          <a:off x="628650" y="1825625"/>
          <a:ext cx="78867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обучающихся параметров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accuracy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× TT_FC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136926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32m 13s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69.45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× TT_FC – FC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146814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</a:t>
                      </a:r>
                      <a:r>
                        <a:rPr lang="en-US" dirty="0" smtClean="0"/>
                        <a:t>m </a:t>
                      </a:r>
                      <a:r>
                        <a:rPr lang="ru-RU" dirty="0" smtClean="0"/>
                        <a:t>18</a:t>
                      </a:r>
                      <a:r>
                        <a:rPr lang="en-US" dirty="0" smtClean="0"/>
                        <a:t>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71.</a:t>
                      </a:r>
                      <a:r>
                        <a:rPr lang="en-US" smtClean="0"/>
                        <a:t>67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00506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Значение </a:t>
            </a:r>
            <a:r>
              <a:rPr lang="en-US" dirty="0" smtClean="0"/>
              <a:t>accuracy</a:t>
            </a:r>
            <a:r>
              <a:rPr lang="ru-RU" dirty="0" smtClean="0"/>
              <a:t> выросло на 11% по сравнению с обычной </a:t>
            </a:r>
            <a:r>
              <a:rPr lang="ru-RU" dirty="0" err="1" smtClean="0"/>
              <a:t>полносвязной</a:t>
            </a:r>
            <a:r>
              <a:rPr lang="ru-RU" dirty="0" smtClean="0"/>
              <a:t> сетью.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вклад в работу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слоев и </a:t>
            </a:r>
            <a:r>
              <a:rPr lang="ru-RU" dirty="0" err="1" smtClean="0"/>
              <a:t>нейросетей</a:t>
            </a:r>
            <a:r>
              <a:rPr lang="ru-RU" dirty="0" smtClean="0"/>
              <a:t> с ТТ-форматом на </a:t>
            </a:r>
            <a:r>
              <a:rPr lang="en-US" dirty="0" err="1" smtClean="0"/>
              <a:t>PyTorch</a:t>
            </a:r>
            <a:r>
              <a:rPr lang="en-US" dirty="0"/>
              <a:t>;</a:t>
            </a:r>
            <a:endParaRPr lang="en-US" dirty="0" smtClean="0"/>
          </a:p>
          <a:p>
            <a:r>
              <a:rPr lang="ru-RU" dirty="0" smtClean="0"/>
              <a:t>Анализ параметров обучения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Оформление модуля для общедоступного применения на </a:t>
            </a:r>
            <a:r>
              <a:rPr lang="en-US" dirty="0" err="1" smtClean="0"/>
              <a:t>PyTorch</a:t>
            </a:r>
            <a:r>
              <a:rPr lang="en-US" dirty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Данный метод действительно может эффективно использоваться для сжатия и последующего обучения параметров </a:t>
            </a:r>
            <a:r>
              <a:rPr lang="ru-RU" sz="2400" dirty="0" err="1" smtClean="0"/>
              <a:t>полносвязных</a:t>
            </a:r>
            <a:r>
              <a:rPr lang="ru-RU" sz="2400" dirty="0" smtClean="0"/>
              <a:t> слоев  нейронной сети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algn="just"/>
            <a:r>
              <a:rPr lang="ru-RU" sz="2400" dirty="0" smtClean="0"/>
              <a:t>Реализация позволяет пользователю включать ТТ-слои в свои модели на </a:t>
            </a:r>
            <a:r>
              <a:rPr lang="ru-RU" sz="2400" dirty="0" err="1" smtClean="0"/>
              <a:t>фреймворке</a:t>
            </a:r>
            <a:r>
              <a:rPr lang="ru-RU" sz="2400" dirty="0" smtClean="0"/>
              <a:t> </a:t>
            </a:r>
            <a:r>
              <a:rPr lang="en-US" sz="2400" dirty="0" err="1" smtClean="0"/>
              <a:t>Pytorch</a:t>
            </a:r>
            <a:r>
              <a:rPr lang="en-US" sz="2400" dirty="0" smtClean="0"/>
              <a:t>;</a:t>
            </a:r>
          </a:p>
          <a:p>
            <a:pPr algn="just"/>
            <a:r>
              <a:rPr lang="ru-RU" sz="2400" dirty="0" smtClean="0"/>
              <a:t>При работе с изображениями ТТ-слои позволяют повысить качество предсказания модели по сравнению с обычными </a:t>
            </a:r>
            <a:r>
              <a:rPr lang="ru-RU" sz="2400" dirty="0" err="1" smtClean="0"/>
              <a:t>полносвязными</a:t>
            </a:r>
            <a:r>
              <a:rPr lang="ru-RU" sz="2400" dirty="0" smtClean="0"/>
              <a:t> слоями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algn="just"/>
            <a:r>
              <a:rPr lang="ru-RU" sz="2400" dirty="0" smtClean="0"/>
              <a:t>Метод</a:t>
            </a:r>
            <a:r>
              <a:rPr lang="en-US" sz="2400" dirty="0" smtClean="0"/>
              <a:t> </a:t>
            </a:r>
            <a:r>
              <a:rPr lang="ru-RU" sz="2400" dirty="0" smtClean="0"/>
              <a:t>не ограничивается только </a:t>
            </a:r>
            <a:r>
              <a:rPr lang="ru-RU" sz="2400" dirty="0" err="1" smtClean="0"/>
              <a:t>полносвязными</a:t>
            </a:r>
            <a:r>
              <a:rPr lang="ru-RU" sz="2400" dirty="0" smtClean="0"/>
              <a:t> слоями и может быть успешно применен к другим </a:t>
            </a:r>
            <a:r>
              <a:rPr lang="ru-RU" sz="2400" dirty="0" err="1" smtClean="0"/>
              <a:t>нейросетевым</a:t>
            </a:r>
            <a:r>
              <a:rPr lang="ru-RU" sz="2400" dirty="0" smtClean="0"/>
              <a:t> архитектурам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ru-RU" sz="2600" dirty="0" smtClean="0"/>
              <a:t>Современные нейронные сети содержат огромное количество параметров</a:t>
            </a:r>
            <a:r>
              <a:rPr lang="en-US" sz="2600" dirty="0" smtClean="0"/>
              <a:t>:</a:t>
            </a:r>
          </a:p>
          <a:p>
            <a:pPr lvl="1"/>
            <a:r>
              <a:rPr lang="ru-RU" dirty="0" smtClean="0"/>
              <a:t> китайская  </a:t>
            </a:r>
            <a:r>
              <a:rPr lang="ru-RU" dirty="0" err="1" smtClean="0"/>
              <a:t>Wu</a:t>
            </a:r>
            <a:r>
              <a:rPr lang="ru-RU" dirty="0" smtClean="0"/>
              <a:t> </a:t>
            </a:r>
            <a:r>
              <a:rPr lang="ru-RU" dirty="0" err="1"/>
              <a:t>Dao</a:t>
            </a:r>
            <a:r>
              <a:rPr lang="ru-RU" dirty="0"/>
              <a:t> 2.0 </a:t>
            </a:r>
            <a:r>
              <a:rPr lang="en-US" dirty="0" smtClean="0"/>
              <a:t>–</a:t>
            </a:r>
            <a:r>
              <a:rPr lang="ru-RU" dirty="0" smtClean="0"/>
              <a:t> 1.75 трлн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Switch Transformer </a:t>
            </a:r>
            <a:r>
              <a:rPr lang="ru-RU" dirty="0" smtClean="0"/>
              <a:t>от </a:t>
            </a:r>
            <a:r>
              <a:rPr lang="en-US" dirty="0"/>
              <a:t>Google </a:t>
            </a:r>
            <a:r>
              <a:rPr lang="en-US" dirty="0" smtClean="0"/>
              <a:t>Research</a:t>
            </a:r>
            <a:r>
              <a:rPr lang="ru-RU" dirty="0" smtClean="0"/>
              <a:t> – 1.6 трлн</a:t>
            </a:r>
            <a:r>
              <a:rPr lang="ru-RU" dirty="0"/>
              <a:t>.</a:t>
            </a:r>
            <a:endParaRPr lang="ru-RU" dirty="0" smtClean="0"/>
          </a:p>
          <a:p>
            <a:pPr marL="514350" indent="-514350">
              <a:buFont typeface="+mj-lt"/>
              <a:buAutoNum type="alphaLcPeriod"/>
            </a:pPr>
            <a:r>
              <a:rPr lang="ru-RU" sz="2600" dirty="0" smtClean="0"/>
              <a:t>Их обучение занимает много времени</a:t>
            </a:r>
            <a:r>
              <a:rPr lang="en-US" sz="2600" dirty="0" smtClean="0"/>
              <a:t> </a:t>
            </a:r>
            <a:r>
              <a:rPr lang="ru-RU" sz="2600" dirty="0" smtClean="0"/>
              <a:t>и средств</a:t>
            </a:r>
            <a:r>
              <a:rPr lang="en-US" sz="2600" dirty="0" smtClean="0"/>
              <a:t>:</a:t>
            </a:r>
          </a:p>
          <a:p>
            <a:pPr lvl="1"/>
            <a:r>
              <a:rPr lang="en-US" dirty="0" smtClean="0"/>
              <a:t>RuGPT3-XL(1.3</a:t>
            </a:r>
            <a:r>
              <a:rPr lang="ru-RU" dirty="0" smtClean="0"/>
              <a:t>млрд.</a:t>
            </a:r>
            <a:r>
              <a:rPr lang="en-US" dirty="0" smtClean="0"/>
              <a:t>)</a:t>
            </a:r>
            <a:r>
              <a:rPr lang="ru-RU" dirty="0" smtClean="0"/>
              <a:t> потребовала 61440 </a:t>
            </a:r>
            <a:r>
              <a:rPr lang="en-US" dirty="0" smtClean="0"/>
              <a:t>GPU/</a:t>
            </a:r>
            <a:r>
              <a:rPr lang="ru-RU" dirty="0" smtClean="0"/>
              <a:t>часов (</a:t>
            </a:r>
            <a:r>
              <a:rPr lang="en-US" dirty="0" smtClean="0"/>
              <a:t>~10 </a:t>
            </a:r>
            <a:r>
              <a:rPr lang="ru-RU" dirty="0" smtClean="0"/>
              <a:t>суток)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примерная стоимость этих вычислений оценивается в 10.7 млн рублей.</a:t>
            </a:r>
            <a:endParaRPr lang="ru-RU" sz="1600" dirty="0" smtClean="0"/>
          </a:p>
          <a:p>
            <a:pPr marL="514350" indent="-514350">
              <a:buFont typeface="+mj-lt"/>
              <a:buAutoNum type="alphaLcPeriod"/>
            </a:pPr>
            <a:r>
              <a:rPr lang="ru-RU" sz="2600" dirty="0" smtClean="0"/>
              <a:t>Все параметры обучаемой модели(ее части) должны находиться на </a:t>
            </a:r>
            <a:r>
              <a:rPr lang="en-US" sz="2600" dirty="0" smtClean="0"/>
              <a:t>GPU:</a:t>
            </a:r>
          </a:p>
          <a:p>
            <a:pPr lvl="1"/>
            <a:r>
              <a:rPr lang="ru-RU" dirty="0"/>
              <a:t>т</a:t>
            </a:r>
            <a:r>
              <a:rPr lang="ru-RU" dirty="0" smtClean="0"/>
              <a:t>олько параметры </a:t>
            </a:r>
            <a:r>
              <a:rPr lang="ru-RU" dirty="0" err="1"/>
              <a:t>Wu</a:t>
            </a:r>
            <a:r>
              <a:rPr lang="ru-RU" dirty="0"/>
              <a:t> </a:t>
            </a:r>
            <a:r>
              <a:rPr lang="ru-RU" dirty="0" err="1"/>
              <a:t>Dao</a:t>
            </a:r>
            <a:r>
              <a:rPr lang="ru-RU" dirty="0"/>
              <a:t> </a:t>
            </a:r>
            <a:r>
              <a:rPr lang="ru-RU" dirty="0" smtClean="0"/>
              <a:t>2.0 примерно 7 </a:t>
            </a:r>
            <a:r>
              <a:rPr lang="en-US" dirty="0" smtClean="0"/>
              <a:t>TB RAM;</a:t>
            </a:r>
            <a:endParaRPr lang="en-US" baseline="30000" dirty="0" smtClean="0"/>
          </a:p>
          <a:p>
            <a:pPr lvl="1"/>
            <a:r>
              <a:rPr lang="ru-RU" dirty="0" smtClean="0"/>
              <a:t>обучение возможно только на суперкомпьютерах,</a:t>
            </a:r>
            <a:r>
              <a:rPr lang="en-US" dirty="0" smtClean="0"/>
              <a:t> </a:t>
            </a:r>
            <a:r>
              <a:rPr lang="ru-RU" dirty="0" smtClean="0"/>
              <a:t>их энергопотребление и обеспечение требует больших затрат</a:t>
            </a:r>
            <a:r>
              <a:rPr lang="en-US" dirty="0"/>
              <a:t>.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5661248"/>
            <a:ext cx="67676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Все это говорит об необходимости уменьшения </a:t>
            </a:r>
            <a:r>
              <a:rPr lang="ru-RU" sz="2000" dirty="0" smtClean="0"/>
              <a:t>параметров.</a:t>
            </a:r>
            <a:endParaRPr lang="ru-RU" sz="2000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99913" y="214370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</a:rPr>
                        <m:t>𝒜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/>
                        </a:rPr>
                        <m:t>=  </m:t>
                      </m:r>
                      <m:sSub>
                        <m:sSubPr>
                          <m:ctrlPr>
                            <a:rPr lang="ru-RU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ru-RU" sz="2400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/>
                        </a:rPr>
                        <m:t>∗…∗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ru-RU" sz="2400" b="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ru-RU" sz="2400" b="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ru-RU" sz="2400" b="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                                     </a:t>
                </a:r>
                <a:r>
                  <a:rPr lang="en-US" sz="1800" dirty="0" smtClean="0"/>
                  <a:t>1×r          </a:t>
                </a:r>
                <a:r>
                  <a:rPr lang="ru-RU" sz="1800" dirty="0" smtClean="0"/>
                  <a:t>      </a:t>
                </a:r>
                <a:r>
                  <a:rPr lang="en-US" sz="1800" dirty="0" err="1"/>
                  <a:t>r×r</a:t>
                </a:r>
                <a:r>
                  <a:rPr lang="en-US" sz="1800" dirty="0"/>
                  <a:t>                     </a:t>
                </a:r>
                <a:r>
                  <a:rPr lang="ru-RU" sz="1800" dirty="0" smtClean="0"/>
                  <a:t>     </a:t>
                </a:r>
                <a:r>
                  <a:rPr lang="en-US" sz="1800" dirty="0"/>
                  <a:t>r×1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 smtClean="0"/>
                  <a:t>Иллюстрация разложения для тензора размерности 4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ru-RU" sz="2000" dirty="0" smtClean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𝒜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,1,4,3</m:t>
                        </m:r>
                      </m:e>
                    </m:d>
                  </m:oMath>
                </a14:m>
                <a:r>
                  <a:rPr lang="ru-RU" sz="2000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               </a:t>
                </a:r>
                <a:r>
                  <a:rPr lang="ru-RU" dirty="0" smtClean="0"/>
                  <a:t>    *                  *                  *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ru-RU" sz="2000" b="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                      </a:t>
                </a:r>
                <a:r>
                  <a:rPr lang="ru-RU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                 </a:t>
                </a:r>
                <a:r>
                  <a:rPr lang="ru-RU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/>
                          </a:rPr>
                          <m:t>  </m:t>
                        </m:r>
                        <m:r>
                          <a:rPr lang="ru-RU" sz="2000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                  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 smtClean="0"/>
                  <a:t>           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913" y="2143705"/>
                <a:ext cx="7886700" cy="4351338"/>
              </a:xfrm>
              <a:blipFill rotWithShape="1"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авая фигурная скобка 3"/>
          <p:cNvSpPr/>
          <p:nvPr/>
        </p:nvSpPr>
        <p:spPr>
          <a:xfrm rot="5400000">
            <a:off x="4117413" y="2367862"/>
            <a:ext cx="155864" cy="6198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143274" y="4127467"/>
            <a:ext cx="5874501" cy="1590592"/>
            <a:chOff x="1511876" y="3557840"/>
            <a:chExt cx="5874501" cy="1985112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1511876" y="4133213"/>
              <a:ext cx="1080000" cy="360001"/>
              <a:chOff x="3307553" y="5073209"/>
              <a:chExt cx="1440000" cy="360001"/>
            </a:xfrm>
          </p:grpSpPr>
          <p:sp>
            <p:nvSpPr>
              <p:cNvPr id="32" name="Прямоугольник 31"/>
              <p:cNvSpPr>
                <a:spLocks noChangeAspect="1"/>
              </p:cNvSpPr>
              <p:nvPr/>
            </p:nvSpPr>
            <p:spPr>
              <a:xfrm>
                <a:off x="3307553" y="5073210"/>
                <a:ext cx="360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/>
              <p:cNvSpPr>
                <a:spLocks noChangeAspect="1"/>
              </p:cNvSpPr>
              <p:nvPr/>
            </p:nvSpPr>
            <p:spPr>
              <a:xfrm>
                <a:off x="3667553" y="5073210"/>
                <a:ext cx="360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/>
              <p:cNvSpPr>
                <a:spLocks noChangeAspect="1"/>
              </p:cNvSpPr>
              <p:nvPr/>
            </p:nvSpPr>
            <p:spPr>
              <a:xfrm>
                <a:off x="4027553" y="5073209"/>
                <a:ext cx="360000" cy="3566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>
                <a:spLocks noChangeAspect="1"/>
              </p:cNvSpPr>
              <p:nvPr/>
            </p:nvSpPr>
            <p:spPr>
              <a:xfrm>
                <a:off x="4387553" y="5073210"/>
                <a:ext cx="360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8" name="Группа 37"/>
            <p:cNvGrpSpPr/>
            <p:nvPr/>
          </p:nvGrpSpPr>
          <p:grpSpPr>
            <a:xfrm>
              <a:off x="1620815" y="4311521"/>
              <a:ext cx="1080000" cy="366557"/>
              <a:chOff x="3307553" y="5072795"/>
              <a:chExt cx="1440000" cy="366557"/>
            </a:xfrm>
            <a:solidFill>
              <a:srgbClr val="FF0000"/>
            </a:solidFill>
          </p:grpSpPr>
          <p:sp>
            <p:nvSpPr>
              <p:cNvPr id="39" name="Прямоугольник 38"/>
              <p:cNvSpPr>
                <a:spLocks noChangeAspect="1"/>
              </p:cNvSpPr>
              <p:nvPr/>
            </p:nvSpPr>
            <p:spPr>
              <a:xfrm>
                <a:off x="3307553" y="507321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/>
              <p:cNvSpPr>
                <a:spLocks noChangeAspect="1"/>
              </p:cNvSpPr>
              <p:nvPr/>
            </p:nvSpPr>
            <p:spPr>
              <a:xfrm>
                <a:off x="3667553" y="507321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/>
              <p:cNvSpPr>
                <a:spLocks noChangeAspect="1"/>
              </p:cNvSpPr>
              <p:nvPr/>
            </p:nvSpPr>
            <p:spPr>
              <a:xfrm>
                <a:off x="4027553" y="5072795"/>
                <a:ext cx="360000" cy="36655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/>
              <p:cNvSpPr>
                <a:spLocks noChangeAspect="1"/>
              </p:cNvSpPr>
              <p:nvPr/>
            </p:nvSpPr>
            <p:spPr>
              <a:xfrm>
                <a:off x="4387553" y="5073210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3" name="Группа 42"/>
            <p:cNvGrpSpPr/>
            <p:nvPr/>
          </p:nvGrpSpPr>
          <p:grpSpPr>
            <a:xfrm>
              <a:off x="1760355" y="4495768"/>
              <a:ext cx="1080000" cy="360000"/>
              <a:chOff x="3307553" y="5073210"/>
              <a:chExt cx="1440000" cy="360000"/>
            </a:xfrm>
          </p:grpSpPr>
          <p:sp>
            <p:nvSpPr>
              <p:cNvPr id="44" name="Прямоугольник 43"/>
              <p:cNvSpPr>
                <a:spLocks noChangeAspect="1"/>
              </p:cNvSpPr>
              <p:nvPr/>
            </p:nvSpPr>
            <p:spPr>
              <a:xfrm>
                <a:off x="3307553" y="5073210"/>
                <a:ext cx="360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/>
              <p:cNvSpPr>
                <a:spLocks noChangeAspect="1"/>
              </p:cNvSpPr>
              <p:nvPr/>
            </p:nvSpPr>
            <p:spPr>
              <a:xfrm>
                <a:off x="3667553" y="5073210"/>
                <a:ext cx="360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/>
              <p:cNvSpPr>
                <a:spLocks noChangeAspect="1"/>
              </p:cNvSpPr>
              <p:nvPr/>
            </p:nvSpPr>
            <p:spPr>
              <a:xfrm>
                <a:off x="4027553" y="5073211"/>
                <a:ext cx="360000" cy="3566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/>
              <p:cNvSpPr>
                <a:spLocks noChangeAspect="1"/>
              </p:cNvSpPr>
              <p:nvPr/>
            </p:nvSpPr>
            <p:spPr>
              <a:xfrm>
                <a:off x="4387553" y="5073210"/>
                <a:ext cx="360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8" name="Группа 47"/>
            <p:cNvGrpSpPr/>
            <p:nvPr/>
          </p:nvGrpSpPr>
          <p:grpSpPr>
            <a:xfrm>
              <a:off x="1888053" y="4678076"/>
              <a:ext cx="1080000" cy="360248"/>
              <a:chOff x="3307553" y="5072962"/>
              <a:chExt cx="1440000" cy="360248"/>
            </a:xfrm>
          </p:grpSpPr>
          <p:sp>
            <p:nvSpPr>
              <p:cNvPr id="49" name="Прямоугольник 48"/>
              <p:cNvSpPr>
                <a:spLocks noChangeAspect="1"/>
              </p:cNvSpPr>
              <p:nvPr/>
            </p:nvSpPr>
            <p:spPr>
              <a:xfrm>
                <a:off x="3307553" y="5073210"/>
                <a:ext cx="360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/>
              <p:cNvSpPr>
                <a:spLocks noChangeAspect="1"/>
              </p:cNvSpPr>
              <p:nvPr/>
            </p:nvSpPr>
            <p:spPr>
              <a:xfrm>
                <a:off x="3667553" y="5073210"/>
                <a:ext cx="360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Прямоугольник 50"/>
              <p:cNvSpPr>
                <a:spLocks noChangeAspect="1"/>
              </p:cNvSpPr>
              <p:nvPr/>
            </p:nvSpPr>
            <p:spPr>
              <a:xfrm>
                <a:off x="4027553" y="5072962"/>
                <a:ext cx="372053" cy="35943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Прямоугольник 51"/>
              <p:cNvSpPr>
                <a:spLocks noChangeAspect="1"/>
              </p:cNvSpPr>
              <p:nvPr/>
            </p:nvSpPr>
            <p:spPr>
              <a:xfrm>
                <a:off x="4387553" y="5073210"/>
                <a:ext cx="360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31" name="Группа 230"/>
            <p:cNvGrpSpPr/>
            <p:nvPr/>
          </p:nvGrpSpPr>
          <p:grpSpPr>
            <a:xfrm>
              <a:off x="3483552" y="3992869"/>
              <a:ext cx="1115725" cy="1437065"/>
              <a:chOff x="4781549" y="3992868"/>
              <a:chExt cx="1487633" cy="1437065"/>
            </a:xfrm>
          </p:grpSpPr>
          <p:grpSp>
            <p:nvGrpSpPr>
              <p:cNvPr id="73" name="Группа 72"/>
              <p:cNvGrpSpPr/>
              <p:nvPr/>
            </p:nvGrpSpPr>
            <p:grpSpPr>
              <a:xfrm>
                <a:off x="4781549" y="3992868"/>
                <a:ext cx="1094510" cy="1072036"/>
                <a:chOff x="4838699" y="3923056"/>
                <a:chExt cx="1440000" cy="1434592"/>
              </a:xfrm>
            </p:grpSpPr>
            <p:grpSp>
              <p:nvGrpSpPr>
                <p:cNvPr id="53" name="Группа 52"/>
                <p:cNvGrpSpPr/>
                <p:nvPr/>
              </p:nvGrpSpPr>
              <p:grpSpPr>
                <a:xfrm>
                  <a:off x="4838699" y="3923056"/>
                  <a:ext cx="1440000" cy="360002"/>
                  <a:chOff x="3307553" y="5073208"/>
                  <a:chExt cx="1440000" cy="360002"/>
                </a:xfrm>
              </p:grpSpPr>
              <p:sp>
                <p:nvSpPr>
                  <p:cNvPr id="54" name="Прямоугольник 53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5" name="Прямоугольник 54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6" name="Прямоугольник 55"/>
                  <p:cNvSpPr>
                    <a:spLocks noChangeAspect="1"/>
                  </p:cNvSpPr>
                  <p:nvPr/>
                </p:nvSpPr>
                <p:spPr>
                  <a:xfrm>
                    <a:off x="4027553" y="5073208"/>
                    <a:ext cx="360001" cy="35460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7" name="Прямоугольник 56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58" name="Группа 57"/>
                <p:cNvGrpSpPr/>
                <p:nvPr/>
              </p:nvGrpSpPr>
              <p:grpSpPr>
                <a:xfrm>
                  <a:off x="4838699" y="4282117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59" name="Прямоугольник 58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0" name="Прямоугольник 59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1" name="Прямоугольник 60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2" name="Прямоугольник 61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63" name="Группа 62"/>
                <p:cNvGrpSpPr/>
                <p:nvPr/>
              </p:nvGrpSpPr>
              <p:grpSpPr>
                <a:xfrm>
                  <a:off x="4838699" y="463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64" name="Прямоугольник 63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5" name="Прямоугольник 64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6" name="Прямоугольник 65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7" name="Прямоугольник 66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68" name="Группа 67"/>
                <p:cNvGrpSpPr/>
                <p:nvPr/>
              </p:nvGrpSpPr>
              <p:grpSpPr>
                <a:xfrm>
                  <a:off x="4838699" y="499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69" name="Прямоугольник 68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0" name="Прямоугольник 69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1" name="Прямоугольник 70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2" name="Прямоугольник 71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pSp>
            <p:nvGrpSpPr>
              <p:cNvPr id="84" name="Группа 83"/>
              <p:cNvGrpSpPr/>
              <p:nvPr/>
            </p:nvGrpSpPr>
            <p:grpSpPr>
              <a:xfrm>
                <a:off x="4904508" y="4123447"/>
                <a:ext cx="1094510" cy="1072036"/>
                <a:chOff x="4838699" y="3923056"/>
                <a:chExt cx="1440000" cy="1434592"/>
              </a:xfrm>
            </p:grpSpPr>
            <p:grpSp>
              <p:nvGrpSpPr>
                <p:cNvPr id="85" name="Группа 84"/>
                <p:cNvGrpSpPr/>
                <p:nvPr/>
              </p:nvGrpSpPr>
              <p:grpSpPr>
                <a:xfrm>
                  <a:off x="4838699" y="3923056"/>
                  <a:ext cx="1440000" cy="360002"/>
                  <a:chOff x="3307553" y="5073208"/>
                  <a:chExt cx="1440000" cy="360002"/>
                </a:xfrm>
              </p:grpSpPr>
              <p:sp>
                <p:nvSpPr>
                  <p:cNvPr id="101" name="Прямоугольник 100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2" name="Прямоугольник 101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3" name="Прямоугольник 102"/>
                  <p:cNvSpPr>
                    <a:spLocks noChangeAspect="1"/>
                  </p:cNvSpPr>
                  <p:nvPr/>
                </p:nvSpPr>
                <p:spPr>
                  <a:xfrm>
                    <a:off x="4027553" y="5073208"/>
                    <a:ext cx="360001" cy="35460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4" name="Прямоугольник 103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86" name="Группа 85"/>
                <p:cNvGrpSpPr/>
                <p:nvPr/>
              </p:nvGrpSpPr>
              <p:grpSpPr>
                <a:xfrm>
                  <a:off x="4838699" y="4282117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97" name="Прямоугольник 96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8" name="Прямоугольник 97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9" name="Прямоугольник 98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0" name="Прямоугольник 99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87" name="Группа 86"/>
                <p:cNvGrpSpPr/>
                <p:nvPr/>
              </p:nvGrpSpPr>
              <p:grpSpPr>
                <a:xfrm>
                  <a:off x="4838699" y="463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93" name="Прямоугольник 92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4" name="Прямоугольник 93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5" name="Прямоугольник 94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6" name="Прямоугольник 95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88" name="Группа 87"/>
                <p:cNvGrpSpPr/>
                <p:nvPr/>
              </p:nvGrpSpPr>
              <p:grpSpPr>
                <a:xfrm>
                  <a:off x="4838699" y="499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89" name="Прямоугольник 88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0" name="Прямоугольник 89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1" name="Прямоугольник 90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2" name="Прямоугольник 91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pSp>
            <p:nvGrpSpPr>
              <p:cNvPr id="105" name="Группа 104"/>
              <p:cNvGrpSpPr/>
              <p:nvPr/>
            </p:nvGrpSpPr>
            <p:grpSpPr>
              <a:xfrm>
                <a:off x="5037858" y="4247106"/>
                <a:ext cx="1094510" cy="1072036"/>
                <a:chOff x="4838699" y="3923056"/>
                <a:chExt cx="1440000" cy="1434592"/>
              </a:xfrm>
            </p:grpSpPr>
            <p:grpSp>
              <p:nvGrpSpPr>
                <p:cNvPr id="106" name="Группа 105"/>
                <p:cNvGrpSpPr/>
                <p:nvPr/>
              </p:nvGrpSpPr>
              <p:grpSpPr>
                <a:xfrm>
                  <a:off x="4838699" y="3923056"/>
                  <a:ext cx="1440000" cy="360002"/>
                  <a:chOff x="3307553" y="5073208"/>
                  <a:chExt cx="1440000" cy="360002"/>
                </a:xfrm>
              </p:grpSpPr>
              <p:sp>
                <p:nvSpPr>
                  <p:cNvPr id="122" name="Прямоугольник 121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3" name="Прямоугольник 122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4" name="Прямоугольник 123"/>
                  <p:cNvSpPr>
                    <a:spLocks noChangeAspect="1"/>
                  </p:cNvSpPr>
                  <p:nvPr/>
                </p:nvSpPr>
                <p:spPr>
                  <a:xfrm>
                    <a:off x="4027553" y="5073208"/>
                    <a:ext cx="360001" cy="35460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5" name="Прямоугольник 124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07" name="Группа 106"/>
                <p:cNvGrpSpPr/>
                <p:nvPr/>
              </p:nvGrpSpPr>
              <p:grpSpPr>
                <a:xfrm>
                  <a:off x="4838699" y="4282117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18" name="Прямоугольник 117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9" name="Прямоугольник 118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0" name="Прямоугольник 119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1" name="Прямоугольник 120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08" name="Группа 107"/>
                <p:cNvGrpSpPr/>
                <p:nvPr/>
              </p:nvGrpSpPr>
              <p:grpSpPr>
                <a:xfrm>
                  <a:off x="4838699" y="463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14" name="Прямоугольник 113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5" name="Прямоугольник 114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6" name="Прямоугольник 115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7" name="Прямоугольник 116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09" name="Группа 108"/>
                <p:cNvGrpSpPr/>
                <p:nvPr/>
              </p:nvGrpSpPr>
              <p:grpSpPr>
                <a:xfrm>
                  <a:off x="4838699" y="499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10" name="Прямоугольник 109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1" name="Прямоугольник 110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2" name="Прямоугольник 111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3" name="Прямоугольник 112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pSp>
            <p:nvGrpSpPr>
              <p:cNvPr id="126" name="Группа 125"/>
              <p:cNvGrpSpPr/>
              <p:nvPr/>
            </p:nvGrpSpPr>
            <p:grpSpPr>
              <a:xfrm>
                <a:off x="5174672" y="4359807"/>
                <a:ext cx="1094510" cy="1070126"/>
                <a:chOff x="4838699" y="3923058"/>
                <a:chExt cx="1440000" cy="1432035"/>
              </a:xfrm>
            </p:grpSpPr>
            <p:grpSp>
              <p:nvGrpSpPr>
                <p:cNvPr id="127" name="Группа 126"/>
                <p:cNvGrpSpPr/>
                <p:nvPr/>
              </p:nvGrpSpPr>
              <p:grpSpPr>
                <a:xfrm>
                  <a:off x="4838699" y="3923058"/>
                  <a:ext cx="1440000" cy="362409"/>
                  <a:chOff x="3307553" y="5073210"/>
                  <a:chExt cx="1440000" cy="362409"/>
                </a:xfrm>
              </p:grpSpPr>
              <p:sp>
                <p:nvSpPr>
                  <p:cNvPr id="143" name="Прямоугольник 142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4" name="Прямоугольник 143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5" name="Прямоугольник 144"/>
                  <p:cNvSpPr>
                    <a:spLocks noChangeAspect="1"/>
                  </p:cNvSpPr>
                  <p:nvPr/>
                </p:nvSpPr>
                <p:spPr>
                  <a:xfrm>
                    <a:off x="4027553" y="5073210"/>
                    <a:ext cx="360001" cy="36240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6" name="Прямоугольник 145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28" name="Группа 127"/>
                <p:cNvGrpSpPr/>
                <p:nvPr/>
              </p:nvGrpSpPr>
              <p:grpSpPr>
                <a:xfrm>
                  <a:off x="4838699" y="4282117"/>
                  <a:ext cx="1440000" cy="360000"/>
                  <a:chOff x="3307553" y="5073210"/>
                  <a:chExt cx="1440000" cy="360000"/>
                </a:xfrm>
              </p:grpSpPr>
              <p:sp>
                <p:nvSpPr>
                  <p:cNvPr id="139" name="Прямоугольник 138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0" name="Прямоугольник 139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1" name="Прямоугольник 140"/>
                  <p:cNvSpPr>
                    <a:spLocks noChangeAspect="1"/>
                  </p:cNvSpPr>
                  <p:nvPr/>
                </p:nvSpPr>
                <p:spPr>
                  <a:xfrm>
                    <a:off x="4027553" y="5076558"/>
                    <a:ext cx="360001" cy="34962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2" name="Прямоугольник 141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29" name="Группа 128"/>
                <p:cNvGrpSpPr/>
                <p:nvPr/>
              </p:nvGrpSpPr>
              <p:grpSpPr>
                <a:xfrm>
                  <a:off x="4838699" y="463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35" name="Прямоугольник 134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36" name="Прямоугольник 135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37" name="Прямоугольник 136"/>
                  <p:cNvSpPr>
                    <a:spLocks noChangeAspect="1"/>
                  </p:cNvSpPr>
                  <p:nvPr/>
                </p:nvSpPr>
                <p:spPr>
                  <a:xfrm>
                    <a:off x="4027553" y="5073210"/>
                    <a:ext cx="360001" cy="36255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38" name="Прямоугольник 137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30" name="Группа 129"/>
                <p:cNvGrpSpPr/>
                <p:nvPr/>
              </p:nvGrpSpPr>
              <p:grpSpPr>
                <a:xfrm>
                  <a:off x="4838699" y="4989700"/>
                  <a:ext cx="1440000" cy="365393"/>
                  <a:chOff x="3307553" y="5067817"/>
                  <a:chExt cx="1440000" cy="365393"/>
                </a:xfrm>
              </p:grpSpPr>
              <p:sp>
                <p:nvSpPr>
                  <p:cNvPr id="131" name="Прямоугольник 130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32" name="Прямоугольник 131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33" name="Прямоугольник 132"/>
                  <p:cNvSpPr>
                    <a:spLocks noChangeAspect="1"/>
                  </p:cNvSpPr>
                  <p:nvPr/>
                </p:nvSpPr>
                <p:spPr>
                  <a:xfrm>
                    <a:off x="4027553" y="5067817"/>
                    <a:ext cx="360001" cy="36539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34" name="Прямоугольник 133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</p:grpSp>
        <p:grpSp>
          <p:nvGrpSpPr>
            <p:cNvPr id="232" name="Группа 231"/>
            <p:cNvGrpSpPr/>
            <p:nvPr/>
          </p:nvGrpSpPr>
          <p:grpSpPr>
            <a:xfrm>
              <a:off x="5075959" y="3952360"/>
              <a:ext cx="1114427" cy="1488562"/>
              <a:chOff x="6908222" y="3958298"/>
              <a:chExt cx="1485902" cy="1488562"/>
            </a:xfrm>
          </p:grpSpPr>
          <p:grpSp>
            <p:nvGrpSpPr>
              <p:cNvPr id="147" name="Группа 146"/>
              <p:cNvGrpSpPr/>
              <p:nvPr/>
            </p:nvGrpSpPr>
            <p:grpSpPr>
              <a:xfrm>
                <a:off x="6908222" y="3958298"/>
                <a:ext cx="1094510" cy="1072035"/>
                <a:chOff x="4838699" y="3923058"/>
                <a:chExt cx="1440000" cy="1434590"/>
              </a:xfrm>
            </p:grpSpPr>
            <p:grpSp>
              <p:nvGrpSpPr>
                <p:cNvPr id="148" name="Группа 147"/>
                <p:cNvGrpSpPr/>
                <p:nvPr/>
              </p:nvGrpSpPr>
              <p:grpSpPr>
                <a:xfrm>
                  <a:off x="4838699" y="3923058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64" name="Прямоугольник 163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5" name="Прямоугольник 164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6" name="Прямоугольник 165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7" name="Прямоугольник 166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49" name="Группа 148"/>
                <p:cNvGrpSpPr/>
                <p:nvPr/>
              </p:nvGrpSpPr>
              <p:grpSpPr>
                <a:xfrm>
                  <a:off x="4838699" y="4282117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60" name="Прямоугольник 159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1" name="Прямоугольник 160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2" name="Прямоугольник 161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3" name="Прямоугольник 162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50" name="Группа 149"/>
                <p:cNvGrpSpPr/>
                <p:nvPr/>
              </p:nvGrpSpPr>
              <p:grpSpPr>
                <a:xfrm>
                  <a:off x="4838699" y="463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56" name="Прямоугольник 155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7" name="Прямоугольник 156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8" name="Прямоугольник 157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9" name="Прямоугольник 158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51" name="Группа 150"/>
                <p:cNvGrpSpPr/>
                <p:nvPr/>
              </p:nvGrpSpPr>
              <p:grpSpPr>
                <a:xfrm>
                  <a:off x="4838699" y="499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52" name="Прямоугольник 151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3" name="Прямоугольник 152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4" name="Прямоугольник 153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5" name="Прямоугольник 154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pSp>
            <p:nvGrpSpPr>
              <p:cNvPr id="168" name="Группа 167"/>
              <p:cNvGrpSpPr/>
              <p:nvPr/>
            </p:nvGrpSpPr>
            <p:grpSpPr>
              <a:xfrm>
                <a:off x="7031181" y="4088877"/>
                <a:ext cx="1094510" cy="1072035"/>
                <a:chOff x="4838699" y="3923058"/>
                <a:chExt cx="1440000" cy="1434590"/>
              </a:xfrm>
            </p:grpSpPr>
            <p:grpSp>
              <p:nvGrpSpPr>
                <p:cNvPr id="169" name="Группа 168"/>
                <p:cNvGrpSpPr/>
                <p:nvPr/>
              </p:nvGrpSpPr>
              <p:grpSpPr>
                <a:xfrm>
                  <a:off x="4838699" y="3923058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85" name="Прямоугольник 184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6" name="Прямоугольник 185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7" name="Прямоугольник 186"/>
                  <p:cNvSpPr>
                    <a:spLocks noChangeAspect="1"/>
                  </p:cNvSpPr>
                  <p:nvPr/>
                </p:nvSpPr>
                <p:spPr>
                  <a:xfrm>
                    <a:off x="4027553" y="5073210"/>
                    <a:ext cx="360001" cy="36255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8" name="Прямоугольник 187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70" name="Группа 169"/>
                <p:cNvGrpSpPr/>
                <p:nvPr/>
              </p:nvGrpSpPr>
              <p:grpSpPr>
                <a:xfrm>
                  <a:off x="4838699" y="4282117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81" name="Прямоугольник 180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2" name="Прямоугольник 181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3" name="Прямоугольник 182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4" name="Прямоугольник 183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71" name="Группа 170"/>
                <p:cNvGrpSpPr/>
                <p:nvPr/>
              </p:nvGrpSpPr>
              <p:grpSpPr>
                <a:xfrm>
                  <a:off x="4838699" y="463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77" name="Прямоугольник 176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78" name="Прямоугольник 177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79" name="Прямоугольник 178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0" name="Прямоугольник 179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72" name="Группа 171"/>
                <p:cNvGrpSpPr/>
                <p:nvPr/>
              </p:nvGrpSpPr>
              <p:grpSpPr>
                <a:xfrm>
                  <a:off x="4838699" y="499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73" name="Прямоугольник 172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74" name="Прямоугольник 173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75" name="Прямоугольник 174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76" name="Прямоугольник 175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pSp>
            <p:nvGrpSpPr>
              <p:cNvPr id="189" name="Группа 188"/>
              <p:cNvGrpSpPr/>
              <p:nvPr/>
            </p:nvGrpSpPr>
            <p:grpSpPr>
              <a:xfrm>
                <a:off x="7164531" y="4212533"/>
                <a:ext cx="1094510" cy="1072035"/>
                <a:chOff x="4838699" y="3923057"/>
                <a:chExt cx="1440000" cy="1434591"/>
              </a:xfrm>
            </p:grpSpPr>
            <p:grpSp>
              <p:nvGrpSpPr>
                <p:cNvPr id="190" name="Группа 189"/>
                <p:cNvGrpSpPr/>
                <p:nvPr/>
              </p:nvGrpSpPr>
              <p:grpSpPr>
                <a:xfrm>
                  <a:off x="4838699" y="3923057"/>
                  <a:ext cx="1440000" cy="360001"/>
                  <a:chOff x="3307553" y="5073209"/>
                  <a:chExt cx="1440000" cy="360001"/>
                </a:xfrm>
              </p:grpSpPr>
              <p:sp>
                <p:nvSpPr>
                  <p:cNvPr id="206" name="Прямоугольник 205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7" name="Прямоугольник 206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8" name="Прямоугольник 207"/>
                  <p:cNvSpPr>
                    <a:spLocks noChangeAspect="1"/>
                  </p:cNvSpPr>
                  <p:nvPr/>
                </p:nvSpPr>
                <p:spPr>
                  <a:xfrm>
                    <a:off x="4027553" y="5073209"/>
                    <a:ext cx="360001" cy="35659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9" name="Прямоугольник 208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91" name="Группа 190"/>
                <p:cNvGrpSpPr/>
                <p:nvPr/>
              </p:nvGrpSpPr>
              <p:grpSpPr>
                <a:xfrm>
                  <a:off x="4838699" y="4282117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202" name="Прямоугольник 201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3" name="Прямоугольник 202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4" name="Прямоугольник 203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5" name="Прямоугольник 204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92" name="Группа 191"/>
                <p:cNvGrpSpPr/>
                <p:nvPr/>
              </p:nvGrpSpPr>
              <p:grpSpPr>
                <a:xfrm>
                  <a:off x="4838699" y="463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98" name="Прямоугольник 197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9" name="Прямоугольник 198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0" name="Прямоугольник 199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1" name="Прямоугольник 200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93" name="Группа 192"/>
                <p:cNvGrpSpPr/>
                <p:nvPr/>
              </p:nvGrpSpPr>
              <p:grpSpPr>
                <a:xfrm>
                  <a:off x="4838699" y="4995093"/>
                  <a:ext cx="1440000" cy="362555"/>
                  <a:chOff x="3307553" y="5073210"/>
                  <a:chExt cx="1440000" cy="362555"/>
                </a:xfrm>
              </p:grpSpPr>
              <p:sp>
                <p:nvSpPr>
                  <p:cNvPr id="194" name="Прямоугольник 193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5" name="Прямоугольник 194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6" name="Прямоугольник 195"/>
                  <p:cNvSpPr>
                    <a:spLocks noChangeAspect="1"/>
                  </p:cNvSpPr>
                  <p:nvPr/>
                </p:nvSpPr>
                <p:spPr>
                  <a:xfrm>
                    <a:off x="4027553" y="5075765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7" name="Прямоугольник 196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grpSp>
            <p:nvGrpSpPr>
              <p:cNvPr id="210" name="Группа 209"/>
              <p:cNvGrpSpPr/>
              <p:nvPr/>
            </p:nvGrpSpPr>
            <p:grpSpPr>
              <a:xfrm>
                <a:off x="7299614" y="4376734"/>
                <a:ext cx="1094510" cy="1070126"/>
                <a:chOff x="4838699" y="3923058"/>
                <a:chExt cx="1440000" cy="1432035"/>
              </a:xfrm>
            </p:grpSpPr>
            <p:grpSp>
              <p:nvGrpSpPr>
                <p:cNvPr id="211" name="Группа 210"/>
                <p:cNvGrpSpPr/>
                <p:nvPr/>
              </p:nvGrpSpPr>
              <p:grpSpPr>
                <a:xfrm>
                  <a:off x="4838701" y="3923058"/>
                  <a:ext cx="1439998" cy="423421"/>
                  <a:chOff x="3307555" y="5073210"/>
                  <a:chExt cx="1439998" cy="423421"/>
                </a:xfrm>
              </p:grpSpPr>
              <p:sp>
                <p:nvSpPr>
                  <p:cNvPr id="227" name="Прямоугольник 226"/>
                  <p:cNvSpPr>
                    <a:spLocks noChangeAspect="1"/>
                  </p:cNvSpPr>
                  <p:nvPr/>
                </p:nvSpPr>
                <p:spPr>
                  <a:xfrm>
                    <a:off x="3307555" y="5073211"/>
                    <a:ext cx="360001" cy="36000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8" name="Прямоугольник 227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9" name="Прямоугольник 228"/>
                  <p:cNvSpPr>
                    <a:spLocks noChangeAspect="1"/>
                  </p:cNvSpPr>
                  <p:nvPr/>
                </p:nvSpPr>
                <p:spPr>
                  <a:xfrm>
                    <a:off x="4027552" y="5075763"/>
                    <a:ext cx="420868" cy="42086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30" name="Прямоугольник 229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212" name="Группа 211"/>
                <p:cNvGrpSpPr/>
                <p:nvPr/>
              </p:nvGrpSpPr>
              <p:grpSpPr>
                <a:xfrm>
                  <a:off x="4838699" y="4276727"/>
                  <a:ext cx="1440000" cy="365390"/>
                  <a:chOff x="3307553" y="5067820"/>
                  <a:chExt cx="1440000" cy="365390"/>
                </a:xfrm>
              </p:grpSpPr>
              <p:sp>
                <p:nvSpPr>
                  <p:cNvPr id="223" name="Прямоугольник 222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4" name="Прямоугольник 223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5" name="Прямоугольник 224"/>
                  <p:cNvSpPr>
                    <a:spLocks noChangeAspect="1"/>
                  </p:cNvSpPr>
                  <p:nvPr/>
                </p:nvSpPr>
                <p:spPr>
                  <a:xfrm>
                    <a:off x="4027553" y="5067820"/>
                    <a:ext cx="360001" cy="35836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6" name="Прямоугольник 225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213" name="Группа 212"/>
                <p:cNvGrpSpPr/>
                <p:nvPr/>
              </p:nvGrpSpPr>
              <p:grpSpPr>
                <a:xfrm>
                  <a:off x="4838699" y="4635093"/>
                  <a:ext cx="1440000" cy="399501"/>
                  <a:chOff x="3307553" y="5073210"/>
                  <a:chExt cx="1440000" cy="399501"/>
                </a:xfrm>
              </p:grpSpPr>
              <p:sp>
                <p:nvSpPr>
                  <p:cNvPr id="219" name="Прямоугольник 218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0" name="Прямоугольник 219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1" name="Прямоугольник 220"/>
                  <p:cNvSpPr>
                    <a:spLocks noChangeAspect="1"/>
                  </p:cNvSpPr>
                  <p:nvPr/>
                </p:nvSpPr>
                <p:spPr>
                  <a:xfrm>
                    <a:off x="4027553" y="5077750"/>
                    <a:ext cx="360001" cy="39496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2" name="Прямоугольник 221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214" name="Группа 213"/>
                <p:cNvGrpSpPr/>
                <p:nvPr/>
              </p:nvGrpSpPr>
              <p:grpSpPr>
                <a:xfrm>
                  <a:off x="4838699" y="4995093"/>
                  <a:ext cx="1440000" cy="360000"/>
                  <a:chOff x="3307553" y="5073210"/>
                  <a:chExt cx="1440000" cy="360000"/>
                </a:xfrm>
              </p:grpSpPr>
              <p:sp>
                <p:nvSpPr>
                  <p:cNvPr id="215" name="Прямоугольник 214"/>
                  <p:cNvSpPr>
                    <a:spLocks noChangeAspect="1"/>
                  </p:cNvSpPr>
                  <p:nvPr/>
                </p:nvSpPr>
                <p:spPr>
                  <a:xfrm>
                    <a:off x="330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16" name="Прямоугольник 215"/>
                  <p:cNvSpPr>
                    <a:spLocks noChangeAspect="1"/>
                  </p:cNvSpPr>
                  <p:nvPr/>
                </p:nvSpPr>
                <p:spPr>
                  <a:xfrm>
                    <a:off x="366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17" name="Прямоугольник 216"/>
                  <p:cNvSpPr>
                    <a:spLocks noChangeAspect="1"/>
                  </p:cNvSpPr>
                  <p:nvPr/>
                </p:nvSpPr>
                <p:spPr>
                  <a:xfrm>
                    <a:off x="4027553" y="5073210"/>
                    <a:ext cx="360001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18" name="Прямоугольник 217"/>
                  <p:cNvSpPr>
                    <a:spLocks noChangeAspect="1"/>
                  </p:cNvSpPr>
                  <p:nvPr/>
                </p:nvSpPr>
                <p:spPr>
                  <a:xfrm>
                    <a:off x="4387553" y="5073210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</p:grpSp>
        <p:grpSp>
          <p:nvGrpSpPr>
            <p:cNvPr id="253" name="Группа 252"/>
            <p:cNvGrpSpPr/>
            <p:nvPr/>
          </p:nvGrpSpPr>
          <p:grpSpPr>
            <a:xfrm>
              <a:off x="6740199" y="3557840"/>
              <a:ext cx="646178" cy="1985112"/>
              <a:chOff x="9111623" y="3737840"/>
              <a:chExt cx="861570" cy="1985112"/>
            </a:xfrm>
          </p:grpSpPr>
          <p:grpSp>
            <p:nvGrpSpPr>
              <p:cNvPr id="233" name="Группа 232"/>
              <p:cNvGrpSpPr/>
              <p:nvPr/>
            </p:nvGrpSpPr>
            <p:grpSpPr>
              <a:xfrm rot="5400000">
                <a:off x="8573315" y="4276148"/>
                <a:ext cx="1440000" cy="363384"/>
                <a:chOff x="3307553" y="5069826"/>
                <a:chExt cx="1440000" cy="363384"/>
              </a:xfrm>
            </p:grpSpPr>
            <p:sp>
              <p:nvSpPr>
                <p:cNvPr id="234" name="Прямоугольник 233"/>
                <p:cNvSpPr>
                  <a:spLocks noChangeAspect="1"/>
                </p:cNvSpPr>
                <p:nvPr/>
              </p:nvSpPr>
              <p:spPr>
                <a:xfrm>
                  <a:off x="3307553" y="5073210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5" name="Прямоугольник 234"/>
                <p:cNvSpPr>
                  <a:spLocks noChangeAspect="1"/>
                </p:cNvSpPr>
                <p:nvPr/>
              </p:nvSpPr>
              <p:spPr>
                <a:xfrm>
                  <a:off x="3667553" y="5073210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6" name="Прямоугольник 235"/>
                <p:cNvSpPr>
                  <a:spLocks noChangeAspect="1"/>
                </p:cNvSpPr>
                <p:nvPr/>
              </p:nvSpPr>
              <p:spPr>
                <a:xfrm>
                  <a:off x="4027554" y="5069826"/>
                  <a:ext cx="360000" cy="36338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7" name="Прямоугольник 236"/>
                <p:cNvSpPr>
                  <a:spLocks noChangeAspect="1"/>
                </p:cNvSpPr>
                <p:nvPr/>
              </p:nvSpPr>
              <p:spPr>
                <a:xfrm>
                  <a:off x="4387553" y="5073210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38" name="Группа 237"/>
              <p:cNvGrpSpPr/>
              <p:nvPr/>
            </p:nvGrpSpPr>
            <p:grpSpPr>
              <a:xfrm rot="5400000">
                <a:off x="8720361" y="4453078"/>
                <a:ext cx="1440000" cy="366970"/>
                <a:chOff x="3307553" y="5066240"/>
                <a:chExt cx="1440000" cy="366970"/>
              </a:xfrm>
            </p:grpSpPr>
            <p:sp>
              <p:nvSpPr>
                <p:cNvPr id="239" name="Прямоугольник 238"/>
                <p:cNvSpPr>
                  <a:spLocks noChangeAspect="1"/>
                </p:cNvSpPr>
                <p:nvPr/>
              </p:nvSpPr>
              <p:spPr>
                <a:xfrm>
                  <a:off x="3307553" y="5073210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0" name="Прямоугольник 239"/>
                <p:cNvSpPr>
                  <a:spLocks noChangeAspect="1"/>
                </p:cNvSpPr>
                <p:nvPr/>
              </p:nvSpPr>
              <p:spPr>
                <a:xfrm>
                  <a:off x="3667553" y="5073210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1" name="Прямоугольник 240"/>
                <p:cNvSpPr>
                  <a:spLocks noChangeAspect="1"/>
                </p:cNvSpPr>
                <p:nvPr/>
              </p:nvSpPr>
              <p:spPr>
                <a:xfrm>
                  <a:off x="4027555" y="5066240"/>
                  <a:ext cx="360000" cy="3669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2" name="Прямоугольник 241"/>
                <p:cNvSpPr>
                  <a:spLocks noChangeAspect="1"/>
                </p:cNvSpPr>
                <p:nvPr/>
              </p:nvSpPr>
              <p:spPr>
                <a:xfrm>
                  <a:off x="4387553" y="5073210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43" name="Группа 242"/>
              <p:cNvGrpSpPr/>
              <p:nvPr/>
            </p:nvGrpSpPr>
            <p:grpSpPr>
              <a:xfrm rot="5400000">
                <a:off x="8901651" y="4639118"/>
                <a:ext cx="1440000" cy="362555"/>
                <a:chOff x="3307553" y="5073210"/>
                <a:chExt cx="1440000" cy="362555"/>
              </a:xfrm>
            </p:grpSpPr>
            <p:sp>
              <p:nvSpPr>
                <p:cNvPr id="244" name="Прямоугольник 243"/>
                <p:cNvSpPr>
                  <a:spLocks noChangeAspect="1"/>
                </p:cNvSpPr>
                <p:nvPr/>
              </p:nvSpPr>
              <p:spPr>
                <a:xfrm>
                  <a:off x="3307553" y="507321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5" name="Прямоугольник 244"/>
                <p:cNvSpPr>
                  <a:spLocks noChangeAspect="1"/>
                </p:cNvSpPr>
                <p:nvPr/>
              </p:nvSpPr>
              <p:spPr>
                <a:xfrm>
                  <a:off x="3667553" y="507321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6" name="Прямоугольник 245"/>
                <p:cNvSpPr>
                  <a:spLocks noChangeAspect="1"/>
                </p:cNvSpPr>
                <p:nvPr/>
              </p:nvSpPr>
              <p:spPr>
                <a:xfrm>
                  <a:off x="4027554" y="5075765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7" name="Прямоугольник 246"/>
                <p:cNvSpPr>
                  <a:spLocks noChangeAspect="1"/>
                </p:cNvSpPr>
                <p:nvPr/>
              </p:nvSpPr>
              <p:spPr>
                <a:xfrm>
                  <a:off x="4387553" y="5073210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48" name="Группа 247"/>
              <p:cNvGrpSpPr/>
              <p:nvPr/>
            </p:nvGrpSpPr>
            <p:grpSpPr>
              <a:xfrm rot="5400000">
                <a:off x="9071916" y="4821674"/>
                <a:ext cx="1440000" cy="362555"/>
                <a:chOff x="3307553" y="5073210"/>
                <a:chExt cx="1440000" cy="362555"/>
              </a:xfrm>
            </p:grpSpPr>
            <p:sp>
              <p:nvSpPr>
                <p:cNvPr id="249" name="Прямоугольник 248"/>
                <p:cNvSpPr>
                  <a:spLocks noChangeAspect="1"/>
                </p:cNvSpPr>
                <p:nvPr/>
              </p:nvSpPr>
              <p:spPr>
                <a:xfrm>
                  <a:off x="3307553" y="5073210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0" name="Прямоугольник 249"/>
                <p:cNvSpPr>
                  <a:spLocks noChangeAspect="1"/>
                </p:cNvSpPr>
                <p:nvPr/>
              </p:nvSpPr>
              <p:spPr>
                <a:xfrm>
                  <a:off x="3667553" y="5073210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1" name="Прямоугольник 250"/>
                <p:cNvSpPr>
                  <a:spLocks noChangeAspect="1"/>
                </p:cNvSpPr>
                <p:nvPr/>
              </p:nvSpPr>
              <p:spPr>
                <a:xfrm>
                  <a:off x="4027555" y="5073210"/>
                  <a:ext cx="360000" cy="36255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2" name="Прямоугольник 251"/>
                <p:cNvSpPr>
                  <a:spLocks noChangeAspect="1"/>
                </p:cNvSpPr>
                <p:nvPr/>
              </p:nvSpPr>
              <p:spPr>
                <a:xfrm>
                  <a:off x="4387553" y="5073210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643317" y="1556792"/>
            <a:ext cx="7391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Любой элемент тензора </a:t>
            </a:r>
            <a:r>
              <a:rPr lang="ru-RU" dirty="0"/>
              <a:t>размерности </a:t>
            </a:r>
            <a:r>
              <a:rPr lang="en-US" dirty="0"/>
              <a:t>d </a:t>
            </a:r>
            <a:r>
              <a:rPr lang="ru-RU" dirty="0"/>
              <a:t>может быть представлен в виде</a:t>
            </a:r>
            <a:r>
              <a:rPr lang="en-US" dirty="0"/>
              <a:t>: </a:t>
            </a:r>
            <a:endParaRPr lang="ru-RU" dirty="0"/>
          </a:p>
          <a:p>
            <a:endParaRPr lang="ru-RU" dirty="0"/>
          </a:p>
        </p:txBody>
      </p:sp>
      <p:sp>
        <p:nvSpPr>
          <p:cNvPr id="254" name="Правая фигурная скобка 253"/>
          <p:cNvSpPr/>
          <p:nvPr/>
        </p:nvSpPr>
        <p:spPr>
          <a:xfrm rot="5400000">
            <a:off x="5209757" y="2356896"/>
            <a:ext cx="155864" cy="6198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5" name="Правая фигурная скобка 254"/>
          <p:cNvSpPr/>
          <p:nvPr/>
        </p:nvSpPr>
        <p:spPr>
          <a:xfrm rot="5400000">
            <a:off x="6845627" y="2367861"/>
            <a:ext cx="155864" cy="6198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Применить  формат тензорного поезда для многократного уменьшения количества параметров </a:t>
            </a:r>
            <a:r>
              <a:rPr lang="ru-RU" dirty="0" err="1" smtClean="0"/>
              <a:t>полносвязного</a:t>
            </a:r>
            <a:r>
              <a:rPr lang="ru-RU" dirty="0" smtClean="0"/>
              <a:t> слоя с последующим после этого обучением нейронной сети.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047806" cy="4608512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Реализовать </a:t>
            </a:r>
            <a:r>
              <a:rPr lang="ru-RU" dirty="0" err="1" smtClean="0"/>
              <a:t>полносвязный</a:t>
            </a:r>
            <a:r>
              <a:rPr lang="ru-RU" dirty="0" smtClean="0"/>
              <a:t> слой с применением тензорных поездов на </a:t>
            </a:r>
            <a:r>
              <a:rPr lang="ru-RU" dirty="0" err="1" smtClean="0"/>
              <a:t>фреймворке</a:t>
            </a:r>
            <a:r>
              <a:rPr lang="ru-RU" dirty="0" smtClean="0"/>
              <a:t> </a:t>
            </a:r>
            <a:r>
              <a:rPr lang="en-US" dirty="0" err="1" smtClean="0"/>
              <a:t>PyTorch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Создать и выполнить обучение </a:t>
            </a:r>
            <a:r>
              <a:rPr lang="ru-RU" dirty="0" err="1" smtClean="0"/>
              <a:t>нейросетей</a:t>
            </a:r>
            <a:r>
              <a:rPr lang="ru-RU" dirty="0" smtClean="0"/>
              <a:t> с данными слоями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Исследовать процесс обучения, провести анализ по метрикам</a:t>
            </a:r>
            <a:r>
              <a:rPr lang="en-US" dirty="0" smtClean="0"/>
              <a:t>: accuracy, loss;</a:t>
            </a:r>
            <a:r>
              <a:rPr lang="ru-RU" dirty="0" smtClean="0"/>
              <a:t> параметрам обучения</a:t>
            </a:r>
            <a:r>
              <a:rPr lang="en-US" dirty="0" smtClean="0"/>
              <a:t>: </a:t>
            </a:r>
            <a:r>
              <a:rPr lang="en-US" dirty="0" err="1" smtClean="0"/>
              <a:t>epoch_num</a:t>
            </a:r>
            <a:r>
              <a:rPr lang="en-US" dirty="0" smtClean="0"/>
              <a:t>, </a:t>
            </a:r>
            <a:r>
              <a:rPr lang="en-US" dirty="0" err="1" smtClean="0"/>
              <a:t>lr</a:t>
            </a:r>
            <a:r>
              <a:rPr lang="en-US" dirty="0" smtClean="0"/>
              <a:t>, </a:t>
            </a:r>
            <a:r>
              <a:rPr lang="en-US" dirty="0"/>
              <a:t>optimizer, </a:t>
            </a:r>
            <a:r>
              <a:rPr lang="en-US" dirty="0" smtClean="0"/>
              <a:t>scheduler;</a:t>
            </a:r>
          </a:p>
          <a:p>
            <a:r>
              <a:rPr lang="ru-RU" dirty="0" smtClean="0"/>
              <a:t>Сравнить результаты обучения с </a:t>
            </a:r>
            <a:r>
              <a:rPr lang="ru-RU" dirty="0" err="1" smtClean="0"/>
              <a:t>полносвязными</a:t>
            </a:r>
            <a:r>
              <a:rPr lang="ru-RU" dirty="0" smtClean="0"/>
              <a:t> </a:t>
            </a:r>
            <a:r>
              <a:rPr lang="ru-RU" dirty="0" err="1" smtClean="0"/>
              <a:t>нейросетями</a:t>
            </a:r>
            <a:r>
              <a:rPr lang="ru-RU" dirty="0" smtClean="0"/>
              <a:t> по количеству параметров, времени обучения, итоговой точности.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Решить задачу классификации для </a:t>
            </a:r>
            <a:r>
              <a:rPr lang="ru-RU" dirty="0" err="1" smtClean="0"/>
              <a:t>датасетов</a:t>
            </a:r>
            <a:r>
              <a:rPr lang="ru-RU" dirty="0" smtClean="0"/>
              <a:t> </a:t>
            </a:r>
            <a:r>
              <a:rPr lang="en-US" dirty="0" smtClean="0"/>
              <a:t>MNIST </a:t>
            </a:r>
            <a:r>
              <a:rPr lang="ru-RU" dirty="0" smtClean="0"/>
              <a:t>и </a:t>
            </a:r>
            <a:r>
              <a:rPr lang="en-US" dirty="0" smtClean="0"/>
              <a:t>CIFAR-10 </a:t>
            </a:r>
            <a:r>
              <a:rPr lang="ru-RU" dirty="0" smtClean="0"/>
              <a:t>с моделями, состоящими из </a:t>
            </a:r>
            <a:r>
              <a:rPr lang="ru-RU" dirty="0" err="1" smtClean="0"/>
              <a:t>полносвязных</a:t>
            </a:r>
            <a:r>
              <a:rPr lang="ru-RU" dirty="0" smtClean="0"/>
              <a:t> и ТТ-</a:t>
            </a:r>
            <a:r>
              <a:rPr lang="ru-RU" dirty="0" err="1" smtClean="0"/>
              <a:t>полносвязных</a:t>
            </a:r>
            <a:r>
              <a:rPr lang="ru-RU" dirty="0" smtClean="0"/>
              <a:t> слоев.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для </a:t>
            </a:r>
            <a:r>
              <a:rPr lang="en-US" dirty="0" smtClean="0"/>
              <a:t>MNIST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683568" y="1680804"/>
            <a:ext cx="2630580" cy="4536504"/>
            <a:chOff x="2931530" y="1628800"/>
            <a:chExt cx="2630580" cy="4536504"/>
          </a:xfrm>
        </p:grpSpPr>
        <p:sp>
          <p:nvSpPr>
            <p:cNvPr id="6" name="Овал 5"/>
            <p:cNvSpPr/>
            <p:nvPr/>
          </p:nvSpPr>
          <p:spPr>
            <a:xfrm>
              <a:off x="2931530" y="1628800"/>
              <a:ext cx="2628292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</a:rPr>
                <a:t>nput(28×28)</a:t>
              </a:r>
              <a:r>
                <a:rPr lang="en-US" sz="2000" dirty="0" smtClean="0"/>
                <a:t>)</a:t>
              </a:r>
              <a:endParaRPr lang="ru-RU" sz="2000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931530" y="5373216"/>
              <a:ext cx="2628292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output(10, 1)</a:t>
              </a:r>
              <a:r>
                <a:rPr lang="en-US" dirty="0" smtClean="0"/>
                <a:t>)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933818" y="2996952"/>
              <a:ext cx="2628292" cy="6800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</a:t>
              </a:r>
              <a:r>
                <a:rPr lang="en-US" dirty="0" err="1" smtClean="0">
                  <a:solidFill>
                    <a:schemeClr val="tx1"/>
                  </a:solidFill>
                </a:rPr>
                <a:t>Linear</a:t>
              </a:r>
              <a:r>
                <a:rPr lang="en-US" dirty="0">
                  <a:solidFill>
                    <a:schemeClr val="tx1"/>
                  </a:solidFill>
                </a:rPr>
                <a:t>(28×28, 262144)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931530" y="4221088"/>
              <a:ext cx="2628292" cy="6800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</a:t>
              </a:r>
              <a:r>
                <a:rPr lang="en-US" dirty="0" err="1" smtClean="0">
                  <a:solidFill>
                    <a:schemeClr val="tx1"/>
                  </a:solidFill>
                </a:rPr>
                <a:t>Linear</a:t>
              </a:r>
              <a:r>
                <a:rPr lang="en-US" dirty="0" smtClean="0">
                  <a:solidFill>
                    <a:schemeClr val="tx1"/>
                  </a:solidFill>
                </a:rPr>
                <a:t>(262144, 10)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6" idx="4"/>
              <a:endCxn id="9" idx="0"/>
            </p:cNvCxnSpPr>
            <p:nvPr/>
          </p:nvCxnSpPr>
          <p:spPr>
            <a:xfrm>
              <a:off x="4245676" y="2420888"/>
              <a:ext cx="2288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9" idx="2"/>
              <a:endCxn id="10" idx="0"/>
            </p:cNvCxnSpPr>
            <p:nvPr/>
          </p:nvCxnSpPr>
          <p:spPr>
            <a:xfrm flipH="1">
              <a:off x="4245676" y="3677024"/>
              <a:ext cx="2288" cy="544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10" idx="2"/>
              <a:endCxn id="8" idx="0"/>
            </p:cNvCxnSpPr>
            <p:nvPr/>
          </p:nvCxnSpPr>
          <p:spPr>
            <a:xfrm>
              <a:off x="4245676" y="4901160"/>
              <a:ext cx="0" cy="472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15415"/>
            <a:ext cx="2266982" cy="197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90750"/>
            <a:ext cx="2230823" cy="336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39336" y="2576258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353071" y="1724260"/>
            <a:ext cx="241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TT-</a:t>
            </a:r>
            <a:r>
              <a:rPr lang="ru-RU" dirty="0" err="1"/>
              <a:t>п</a:t>
            </a:r>
            <a:r>
              <a:rPr lang="ru-RU" dirty="0" err="1" smtClean="0"/>
              <a:t>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на </a:t>
            </a:r>
            <a:r>
              <a:rPr lang="en-US" dirty="0" smtClean="0"/>
              <a:t>MNIST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7438" r="7847"/>
          <a:stretch/>
        </p:blipFill>
        <p:spPr>
          <a:xfrm>
            <a:off x="91441" y="1865376"/>
            <a:ext cx="4387747" cy="34988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" t="7084" r="8281"/>
          <a:stretch/>
        </p:blipFill>
        <p:spPr>
          <a:xfrm>
            <a:off x="4489131" y="1844029"/>
            <a:ext cx="4388400" cy="35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на </a:t>
            </a:r>
            <a:r>
              <a:rPr lang="en-US" dirty="0" smtClean="0"/>
              <a:t>MNIST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610954"/>
              </p:ext>
            </p:extLst>
          </p:nvPr>
        </p:nvGraphicFramePr>
        <p:xfrm>
          <a:off x="628650" y="1825625"/>
          <a:ext cx="78867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142"/>
                <a:gridCol w="1584176"/>
                <a:gridCol w="1368152"/>
                <a:gridCol w="1440160"/>
                <a:gridCol w="142307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обучающихся параметров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loss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accuracy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FC-FC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208928798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7.5404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98.38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18m 45s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TT_FC-TT_FC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791294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6.5720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98.59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17m 16s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TT_FC-FC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3411518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6.5004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98.</a:t>
                      </a:r>
                      <a:r>
                        <a:rPr lang="en-US" b="1" dirty="0" smtClean="0"/>
                        <a:t>7</a:t>
                      </a:r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12m 58s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FC-FC-FC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11638814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7.5564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98.34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4m 29s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TT_FC-TT_FC-TT_FC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30574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8.3797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98.21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5m 56s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TT_FC-TT_FC-FC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50622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6.7396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98.</a:t>
                      </a:r>
                      <a:r>
                        <a:rPr lang="en-US" b="1" smtClean="0"/>
                        <a:t>53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5m 20s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diplom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TTdiplom</Template>
  <TotalTime>1724</TotalTime>
  <Words>616</Words>
  <Application>Microsoft Office PowerPoint</Application>
  <PresentationFormat>Экран (4:3)</PresentationFormat>
  <Paragraphs>143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TTdiplom</vt:lpstr>
      <vt:lpstr>Применение тензорных поездов для сжатия нейронных сетей</vt:lpstr>
      <vt:lpstr>Актуальность</vt:lpstr>
      <vt:lpstr>Математическая модель</vt:lpstr>
      <vt:lpstr>Цель</vt:lpstr>
      <vt:lpstr>Задачи</vt:lpstr>
      <vt:lpstr>Постановка задачи</vt:lpstr>
      <vt:lpstr>Архитектура для MNIST</vt:lpstr>
      <vt:lpstr>Обучение на MNIST</vt:lpstr>
      <vt:lpstr>Обучение на MNIST</vt:lpstr>
      <vt:lpstr>Архитектура для CIFAR-10</vt:lpstr>
      <vt:lpstr>CIFAR-10 обучение с SGD</vt:lpstr>
      <vt:lpstr>CIFAR-10 оптимизаторы</vt:lpstr>
      <vt:lpstr>CIFAR-10 результаты</vt:lpstr>
      <vt:lpstr>Личный вклад в работу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тензорных поездов для сжатия нейронных сетей</dc:title>
  <dc:creator>Gennadii</dc:creator>
  <cp:lastModifiedBy>Gennadii</cp:lastModifiedBy>
  <cp:revision>80</cp:revision>
  <dcterms:created xsi:type="dcterms:W3CDTF">2022-03-18T11:23:41Z</dcterms:created>
  <dcterms:modified xsi:type="dcterms:W3CDTF">2022-05-19T15:05:52Z</dcterms:modified>
</cp:coreProperties>
</file>