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906000"/>
  <p:notesSz cx="9906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2" roundtripDataSignature="AMtx7mjKozjCZl3HPK8O+qCpng+pLjwj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73BABC-B405-4D91-9916-43894FD8CD7E}">
  <a:tblStyle styleId="{3973BABC-B405-4D91-9916-43894FD8CD7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2926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11813" y="0"/>
            <a:ext cx="42926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42926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11813" y="6513513"/>
            <a:ext cx="42926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1: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bea39f4ca_0_1: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bea39f4ca_0_1:notes"/>
          <p:cNvSpPr txBox="1"/>
          <p:nvPr>
            <p:ph idx="1" type="body"/>
          </p:nvPr>
        </p:nvSpPr>
        <p:spPr>
          <a:xfrm>
            <a:off x="990600" y="3300413"/>
            <a:ext cx="79248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9bea39f4ca_0_1:notes"/>
          <p:cNvSpPr txBox="1"/>
          <p:nvPr>
            <p:ph idx="12" type="sldNum"/>
          </p:nvPr>
        </p:nvSpPr>
        <p:spPr>
          <a:xfrm>
            <a:off x="5611813" y="6513513"/>
            <a:ext cx="42927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bea39f4ca_0_13: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bea39f4ca_0_13:notes"/>
          <p:cNvSpPr txBox="1"/>
          <p:nvPr>
            <p:ph idx="1" type="body"/>
          </p:nvPr>
        </p:nvSpPr>
        <p:spPr>
          <a:xfrm>
            <a:off x="990600" y="3300413"/>
            <a:ext cx="79248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9bea39f4ca_0_13:notes"/>
          <p:cNvSpPr txBox="1"/>
          <p:nvPr>
            <p:ph idx="12" type="sldNum"/>
          </p:nvPr>
        </p:nvSpPr>
        <p:spPr>
          <a:xfrm>
            <a:off x="5611813" y="6513513"/>
            <a:ext cx="42927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bea39f4ca_0_32: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bea39f4ca_0_32:notes"/>
          <p:cNvSpPr txBox="1"/>
          <p:nvPr>
            <p:ph idx="1" type="body"/>
          </p:nvPr>
        </p:nvSpPr>
        <p:spPr>
          <a:xfrm>
            <a:off x="990600" y="3300413"/>
            <a:ext cx="79248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9bea39f4ca_0_32:notes"/>
          <p:cNvSpPr txBox="1"/>
          <p:nvPr>
            <p:ph idx="12" type="sldNum"/>
          </p:nvPr>
        </p:nvSpPr>
        <p:spPr>
          <a:xfrm>
            <a:off x="5611813" y="6513513"/>
            <a:ext cx="42927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0: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1: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2: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bea39f4ca_0_50:notes"/>
          <p:cNvSpPr txBox="1"/>
          <p:nvPr>
            <p:ph idx="1" type="body"/>
          </p:nvPr>
        </p:nvSpPr>
        <p:spPr>
          <a:xfrm>
            <a:off x="990600" y="3300413"/>
            <a:ext cx="79248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29bea39f4ca_0_50: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3: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4: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6: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2: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8: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9: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bc6a1c552_0_2:notes"/>
          <p:cNvSpPr txBox="1"/>
          <p:nvPr>
            <p:ph idx="1" type="body"/>
          </p:nvPr>
        </p:nvSpPr>
        <p:spPr>
          <a:xfrm>
            <a:off x="990600" y="3300413"/>
            <a:ext cx="79248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29bc6a1c552_0_2:notes"/>
          <p:cNvSpPr/>
          <p:nvPr>
            <p:ph idx="2" type="sldImg"/>
          </p:nvPr>
        </p:nvSpPr>
        <p:spPr>
          <a:xfrm>
            <a:off x="3281363" y="857250"/>
            <a:ext cx="3343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7: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20: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1: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3: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4: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5: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6: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7: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990600" y="3300413"/>
            <a:ext cx="79248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9:notes"/>
          <p:cNvSpPr/>
          <p:nvPr>
            <p:ph idx="2" type="sldImg"/>
          </p:nvPr>
        </p:nvSpPr>
        <p:spPr>
          <a:xfrm>
            <a:off x="3281363" y="857250"/>
            <a:ext cx="334327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7" name="Shape 17"/>
        <p:cNvGrpSpPr/>
        <p:nvPr/>
      </p:nvGrpSpPr>
      <p:grpSpPr>
        <a:xfrm>
          <a:off x="0" y="0"/>
          <a:ext cx="0" cy="0"/>
          <a:chOff x="0" y="0"/>
          <a:chExt cx="0" cy="0"/>
        </a:xfrm>
      </p:grpSpPr>
      <p:sp>
        <p:nvSpPr>
          <p:cNvPr id="18" name="Google Shape;18;p23"/>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pic>
        <p:nvPicPr>
          <p:cNvPr id="20" name="Google Shape;20;p23"/>
          <p:cNvPicPr preferRelativeResize="0"/>
          <p:nvPr/>
        </p:nvPicPr>
        <p:blipFill rotWithShape="1">
          <a:blip r:embed="rId2">
            <a:alphaModFix/>
          </a:blip>
          <a:srcRect b="0" l="0" r="27347" t="21093"/>
          <a:stretch/>
        </p:blipFill>
        <p:spPr>
          <a:xfrm>
            <a:off x="7543800" y="0"/>
            <a:ext cx="2362199" cy="2565567"/>
          </a:xfrm>
          <a:prstGeom prst="rect">
            <a:avLst/>
          </a:prstGeom>
          <a:noFill/>
          <a:ln>
            <a:noFill/>
          </a:ln>
        </p:spPr>
      </p:pic>
      <p:pic>
        <p:nvPicPr>
          <p:cNvPr id="21" name="Google Shape;21;p23"/>
          <p:cNvPicPr preferRelativeResize="0"/>
          <p:nvPr/>
        </p:nvPicPr>
        <p:blipFill rotWithShape="1">
          <a:blip r:embed="rId3">
            <a:alphaModFix/>
          </a:blip>
          <a:srcRect b="0" l="0" r="0" t="0"/>
          <a:stretch/>
        </p:blipFill>
        <p:spPr>
          <a:xfrm>
            <a:off x="4495800" y="6098232"/>
            <a:ext cx="1351789" cy="62260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4"/>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1" sz="4000">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idx="1" type="body"/>
          </p:nvPr>
        </p:nvSpPr>
        <p:spPr>
          <a:xfrm>
            <a:off x="298450" y="1335087"/>
            <a:ext cx="9318625" cy="4432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24"/>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4"/>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 name="Shape 28"/>
        <p:cNvGrpSpPr/>
        <p:nvPr/>
      </p:nvGrpSpPr>
      <p:grpSpPr>
        <a:xfrm>
          <a:off x="0" y="0"/>
          <a:ext cx="0" cy="0"/>
          <a:chOff x="0" y="0"/>
          <a:chExt cx="0" cy="0"/>
        </a:xfrm>
      </p:grpSpPr>
      <p:sp>
        <p:nvSpPr>
          <p:cNvPr id="29" name="Google Shape;29;p25"/>
          <p:cNvSpPr txBox="1"/>
          <p:nvPr>
            <p:ph type="ctrTitle"/>
          </p:nvPr>
        </p:nvSpPr>
        <p:spPr>
          <a:xfrm>
            <a:off x="742950" y="2125980"/>
            <a:ext cx="84201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5"/>
          <p:cNvSpPr txBox="1"/>
          <p:nvPr>
            <p:ph idx="1" type="subTitle"/>
          </p:nvPr>
        </p:nvSpPr>
        <p:spPr>
          <a:xfrm>
            <a:off x="1485900" y="3840480"/>
            <a:ext cx="69342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1" type="ftr"/>
          </p:nvPr>
        </p:nvSpPr>
        <p:spPr>
          <a:xfrm>
            <a:off x="3368040" y="6377940"/>
            <a:ext cx="3169920" cy="276999"/>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5"/>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sp>
        <p:nvSpPr>
          <p:cNvPr id="35" name="Google Shape;35;p26"/>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1" sz="4000">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6"/>
          <p:cNvSpPr txBox="1"/>
          <p:nvPr>
            <p:ph idx="1" type="body"/>
          </p:nvPr>
        </p:nvSpPr>
        <p:spPr>
          <a:xfrm>
            <a:off x="495300" y="1577340"/>
            <a:ext cx="430911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26"/>
          <p:cNvSpPr txBox="1"/>
          <p:nvPr>
            <p:ph idx="2" type="body"/>
          </p:nvPr>
        </p:nvSpPr>
        <p:spPr>
          <a:xfrm>
            <a:off x="5101590" y="1577340"/>
            <a:ext cx="430911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26"/>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6"/>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27"/>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1" sz="4000">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7"/>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7"/>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1" sz="4000" u="none" cap="none" strike="noStrike">
                <a:solidFill>
                  <a:srgbClr val="0066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298450" y="1335087"/>
            <a:ext cx="9318625" cy="44323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22"/>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lvl1pPr indent="0" lvl="0"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1pPr>
            <a:lvl2pPr indent="0" lvl="1"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2pPr>
            <a:lvl3pPr indent="0" lvl="2"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3pPr>
            <a:lvl4pPr indent="0" lvl="3"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4pPr>
            <a:lvl5pPr indent="0" lvl="4"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5pPr>
            <a:lvl6pPr indent="0" lvl="5"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6pPr>
            <a:lvl7pPr indent="0" lvl="6"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7pPr>
            <a:lvl8pPr indent="0" lvl="7"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8pPr>
            <a:lvl9pPr indent="0" lvl="8" marL="38100" marR="0" rtl="0" algn="l">
              <a:lnSpc>
                <a:spcPct val="117857"/>
              </a:lnSpc>
              <a:spcBef>
                <a:spcPts val="0"/>
              </a:spcBef>
              <a:spcAft>
                <a:spcPts val="0"/>
              </a:spcAft>
              <a:buClr>
                <a:srgbClr val="000000"/>
              </a:buClr>
              <a:buSzPts val="1400"/>
              <a:buFont typeface="Arial"/>
              <a:buNone/>
              <a:defRPr b="0" i="0" sz="1400" u="none" cap="none" strike="noStrike">
                <a:solidFill>
                  <a:srgbClr val="5E574E"/>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pic>
        <p:nvPicPr>
          <p:cNvPr id="15" name="Google Shape;15;p22"/>
          <p:cNvPicPr preferRelativeResize="0"/>
          <p:nvPr/>
        </p:nvPicPr>
        <p:blipFill rotWithShape="1">
          <a:blip r:embed="rId1">
            <a:alphaModFix/>
          </a:blip>
          <a:srcRect b="0" l="0" r="0" t="0"/>
          <a:stretch/>
        </p:blipFill>
        <p:spPr>
          <a:xfrm>
            <a:off x="4575071" y="6035039"/>
            <a:ext cx="755857" cy="348133"/>
          </a:xfrm>
          <a:prstGeom prst="rect">
            <a:avLst/>
          </a:prstGeom>
          <a:noFill/>
          <a:ln>
            <a:noFill/>
          </a:ln>
        </p:spPr>
      </p:pic>
      <p:pic>
        <p:nvPicPr>
          <p:cNvPr id="16" name="Google Shape;16;p22"/>
          <p:cNvPicPr preferRelativeResize="0"/>
          <p:nvPr/>
        </p:nvPicPr>
        <p:blipFill rotWithShape="1">
          <a:blip r:embed="rId2">
            <a:alphaModFix/>
          </a:blip>
          <a:srcRect b="0" l="0" r="27347" t="21093"/>
          <a:stretch/>
        </p:blipFill>
        <p:spPr>
          <a:xfrm>
            <a:off x="7543800" y="0"/>
            <a:ext cx="2362199" cy="256556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
        <p:nvSpPr>
          <p:cNvPr id="51" name="Google Shape;51;p1"/>
          <p:cNvSpPr txBox="1"/>
          <p:nvPr/>
        </p:nvSpPr>
        <p:spPr>
          <a:xfrm>
            <a:off x="535940" y="1545024"/>
            <a:ext cx="9173100" cy="15033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Clr>
                <a:srgbClr val="000000"/>
              </a:buClr>
              <a:buSzPts val="4800"/>
              <a:buFont typeface="Arial"/>
              <a:buNone/>
            </a:pPr>
            <a:r>
              <a:rPr lang="en-US" sz="4800">
                <a:solidFill>
                  <a:schemeClr val="dk1"/>
                </a:solidFill>
                <a:latin typeface="Calibri"/>
                <a:ea typeface="Calibri"/>
                <a:cs typeface="Calibri"/>
                <a:sym typeface="Calibri"/>
              </a:rPr>
              <a:t>HW</a:t>
            </a:r>
            <a:r>
              <a:rPr b="0" i="0" lang="en-US" sz="4800" u="none" cap="none" strike="noStrike">
                <a:solidFill>
                  <a:schemeClr val="dk1"/>
                </a:solidFill>
                <a:latin typeface="Calibri"/>
                <a:ea typeface="Calibri"/>
                <a:cs typeface="Calibri"/>
                <a:sym typeface="Calibri"/>
              </a:rPr>
              <a:t>3 </a:t>
            </a:r>
            <a:endParaRPr b="0" i="0" sz="4800" u="none" cap="none" strike="noStrike">
              <a:solidFill>
                <a:schemeClr val="dk1"/>
              </a:solidFill>
              <a:latin typeface="Calibri"/>
              <a:ea typeface="Calibri"/>
              <a:cs typeface="Calibri"/>
              <a:sym typeface="Calibri"/>
            </a:endParaRPr>
          </a:p>
          <a:p>
            <a:pPr indent="0" lvl="0" marL="12700" marR="5080" rtl="0" algn="ctr">
              <a:lnSpc>
                <a:spcPct val="100000"/>
              </a:lnSpc>
              <a:spcBef>
                <a:spcPts val="100"/>
              </a:spcBef>
              <a:spcAft>
                <a:spcPts val="0"/>
              </a:spcAft>
              <a:buClr>
                <a:srgbClr val="000000"/>
              </a:buClr>
              <a:buSzPts val="4800"/>
              <a:buFont typeface="Arial"/>
              <a:buNone/>
            </a:pPr>
            <a:r>
              <a:rPr b="0" i="0" lang="en-US" sz="4800" u="none" cap="none" strike="noStrike">
                <a:solidFill>
                  <a:schemeClr val="dk1"/>
                </a:solidFill>
                <a:latin typeface="Calibri"/>
                <a:ea typeface="Calibri"/>
                <a:cs typeface="Calibri"/>
                <a:sym typeface="Calibri"/>
              </a:rPr>
              <a:t>Neural Network </a:t>
            </a:r>
            <a:endParaRPr b="0" i="0" sz="1400" u="none" cap="none" strike="noStrike">
              <a:solidFill>
                <a:srgbClr val="000000"/>
              </a:solidFill>
              <a:latin typeface="Arial"/>
              <a:ea typeface="Arial"/>
              <a:cs typeface="Arial"/>
              <a:sym typeface="Arial"/>
            </a:endParaRPr>
          </a:p>
        </p:txBody>
      </p:sp>
      <p:sp>
        <p:nvSpPr>
          <p:cNvPr id="52" name="Google Shape;52;p1"/>
          <p:cNvSpPr txBox="1"/>
          <p:nvPr/>
        </p:nvSpPr>
        <p:spPr>
          <a:xfrm>
            <a:off x="3750945" y="3505200"/>
            <a:ext cx="27432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ChinWei Huang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Po-Chih Kuo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9bea39f4ca_0_1"/>
          <p:cNvSpPr txBox="1"/>
          <p:nvPr>
            <p:ph type="title"/>
          </p:nvPr>
        </p:nvSpPr>
        <p:spPr>
          <a:xfrm>
            <a:off x="383540" y="352996"/>
            <a:ext cx="91389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Focal loss</a:t>
            </a:r>
            <a:endParaRPr/>
          </a:p>
        </p:txBody>
      </p:sp>
      <p:sp>
        <p:nvSpPr>
          <p:cNvPr id="160" name="Google Shape;160;g29bea39f4ca_0_1"/>
          <p:cNvSpPr txBox="1"/>
          <p:nvPr>
            <p:ph idx="12" type="sldNum"/>
          </p:nvPr>
        </p:nvSpPr>
        <p:spPr>
          <a:xfrm>
            <a:off x="9678733" y="6595426"/>
            <a:ext cx="175800" cy="2154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en-US"/>
              <a:t>‹#›</a:t>
            </a:fld>
            <a:endParaRPr/>
          </a:p>
        </p:txBody>
      </p:sp>
      <p:pic>
        <p:nvPicPr>
          <p:cNvPr id="161" name="Google Shape;161;g29bea39f4ca_0_1"/>
          <p:cNvPicPr preferRelativeResize="0"/>
          <p:nvPr/>
        </p:nvPicPr>
        <p:blipFill rotWithShape="1">
          <a:blip r:embed="rId3">
            <a:alphaModFix/>
          </a:blip>
          <a:srcRect b="0" l="0" r="0" t="0"/>
          <a:stretch/>
        </p:blipFill>
        <p:spPr>
          <a:xfrm>
            <a:off x="2690800" y="2392912"/>
            <a:ext cx="4524375" cy="638175"/>
          </a:xfrm>
          <a:prstGeom prst="rect">
            <a:avLst/>
          </a:prstGeom>
          <a:noFill/>
          <a:ln>
            <a:noFill/>
          </a:ln>
        </p:spPr>
      </p:pic>
      <p:pic>
        <p:nvPicPr>
          <p:cNvPr id="162" name="Google Shape;162;g29bea39f4ca_0_1"/>
          <p:cNvPicPr preferRelativeResize="0"/>
          <p:nvPr/>
        </p:nvPicPr>
        <p:blipFill>
          <a:blip r:embed="rId4">
            <a:alphaModFix/>
          </a:blip>
          <a:stretch>
            <a:fillRect/>
          </a:stretch>
        </p:blipFill>
        <p:spPr>
          <a:xfrm>
            <a:off x="152400" y="3166512"/>
            <a:ext cx="9601201" cy="2665268"/>
          </a:xfrm>
          <a:prstGeom prst="rect">
            <a:avLst/>
          </a:prstGeom>
          <a:noFill/>
          <a:ln>
            <a:noFill/>
          </a:ln>
        </p:spPr>
      </p:pic>
      <p:pic>
        <p:nvPicPr>
          <p:cNvPr id="163" name="Google Shape;163;g29bea39f4ca_0_1"/>
          <p:cNvPicPr preferRelativeResize="0"/>
          <p:nvPr/>
        </p:nvPicPr>
        <p:blipFill>
          <a:blip r:embed="rId5">
            <a:alphaModFix/>
          </a:blip>
          <a:stretch>
            <a:fillRect/>
          </a:stretch>
        </p:blipFill>
        <p:spPr>
          <a:xfrm>
            <a:off x="2819388" y="1323559"/>
            <a:ext cx="4267200" cy="71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9bea39f4ca_0_13"/>
          <p:cNvSpPr txBox="1"/>
          <p:nvPr>
            <p:ph type="title"/>
          </p:nvPr>
        </p:nvSpPr>
        <p:spPr>
          <a:xfrm>
            <a:off x="383540" y="352996"/>
            <a:ext cx="91389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Focal loss</a:t>
            </a:r>
            <a:endParaRPr/>
          </a:p>
        </p:txBody>
      </p:sp>
      <p:sp>
        <p:nvSpPr>
          <p:cNvPr id="170" name="Google Shape;170;g29bea39f4ca_0_13"/>
          <p:cNvSpPr txBox="1"/>
          <p:nvPr>
            <p:ph idx="12" type="sldNum"/>
          </p:nvPr>
        </p:nvSpPr>
        <p:spPr>
          <a:xfrm>
            <a:off x="9678733" y="6595426"/>
            <a:ext cx="175800" cy="215400"/>
          </a:xfrm>
          <a:prstGeom prst="rect">
            <a:avLst/>
          </a:prstGeom>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endParaRPr/>
          </a:p>
        </p:txBody>
      </p:sp>
      <p:pic>
        <p:nvPicPr>
          <p:cNvPr id="171" name="Google Shape;171;g29bea39f4ca_0_13"/>
          <p:cNvPicPr preferRelativeResize="0"/>
          <p:nvPr/>
        </p:nvPicPr>
        <p:blipFill>
          <a:blip r:embed="rId3">
            <a:alphaModFix/>
          </a:blip>
          <a:stretch>
            <a:fillRect/>
          </a:stretch>
        </p:blipFill>
        <p:spPr>
          <a:xfrm>
            <a:off x="2586038" y="1714296"/>
            <a:ext cx="4733925" cy="790575"/>
          </a:xfrm>
          <a:prstGeom prst="rect">
            <a:avLst/>
          </a:prstGeom>
          <a:noFill/>
          <a:ln>
            <a:noFill/>
          </a:ln>
        </p:spPr>
      </p:pic>
      <p:pic>
        <p:nvPicPr>
          <p:cNvPr id="172" name="Google Shape;172;g29bea39f4ca_0_13"/>
          <p:cNvPicPr preferRelativeResize="0"/>
          <p:nvPr/>
        </p:nvPicPr>
        <p:blipFill>
          <a:blip r:embed="rId4">
            <a:alphaModFix/>
          </a:blip>
          <a:stretch>
            <a:fillRect/>
          </a:stretch>
        </p:blipFill>
        <p:spPr>
          <a:xfrm>
            <a:off x="152400" y="2657271"/>
            <a:ext cx="9601199" cy="2673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9bea39f4ca_0_32"/>
          <p:cNvSpPr txBox="1"/>
          <p:nvPr>
            <p:ph idx="1" type="body"/>
          </p:nvPr>
        </p:nvSpPr>
        <p:spPr>
          <a:xfrm>
            <a:off x="293686" y="1371600"/>
            <a:ext cx="9318600" cy="3771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lang="en-US" sz="2800"/>
              <a:t>Warning: only the following 4 combinations are allowed! </a:t>
            </a:r>
            <a:endParaRPr sz="2800"/>
          </a:p>
          <a:p>
            <a:pPr indent="0" lvl="0" marL="457200" rtl="0" algn="l">
              <a:lnSpc>
                <a:spcPct val="115000"/>
              </a:lnSpc>
              <a:spcBef>
                <a:spcPts val="0"/>
              </a:spcBef>
              <a:spcAft>
                <a:spcPts val="0"/>
              </a:spcAft>
              <a:buNone/>
            </a:pPr>
            <a:r>
              <a:rPr lang="en-US" sz="2800"/>
              <a:t>1. binary classification: sigmoid + cross_entropy</a:t>
            </a:r>
            <a:endParaRPr sz="2800"/>
          </a:p>
          <a:p>
            <a:pPr indent="0" lvl="0" marL="457200" rtl="0" algn="l">
              <a:lnSpc>
                <a:spcPct val="115000"/>
              </a:lnSpc>
              <a:spcBef>
                <a:spcPts val="0"/>
              </a:spcBef>
              <a:spcAft>
                <a:spcPts val="0"/>
              </a:spcAft>
              <a:buNone/>
            </a:pPr>
            <a:r>
              <a:rPr lang="en-US" sz="2800"/>
              <a:t>2. </a:t>
            </a:r>
            <a:r>
              <a:rPr lang="en-US" sz="2800"/>
              <a:t>binary classification: softmax + focal_loss</a:t>
            </a:r>
            <a:endParaRPr sz="2800"/>
          </a:p>
          <a:p>
            <a:pPr indent="0" lvl="0" marL="457200" rtl="0" algn="l">
              <a:lnSpc>
                <a:spcPct val="115000"/>
              </a:lnSpc>
              <a:spcBef>
                <a:spcPts val="0"/>
              </a:spcBef>
              <a:spcAft>
                <a:spcPts val="0"/>
              </a:spcAft>
              <a:buNone/>
            </a:pPr>
            <a:r>
              <a:rPr lang="en-US" sz="2800"/>
              <a:t>3. multi-class classification: softmax + cross_entropy</a:t>
            </a:r>
            <a:endParaRPr sz="2800"/>
          </a:p>
          <a:p>
            <a:pPr indent="0" lvl="0" marL="457200" rtl="0" algn="l">
              <a:lnSpc>
                <a:spcPct val="115000"/>
              </a:lnSpc>
              <a:spcBef>
                <a:spcPts val="0"/>
              </a:spcBef>
              <a:spcAft>
                <a:spcPts val="0"/>
              </a:spcAft>
              <a:buNone/>
            </a:pPr>
            <a:r>
              <a:rPr lang="en-US" sz="2800"/>
              <a:t>4. multi-class classification: softmax + focal_loss</a:t>
            </a:r>
            <a:endParaRPr sz="2800"/>
          </a:p>
          <a:p>
            <a:pPr indent="0" lvl="0" marL="457200" rtl="0" algn="l">
              <a:spcBef>
                <a:spcPts val="0"/>
              </a:spcBef>
              <a:spcAft>
                <a:spcPts val="0"/>
              </a:spcAft>
              <a:buNone/>
            </a:pPr>
            <a:r>
              <a:t/>
            </a:r>
            <a:endParaRPr b="1" sz="2800"/>
          </a:p>
          <a:p>
            <a:pPr indent="0" lvl="0" marL="457200" rtl="0" algn="l">
              <a:spcBef>
                <a:spcPts val="0"/>
              </a:spcBef>
              <a:spcAft>
                <a:spcPts val="0"/>
              </a:spcAft>
              <a:buNone/>
            </a:pPr>
            <a:r>
              <a:t/>
            </a:r>
            <a:endParaRPr b="1" sz="2800"/>
          </a:p>
          <a:p>
            <a:pPr indent="0" lvl="0" marL="457200" rtl="0" algn="l">
              <a:lnSpc>
                <a:spcPct val="100000"/>
              </a:lnSpc>
              <a:spcBef>
                <a:spcPts val="0"/>
              </a:spcBef>
              <a:spcAft>
                <a:spcPts val="0"/>
              </a:spcAft>
              <a:buNone/>
            </a:pPr>
            <a:r>
              <a:t/>
            </a:r>
            <a:endParaRPr b="1" sz="2800"/>
          </a:p>
        </p:txBody>
      </p:sp>
      <p:sp>
        <p:nvSpPr>
          <p:cNvPr id="179" name="Google Shape;179;g29bea39f4ca_0_32"/>
          <p:cNvSpPr txBox="1"/>
          <p:nvPr>
            <p:ph type="title"/>
          </p:nvPr>
        </p:nvSpPr>
        <p:spPr>
          <a:xfrm>
            <a:off x="383540" y="352996"/>
            <a:ext cx="91389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Loss function and Activation function</a:t>
            </a:r>
            <a:endParaRPr/>
          </a:p>
        </p:txBody>
      </p:sp>
      <p:sp>
        <p:nvSpPr>
          <p:cNvPr id="180" name="Google Shape;180;g29bea39f4ca_0_32"/>
          <p:cNvSpPr txBox="1"/>
          <p:nvPr>
            <p:ph idx="12" type="sldNum"/>
          </p:nvPr>
        </p:nvSpPr>
        <p:spPr>
          <a:xfrm>
            <a:off x="9678733" y="6595426"/>
            <a:ext cx="175800" cy="215400"/>
          </a:xfrm>
          <a:prstGeom prst="rect">
            <a:avLst/>
          </a:prstGeom>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Data</a:t>
            </a:r>
            <a:endParaRPr/>
          </a:p>
        </p:txBody>
      </p:sp>
      <p:sp>
        <p:nvSpPr>
          <p:cNvPr id="186" name="Google Shape;186;p10"/>
          <p:cNvSpPr txBox="1"/>
          <p:nvPr>
            <p:ph idx="1" type="body"/>
          </p:nvPr>
        </p:nvSpPr>
        <p:spPr>
          <a:xfrm>
            <a:off x="293686" y="1371600"/>
            <a:ext cx="9318600" cy="3386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sz="2800"/>
              <a:t>Binary classification: Predict patients’ health conditions</a:t>
            </a:r>
            <a:endParaRPr/>
          </a:p>
          <a:p>
            <a:pPr indent="0" lvl="0" marL="0" rtl="0" algn="l">
              <a:lnSpc>
                <a:spcPct val="100000"/>
              </a:lnSpc>
              <a:spcBef>
                <a:spcPts val="0"/>
              </a:spcBef>
              <a:spcAft>
                <a:spcPts val="0"/>
              </a:spcAft>
              <a:buSzPts val="1400"/>
              <a:buNone/>
            </a:pPr>
            <a:br>
              <a:rPr lang="en-US" sz="2400"/>
            </a:br>
            <a:r>
              <a:rPr lang="en-US" sz="2400"/>
              <a:t>The data set consists of 353 samples (91 samples labeled as 1 and 262 samples labeled as 0). Ten real-valued features are provided and they have been processed by min-max normalization.</a:t>
            </a:r>
            <a:br>
              <a:rPr lang="en-US" sz="2400"/>
            </a:br>
            <a:br>
              <a:rPr lang="en-US" sz="2400"/>
            </a:br>
            <a:r>
              <a:rPr lang="en-US" sz="2400"/>
              <a:t>The details of the training data is shown below:</a:t>
            </a:r>
            <a:endParaRPr/>
          </a:p>
          <a:p>
            <a:pPr indent="-342900" lvl="0" marL="342900" rtl="0" algn="l">
              <a:lnSpc>
                <a:spcPct val="100000"/>
              </a:lnSpc>
              <a:spcBef>
                <a:spcPts val="0"/>
              </a:spcBef>
              <a:spcAft>
                <a:spcPts val="0"/>
              </a:spcAft>
              <a:buClr>
                <a:schemeClr val="dk1"/>
              </a:buClr>
              <a:buSzPts val="2400"/>
              <a:buFont typeface="Arial"/>
              <a:buChar char="•"/>
            </a:pPr>
            <a:r>
              <a:rPr lang="en-US" sz="2400"/>
              <a:t>shape of x_train: (353, 10); shape of y_train: (353, 1)</a:t>
            </a:r>
            <a:endParaRPr sz="2400"/>
          </a:p>
          <a:p>
            <a:pPr indent="-342900" lvl="0" marL="342900" rtl="0" algn="l">
              <a:lnSpc>
                <a:spcPct val="100000"/>
              </a:lnSpc>
              <a:spcBef>
                <a:spcPts val="0"/>
              </a:spcBef>
              <a:spcAft>
                <a:spcPts val="0"/>
              </a:spcAft>
              <a:buClr>
                <a:schemeClr val="dk1"/>
              </a:buClr>
              <a:buSzPts val="2400"/>
              <a:buFont typeface="Arial"/>
              <a:buChar char="•"/>
            </a:pPr>
            <a:r>
              <a:rPr lang="en-US" sz="2400"/>
              <a:t>shape of x_test: (89, 10); </a:t>
            </a:r>
            <a:endParaRPr sz="2400"/>
          </a:p>
        </p:txBody>
      </p:sp>
      <p:sp>
        <p:nvSpPr>
          <p:cNvPr id="187" name="Google Shape;187;p10"/>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Data</a:t>
            </a:r>
            <a:endParaRPr/>
          </a:p>
        </p:txBody>
      </p:sp>
      <p:sp>
        <p:nvSpPr>
          <p:cNvPr id="193" name="Google Shape;193;p11"/>
          <p:cNvSpPr txBox="1"/>
          <p:nvPr>
            <p:ph idx="1" type="body"/>
          </p:nvPr>
        </p:nvSpPr>
        <p:spPr>
          <a:xfrm>
            <a:off x="298450" y="1335087"/>
            <a:ext cx="9318600" cy="3755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sz="2800"/>
              <a:t>Multi-class classification: MNIST handwritten digit dataset</a:t>
            </a:r>
            <a:endParaRPr/>
          </a:p>
          <a:p>
            <a:pPr indent="0" lvl="0" marL="0" rtl="0" algn="l">
              <a:lnSpc>
                <a:spcPct val="100000"/>
              </a:lnSpc>
              <a:spcBef>
                <a:spcPts val="0"/>
              </a:spcBef>
              <a:spcAft>
                <a:spcPts val="0"/>
              </a:spcAft>
              <a:buSzPts val="1400"/>
              <a:buNone/>
            </a:pPr>
            <a:br>
              <a:rPr lang="en-US" sz="2400"/>
            </a:br>
            <a:r>
              <a:rPr lang="en-US" sz="2400"/>
              <a:t>The MNIST dataset contains around 70,000 small square 28×28 pixels grayscale images of handwritten single digits between 0 and 9. We resampled it to make it into imbalanced dataset. </a:t>
            </a:r>
            <a:endParaRPr/>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rPr lang="en-US" sz="2400"/>
              <a:t>The details of the training set and testing set:</a:t>
            </a:r>
            <a:endParaRPr/>
          </a:p>
          <a:p>
            <a:pPr indent="-285750" lvl="0" marL="285750" rtl="0" algn="l">
              <a:lnSpc>
                <a:spcPct val="100000"/>
              </a:lnSpc>
              <a:spcBef>
                <a:spcPts val="0"/>
              </a:spcBef>
              <a:spcAft>
                <a:spcPts val="0"/>
              </a:spcAft>
              <a:buClr>
                <a:schemeClr val="dk1"/>
              </a:buClr>
              <a:buSzPts val="2400"/>
              <a:buFont typeface="Arial"/>
              <a:buChar char="•"/>
            </a:pPr>
            <a:r>
              <a:rPr lang="en-US" sz="2400"/>
              <a:t>shape of x_train: (31065, 28, 28)</a:t>
            </a:r>
            <a:endParaRPr/>
          </a:p>
          <a:p>
            <a:pPr indent="-285750" lvl="0" marL="285750" rtl="0" algn="l">
              <a:lnSpc>
                <a:spcPct val="100000"/>
              </a:lnSpc>
              <a:spcBef>
                <a:spcPts val="0"/>
              </a:spcBef>
              <a:spcAft>
                <a:spcPts val="0"/>
              </a:spcAft>
              <a:buClr>
                <a:schemeClr val="dk1"/>
              </a:buClr>
              <a:buSzPts val="2400"/>
              <a:buFont typeface="Arial"/>
              <a:buChar char="•"/>
            </a:pPr>
            <a:r>
              <a:rPr lang="en-US" sz="2400"/>
              <a:t>shape of y_train: (31065,)</a:t>
            </a:r>
            <a:endParaRPr/>
          </a:p>
          <a:p>
            <a:pPr indent="-285750" lvl="0" marL="285750" rtl="0" algn="l">
              <a:lnSpc>
                <a:spcPct val="100000"/>
              </a:lnSpc>
              <a:spcBef>
                <a:spcPts val="0"/>
              </a:spcBef>
              <a:spcAft>
                <a:spcPts val="0"/>
              </a:spcAft>
              <a:buClr>
                <a:schemeClr val="dk1"/>
              </a:buClr>
              <a:buSzPts val="2400"/>
              <a:buFont typeface="Arial"/>
              <a:buChar char="•"/>
            </a:pPr>
            <a:r>
              <a:rPr lang="en-US" sz="2400"/>
              <a:t>shape of x_test: (7767, 28, 28)</a:t>
            </a:r>
            <a:endParaRPr sz="2400"/>
          </a:p>
        </p:txBody>
      </p:sp>
      <p:pic>
        <p:nvPicPr>
          <p:cNvPr descr="MNIST database - Wikipedia" id="194" name="Google Shape;194;p11"/>
          <p:cNvPicPr preferRelativeResize="0"/>
          <p:nvPr/>
        </p:nvPicPr>
        <p:blipFill rotWithShape="1">
          <a:blip r:embed="rId3">
            <a:alphaModFix/>
          </a:blip>
          <a:srcRect b="0" l="0" r="0" t="0"/>
          <a:stretch/>
        </p:blipFill>
        <p:spPr>
          <a:xfrm>
            <a:off x="5943600" y="3429000"/>
            <a:ext cx="3816350" cy="2320915"/>
          </a:xfrm>
          <a:prstGeom prst="rect">
            <a:avLst/>
          </a:prstGeom>
          <a:noFill/>
          <a:ln>
            <a:noFill/>
          </a:ln>
        </p:spPr>
      </p:pic>
      <p:sp>
        <p:nvSpPr>
          <p:cNvPr id="195" name="Google Shape;195;p11"/>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Data</a:t>
            </a:r>
            <a:endParaRPr/>
          </a:p>
        </p:txBody>
      </p:sp>
      <p:sp>
        <p:nvSpPr>
          <p:cNvPr id="201" name="Google Shape;201;p12"/>
          <p:cNvSpPr txBox="1"/>
          <p:nvPr>
            <p:ph idx="1" type="body"/>
          </p:nvPr>
        </p:nvSpPr>
        <p:spPr>
          <a:xfrm>
            <a:off x="298450" y="1335087"/>
            <a:ext cx="9318600" cy="3755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sz="2800"/>
              <a:t>Multi-class classification: MNIST handwritten digit dataset</a:t>
            </a:r>
            <a:endParaRPr/>
          </a:p>
          <a:p>
            <a:pPr indent="0" lvl="0" marL="0" rtl="0" algn="l">
              <a:lnSpc>
                <a:spcPct val="100000"/>
              </a:lnSpc>
              <a:spcBef>
                <a:spcPts val="0"/>
              </a:spcBef>
              <a:spcAft>
                <a:spcPts val="0"/>
              </a:spcAft>
              <a:buSzPts val="1400"/>
              <a:buNone/>
            </a:pPr>
            <a:br>
              <a:rPr lang="en-US" sz="2400"/>
            </a:br>
            <a:r>
              <a:rPr lang="en-US" sz="2400"/>
              <a:t>The MNIST dataset contains around 70,000 small square 28×28 pixels grayscale images of handwritten single digits between 0 and 9. We resampled it to make it into imbalanced dataset. </a:t>
            </a:r>
            <a:endParaRPr/>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rPr lang="en-US" sz="2400"/>
              <a:t>The details of the training set and testing set:</a:t>
            </a:r>
            <a:endParaRPr/>
          </a:p>
          <a:p>
            <a:pPr indent="-285750" lvl="0" marL="285750" rtl="0" algn="l">
              <a:lnSpc>
                <a:spcPct val="100000"/>
              </a:lnSpc>
              <a:spcBef>
                <a:spcPts val="0"/>
              </a:spcBef>
              <a:spcAft>
                <a:spcPts val="0"/>
              </a:spcAft>
              <a:buClr>
                <a:schemeClr val="dk1"/>
              </a:buClr>
              <a:buSzPts val="2400"/>
              <a:buFont typeface="Arial"/>
              <a:buChar char="•"/>
            </a:pPr>
            <a:r>
              <a:rPr lang="en-US" sz="2400"/>
              <a:t>shape of x_train: (31065, 28, 28)</a:t>
            </a:r>
            <a:endParaRPr/>
          </a:p>
          <a:p>
            <a:pPr indent="-285750" lvl="0" marL="285750" rtl="0" algn="l">
              <a:lnSpc>
                <a:spcPct val="100000"/>
              </a:lnSpc>
              <a:spcBef>
                <a:spcPts val="0"/>
              </a:spcBef>
              <a:spcAft>
                <a:spcPts val="0"/>
              </a:spcAft>
              <a:buClr>
                <a:schemeClr val="dk1"/>
              </a:buClr>
              <a:buSzPts val="2400"/>
              <a:buFont typeface="Arial"/>
              <a:buChar char="•"/>
            </a:pPr>
            <a:r>
              <a:rPr lang="en-US" sz="2400"/>
              <a:t>shape of y_train: (31065,)</a:t>
            </a:r>
            <a:endParaRPr/>
          </a:p>
          <a:p>
            <a:pPr indent="-285750" lvl="0" marL="285750" rtl="0" algn="l">
              <a:lnSpc>
                <a:spcPct val="100000"/>
              </a:lnSpc>
              <a:spcBef>
                <a:spcPts val="0"/>
              </a:spcBef>
              <a:spcAft>
                <a:spcPts val="0"/>
              </a:spcAft>
              <a:buClr>
                <a:schemeClr val="dk1"/>
              </a:buClr>
              <a:buSzPts val="2400"/>
              <a:buFont typeface="Arial"/>
              <a:buChar char="•"/>
            </a:pPr>
            <a:r>
              <a:rPr lang="en-US" sz="2400"/>
              <a:t>shape of x_test: (7767, 28, 28)</a:t>
            </a:r>
            <a:endParaRPr sz="2400"/>
          </a:p>
        </p:txBody>
      </p:sp>
      <p:sp>
        <p:nvSpPr>
          <p:cNvPr id="202" name="Google Shape;202;p12"/>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pic>
        <p:nvPicPr>
          <p:cNvPr id="203" name="Google Shape;203;p12"/>
          <p:cNvPicPr preferRelativeResize="0"/>
          <p:nvPr/>
        </p:nvPicPr>
        <p:blipFill rotWithShape="1">
          <a:blip r:embed="rId3">
            <a:alphaModFix/>
          </a:blip>
          <a:srcRect b="0" l="0" r="0" t="0"/>
          <a:stretch/>
        </p:blipFill>
        <p:spPr>
          <a:xfrm>
            <a:off x="5991856" y="3352800"/>
            <a:ext cx="3686877" cy="28474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9bea39f4ca_0_50"/>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Data</a:t>
            </a:r>
            <a:endParaRPr/>
          </a:p>
        </p:txBody>
      </p:sp>
      <p:sp>
        <p:nvSpPr>
          <p:cNvPr id="209" name="Google Shape;209;g29bea39f4ca_0_50"/>
          <p:cNvSpPr txBox="1"/>
          <p:nvPr>
            <p:ph idx="1" type="body"/>
          </p:nvPr>
        </p:nvSpPr>
        <p:spPr>
          <a:xfrm>
            <a:off x="298450" y="1335087"/>
            <a:ext cx="9318600" cy="3755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sz="2800"/>
              <a:t>Multi-class classification: MNIST handwritten digit dataset</a:t>
            </a:r>
            <a:endParaRPr/>
          </a:p>
          <a:p>
            <a:pPr indent="0" lvl="0" marL="0" rtl="0" algn="l">
              <a:lnSpc>
                <a:spcPct val="100000"/>
              </a:lnSpc>
              <a:spcBef>
                <a:spcPts val="0"/>
              </a:spcBef>
              <a:spcAft>
                <a:spcPts val="0"/>
              </a:spcAft>
              <a:buSzPts val="1400"/>
              <a:buNone/>
            </a:pPr>
            <a:br>
              <a:rPr lang="en-US" sz="2400"/>
            </a:br>
            <a:r>
              <a:rPr lang="en-US" sz="2400"/>
              <a:t>The MNIST dataset contains around 70,000 small square 28×28 pixels grayscale images of handwritten single digits between 0 and 9. We resampled it to make it into imbalanced dataset. </a:t>
            </a:r>
            <a:endParaRPr/>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rPr lang="en-US" sz="2400"/>
              <a:t>The details of the training set and testing set:</a:t>
            </a:r>
            <a:endParaRPr/>
          </a:p>
          <a:p>
            <a:pPr indent="-285750" lvl="0" marL="285750" rtl="0" algn="l">
              <a:lnSpc>
                <a:spcPct val="100000"/>
              </a:lnSpc>
              <a:spcBef>
                <a:spcPts val="0"/>
              </a:spcBef>
              <a:spcAft>
                <a:spcPts val="0"/>
              </a:spcAft>
              <a:buClr>
                <a:schemeClr val="dk1"/>
              </a:buClr>
              <a:buSzPts val="2400"/>
              <a:buFont typeface="Arial"/>
              <a:buChar char="•"/>
            </a:pPr>
            <a:r>
              <a:rPr lang="en-US" sz="2400"/>
              <a:t>shape of x_train: (31065, 28, 28)</a:t>
            </a:r>
            <a:endParaRPr/>
          </a:p>
          <a:p>
            <a:pPr indent="-285750" lvl="0" marL="285750" rtl="0" algn="l">
              <a:lnSpc>
                <a:spcPct val="100000"/>
              </a:lnSpc>
              <a:spcBef>
                <a:spcPts val="0"/>
              </a:spcBef>
              <a:spcAft>
                <a:spcPts val="0"/>
              </a:spcAft>
              <a:buClr>
                <a:schemeClr val="dk1"/>
              </a:buClr>
              <a:buSzPts val="2400"/>
              <a:buFont typeface="Arial"/>
              <a:buChar char="•"/>
            </a:pPr>
            <a:r>
              <a:rPr lang="en-US" sz="2400"/>
              <a:t>shape of y_train: (31065,)</a:t>
            </a:r>
            <a:endParaRPr/>
          </a:p>
          <a:p>
            <a:pPr indent="-285750" lvl="0" marL="285750" rtl="0" algn="l">
              <a:lnSpc>
                <a:spcPct val="100000"/>
              </a:lnSpc>
              <a:spcBef>
                <a:spcPts val="0"/>
              </a:spcBef>
              <a:spcAft>
                <a:spcPts val="0"/>
              </a:spcAft>
              <a:buClr>
                <a:schemeClr val="dk1"/>
              </a:buClr>
              <a:buSzPts val="2400"/>
              <a:buFont typeface="Arial"/>
              <a:buChar char="•"/>
            </a:pPr>
            <a:r>
              <a:rPr lang="en-US" sz="2400"/>
              <a:t>shape of x_test: (7767, 28, 28)</a:t>
            </a:r>
            <a:endParaRPr sz="2400"/>
          </a:p>
        </p:txBody>
      </p:sp>
      <p:sp>
        <p:nvSpPr>
          <p:cNvPr id="210" name="Google Shape;210;g29bea39f4ca_0_50"/>
          <p:cNvSpPr txBox="1"/>
          <p:nvPr>
            <p:ph idx="12" type="sldNum"/>
          </p:nvPr>
        </p:nvSpPr>
        <p:spPr>
          <a:xfrm>
            <a:off x="9678733" y="6595426"/>
            <a:ext cx="175800" cy="21540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pic>
        <p:nvPicPr>
          <p:cNvPr id="211" name="Google Shape;211;g29bea39f4ca_0_50"/>
          <p:cNvPicPr preferRelativeResize="0"/>
          <p:nvPr/>
        </p:nvPicPr>
        <p:blipFill rotWithShape="1">
          <a:blip r:embed="rId3">
            <a:alphaModFix/>
          </a:blip>
          <a:srcRect b="0" l="0" r="0" t="0"/>
          <a:stretch/>
        </p:blipFill>
        <p:spPr>
          <a:xfrm>
            <a:off x="5991856" y="3272250"/>
            <a:ext cx="3686876" cy="2847404"/>
          </a:xfrm>
          <a:prstGeom prst="rect">
            <a:avLst/>
          </a:prstGeom>
          <a:noFill/>
          <a:ln>
            <a:noFill/>
          </a:ln>
        </p:spPr>
      </p:pic>
      <p:pic>
        <p:nvPicPr>
          <p:cNvPr id="212" name="Google Shape;212;g29bea39f4ca_0_50"/>
          <p:cNvPicPr preferRelativeResize="0"/>
          <p:nvPr/>
        </p:nvPicPr>
        <p:blipFill>
          <a:blip r:embed="rId4">
            <a:alphaModFix/>
          </a:blip>
          <a:stretch>
            <a:fillRect/>
          </a:stretch>
        </p:blipFill>
        <p:spPr>
          <a:xfrm>
            <a:off x="1849975" y="6195074"/>
            <a:ext cx="7828751" cy="324925"/>
          </a:xfrm>
          <a:prstGeom prst="rect">
            <a:avLst/>
          </a:prstGeom>
          <a:noFill/>
          <a:ln>
            <a:noFill/>
          </a:ln>
        </p:spPr>
      </p:pic>
      <p:sp>
        <p:nvSpPr>
          <p:cNvPr id="213" name="Google Shape;213;g29bea39f4ca_0_50"/>
          <p:cNvSpPr txBox="1"/>
          <p:nvPr/>
        </p:nvSpPr>
        <p:spPr>
          <a:xfrm>
            <a:off x="8870200" y="6410625"/>
            <a:ext cx="10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31065</a:t>
            </a:r>
            <a:endParaRPr sz="400"/>
          </a:p>
        </p:txBody>
      </p:sp>
      <p:sp>
        <p:nvSpPr>
          <p:cNvPr id="214" name="Google Shape;214;g29bea39f4ca_0_50"/>
          <p:cNvSpPr txBox="1"/>
          <p:nvPr/>
        </p:nvSpPr>
        <p:spPr>
          <a:xfrm>
            <a:off x="1731550" y="6410625"/>
            <a:ext cx="3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0</a:t>
            </a:r>
            <a:endParaRPr sz="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Items for you</a:t>
            </a:r>
            <a:endParaRPr/>
          </a:p>
        </p:txBody>
      </p:sp>
      <p:sp>
        <p:nvSpPr>
          <p:cNvPr id="220" name="Google Shape;220;p13"/>
          <p:cNvSpPr txBox="1"/>
          <p:nvPr>
            <p:ph idx="1" type="body"/>
          </p:nvPr>
        </p:nvSpPr>
        <p:spPr>
          <a:xfrm>
            <a:off x="298450" y="1335087"/>
            <a:ext cx="9318600" cy="1477800"/>
          </a:xfrm>
          <a:prstGeom prst="rect">
            <a:avLst/>
          </a:prstGeom>
          <a:noFill/>
          <a:ln>
            <a:noFill/>
          </a:ln>
        </p:spPr>
        <p:txBody>
          <a:bodyPr anchorCtr="0" anchor="t" bIns="0" lIns="0" spcFirstLastPara="1" rIns="0" wrap="square" tIns="0">
            <a:spAutoFit/>
          </a:bodyPr>
          <a:lstStyle/>
          <a:p>
            <a:pPr indent="-285750" lvl="0" marL="285750" rtl="0" algn="l">
              <a:lnSpc>
                <a:spcPct val="100000"/>
              </a:lnSpc>
              <a:spcBef>
                <a:spcPts val="0"/>
              </a:spcBef>
              <a:spcAft>
                <a:spcPts val="0"/>
              </a:spcAft>
              <a:buClr>
                <a:schemeClr val="dk1"/>
              </a:buClr>
              <a:buSzPts val="2400"/>
              <a:buFont typeface="Arial"/>
              <a:buChar char="•"/>
            </a:pPr>
            <a:r>
              <a:rPr lang="en-US" sz="2400"/>
              <a:t>Template: HW3.ipynb (You are encouraged to use Colab!)</a:t>
            </a:r>
            <a:endParaRPr sz="2400"/>
          </a:p>
          <a:p>
            <a:pPr indent="-285750" lvl="0" marL="285750" rtl="0" algn="l">
              <a:lnSpc>
                <a:spcPct val="100000"/>
              </a:lnSpc>
              <a:spcBef>
                <a:spcPts val="0"/>
              </a:spcBef>
              <a:spcAft>
                <a:spcPts val="0"/>
              </a:spcAft>
              <a:buClr>
                <a:schemeClr val="dk1"/>
              </a:buClr>
              <a:buSzPts val="2400"/>
              <a:buFont typeface="Arial"/>
              <a:buChar char="•"/>
            </a:pPr>
            <a:r>
              <a:rPr lang="en-US" sz="2400"/>
              <a:t>Basic data: basic_data.npz</a:t>
            </a:r>
            <a:endParaRPr sz="2400"/>
          </a:p>
          <a:p>
            <a:pPr indent="-285750" lvl="0" marL="285750" rtl="0" algn="l">
              <a:lnSpc>
                <a:spcPct val="100000"/>
              </a:lnSpc>
              <a:spcBef>
                <a:spcPts val="0"/>
              </a:spcBef>
              <a:spcAft>
                <a:spcPts val="0"/>
              </a:spcAft>
              <a:buClr>
                <a:schemeClr val="dk1"/>
              </a:buClr>
              <a:buSzPts val="2400"/>
              <a:buFont typeface="Arial"/>
              <a:buChar char="•"/>
            </a:pPr>
            <a:r>
              <a:rPr lang="en-US" sz="2400"/>
              <a:t>Advanced data: advanced_data.npz</a:t>
            </a:r>
            <a:endParaRPr sz="2400"/>
          </a:p>
          <a:p>
            <a:pPr indent="-285750" lvl="0" marL="285750" rtl="0" algn="l">
              <a:lnSpc>
                <a:spcPct val="100000"/>
              </a:lnSpc>
              <a:spcBef>
                <a:spcPts val="0"/>
              </a:spcBef>
              <a:spcAft>
                <a:spcPts val="0"/>
              </a:spcAft>
              <a:buClr>
                <a:schemeClr val="dk1"/>
              </a:buClr>
              <a:buSzPts val="2400"/>
              <a:buFont typeface="Arial"/>
              <a:buChar char="•"/>
            </a:pPr>
            <a:r>
              <a:rPr lang="en-US" sz="2400"/>
              <a:t>Sample output: sample_output.npy </a:t>
            </a:r>
            <a:endParaRPr/>
          </a:p>
        </p:txBody>
      </p:sp>
      <p:sp>
        <p:nvSpPr>
          <p:cNvPr id="221" name="Google Shape;221;p13"/>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Template</a:t>
            </a:r>
            <a:endParaRPr/>
          </a:p>
        </p:txBody>
      </p:sp>
      <p:sp>
        <p:nvSpPr>
          <p:cNvPr id="227" name="Google Shape;227;p14"/>
          <p:cNvSpPr txBox="1"/>
          <p:nvPr>
            <p:ph idx="1" type="body"/>
          </p:nvPr>
        </p:nvSpPr>
        <p:spPr>
          <a:xfrm>
            <a:off x="298450" y="1335087"/>
            <a:ext cx="9318600" cy="4063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a:t>Except for the imported packages in the template, you cannot use any other packages.</a:t>
            </a:r>
            <a:endParaRPr/>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rPr lang="en-US" sz="2400"/>
              <a:t>Remember to save the code file to </a:t>
            </a:r>
            <a:r>
              <a:rPr b="1" lang="en-US" sz="2400"/>
              <a:t>HW3.ipynb</a:t>
            </a:r>
            <a:endParaRPr/>
          </a:p>
        </p:txBody>
      </p:sp>
      <p:sp>
        <p:nvSpPr>
          <p:cNvPr id="228" name="Google Shape;228;p14"/>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pic>
        <p:nvPicPr>
          <p:cNvPr id="229" name="Google Shape;229;p14"/>
          <p:cNvPicPr preferRelativeResize="0"/>
          <p:nvPr/>
        </p:nvPicPr>
        <p:blipFill rotWithShape="1">
          <a:blip r:embed="rId3">
            <a:alphaModFix/>
          </a:blip>
          <a:srcRect b="0" l="0" r="0" t="0"/>
          <a:stretch/>
        </p:blipFill>
        <p:spPr>
          <a:xfrm>
            <a:off x="1576375" y="2590800"/>
            <a:ext cx="6762750" cy="167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Output NPY File Format</a:t>
            </a:r>
            <a:endParaRPr/>
          </a:p>
        </p:txBody>
      </p:sp>
      <p:sp>
        <p:nvSpPr>
          <p:cNvPr id="235" name="Google Shape;235;p16"/>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
        <p:nvSpPr>
          <p:cNvPr id="236" name="Google Shape;236;p16"/>
          <p:cNvSpPr txBox="1"/>
          <p:nvPr>
            <p:ph idx="1" type="body"/>
          </p:nvPr>
        </p:nvSpPr>
        <p:spPr>
          <a:xfrm>
            <a:off x="298450" y="1001550"/>
            <a:ext cx="5656800" cy="3392400"/>
          </a:xfrm>
          <a:prstGeom prst="rect">
            <a:avLst/>
          </a:prstGeom>
          <a:noFill/>
          <a:ln>
            <a:noFill/>
          </a:ln>
        </p:spPr>
        <p:txBody>
          <a:bodyPr anchorCtr="0" anchor="t" bIns="0" lIns="0" spcFirstLastPara="1" rIns="0" wrap="square" tIns="0">
            <a:spAutoFit/>
          </a:bodyPr>
          <a:lstStyle/>
          <a:p>
            <a:pPr indent="-285750" lvl="0" marL="285750" rtl="0" algn="l">
              <a:lnSpc>
                <a:spcPct val="115000"/>
              </a:lnSpc>
              <a:spcBef>
                <a:spcPts val="0"/>
              </a:spcBef>
              <a:spcAft>
                <a:spcPts val="0"/>
              </a:spcAft>
              <a:buClr>
                <a:schemeClr val="dk1"/>
              </a:buClr>
              <a:buSzPts val="2200"/>
              <a:buFont typeface="Arial"/>
              <a:buChar char="•"/>
            </a:pPr>
            <a:r>
              <a:rPr lang="en-US" sz="2200"/>
              <a:t>Named as “</a:t>
            </a:r>
            <a:r>
              <a:rPr b="1" lang="en-US" sz="2200"/>
              <a:t>output.npy</a:t>
            </a:r>
            <a:r>
              <a:rPr lang="en-US" sz="2200"/>
              <a:t>”</a:t>
            </a:r>
            <a:endParaRPr/>
          </a:p>
          <a:p>
            <a:pPr indent="-285750" lvl="0" marL="285750" rtl="0" algn="l">
              <a:lnSpc>
                <a:spcPct val="115000"/>
              </a:lnSpc>
              <a:spcBef>
                <a:spcPts val="0"/>
              </a:spcBef>
              <a:spcAft>
                <a:spcPts val="0"/>
              </a:spcAft>
              <a:buClr>
                <a:schemeClr val="dk1"/>
              </a:buClr>
              <a:buSzPts val="2200"/>
              <a:buFont typeface="Arial"/>
              <a:buChar char="•"/>
            </a:pPr>
            <a:r>
              <a:rPr lang="en-US" sz="2200"/>
              <a:t>This file is a dictionary that stores your output for each function and the binary and multi-class classification prediction. Note that the hyperparameter and weights of both classifiers will also be stored in the output file to check whether your predictions come from the same classifier you submitted.</a:t>
            </a:r>
            <a:endParaRPr/>
          </a:p>
          <a:p>
            <a:pPr indent="0" lvl="0" marL="0" rtl="0" algn="l">
              <a:lnSpc>
                <a:spcPct val="100000"/>
              </a:lnSpc>
              <a:spcBef>
                <a:spcPts val="0"/>
              </a:spcBef>
              <a:spcAft>
                <a:spcPts val="0"/>
              </a:spcAft>
              <a:buNone/>
            </a:pPr>
            <a:r>
              <a:t/>
            </a:r>
            <a:endParaRPr/>
          </a:p>
        </p:txBody>
      </p:sp>
      <p:pic>
        <p:nvPicPr>
          <p:cNvPr id="237" name="Google Shape;237;p16"/>
          <p:cNvPicPr preferRelativeResize="0"/>
          <p:nvPr/>
        </p:nvPicPr>
        <p:blipFill>
          <a:blip r:embed="rId3">
            <a:alphaModFix/>
          </a:blip>
          <a:stretch>
            <a:fillRect/>
          </a:stretch>
        </p:blipFill>
        <p:spPr>
          <a:xfrm>
            <a:off x="6015800" y="767983"/>
            <a:ext cx="3578766" cy="53220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383540" y="352996"/>
            <a:ext cx="9138919" cy="738664"/>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4800">
                <a:latin typeface="Calibri"/>
                <a:ea typeface="Calibri"/>
                <a:cs typeface="Calibri"/>
                <a:sym typeface="Calibri"/>
              </a:rPr>
              <a:t>Goal</a:t>
            </a:r>
            <a:endParaRPr/>
          </a:p>
        </p:txBody>
      </p:sp>
      <p:sp>
        <p:nvSpPr>
          <p:cNvPr id="58" name="Google Shape;58;p2"/>
          <p:cNvSpPr txBox="1"/>
          <p:nvPr>
            <p:ph idx="1" type="body"/>
          </p:nvPr>
        </p:nvSpPr>
        <p:spPr>
          <a:xfrm>
            <a:off x="298450" y="1335087"/>
            <a:ext cx="9318625" cy="4432300"/>
          </a:xfrm>
          <a:prstGeom prst="rect">
            <a:avLst/>
          </a:prstGeom>
          <a:noFill/>
          <a:ln>
            <a:noFill/>
          </a:ln>
        </p:spPr>
        <p:txBody>
          <a:bodyPr anchorCtr="0" anchor="t" bIns="0" lIns="0" spcFirstLastPara="1" rIns="0" wrap="square" tIns="0">
            <a:normAutofit/>
          </a:bodyPr>
          <a:lstStyle/>
          <a:p>
            <a:pPr indent="-285750" lvl="0" marL="285750" rtl="0" algn="l">
              <a:lnSpc>
                <a:spcPct val="100000"/>
              </a:lnSpc>
              <a:spcBef>
                <a:spcPts val="0"/>
              </a:spcBef>
              <a:spcAft>
                <a:spcPts val="0"/>
              </a:spcAft>
              <a:buClr>
                <a:schemeClr val="dk1"/>
              </a:buClr>
              <a:buSzPts val="2800"/>
              <a:buFont typeface="Arial"/>
              <a:buChar char="•"/>
            </a:pPr>
            <a:r>
              <a:rPr lang="en-US" sz="2800"/>
              <a:t>Build your own deep neural network step by step</a:t>
            </a:r>
            <a:endParaRPr/>
          </a:p>
          <a:p>
            <a:pPr indent="-285750" lvl="0" marL="285750" rtl="0" algn="l">
              <a:lnSpc>
                <a:spcPct val="100000"/>
              </a:lnSpc>
              <a:spcBef>
                <a:spcPts val="0"/>
              </a:spcBef>
              <a:spcAft>
                <a:spcPts val="0"/>
              </a:spcAft>
              <a:buClr>
                <a:schemeClr val="dk1"/>
              </a:buClr>
              <a:buSzPts val="2800"/>
              <a:buFont typeface="Arial"/>
              <a:buChar char="•"/>
            </a:pPr>
            <a:r>
              <a:rPr lang="en-US" sz="2800"/>
              <a:t>Implement all the functions required to build a deep neural network</a:t>
            </a:r>
            <a:endParaRPr/>
          </a:p>
          <a:p>
            <a:pPr indent="-285750" lvl="0" marL="285750" rtl="0" algn="l">
              <a:lnSpc>
                <a:spcPct val="100000"/>
              </a:lnSpc>
              <a:spcBef>
                <a:spcPts val="0"/>
              </a:spcBef>
              <a:spcAft>
                <a:spcPts val="0"/>
              </a:spcAft>
              <a:buClr>
                <a:schemeClr val="dk1"/>
              </a:buClr>
              <a:buSzPts val="2800"/>
              <a:buFont typeface="Arial"/>
              <a:buChar char="•"/>
            </a:pPr>
            <a:r>
              <a:rPr lang="en-US" sz="2800"/>
              <a:t>Understanding forward propagation, backward propagation and update</a:t>
            </a:r>
            <a:endParaRPr/>
          </a:p>
          <a:p>
            <a:pPr indent="-285750" lvl="0" marL="285750" rtl="0" algn="l">
              <a:lnSpc>
                <a:spcPct val="100000"/>
              </a:lnSpc>
              <a:spcBef>
                <a:spcPts val="0"/>
              </a:spcBef>
              <a:spcAft>
                <a:spcPts val="0"/>
              </a:spcAft>
              <a:buClr>
                <a:schemeClr val="dk1"/>
              </a:buClr>
              <a:buSzPts val="2800"/>
              <a:buFont typeface="Arial"/>
              <a:buChar char="•"/>
            </a:pPr>
            <a:r>
              <a:rPr lang="en-US" sz="2800"/>
              <a:t>Implement Binary Cross-Entropy loss, Categorical Cross-Entropy loss and Focal loss</a:t>
            </a:r>
            <a:endParaRPr/>
          </a:p>
          <a:p>
            <a:pPr indent="-285750" lvl="0" marL="285750" rtl="0" algn="l">
              <a:lnSpc>
                <a:spcPct val="100000"/>
              </a:lnSpc>
              <a:spcBef>
                <a:spcPts val="0"/>
              </a:spcBef>
              <a:spcAft>
                <a:spcPts val="0"/>
              </a:spcAft>
              <a:buClr>
                <a:schemeClr val="dk1"/>
              </a:buClr>
              <a:buSzPts val="2800"/>
              <a:buFont typeface="Arial"/>
              <a:buChar char="•"/>
            </a:pPr>
            <a:r>
              <a:rPr lang="en-US" sz="2800"/>
              <a:t>Implement binary classifier (basic part) and multi-class classifier (advanced part)</a:t>
            </a:r>
            <a:endParaRPr/>
          </a:p>
        </p:txBody>
      </p:sp>
      <p:sp>
        <p:nvSpPr>
          <p:cNvPr id="59" name="Google Shape;59;p2"/>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The Evaluation Metric</a:t>
            </a:r>
            <a:endParaRPr>
              <a:latin typeface="Calibri"/>
              <a:ea typeface="Calibri"/>
              <a:cs typeface="Calibri"/>
              <a:sym typeface="Calibri"/>
            </a:endParaRPr>
          </a:p>
        </p:txBody>
      </p:sp>
      <p:sp>
        <p:nvSpPr>
          <p:cNvPr id="243" name="Google Shape;243;p18"/>
          <p:cNvSpPr txBox="1"/>
          <p:nvPr>
            <p:ph idx="1" type="body"/>
          </p:nvPr>
        </p:nvSpPr>
        <p:spPr>
          <a:xfrm>
            <a:off x="298450" y="1335087"/>
            <a:ext cx="9318625" cy="369331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a:t>In the basic and advanced function implementations, you will get a full score if your output is exactly the same as the standard answer, or else you will get a zero mark for each function implementation.</a:t>
            </a:r>
            <a:endParaRPr/>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rPr lang="en-US" sz="2400"/>
              <a:t>For the binary classifier and multi-class classifier, we will use </a:t>
            </a:r>
            <a:r>
              <a:rPr b="1" lang="en-US" sz="2400"/>
              <a:t>F1 score</a:t>
            </a:r>
            <a:r>
              <a:rPr lang="en-US" sz="2400"/>
              <a:t> to evaluate your classifier.</a:t>
            </a:r>
            <a:endParaRPr/>
          </a:p>
          <a:p>
            <a:pPr indent="-285750" lvl="0" marL="285750" rtl="0" algn="l">
              <a:lnSpc>
                <a:spcPct val="100000"/>
              </a:lnSpc>
              <a:spcBef>
                <a:spcPts val="0"/>
              </a:spcBef>
              <a:spcAft>
                <a:spcPts val="0"/>
              </a:spcAft>
              <a:buClr>
                <a:schemeClr val="dk1"/>
              </a:buClr>
              <a:buSzPts val="2400"/>
              <a:buFont typeface="Arial"/>
              <a:buChar char="•"/>
            </a:pPr>
            <a:r>
              <a:rPr lang="en-US" sz="2400"/>
              <a:t>Binary classification: You will be compared with others who submit the basic prediction.</a:t>
            </a:r>
            <a:endParaRPr/>
          </a:p>
          <a:p>
            <a:pPr indent="-285750" lvl="0" marL="285750" rtl="0" algn="l">
              <a:lnSpc>
                <a:spcPct val="100000"/>
              </a:lnSpc>
              <a:spcBef>
                <a:spcPts val="0"/>
              </a:spcBef>
              <a:spcAft>
                <a:spcPts val="0"/>
              </a:spcAft>
              <a:buClr>
                <a:schemeClr val="dk1"/>
              </a:buClr>
              <a:buSzPts val="2400"/>
              <a:buFont typeface="Arial"/>
              <a:buChar char="•"/>
            </a:pPr>
            <a:r>
              <a:rPr lang="en-US" sz="2400"/>
              <a:t>Multi-class classification: You will be compared with others who submit the advanced prediction.</a:t>
            </a:r>
            <a:endParaRPr/>
          </a:p>
        </p:txBody>
      </p:sp>
      <p:sp>
        <p:nvSpPr>
          <p:cNvPr id="244" name="Google Shape;244;p18"/>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Bonus</a:t>
            </a:r>
            <a:endParaRPr/>
          </a:p>
        </p:txBody>
      </p:sp>
      <p:sp>
        <p:nvSpPr>
          <p:cNvPr id="250" name="Google Shape;250;p19"/>
          <p:cNvSpPr txBox="1"/>
          <p:nvPr>
            <p:ph idx="1" type="body"/>
          </p:nvPr>
        </p:nvSpPr>
        <p:spPr>
          <a:xfrm>
            <a:off x="298450" y="1335087"/>
            <a:ext cx="9318600" cy="2586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a:t>To further improve your ranking score, you are permitted to modify any part of the code in order to implement different techniques. However, this should be done in a separate file named </a:t>
            </a:r>
            <a:r>
              <a:rPr b="1" lang="en-US" sz="2400"/>
              <a:t>HW3_bonus.ipynb</a:t>
            </a:r>
            <a:r>
              <a:rPr lang="en-US" sz="2400"/>
              <a:t>.</a:t>
            </a:r>
            <a:endParaRPr/>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rPr lang="en-US" sz="2400"/>
              <a:t>If you want to do the bonus part, you should start by copying the template into a new file called HW3_bonus.ipynb. In this file, you are free to make any modifications you desire. </a:t>
            </a:r>
            <a:endParaRPr b="1" sz="2400"/>
          </a:p>
        </p:txBody>
      </p:sp>
      <p:sp>
        <p:nvSpPr>
          <p:cNvPr id="251" name="Google Shape;251;p19"/>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9bc6a1c552_0_2"/>
          <p:cNvSpPr txBox="1"/>
          <p:nvPr>
            <p:ph type="title"/>
          </p:nvPr>
        </p:nvSpPr>
        <p:spPr>
          <a:xfrm>
            <a:off x="383540" y="352996"/>
            <a:ext cx="91389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Bonus</a:t>
            </a:r>
            <a:endParaRPr/>
          </a:p>
        </p:txBody>
      </p:sp>
      <p:sp>
        <p:nvSpPr>
          <p:cNvPr id="257" name="Google Shape;257;g29bc6a1c552_0_2"/>
          <p:cNvSpPr txBox="1"/>
          <p:nvPr>
            <p:ph idx="1" type="body"/>
          </p:nvPr>
        </p:nvSpPr>
        <p:spPr>
          <a:xfrm>
            <a:off x="298450" y="1335087"/>
            <a:ext cx="9318600" cy="4802400"/>
          </a:xfrm>
          <a:prstGeom prst="rect">
            <a:avLst/>
          </a:prstGeom>
          <a:noFill/>
          <a:ln>
            <a:noFill/>
          </a:ln>
        </p:spPr>
        <p:txBody>
          <a:bodyPr anchorCtr="0" anchor="t" bIns="0" lIns="0" spcFirstLastPara="1" rIns="0" wrap="square" tIns="0">
            <a:spAutoFit/>
          </a:bodyPr>
          <a:lstStyle/>
          <a:p>
            <a:pPr indent="-381000" lvl="0" marL="457200" rtl="0" algn="l">
              <a:lnSpc>
                <a:spcPct val="100000"/>
              </a:lnSpc>
              <a:spcBef>
                <a:spcPts val="0"/>
              </a:spcBef>
              <a:spcAft>
                <a:spcPts val="0"/>
              </a:spcAft>
              <a:buSzPts val="2400"/>
              <a:buAutoNum type="arabicPeriod"/>
            </a:pPr>
            <a:r>
              <a:rPr lang="en-US" sz="2400"/>
              <a:t>Importing additional packages is still prohibited. </a:t>
            </a:r>
            <a:endParaRPr sz="2400"/>
          </a:p>
          <a:p>
            <a:pPr indent="-381000" lvl="0" marL="457200" rtl="0" algn="l">
              <a:lnSpc>
                <a:spcPct val="100000"/>
              </a:lnSpc>
              <a:spcBef>
                <a:spcPts val="0"/>
              </a:spcBef>
              <a:spcAft>
                <a:spcPts val="0"/>
              </a:spcAft>
              <a:buSzPts val="2400"/>
              <a:buAutoNum type="arabicPeriod"/>
            </a:pPr>
            <a:r>
              <a:rPr lang="en-US" sz="2400"/>
              <a:t>Ensure that your results are reproducible by simply executing 'Run all' in Colab. </a:t>
            </a:r>
            <a:endParaRPr sz="2400"/>
          </a:p>
          <a:p>
            <a:pPr indent="-381000" lvl="0" marL="457200" rtl="0" algn="l">
              <a:lnSpc>
                <a:spcPct val="100000"/>
              </a:lnSpc>
              <a:spcBef>
                <a:spcPts val="0"/>
              </a:spcBef>
              <a:spcAft>
                <a:spcPts val="0"/>
              </a:spcAft>
              <a:buSzPts val="2400"/>
              <a:buAutoNum type="arabicPeriod"/>
            </a:pPr>
            <a:r>
              <a:rPr lang="en-US" sz="2400"/>
              <a:t>Submitting format</a:t>
            </a:r>
            <a:endParaRPr sz="2400"/>
          </a:p>
          <a:p>
            <a:pPr indent="-381000" lvl="1" marL="914400" rtl="0" algn="l">
              <a:lnSpc>
                <a:spcPct val="100000"/>
              </a:lnSpc>
              <a:spcBef>
                <a:spcPts val="0"/>
              </a:spcBef>
              <a:spcAft>
                <a:spcPts val="0"/>
              </a:spcAft>
              <a:buClr>
                <a:schemeClr val="dk1"/>
              </a:buClr>
              <a:buSzPts val="2400"/>
              <a:buChar char="○"/>
            </a:pPr>
            <a:r>
              <a:rPr lang="en-US" sz="2400">
                <a:solidFill>
                  <a:schemeClr val="dk1"/>
                </a:solidFill>
              </a:rPr>
              <a:t>HW3_bonus.ipynb</a:t>
            </a:r>
            <a:endParaRPr sz="2400">
              <a:solidFill>
                <a:schemeClr val="dk1"/>
              </a:solidFill>
            </a:endParaRPr>
          </a:p>
          <a:p>
            <a:pPr indent="-381000" lvl="1" marL="914400" rtl="0" algn="l">
              <a:lnSpc>
                <a:spcPct val="100000"/>
              </a:lnSpc>
              <a:spcBef>
                <a:spcPts val="0"/>
              </a:spcBef>
              <a:spcAft>
                <a:spcPts val="0"/>
              </a:spcAft>
              <a:buClr>
                <a:schemeClr val="dk1"/>
              </a:buClr>
              <a:buSzPts val="2400"/>
              <a:buChar char="○"/>
            </a:pPr>
            <a:r>
              <a:rPr lang="en-US" sz="2400">
                <a:solidFill>
                  <a:schemeClr val="dk1"/>
                </a:solidFill>
              </a:rPr>
              <a:t>output_bonus.npy that stores a dictionary with the following two keys</a:t>
            </a:r>
            <a:endParaRPr sz="2400">
              <a:solidFill>
                <a:schemeClr val="dk1"/>
              </a:solidFill>
            </a:endParaRPr>
          </a:p>
          <a:p>
            <a:pPr indent="-381000" lvl="2" marL="1371600" rtl="0" algn="l">
              <a:lnSpc>
                <a:spcPct val="100000"/>
              </a:lnSpc>
              <a:spcBef>
                <a:spcPts val="0"/>
              </a:spcBef>
              <a:spcAft>
                <a:spcPts val="0"/>
              </a:spcAft>
              <a:buClr>
                <a:schemeClr val="dk1"/>
              </a:buClr>
              <a:buSzPts val="2400"/>
              <a:buChar char="■"/>
            </a:pPr>
            <a:r>
              <a:rPr lang="en-US" sz="2400">
                <a:solidFill>
                  <a:schemeClr val="dk1"/>
                </a:solidFill>
              </a:rPr>
              <a:t>basic_pred_test</a:t>
            </a:r>
            <a:endParaRPr sz="2400">
              <a:solidFill>
                <a:schemeClr val="dk1"/>
              </a:solidFill>
            </a:endParaRPr>
          </a:p>
          <a:p>
            <a:pPr indent="-381000" lvl="2" marL="1371600" rtl="0" algn="l">
              <a:lnSpc>
                <a:spcPct val="100000"/>
              </a:lnSpc>
              <a:spcBef>
                <a:spcPts val="0"/>
              </a:spcBef>
              <a:spcAft>
                <a:spcPts val="0"/>
              </a:spcAft>
              <a:buClr>
                <a:schemeClr val="dk1"/>
              </a:buClr>
              <a:buSzPts val="2400"/>
              <a:buChar char="■"/>
            </a:pPr>
            <a:r>
              <a:rPr lang="en-US" sz="2400">
                <a:solidFill>
                  <a:schemeClr val="dk1"/>
                </a:solidFill>
              </a:rPr>
              <a:t>advanced_pred_test</a:t>
            </a:r>
            <a:endParaRPr sz="2400">
              <a:solidFill>
                <a:schemeClr val="dk1"/>
              </a:solidFill>
            </a:endParaRPr>
          </a:p>
          <a:p>
            <a:pPr indent="0" lvl="0" marL="0" rtl="0" algn="l">
              <a:lnSpc>
                <a:spcPct val="100000"/>
              </a:lnSpc>
              <a:spcBef>
                <a:spcPts val="0"/>
              </a:spcBef>
              <a:spcAft>
                <a:spcPts val="0"/>
              </a:spcAft>
              <a:buSzPts val="1400"/>
              <a:buNone/>
            </a:pPr>
            <a:r>
              <a:t/>
            </a:r>
            <a:endParaRPr sz="2400">
              <a:solidFill>
                <a:schemeClr val="dk1"/>
              </a:solidFill>
            </a:endParaRPr>
          </a:p>
          <a:p>
            <a:pPr indent="0" lvl="0" marL="0" rtl="0" algn="l">
              <a:lnSpc>
                <a:spcPct val="100000"/>
              </a:lnSpc>
              <a:spcBef>
                <a:spcPts val="0"/>
              </a:spcBef>
              <a:spcAft>
                <a:spcPts val="0"/>
              </a:spcAft>
              <a:buSzPts val="1400"/>
              <a:buNone/>
            </a:pPr>
            <a:r>
              <a:rPr lang="en-US" sz="2400"/>
              <a:t>If you fail to meet these requirements, your bonus part may be considered invalid, in which case the predictions from your HW3.ipynb will be used for your ranking.</a:t>
            </a:r>
            <a:endParaRPr sz="2400"/>
          </a:p>
        </p:txBody>
      </p:sp>
      <p:sp>
        <p:nvSpPr>
          <p:cNvPr id="258" name="Google Shape;258;g29bc6a1c552_0_2"/>
          <p:cNvSpPr txBox="1"/>
          <p:nvPr>
            <p:ph idx="12" type="sldNum"/>
          </p:nvPr>
        </p:nvSpPr>
        <p:spPr>
          <a:xfrm>
            <a:off x="9678733" y="6595426"/>
            <a:ext cx="175800" cy="21540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Requirement</a:t>
            </a:r>
            <a:endParaRPr>
              <a:latin typeface="Calibri"/>
              <a:ea typeface="Calibri"/>
              <a:cs typeface="Calibri"/>
              <a:sym typeface="Calibri"/>
            </a:endParaRPr>
          </a:p>
        </p:txBody>
      </p:sp>
      <p:sp>
        <p:nvSpPr>
          <p:cNvPr id="264" name="Google Shape;264;p17"/>
          <p:cNvSpPr txBox="1"/>
          <p:nvPr>
            <p:ph idx="1" type="body"/>
          </p:nvPr>
        </p:nvSpPr>
        <p:spPr>
          <a:xfrm>
            <a:off x="298450" y="1335087"/>
            <a:ext cx="9318600" cy="4433100"/>
          </a:xfrm>
          <a:prstGeom prst="rect">
            <a:avLst/>
          </a:prstGeom>
          <a:noFill/>
          <a:ln>
            <a:noFill/>
          </a:ln>
        </p:spPr>
        <p:txBody>
          <a:bodyPr anchorCtr="0" anchor="t" bIns="0" lIns="0" spcFirstLastPara="1" rIns="0" wrap="square" tIns="0">
            <a:spAutoFit/>
          </a:bodyPr>
          <a:lstStyle/>
          <a:p>
            <a:pPr indent="-285750" lvl="0" marL="285750" rtl="0" algn="l">
              <a:lnSpc>
                <a:spcPct val="100000"/>
              </a:lnSpc>
              <a:spcBef>
                <a:spcPts val="0"/>
              </a:spcBef>
              <a:spcAft>
                <a:spcPts val="0"/>
              </a:spcAft>
              <a:buClr>
                <a:schemeClr val="dk1"/>
              </a:buClr>
              <a:buSzPts val="2400"/>
              <a:buFont typeface="Arial"/>
              <a:buChar char="•"/>
            </a:pPr>
            <a:r>
              <a:rPr lang="en-US" sz="2400"/>
              <a:t>Do it individually! Not as a team! (team is for final project)</a:t>
            </a:r>
            <a:endParaRPr/>
          </a:p>
          <a:p>
            <a:pPr indent="-285750" lvl="0" marL="285750" rtl="0" algn="l">
              <a:lnSpc>
                <a:spcPct val="100000"/>
              </a:lnSpc>
              <a:spcBef>
                <a:spcPts val="0"/>
              </a:spcBef>
              <a:spcAft>
                <a:spcPts val="0"/>
              </a:spcAft>
              <a:buClr>
                <a:schemeClr val="dk1"/>
              </a:buClr>
              <a:buSzPts val="2400"/>
              <a:buFont typeface="Arial"/>
              <a:buChar char="•"/>
            </a:pPr>
            <a:r>
              <a:rPr lang="en-US" sz="2400"/>
              <a:t>Announce date: 2023/11/21</a:t>
            </a:r>
            <a:endParaRPr/>
          </a:p>
          <a:p>
            <a:pPr indent="-285750" lvl="0" marL="285750" rtl="0" algn="l">
              <a:lnSpc>
                <a:spcPct val="100000"/>
              </a:lnSpc>
              <a:spcBef>
                <a:spcPts val="0"/>
              </a:spcBef>
              <a:spcAft>
                <a:spcPts val="0"/>
              </a:spcAft>
              <a:buClr>
                <a:schemeClr val="dk1"/>
              </a:buClr>
              <a:buSzPts val="2400"/>
              <a:buFont typeface="Arial"/>
              <a:buChar char="•"/>
            </a:pPr>
            <a:r>
              <a:rPr lang="en-US" sz="2400"/>
              <a:t>Deadline:</a:t>
            </a:r>
            <a:r>
              <a:rPr lang="en-US" sz="2400">
                <a:solidFill>
                  <a:srgbClr val="FF0000"/>
                </a:solidFill>
              </a:rPr>
              <a:t> 2023/12/5 23:59 </a:t>
            </a:r>
            <a:r>
              <a:rPr lang="en-US" sz="2400"/>
              <a:t>(Late submission is not allowed!)</a:t>
            </a:r>
            <a:endParaRPr/>
          </a:p>
          <a:p>
            <a:pPr indent="-285750" lvl="0" marL="285750" rtl="0" algn="l">
              <a:lnSpc>
                <a:spcPct val="100000"/>
              </a:lnSpc>
              <a:spcBef>
                <a:spcPts val="0"/>
              </a:spcBef>
              <a:spcAft>
                <a:spcPts val="0"/>
              </a:spcAft>
              <a:buClr>
                <a:schemeClr val="dk1"/>
              </a:buClr>
              <a:buSzPts val="2400"/>
              <a:buFont typeface="Arial"/>
              <a:buChar char="•"/>
            </a:pPr>
            <a:r>
              <a:rPr lang="en-US" sz="2400"/>
              <a:t>Hand in your files in the following format (Do not compressed!)</a:t>
            </a:r>
            <a:br>
              <a:rPr lang="en-US" sz="2400"/>
            </a:br>
            <a:r>
              <a:rPr lang="en-US" sz="2400"/>
              <a:t>- HW3.ipynb (Please keep your execution output)</a:t>
            </a:r>
            <a:br>
              <a:rPr lang="en-US" sz="2400"/>
            </a:br>
            <a:r>
              <a:rPr lang="en-US" sz="2400"/>
              <a:t>- HW3_bonus.ipynb (Please keep your execution output) (Optional)</a:t>
            </a:r>
            <a:br>
              <a:rPr lang="en-US" sz="2400"/>
            </a:br>
            <a:r>
              <a:rPr lang="en-US" sz="2400"/>
              <a:t>- output.npy</a:t>
            </a:r>
            <a:br>
              <a:rPr lang="en-US" sz="2400"/>
            </a:br>
            <a:r>
              <a:rPr lang="en-US" sz="2400"/>
              <a:t>- output_bonus.npy (Optional)</a:t>
            </a:r>
            <a:br>
              <a:rPr lang="en-US" sz="2400"/>
            </a:br>
            <a:r>
              <a:rPr lang="en-US" sz="2400"/>
              <a:t>- report.pdf</a:t>
            </a:r>
            <a:endParaRPr/>
          </a:p>
          <a:p>
            <a:pPr indent="-285750" lvl="0" marL="285750" rtl="0" algn="l">
              <a:lnSpc>
                <a:spcPct val="100000"/>
              </a:lnSpc>
              <a:spcBef>
                <a:spcPts val="0"/>
              </a:spcBef>
              <a:spcAft>
                <a:spcPts val="0"/>
              </a:spcAft>
              <a:buClr>
                <a:schemeClr val="dk1"/>
              </a:buClr>
              <a:buSzPts val="2400"/>
              <a:buFont typeface="Arial"/>
              <a:buChar char="•"/>
            </a:pPr>
            <a:r>
              <a:rPr lang="en-US" sz="2400"/>
              <a:t>Note that Assignment 4 may be based on Assignment 3; it is recommended to put much effort into this assignment so you will have a good start for your next assignment.</a:t>
            </a:r>
            <a:endParaRPr/>
          </a:p>
        </p:txBody>
      </p:sp>
      <p:sp>
        <p:nvSpPr>
          <p:cNvPr id="265" name="Google Shape;265;p17"/>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0"/>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Penalty</a:t>
            </a:r>
            <a:endParaRPr/>
          </a:p>
        </p:txBody>
      </p:sp>
      <p:sp>
        <p:nvSpPr>
          <p:cNvPr id="271" name="Google Shape;271;p20"/>
          <p:cNvSpPr txBox="1"/>
          <p:nvPr>
            <p:ph idx="1" type="body"/>
          </p:nvPr>
        </p:nvSpPr>
        <p:spPr>
          <a:xfrm>
            <a:off x="298450" y="1335087"/>
            <a:ext cx="9318600" cy="3694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a:t>0 points if any of the following conditions:</a:t>
            </a:r>
            <a:endParaRPr/>
          </a:p>
          <a:p>
            <a:pPr indent="-285750" lvl="0" marL="285750" rtl="0" algn="l">
              <a:lnSpc>
                <a:spcPct val="100000"/>
              </a:lnSpc>
              <a:spcBef>
                <a:spcPts val="0"/>
              </a:spcBef>
              <a:spcAft>
                <a:spcPts val="0"/>
              </a:spcAft>
              <a:buClr>
                <a:schemeClr val="dk1"/>
              </a:buClr>
              <a:buSzPts val="2400"/>
              <a:buFont typeface="Arial"/>
              <a:buChar char="•"/>
            </a:pPr>
            <a:r>
              <a:rPr lang="en-US" sz="2400"/>
              <a:t>Plagiarism </a:t>
            </a:r>
            <a:endParaRPr/>
          </a:p>
          <a:p>
            <a:pPr indent="-285750" lvl="0" marL="285750" rtl="0" algn="l">
              <a:lnSpc>
                <a:spcPct val="100000"/>
              </a:lnSpc>
              <a:spcBef>
                <a:spcPts val="0"/>
              </a:spcBef>
              <a:spcAft>
                <a:spcPts val="0"/>
              </a:spcAft>
              <a:buClr>
                <a:schemeClr val="dk1"/>
              </a:buClr>
              <a:buSzPts val="2400"/>
              <a:buFont typeface="Arial"/>
              <a:buChar char="•"/>
            </a:pPr>
            <a:r>
              <a:rPr lang="en-US" sz="2400"/>
              <a:t>Late submission</a:t>
            </a:r>
            <a:endParaRPr/>
          </a:p>
          <a:p>
            <a:pPr indent="-285750" lvl="0" marL="285750" rtl="0" algn="l">
              <a:lnSpc>
                <a:spcPct val="100000"/>
              </a:lnSpc>
              <a:spcBef>
                <a:spcPts val="0"/>
              </a:spcBef>
              <a:spcAft>
                <a:spcPts val="0"/>
              </a:spcAft>
              <a:buClr>
                <a:schemeClr val="dk1"/>
              </a:buClr>
              <a:buSzPts val="2400"/>
              <a:buFont typeface="Arial"/>
              <a:buChar char="•"/>
            </a:pPr>
            <a:r>
              <a:rPr lang="en-US" sz="2400"/>
              <a:t>Not using template or import any other packages</a:t>
            </a:r>
            <a:endParaRPr/>
          </a:p>
          <a:p>
            <a:pPr indent="-285750" lvl="0" marL="285750" rtl="0" algn="l">
              <a:lnSpc>
                <a:spcPct val="100000"/>
              </a:lnSpc>
              <a:spcBef>
                <a:spcPts val="0"/>
              </a:spcBef>
              <a:spcAft>
                <a:spcPts val="0"/>
              </a:spcAft>
              <a:buClr>
                <a:schemeClr val="dk1"/>
              </a:buClr>
              <a:buSzPts val="2400"/>
              <a:buFont typeface="Arial"/>
              <a:buChar char="•"/>
            </a:pPr>
            <a:r>
              <a:rPr lang="en-US" sz="2400"/>
              <a:t>Incorrect input/output format</a:t>
            </a:r>
            <a:endParaRPr/>
          </a:p>
          <a:p>
            <a:pPr indent="-285750" lvl="0" marL="285750" rtl="0" algn="l">
              <a:lnSpc>
                <a:spcPct val="100000"/>
              </a:lnSpc>
              <a:spcBef>
                <a:spcPts val="0"/>
              </a:spcBef>
              <a:spcAft>
                <a:spcPts val="0"/>
              </a:spcAft>
              <a:buClr>
                <a:schemeClr val="dk1"/>
              </a:buClr>
              <a:buSzPts val="2400"/>
              <a:buFont typeface="Arial"/>
              <a:buChar char="•"/>
            </a:pPr>
            <a:r>
              <a:rPr lang="en-US" sz="2400"/>
              <a:t>Incorrect submission format </a:t>
            </a:r>
            <a:endParaRPr/>
          </a:p>
          <a:p>
            <a:pPr indent="-285750" lvl="0" marL="285750" rtl="0" algn="l">
              <a:lnSpc>
                <a:spcPct val="100000"/>
              </a:lnSpc>
              <a:spcBef>
                <a:spcPts val="0"/>
              </a:spcBef>
              <a:spcAft>
                <a:spcPts val="0"/>
              </a:spcAft>
              <a:buClr>
                <a:schemeClr val="dk1"/>
              </a:buClr>
              <a:buSzPts val="2400"/>
              <a:buFont typeface="Arial"/>
              <a:buChar char="•"/>
            </a:pPr>
            <a:r>
              <a:rPr lang="en-US" sz="2400"/>
              <a:t>Predictions mismatch (your predictions did not come from the same classifier you submitted)</a:t>
            </a:r>
            <a:endParaRPr sz="2400"/>
          </a:p>
          <a:p>
            <a:pPr indent="-285750" lvl="0" marL="285750" rtl="0" algn="l">
              <a:lnSpc>
                <a:spcPct val="100000"/>
              </a:lnSpc>
              <a:spcBef>
                <a:spcPts val="0"/>
              </a:spcBef>
              <a:spcAft>
                <a:spcPts val="0"/>
              </a:spcAft>
              <a:buSzPts val="2400"/>
              <a:buChar char="•"/>
            </a:pPr>
            <a:r>
              <a:rPr lang="en-US" sz="2400"/>
              <a:t>Directly copy code from ChatGPT</a:t>
            </a:r>
            <a:endParaRPr sz="2400"/>
          </a:p>
          <a:p>
            <a:pPr indent="-133350" lvl="0" marL="285750" rtl="0" algn="l">
              <a:lnSpc>
                <a:spcPct val="100000"/>
              </a:lnSpc>
              <a:spcBef>
                <a:spcPts val="0"/>
              </a:spcBef>
              <a:spcAft>
                <a:spcPts val="0"/>
              </a:spcAft>
              <a:buClr>
                <a:schemeClr val="dk1"/>
              </a:buClr>
              <a:buSzPts val="2400"/>
              <a:buFont typeface="Arial"/>
              <a:buNone/>
            </a:pPr>
            <a:r>
              <a:t/>
            </a:r>
            <a:endParaRPr sz="2400"/>
          </a:p>
        </p:txBody>
      </p:sp>
      <p:sp>
        <p:nvSpPr>
          <p:cNvPr id="272" name="Google Shape;272;p20"/>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Questions?</a:t>
            </a:r>
            <a:endParaRPr/>
          </a:p>
        </p:txBody>
      </p:sp>
      <p:sp>
        <p:nvSpPr>
          <p:cNvPr id="278" name="Google Shape;278;p21"/>
          <p:cNvSpPr txBox="1"/>
          <p:nvPr>
            <p:ph idx="1" type="body"/>
          </p:nvPr>
        </p:nvSpPr>
        <p:spPr>
          <a:xfrm>
            <a:off x="298450" y="1335087"/>
            <a:ext cx="9318625" cy="738664"/>
          </a:xfrm>
          <a:prstGeom prst="rect">
            <a:avLst/>
          </a:prstGeom>
          <a:noFill/>
          <a:ln>
            <a:noFill/>
          </a:ln>
        </p:spPr>
        <p:txBody>
          <a:bodyPr anchorCtr="0" anchor="t" bIns="0" lIns="0" spcFirstLastPara="1" rIns="0" wrap="square" tIns="0">
            <a:spAutoFit/>
          </a:bodyPr>
          <a:lstStyle/>
          <a:p>
            <a:pPr indent="-285750" lvl="0" marL="285750" rtl="0" algn="l">
              <a:lnSpc>
                <a:spcPct val="100000"/>
              </a:lnSpc>
              <a:spcBef>
                <a:spcPts val="0"/>
              </a:spcBef>
              <a:spcAft>
                <a:spcPts val="0"/>
              </a:spcAft>
              <a:buClr>
                <a:schemeClr val="dk1"/>
              </a:buClr>
              <a:buSzPts val="2400"/>
              <a:buFont typeface="Arial"/>
              <a:buChar char="•"/>
            </a:pPr>
            <a:r>
              <a:rPr lang="en-US" sz="2400"/>
              <a:t>TA: ChinWei Huang 黃謹緯 (winston78934546@gmail.com)</a:t>
            </a:r>
            <a:endParaRPr sz="2400"/>
          </a:p>
          <a:p>
            <a:pPr indent="-285750" lvl="0" marL="285750" rtl="0" algn="l">
              <a:lnSpc>
                <a:spcPct val="100000"/>
              </a:lnSpc>
              <a:spcBef>
                <a:spcPts val="0"/>
              </a:spcBef>
              <a:spcAft>
                <a:spcPts val="0"/>
              </a:spcAft>
              <a:buClr>
                <a:schemeClr val="dk1"/>
              </a:buClr>
              <a:buSzPts val="2400"/>
              <a:buFont typeface="Arial"/>
              <a:buChar char="•"/>
            </a:pPr>
            <a:r>
              <a:rPr lang="en-US" sz="2400"/>
              <a:t>No debugging service</a:t>
            </a:r>
            <a:endParaRPr/>
          </a:p>
        </p:txBody>
      </p:sp>
      <p:sp>
        <p:nvSpPr>
          <p:cNvPr id="279" name="Google Shape;279;p21"/>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Grading Policy</a:t>
            </a:r>
            <a:endParaRPr/>
          </a:p>
        </p:txBody>
      </p:sp>
      <p:graphicFrame>
        <p:nvGraphicFramePr>
          <p:cNvPr id="65" name="Google Shape;65;p3"/>
          <p:cNvGraphicFramePr/>
          <p:nvPr/>
        </p:nvGraphicFramePr>
        <p:xfrm>
          <a:off x="383541" y="1979082"/>
          <a:ext cx="3000000" cy="3000000"/>
        </p:xfrm>
        <a:graphic>
          <a:graphicData uri="http://schemas.openxmlformats.org/drawingml/2006/table">
            <a:tbl>
              <a:tblPr bandRow="1" firstRow="1">
                <a:noFill/>
                <a:tableStyleId>{3973BABC-B405-4D91-9916-43894FD8CD7E}</a:tableStyleId>
              </a:tblPr>
              <a:tblGrid>
                <a:gridCol w="7311125"/>
                <a:gridCol w="1827775"/>
              </a:tblGrid>
              <a:tr h="5799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Item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Score</a:t>
                      </a:r>
                      <a:endParaRPr sz="1400" u="none" cap="none" strike="noStrike"/>
                    </a:p>
                  </a:txBody>
                  <a:tcPr marT="45725" marB="45725" marR="91450" marL="91450"/>
                </a:tc>
              </a:tr>
              <a:tr h="5799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Basic Implementation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55%</a:t>
                      </a:r>
                      <a:endParaRPr sz="1400" u="none" cap="none" strike="noStrike"/>
                    </a:p>
                  </a:txBody>
                  <a:tcPr marT="45725" marB="45725" marR="91450" marL="91450"/>
                </a:tc>
              </a:tr>
              <a:tr h="5799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Advanced Implementation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40%</a:t>
                      </a:r>
                      <a:endParaRPr sz="1400" u="none" cap="none" strike="noStrike"/>
                    </a:p>
                  </a:txBody>
                  <a:tcPr marT="45725" marB="45725" marR="91450" marL="91450"/>
                </a:tc>
              </a:tr>
              <a:tr h="5799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Basic &amp; Advanced Report</a:t>
                      </a:r>
                      <a:endParaRPr sz="2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5%</a:t>
                      </a:r>
                      <a:endParaRPr sz="1400" u="none" cap="none" strike="noStrike"/>
                    </a:p>
                  </a:txBody>
                  <a:tcPr marT="45725" marB="45725" marR="91450" marL="91450"/>
                </a:tc>
              </a:tr>
            </a:tbl>
          </a:graphicData>
        </a:graphic>
      </p:graphicFrame>
      <p:sp>
        <p:nvSpPr>
          <p:cNvPr id="66" name="Google Shape;66;p3"/>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Overview</a:t>
            </a:r>
            <a:endParaRPr/>
          </a:p>
        </p:txBody>
      </p:sp>
      <p:sp>
        <p:nvSpPr>
          <p:cNvPr id="72" name="Google Shape;72;p4"/>
          <p:cNvSpPr/>
          <p:nvPr/>
        </p:nvSpPr>
        <p:spPr>
          <a:xfrm>
            <a:off x="391676" y="987996"/>
            <a:ext cx="9285723" cy="47270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4"/>
          <p:cNvSpPr txBox="1"/>
          <p:nvPr/>
        </p:nvSpPr>
        <p:spPr>
          <a:xfrm>
            <a:off x="645451" y="1331007"/>
            <a:ext cx="22810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Layer with parameters</a:t>
            </a:r>
            <a:endParaRPr b="0" i="0" sz="1800" u="none" cap="none" strike="noStrike">
              <a:solidFill>
                <a:schemeClr val="dk1"/>
              </a:solidFill>
              <a:latin typeface="Calibri"/>
              <a:ea typeface="Calibri"/>
              <a:cs typeface="Calibri"/>
              <a:sym typeface="Calibri"/>
            </a:endParaRPr>
          </a:p>
        </p:txBody>
      </p:sp>
      <p:grpSp>
        <p:nvGrpSpPr>
          <p:cNvPr id="74" name="Google Shape;74;p4"/>
          <p:cNvGrpSpPr/>
          <p:nvPr/>
        </p:nvGrpSpPr>
        <p:grpSpPr>
          <a:xfrm>
            <a:off x="645451" y="1997917"/>
            <a:ext cx="4180324" cy="3031284"/>
            <a:chOff x="645451" y="1997917"/>
            <a:chExt cx="4180324" cy="3031284"/>
          </a:xfrm>
        </p:grpSpPr>
        <p:sp>
          <p:nvSpPr>
            <p:cNvPr id="75" name="Google Shape;75;p4"/>
            <p:cNvSpPr/>
            <p:nvPr/>
          </p:nvSpPr>
          <p:spPr>
            <a:xfrm>
              <a:off x="645451" y="1997917"/>
              <a:ext cx="4180324" cy="3031284"/>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 name="Google Shape;76;p4"/>
            <p:cNvSpPr txBox="1"/>
            <p:nvPr/>
          </p:nvSpPr>
          <p:spPr>
            <a:xfrm>
              <a:off x="729107" y="2095575"/>
              <a:ext cx="12788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Dense layer</a:t>
              </a:r>
              <a:endParaRPr b="0" i="0" sz="1800" u="none" cap="none" strike="noStrike">
                <a:solidFill>
                  <a:schemeClr val="dk1"/>
                </a:solidFill>
                <a:latin typeface="Calibri"/>
                <a:ea typeface="Calibri"/>
                <a:cs typeface="Calibri"/>
                <a:sym typeface="Calibri"/>
              </a:endParaRPr>
            </a:p>
          </p:txBody>
        </p:sp>
        <p:grpSp>
          <p:nvGrpSpPr>
            <p:cNvPr id="77" name="Google Shape;77;p4"/>
            <p:cNvGrpSpPr/>
            <p:nvPr/>
          </p:nvGrpSpPr>
          <p:grpSpPr>
            <a:xfrm>
              <a:off x="1007725" y="2565590"/>
              <a:ext cx="3437314" cy="2144700"/>
              <a:chOff x="1104471" y="2713462"/>
              <a:chExt cx="3437314" cy="2144700"/>
            </a:xfrm>
          </p:grpSpPr>
          <p:grpSp>
            <p:nvGrpSpPr>
              <p:cNvPr id="78" name="Google Shape;78;p4"/>
              <p:cNvGrpSpPr/>
              <p:nvPr/>
            </p:nvGrpSpPr>
            <p:grpSpPr>
              <a:xfrm>
                <a:off x="1104471" y="2713462"/>
                <a:ext cx="3437314" cy="451365"/>
                <a:chOff x="1104471" y="2713462"/>
                <a:chExt cx="3437314" cy="451365"/>
              </a:xfrm>
            </p:grpSpPr>
            <p:sp>
              <p:nvSpPr>
                <p:cNvPr id="79" name="Google Shape;79;p4"/>
                <p:cNvSpPr/>
                <p:nvPr/>
              </p:nvSpPr>
              <p:spPr>
                <a:xfrm>
                  <a:off x="1104471" y="2713462"/>
                  <a:ext cx="3437314" cy="451365"/>
                </a:xfrm>
                <a:prstGeom prst="rec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4"/>
                <p:cNvSpPr txBox="1"/>
                <p:nvPr/>
              </p:nvSpPr>
              <p:spPr>
                <a:xfrm>
                  <a:off x="1748853" y="2756178"/>
                  <a:ext cx="21483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initialize_parameters</a:t>
                  </a:r>
                  <a:endParaRPr b="0" i="0" sz="1800" u="none" cap="none" strike="noStrike">
                    <a:solidFill>
                      <a:schemeClr val="dk1"/>
                    </a:solidFill>
                    <a:latin typeface="Calibri"/>
                    <a:ea typeface="Calibri"/>
                    <a:cs typeface="Calibri"/>
                    <a:sym typeface="Calibri"/>
                  </a:endParaRPr>
                </a:p>
              </p:txBody>
            </p:sp>
          </p:grpSp>
          <p:grpSp>
            <p:nvGrpSpPr>
              <p:cNvPr id="81" name="Google Shape;81;p4"/>
              <p:cNvGrpSpPr/>
              <p:nvPr/>
            </p:nvGrpSpPr>
            <p:grpSpPr>
              <a:xfrm>
                <a:off x="1104471" y="3277907"/>
                <a:ext cx="3437314" cy="1580255"/>
                <a:chOff x="1104471" y="3277907"/>
                <a:chExt cx="3437314" cy="1580255"/>
              </a:xfrm>
            </p:grpSpPr>
            <p:sp>
              <p:nvSpPr>
                <p:cNvPr id="82" name="Google Shape;82;p4"/>
                <p:cNvSpPr/>
                <p:nvPr/>
              </p:nvSpPr>
              <p:spPr>
                <a:xfrm>
                  <a:off x="1104471" y="3277907"/>
                  <a:ext cx="3437314" cy="451365"/>
                </a:xfrm>
                <a:prstGeom prst="rec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4"/>
                <p:cNvSpPr txBox="1"/>
                <p:nvPr/>
              </p:nvSpPr>
              <p:spPr>
                <a:xfrm>
                  <a:off x="2349594" y="3318923"/>
                  <a:ext cx="9255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forward</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a:off x="1104471" y="3842352"/>
                  <a:ext cx="3437314" cy="451365"/>
                </a:xfrm>
                <a:prstGeom prst="rec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4"/>
                <p:cNvSpPr txBox="1"/>
                <p:nvPr/>
              </p:nvSpPr>
              <p:spPr>
                <a:xfrm>
                  <a:off x="2286825" y="3880384"/>
                  <a:ext cx="10910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backward</a:t>
                  </a:r>
                  <a:endParaRPr b="0" i="0" sz="1400" u="none" cap="none" strike="noStrike">
                    <a:solidFill>
                      <a:srgbClr val="000000"/>
                    </a:solidFill>
                    <a:latin typeface="Arial"/>
                    <a:ea typeface="Arial"/>
                    <a:cs typeface="Arial"/>
                    <a:sym typeface="Arial"/>
                  </a:endParaRPr>
                </a:p>
              </p:txBody>
            </p:sp>
            <p:sp>
              <p:nvSpPr>
                <p:cNvPr id="86" name="Google Shape;86;p4"/>
                <p:cNvSpPr/>
                <p:nvPr/>
              </p:nvSpPr>
              <p:spPr>
                <a:xfrm>
                  <a:off x="1104471" y="4406797"/>
                  <a:ext cx="3437314" cy="451365"/>
                </a:xfrm>
                <a:prstGeom prst="rec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4"/>
                <p:cNvSpPr txBox="1"/>
                <p:nvPr/>
              </p:nvSpPr>
              <p:spPr>
                <a:xfrm>
                  <a:off x="2398774" y="4451684"/>
                  <a:ext cx="84850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update</a:t>
                  </a:r>
                  <a:endParaRPr b="0" i="0" sz="1400" u="none" cap="none" strike="noStrike">
                    <a:solidFill>
                      <a:srgbClr val="000000"/>
                    </a:solidFill>
                    <a:latin typeface="Arial"/>
                    <a:ea typeface="Arial"/>
                    <a:cs typeface="Arial"/>
                    <a:sym typeface="Arial"/>
                  </a:endParaRPr>
                </a:p>
              </p:txBody>
            </p:sp>
          </p:grpSp>
        </p:grpSp>
      </p:grpSp>
      <p:grpSp>
        <p:nvGrpSpPr>
          <p:cNvPr id="88" name="Google Shape;88;p4"/>
          <p:cNvGrpSpPr/>
          <p:nvPr/>
        </p:nvGrpSpPr>
        <p:grpSpPr>
          <a:xfrm>
            <a:off x="5198725" y="1997917"/>
            <a:ext cx="4180324" cy="3031284"/>
            <a:chOff x="645451" y="1997917"/>
            <a:chExt cx="4180324" cy="3031284"/>
          </a:xfrm>
        </p:grpSpPr>
        <p:sp>
          <p:nvSpPr>
            <p:cNvPr id="89" name="Google Shape;89;p4"/>
            <p:cNvSpPr/>
            <p:nvPr/>
          </p:nvSpPr>
          <p:spPr>
            <a:xfrm>
              <a:off x="645451" y="1997917"/>
              <a:ext cx="4180324" cy="3031284"/>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4"/>
            <p:cNvSpPr txBox="1"/>
            <p:nvPr/>
          </p:nvSpPr>
          <p:spPr>
            <a:xfrm>
              <a:off x="729107" y="2095575"/>
              <a:ext cx="247554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Activation function layer</a:t>
              </a:r>
              <a:endParaRPr b="0" i="0" sz="1800" u="none" cap="none" strike="noStrike">
                <a:solidFill>
                  <a:schemeClr val="dk1"/>
                </a:solidFill>
                <a:latin typeface="Calibri"/>
                <a:ea typeface="Calibri"/>
                <a:cs typeface="Calibri"/>
                <a:sym typeface="Calibri"/>
              </a:endParaRPr>
            </a:p>
          </p:txBody>
        </p:sp>
        <p:grpSp>
          <p:nvGrpSpPr>
            <p:cNvPr id="91" name="Google Shape;91;p4"/>
            <p:cNvGrpSpPr/>
            <p:nvPr/>
          </p:nvGrpSpPr>
          <p:grpSpPr>
            <a:xfrm>
              <a:off x="1074119" y="3130035"/>
              <a:ext cx="3437314" cy="1015810"/>
              <a:chOff x="1170865" y="3277907"/>
              <a:chExt cx="3437314" cy="1015810"/>
            </a:xfrm>
          </p:grpSpPr>
          <p:sp>
            <p:nvSpPr>
              <p:cNvPr id="92" name="Google Shape;92;p4"/>
              <p:cNvSpPr/>
              <p:nvPr/>
            </p:nvSpPr>
            <p:spPr>
              <a:xfrm>
                <a:off x="1170865" y="3277907"/>
                <a:ext cx="3437314" cy="451365"/>
              </a:xfrm>
              <a:prstGeom prst="rec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4"/>
              <p:cNvSpPr txBox="1"/>
              <p:nvPr/>
            </p:nvSpPr>
            <p:spPr>
              <a:xfrm>
                <a:off x="2415988" y="3318923"/>
                <a:ext cx="9255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forward</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a:off x="1170865" y="3842352"/>
                <a:ext cx="3437314" cy="451365"/>
              </a:xfrm>
              <a:prstGeom prst="rec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4"/>
              <p:cNvSpPr txBox="1"/>
              <p:nvPr/>
            </p:nvSpPr>
            <p:spPr>
              <a:xfrm>
                <a:off x="2353219" y="3880384"/>
                <a:ext cx="10910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backward</a:t>
                </a:r>
                <a:endParaRPr b="0" i="0" sz="1400" u="none" cap="none" strike="noStrike">
                  <a:solidFill>
                    <a:srgbClr val="000000"/>
                  </a:solidFill>
                  <a:latin typeface="Arial"/>
                  <a:ea typeface="Arial"/>
                  <a:cs typeface="Arial"/>
                  <a:sym typeface="Arial"/>
                </a:endParaRPr>
              </a:p>
            </p:txBody>
          </p:sp>
        </p:grpSp>
      </p:grpSp>
      <p:sp>
        <p:nvSpPr>
          <p:cNvPr id="96" name="Google Shape;96;p4"/>
          <p:cNvSpPr txBox="1"/>
          <p:nvPr/>
        </p:nvSpPr>
        <p:spPr>
          <a:xfrm>
            <a:off x="5161425" y="1331007"/>
            <a:ext cx="265297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Layer without parameters</a:t>
            </a:r>
            <a:endParaRPr b="0" i="0" sz="1800" u="none" cap="none" strike="noStrike">
              <a:solidFill>
                <a:schemeClr val="dk1"/>
              </a:solidFill>
              <a:latin typeface="Calibri"/>
              <a:ea typeface="Calibri"/>
              <a:cs typeface="Calibri"/>
              <a:sym typeface="Calibri"/>
            </a:endParaRPr>
          </a:p>
        </p:txBody>
      </p:sp>
      <p:sp>
        <p:nvSpPr>
          <p:cNvPr id="97" name="Google Shape;97;p4"/>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Overview</a:t>
            </a:r>
            <a:endParaRPr/>
          </a:p>
        </p:txBody>
      </p:sp>
      <p:sp>
        <p:nvSpPr>
          <p:cNvPr id="103" name="Google Shape;103;p5"/>
          <p:cNvSpPr/>
          <p:nvPr/>
        </p:nvSpPr>
        <p:spPr>
          <a:xfrm>
            <a:off x="391676" y="987996"/>
            <a:ext cx="9285723" cy="57176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5"/>
          <p:cNvSpPr txBox="1"/>
          <p:nvPr/>
        </p:nvSpPr>
        <p:spPr>
          <a:xfrm>
            <a:off x="533400" y="1128757"/>
            <a:ext cx="7938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5857024" y="2135509"/>
            <a:ext cx="3053740" cy="538627"/>
          </a:xfrm>
          <a:prstGeom prst="rect">
            <a:avLst/>
          </a:prstGeom>
          <a:solidFill>
            <a:schemeClr val="accent6"/>
          </a:solid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model_initialize_parameters</a:t>
            </a:r>
            <a:endParaRPr b="0" i="0" sz="1800" u="none" cap="none" strike="noStrike">
              <a:solidFill>
                <a:schemeClr val="dk1"/>
              </a:solidFill>
              <a:latin typeface="Calibri"/>
              <a:ea typeface="Calibri"/>
              <a:cs typeface="Calibri"/>
              <a:sym typeface="Calibri"/>
            </a:endParaRPr>
          </a:p>
        </p:txBody>
      </p:sp>
      <p:sp>
        <p:nvSpPr>
          <p:cNvPr id="106" name="Google Shape;106;p5"/>
          <p:cNvSpPr/>
          <p:nvPr/>
        </p:nvSpPr>
        <p:spPr>
          <a:xfrm>
            <a:off x="5857024" y="3717274"/>
            <a:ext cx="3053740" cy="480555"/>
          </a:xfrm>
          <a:prstGeom prst="rect">
            <a:avLst/>
          </a:prstGeom>
          <a:solidFill>
            <a:schemeClr val="accent6"/>
          </a:solid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compute_cost</a:t>
            </a:r>
            <a:endParaRPr b="0" i="0" sz="1800" u="none" cap="none" strike="noStrike">
              <a:solidFill>
                <a:schemeClr val="dk1"/>
              </a:solidFill>
              <a:latin typeface="Calibri"/>
              <a:ea typeface="Calibri"/>
              <a:cs typeface="Calibri"/>
              <a:sym typeface="Calibri"/>
            </a:endParaRPr>
          </a:p>
        </p:txBody>
      </p:sp>
      <p:sp>
        <p:nvSpPr>
          <p:cNvPr id="107" name="Google Shape;107;p5"/>
          <p:cNvSpPr/>
          <p:nvPr/>
        </p:nvSpPr>
        <p:spPr>
          <a:xfrm>
            <a:off x="5865989" y="5235333"/>
            <a:ext cx="3053740" cy="496019"/>
          </a:xfrm>
          <a:prstGeom prst="rect">
            <a:avLst/>
          </a:prstGeom>
          <a:solidFill>
            <a:schemeClr val="accent6"/>
          </a:solid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model_update_parameters</a:t>
            </a:r>
            <a:endParaRPr b="0" i="0" sz="1800" u="none" cap="none" strike="noStrike">
              <a:solidFill>
                <a:schemeClr val="dk1"/>
              </a:solidFill>
              <a:latin typeface="Calibri"/>
              <a:ea typeface="Calibri"/>
              <a:cs typeface="Calibri"/>
              <a:sym typeface="Calibri"/>
            </a:endParaRPr>
          </a:p>
        </p:txBody>
      </p:sp>
      <p:sp>
        <p:nvSpPr>
          <p:cNvPr id="108" name="Google Shape;108;p5"/>
          <p:cNvSpPr/>
          <p:nvPr/>
        </p:nvSpPr>
        <p:spPr>
          <a:xfrm>
            <a:off x="5855992" y="4468571"/>
            <a:ext cx="3063738" cy="496019"/>
          </a:xfrm>
          <a:prstGeom prst="rect">
            <a:avLst/>
          </a:prstGeom>
          <a:solidFill>
            <a:schemeClr val="accent6"/>
          </a:solid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model_backward</a:t>
            </a:r>
            <a:endParaRPr b="0" i="0" sz="1800" u="none" cap="none" strike="noStrike">
              <a:solidFill>
                <a:schemeClr val="dk1"/>
              </a:solidFill>
              <a:latin typeface="Calibri"/>
              <a:ea typeface="Calibri"/>
              <a:cs typeface="Calibri"/>
              <a:sym typeface="Calibri"/>
            </a:endParaRPr>
          </a:p>
        </p:txBody>
      </p:sp>
      <p:sp>
        <p:nvSpPr>
          <p:cNvPr id="109" name="Google Shape;109;p5"/>
          <p:cNvSpPr/>
          <p:nvPr/>
        </p:nvSpPr>
        <p:spPr>
          <a:xfrm>
            <a:off x="5857024" y="2952764"/>
            <a:ext cx="3053740" cy="496019"/>
          </a:xfrm>
          <a:prstGeom prst="rect">
            <a:avLst/>
          </a:prstGeom>
          <a:solidFill>
            <a:schemeClr val="accent6"/>
          </a:solidFill>
          <a:ln cap="flat" cmpd="sng" w="25400">
            <a:solidFill>
              <a:srgbClr val="E36C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model_forward</a:t>
            </a:r>
            <a:endParaRPr b="0" i="0" sz="1800" u="none" cap="none" strike="noStrike">
              <a:solidFill>
                <a:schemeClr val="dk1"/>
              </a:solidFill>
              <a:latin typeface="Calibri"/>
              <a:ea typeface="Calibri"/>
              <a:cs typeface="Calibri"/>
              <a:sym typeface="Calibri"/>
            </a:endParaRPr>
          </a:p>
        </p:txBody>
      </p:sp>
      <p:cxnSp>
        <p:nvCxnSpPr>
          <p:cNvPr id="110" name="Google Shape;110;p5"/>
          <p:cNvCxnSpPr>
            <a:stCxn id="105" idx="2"/>
            <a:endCxn id="109" idx="0"/>
          </p:cNvCxnSpPr>
          <p:nvPr/>
        </p:nvCxnSpPr>
        <p:spPr>
          <a:xfrm>
            <a:off x="7383894" y="2674136"/>
            <a:ext cx="0" cy="278700"/>
          </a:xfrm>
          <a:prstGeom prst="straightConnector1">
            <a:avLst/>
          </a:prstGeom>
          <a:noFill/>
          <a:ln cap="flat" cmpd="sng" w="9525">
            <a:solidFill>
              <a:schemeClr val="dk1"/>
            </a:solidFill>
            <a:prstDash val="solid"/>
            <a:round/>
            <a:headEnd len="sm" w="sm" type="none"/>
            <a:tailEnd len="med" w="med" type="triangle"/>
          </a:ln>
        </p:spPr>
      </p:cxnSp>
      <p:cxnSp>
        <p:nvCxnSpPr>
          <p:cNvPr id="111" name="Google Shape;111;p5"/>
          <p:cNvCxnSpPr>
            <a:stCxn id="106" idx="2"/>
            <a:endCxn id="108" idx="0"/>
          </p:cNvCxnSpPr>
          <p:nvPr/>
        </p:nvCxnSpPr>
        <p:spPr>
          <a:xfrm>
            <a:off x="7383894" y="4197829"/>
            <a:ext cx="3900" cy="270600"/>
          </a:xfrm>
          <a:prstGeom prst="straightConnector1">
            <a:avLst/>
          </a:prstGeom>
          <a:noFill/>
          <a:ln cap="flat" cmpd="sng" w="9525">
            <a:solidFill>
              <a:schemeClr val="dk1"/>
            </a:solidFill>
            <a:prstDash val="solid"/>
            <a:round/>
            <a:headEnd len="sm" w="sm" type="none"/>
            <a:tailEnd len="med" w="med" type="triangle"/>
          </a:ln>
        </p:spPr>
      </p:cxnSp>
      <p:grpSp>
        <p:nvGrpSpPr>
          <p:cNvPr id="112" name="Google Shape;112;p5"/>
          <p:cNvGrpSpPr/>
          <p:nvPr/>
        </p:nvGrpSpPr>
        <p:grpSpPr>
          <a:xfrm>
            <a:off x="1416043" y="1968587"/>
            <a:ext cx="2632934" cy="3977927"/>
            <a:chOff x="993451" y="1887500"/>
            <a:chExt cx="2632934" cy="3977927"/>
          </a:xfrm>
        </p:grpSpPr>
        <p:sp>
          <p:nvSpPr>
            <p:cNvPr id="113" name="Google Shape;113;p5"/>
            <p:cNvSpPr/>
            <p:nvPr/>
          </p:nvSpPr>
          <p:spPr>
            <a:xfrm>
              <a:off x="995236" y="1887500"/>
              <a:ext cx="2631149" cy="496019"/>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Dense layer</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994879" y="2532508"/>
              <a:ext cx="2631149" cy="496019"/>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Activation function layer</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994522" y="3177516"/>
              <a:ext cx="2631149" cy="496019"/>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Dense layer</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994165" y="3822524"/>
              <a:ext cx="2631149" cy="496019"/>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Activation function layer</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a:off x="993808" y="4724400"/>
              <a:ext cx="2631149" cy="496019"/>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Dense layer</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993451" y="5369408"/>
              <a:ext cx="2631149" cy="496019"/>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Activation function layer</a:t>
              </a:r>
              <a:endParaRPr b="0" i="0" sz="1400" u="none" cap="none" strike="noStrike">
                <a:solidFill>
                  <a:srgbClr val="000000"/>
                </a:solidFill>
                <a:latin typeface="Arial"/>
                <a:ea typeface="Arial"/>
                <a:cs typeface="Arial"/>
                <a:sym typeface="Arial"/>
              </a:endParaRPr>
            </a:p>
          </p:txBody>
        </p:sp>
        <p:sp>
          <p:nvSpPr>
            <p:cNvPr id="119" name="Google Shape;119;p5"/>
            <p:cNvSpPr txBox="1"/>
            <p:nvPr/>
          </p:nvSpPr>
          <p:spPr>
            <a:xfrm>
              <a:off x="2137343" y="4267200"/>
              <a:ext cx="3433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cxnSp>
        <p:nvCxnSpPr>
          <p:cNvPr id="120" name="Google Shape;120;p5"/>
          <p:cNvCxnSpPr>
            <a:stCxn id="109" idx="2"/>
            <a:endCxn id="106" idx="0"/>
          </p:cNvCxnSpPr>
          <p:nvPr/>
        </p:nvCxnSpPr>
        <p:spPr>
          <a:xfrm>
            <a:off x="7383894" y="3448783"/>
            <a:ext cx="0" cy="268500"/>
          </a:xfrm>
          <a:prstGeom prst="straightConnector1">
            <a:avLst/>
          </a:prstGeom>
          <a:noFill/>
          <a:ln cap="flat" cmpd="sng" w="9525">
            <a:solidFill>
              <a:schemeClr val="dk1"/>
            </a:solidFill>
            <a:prstDash val="solid"/>
            <a:round/>
            <a:headEnd len="sm" w="sm" type="none"/>
            <a:tailEnd len="med" w="med" type="triangle"/>
          </a:ln>
        </p:spPr>
      </p:cxnSp>
      <p:cxnSp>
        <p:nvCxnSpPr>
          <p:cNvPr id="121" name="Google Shape;121;p5"/>
          <p:cNvCxnSpPr>
            <a:stCxn id="108" idx="2"/>
            <a:endCxn id="107" idx="0"/>
          </p:cNvCxnSpPr>
          <p:nvPr/>
        </p:nvCxnSpPr>
        <p:spPr>
          <a:xfrm>
            <a:off x="7387861" y="4964590"/>
            <a:ext cx="5100" cy="270600"/>
          </a:xfrm>
          <a:prstGeom prst="straightConnector1">
            <a:avLst/>
          </a:prstGeom>
          <a:noFill/>
          <a:ln cap="flat" cmpd="sng" w="9525">
            <a:solidFill>
              <a:schemeClr val="dk1"/>
            </a:solidFill>
            <a:prstDash val="solid"/>
            <a:round/>
            <a:headEnd len="sm" w="sm" type="none"/>
            <a:tailEnd len="med" w="med" type="triangle"/>
          </a:ln>
        </p:spPr>
      </p:cxnSp>
      <p:cxnSp>
        <p:nvCxnSpPr>
          <p:cNvPr id="122" name="Google Shape;122;p5"/>
          <p:cNvCxnSpPr>
            <a:stCxn id="107" idx="1"/>
          </p:cNvCxnSpPr>
          <p:nvPr/>
        </p:nvCxnSpPr>
        <p:spPr>
          <a:xfrm rot="10800000">
            <a:off x="5181689" y="5483343"/>
            <a:ext cx="684300" cy="0"/>
          </a:xfrm>
          <a:prstGeom prst="straightConnector1">
            <a:avLst/>
          </a:prstGeom>
          <a:noFill/>
          <a:ln cap="flat" cmpd="sng" w="9525">
            <a:solidFill>
              <a:schemeClr val="dk1"/>
            </a:solidFill>
            <a:prstDash val="solid"/>
            <a:round/>
            <a:headEnd len="sm" w="sm" type="none"/>
            <a:tailEnd len="sm" w="sm" type="none"/>
          </a:ln>
        </p:spPr>
      </p:cxnSp>
      <p:cxnSp>
        <p:nvCxnSpPr>
          <p:cNvPr id="123" name="Google Shape;123;p5"/>
          <p:cNvCxnSpPr/>
          <p:nvPr/>
        </p:nvCxnSpPr>
        <p:spPr>
          <a:xfrm rot="10800000">
            <a:off x="5181600" y="3200773"/>
            <a:ext cx="0" cy="2282569"/>
          </a:xfrm>
          <a:prstGeom prst="straightConnector1">
            <a:avLst/>
          </a:prstGeom>
          <a:noFill/>
          <a:ln cap="flat" cmpd="sng" w="9525">
            <a:solidFill>
              <a:schemeClr val="dk1"/>
            </a:solidFill>
            <a:prstDash val="solid"/>
            <a:round/>
            <a:headEnd len="sm" w="sm" type="none"/>
            <a:tailEnd len="sm" w="sm" type="none"/>
          </a:ln>
        </p:spPr>
      </p:cxnSp>
      <p:cxnSp>
        <p:nvCxnSpPr>
          <p:cNvPr id="124" name="Google Shape;124;p5"/>
          <p:cNvCxnSpPr>
            <a:endCxn id="109" idx="1"/>
          </p:cNvCxnSpPr>
          <p:nvPr/>
        </p:nvCxnSpPr>
        <p:spPr>
          <a:xfrm>
            <a:off x="5181724" y="3200774"/>
            <a:ext cx="675300" cy="0"/>
          </a:xfrm>
          <a:prstGeom prst="straightConnector1">
            <a:avLst/>
          </a:prstGeom>
          <a:noFill/>
          <a:ln cap="flat" cmpd="sng" w="9525">
            <a:solidFill>
              <a:schemeClr val="dk1"/>
            </a:solidFill>
            <a:prstDash val="solid"/>
            <a:round/>
            <a:headEnd len="sm" w="sm" type="none"/>
            <a:tailEnd len="med" w="med" type="triangle"/>
          </a:ln>
        </p:spPr>
      </p:cxnSp>
      <p:sp>
        <p:nvSpPr>
          <p:cNvPr id="125" name="Google Shape;125;p5"/>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Basic Implementation (55%)</a:t>
            </a:r>
            <a:endParaRPr/>
          </a:p>
        </p:txBody>
      </p:sp>
      <p:sp>
        <p:nvSpPr>
          <p:cNvPr id="131" name="Google Shape;131;p6"/>
          <p:cNvSpPr txBox="1"/>
          <p:nvPr>
            <p:ph idx="1" type="body"/>
          </p:nvPr>
        </p:nvSpPr>
        <p:spPr>
          <a:xfrm>
            <a:off x="298450" y="1335087"/>
            <a:ext cx="9318600" cy="3078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0" i="0" lang="en-US" sz="2800">
                <a:solidFill>
                  <a:srgbClr val="212121"/>
                </a:solidFill>
              </a:rPr>
              <a:t>Dense layer</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linear forward. (</a:t>
            </a:r>
            <a:r>
              <a:rPr lang="en-US" sz="2400"/>
              <a:t>4</a:t>
            </a:r>
            <a:r>
              <a:rPr lang="en-US" sz="2400"/>
              <a:t>%)</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linear backward. (4%)</a:t>
            </a:r>
            <a:r>
              <a:rPr lang="en-US"/>
              <a:t> </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linear update parameters. </a:t>
            </a:r>
            <a:r>
              <a:rPr lang="en-US" sz="2400"/>
              <a:t> (2%)</a:t>
            </a:r>
            <a:endParaRPr/>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rPr lang="en-US" sz="2800"/>
              <a:t>Activation function layer</a:t>
            </a:r>
            <a:endParaRPr sz="2800"/>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activation forward. (5%) (Sigmoid and ReLU)</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activation backward. (5%) (Sigmoid and ReLU)</a:t>
            </a:r>
            <a:endParaRPr/>
          </a:p>
        </p:txBody>
      </p:sp>
      <p:sp>
        <p:nvSpPr>
          <p:cNvPr id="132" name="Google Shape;132;p6"/>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Basic Implementation (55%)</a:t>
            </a:r>
            <a:endParaRPr/>
          </a:p>
        </p:txBody>
      </p:sp>
      <p:sp>
        <p:nvSpPr>
          <p:cNvPr id="138" name="Google Shape;138;p7"/>
          <p:cNvSpPr txBox="1"/>
          <p:nvPr>
            <p:ph idx="1" type="body"/>
          </p:nvPr>
        </p:nvSpPr>
        <p:spPr>
          <a:xfrm>
            <a:off x="298450" y="1335087"/>
            <a:ext cx="9318600" cy="3016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800"/>
              <a:t>Model</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model forward. (4%)</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model backward. (4%)</a:t>
            </a:r>
            <a:r>
              <a:rPr lang="en-US"/>
              <a:t> </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model update parameters</a:t>
            </a:r>
            <a:r>
              <a:rPr lang="en-US" sz="2400"/>
              <a:t>. (2%)</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Compute the binary cross-entropy loss. (5%)</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a binary classifier (5%) </a:t>
            </a:r>
            <a:endParaRPr sz="2400"/>
          </a:p>
          <a:p>
            <a:pPr indent="457200" lvl="0" marL="0" rtl="0" algn="l">
              <a:lnSpc>
                <a:spcPct val="100000"/>
              </a:lnSpc>
              <a:spcBef>
                <a:spcPts val="0"/>
              </a:spcBef>
              <a:spcAft>
                <a:spcPts val="0"/>
              </a:spcAft>
              <a:buNone/>
            </a:pPr>
            <a:r>
              <a:rPr lang="en-US" sz="2400"/>
              <a:t>(You will get this part if your </a:t>
            </a:r>
            <a:r>
              <a:rPr lang="en-US" sz="2400"/>
              <a:t>testing</a:t>
            </a:r>
            <a:r>
              <a:rPr lang="en-US" sz="2400"/>
              <a:t> f1score &gt;= 0.6)</a:t>
            </a:r>
            <a:endParaRPr sz="2400"/>
          </a:p>
          <a:p>
            <a:pPr indent="-342900" lvl="0" marL="342900" rtl="0" algn="l">
              <a:lnSpc>
                <a:spcPct val="100000"/>
              </a:lnSpc>
              <a:spcBef>
                <a:spcPts val="0"/>
              </a:spcBef>
              <a:spcAft>
                <a:spcPts val="0"/>
              </a:spcAft>
              <a:buClr>
                <a:schemeClr val="dk1"/>
              </a:buClr>
              <a:buSzPts val="2400"/>
              <a:buFont typeface="Calibri"/>
              <a:buAutoNum type="arabicPeriod"/>
            </a:pPr>
            <a:r>
              <a:rPr lang="en-US" sz="2400"/>
              <a:t>Tune hyperparameter to get a good rank. (15%)</a:t>
            </a:r>
            <a:endParaRPr/>
          </a:p>
        </p:txBody>
      </p:sp>
      <p:sp>
        <p:nvSpPr>
          <p:cNvPr id="139" name="Google Shape;139;p7"/>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Advanced Implementation (40%)</a:t>
            </a:r>
            <a:endParaRPr>
              <a:latin typeface="Calibri"/>
              <a:ea typeface="Calibri"/>
              <a:cs typeface="Calibri"/>
              <a:sym typeface="Calibri"/>
            </a:endParaRPr>
          </a:p>
        </p:txBody>
      </p:sp>
      <p:sp>
        <p:nvSpPr>
          <p:cNvPr id="145" name="Google Shape;145;p8"/>
          <p:cNvSpPr txBox="1"/>
          <p:nvPr>
            <p:ph idx="1" type="body"/>
          </p:nvPr>
        </p:nvSpPr>
        <p:spPr>
          <a:xfrm>
            <a:off x="298450" y="1335087"/>
            <a:ext cx="9318600" cy="3755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800"/>
              <a:t>Activation function layer</a:t>
            </a:r>
            <a:endParaRPr sz="2800"/>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activation forward. (5%) (Softmax)</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activation backward. (5%) (Softmax+CCE_loss)</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activation backward. (5%) (Softmax+Focal_loss)</a:t>
            </a:r>
            <a:endParaRPr sz="2400"/>
          </a:p>
          <a:p>
            <a:pPr indent="-190500" lvl="0" marL="342900" rtl="0" algn="l">
              <a:lnSpc>
                <a:spcPct val="100000"/>
              </a:lnSpc>
              <a:spcBef>
                <a:spcPts val="0"/>
              </a:spcBef>
              <a:spcAft>
                <a:spcPts val="0"/>
              </a:spcAft>
              <a:buClr>
                <a:schemeClr val="dk1"/>
              </a:buClr>
              <a:buSzPts val="2400"/>
              <a:buFont typeface="Calibri"/>
              <a:buNone/>
            </a:pPr>
            <a:r>
              <a:t/>
            </a:r>
            <a:endParaRPr sz="2400"/>
          </a:p>
          <a:p>
            <a:pPr indent="0" lvl="0" marL="0" rtl="0" algn="l">
              <a:lnSpc>
                <a:spcPct val="100000"/>
              </a:lnSpc>
              <a:spcBef>
                <a:spcPts val="0"/>
              </a:spcBef>
              <a:spcAft>
                <a:spcPts val="0"/>
              </a:spcAft>
              <a:buSzPts val="1400"/>
              <a:buNone/>
            </a:pPr>
            <a:r>
              <a:rPr lang="en-US" sz="2400"/>
              <a:t>Model</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Compute the categorical cross-entropy loss. (5%)</a:t>
            </a:r>
            <a:endParaRPr/>
          </a:p>
          <a:p>
            <a:pPr indent="-342900" lvl="0" marL="342900" rtl="0" algn="l">
              <a:lnSpc>
                <a:spcPct val="100000"/>
              </a:lnSpc>
              <a:spcBef>
                <a:spcPts val="0"/>
              </a:spcBef>
              <a:spcAft>
                <a:spcPts val="0"/>
              </a:spcAft>
              <a:buClr>
                <a:schemeClr val="dk1"/>
              </a:buClr>
              <a:buSzPts val="2400"/>
              <a:buFont typeface="Calibri"/>
              <a:buAutoNum type="arabicPeriod"/>
            </a:pPr>
            <a:r>
              <a:rPr lang="en-US" sz="2400"/>
              <a:t>Compute the Focal loss. (5%)</a:t>
            </a:r>
            <a:endParaRPr sz="2400"/>
          </a:p>
          <a:p>
            <a:pPr indent="-342900" lvl="0" marL="342900" rtl="0" algn="l">
              <a:lnSpc>
                <a:spcPct val="100000"/>
              </a:lnSpc>
              <a:spcBef>
                <a:spcPts val="0"/>
              </a:spcBef>
              <a:spcAft>
                <a:spcPts val="0"/>
              </a:spcAft>
              <a:buClr>
                <a:schemeClr val="dk1"/>
              </a:buClr>
              <a:buSzPts val="2400"/>
              <a:buFont typeface="Calibri"/>
              <a:buAutoNum type="arabicPeriod"/>
            </a:pPr>
            <a:r>
              <a:rPr lang="en-US" sz="2400"/>
              <a:t>Implement a multi-class classifier and tune hyperparameter to get a good rank. (15%)</a:t>
            </a:r>
            <a:endParaRPr/>
          </a:p>
        </p:txBody>
      </p:sp>
      <p:sp>
        <p:nvSpPr>
          <p:cNvPr id="146" name="Google Shape;146;p8"/>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383540" y="352996"/>
            <a:ext cx="9138919" cy="63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Basic &amp; Advanced Report (5%)</a:t>
            </a:r>
            <a:endParaRPr/>
          </a:p>
        </p:txBody>
      </p:sp>
      <p:sp>
        <p:nvSpPr>
          <p:cNvPr id="152" name="Google Shape;152;p9"/>
          <p:cNvSpPr txBox="1"/>
          <p:nvPr>
            <p:ph idx="1" type="body"/>
          </p:nvPr>
        </p:nvSpPr>
        <p:spPr>
          <a:xfrm>
            <a:off x="298450" y="1335087"/>
            <a:ext cx="9318600" cy="3694200"/>
          </a:xfrm>
          <a:prstGeom prst="rect">
            <a:avLst/>
          </a:prstGeom>
          <a:noFill/>
          <a:ln>
            <a:noFill/>
          </a:ln>
        </p:spPr>
        <p:txBody>
          <a:bodyPr anchorCtr="0" anchor="t" bIns="0" lIns="0" spcFirstLastPara="1" rIns="0" wrap="square" tIns="0">
            <a:spAutoFit/>
          </a:bodyPr>
          <a:lstStyle/>
          <a:p>
            <a:pPr indent="-285750" lvl="0" marL="285750" rtl="0" algn="l">
              <a:lnSpc>
                <a:spcPct val="100000"/>
              </a:lnSpc>
              <a:spcBef>
                <a:spcPts val="0"/>
              </a:spcBef>
              <a:spcAft>
                <a:spcPts val="0"/>
              </a:spcAft>
              <a:buClr>
                <a:schemeClr val="dk1"/>
              </a:buClr>
              <a:buSzPts val="2400"/>
              <a:buFont typeface="Arial"/>
              <a:buChar char="•"/>
            </a:pPr>
            <a:r>
              <a:rPr lang="en-US" sz="2400"/>
              <a:t>Describe what problems you encountered and how did you solve them when implementing the basic and advanced functions. (2%)</a:t>
            </a:r>
            <a:endParaRPr sz="2400"/>
          </a:p>
          <a:p>
            <a:pPr indent="-285750" lvl="0" marL="285750" rtl="0" algn="l">
              <a:lnSpc>
                <a:spcPct val="100000"/>
              </a:lnSpc>
              <a:spcBef>
                <a:spcPts val="0"/>
              </a:spcBef>
              <a:spcAft>
                <a:spcPts val="0"/>
              </a:spcAft>
              <a:buClr>
                <a:schemeClr val="dk1"/>
              </a:buClr>
              <a:buSzPts val="2400"/>
              <a:buFont typeface="Arial"/>
              <a:buChar char="•"/>
            </a:pPr>
            <a:r>
              <a:rPr lang="en-US" sz="2400"/>
              <a:t>Briefly describe the structure of your binary and multi-class classifiers. (2%)</a:t>
            </a:r>
            <a:endParaRPr/>
          </a:p>
          <a:p>
            <a:pPr indent="-285750" lvl="0" marL="285750" rtl="0" algn="l">
              <a:lnSpc>
                <a:spcPct val="100000"/>
              </a:lnSpc>
              <a:spcBef>
                <a:spcPts val="0"/>
              </a:spcBef>
              <a:spcAft>
                <a:spcPts val="0"/>
              </a:spcAft>
              <a:buClr>
                <a:schemeClr val="dk1"/>
              </a:buClr>
              <a:buSzPts val="2400"/>
              <a:buFont typeface="Arial"/>
              <a:buChar char="•"/>
            </a:pPr>
            <a:r>
              <a:rPr lang="en-US" sz="2400"/>
              <a:t>Describe effort you put to improve your model (e.g., hyperparameter </a:t>
            </a:r>
            <a:r>
              <a:rPr lang="en-US" sz="2400"/>
              <a:t>fine tuning</a:t>
            </a:r>
            <a:r>
              <a:rPr lang="en-US" sz="2400"/>
              <a:t>, </a:t>
            </a:r>
            <a:r>
              <a:rPr lang="en-US" sz="2400"/>
              <a:t>losses’</a:t>
            </a:r>
            <a:r>
              <a:rPr lang="en-US" sz="2400"/>
              <a:t> impact on the result). (1%)</a:t>
            </a:r>
            <a:endParaRPr sz="2400"/>
          </a:p>
          <a:p>
            <a:pPr indent="-285750" lvl="0" marL="285750" rtl="0" algn="l">
              <a:lnSpc>
                <a:spcPct val="100000"/>
              </a:lnSpc>
              <a:spcBef>
                <a:spcPts val="0"/>
              </a:spcBef>
              <a:spcAft>
                <a:spcPts val="0"/>
              </a:spcAft>
              <a:buSzPts val="2400"/>
              <a:buChar char="•"/>
            </a:pPr>
            <a:r>
              <a:rPr lang="en-US" sz="2400"/>
              <a:t>What you do in the bonus. (Optional)</a:t>
            </a:r>
            <a:endParaRPr sz="2400"/>
          </a:p>
          <a:p>
            <a:pPr indent="-285750" lvl="0" marL="285750" rtl="0" algn="l">
              <a:lnSpc>
                <a:spcPct val="100000"/>
              </a:lnSpc>
              <a:spcBef>
                <a:spcPts val="0"/>
              </a:spcBef>
              <a:spcAft>
                <a:spcPts val="0"/>
              </a:spcAft>
              <a:buClr>
                <a:schemeClr val="dk1"/>
              </a:buClr>
              <a:buSzPts val="2400"/>
              <a:buFont typeface="Arial"/>
              <a:buChar char="•"/>
            </a:pPr>
            <a:r>
              <a:rPr lang="en-US" sz="2400"/>
              <a:t>Do not exceed 1 page! Unless you do the bonus, in that case you can write 2 pages.</a:t>
            </a:r>
            <a:endParaRPr/>
          </a:p>
          <a:p>
            <a:pPr indent="-285750" lvl="0" marL="285750" rtl="0" algn="l">
              <a:lnSpc>
                <a:spcPct val="100000"/>
              </a:lnSpc>
              <a:spcBef>
                <a:spcPts val="0"/>
              </a:spcBef>
              <a:spcAft>
                <a:spcPts val="0"/>
              </a:spcAft>
              <a:buClr>
                <a:schemeClr val="dk1"/>
              </a:buClr>
              <a:buSzPts val="2400"/>
              <a:buFont typeface="Arial"/>
              <a:buChar char="•"/>
            </a:pPr>
            <a:r>
              <a:rPr lang="en-US" sz="2400"/>
              <a:t>Name your report file as “</a:t>
            </a:r>
            <a:r>
              <a:rPr b="1" lang="en-US" sz="2400"/>
              <a:t>report.pdf</a:t>
            </a:r>
            <a:r>
              <a:rPr lang="en-US" sz="2400"/>
              <a:t>”.</a:t>
            </a:r>
            <a:endParaRPr/>
          </a:p>
        </p:txBody>
      </p:sp>
      <p:sp>
        <p:nvSpPr>
          <p:cNvPr id="153" name="Google Shape;153;p9"/>
          <p:cNvSpPr txBox="1"/>
          <p:nvPr>
            <p:ph idx="12" type="sldNum"/>
          </p:nvPr>
        </p:nvSpPr>
        <p:spPr>
          <a:xfrm>
            <a:off x="9678733" y="6595426"/>
            <a:ext cx="175895"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SzPts val="14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2020-09-22T08:31:53Z</dcterms:created>
  <dc:creator>Ruen-Rone Lee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2020-04-15T00:00:00Z</vt:filetime>
  </property>
  <property fmtid="{D5CDD505-2E9C-101B-9397-08002B2CF9AE}" pid="3" name="Creator">
    <vt:lpwstr>Acrobat PDFMaker 17 for PowerPoint</vt:lpwstr>
  </property>
  <property fmtid="{D5CDD505-2E9C-101B-9397-08002B2CF9AE}" pid="4" name="LastSaved">
    <vt:filetime>2020-09-22T00:00:00Z</vt:filetime>
  </property>
</Properties>
</file>