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7" r:id="rId9"/>
    <p:sldId id="264" r:id="rId10"/>
    <p:sldId id="265" r:id="rId11"/>
    <p:sldId id="268" r:id="rId12"/>
    <p:sldId id="266" r:id="rId13"/>
    <p:sldId id="269" r:id="rId14"/>
    <p:sldId id="270" r:id="rId15"/>
    <p:sldId id="271" r:id="rId16"/>
    <p:sldId id="27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F885-40AF-4BC0-B520-85358C85D26E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5CBD-AE4D-474B-A805-A07C024FB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8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F885-40AF-4BC0-B520-85358C85D26E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5CBD-AE4D-474B-A805-A07C024FB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71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F885-40AF-4BC0-B520-85358C85D26E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5CBD-AE4D-474B-A805-A07C024FB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85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F885-40AF-4BC0-B520-85358C85D26E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5CBD-AE4D-474B-A805-A07C024FB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1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F885-40AF-4BC0-B520-85358C85D26E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5CBD-AE4D-474B-A805-A07C024FB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55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F885-40AF-4BC0-B520-85358C85D26E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5CBD-AE4D-474B-A805-A07C024FB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3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F885-40AF-4BC0-B520-85358C85D26E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5CBD-AE4D-474B-A805-A07C024FB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99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F885-40AF-4BC0-B520-85358C85D26E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5CBD-AE4D-474B-A805-A07C024FB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39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F885-40AF-4BC0-B520-85358C85D26E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5CBD-AE4D-474B-A805-A07C024FB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46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F885-40AF-4BC0-B520-85358C85D26E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5CBD-AE4D-474B-A805-A07C024FB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18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F885-40AF-4BC0-B520-85358C85D26E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5CBD-AE4D-474B-A805-A07C024FB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03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CF885-40AF-4BC0-B520-85358C85D26E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A5CBD-AE4D-474B-A805-A07C024FBE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43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9058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Раздел 1. Архитектура компьютера</a:t>
            </a:r>
            <a:br>
              <a:rPr lang="ru-RU" b="1" dirty="0" smtClean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Тема 1. Начальные сведения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9979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68740"/>
            <a:ext cx="10515600" cy="55082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Различные устройства компьютера присоединяются друг к другу с помощью стандартизированных и унифицированных (т.е. единообразных) аппаратных средств – кабелей, разъемов и т.д. При этом устройства обмениваются друг с другом информацией и управляющими сигналами, которые также приводятся к некоторым стандартным формам. Совокупность этих стандартных средств и форм образует конкретный </a:t>
            </a:r>
            <a:r>
              <a:rPr lang="ru-RU" b="1" dirty="0" smtClean="0"/>
              <a:t>интерфейс</a:t>
            </a:r>
            <a:r>
              <a:rPr lang="ru-RU" dirty="0" smtClean="0"/>
              <a:t> (от </a:t>
            </a:r>
            <a:r>
              <a:rPr lang="ru-RU" dirty="0" err="1" smtClean="0"/>
              <a:t>interface</a:t>
            </a:r>
            <a:r>
              <a:rPr lang="ru-RU" dirty="0" smtClean="0"/>
              <a:t> – взаимный вид) того или иного устройства или программы.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Изучение архитектуры компьютера естественно начать с обсуждения логического строения его памяти.</a:t>
            </a:r>
          </a:p>
        </p:txBody>
      </p:sp>
    </p:spTree>
    <p:extLst>
      <p:ext uri="{BB962C8B-B14F-4D97-AF65-F5344CB8AC3E}">
        <p14:creationId xmlns:p14="http://schemas.microsoft.com/office/powerpoint/2010/main" val="13249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1.3 Элементарные логические устройства памяти.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Память компьютера имеет сложную многоуровневую структуру, реализованную в виде взаимодействующих устройств, которые могут использовать различные физические принципы для хранения данных. К этим устройствам относятся интегральные схемы, магнитные и оптические диски т.д. Многоуровневый подход к реализации памяти вытекает из необходимости обеспечения эффективной работы компьютера при решении задач, точнее при выполнении соответствующих им программ. Но в любом случае, при любой физической реализации памяти ее базовыми функциональными элементами являются </a:t>
            </a:r>
            <a:r>
              <a:rPr lang="ru-RU" b="1" dirty="0" smtClean="0"/>
              <a:t>бит</a:t>
            </a:r>
            <a:r>
              <a:rPr lang="ru-RU" dirty="0" smtClean="0"/>
              <a:t> и </a:t>
            </a:r>
            <a:r>
              <a:rPr lang="ru-RU" b="1" dirty="0" smtClean="0"/>
              <a:t>байт</a:t>
            </a:r>
            <a:r>
              <a:rPr lang="ru-RU" dirty="0" smtClean="0"/>
              <a:t>.[N1]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Не рассматривая способы физической реализации бита рассмотрим его основные функциональные возможности.</a:t>
            </a:r>
          </a:p>
          <a:p>
            <a:pPr marL="0" indent="0">
              <a:buNone/>
            </a:pPr>
            <a:r>
              <a:rPr lang="ru-RU" dirty="0" smtClean="0"/>
              <a:t>1. Бит может находится только в одном из двух возможных состояниях, одно из которых принято считать «0», а другое – «1».</a:t>
            </a:r>
          </a:p>
          <a:p>
            <a:pPr marL="0" indent="0">
              <a:buNone/>
            </a:pPr>
            <a:r>
              <a:rPr lang="ru-RU" dirty="0" smtClean="0"/>
              <a:t>2. В любой момент времени можно узнать, в каком из двух состояний находится бит, при этом текущее состояние бита остается неизменным;</a:t>
            </a:r>
          </a:p>
          <a:p>
            <a:pPr marL="0" indent="0">
              <a:buNone/>
            </a:pPr>
            <a:r>
              <a:rPr lang="ru-RU" dirty="0" smtClean="0"/>
              <a:t>3. Всегда, когда в этом возникает необходимость и вне зависимости от текущего состояния, можно перевести из одного состояния в другое. Иначе говоря, в бит можно записать информацию.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182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68740"/>
            <a:ext cx="10515600" cy="55082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     </a:t>
            </a:r>
            <a:r>
              <a:rPr lang="ru-RU" b="1" dirty="0" smtClean="0"/>
              <a:t>Бит</a:t>
            </a:r>
            <a:r>
              <a:rPr lang="ru-RU" dirty="0" smtClean="0"/>
              <a:t> обеспечивает необходимую основу для реализации функции </a:t>
            </a:r>
            <a:r>
              <a:rPr lang="ru-RU" b="1" dirty="0" smtClean="0"/>
              <a:t>хранения данных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 smtClean="0"/>
              <a:t>     Бит – очень маленькая порция данных. Для представления хранения, например, одной цифры десятичного числа требуется 4 бита. Для хранения двоичных машинных кодов используются несколько битов, которые совместно образуют устройство, которое называется </a:t>
            </a:r>
            <a:r>
              <a:rPr lang="ru-RU" b="1" dirty="0" smtClean="0"/>
              <a:t>ячейка памяти</a:t>
            </a:r>
            <a:r>
              <a:rPr lang="ru-RU" dirty="0" smtClean="0"/>
              <a:t>. В общем случае ячейки различных компьютеров могут состоять из различного числа битов, однако это создает значительные сложности при обмене данными между компьютерами различных типов. Поэтому а настоящее время стандартными являются ячейки, состоящие из 8-ми битов – байт.</a:t>
            </a:r>
          </a:p>
          <a:p>
            <a:pPr marL="0" indent="0" algn="just">
              <a:buNone/>
            </a:pPr>
            <a:r>
              <a:rPr lang="ru-RU" dirty="0" smtClean="0"/>
              <a:t>     Самостоятельный </a:t>
            </a:r>
            <a:r>
              <a:rPr lang="ru-RU" dirty="0"/>
              <a:t>элемент памяти компьютера, состоящий из восьми битов, называется </a:t>
            </a:r>
            <a:r>
              <a:rPr lang="ru-RU" b="1" dirty="0"/>
              <a:t>байтом.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489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68740"/>
            <a:ext cx="10515600" cy="550822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     Байт может содержать произвольную комбинацию (двоичный код) из 8-ми нулей и единиц; количество различных кодов, представимых при помощи байта – 256.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     </a:t>
            </a:r>
            <a:r>
              <a:rPr lang="ru-RU" b="1" i="1" dirty="0" smtClean="0"/>
              <a:t>Основная (оперативная) память ЭВМ обычно является адресной. Это означает, что каждый хранимый в ОП единице информации ставится в соответствие определенное число – адрес.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     Более крупные единицы информации – основная машинная единица и ее производные – слово, полуслово, двойное слово и т.п. образуются из целого числа байт. Обычно слово соответствует формату данных, наиболее часто встречающееся в данной машине в качестве операнда.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     Нумерация бит в байте и байт в слове может быть разной.  Рассмотрим некоторые примеры.</a:t>
            </a:r>
          </a:p>
        </p:txBody>
      </p:sp>
    </p:spTree>
    <p:extLst>
      <p:ext uri="{BB962C8B-B14F-4D97-AF65-F5344CB8AC3E}">
        <p14:creationId xmlns:p14="http://schemas.microsoft.com/office/powerpoint/2010/main" val="155396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68740"/>
            <a:ext cx="10515600" cy="55082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/>
              <a:t>     Система IBA 360/370. Адрес в этой система представляет целое 24-разрядное число, позволяющее адресовать 16 Мб оперативной памяти. Основные единицы информации – байт, полуслово (2 байта), слово (4 байта), двойное слово (8 байт), учетверенное слово (16 байт). Организация памяти IBA 360/370 иллюстрируется следующим рисунком.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41" y="2851292"/>
            <a:ext cx="8183117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0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68740"/>
            <a:ext cx="10515600" cy="550822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     Отметим следующие особенности:</a:t>
            </a:r>
          </a:p>
          <a:p>
            <a:pPr marL="0" indent="0" algn="just">
              <a:buNone/>
            </a:pPr>
            <a:r>
              <a:rPr lang="ru-RU" dirty="0" smtClean="0"/>
              <a:t>1. Нумерация бит в байте идет слева направо от 0 до 7. Таким же образом идет нумерация бит в слове, полуслове и т.д.</a:t>
            </a:r>
          </a:p>
          <a:p>
            <a:pPr marL="0" indent="0" algn="just">
              <a:buNone/>
            </a:pPr>
            <a:r>
              <a:rPr lang="ru-RU" dirty="0" smtClean="0"/>
              <a:t>2. Адресом единицы информации (слова, например) является самый младший из номеров, составляющих ее байтов.</a:t>
            </a:r>
          </a:p>
          <a:p>
            <a:pPr marL="0" indent="0" algn="just">
              <a:buNone/>
            </a:pPr>
            <a:r>
              <a:rPr lang="ru-RU" dirty="0" smtClean="0"/>
              <a:t>3. Старшие разряды слов, полуслов и т.д. записываются в байты с меньшим номером. Т.е. более значащие разряды хранятся по меньшим адресам.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     Для организации памяти IBM 360 характерна одна особенность, называемая выравниванием; она требует, чтобы любая единица информации хранилась по адресу, кратному размеру единицы информации в байтах. Например, слово можно хранить только по адресам 0, 4, 8, 12, и т.д.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     Такая организация памяти отражалась на языках программирования. Например, FORTRAN IV для IBM 360/370 переменные в т.н. COMMON-блоках (глобальные переменные, </a:t>
            </a:r>
            <a:r>
              <a:rPr lang="ru-RU" dirty="0" err="1" smtClean="0"/>
              <a:t>extern</a:t>
            </a:r>
            <a:r>
              <a:rPr lang="ru-RU" dirty="0" smtClean="0"/>
              <a:t> и C) программист должен был обязательно размещать в порядке убывания их размеров в байтах.</a:t>
            </a:r>
          </a:p>
        </p:txBody>
      </p:sp>
    </p:spTree>
    <p:extLst>
      <p:ext uri="{BB962C8B-B14F-4D97-AF65-F5344CB8AC3E}">
        <p14:creationId xmlns:p14="http://schemas.microsoft.com/office/powerpoint/2010/main" val="18522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1.4 Объем памяти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Важнейшей характеристикой любых устройств памяти является объем. Объем равен количеству байтов, из которых он состоит.</a:t>
            </a:r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16" y="3141258"/>
            <a:ext cx="6693568" cy="303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9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68740"/>
            <a:ext cx="10515600" cy="550822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     Компьютер представляет собой универсальное устройство, которое используется для автоматической обработки информации, осуществляемой по заранее составленному плану. Такой план, обладающий необходимыми для получения требуемого результата свойствами, принято называть алгоритмом, а его запись в определенной, «понятной» компьютеру форме называется программой.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     В отечественной литературе до 1985 г. в основном использовались термин электронная вычислительная машина и его аббревиатура ЭВМ, часто встречался также оборот вычислительная машина. После 1985 г. широкое распространение получил англоязычный термин «компьютер» (от </a:t>
            </a:r>
            <a:r>
              <a:rPr lang="ru-RU" dirty="0" err="1" smtClean="0"/>
              <a:t>computer</a:t>
            </a:r>
            <a:r>
              <a:rPr lang="ru-RU" dirty="0" smtClean="0"/>
              <a:t> – вычислитель). Далее эти термины будут использоваться как равноправные. Следует, однако, отметить, что в последнее время активно ведутся разработки компьютеров, работа которых основана на оптических, квантовых и некоторых других физических принципах. В связи с этим понятие «электронная вычислительная машина», в котором акцентируется, что машина построена на основе электронных устройств, становится более узким, чем понятие «компьютер».</a:t>
            </a:r>
          </a:p>
          <a:p>
            <a:pPr marL="0" indent="0" algn="just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9899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68740"/>
            <a:ext cx="10515600" cy="550822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     Подчеркнем, что аппаратура компьютера принципиально не может выполнять никаких действий без программы, описывающей эти действия. Аппаратура компьютера подобна автомобилю без водителя. Но и программы сами по себе без аппаратуры не могут обработать данные, так же как водитель без автомобиля не может перевести пассажиров или груз. Таким образом, аппаратура компьютера и выполняемые программы образуют систему.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     Напомним, что системой называется сложная структура, состоящая из взаимодействующих компонентов, каждый из которых в отдельности не обладает свойствами, присущими системе в целом. Свойства, которые присущи системе в целом и не присущи никакому ее компоненту, называют системными свойствами. В данном случае системным свойством является способность вычислительной системы обрабатывать данные. Вычислительная система – это общее понятие. Компьютер (вместе с программами) является частным случаем вычислительной системы.</a:t>
            </a:r>
          </a:p>
          <a:p>
            <a:pPr marL="0" indent="0" algn="just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2679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1.1.Данные и программы.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67853"/>
            <a:ext cx="10515600" cy="470911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400" dirty="0" smtClean="0"/>
              <a:t>     Информация представляет собой нематериальное содержание, которое извлекается человеком из некоторого материального сообщения. Т.е. под обработкой информации, строго говоря, понимается обработка сообщения, которая осуществляется некоторым устройством. В силу традиций существующее различие между сообщением и информацией игнорируется и почти всегда говорят о передаче информации, обработке информации, хранении информации и т.п.</a:t>
            </a:r>
          </a:p>
          <a:p>
            <a:pPr marL="0" indent="0" algn="just">
              <a:buNone/>
            </a:pPr>
            <a:endParaRPr lang="ru-RU" sz="1400" dirty="0" smtClean="0"/>
          </a:p>
          <a:p>
            <a:pPr marL="0" indent="0" algn="just">
              <a:buNone/>
            </a:pPr>
            <a:r>
              <a:rPr lang="ru-RU" sz="1400" dirty="0" smtClean="0"/>
              <a:t>     </a:t>
            </a:r>
            <a:r>
              <a:rPr lang="ru-RU" sz="1400" b="1" dirty="0" smtClean="0"/>
              <a:t>Носителем сообщения </a:t>
            </a:r>
            <a:r>
              <a:rPr lang="ru-RU" sz="1400" dirty="0" smtClean="0"/>
              <a:t>называется любая материальная среда, служащая для его хранения или передачи. Примеры носителей сообщений: бумага, воздух, электромагнитные колебания, электронные схемы, магнитные и оптические диски и т.д.</a:t>
            </a:r>
          </a:p>
          <a:p>
            <a:pPr marL="0" indent="0" algn="just">
              <a:buNone/>
            </a:pPr>
            <a:endParaRPr lang="ru-RU" sz="1400" dirty="0" smtClean="0"/>
          </a:p>
          <a:p>
            <a:pPr marL="0" indent="0" algn="just">
              <a:buNone/>
            </a:pPr>
            <a:r>
              <a:rPr lang="ru-RU" sz="1400" dirty="0" smtClean="0"/>
              <a:t>     В общем случае </a:t>
            </a:r>
            <a:r>
              <a:rPr lang="ru-RU" sz="1400" b="1" dirty="0" smtClean="0"/>
              <a:t>сообщение</a:t>
            </a:r>
            <a:r>
              <a:rPr lang="ru-RU" sz="1400" dirty="0" smtClean="0"/>
              <a:t> – это последовательность зафиксированных каким-либо образом сигналов. </a:t>
            </a:r>
            <a:r>
              <a:rPr lang="ru-RU" sz="1400" b="1" dirty="0" smtClean="0"/>
              <a:t>Сигнал</a:t>
            </a:r>
            <a:r>
              <a:rPr lang="ru-RU" sz="1400" dirty="0" smtClean="0"/>
              <a:t> представляет собой изменение во времени или в пространстве материального объекта – носителя сообщения или же некоторой его характеристики, при этом сама изменяющаяся характеристика называется </a:t>
            </a:r>
            <a:r>
              <a:rPr lang="ru-RU" sz="1400" b="1" dirty="0" smtClean="0"/>
              <a:t>параметром сигнала</a:t>
            </a:r>
            <a:r>
              <a:rPr lang="ru-RU" sz="1400" dirty="0" smtClean="0"/>
              <a:t>. Важными для практического использования примерами сигналов могу служить изменения амплитуды, фазы или частоты звуковых, а также электромагнитных колебаний. При этом амплитуда, фаза или частота являются возможными параметрами сигнала.</a:t>
            </a:r>
            <a:endParaRPr lang="ru-RU" sz="1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180" y="4749625"/>
            <a:ext cx="5839640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68740"/>
            <a:ext cx="10515600" cy="550822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     Сигнал называется </a:t>
            </a:r>
            <a:r>
              <a:rPr lang="ru-RU" b="1" dirty="0" smtClean="0"/>
              <a:t>непрерывным</a:t>
            </a:r>
            <a:r>
              <a:rPr lang="ru-RU" dirty="0" smtClean="0"/>
              <a:t>, или </a:t>
            </a:r>
            <a:r>
              <a:rPr lang="ru-RU" b="1" dirty="0" smtClean="0"/>
              <a:t>аналоговым</a:t>
            </a:r>
            <a:r>
              <a:rPr lang="ru-RU" dirty="0" smtClean="0"/>
              <a:t>, если множество значений его параметров бесконечно. Например, звуковой сигнал.</a:t>
            </a:r>
          </a:p>
          <a:p>
            <a:pPr marL="0" indent="0" algn="just">
              <a:buNone/>
            </a:pPr>
            <a:r>
              <a:rPr lang="ru-RU" dirty="0" smtClean="0"/>
              <a:t>     Сигнал называется дискретным, если его параметр может принимать конечное число значений. Теоретически </a:t>
            </a:r>
            <a:r>
              <a:rPr lang="ru-RU" b="1" dirty="0" smtClean="0"/>
              <a:t>дискретный</a:t>
            </a:r>
            <a:r>
              <a:rPr lang="ru-RU" dirty="0" smtClean="0"/>
              <a:t> сигнал может иметь счетное множество значений, но на практике рассматриваются сигналы с конечным набором значений параметров.</a:t>
            </a:r>
          </a:p>
          <a:p>
            <a:pPr marL="0" indent="0" algn="just">
              <a:buNone/>
            </a:pPr>
            <a:r>
              <a:rPr lang="ru-RU" dirty="0" smtClean="0"/>
              <a:t>     Сообщения, основанные на непрерывных сигналах, называются непрерывными, а сообщения, основанные на дискретных – дискретными. В то же время информация, в отличие от сообщений, не обладает ни свойством непрерывности, ни свойством дискретности.</a:t>
            </a:r>
          </a:p>
          <a:p>
            <a:pPr marL="0" indent="0" algn="just">
              <a:buNone/>
            </a:pPr>
            <a:r>
              <a:rPr lang="ru-RU" dirty="0" smtClean="0"/>
              <a:t>     </a:t>
            </a:r>
            <a:r>
              <a:rPr lang="ru-RU" b="1" dirty="0" smtClean="0"/>
              <a:t>Знаком</a:t>
            </a:r>
            <a:r>
              <a:rPr lang="ru-RU" dirty="0" smtClean="0"/>
              <a:t> называется элемент некоторого множества объектов, используемых для хранения и передачи дискретных сообщений. </a:t>
            </a:r>
            <a:r>
              <a:rPr lang="ru-RU" b="1" dirty="0" smtClean="0"/>
              <a:t>Знак</a:t>
            </a:r>
            <a:r>
              <a:rPr lang="ru-RU" dirty="0" smtClean="0"/>
              <a:t> – это одно из возможных значений параметров дискретного сигнала.</a:t>
            </a:r>
          </a:p>
          <a:p>
            <a:pPr marL="0" indent="0" algn="just">
              <a:buNone/>
            </a:pPr>
            <a:r>
              <a:rPr lang="ru-RU" dirty="0" smtClean="0"/>
              <a:t>     Знак вместе с его смыслом принято называть </a:t>
            </a:r>
            <a:r>
              <a:rPr lang="ru-RU" b="1" dirty="0" smtClean="0"/>
              <a:t>символом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 smtClean="0"/>
              <a:t>     Множество знаков, в котором определен линейный порядок, называется алфавитом. Например, </a:t>
            </a:r>
            <a:r>
              <a:rPr lang="ru-RU" b="1" dirty="0" smtClean="0"/>
              <a:t>алфавит</a:t>
            </a:r>
            <a:r>
              <a:rPr lang="ru-RU" dirty="0" smtClean="0"/>
              <a:t> естественных языков, топографические знаки, дорожные и т.д.</a:t>
            </a:r>
          </a:p>
        </p:txBody>
      </p:sp>
    </p:spTree>
    <p:extLst>
      <p:ext uri="{BB962C8B-B14F-4D97-AF65-F5344CB8AC3E}">
        <p14:creationId xmlns:p14="http://schemas.microsoft.com/office/powerpoint/2010/main" val="35892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68740"/>
            <a:ext cx="10515600" cy="550822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     Из теории кодирования информации известно, что при соблюдении некоторых условий, сообщение, заданное в одном алфавите, можно без потери его смысла (без потери информации) задать в другом алфавите. Это создает возможность свести все разнообразие используемых человечеством алфавитов к одному, наиболее удобному в некотором смысле алфавиту. Теоретически и экспериментально было показано, что самым удобным и эффективным для представления сообщений в компьютерах является использование двоичных алфавитов, в которых фигурирует всего два различных знака.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     Можно показать, что оптимальным является алфавит, содержащий ближайшее целое к e = 2,71828… количество знаков (е – основание натуральных логарифмов). Очевидно, что это число 3, а не 2, и следовательно, более эффективным является использование троичного алфавита. Однако технические трудности в реализации компьютера, базирующегося на троичном алфавите, оказались значительными, поэтому современные компьютеры используют для представления информации исключительно двоичный алфавит.</a:t>
            </a:r>
          </a:p>
        </p:txBody>
      </p:sp>
    </p:spTree>
    <p:extLst>
      <p:ext uri="{BB962C8B-B14F-4D97-AF65-F5344CB8AC3E}">
        <p14:creationId xmlns:p14="http://schemas.microsoft.com/office/powerpoint/2010/main" val="290104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68740"/>
            <a:ext cx="10515600" cy="550822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     Обрабатываемую информацию, записанную в «понятной» компьютеру форме, принято называть данными. План обработки данных – алгоритм, также записанный в специальной, «понятной» компьютеру форме, – принято называть программой.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/>
              <a:t> </a:t>
            </a:r>
            <a:r>
              <a:rPr lang="ru-RU" dirty="0" smtClean="0"/>
              <a:t>    Как следует из сказанного ранее, естественной, «понятной» для компьютера формой задания алгоритмов и обрабатываемых данных является их запись в двоичном алфавите {0, 1}. Переход к двоичному алфавиту в записи программ и данных принято называть </a:t>
            </a:r>
            <a:r>
              <a:rPr lang="ru-RU" b="1" dirty="0" smtClean="0"/>
              <a:t>двоичным кодированием</a:t>
            </a:r>
            <a:r>
              <a:rPr lang="ru-RU" dirty="0" smtClean="0"/>
              <a:t>. А сами программы и данные, записанные в этом алфавите, часто называют </a:t>
            </a:r>
            <a:r>
              <a:rPr lang="ru-RU" b="1" dirty="0" smtClean="0"/>
              <a:t>двоичным кодом</a:t>
            </a:r>
            <a:r>
              <a:rPr lang="ru-RU" dirty="0" smtClean="0"/>
              <a:t>. Поскольку двоичный код используется для хранения информации в компьютерах – вычислительных машинах, его называют также </a:t>
            </a:r>
            <a:r>
              <a:rPr lang="ru-RU" b="1" dirty="0" smtClean="0"/>
              <a:t>машинным кодом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62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1.2. Понятие архитектуры компьютера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Термин «архитектура» трактуется самым различным образом и вообще-то не имеет общепризнанного определения.</a:t>
            </a:r>
          </a:p>
          <a:p>
            <a:pPr marL="0" indent="0" algn="just">
              <a:buNone/>
            </a:pPr>
            <a:r>
              <a:rPr lang="ru-RU" dirty="0" smtClean="0"/>
              <a:t>Термин «архитектура» в применении к компьютерам относительно нов. Почти до конца 70-х гг. применялись более узкие термины «устройство» или «структура» компьютера. Но, как правило, после рассмотрения собственно устройства машины следовало изучение способов представления программ и данных в компьютере, особенностей различных устройств компьютера, организации обмена данных и т.д. Впоследствии всю эту совокупность сведений объединили под одним общим названием – </a:t>
            </a:r>
            <a:r>
              <a:rPr lang="ru-RU" b="1" dirty="0" smtClean="0"/>
              <a:t>архитектура компьютера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 smtClean="0"/>
              <a:t>Под архитектурой компьютера понимается совокупность взаимосвязанных сведений о способах представления в компьютере программ и данных, о назначении, структуре и особенностях функционирования отдельных его устройств, а также об организации компьютера в целом.</a:t>
            </a:r>
          </a:p>
          <a:p>
            <a:pPr marL="0" indent="0" algn="just">
              <a:buNone/>
            </a:pPr>
            <a:r>
              <a:rPr lang="ru-RU" dirty="0" smtClean="0"/>
              <a:t>В «Толковом словаре по вычислительным системам» архитектура компьютера определяется следующим образом: </a:t>
            </a:r>
            <a:r>
              <a:rPr lang="ru-RU" b="1" dirty="0" smtClean="0"/>
              <a:t>Архитектура</a:t>
            </a:r>
            <a:r>
              <a:rPr lang="ru-RU" dirty="0" smtClean="0"/>
              <a:t> – это описание цифровой вычислительной системы на некотором общем уровне, включая описание пользовательских возможностей программирования, системы команд и средств пользовательского интерфейса, организации памяти и системы адресации, операций ввода–вывода и управления и т.д.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146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68740"/>
            <a:ext cx="10515600" cy="550822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Основными функциями компьютера является хранение, обработка, прием и передача данных.  Для выполнения каждой из этих функций в компьютере предусмотрены специальные устройства.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1. </a:t>
            </a:r>
            <a:r>
              <a:rPr lang="ru-RU" b="1" dirty="0" smtClean="0"/>
              <a:t>Память</a:t>
            </a:r>
            <a:r>
              <a:rPr lang="ru-RU" dirty="0" smtClean="0"/>
              <a:t> – группа устройств, которые обеспечивают хранение программ и данных;</a:t>
            </a:r>
          </a:p>
          <a:p>
            <a:pPr marL="0" indent="0" algn="just">
              <a:buNone/>
            </a:pPr>
            <a:r>
              <a:rPr lang="ru-RU" dirty="0" smtClean="0"/>
              <a:t>2. </a:t>
            </a:r>
            <a:r>
              <a:rPr lang="ru-RU" b="1" dirty="0" smtClean="0"/>
              <a:t>Процессор</a:t>
            </a:r>
            <a:r>
              <a:rPr lang="ru-RU" dirty="0" smtClean="0"/>
              <a:t> (от </a:t>
            </a:r>
            <a:r>
              <a:rPr lang="ru-RU" dirty="0" err="1" smtClean="0"/>
              <a:t>process</a:t>
            </a:r>
            <a:r>
              <a:rPr lang="ru-RU" dirty="0" smtClean="0"/>
              <a:t> – обработка) – одно или несколько устройств, которые обеспечивают задаваемую программой обработку данных;</a:t>
            </a:r>
          </a:p>
          <a:p>
            <a:pPr marL="0" indent="0" algn="just">
              <a:buNone/>
            </a:pPr>
            <a:r>
              <a:rPr lang="ru-RU" dirty="0" smtClean="0"/>
              <a:t>3. </a:t>
            </a:r>
            <a:r>
              <a:rPr lang="ru-RU" b="1" dirty="0" smtClean="0"/>
              <a:t>Устройства ввода/вывода </a:t>
            </a:r>
            <a:r>
              <a:rPr lang="ru-RU" dirty="0" smtClean="0"/>
              <a:t>– группа устройств, которые обеспечивают обмен, то есть прием и передачу данных между пользователем и компьютером или между двумя или более компьютерами.</a:t>
            </a:r>
          </a:p>
        </p:txBody>
      </p:sp>
    </p:spTree>
    <p:extLst>
      <p:ext uri="{BB962C8B-B14F-4D97-AF65-F5344CB8AC3E}">
        <p14:creationId xmlns:p14="http://schemas.microsoft.com/office/powerpoint/2010/main" val="28492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1921</Words>
  <Application>Microsoft Office PowerPoint</Application>
  <PresentationFormat>Широкоэкранный</PresentationFormat>
  <Paragraphs>65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Раздел 1. Архитектура компьютера  Тема 1. Начальные сведения</vt:lpstr>
      <vt:lpstr>Презентация PowerPoint</vt:lpstr>
      <vt:lpstr>Презентация PowerPoint</vt:lpstr>
      <vt:lpstr>1.1.Данные и программы.</vt:lpstr>
      <vt:lpstr>Презентация PowerPoint</vt:lpstr>
      <vt:lpstr>Презентация PowerPoint</vt:lpstr>
      <vt:lpstr>Презентация PowerPoint</vt:lpstr>
      <vt:lpstr>1.2. Понятие архитектуры компьютера</vt:lpstr>
      <vt:lpstr>Презентация PowerPoint</vt:lpstr>
      <vt:lpstr>Презентация PowerPoint</vt:lpstr>
      <vt:lpstr>1.3 Элементарные логические устройства памяти.</vt:lpstr>
      <vt:lpstr>Презентация PowerPoint</vt:lpstr>
      <vt:lpstr>Презентация PowerPoint</vt:lpstr>
      <vt:lpstr>Презентация PowerPoint</vt:lpstr>
      <vt:lpstr>Презентация PowerPoint</vt:lpstr>
      <vt:lpstr>1.4 Объем памяти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Раздел 1. Архитектура компьютера  Тема 1. Начальные сведения</dc:title>
  <dc:creator>Учетная запись Майкрософт</dc:creator>
  <cp:lastModifiedBy>Учетная запись Майкрософт</cp:lastModifiedBy>
  <cp:revision>3</cp:revision>
  <dcterms:created xsi:type="dcterms:W3CDTF">2022-11-17T22:13:06Z</dcterms:created>
  <dcterms:modified xsi:type="dcterms:W3CDTF">2022-11-17T22:39:28Z</dcterms:modified>
</cp:coreProperties>
</file>