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15E22CC-2EC3-478E-A2C4-1B875BC3FE1A}" type="datetimeFigureOut">
              <a:rPr lang="ru-RU" smtClean="0"/>
              <a:t>06.10.2022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163564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15E22CC-2EC3-478E-A2C4-1B875BC3FE1A}" type="datetimeFigureOut">
              <a:rPr lang="ru-RU" smtClean="0"/>
              <a:t>06.10.2022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3225711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15E22CC-2EC3-478E-A2C4-1B875BC3FE1A}" type="datetimeFigureOut">
              <a:rPr lang="ru-RU" smtClean="0"/>
              <a:t>06.10.2022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366821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15E22CC-2EC3-478E-A2C4-1B875BC3FE1A}" type="datetimeFigureOut">
              <a:rPr lang="ru-RU" smtClean="0"/>
              <a:t>06.10.2022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358158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15E22CC-2EC3-478E-A2C4-1B875BC3FE1A}" type="datetimeFigureOut">
              <a:rPr lang="ru-RU" smtClean="0"/>
              <a:t>06.10.2022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423485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15E22CC-2EC3-478E-A2C4-1B875BC3FE1A}" type="datetimeFigureOut">
              <a:rPr lang="ru-RU" smtClean="0"/>
              <a:t>06.10.2022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17400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15E22CC-2EC3-478E-A2C4-1B875BC3FE1A}" type="datetimeFigureOut">
              <a:rPr lang="ru-RU" smtClean="0"/>
              <a:t>06.10.2022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104114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15E22CC-2EC3-478E-A2C4-1B875BC3FE1A}" type="datetimeFigureOut">
              <a:rPr lang="ru-RU" smtClean="0"/>
              <a:t>06.10.2022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250034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5E22CC-2EC3-478E-A2C4-1B875BC3FE1A}" type="datetimeFigureOut">
              <a:rPr lang="ru-RU" smtClean="0"/>
              <a:t>06.10.2022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335481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15E22CC-2EC3-478E-A2C4-1B875BC3FE1A}" type="datetimeFigureOut">
              <a:rPr lang="ru-RU" smtClean="0"/>
              <a:t>06.10.2022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413024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15E22CC-2EC3-478E-A2C4-1B875BC3FE1A}" type="datetimeFigureOut">
              <a:rPr lang="ru-RU" smtClean="0"/>
              <a:t>06.10.2022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9CFD156-88D5-434D-9DF3-68B38D8EB98A}" type="slidenum">
              <a:rPr lang="ru-RU" smtClean="0"/>
              <a:t>‹#›</a:t>
            </a:fld>
            <a:endParaRPr lang="ru-RU"/>
          </a:p>
        </p:txBody>
      </p:sp>
    </p:spTree>
    <p:extLst>
      <p:ext uri="{BB962C8B-B14F-4D97-AF65-F5344CB8AC3E}">
        <p14:creationId xmlns:p14="http://schemas.microsoft.com/office/powerpoint/2010/main" val="244531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E22CC-2EC3-478E-A2C4-1B875BC3FE1A}" type="datetimeFigureOut">
              <a:rPr lang="ru-RU" smtClean="0"/>
              <a:t>06.10.2022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FD156-88D5-434D-9DF3-68B38D8EB98A}" type="slidenum">
              <a:rPr lang="ru-RU" smtClean="0"/>
              <a:t>‹#›</a:t>
            </a:fld>
            <a:endParaRPr lang="ru-RU"/>
          </a:p>
        </p:txBody>
      </p:sp>
    </p:spTree>
    <p:extLst>
      <p:ext uri="{BB962C8B-B14F-4D97-AF65-F5344CB8AC3E}">
        <p14:creationId xmlns:p14="http://schemas.microsoft.com/office/powerpoint/2010/main" val="53653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9932" y="1899137"/>
            <a:ext cx="9144000" cy="2848783"/>
          </a:xfrm>
        </p:spPr>
        <p:txBody>
          <a:bodyPr>
            <a:normAutofit fontScale="90000"/>
          </a:bodyPr>
          <a:lstStyle/>
          <a:p>
            <a:r>
              <a:rPr lang="ru-RU" b="1" dirty="0" smtClean="0"/>
              <a:t>10. Повышение эффективности оперативной памяти</a:t>
            </a:r>
            <a:r>
              <a:rPr lang="ru-RU" dirty="0" smtClean="0"/>
              <a:t/>
            </a:r>
            <a:br>
              <a:rPr lang="ru-RU" dirty="0" smtClean="0"/>
            </a:br>
            <a:r>
              <a:rPr lang="ru-RU" dirty="0" smtClean="0"/>
              <a:t> </a:t>
            </a:r>
            <a:endParaRPr lang="ru-RU" dirty="0"/>
          </a:p>
        </p:txBody>
      </p:sp>
    </p:spTree>
    <p:extLst>
      <p:ext uri="{BB962C8B-B14F-4D97-AF65-F5344CB8AC3E}">
        <p14:creationId xmlns:p14="http://schemas.microsoft.com/office/powerpoint/2010/main" val="833247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10.3.Типы микросхем динамической </a:t>
            </a:r>
            <a:r>
              <a:rPr lang="ru-RU" b="1" dirty="0" smtClean="0"/>
              <a:t>памяти</a:t>
            </a:r>
            <a:endParaRPr lang="ru-RU" dirty="0"/>
          </a:p>
        </p:txBody>
      </p:sp>
      <p:sp>
        <p:nvSpPr>
          <p:cNvPr id="3" name="Объект 2"/>
          <p:cNvSpPr>
            <a:spLocks noGrp="1"/>
          </p:cNvSpPr>
          <p:nvPr>
            <p:ph idx="1"/>
          </p:nvPr>
        </p:nvSpPr>
        <p:spPr/>
        <p:txBody>
          <a:bodyPr/>
          <a:lstStyle/>
          <a:p>
            <a:pPr marL="0" indent="0" algn="just">
              <a:buNone/>
            </a:pPr>
            <a:r>
              <a:rPr lang="ru-RU" dirty="0" smtClean="0"/>
              <a:t>У рассмотренных стандартных микросхем DRAM цикл памяти включает в себя все три фазы: адреса, данных и восстановления. Поэтому они отличаются большими значениями времени доступа и длительности цикла памяти. Для повышения эффективности работы микросхем, уменьшения времени доступа и длительности цикла памяти были предложены различные варианты. Далее рассматриваются методы, сыгравшие значительную роль в улучшении характеристик ОП.</a:t>
            </a:r>
            <a:endParaRPr lang="ru-RU" dirty="0"/>
          </a:p>
        </p:txBody>
      </p:sp>
    </p:spTree>
    <p:extLst>
      <p:ext uri="{BB962C8B-B14F-4D97-AF65-F5344CB8AC3E}">
        <p14:creationId xmlns:p14="http://schemas.microsoft.com/office/powerpoint/2010/main" val="3585240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10.3.1. Расслоение памяти</a:t>
            </a:r>
            <a:endParaRPr lang="ru-RU" b="1" dirty="0"/>
          </a:p>
        </p:txBody>
      </p:sp>
      <p:sp>
        <p:nvSpPr>
          <p:cNvPr id="3" name="Объект 2"/>
          <p:cNvSpPr>
            <a:spLocks noGrp="1"/>
          </p:cNvSpPr>
          <p:nvPr>
            <p:ph idx="1"/>
          </p:nvPr>
        </p:nvSpPr>
        <p:spPr/>
        <p:txBody>
          <a:bodyPr/>
          <a:lstStyle/>
          <a:p>
            <a:pPr marL="0" indent="0" algn="just">
              <a:buNone/>
            </a:pPr>
            <a:r>
              <a:rPr lang="ru-RU" dirty="0"/>
              <a:t>Для повышения эффективности несколько микросхем памяти могут быть объединены в один банк, равно как в одной микросхеме может быть организовано несколько банков памяти</a:t>
            </a:r>
            <a:r>
              <a:rPr lang="ru-RU" dirty="0" smtClean="0"/>
              <a:t>.</a:t>
            </a:r>
          </a:p>
          <a:p>
            <a:pPr marL="0" indent="0" algn="just">
              <a:buNone/>
            </a:pPr>
            <a:r>
              <a:rPr lang="ru-RU" dirty="0"/>
              <a:t>С помощью соответствующих изменений в работе контроллера памяти соседние циклы чтения/записи для различных банков могут быть частично совмещены во времени</a:t>
            </a:r>
            <a:r>
              <a:rPr lang="ru-RU" dirty="0" smtClean="0"/>
              <a:t>.</a:t>
            </a:r>
            <a:r>
              <a:rPr lang="ru-RU" dirty="0"/>
              <a:t> Такой метод работы памяти принято называть </a:t>
            </a:r>
            <a:r>
              <a:rPr lang="ru-RU" i="1" dirty="0"/>
              <a:t>расслоением памяти, чередованием адресов </a:t>
            </a:r>
            <a:r>
              <a:rPr lang="ru-RU" dirty="0"/>
              <a:t>или </a:t>
            </a:r>
            <a:r>
              <a:rPr lang="ru-RU" i="1" dirty="0"/>
              <a:t>интерливингом </a:t>
            </a:r>
            <a:r>
              <a:rPr lang="ru-RU" dirty="0"/>
              <a:t>(</a:t>
            </a:r>
            <a:r>
              <a:rPr lang="ru-RU" dirty="0" err="1"/>
              <a:t>Interleave</a:t>
            </a:r>
            <a:r>
              <a:rPr lang="ru-RU" dirty="0"/>
              <a:t> </a:t>
            </a:r>
            <a:r>
              <a:rPr lang="ru-RU" dirty="0" err="1"/>
              <a:t>Mode</a:t>
            </a:r>
            <a:r>
              <a:rPr lang="ru-RU" dirty="0"/>
              <a:t> – режим прослаивания).</a:t>
            </a:r>
            <a:endParaRPr lang="ru-RU" dirty="0" smtClean="0"/>
          </a:p>
          <a:p>
            <a:pPr marL="0" indent="0" algn="just">
              <a:buNone/>
            </a:pPr>
            <a:endParaRPr lang="ru-RU" b="1" dirty="0"/>
          </a:p>
        </p:txBody>
      </p:sp>
    </p:spTree>
    <p:extLst>
      <p:ext uri="{BB962C8B-B14F-4D97-AF65-F5344CB8AC3E}">
        <p14:creationId xmlns:p14="http://schemas.microsoft.com/office/powerpoint/2010/main" val="2009863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10.3.1. Расслоение памяти</a:t>
            </a:r>
            <a:endParaRPr lang="ru-RU"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a:t>Теперь рассмотрим схему повышения быстродействия памяти для простейшего случая расслоения, когда используются два банка памяти. В этом случае адреса между банками распределяются так, чтобы в одном банке находились ячейки, соответствующие байтам с четными адресами, а во втором – с нечетными. Во время выборки, например, из банка с нечетными адресами в банке с четными адресами проходит фаза адреса следующего выбираемого байта. Т. е. фаза восстановления одного банка накладывается на фазу адреса другого. Несмотря на то длительность цикла для каждого банка в отдельности не изменилась, расслоение памяти уменьшает общее время выборки двух кодов и, следовательно, увеличивает общую производительность ОП</a:t>
            </a:r>
            <a:r>
              <a:rPr lang="ru-RU" dirty="0" smtClean="0"/>
              <a:t>.</a:t>
            </a:r>
          </a:p>
          <a:p>
            <a:pPr marL="0" indent="0" algn="just">
              <a:buNone/>
            </a:pPr>
            <a:r>
              <a:rPr lang="ru-RU" dirty="0"/>
              <a:t>В общем случае количество банков </a:t>
            </a:r>
            <a:r>
              <a:rPr lang="ru-RU" i="1" dirty="0"/>
              <a:t>k</a:t>
            </a:r>
            <a:r>
              <a:rPr lang="ru-RU" dirty="0"/>
              <a:t> выбирается равным небольшой степени двойки </a:t>
            </a:r>
            <a:r>
              <a:rPr lang="ru-RU" i="1" dirty="0"/>
              <a:t>k = </a:t>
            </a:r>
            <a:r>
              <a:rPr lang="ru-RU" dirty="0"/>
              <a:t>2</a:t>
            </a:r>
            <a:r>
              <a:rPr lang="ru-RU" i="1" dirty="0"/>
              <a:t>m, </a:t>
            </a:r>
            <a:r>
              <a:rPr lang="ru-RU" dirty="0"/>
              <a:t>где </a:t>
            </a:r>
            <a:r>
              <a:rPr lang="ru-RU" i="1" dirty="0"/>
              <a:t>m =</a:t>
            </a:r>
            <a:r>
              <a:rPr lang="ru-RU" dirty="0"/>
              <a:t> 1, 2, 3, </a:t>
            </a:r>
            <a:r>
              <a:rPr lang="ru-RU" dirty="0" smtClean="0"/>
              <a:t>4. </a:t>
            </a:r>
            <a:r>
              <a:rPr lang="ru-RU" dirty="0"/>
              <a:t>При обращении к байтам памяти с последовательными адресами время выборки может уменьшиться в </a:t>
            </a:r>
            <a:r>
              <a:rPr lang="ru-RU" i="1" dirty="0"/>
              <a:t>k </a:t>
            </a:r>
            <a:r>
              <a:rPr lang="ru-RU" dirty="0"/>
              <a:t>раз по сравнению с базовым </a:t>
            </a:r>
            <a:r>
              <a:rPr lang="ru-RU" dirty="0" smtClean="0"/>
              <a:t>вариантом.</a:t>
            </a:r>
            <a:endParaRPr lang="ru-RU" dirty="0"/>
          </a:p>
        </p:txBody>
      </p:sp>
    </p:spTree>
    <p:extLst>
      <p:ext uri="{BB962C8B-B14F-4D97-AF65-F5344CB8AC3E}">
        <p14:creationId xmlns:p14="http://schemas.microsoft.com/office/powerpoint/2010/main" val="728144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268104" y="1911538"/>
            <a:ext cx="9390261" cy="3069893"/>
          </a:xfrm>
          <a:prstGeom prst="rect">
            <a:avLst/>
          </a:prstGeom>
        </p:spPr>
      </p:pic>
    </p:spTree>
    <p:extLst>
      <p:ext uri="{BB962C8B-B14F-4D97-AF65-F5344CB8AC3E}">
        <p14:creationId xmlns:p14="http://schemas.microsoft.com/office/powerpoint/2010/main" val="1340496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10.3.2. Микросхемы </a:t>
            </a:r>
            <a:r>
              <a:rPr lang="en-US" b="1" dirty="0" smtClean="0"/>
              <a:t>FPM DRAM</a:t>
            </a:r>
            <a:endParaRPr lang="ru-RU" b="1" dirty="0"/>
          </a:p>
        </p:txBody>
      </p:sp>
      <p:sp>
        <p:nvSpPr>
          <p:cNvPr id="3" name="Объект 2"/>
          <p:cNvSpPr>
            <a:spLocks noGrp="1"/>
          </p:cNvSpPr>
          <p:nvPr>
            <p:ph idx="1"/>
          </p:nvPr>
        </p:nvSpPr>
        <p:spPr/>
        <p:txBody>
          <a:bodyPr>
            <a:normAutofit fontScale="70000" lnSpcReduction="20000"/>
          </a:bodyPr>
          <a:lstStyle/>
          <a:p>
            <a:pPr marL="0" indent="0">
              <a:buNone/>
            </a:pPr>
            <a:r>
              <a:rPr lang="ru-RU" dirty="0" smtClean="0"/>
              <a:t>Ускорить операции выборки из ячеек микросхемы или записи в них можно за счет уменьшения длительности фазы адреса. Если зафиксировать некоторую строку микросхемы (или банка), а затем выбирать ячейки только из этой строки, то можно сэкономить время за счет отказа от формирования адреса строки, одного и того же у всех обрабатываемых ячеек. Выделенную для многократной выборки строку микросхемы принято называть страницей памяти, а микросхемы, работающие по описанному принципу, относят к типу FPM DRAM (</a:t>
            </a:r>
            <a:r>
              <a:rPr lang="ru-RU" dirty="0" err="1" smtClean="0"/>
              <a:t>Fast</a:t>
            </a:r>
            <a:r>
              <a:rPr lang="ru-RU" dirty="0" smtClean="0"/>
              <a:t> </a:t>
            </a:r>
            <a:r>
              <a:rPr lang="ru-RU" dirty="0" err="1" smtClean="0"/>
              <a:t>Page</a:t>
            </a:r>
            <a:r>
              <a:rPr lang="ru-RU" dirty="0" smtClean="0"/>
              <a:t> </a:t>
            </a:r>
            <a:r>
              <a:rPr lang="ru-RU" dirty="0" err="1" smtClean="0"/>
              <a:t>Mode</a:t>
            </a:r>
            <a:r>
              <a:rPr lang="ru-RU" dirty="0" smtClean="0"/>
              <a:t> DRAM – динамическая память с быстрым страничным режимом).</a:t>
            </a:r>
          </a:p>
          <a:p>
            <a:pPr marL="0" indent="0">
              <a:buNone/>
            </a:pPr>
            <a:r>
              <a:rPr lang="ru-RU" dirty="0"/>
              <a:t>Реализуется быстрый страничный режим следующим образом. В стандартном режиме после считывания или записи кода из ячейки микросхемы (или банка) восстанавливается исходный уровень обоих сигналов, RAS# и CAS#. В памяти со страничным доступом после выбора страницы (строки матрицы) сигнал RAS# остается на низком уровне в течение нескольких установок адресов столбцов и соответствующих им сигналов CAS#, при этом сохраняется состояние усилительной схемы. Такое состояние микросхемы называется </a:t>
            </a:r>
            <a:r>
              <a:rPr lang="ru-RU" i="1" dirty="0"/>
              <a:t>открытой страницей</a:t>
            </a:r>
            <a:r>
              <a:rPr lang="ru-RU" dirty="0"/>
              <a:t>. Таким образом, в первом цикле памяти устанавливаются оба адреса и оба сигнала, RAS# и CAS#, а в каждом последующем цикле в фазе адреса устанавливается только сигнал CAS#, что почти вдвое уменьшает время доступа для каждого последующего цикла памяти. Это позволяет в ускоренном режиме выполнять обработку ячеек, которые находятся в строке, выделенной по сигналу RAS#.</a:t>
            </a:r>
          </a:p>
        </p:txBody>
      </p:sp>
    </p:spTree>
    <p:extLst>
      <p:ext uri="{BB962C8B-B14F-4D97-AF65-F5344CB8AC3E}">
        <p14:creationId xmlns:p14="http://schemas.microsoft.com/office/powerpoint/2010/main" val="2607191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10.3.3. Микросхемы </a:t>
            </a:r>
            <a:r>
              <a:rPr lang="en-US" b="1" dirty="0" smtClean="0"/>
              <a:t>EDO DRAM</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В 1995 г. был предложен вариант улучшения эффективности микросхем FPM DRAM. Это улучшение обусловлено совмещением во времени считывания данных с выхода микросхемы и фазы формирования адреса следующего столбца в одном и том же цикле памяти. Для организации такого совмещения на выходе микросхемы был установлен дополнительный регистр-защелка, выполненный на обладающих большой скоростью триггерных вентилях. После выставления сигнала CAS# данные из текущей ячейки с большой скоростью записываются в этот регистр, а затем, пока они со стандартной скоростью передаются из регистра на шину данных, на адресную шину микросхемы выставляется адрес следующего столбца. Таким образом, в цикле памяти фактически организован конвейер, когда разные устройства одновременно выполняют разные этапы в некоторой операции. В данном случае это контроллер памяти, выставляющий адрес следующего столбца, и шина данных, одновременно с контроллером считывающая код из регистра защелки.</a:t>
            </a:r>
            <a:endParaRPr lang="ru-RU" dirty="0"/>
          </a:p>
        </p:txBody>
      </p:sp>
    </p:spTree>
    <p:extLst>
      <p:ext uri="{BB962C8B-B14F-4D97-AF65-F5344CB8AC3E}">
        <p14:creationId xmlns:p14="http://schemas.microsoft.com/office/powerpoint/2010/main" val="3628934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10.3.4. Микросхемы </a:t>
            </a:r>
            <a:r>
              <a:rPr lang="en-US" b="1" dirty="0" smtClean="0"/>
              <a:t>BEDO DRAM</a:t>
            </a:r>
            <a:endParaRPr lang="ru-RU" b="1" dirty="0"/>
          </a:p>
        </p:txBody>
      </p:sp>
      <p:sp>
        <p:nvSpPr>
          <p:cNvPr id="3" name="Объект 2"/>
          <p:cNvSpPr>
            <a:spLocks noGrp="1"/>
          </p:cNvSpPr>
          <p:nvPr>
            <p:ph idx="1"/>
          </p:nvPr>
        </p:nvSpPr>
        <p:spPr/>
        <p:txBody>
          <a:bodyPr>
            <a:normAutofit fontScale="85000" lnSpcReduction="10000"/>
          </a:bodyPr>
          <a:lstStyle/>
          <a:p>
            <a:pPr marL="0" indent="0" algn="just">
              <a:buNone/>
            </a:pPr>
            <a:r>
              <a:rPr lang="ru-RU" dirty="0" smtClean="0"/>
              <a:t>Следующим шагом в повышении эффективности микросхем стало появление так называемого пакетного, или блочного, режима работы, который является усовершенствованием режима EDO DRAM. Блочный режим заключается в том, что во время чтения одной ячейки вместе с ней читаются еще три, расположенных в той же строке, независимо от наличия или отсутствия запроса на них. Такая группа байтов, передаваемых из банка памяти, считается пакетом, или блоком – отсюда название режима работы. Тип микросхем, в которых реализован такой метод, называется BEDO DRAM (</a:t>
            </a:r>
            <a:r>
              <a:rPr lang="ru-RU" dirty="0" err="1" smtClean="0"/>
              <a:t>Burst</a:t>
            </a:r>
            <a:r>
              <a:rPr lang="ru-RU" dirty="0" smtClean="0"/>
              <a:t> EDO DRAM – расширенное время удержания данных на выходе с блочным доступом, т. е. память на основе режима EDO, но работающая не одиночными, а пакетными циклами чтения/записи).</a:t>
            </a:r>
          </a:p>
          <a:p>
            <a:pPr marL="0" indent="0" algn="just">
              <a:buNone/>
            </a:pPr>
            <a:r>
              <a:rPr lang="ru-RU" dirty="0" smtClean="0"/>
              <a:t>В режиме BEDO адрес столбца устанавливается только для первой ячейки. Далее осуществляется простой переход к следующей ячейке в строке микросхемы.</a:t>
            </a:r>
            <a:endParaRPr lang="ru-RU" dirty="0"/>
          </a:p>
        </p:txBody>
      </p:sp>
    </p:spTree>
    <p:extLst>
      <p:ext uri="{BB962C8B-B14F-4D97-AF65-F5344CB8AC3E}">
        <p14:creationId xmlns:p14="http://schemas.microsoft.com/office/powerpoint/2010/main" val="3430896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10.3.5. Микросхемы </a:t>
            </a:r>
            <a:r>
              <a:rPr lang="en-US" b="1" dirty="0" smtClean="0"/>
              <a:t>SDRAM</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Появившиеся к 1997 г. микросхемы памяти, работающие в привязке к тактовым импульсам, называются SDRAM (</a:t>
            </a:r>
            <a:r>
              <a:rPr lang="ru-RU" dirty="0" err="1" smtClean="0"/>
              <a:t>Synchronous</a:t>
            </a:r>
            <a:r>
              <a:rPr lang="ru-RU" dirty="0" smtClean="0"/>
              <a:t> DRAM – синхронизированная динамическая память). Ориентация на тактовые импульсы в синхронизированной памяти позволяет организовать совмещение во времени для значительно большего количества этапов цикла памяти, запустив их конвейерное выполнение, а также увеличить продолжительность совмещений во времени. Помимо синхронного метода чтения/записи в микросхемах SDRAM используется расслоение памяти на независимые банки, что позволяет совмещать выборку из одного банка с установкой адреса в другом банке. Кроме того, SDRAM поддерживает блочный обмен, характерный для микросхем BEDO DRAM, но стандартный пакет банка микросхемы SDRAM длиннее, он состоит из 32 байтов.</a:t>
            </a:r>
          </a:p>
          <a:p>
            <a:pPr marL="0" indent="0" algn="just">
              <a:buNone/>
            </a:pPr>
            <a:r>
              <a:rPr lang="ru-RU" dirty="0" smtClean="0"/>
              <a:t>Эффективность микросхем SDRAM значительно выше, чем EDO или BEDO. Хотя цикл памяти имеет вид 5-1-1-1, т. е. четыре операции проходят так же, как и у BEDO, за 8 тактов, SDRAM имеет длительность цикла 10 </a:t>
            </a:r>
            <a:r>
              <a:rPr lang="ru-RU" dirty="0" err="1" smtClean="0"/>
              <a:t>нс</a:t>
            </a:r>
            <a:r>
              <a:rPr lang="ru-RU" dirty="0" smtClean="0"/>
              <a:t>.</a:t>
            </a:r>
          </a:p>
          <a:p>
            <a:pPr marL="0" indent="0" algn="just">
              <a:buNone/>
            </a:pPr>
            <a:r>
              <a:rPr lang="ru-RU" dirty="0" smtClean="0"/>
              <a:t>В некоторых разновидностях маркировки (спецификации) микросхем SDRAM указывается частота системной шины, т. е. частота, на которой микросхемы могут работать.</a:t>
            </a:r>
            <a:endParaRPr lang="ru-RU" dirty="0"/>
          </a:p>
        </p:txBody>
      </p:sp>
    </p:spTree>
    <p:extLst>
      <p:ext uri="{BB962C8B-B14F-4D97-AF65-F5344CB8AC3E}">
        <p14:creationId xmlns:p14="http://schemas.microsoft.com/office/powerpoint/2010/main" val="1089219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10.3.6. Микросхемы </a:t>
            </a:r>
            <a:r>
              <a:rPr lang="en-US" b="1" dirty="0" smtClean="0"/>
              <a:t>DDR DRAM </a:t>
            </a:r>
            <a:r>
              <a:rPr lang="ru-RU" b="1" dirty="0" smtClean="0"/>
              <a:t>и </a:t>
            </a:r>
            <a:r>
              <a:rPr lang="en-US" b="1" dirty="0" smtClean="0"/>
              <a:t>RDRAM</a:t>
            </a:r>
            <a:endParaRPr lang="ru-RU" b="1" dirty="0"/>
          </a:p>
        </p:txBody>
      </p:sp>
      <p:sp>
        <p:nvSpPr>
          <p:cNvPr id="3" name="Объект 2"/>
          <p:cNvSpPr>
            <a:spLocks noGrp="1"/>
          </p:cNvSpPr>
          <p:nvPr>
            <p:ph idx="1"/>
          </p:nvPr>
        </p:nvSpPr>
        <p:spPr/>
        <p:txBody>
          <a:bodyPr>
            <a:normAutofit fontScale="85000" lnSpcReduction="10000"/>
          </a:bodyPr>
          <a:lstStyle/>
          <a:p>
            <a:pPr marL="0" indent="0" algn="just">
              <a:buNone/>
            </a:pPr>
            <a:r>
              <a:rPr lang="ru-RU" dirty="0"/>
              <a:t>Относительно новый тип </a:t>
            </a:r>
            <a:r>
              <a:rPr lang="ru-RU" dirty="0" smtClean="0"/>
              <a:t>микросхем памяти DDR SDRAM (</a:t>
            </a:r>
            <a:r>
              <a:rPr lang="ru-RU" dirty="0" err="1" smtClean="0"/>
              <a:t>Double</a:t>
            </a:r>
            <a:r>
              <a:rPr lang="ru-RU" dirty="0"/>
              <a:t> </a:t>
            </a:r>
            <a:r>
              <a:rPr lang="ru-RU" dirty="0" err="1"/>
              <a:t>Data</a:t>
            </a:r>
            <a:r>
              <a:rPr lang="ru-RU" dirty="0"/>
              <a:t> </a:t>
            </a:r>
            <a:r>
              <a:rPr lang="ru-RU" dirty="0" err="1"/>
              <a:t>Rate</a:t>
            </a:r>
            <a:r>
              <a:rPr lang="ru-RU" dirty="0"/>
              <a:t> SDRAM – синхронизированная динамическая память с удвоением данных) появился вследствие улучшений архитектуры SDRAM, поэтому встречается и другое название SDRAM II. Удвоение скорости достигается не только за счет увеличения тактовой частоты, но и за счет передачи данных два раза за один цикл памяти: первый раз передача происходит в начале цикла, а второй – в его конце</a:t>
            </a:r>
            <a:r>
              <a:rPr lang="ru-RU" dirty="0" smtClean="0"/>
              <a:t>. Время доступа составляет 5 – 6 </a:t>
            </a:r>
            <a:r>
              <a:rPr lang="ru-RU" dirty="0" err="1" smtClean="0"/>
              <a:t>нс</a:t>
            </a:r>
            <a:r>
              <a:rPr lang="ru-RU" dirty="0" smtClean="0"/>
              <a:t>, а допустимая частота системной шины 800 – 1200 МГц.</a:t>
            </a:r>
          </a:p>
          <a:p>
            <a:pPr marL="0" indent="0" algn="just">
              <a:buNone/>
            </a:pPr>
            <a:r>
              <a:rPr lang="ru-RU" dirty="0" smtClean="0"/>
              <a:t>У </a:t>
            </a:r>
            <a:r>
              <a:rPr lang="ru-RU" dirty="0"/>
              <a:t>микросхем типа DDR SDRAM в маркировку вынесена не тактовая частота, а скорость обмена: например, микросхема PC2100 имеет скорость обмена, равную 2100 Мбайт/с, а PC3200 – 3200 Мбайт/с. В качестве дополнительного параметра маркировки микросхем ОП используется наличие в микросхеме уже </a:t>
            </a:r>
            <a:r>
              <a:rPr lang="ru-RU" dirty="0" err="1"/>
              <a:t>упоминавшейся</a:t>
            </a:r>
            <a:r>
              <a:rPr lang="ru-RU" dirty="0"/>
              <a:t> подсистемы контроля и коррекции ошибок </a:t>
            </a:r>
            <a:r>
              <a:rPr lang="ru-RU" dirty="0" smtClean="0"/>
              <a:t>ЕСС.</a:t>
            </a:r>
          </a:p>
        </p:txBody>
      </p:sp>
    </p:spTree>
    <p:extLst>
      <p:ext uri="{BB962C8B-B14F-4D97-AF65-F5344CB8AC3E}">
        <p14:creationId xmlns:p14="http://schemas.microsoft.com/office/powerpoint/2010/main" val="3658078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10.3.6. Микросхемы </a:t>
            </a:r>
            <a:r>
              <a:rPr lang="en-US" b="1" dirty="0" smtClean="0"/>
              <a:t>DDR DRAM </a:t>
            </a:r>
            <a:r>
              <a:rPr lang="ru-RU" b="1" dirty="0" smtClean="0"/>
              <a:t>и </a:t>
            </a:r>
            <a:r>
              <a:rPr lang="en-US" b="1" dirty="0" smtClean="0"/>
              <a:t>RDRAM</a:t>
            </a:r>
            <a:endParaRPr lang="ru-RU" b="1" dirty="0"/>
          </a:p>
        </p:txBody>
      </p:sp>
      <p:sp>
        <p:nvSpPr>
          <p:cNvPr id="3" name="Объект 2"/>
          <p:cNvSpPr>
            <a:spLocks noGrp="1"/>
          </p:cNvSpPr>
          <p:nvPr>
            <p:ph idx="1"/>
          </p:nvPr>
        </p:nvSpPr>
        <p:spPr/>
        <p:txBody>
          <a:bodyPr/>
          <a:lstStyle/>
          <a:p>
            <a:pPr marL="0" indent="0" algn="just">
              <a:buNone/>
            </a:pPr>
            <a:r>
              <a:rPr lang="ru-RU" dirty="0" smtClean="0"/>
              <a:t>Не так давно появилась еще одна разновидность синхронизированных модулей памяти с названием RDRAM (</a:t>
            </a:r>
            <a:r>
              <a:rPr lang="ru-RU" dirty="0" err="1" smtClean="0"/>
              <a:t>Rambus</a:t>
            </a:r>
            <a:r>
              <a:rPr lang="ru-RU" dirty="0" smtClean="0"/>
              <a:t> DRAM – от названия фирмы-производителя </a:t>
            </a:r>
            <a:r>
              <a:rPr lang="ru-RU" dirty="0" err="1" smtClean="0"/>
              <a:t>Rambus</a:t>
            </a:r>
            <a:r>
              <a:rPr lang="ru-RU" dirty="0" smtClean="0"/>
              <a:t>, </a:t>
            </a:r>
            <a:r>
              <a:rPr lang="ru-RU" dirty="0" err="1" smtClean="0"/>
              <a:t>Inc</a:t>
            </a:r>
            <a:r>
              <a:rPr lang="ru-RU" dirty="0" smtClean="0"/>
              <a:t>.). В микросхемах этого типа динамической памяти, в частности, предусмотрена 16-разрядная шина передачи данных, при этом данные, так же как у микросхемы DDR DRAM, передаются по два пакета за такт. Время доступа составляет 4 </a:t>
            </a:r>
            <a:r>
              <a:rPr lang="ru-RU" dirty="0" err="1" smtClean="0"/>
              <a:t>нс</a:t>
            </a:r>
            <a:r>
              <a:rPr lang="ru-RU" dirty="0" smtClean="0"/>
              <a:t>, а частота системной шины – до 800 МГц. Микросхемы памяти типа RDRAM имеют типичный объем 2 – 4 Гбайт и скорость обмена до 6000 Мбайт/с.</a:t>
            </a:r>
          </a:p>
          <a:p>
            <a:pPr marL="0" indent="0" algn="just">
              <a:buNone/>
            </a:pPr>
            <a:endParaRPr lang="ru-RU" dirty="0"/>
          </a:p>
        </p:txBody>
      </p:sp>
    </p:spTree>
    <p:extLst>
      <p:ext uri="{BB962C8B-B14F-4D97-AF65-F5344CB8AC3E}">
        <p14:creationId xmlns:p14="http://schemas.microsoft.com/office/powerpoint/2010/main" val="2025336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Введение </a:t>
            </a:r>
            <a:endParaRPr lang="ru-RU" b="1" dirty="0"/>
          </a:p>
        </p:txBody>
      </p:sp>
      <p:sp>
        <p:nvSpPr>
          <p:cNvPr id="3" name="Объект 2"/>
          <p:cNvSpPr>
            <a:spLocks noGrp="1"/>
          </p:cNvSpPr>
          <p:nvPr>
            <p:ph idx="1"/>
          </p:nvPr>
        </p:nvSpPr>
        <p:spPr/>
        <p:txBody>
          <a:bodyPr>
            <a:normAutofit fontScale="85000" lnSpcReduction="10000"/>
          </a:bodyPr>
          <a:lstStyle/>
          <a:p>
            <a:pPr marL="0" indent="0" algn="just">
              <a:buNone/>
            </a:pPr>
            <a:r>
              <a:rPr lang="ru-RU" dirty="0" smtClean="0"/>
              <a:t>Для количественной оценки эффективности оперативной памяти применяется система характеристик, содержащая следующие параметры:</a:t>
            </a:r>
          </a:p>
          <a:p>
            <a:pPr marL="0" indent="0" algn="just">
              <a:buNone/>
            </a:pPr>
            <a:r>
              <a:rPr lang="ru-RU" dirty="0" smtClean="0"/>
              <a:t>1. тип микросхем памяти;</a:t>
            </a:r>
          </a:p>
          <a:p>
            <a:pPr marL="0" indent="0" algn="just">
              <a:buNone/>
            </a:pPr>
            <a:r>
              <a:rPr lang="ru-RU" dirty="0" smtClean="0"/>
              <a:t>2. объем памяти;</a:t>
            </a:r>
          </a:p>
          <a:p>
            <a:pPr marL="0" indent="0" algn="just">
              <a:buNone/>
            </a:pPr>
            <a:r>
              <a:rPr lang="ru-RU" dirty="0" smtClean="0"/>
              <a:t>3. допустимая тактовая частота системной шины;</a:t>
            </a:r>
          </a:p>
          <a:p>
            <a:pPr marL="0" indent="0" algn="just">
              <a:buNone/>
            </a:pPr>
            <a:r>
              <a:rPr lang="ru-RU" dirty="0" smtClean="0"/>
              <a:t>4. быстродействие микросхем памяти;</a:t>
            </a:r>
          </a:p>
          <a:p>
            <a:pPr marL="0" indent="0" algn="just">
              <a:buNone/>
            </a:pPr>
            <a:r>
              <a:rPr lang="ru-RU" dirty="0" smtClean="0"/>
              <a:t>5. скорость обмена или производительность;</a:t>
            </a:r>
          </a:p>
          <a:p>
            <a:pPr marL="0" indent="0" algn="just">
              <a:buNone/>
            </a:pPr>
            <a:r>
              <a:rPr lang="ru-RU" dirty="0" smtClean="0"/>
              <a:t>6. плотность хранения данных;</a:t>
            </a:r>
          </a:p>
          <a:p>
            <a:pPr marL="0" indent="0" algn="just">
              <a:buNone/>
            </a:pPr>
            <a:r>
              <a:rPr lang="ru-RU" dirty="0" smtClean="0"/>
              <a:t>7. отношение цены к объему – удельная стоимость, или стоимость хранения одного бита данных;</a:t>
            </a:r>
          </a:p>
          <a:p>
            <a:pPr marL="0" indent="0" algn="just">
              <a:buNone/>
            </a:pPr>
            <a:r>
              <a:rPr lang="ru-RU" dirty="0" smtClean="0"/>
              <a:t>8. надежность или достоверность хранения данных;</a:t>
            </a:r>
            <a:endParaRPr lang="ru-RU" dirty="0"/>
          </a:p>
        </p:txBody>
      </p:sp>
    </p:spTree>
    <p:extLst>
      <p:ext uri="{BB962C8B-B14F-4D97-AF65-F5344CB8AC3E}">
        <p14:creationId xmlns:p14="http://schemas.microsoft.com/office/powerpoint/2010/main" val="1340918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10.4. Многоуровневая организация памяти</a:t>
            </a:r>
            <a:endParaRPr lang="ru-RU" b="1" dirty="0"/>
          </a:p>
        </p:txBody>
      </p:sp>
      <p:sp>
        <p:nvSpPr>
          <p:cNvPr id="3" name="Объект 2"/>
          <p:cNvSpPr>
            <a:spLocks noGrp="1"/>
          </p:cNvSpPr>
          <p:nvPr>
            <p:ph idx="1"/>
          </p:nvPr>
        </p:nvSpPr>
        <p:spPr/>
        <p:txBody>
          <a:bodyPr>
            <a:normAutofit fontScale="62500" lnSpcReduction="20000"/>
          </a:bodyPr>
          <a:lstStyle/>
          <a:p>
            <a:pPr marL="0" indent="0" algn="just">
              <a:buNone/>
            </a:pPr>
            <a:r>
              <a:rPr lang="ru-RU" dirty="0" smtClean="0"/>
              <a:t>Кратко охарактеризуем свойства используемых в настоящее время уровней памяти компьютера.</a:t>
            </a:r>
          </a:p>
          <a:p>
            <a:pPr algn="just"/>
            <a:r>
              <a:rPr lang="ru-RU" b="1" dirty="0" smtClean="0"/>
              <a:t>Регистровая память процессора</a:t>
            </a:r>
            <a:r>
              <a:rPr lang="ru-RU" dirty="0" smtClean="0"/>
              <a:t>. Используется для промежуточного хранения данных в процессе их обработки. Энергозависимый вид памяти. Обладает наиболее высоким быстродействием, поскольку работает на тактовых частотах процессора. Время доступа составляет десятые доли наносекунд. Объем регистров – десятки и сотни машинных слов.</a:t>
            </a:r>
          </a:p>
          <a:p>
            <a:pPr algn="just"/>
            <a:r>
              <a:rPr lang="ru-RU" b="1" dirty="0" smtClean="0"/>
              <a:t>Кэш-память</a:t>
            </a:r>
            <a:r>
              <a:rPr lang="ru-RU" dirty="0" smtClean="0"/>
              <a:t>. Дополнительный уровень памяти, играющий роль буфера между оперативной памятью и процессором. Служит для сглаживания разницы в скоростях их работы. Энергозависимый вид памяти. За исключением регистрового, это самый быстрый тип памяти, реализуемый на статических микросхемах памяти. Время доступа составляет единицы наносекунд. Объем кэша может достигать нескольких мегабайт. Отличается относительно высокой стоимостью и высоким энергопотреблением.</a:t>
            </a:r>
          </a:p>
          <a:p>
            <a:pPr algn="just"/>
            <a:r>
              <a:rPr lang="ru-RU" b="1" dirty="0" smtClean="0"/>
              <a:t>Оперативная память</a:t>
            </a:r>
            <a:r>
              <a:rPr lang="ru-RU" dirty="0" smtClean="0"/>
              <a:t>. Используется для хранения выполняющихся программ и необходимых им данных. Энергозависимый вид памяти. Время доступа составляет десятки наносекунд, а объем – несколько гигабайт. Более дешевая, чем кэш-память, так как реализуется с помощью динамических микросхем. Высокая надежность хранения данных и программ.</a:t>
            </a:r>
          </a:p>
          <a:p>
            <a:pPr algn="just"/>
            <a:r>
              <a:rPr lang="ru-RU" b="1" dirty="0" smtClean="0"/>
              <a:t>Внешняя память </a:t>
            </a:r>
            <a:r>
              <a:rPr lang="ru-RU" dirty="0" smtClean="0"/>
              <a:t>– магнитные и оптические диски. Служит информационным складом. Самый медленный уровень памяти, время доступа порядка 30 </a:t>
            </a:r>
            <a:r>
              <a:rPr lang="ru-RU" dirty="0" err="1" smtClean="0"/>
              <a:t>мс</a:t>
            </a:r>
            <a:r>
              <a:rPr lang="ru-RU" dirty="0" smtClean="0"/>
              <a:t>. Самая дешевая и самая емкая – объем современных дисков составляет десятки терабайт.</a:t>
            </a:r>
            <a:endParaRPr lang="ru-RU" dirty="0"/>
          </a:p>
        </p:txBody>
      </p:sp>
    </p:spTree>
    <p:extLst>
      <p:ext uri="{BB962C8B-B14F-4D97-AF65-F5344CB8AC3E}">
        <p14:creationId xmlns:p14="http://schemas.microsoft.com/office/powerpoint/2010/main" val="3377346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10.4. Многоуровневая организация памяти</a:t>
            </a:r>
            <a:endParaRPr lang="ru-RU" b="1" dirty="0"/>
          </a:p>
        </p:txBody>
      </p:sp>
      <p:sp>
        <p:nvSpPr>
          <p:cNvPr id="3" name="Объект 2"/>
          <p:cNvSpPr>
            <a:spLocks noGrp="1"/>
          </p:cNvSpPr>
          <p:nvPr>
            <p:ph idx="1"/>
          </p:nvPr>
        </p:nvSpPr>
        <p:spPr/>
        <p:txBody>
          <a:bodyPr>
            <a:normAutofit lnSpcReduction="10000"/>
          </a:bodyPr>
          <a:lstStyle/>
          <a:p>
            <a:pPr marL="0" indent="0" algn="just">
              <a:buNone/>
            </a:pPr>
            <a:r>
              <a:rPr lang="ru-RU" dirty="0"/>
              <a:t>Кроме перечисленных выше уровней памяти в компьютере используются еще несколько разновидностей запоминающих устройств, играющих вспомогательную роль: буферная, постоянная, полупостоянная память</a:t>
            </a:r>
            <a:r>
              <a:rPr lang="ru-RU" dirty="0" smtClean="0"/>
              <a:t>.</a:t>
            </a:r>
          </a:p>
          <a:p>
            <a:pPr marL="0" indent="0" algn="just">
              <a:buNone/>
            </a:pPr>
            <a:r>
              <a:rPr lang="ru-RU" dirty="0" smtClean="0"/>
              <a:t>Постоянная память допускает только считывание. Типовое значение объема ПЗУ до 256 Кбайт при невысокой скорости обмена и времени доступа более 100 </a:t>
            </a:r>
            <a:r>
              <a:rPr lang="ru-RU" dirty="0" err="1" smtClean="0"/>
              <a:t>нс</a:t>
            </a:r>
            <a:r>
              <a:rPr lang="ru-RU" dirty="0" smtClean="0"/>
              <a:t>. Для повышения производительности содержимое постоянной памяти копируется в оперативную, и в работе используется только копия BIOS, которую часто называют теневой памятью. В последние годы постоянная память вытесняется другими видами энергонезависимой памяти, такими как флэш-память.</a:t>
            </a:r>
          </a:p>
        </p:txBody>
      </p:sp>
    </p:spTree>
    <p:extLst>
      <p:ext uri="{BB962C8B-B14F-4D97-AF65-F5344CB8AC3E}">
        <p14:creationId xmlns:p14="http://schemas.microsoft.com/office/powerpoint/2010/main" val="2807282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10.4. Многоуровневая организация памяти</a:t>
            </a:r>
            <a:endParaRPr lang="ru-RU" b="1" dirty="0"/>
          </a:p>
        </p:txBody>
      </p:sp>
      <p:sp>
        <p:nvSpPr>
          <p:cNvPr id="3" name="Объект 2"/>
          <p:cNvSpPr>
            <a:spLocks noGrp="1"/>
          </p:cNvSpPr>
          <p:nvPr>
            <p:ph idx="1"/>
          </p:nvPr>
        </p:nvSpPr>
        <p:spPr/>
        <p:txBody>
          <a:bodyPr>
            <a:noAutofit/>
          </a:bodyPr>
          <a:lstStyle/>
          <a:p>
            <a:pPr marL="0" indent="0" algn="just">
              <a:buNone/>
            </a:pPr>
            <a:r>
              <a:rPr lang="ru-RU" sz="1800" dirty="0" smtClean="0"/>
              <a:t>Основными разновидностями постоянной памяти являются:</a:t>
            </a:r>
          </a:p>
          <a:p>
            <a:pPr algn="just"/>
            <a:r>
              <a:rPr lang="ru-RU" sz="1800" dirty="0" smtClean="0"/>
              <a:t>PROM (</a:t>
            </a:r>
            <a:r>
              <a:rPr lang="ru-RU" sz="1800" dirty="0" err="1" smtClean="0"/>
              <a:t>Programmable</a:t>
            </a:r>
            <a:r>
              <a:rPr lang="ru-RU" sz="1800" dirty="0" smtClean="0"/>
              <a:t> ROM – однократно программируемые ПЗУ). Эта разновидность памяти отличается тем, что для записи программ в микросхемы памяти используется специальное устройство. Как правило программирование осуществляется на стадии изготовления на заводе, также встречается вариант программирования пользователем, основанный на пережигании перемычек.</a:t>
            </a:r>
          </a:p>
          <a:p>
            <a:pPr algn="just"/>
            <a:r>
              <a:rPr lang="ru-RU" sz="1800" dirty="0" smtClean="0"/>
              <a:t>EPROM (</a:t>
            </a:r>
            <a:r>
              <a:rPr lang="ru-RU" sz="1800" dirty="0" err="1" smtClean="0"/>
              <a:t>Erasable</a:t>
            </a:r>
            <a:r>
              <a:rPr lang="ru-RU" sz="1800" dirty="0" smtClean="0"/>
              <a:t> </a:t>
            </a:r>
            <a:r>
              <a:rPr lang="ru-RU" sz="1800" dirty="0" err="1" smtClean="0"/>
              <a:t>Programmable</a:t>
            </a:r>
            <a:r>
              <a:rPr lang="ru-RU" sz="1800" dirty="0" smtClean="0"/>
              <a:t> ROM – перепрограммируемые ПЗУ). Микросхемы отличаются тем, что можно неоднократно стирать их содержимое и записывать новое. Обычно это осуществляется путем облучения специальной области микросхемы ультрафиолетовым излучением.</a:t>
            </a:r>
          </a:p>
          <a:p>
            <a:pPr algn="just"/>
            <a:r>
              <a:rPr lang="ru-RU" sz="1800" dirty="0" smtClean="0"/>
              <a:t>EEPROM (</a:t>
            </a:r>
            <a:r>
              <a:rPr lang="ru-RU" sz="1800" dirty="0" err="1" smtClean="0"/>
              <a:t>Electrically</a:t>
            </a:r>
            <a:r>
              <a:rPr lang="ru-RU" sz="1800" dirty="0" smtClean="0"/>
              <a:t> </a:t>
            </a:r>
            <a:r>
              <a:rPr lang="ru-RU" sz="1800" dirty="0" err="1" smtClean="0"/>
              <a:t>Erasable</a:t>
            </a:r>
            <a:r>
              <a:rPr lang="ru-RU" sz="1800" dirty="0" smtClean="0"/>
              <a:t> </a:t>
            </a:r>
            <a:r>
              <a:rPr lang="ru-RU" sz="1800" dirty="0" err="1" smtClean="0"/>
              <a:t>Programmable</a:t>
            </a:r>
            <a:r>
              <a:rPr lang="ru-RU" sz="1800" dirty="0" smtClean="0"/>
              <a:t> ROM – электрически стираемые программируемые ПЗУ). Стирание осуществляется прямо в компьютере с помощью высокого напряжения (порядка 30 В).</a:t>
            </a:r>
          </a:p>
          <a:p>
            <a:pPr algn="just"/>
            <a:r>
              <a:rPr lang="ru-RU" sz="1800" dirty="0" smtClean="0"/>
              <a:t>FEPROM (</a:t>
            </a:r>
            <a:r>
              <a:rPr lang="ru-RU" sz="1800" dirty="0" err="1" smtClean="0"/>
              <a:t>Flash</a:t>
            </a:r>
            <a:r>
              <a:rPr lang="ru-RU" sz="1800" dirty="0" smtClean="0"/>
              <a:t> EPROM), флэш-память. Объединяет достоинства ROM и RAM, т. е. допускает не только чтение, но и запись в обычном режиме работы компьютера, так же как и микросхемы DRAM, но при выключении электропитания содержимое памяти не уничтожается. В отличие от DRAM потребляет энергию не в течение всего времени работы, а только в периоды чтения/записи.</a:t>
            </a:r>
          </a:p>
        </p:txBody>
      </p:sp>
    </p:spTree>
    <p:extLst>
      <p:ext uri="{BB962C8B-B14F-4D97-AF65-F5344CB8AC3E}">
        <p14:creationId xmlns:p14="http://schemas.microsoft.com/office/powerpoint/2010/main" val="1239185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10.4. Многоуровневая организация памяти</a:t>
            </a:r>
            <a:endParaRPr lang="ru-RU" dirty="0"/>
          </a:p>
        </p:txBody>
      </p:sp>
      <p:sp>
        <p:nvSpPr>
          <p:cNvPr id="3" name="Объект 2"/>
          <p:cNvSpPr>
            <a:spLocks noGrp="1"/>
          </p:cNvSpPr>
          <p:nvPr>
            <p:ph idx="1"/>
          </p:nvPr>
        </p:nvSpPr>
        <p:spPr>
          <a:xfrm>
            <a:off x="838200" y="1825626"/>
            <a:ext cx="10515600" cy="3988320"/>
          </a:xfrm>
        </p:spPr>
        <p:txBody>
          <a:bodyPr>
            <a:noAutofit/>
          </a:bodyPr>
          <a:lstStyle/>
          <a:p>
            <a:pPr algn="just"/>
            <a:r>
              <a:rPr lang="ru-RU" sz="1800" b="1" dirty="0" smtClean="0"/>
              <a:t>Полупостоянная память</a:t>
            </a:r>
            <a:r>
              <a:rPr lang="ru-RU" sz="1800" dirty="0" smtClean="0"/>
              <a:t> обеспечивает хранение относительно небольшого объема важных параметров конфигурации компьютера (характеристики процессора, системного диска и т. д.) и операционной системы даже при отключенном электропитании. Для поддержания внутреннего состояния такой памяти при отключенном электропитании используется батарейка или аккумулятор. Реализуется полупостоянная память с помощью CMOS-вентилей (</a:t>
            </a:r>
            <a:r>
              <a:rPr lang="ru-RU" sz="1800" dirty="0" err="1" smtClean="0"/>
              <a:t>Complimentary</a:t>
            </a:r>
            <a:r>
              <a:rPr lang="ru-RU" sz="1800" dirty="0" smtClean="0"/>
              <a:t> </a:t>
            </a:r>
            <a:r>
              <a:rPr lang="ru-RU" sz="1800" dirty="0" err="1" smtClean="0"/>
              <a:t>Metal</a:t>
            </a:r>
            <a:r>
              <a:rPr lang="ru-RU" sz="1800" dirty="0" smtClean="0"/>
              <a:t> </a:t>
            </a:r>
            <a:r>
              <a:rPr lang="ru-RU" sz="1800" dirty="0" err="1" smtClean="0"/>
              <a:t>Oxide</a:t>
            </a:r>
            <a:r>
              <a:rPr lang="ru-RU" sz="1800" dirty="0" smtClean="0"/>
              <a:t> </a:t>
            </a:r>
            <a:r>
              <a:rPr lang="ru-RU" sz="1800" dirty="0" err="1" smtClean="0"/>
              <a:t>Semiconductor</a:t>
            </a:r>
            <a:r>
              <a:rPr lang="ru-RU" sz="1800" dirty="0" smtClean="0"/>
              <a:t> – комплементарный металл-оксид-полупроводник, соответствует КМОП). К полупостоянной памяти относится также CMOS RTC (CMOS </a:t>
            </a:r>
            <a:r>
              <a:rPr lang="ru-RU" sz="1800" dirty="0" err="1" smtClean="0"/>
              <a:t>Real</a:t>
            </a:r>
            <a:r>
              <a:rPr lang="ru-RU" sz="1800" dirty="0" smtClean="0"/>
              <a:t> </a:t>
            </a:r>
            <a:r>
              <a:rPr lang="ru-RU" sz="1800" dirty="0" err="1" smtClean="0"/>
              <a:t>Time</a:t>
            </a:r>
            <a:r>
              <a:rPr lang="ru-RU" sz="1800" dirty="0" smtClean="0"/>
              <a:t> </a:t>
            </a:r>
            <a:r>
              <a:rPr lang="ru-RU" sz="1800" dirty="0" err="1" smtClean="0"/>
              <a:t>Clock</a:t>
            </a:r>
            <a:r>
              <a:rPr lang="ru-RU" sz="1800" dirty="0" smtClean="0"/>
              <a:t> – память часов реального времени) и ESCD (</a:t>
            </a:r>
            <a:r>
              <a:rPr lang="ru-RU" sz="1800" dirty="0" err="1" smtClean="0"/>
              <a:t>Extended</a:t>
            </a:r>
            <a:r>
              <a:rPr lang="ru-RU" sz="1800" dirty="0" smtClean="0"/>
              <a:t> </a:t>
            </a:r>
            <a:r>
              <a:rPr lang="ru-RU" sz="1800" dirty="0" err="1" smtClean="0"/>
              <a:t>Static</a:t>
            </a:r>
            <a:r>
              <a:rPr lang="ru-RU" sz="1800" dirty="0" smtClean="0"/>
              <a:t> </a:t>
            </a:r>
            <a:r>
              <a:rPr lang="ru-RU" sz="1800" dirty="0" err="1" smtClean="0"/>
              <a:t>Configuration</a:t>
            </a:r>
            <a:r>
              <a:rPr lang="ru-RU" sz="1800" dirty="0" smtClean="0"/>
              <a:t> </a:t>
            </a:r>
            <a:r>
              <a:rPr lang="ru-RU" sz="1800" dirty="0" err="1" smtClean="0"/>
              <a:t>Data</a:t>
            </a:r>
            <a:r>
              <a:rPr lang="ru-RU" sz="1800" dirty="0" smtClean="0"/>
              <a:t> – расширенные статические данные конфигурации). </a:t>
            </a:r>
          </a:p>
          <a:p>
            <a:pPr marL="0" indent="0" algn="just">
              <a:buNone/>
            </a:pPr>
            <a:r>
              <a:rPr lang="ru-RU" sz="1800" dirty="0" smtClean="0"/>
              <a:t>Под конфигурированием устройства понимается осуществляемый во время его подключения к компьютеру подбор параметров и режимов работы, номера прерываний и т. д., которые обеспечивают нормальное взаимодействие с остальными устройствами компьютера и с операционной системой. Такое конфигурирование, как правило, осуществляется один раз, а затем, выбранные параметры должны сохраняться даже при отключенном электропитании. Объем полупостоянной памяти составляет несколько сотен байт, а время доступа к ней превышает 100 </a:t>
            </a:r>
            <a:r>
              <a:rPr lang="ru-RU" sz="1800" dirty="0" err="1" smtClean="0"/>
              <a:t>нс</a:t>
            </a:r>
            <a:r>
              <a:rPr lang="ru-RU" sz="1800" dirty="0" smtClean="0"/>
              <a:t>.</a:t>
            </a:r>
            <a:endParaRPr lang="ru-RU" sz="1800" dirty="0"/>
          </a:p>
        </p:txBody>
      </p:sp>
    </p:spTree>
    <p:extLst>
      <p:ext uri="{BB962C8B-B14F-4D97-AF65-F5344CB8AC3E}">
        <p14:creationId xmlns:p14="http://schemas.microsoft.com/office/powerpoint/2010/main" val="1368260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10.5. </a:t>
            </a:r>
            <a:r>
              <a:rPr lang="ru-RU" b="1" dirty="0" smtClean="0"/>
              <a:t>Кэш-память</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В 1960-е гг. в составе компьютеров появилась так называемая сверхоперативная память, существенно повысившая общую производительность вычислительных систем. В персональных компьютерах аналогичную функциональную роль стал играть появившийся в 1985 г. высокоскоростной буферный уровень памяти, который назвали кэш-памятью (от </a:t>
            </a:r>
            <a:r>
              <a:rPr lang="ru-RU" dirty="0" err="1" smtClean="0"/>
              <a:t>cache</a:t>
            </a:r>
            <a:r>
              <a:rPr lang="ru-RU" dirty="0" smtClean="0"/>
              <a:t> – запас, тайник, наличные в кармане). Объем кэша значительном меньше, чем объем оперативной памяти, а скорость больше, чем у микросхем динамической памяти, и примерно такая же, как у процессора. В общем случае кэш помещается между оперативной памяти и процессором.</a:t>
            </a: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smtClean="0"/>
          </a:p>
          <a:p>
            <a:pPr marL="0" indent="0">
              <a:buNone/>
            </a:pPr>
            <a:r>
              <a:rPr lang="ru-RU" dirty="0" smtClean="0"/>
              <a:t>.</a:t>
            </a:r>
            <a:endParaRPr lang="ru-RU" dirty="0"/>
          </a:p>
        </p:txBody>
      </p:sp>
      <p:pic>
        <p:nvPicPr>
          <p:cNvPr id="4" name="Рисунок 3"/>
          <p:cNvPicPr>
            <a:picLocks noChangeAspect="1"/>
          </p:cNvPicPr>
          <p:nvPr/>
        </p:nvPicPr>
        <p:blipFill>
          <a:blip r:embed="rId2"/>
          <a:stretch>
            <a:fillRect/>
          </a:stretch>
        </p:blipFill>
        <p:spPr>
          <a:xfrm>
            <a:off x="2193937" y="4586074"/>
            <a:ext cx="7804125" cy="1590889"/>
          </a:xfrm>
          <a:prstGeom prst="rect">
            <a:avLst/>
          </a:prstGeom>
        </p:spPr>
      </p:pic>
    </p:spTree>
    <p:extLst>
      <p:ext uri="{BB962C8B-B14F-4D97-AF65-F5344CB8AC3E}">
        <p14:creationId xmlns:p14="http://schemas.microsoft.com/office/powerpoint/2010/main" val="1960642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 Кэш-память</a:t>
            </a:r>
            <a:endParaRPr lang="ru-RU"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a:t>Экспериментально установлено, что после обработки некоторых данных процессор с большой вероятностью обращается к тем же самым данным или к находящимся в непосредственной близости от них. Это наблюдение, которое называется </a:t>
            </a:r>
            <a:r>
              <a:rPr lang="ru-RU" b="1" dirty="0"/>
              <a:t>принципом пространственной локализации</a:t>
            </a:r>
            <a:r>
              <a:rPr lang="ru-RU" dirty="0"/>
              <a:t>, уже обсуждалось при изучении пакетного режима функционирования микросхем памяти. Аналогом принципа пространственной локализации является также экспериментально полученный </a:t>
            </a:r>
            <a:r>
              <a:rPr lang="ru-RU" b="1" dirty="0"/>
              <a:t>принцип временной </a:t>
            </a:r>
            <a:r>
              <a:rPr lang="ru-RU" dirty="0"/>
              <a:t>локализации, который утверждает, что программе в ближайшее время, вероятнее всего потребуются данные, которые недавно или только что были использованы.</a:t>
            </a:r>
          </a:p>
          <a:p>
            <a:pPr marL="0" indent="0" algn="just">
              <a:buNone/>
            </a:pPr>
            <a:r>
              <a:rPr lang="ru-RU" dirty="0"/>
              <a:t>С учетом принципов локализации данные, затребованные процессором, а также некоторая группа, находящихся рядом кодов не только передаются в процессор, но и автоматически заносятся в кэш. Когда процессору нужны какие-либо данные, он вначале «заглядывает» в кэш «в надежде» обнаружить их там. Если нужные данные действительно находятся в кэше, то они с высокой скоростью передаются в процессор. Эта ситуация носит название </a:t>
            </a:r>
            <a:r>
              <a:rPr lang="ru-RU" b="1" dirty="0"/>
              <a:t>попадание в кэш</a:t>
            </a:r>
            <a:r>
              <a:rPr lang="ru-RU" dirty="0"/>
              <a:t>. Если данные в кэше отсутствуют, то говорят, что имеет место </a:t>
            </a:r>
            <a:r>
              <a:rPr lang="ru-RU" b="1" dirty="0"/>
              <a:t>промах кэша</a:t>
            </a:r>
            <a:r>
              <a:rPr lang="ru-RU" dirty="0"/>
              <a:t>, и процессор вынужден обращаться в оперативную память.</a:t>
            </a:r>
          </a:p>
          <a:p>
            <a:endParaRPr lang="ru-RU" dirty="0"/>
          </a:p>
        </p:txBody>
      </p:sp>
    </p:spTree>
    <p:extLst>
      <p:ext uri="{BB962C8B-B14F-4D97-AF65-F5344CB8AC3E}">
        <p14:creationId xmlns:p14="http://schemas.microsoft.com/office/powerpoint/2010/main" val="67643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 Кэш-память</a:t>
            </a:r>
            <a:endParaRPr lang="ru-RU" dirty="0"/>
          </a:p>
        </p:txBody>
      </p:sp>
      <p:sp>
        <p:nvSpPr>
          <p:cNvPr id="3" name="Объект 2"/>
          <p:cNvSpPr>
            <a:spLocks noGrp="1"/>
          </p:cNvSpPr>
          <p:nvPr>
            <p:ph idx="1"/>
          </p:nvPr>
        </p:nvSpPr>
        <p:spPr/>
        <p:txBody>
          <a:bodyPr/>
          <a:lstStyle/>
          <a:p>
            <a:pPr marL="0" indent="0" algn="just">
              <a:buNone/>
            </a:pPr>
            <a:r>
              <a:rPr lang="ru-RU" dirty="0"/>
              <a:t>Если при попытке записи новых данных в кэш он оказывается до конца заполненным, необходимое для записи место освобождается за счет удаления из кэша некоторой группы уже находящихся в нем данных. Удаляться могут данные, к которым было меньше всего обращений, или, в соответствии с принципом временной локализации, данные, которые дольше всего не использовались процессором. Применение описанного подхода приводит к тому, что по мере выполнения программы в кэше скапливаются наиболее часто используемые данные. Такое накопление принято называть </a:t>
            </a:r>
            <a:r>
              <a:rPr lang="ru-RU" b="1" dirty="0"/>
              <a:t>кэшированием.</a:t>
            </a:r>
            <a:endParaRPr lang="ru-RU" dirty="0"/>
          </a:p>
        </p:txBody>
      </p:sp>
    </p:spTree>
    <p:extLst>
      <p:ext uri="{BB962C8B-B14F-4D97-AF65-F5344CB8AC3E}">
        <p14:creationId xmlns:p14="http://schemas.microsoft.com/office/powerpoint/2010/main" val="2983772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10.5.1. Механизмы работы кэша</a:t>
            </a:r>
            <a:endParaRPr lang="ru-RU" b="1" dirty="0"/>
          </a:p>
        </p:txBody>
      </p:sp>
      <p:sp>
        <p:nvSpPr>
          <p:cNvPr id="3" name="Объект 2"/>
          <p:cNvSpPr>
            <a:spLocks noGrp="1"/>
          </p:cNvSpPr>
          <p:nvPr>
            <p:ph idx="1"/>
          </p:nvPr>
        </p:nvSpPr>
        <p:spPr/>
        <p:txBody>
          <a:bodyPr/>
          <a:lstStyle/>
          <a:p>
            <a:pPr marL="0" indent="0" algn="just">
              <a:buNone/>
            </a:pPr>
            <a:r>
              <a:rPr lang="ru-RU" dirty="0" smtClean="0"/>
              <a:t>К настоящему времени разработано несколько различных вариантов организации кэша. Рассмотрим наиболее известные из них. В общем случае кэш состоит из области хранения данных, в которой находятся копии некоторых полей оперативной памяти – собственно кэш-памяти, или </a:t>
            </a:r>
            <a:r>
              <a:rPr lang="ru-RU" b="1" dirty="0" smtClean="0"/>
              <a:t>памяти данных</a:t>
            </a:r>
            <a:r>
              <a:rPr lang="ru-RU" dirty="0" smtClean="0"/>
              <a:t>, и области, которая содержит управляющую информацию в виде набора признаков описывающих находящиеся в кэше копии. Эту область кэша называют </a:t>
            </a:r>
            <a:r>
              <a:rPr lang="ru-RU" b="1" dirty="0" smtClean="0"/>
              <a:t>памятью тегов</a:t>
            </a:r>
            <a:r>
              <a:rPr lang="ru-RU" dirty="0" smtClean="0"/>
              <a:t>.</a:t>
            </a:r>
          </a:p>
          <a:p>
            <a:pPr marL="0" indent="0">
              <a:buNone/>
            </a:pPr>
            <a:endParaRPr lang="ru-RU" dirty="0" smtClean="0"/>
          </a:p>
          <a:p>
            <a:pPr marL="0" indent="0">
              <a:buNone/>
            </a:pPr>
            <a:r>
              <a:rPr lang="ru-RU" dirty="0" smtClean="0"/>
              <a:t> </a:t>
            </a:r>
            <a:endParaRPr lang="ru-RU" dirty="0"/>
          </a:p>
        </p:txBody>
      </p:sp>
    </p:spTree>
    <p:extLst>
      <p:ext uri="{BB962C8B-B14F-4D97-AF65-F5344CB8AC3E}">
        <p14:creationId xmlns:p14="http://schemas.microsoft.com/office/powerpoint/2010/main" val="3195521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10.5.1.1. Кэш прямого отображения</a:t>
            </a:r>
            <a:endParaRPr lang="ru-RU" b="1" dirty="0"/>
          </a:p>
        </p:txBody>
      </p:sp>
      <p:sp>
        <p:nvSpPr>
          <p:cNvPr id="3" name="Объект 2"/>
          <p:cNvSpPr>
            <a:spLocks noGrp="1"/>
          </p:cNvSpPr>
          <p:nvPr>
            <p:ph idx="1"/>
          </p:nvPr>
        </p:nvSpPr>
        <p:spPr/>
        <p:txBody>
          <a:bodyPr/>
          <a:lstStyle/>
          <a:p>
            <a:pPr marL="0" indent="0" algn="just">
              <a:buNone/>
            </a:pPr>
            <a:r>
              <a:rPr lang="ru-RU" dirty="0"/>
              <a:t>Исторически первым и наиболее простым является кэш </a:t>
            </a:r>
            <a:r>
              <a:rPr lang="ru-RU" b="1" dirty="0"/>
              <a:t>прямого отображения</a:t>
            </a:r>
            <a:r>
              <a:rPr lang="ru-RU" dirty="0"/>
              <a:t>. Память для хранения копий делится на элементы, которые принято называть </a:t>
            </a:r>
            <a:r>
              <a:rPr lang="ru-RU" b="1" dirty="0"/>
              <a:t>строками кэша</a:t>
            </a:r>
            <a:r>
              <a:rPr lang="ru-RU" dirty="0"/>
              <a:t>. Строки кэша могут быть различной длины. Довольно часто используется длина 32 байта, соответствующая стандартно передаваемой из оперативной памяти в процессор группе байтов (пакету). Роль строки кэша состоит в том, что данные из оперативной памяти дублируются в кэш сразу целой строкой, которая содержит запрошенное процессором поле памяти. Таким образом, в кэш попадает не только копия требуемого поля, но и копия группы байтов, расположенных рядом с ним.</a:t>
            </a:r>
          </a:p>
        </p:txBody>
      </p:sp>
    </p:spTree>
    <p:extLst>
      <p:ext uri="{BB962C8B-B14F-4D97-AF65-F5344CB8AC3E}">
        <p14:creationId xmlns:p14="http://schemas.microsoft.com/office/powerpoint/2010/main" val="443161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10.5.1.1. Кэш прямого отображения</a:t>
            </a:r>
            <a:endParaRPr lang="ru-RU" b="1" dirty="0"/>
          </a:p>
        </p:txBody>
      </p:sp>
      <p:sp>
        <p:nvSpPr>
          <p:cNvPr id="3" name="Объект 2"/>
          <p:cNvSpPr>
            <a:spLocks noGrp="1"/>
          </p:cNvSpPr>
          <p:nvPr>
            <p:ph idx="1"/>
          </p:nvPr>
        </p:nvSpPr>
        <p:spPr/>
        <p:txBody>
          <a:bodyPr>
            <a:noAutofit/>
          </a:bodyPr>
          <a:lstStyle/>
          <a:p>
            <a:pPr marL="0" indent="0" algn="just">
              <a:buNone/>
            </a:pPr>
            <a:r>
              <a:rPr lang="ru-RU" sz="2000" dirty="0" smtClean="0"/>
              <a:t>Количество строк в кэше зависит от имеющегося в компьютере физического объема кэша и от длины его строк. Так, например, кэш объемом 4 Кбайт может состоять из 128 </a:t>
            </a:r>
            <a:r>
              <a:rPr lang="ru-RU" sz="2000" dirty="0" err="1" smtClean="0"/>
              <a:t>тридцатидвухбайтных</a:t>
            </a:r>
            <a:r>
              <a:rPr lang="ru-RU" sz="2000" dirty="0" smtClean="0"/>
              <a:t> или 256 </a:t>
            </a:r>
            <a:r>
              <a:rPr lang="ru-RU" sz="2000" dirty="0" err="1" smtClean="0"/>
              <a:t>шестнадцатибайтных</a:t>
            </a:r>
            <a:r>
              <a:rPr lang="ru-RU" sz="2000" dirty="0" smtClean="0"/>
              <a:t> строк. Встречаются и другие варианты. Каждой строке кэш-памяти однозначно соответствует элемент памяти тегов, который содержит значения рассматриваемых далее признаков этой строки.</a:t>
            </a:r>
          </a:p>
          <a:p>
            <a:pPr marL="0" indent="0" algn="just">
              <a:buNone/>
            </a:pPr>
            <a:r>
              <a:rPr lang="ru-RU" sz="2000" dirty="0" smtClean="0"/>
              <a:t>Для получения простого и быстродействующего механизма поиска контроллер кэша рассматривает всю имеющуюся оперативную память как совокупность страниц, которые равны по объему кэшу и также состоят из строк. Простота дублирования и поиска в кэше обеспечивается тем, что копия любой строки из любой страницы всегда занимает в кэше точно такое же положение, что и оригинал на соответствующей странице оперативной памяти. Это значит, что смещение копии строки относительно начала кэш-памяти всегда равно смещению оригинала строки относительно начала ее страницы в оперативной памяти. Таким образом, страница оперативной памяти как бы полностью отображается на память данных в кэше – отсюда и название «кэш прямого отображения».</a:t>
            </a:r>
            <a:endParaRPr lang="ru-RU" sz="2000" dirty="0"/>
          </a:p>
        </p:txBody>
      </p:sp>
    </p:spTree>
    <p:extLst>
      <p:ext uri="{BB962C8B-B14F-4D97-AF65-F5344CB8AC3E}">
        <p14:creationId xmlns:p14="http://schemas.microsoft.com/office/powerpoint/2010/main" val="3689636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10.1. Статическая и динамическая память</a:t>
            </a:r>
            <a:endParaRPr lang="ru-RU" b="1" dirty="0"/>
          </a:p>
        </p:txBody>
      </p:sp>
      <p:sp>
        <p:nvSpPr>
          <p:cNvPr id="3" name="Объект 2"/>
          <p:cNvSpPr>
            <a:spLocks noGrp="1"/>
          </p:cNvSpPr>
          <p:nvPr>
            <p:ph idx="1"/>
          </p:nvPr>
        </p:nvSpPr>
        <p:spPr/>
        <p:txBody>
          <a:bodyPr>
            <a:normAutofit fontScale="92500" lnSpcReduction="10000"/>
          </a:bodyPr>
          <a:lstStyle/>
          <a:p>
            <a:pPr marL="0" indent="0" algn="just">
              <a:buNone/>
            </a:pPr>
            <a:r>
              <a:rPr lang="ru-RU" dirty="0" smtClean="0"/>
              <a:t>Статическая память реализуется на триггерах. Для хранения одного бита памяти требуется не менее шести транзисторов. Такая память может сохранять записанные данные </a:t>
            </a:r>
            <a:r>
              <a:rPr lang="ru-RU" dirty="0" err="1" smtClean="0"/>
              <a:t>неограничено</a:t>
            </a:r>
            <a:r>
              <a:rPr lang="ru-RU" dirty="0" smtClean="0"/>
              <a:t> долго без дополнительных действий (при наличии питания). Ее принято обозначать SRAM (</a:t>
            </a:r>
            <a:r>
              <a:rPr lang="ru-RU" dirty="0" err="1" smtClean="0"/>
              <a:t>Static</a:t>
            </a:r>
            <a:r>
              <a:rPr lang="ru-RU" dirty="0" smtClean="0"/>
              <a:t> </a:t>
            </a:r>
            <a:r>
              <a:rPr lang="ru-RU" dirty="0" err="1" smtClean="0"/>
              <a:t>Random</a:t>
            </a:r>
            <a:r>
              <a:rPr lang="ru-RU" dirty="0" smtClean="0"/>
              <a:t> </a:t>
            </a:r>
            <a:r>
              <a:rPr lang="ru-RU" dirty="0" err="1" smtClean="0"/>
              <a:t>Access</a:t>
            </a:r>
            <a:r>
              <a:rPr lang="ru-RU" dirty="0" smtClean="0"/>
              <a:t> </a:t>
            </a:r>
            <a:r>
              <a:rPr lang="ru-RU" dirty="0" err="1" smtClean="0"/>
              <a:t>Memory</a:t>
            </a:r>
            <a:r>
              <a:rPr lang="ru-RU" dirty="0" smtClean="0"/>
              <a:t> – статическая память с произвольным доступом).</a:t>
            </a:r>
          </a:p>
          <a:p>
            <a:pPr marL="0" indent="0" algn="just">
              <a:buNone/>
            </a:pPr>
            <a:r>
              <a:rPr lang="ru-RU" dirty="0" smtClean="0"/>
              <a:t>Статическая память отличается высоким быстродействием, но в то же время она характеризуется довольно низкой плотностью хранения данных – в одном корпусе микросхемы можно разместить около миллиона байт. При современных требованиях к объемам ОП в компьютере статическая память считается дорогой и громоздкой. Кроме того, такая память отличается высоким энергопотреблением.</a:t>
            </a:r>
            <a:endParaRPr lang="ru-RU" dirty="0"/>
          </a:p>
        </p:txBody>
      </p:sp>
    </p:spTree>
    <p:extLst>
      <p:ext uri="{BB962C8B-B14F-4D97-AF65-F5344CB8AC3E}">
        <p14:creationId xmlns:p14="http://schemas.microsoft.com/office/powerpoint/2010/main" val="693502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10544" y="1055830"/>
            <a:ext cx="9039425" cy="4512457"/>
          </a:xfrm>
          <a:prstGeom prst="rect">
            <a:avLst/>
          </a:prstGeom>
        </p:spPr>
      </p:pic>
    </p:spTree>
    <p:extLst>
      <p:ext uri="{BB962C8B-B14F-4D97-AF65-F5344CB8AC3E}">
        <p14:creationId xmlns:p14="http://schemas.microsoft.com/office/powerpoint/2010/main" val="2843431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10.5.1.2. Многовходовой ассоциативный кэш</a:t>
            </a:r>
            <a:endParaRPr lang="ru-RU" b="1" dirty="0"/>
          </a:p>
        </p:txBody>
      </p:sp>
      <p:sp>
        <p:nvSpPr>
          <p:cNvPr id="3" name="Объект 2"/>
          <p:cNvSpPr>
            <a:spLocks noGrp="1"/>
          </p:cNvSpPr>
          <p:nvPr>
            <p:ph idx="1"/>
          </p:nvPr>
        </p:nvSpPr>
        <p:spPr/>
        <p:txBody>
          <a:bodyPr>
            <a:normAutofit lnSpcReduction="10000"/>
          </a:bodyPr>
          <a:lstStyle/>
          <a:p>
            <a:pPr marL="0" indent="0" algn="just">
              <a:buNone/>
            </a:pPr>
            <a:r>
              <a:rPr lang="ru-RU" dirty="0" smtClean="0"/>
              <a:t>Размещение в кэше двух и более копий «одномерных» строк из разных страниц оперативной памяти допускается в так называемом </a:t>
            </a:r>
            <a:r>
              <a:rPr lang="ru-RU" b="1" dirty="0" smtClean="0"/>
              <a:t>ассоциативном кэше со множественным доступом</a:t>
            </a:r>
            <a:r>
              <a:rPr lang="ru-RU" dirty="0" smtClean="0"/>
              <a:t>, или </a:t>
            </a:r>
            <a:r>
              <a:rPr lang="ru-RU" b="1" dirty="0" smtClean="0"/>
              <a:t>многовходовом ассоциативном </a:t>
            </a:r>
            <a:r>
              <a:rPr lang="ru-RU" dirty="0" smtClean="0"/>
              <a:t>кэше. Иногда такой вариант организации называют </a:t>
            </a:r>
            <a:r>
              <a:rPr lang="ru-RU" b="1" dirty="0" smtClean="0"/>
              <a:t>наборно-ассоциативным кэшем</a:t>
            </a:r>
            <a:r>
              <a:rPr lang="ru-RU" dirty="0" smtClean="0"/>
              <a:t>. Количество копий «одномерных» строк из разных страниц, которые могут быть помещены в кэш, может отражаться в названии кэша: n-</a:t>
            </a:r>
            <a:r>
              <a:rPr lang="ru-RU" b="1" dirty="0" err="1" smtClean="0"/>
              <a:t>входовый</a:t>
            </a:r>
            <a:r>
              <a:rPr lang="ru-RU" dirty="0" smtClean="0"/>
              <a:t> (n-</a:t>
            </a:r>
            <a:r>
              <a:rPr lang="ru-RU" b="1" dirty="0" smtClean="0"/>
              <a:t>связный</a:t>
            </a:r>
            <a:r>
              <a:rPr lang="ru-RU" dirty="0" smtClean="0"/>
              <a:t>) </a:t>
            </a:r>
            <a:r>
              <a:rPr lang="ru-RU" b="1" dirty="0" smtClean="0"/>
              <a:t>ассоциативный кэш</a:t>
            </a:r>
            <a:r>
              <a:rPr lang="ru-RU" dirty="0" smtClean="0"/>
              <a:t>, например, двухвходовый кэш. Понятно, что n-</a:t>
            </a:r>
            <a:r>
              <a:rPr lang="ru-RU" dirty="0" err="1" smtClean="0"/>
              <a:t>входовый</a:t>
            </a:r>
            <a:r>
              <a:rPr lang="ru-RU" dirty="0" smtClean="0"/>
              <a:t> кэш допускает наличие в нем n копий «одномерных» строк. В настоящее время наиболее распространены четырех- и </a:t>
            </a:r>
            <a:r>
              <a:rPr lang="ru-RU" dirty="0" err="1" smtClean="0"/>
              <a:t>восьмивходовые</a:t>
            </a:r>
            <a:r>
              <a:rPr lang="ru-RU" dirty="0" smtClean="0"/>
              <a:t> ассоциативные кэши.</a:t>
            </a:r>
            <a:endParaRPr lang="ru-RU" dirty="0"/>
          </a:p>
        </p:txBody>
      </p:sp>
    </p:spTree>
    <p:extLst>
      <p:ext uri="{BB962C8B-B14F-4D97-AF65-F5344CB8AC3E}">
        <p14:creationId xmlns:p14="http://schemas.microsoft.com/office/powerpoint/2010/main" val="350402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37678" y="1323833"/>
            <a:ext cx="11087032" cy="4039737"/>
          </a:xfrm>
          <a:prstGeom prst="rect">
            <a:avLst/>
          </a:prstGeom>
        </p:spPr>
      </p:pic>
    </p:spTree>
    <p:extLst>
      <p:ext uri="{BB962C8B-B14F-4D97-AF65-F5344CB8AC3E}">
        <p14:creationId xmlns:p14="http://schemas.microsoft.com/office/powerpoint/2010/main" val="3040456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10.5.1.2. Многовходовой ассоциативный кэш</a:t>
            </a:r>
            <a:endParaRPr lang="ru-RU" b="1" dirty="0"/>
          </a:p>
        </p:txBody>
      </p:sp>
      <p:sp>
        <p:nvSpPr>
          <p:cNvPr id="3" name="Объект 2"/>
          <p:cNvSpPr>
            <a:spLocks noGrp="1"/>
          </p:cNvSpPr>
          <p:nvPr>
            <p:ph idx="1"/>
          </p:nvPr>
        </p:nvSpPr>
        <p:spPr/>
        <p:txBody>
          <a:bodyPr/>
          <a:lstStyle/>
          <a:p>
            <a:pPr marL="0" indent="0">
              <a:buNone/>
            </a:pPr>
            <a:r>
              <a:rPr lang="ru-RU" dirty="0" smtClean="0"/>
              <a:t>Ассоциативный кэш </a:t>
            </a:r>
            <a:r>
              <a:rPr lang="ru-RU" dirty="0"/>
              <a:t>представляет собой два экземпляра кэша прямого отображения, которые принято называть </a:t>
            </a:r>
            <a:r>
              <a:rPr lang="ru-RU" b="1" dirty="0"/>
              <a:t>банками кэша</a:t>
            </a:r>
            <a:r>
              <a:rPr lang="ru-RU" dirty="0"/>
              <a:t>. Каждый из банков ассоциативного кэша может содержать копию строки с одним и тем же номером, но из разных страниц памяти. Кроме того, допускается независимый и одновременный просмотр тегов из разных банков. В изображенной на рисунке ситуации в кэше находятся копии двух строк с номером 53</a:t>
            </a:r>
            <a:r>
              <a:rPr lang="ru-RU" baseline="-25000" dirty="0"/>
              <a:t>16</a:t>
            </a:r>
            <a:r>
              <a:rPr lang="ru-RU" dirty="0"/>
              <a:t>: одна из 18</a:t>
            </a:r>
            <a:r>
              <a:rPr lang="ru-RU" baseline="-25000" dirty="0"/>
              <a:t>16</a:t>
            </a:r>
            <a:r>
              <a:rPr lang="ru-RU" dirty="0"/>
              <a:t>, вторая из 20</a:t>
            </a:r>
            <a:r>
              <a:rPr lang="ru-RU" baseline="-25000" dirty="0"/>
              <a:t>16</a:t>
            </a:r>
            <a:r>
              <a:rPr lang="ru-RU" dirty="0"/>
              <a:t>-й страницы.</a:t>
            </a:r>
          </a:p>
        </p:txBody>
      </p:sp>
    </p:spTree>
    <p:extLst>
      <p:ext uri="{BB962C8B-B14F-4D97-AF65-F5344CB8AC3E}">
        <p14:creationId xmlns:p14="http://schemas.microsoft.com/office/powerpoint/2010/main" val="1567173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10.5.1.3. Ассоциативная память</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Ассоциативный </a:t>
            </a:r>
            <a:r>
              <a:rPr lang="ru-RU" dirty="0"/>
              <a:t>кэш является разновидностью </a:t>
            </a:r>
            <a:r>
              <a:rPr lang="ru-RU" b="1" dirty="0"/>
              <a:t>ассоциативной памяти</a:t>
            </a:r>
            <a:r>
              <a:rPr lang="ru-RU" dirty="0" smtClean="0"/>
              <a:t>. Выборка кода из обычной памяти, которую называют также </a:t>
            </a:r>
            <a:r>
              <a:rPr lang="ru-RU" b="1" dirty="0" smtClean="0"/>
              <a:t>адресуемой</a:t>
            </a:r>
            <a:r>
              <a:rPr lang="ru-RU" dirty="0" smtClean="0"/>
              <a:t>, осуществляется с помощью задания адреса, никак не связанного со значением кода. В ассоциативной памяти выборка кода связана, т. е. ассоциируется с его значением или со значением некоторой его части, которую принято называть </a:t>
            </a:r>
            <a:r>
              <a:rPr lang="ru-RU" b="1" dirty="0" smtClean="0"/>
              <a:t>ключом поиска</a:t>
            </a:r>
            <a:r>
              <a:rPr lang="ru-RU" dirty="0" smtClean="0"/>
              <a:t>, или просто </a:t>
            </a:r>
            <a:r>
              <a:rPr lang="ru-RU" b="1" dirty="0" smtClean="0"/>
              <a:t>ключом</a:t>
            </a:r>
            <a:r>
              <a:rPr lang="ru-RU" dirty="0" smtClean="0"/>
              <a:t>.</a:t>
            </a:r>
          </a:p>
          <a:p>
            <a:pPr marL="0" indent="0" algn="just">
              <a:buNone/>
            </a:pPr>
            <a:r>
              <a:rPr lang="ru-RU" dirty="0" smtClean="0"/>
              <a:t>В общем случае в ассоциативной памяти каждый записываемый код сопровождается дополнительным уникальным (т. е. не повторяющимся нигде) кодом ключа. Можно даже считать, что ключ, в отличие от адреса, является неотделимой составной частью кода данного. Например, в случае ассоциативного кэша таким ключом поиска является тег страницы, сопровождающий копию любой строки в кэше. Для выполнения чтения значение ключа кода в памяти сравнивается в заданным значением ключа поиска. В случае совпадения сравниваемых значений код считывается из памяти.</a:t>
            </a:r>
          </a:p>
          <a:p>
            <a:pPr marL="0" indent="0" algn="just">
              <a:buNone/>
            </a:pPr>
            <a:r>
              <a:rPr lang="ru-RU" dirty="0" smtClean="0"/>
              <a:t>Ассоциативная память используется в основном для решения задач, требующих быстрого поиск в относительно небольших объемах данных.</a:t>
            </a:r>
            <a:endParaRPr lang="ru-RU" dirty="0"/>
          </a:p>
        </p:txBody>
      </p:sp>
    </p:spTree>
    <p:extLst>
      <p:ext uri="{BB962C8B-B14F-4D97-AF65-F5344CB8AC3E}">
        <p14:creationId xmlns:p14="http://schemas.microsoft.com/office/powerpoint/2010/main" val="1067522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10.5.1.4. Управление ассоциативным кэшем</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Для выявления наличия нужных данных в ассоциативном кэше уже недостаточно анализа физического адреса и сравнения тега с номером строки. В нем следует просмотреть n элементов памяти тегов в n различных банках кэша, причем лучше организовать их параллельный просмотр. Если тег в одном из банков совпадает с номером страницы из физического адреса, то поиск завершается попаданием в кэш. Если нет совпадения ни в одном из банков, фиксируется промах кэша. Сложности возникают также при определении замещаемой строки в случае, когда нужная строка занята во всех банках.</a:t>
            </a:r>
          </a:p>
          <a:p>
            <a:pPr marL="0" indent="0" algn="just">
              <a:buNone/>
            </a:pPr>
            <a:r>
              <a:rPr lang="ru-RU" dirty="0" smtClean="0"/>
              <a:t>Чаще всего используется алгоритм LRU (</a:t>
            </a:r>
            <a:r>
              <a:rPr lang="ru-RU" dirty="0" err="1" smtClean="0"/>
              <a:t>Least</a:t>
            </a:r>
            <a:r>
              <a:rPr lang="ru-RU" dirty="0" smtClean="0"/>
              <a:t> </a:t>
            </a:r>
            <a:r>
              <a:rPr lang="ru-RU" dirty="0" err="1" smtClean="0"/>
              <a:t>Recently</a:t>
            </a:r>
            <a:r>
              <a:rPr lang="ru-RU" dirty="0" smtClean="0"/>
              <a:t> </a:t>
            </a:r>
            <a:r>
              <a:rPr lang="ru-RU" dirty="0" err="1" smtClean="0"/>
              <a:t>Used</a:t>
            </a:r>
            <a:r>
              <a:rPr lang="ru-RU" dirty="0" smtClean="0"/>
              <a:t>, наиболее давно использованный), в соответствии с ним из кэша вытесняется строка, к которой дольше всего не было обращений. Для его реализации может быть, например, составлен связный список копий «одномерных» строк из разных банков. При каждом обращении в кэш этот список модифицируется так, что в его начало попадает наиболее часто (а в конец – наименее часто) используемый элемент. При возникновении необходимости из кэша вытесняется последний элемент списка. </a:t>
            </a:r>
          </a:p>
        </p:txBody>
      </p:sp>
    </p:spTree>
    <p:extLst>
      <p:ext uri="{BB962C8B-B14F-4D97-AF65-F5344CB8AC3E}">
        <p14:creationId xmlns:p14="http://schemas.microsoft.com/office/powerpoint/2010/main" val="23935477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10.5.1.4. Управление ассоциативным кэшем</a:t>
            </a:r>
            <a:endParaRPr lang="ru-RU" b="1" dirty="0"/>
          </a:p>
        </p:txBody>
      </p:sp>
      <p:sp>
        <p:nvSpPr>
          <p:cNvPr id="3" name="Объект 2"/>
          <p:cNvSpPr>
            <a:spLocks noGrp="1"/>
          </p:cNvSpPr>
          <p:nvPr>
            <p:ph idx="1"/>
          </p:nvPr>
        </p:nvSpPr>
        <p:spPr/>
        <p:txBody>
          <a:bodyPr/>
          <a:lstStyle/>
          <a:p>
            <a:pPr marL="0" indent="0">
              <a:buNone/>
            </a:pPr>
            <a:r>
              <a:rPr lang="ru-RU" dirty="0" smtClean="0"/>
              <a:t>Другой алгоритм – </a:t>
            </a:r>
            <a:r>
              <a:rPr lang="ru-RU" dirty="0" err="1" smtClean="0"/>
              <a:t>Most</a:t>
            </a:r>
            <a:r>
              <a:rPr lang="ru-RU" dirty="0" smtClean="0"/>
              <a:t> </a:t>
            </a:r>
            <a:r>
              <a:rPr lang="ru-RU" dirty="0" err="1" smtClean="0"/>
              <a:t>Recently</a:t>
            </a:r>
            <a:r>
              <a:rPr lang="ru-RU" dirty="0" smtClean="0"/>
              <a:t> </a:t>
            </a:r>
            <a:r>
              <a:rPr lang="ru-RU" dirty="0" err="1" smtClean="0"/>
              <a:t>Used</a:t>
            </a:r>
            <a:r>
              <a:rPr lang="ru-RU" dirty="0" smtClean="0"/>
              <a:t> (MRU), в нем вытесняется последняя использованная запись. Показывает хорошую производительность для случаев, когда высока вероятность доступа к более давним записям.</a:t>
            </a:r>
          </a:p>
          <a:p>
            <a:pPr marL="0" indent="0">
              <a:buNone/>
            </a:pPr>
            <a:r>
              <a:rPr lang="ru-RU" dirty="0" err="1" smtClean="0"/>
              <a:t>Least</a:t>
            </a:r>
            <a:r>
              <a:rPr lang="ru-RU" dirty="0" smtClean="0"/>
              <a:t> </a:t>
            </a:r>
            <a:r>
              <a:rPr lang="ru-RU" dirty="0" err="1" smtClean="0"/>
              <a:t>Frequently</a:t>
            </a:r>
            <a:r>
              <a:rPr lang="ru-RU" dirty="0" smtClean="0"/>
              <a:t> </a:t>
            </a:r>
            <a:r>
              <a:rPr lang="ru-RU" dirty="0" err="1" smtClean="0"/>
              <a:t>Used</a:t>
            </a:r>
            <a:r>
              <a:rPr lang="ru-RU" dirty="0" smtClean="0"/>
              <a:t> (LFU) – вытесняется запись, используемая реже всех.</a:t>
            </a:r>
          </a:p>
          <a:p>
            <a:pPr marL="0" indent="0">
              <a:buNone/>
            </a:pPr>
            <a:r>
              <a:rPr lang="ru-RU" dirty="0" err="1" smtClean="0"/>
              <a:t>Adaptive</a:t>
            </a:r>
            <a:r>
              <a:rPr lang="ru-RU" dirty="0" smtClean="0"/>
              <a:t> </a:t>
            </a:r>
            <a:r>
              <a:rPr lang="ru-RU" dirty="0" err="1" smtClean="0"/>
              <a:t>Replacement</a:t>
            </a:r>
            <a:r>
              <a:rPr lang="ru-RU" dirty="0" smtClean="0"/>
              <a:t> </a:t>
            </a:r>
            <a:r>
              <a:rPr lang="ru-RU" dirty="0" err="1" smtClean="0"/>
              <a:t>Cache</a:t>
            </a:r>
            <a:r>
              <a:rPr lang="ru-RU" dirty="0" smtClean="0"/>
              <a:t> (ARC) – комбинация LRU и LFU.</a:t>
            </a:r>
          </a:p>
          <a:p>
            <a:pPr marL="0" indent="0">
              <a:buNone/>
            </a:pPr>
            <a:r>
              <a:rPr lang="ru-RU" dirty="0" err="1" smtClean="0"/>
              <a:t>Random</a:t>
            </a:r>
            <a:r>
              <a:rPr lang="ru-RU" dirty="0" smtClean="0"/>
              <a:t> </a:t>
            </a:r>
            <a:r>
              <a:rPr lang="ru-RU" dirty="0" err="1" smtClean="0"/>
              <a:t>Replacement</a:t>
            </a:r>
            <a:r>
              <a:rPr lang="ru-RU" dirty="0" smtClean="0"/>
              <a:t> (RR) – случайное вытеснение – вытесняется случайная запись.</a:t>
            </a:r>
          </a:p>
          <a:p>
            <a:pPr marL="0" indent="0">
              <a:buNone/>
            </a:pPr>
            <a:endParaRPr lang="ru-RU" dirty="0"/>
          </a:p>
        </p:txBody>
      </p:sp>
    </p:spTree>
    <p:extLst>
      <p:ext uri="{BB962C8B-B14F-4D97-AF65-F5344CB8AC3E}">
        <p14:creationId xmlns:p14="http://schemas.microsoft.com/office/powerpoint/2010/main" val="20126850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10.5.2. Многоуровневый кэш</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Самый быстродействующий, но при этом самый маленький по объему уровень кэша встраивается в микросхему процессора. Он обозначается L1 и называется внутренним, или первичным кэшем. В настоящее время кэш обычно реализуется в виде двух независимых банков объемом 8 – 32 Кбайт каждый. Один банк внутреннего кэша используется только для хранения данных, а второй – для команд. Такую структуру называют разделенной, или гарвардской, архитектурой кэша. Раздельная структура кэша имеет ряд преимуществ. Во-первых, банки кэша допускают одновременное и независимое выполнение операций считывания/записи через отдельные каналы доступа к ОП. Это примерно вдвое увеличивает пропускную способность кэша. Во-вторых, разделенный кэш допускает упрощенную организацию банка с кодами команд, поскольку во время выполнения программы они обычно не меняются, в то время как находящиеся в кэше коды данных могут изменяться.</a:t>
            </a:r>
            <a:endParaRPr lang="ru-RU" dirty="0"/>
          </a:p>
        </p:txBody>
      </p:sp>
    </p:spTree>
    <p:extLst>
      <p:ext uri="{BB962C8B-B14F-4D97-AF65-F5344CB8AC3E}">
        <p14:creationId xmlns:p14="http://schemas.microsoft.com/office/powerpoint/2010/main" val="3267393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10.5.2. Многоуровневый кэш</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a:t>Отметим, что в связи с включением в микросхему процессора устройств, не связанных с его основными функциями, введено понятие </a:t>
            </a:r>
            <a:r>
              <a:rPr lang="ru-RU" b="1" dirty="0"/>
              <a:t>ядро процессора</a:t>
            </a:r>
            <a:r>
              <a:rPr lang="ru-RU" dirty="0"/>
              <a:t>, к которому относится только часть его микросхемы, содержащая АЛУ, устройство управления, регистры и т. д., то есть те элементы, которые и составляют собственно процессор. Любые дополнительные элементы, включаемые в микросхему процессора для повышения эффективности системы такие как, например, кэш первого уровня, не входя в ядро процессора.</a:t>
            </a:r>
          </a:p>
          <a:p>
            <a:pPr marL="0" indent="0" algn="just">
              <a:buNone/>
            </a:pPr>
            <a:r>
              <a:rPr lang="ru-RU" dirty="0"/>
              <a:t>Следующий уровень кэша обозначается </a:t>
            </a:r>
            <a:r>
              <a:rPr lang="ru-RU" b="1" dirty="0"/>
              <a:t>L2</a:t>
            </a:r>
            <a:r>
              <a:rPr lang="ru-RU" dirty="0"/>
              <a:t> и называется </a:t>
            </a:r>
            <a:r>
              <a:rPr lang="ru-RU" b="1" dirty="0"/>
              <a:t>внешним</a:t>
            </a:r>
            <a:r>
              <a:rPr lang="ru-RU" dirty="0"/>
              <a:t>, или </a:t>
            </a:r>
            <a:r>
              <a:rPr lang="ru-RU" b="1" dirty="0"/>
              <a:t>вторичным</a:t>
            </a:r>
            <a:r>
              <a:rPr lang="ru-RU" dirty="0"/>
              <a:t>. Он реализуется в виде отдельной микросхемы статической памяти объемом 256 – 512 Кбайт. Если в системе используется всего два уровня кэша, то внешний кэш может иметь объем 2 – 4 Мбайт. Обычно второй уровень кэша содержит одновременно как коды команд, так и коды данных. Такую структуру называют </a:t>
            </a:r>
            <a:r>
              <a:rPr lang="ru-RU" b="1" dirty="0"/>
              <a:t>объединенной</a:t>
            </a:r>
            <a:r>
              <a:rPr lang="ru-RU" dirty="0"/>
              <a:t>, или </a:t>
            </a:r>
            <a:r>
              <a:rPr lang="ru-RU" b="1" dirty="0"/>
              <a:t>принстонской</a:t>
            </a:r>
            <a:r>
              <a:rPr lang="ru-RU" dirty="0"/>
              <a:t>, архитектурой кэша.</a:t>
            </a:r>
          </a:p>
          <a:p>
            <a:pPr marL="0" indent="0">
              <a:buNone/>
            </a:pPr>
            <a:endParaRPr lang="ru-RU" dirty="0"/>
          </a:p>
        </p:txBody>
      </p:sp>
    </p:spTree>
    <p:extLst>
      <p:ext uri="{BB962C8B-B14F-4D97-AF65-F5344CB8AC3E}">
        <p14:creationId xmlns:p14="http://schemas.microsoft.com/office/powerpoint/2010/main" val="651538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10.5.2. Многоуровневый кэш</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Довольно часто компьютеры имеют еще один внешний кэш – кэш третьего уровня L3. Его объем доходит до 16 – 32 Мбайт, а быстродействие ниже, чем у кэша первого и второго уровней, но все-таки существенно выше, чем у микросхем динамической ОП. Обычно содержимое кэша первого уровня целиком находится в кэше второго уровня. А при наличии кэша третьего уровня содержимое двух верхних уровней целиком помещается в третий.</a:t>
            </a:r>
          </a:p>
          <a:p>
            <a:pPr marL="0" indent="0" algn="just">
              <a:buNone/>
            </a:pPr>
            <a:r>
              <a:rPr lang="ru-RU" dirty="0" smtClean="0"/>
              <a:t>Существует простая и эффективная архитектура многоуровневого кэша.  Она носит название кэш жертв (</a:t>
            </a:r>
            <a:r>
              <a:rPr lang="ru-RU" dirty="0" err="1" smtClean="0"/>
              <a:t>victim</a:t>
            </a:r>
            <a:r>
              <a:rPr lang="ru-RU" dirty="0" smtClean="0"/>
              <a:t> </a:t>
            </a:r>
            <a:r>
              <a:rPr lang="ru-RU" dirty="0" err="1" smtClean="0"/>
              <a:t>cache</a:t>
            </a:r>
            <a:r>
              <a:rPr lang="ru-RU" dirty="0" smtClean="0"/>
              <a:t>) и состоит из двух кэшей: большого кэша низкой ассоциативности и маленького кэша высокой ассоциативности. Такая организация позволяет достичь числа промахов, соответствующего кэшу более высокой ассоциативности при меньших издержках. Свое название она получила из-за алгоритма работы: данные сначала попадают в большой кэш, при удалении оттуда, помещаются в маленький кэш. Поиск осуществляется одновременно в обоих кэшах. При попадании в маленький кэш, данные переносятся в большой снова. В любой момент времени данные могут находится только в одном из кэшей. Эффективность: для 4Кб кэша прямого отображения кэш жертв на 4 записи устраняет от 20 – до 95% всех конфликтов.</a:t>
            </a:r>
          </a:p>
        </p:txBody>
      </p:sp>
    </p:spTree>
    <p:extLst>
      <p:ext uri="{BB962C8B-B14F-4D97-AF65-F5344CB8AC3E}">
        <p14:creationId xmlns:p14="http://schemas.microsoft.com/office/powerpoint/2010/main" val="3865844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10.1. Статическая и динамическая память</a:t>
            </a:r>
            <a:endParaRPr lang="ru-RU"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В настоящее время биты ОП реализуют с помощью конденсаторов. Считается, что конденсатор с высоким уровнем напряжения между обкладками содержит цифру 1, а с низким – цифру 0. Для обслуживания конденсатора к нему подсоединяется всего один транзистор (сравните с шестью транзисторами триггера). Такая реализация бита имеет значительно более высокую плотность хранения данных – в одном корпусе микросхемы можно поместить десятки миллионов байт. </a:t>
            </a:r>
          </a:p>
          <a:p>
            <a:pPr marL="0" indent="0" algn="just">
              <a:buNone/>
            </a:pPr>
            <a:r>
              <a:rPr lang="ru-RU" dirty="0" smtClean="0"/>
              <a:t>Недостатком ОП на конденсаторах являются ее относительно низкие скоростные показатели. Есть еще один негативный фактор –  конденсаторы через несколько миллисекунд самопроизвольно теряют заряд. Чтобы находящиеся в ОП данные и программы при этом сохранялись, состояние конденсаторов необходимо периодически восстанавливать до исходного уровня. Для этого осуществляются периодическое считывание хранящихся данных и повторная их запись. Такой процесс называется </a:t>
            </a:r>
            <a:r>
              <a:rPr lang="ru-RU" b="1" dirty="0" smtClean="0"/>
              <a:t>регенерацией памяти</a:t>
            </a:r>
            <a:r>
              <a:rPr lang="ru-RU" dirty="0" smtClean="0"/>
              <a:t>. </a:t>
            </a:r>
          </a:p>
          <a:p>
            <a:pPr marL="0" indent="0" algn="just">
              <a:buNone/>
            </a:pPr>
            <a:r>
              <a:rPr lang="ru-RU" dirty="0" smtClean="0"/>
              <a:t>ОП, реализованную в виде периодически подзаряжаемых конденсаторов, называют </a:t>
            </a:r>
            <a:r>
              <a:rPr lang="ru-RU" b="1" dirty="0" smtClean="0"/>
              <a:t>динамической</a:t>
            </a:r>
            <a:r>
              <a:rPr lang="ru-RU" dirty="0" smtClean="0"/>
              <a:t> и обозначают </a:t>
            </a:r>
            <a:r>
              <a:rPr lang="ru-RU" b="1" dirty="0" smtClean="0"/>
              <a:t>DRAM</a:t>
            </a:r>
            <a:r>
              <a:rPr lang="ru-RU" dirty="0" smtClean="0"/>
              <a:t> (от </a:t>
            </a:r>
            <a:r>
              <a:rPr lang="ru-RU" dirty="0" err="1" smtClean="0"/>
              <a:t>Dynamic</a:t>
            </a:r>
            <a:r>
              <a:rPr lang="ru-RU" dirty="0" smtClean="0"/>
              <a:t> </a:t>
            </a:r>
            <a:r>
              <a:rPr lang="ru-RU" dirty="0" err="1" smtClean="0"/>
              <a:t>Random</a:t>
            </a:r>
            <a:r>
              <a:rPr lang="ru-RU" dirty="0" smtClean="0"/>
              <a:t> </a:t>
            </a:r>
            <a:r>
              <a:rPr lang="ru-RU" dirty="0" err="1" smtClean="0"/>
              <a:t>Access</a:t>
            </a:r>
            <a:r>
              <a:rPr lang="ru-RU" dirty="0" smtClean="0"/>
              <a:t> </a:t>
            </a:r>
            <a:r>
              <a:rPr lang="ru-RU" dirty="0" err="1" smtClean="0"/>
              <a:t>Memory</a:t>
            </a:r>
            <a:r>
              <a:rPr lang="ru-RU" dirty="0" smtClean="0"/>
              <a:t> – динамическая память с произвольным доступом).</a:t>
            </a:r>
            <a:endParaRPr lang="ru-RU" dirty="0"/>
          </a:p>
        </p:txBody>
      </p:sp>
    </p:spTree>
    <p:extLst>
      <p:ext uri="{BB962C8B-B14F-4D97-AF65-F5344CB8AC3E}">
        <p14:creationId xmlns:p14="http://schemas.microsoft.com/office/powerpoint/2010/main" val="1492041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10.5.3. Когерентность кэша</a:t>
            </a:r>
            <a:endParaRPr lang="ru-RU" b="1" dirty="0"/>
          </a:p>
        </p:txBody>
      </p:sp>
      <p:sp>
        <p:nvSpPr>
          <p:cNvPr id="3" name="Объект 2"/>
          <p:cNvSpPr>
            <a:spLocks noGrp="1"/>
          </p:cNvSpPr>
          <p:nvPr>
            <p:ph idx="1"/>
          </p:nvPr>
        </p:nvSpPr>
        <p:spPr/>
        <p:txBody>
          <a:bodyPr/>
          <a:lstStyle/>
          <a:p>
            <a:pPr marL="0" indent="0" algn="just">
              <a:buNone/>
            </a:pPr>
            <a:r>
              <a:rPr lang="ru-RU" dirty="0" smtClean="0"/>
              <a:t>Задача поддержания одинаковых значений у кодов, находящихся в ОП и в кэше, называется </a:t>
            </a:r>
            <a:r>
              <a:rPr lang="ru-RU" b="1" dirty="0" smtClean="0"/>
              <a:t>проблемой когерентности (достоверности, целостности) кэша.</a:t>
            </a:r>
            <a:endParaRPr lang="ru-RU" b="1" dirty="0"/>
          </a:p>
          <a:p>
            <a:pPr marL="0" indent="0" algn="just">
              <a:buNone/>
            </a:pPr>
            <a:r>
              <a:rPr lang="ru-RU" dirty="0" smtClean="0"/>
              <a:t>Когда исходный код находится в оперативной памяти, а его копия помещена в кэш, возможны два варианта нарушения когерентности. </a:t>
            </a:r>
          </a:p>
          <a:p>
            <a:pPr algn="just"/>
            <a:r>
              <a:rPr lang="ru-RU" dirty="0" smtClean="0"/>
              <a:t>Во-первых, ко многовходовой ОП может обращаться не только процессор.</a:t>
            </a:r>
          </a:p>
          <a:p>
            <a:pPr algn="just"/>
            <a:r>
              <a:rPr lang="ru-RU" dirty="0" smtClean="0"/>
              <a:t>Во-вторых, процессор может изменить значение в кэше, а код в оперативной памяти при этом оставить без изменения. </a:t>
            </a:r>
            <a:endParaRPr lang="ru-RU" dirty="0"/>
          </a:p>
        </p:txBody>
      </p:sp>
    </p:spTree>
    <p:extLst>
      <p:ext uri="{BB962C8B-B14F-4D97-AF65-F5344CB8AC3E}">
        <p14:creationId xmlns:p14="http://schemas.microsoft.com/office/powerpoint/2010/main" val="15360415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10.5.3. Когерентность кэша</a:t>
            </a:r>
            <a:endParaRPr lang="ru-RU" b="1" dirty="0"/>
          </a:p>
        </p:txBody>
      </p:sp>
      <p:sp>
        <p:nvSpPr>
          <p:cNvPr id="3" name="Объект 2"/>
          <p:cNvSpPr>
            <a:spLocks noGrp="1"/>
          </p:cNvSpPr>
          <p:nvPr>
            <p:ph idx="1"/>
          </p:nvPr>
        </p:nvSpPr>
        <p:spPr/>
        <p:txBody>
          <a:bodyPr>
            <a:noAutofit/>
          </a:bodyPr>
          <a:lstStyle/>
          <a:p>
            <a:pPr marL="0" indent="0" algn="just">
              <a:buNone/>
            </a:pPr>
            <a:r>
              <a:rPr lang="ru-RU" sz="2000" dirty="0" smtClean="0"/>
              <a:t>Существует несколько способов поддержания когерентности кэша. В схеме </a:t>
            </a:r>
            <a:r>
              <a:rPr lang="ru-RU" sz="2000" b="1" dirty="0" smtClean="0"/>
              <a:t>прямой</a:t>
            </a:r>
            <a:r>
              <a:rPr lang="ru-RU" sz="2000" dirty="0" smtClean="0"/>
              <a:t> записи измененный процессором код заменяется в кэше и в ОП одновременно. Это надежный вариант, в котором несоответствие кодов не возникает. Вместе с тем его использование снижает быстродействие системы. Более высокой эффективностью обладают схемы, которые выполняют запись в ОП с некоторой задержкой во времени относительно момента записи в кэш. При использовании </a:t>
            </a:r>
            <a:r>
              <a:rPr lang="ru-RU" sz="2000" b="1" dirty="0" smtClean="0"/>
              <a:t>обратной</a:t>
            </a:r>
            <a:r>
              <a:rPr lang="ru-RU" sz="2000" dirty="0" smtClean="0"/>
              <a:t> записи, которую называют также </a:t>
            </a:r>
            <a:r>
              <a:rPr lang="ru-RU" sz="2000" b="1" dirty="0" smtClean="0"/>
              <a:t>буферизированной сквозной записью</a:t>
            </a:r>
            <a:r>
              <a:rPr lang="ru-RU" sz="2000" dirty="0" smtClean="0"/>
              <a:t>, значение передается в память в первом же свободном такте работы процессора. А в схеме </a:t>
            </a:r>
            <a:r>
              <a:rPr lang="ru-RU" sz="2000" b="1" dirty="0" smtClean="0"/>
              <a:t>отложенной</a:t>
            </a:r>
            <a:r>
              <a:rPr lang="ru-RU" sz="2000" dirty="0" smtClean="0"/>
              <a:t> записи передача измененного кода в ОП выполняется только при окончательном заполнении кэша, т. е. когда для помещения в кэш нового значения не оказывается свободной области. При этом в соответствии с алгоритмом LRU в ОП переносится наименее часто используемая строк кэша.</a:t>
            </a:r>
          </a:p>
          <a:p>
            <a:pPr marL="0" indent="0" algn="just">
              <a:buNone/>
            </a:pPr>
            <a:r>
              <a:rPr lang="ru-RU" sz="2000" dirty="0" smtClean="0"/>
              <a:t>Схемы обратной и отложенной записи более эффективны, т. к. не требуют при выполнении каждой операции записи обращения к ОП. Но они и более сложны, т. к. нужно уметь определять, следует ли выталкиваемую из кэша строку переписывать в ОП. Для экономии времени строки, флаг М которых равен 0, в ОП не дублируются. Кроме того, нужно заботиться о поддержании соответствия содержимого кэша и основной памяти.</a:t>
            </a:r>
            <a:endParaRPr lang="ru-RU" sz="2000" dirty="0"/>
          </a:p>
        </p:txBody>
      </p:sp>
    </p:spTree>
    <p:extLst>
      <p:ext uri="{BB962C8B-B14F-4D97-AF65-F5344CB8AC3E}">
        <p14:creationId xmlns:p14="http://schemas.microsoft.com/office/powerpoint/2010/main" val="31206016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10.5.4. Микросхемы кэша</a:t>
            </a:r>
            <a:endParaRPr lang="ru-RU" b="1" dirty="0"/>
          </a:p>
        </p:txBody>
      </p:sp>
      <p:sp>
        <p:nvSpPr>
          <p:cNvPr id="3" name="Объект 2"/>
          <p:cNvSpPr>
            <a:spLocks noGrp="1"/>
          </p:cNvSpPr>
          <p:nvPr>
            <p:ph idx="1"/>
          </p:nvPr>
        </p:nvSpPr>
        <p:spPr/>
        <p:txBody>
          <a:bodyPr>
            <a:noAutofit/>
          </a:bodyPr>
          <a:lstStyle/>
          <a:p>
            <a:pPr marL="0" indent="0" algn="just">
              <a:buNone/>
            </a:pPr>
            <a:r>
              <a:rPr lang="ru-RU" sz="2000" dirty="0" smtClean="0"/>
              <a:t>Более дешевые микросхемы динамической памяти (DRAM) не могут обеспечить необходимых кэшу скоростных характеристик. Поэтому внешний кэш всегда реализуется на более дорогих микросхемах статической памяти (SRAM), основными разновидностями которой являются асинхронная (</a:t>
            </a:r>
            <a:r>
              <a:rPr lang="ru-RU" sz="2000" dirty="0" err="1" smtClean="0"/>
              <a:t>Asynchronous</a:t>
            </a:r>
            <a:r>
              <a:rPr lang="ru-RU" sz="2000" dirty="0" smtClean="0"/>
              <a:t> SRAM), синхронная пакетная (</a:t>
            </a:r>
            <a:r>
              <a:rPr lang="ru-RU" sz="2000" dirty="0" err="1" smtClean="0"/>
              <a:t>Synchronous</a:t>
            </a:r>
            <a:r>
              <a:rPr lang="ru-RU" sz="2000" dirty="0" smtClean="0"/>
              <a:t> </a:t>
            </a:r>
            <a:r>
              <a:rPr lang="ru-RU" sz="2000" dirty="0" err="1" smtClean="0"/>
              <a:t>Burst</a:t>
            </a:r>
            <a:r>
              <a:rPr lang="ru-RU" sz="2000" dirty="0" smtClean="0"/>
              <a:t> SRAM) и синхронная конвейерно-пакетная (</a:t>
            </a:r>
            <a:r>
              <a:rPr lang="ru-RU" sz="2000" dirty="0" err="1" smtClean="0"/>
              <a:t>Pipeline</a:t>
            </a:r>
            <a:r>
              <a:rPr lang="ru-RU" sz="2000" dirty="0" smtClean="0"/>
              <a:t> </a:t>
            </a:r>
            <a:r>
              <a:rPr lang="ru-RU" sz="2000" dirty="0" err="1" smtClean="0"/>
              <a:t>Burst</a:t>
            </a:r>
            <a:r>
              <a:rPr lang="ru-RU" sz="2000" dirty="0" smtClean="0"/>
              <a:t> SRAM) статическая память.</a:t>
            </a:r>
          </a:p>
          <a:p>
            <a:pPr marL="0" indent="0" algn="just">
              <a:buNone/>
            </a:pPr>
            <a:endParaRPr lang="ru-RU" sz="2000" dirty="0" smtClean="0"/>
          </a:p>
          <a:p>
            <a:pPr marL="0" indent="0" algn="just">
              <a:buNone/>
            </a:pPr>
            <a:r>
              <a:rPr lang="ru-RU" sz="2000" dirty="0" smtClean="0"/>
              <a:t>В синхронных видах микросхем пакетной и конвейерно-пакетной памяти передача данных организована так же, как у динамических микросхем BEDO DRAM и SDRAM, - пакетами, что наряду с синхронизацией обеспечивает повышение их эффективности по сравнению с асинхронными микросхемами. В конвейерно-пакетных микросхемах, как и в микросхемах EDO DRAM, введены дополнительные внутренние буферные регистры данных, обеспечивающие конвейерное совмещение во времени действий считывания данных шиной и формирования адреса следующей ячейки. Кроме того, у них, как в микросхемах DDR DRAM, данные передаются на удвоенной скорости. Это обеспечивает время доступа у конвейерно-пакетных микросхем 2-3 </a:t>
            </a:r>
            <a:r>
              <a:rPr lang="ru-RU" sz="2000" dirty="0" err="1" smtClean="0"/>
              <a:t>нс</a:t>
            </a:r>
            <a:r>
              <a:rPr lang="ru-RU" sz="2000" dirty="0" smtClean="0"/>
              <a:t> на частотах более 400 МГц.</a:t>
            </a:r>
          </a:p>
        </p:txBody>
      </p:sp>
    </p:spTree>
    <p:extLst>
      <p:ext uri="{BB962C8B-B14F-4D97-AF65-F5344CB8AC3E}">
        <p14:creationId xmlns:p14="http://schemas.microsoft.com/office/powerpoint/2010/main" val="37647963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10.5.5. Оптимизации кэшей</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Время доступа к значениям в памяти при использовании кэша вычисляется по следующей формуле:</a:t>
            </a:r>
          </a:p>
          <a:p>
            <a:pPr marL="0" indent="0" algn="just">
              <a:buNone/>
            </a:pPr>
            <a:r>
              <a:rPr lang="ru-RU" dirty="0" smtClean="0"/>
              <a:t>Среднее время доступа = доля попаданий * время доступа к кэшу + доля промахов * стоимость промаха;</a:t>
            </a:r>
          </a:p>
          <a:p>
            <a:pPr marL="0" indent="0" algn="just">
              <a:buNone/>
            </a:pPr>
            <a:r>
              <a:rPr lang="ru-RU" dirty="0" smtClean="0"/>
              <a:t>Исходя из формулы все оптимизации кэшей можно разделить на три категории:</a:t>
            </a:r>
          </a:p>
          <a:p>
            <a:pPr marL="0" indent="0" algn="just">
              <a:buNone/>
            </a:pPr>
            <a:r>
              <a:rPr lang="ru-RU" dirty="0" smtClean="0"/>
              <a:t>1.     Оптимизации, сокращающие долю промахов: увеличение размера строки кэша, увеличение объема кэша, повышение ассоциативности.</a:t>
            </a:r>
          </a:p>
          <a:p>
            <a:pPr marL="0" indent="0" algn="just">
              <a:buNone/>
            </a:pPr>
            <a:r>
              <a:rPr lang="ru-RU" dirty="0" smtClean="0"/>
              <a:t>2.     Оптимизации, сокращающие стоимость промаха: многоуровневые кэши, кэши отдающие чтению более высокий приоритет, чем записи.</a:t>
            </a:r>
          </a:p>
          <a:p>
            <a:pPr marL="0" indent="0" algn="just">
              <a:buNone/>
            </a:pPr>
            <a:r>
              <a:rPr lang="ru-RU" dirty="0" smtClean="0"/>
              <a:t>3.     Оптимизации, сокращающие время при попадании в кэш: механизмы, не использующие трансляцию адреса.</a:t>
            </a:r>
          </a:p>
          <a:p>
            <a:pPr marL="0" indent="0">
              <a:buNone/>
            </a:pPr>
            <a:endParaRPr lang="ru-RU" dirty="0" smtClean="0"/>
          </a:p>
          <a:p>
            <a:pPr marL="0" indent="0">
              <a:buNone/>
            </a:pPr>
            <a:endParaRPr lang="ru-RU" dirty="0"/>
          </a:p>
        </p:txBody>
      </p:sp>
    </p:spTree>
    <p:extLst>
      <p:ext uri="{BB962C8B-B14F-4D97-AF65-F5344CB8AC3E}">
        <p14:creationId xmlns:p14="http://schemas.microsoft.com/office/powerpoint/2010/main" val="3309713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10.5.5. Оптимизации кэшей</a:t>
            </a:r>
            <a:endParaRPr lang="ru-RU"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Прежде чем рассматривать пути сокращения доли промахов необходимо определить типы промахов.  Выделяют следующие три типа:</a:t>
            </a:r>
          </a:p>
          <a:p>
            <a:pPr marL="0" indent="0" algn="just">
              <a:buNone/>
            </a:pPr>
            <a:r>
              <a:rPr lang="ru-RU" dirty="0" smtClean="0"/>
              <a:t>1.     Вынужденные (</a:t>
            </a:r>
            <a:r>
              <a:rPr lang="ru-RU" dirty="0" err="1" smtClean="0"/>
              <a:t>compulsory</a:t>
            </a:r>
            <a:r>
              <a:rPr lang="ru-RU" dirty="0" smtClean="0"/>
              <a:t>, </a:t>
            </a:r>
            <a:r>
              <a:rPr lang="ru-RU" dirty="0" err="1" smtClean="0"/>
              <a:t>cold</a:t>
            </a:r>
            <a:r>
              <a:rPr lang="ru-RU" dirty="0" smtClean="0"/>
              <a:t> </a:t>
            </a:r>
            <a:r>
              <a:rPr lang="ru-RU" dirty="0" err="1" smtClean="0"/>
              <a:t>start</a:t>
            </a:r>
            <a:r>
              <a:rPr lang="ru-RU" dirty="0" smtClean="0"/>
              <a:t> </a:t>
            </a:r>
            <a:r>
              <a:rPr lang="ru-RU" dirty="0" err="1" smtClean="0"/>
              <a:t>misses</a:t>
            </a:r>
            <a:r>
              <a:rPr lang="ru-RU" dirty="0" smtClean="0"/>
              <a:t>, </a:t>
            </a:r>
            <a:r>
              <a:rPr lang="ru-RU" dirty="0" err="1" smtClean="0"/>
              <a:t>compulsory</a:t>
            </a:r>
            <a:r>
              <a:rPr lang="ru-RU" dirty="0" smtClean="0"/>
              <a:t> </a:t>
            </a:r>
            <a:r>
              <a:rPr lang="ru-RU" dirty="0" err="1" smtClean="0"/>
              <a:t>line</a:t>
            </a:r>
            <a:r>
              <a:rPr lang="ru-RU" dirty="0" smtClean="0"/>
              <a:t> </a:t>
            </a:r>
            <a:r>
              <a:rPr lang="ru-RU" dirty="0" err="1" smtClean="0"/>
              <a:t>fills</a:t>
            </a:r>
            <a:r>
              <a:rPr lang="ru-RU" dirty="0" smtClean="0"/>
              <a:t>). Такие промахи возникают при первом обращении к блоку. В связи с тем, что эти блоки еще не были загружены в кэш, все варианты кэш-систем будут испытывать подобные промахи.</a:t>
            </a:r>
          </a:p>
          <a:p>
            <a:pPr marL="0" indent="0" algn="just">
              <a:buNone/>
            </a:pPr>
            <a:r>
              <a:rPr lang="ru-RU" dirty="0" smtClean="0"/>
              <a:t>2.     Промахи из-за емкости (</a:t>
            </a:r>
            <a:r>
              <a:rPr lang="ru-RU" dirty="0" err="1" smtClean="0"/>
              <a:t>capacity</a:t>
            </a:r>
            <a:r>
              <a:rPr lang="ru-RU" dirty="0" smtClean="0"/>
              <a:t> </a:t>
            </a:r>
            <a:r>
              <a:rPr lang="ru-RU" dirty="0" err="1" smtClean="0"/>
              <a:t>misses</a:t>
            </a:r>
            <a:r>
              <a:rPr lang="ru-RU" dirty="0" smtClean="0"/>
              <a:t>). Эти промахи появляются из-за ограниченной емкости кэша. Из-за того, что в кэше недостаточно места для сохранения всех блоков, на которые осуществляются ссылки, некоторые из них приходится выгружать, даже несмотря на то, что они, вероятно, скоро будут использованы.</a:t>
            </a:r>
          </a:p>
          <a:p>
            <a:pPr marL="0" indent="0" algn="just">
              <a:buNone/>
            </a:pPr>
            <a:r>
              <a:rPr lang="ru-RU" dirty="0" smtClean="0"/>
              <a:t>3.     Промахи из-за конфликтов (</a:t>
            </a:r>
            <a:r>
              <a:rPr lang="ru-RU" dirty="0" err="1" smtClean="0"/>
              <a:t>collision</a:t>
            </a:r>
            <a:r>
              <a:rPr lang="ru-RU" dirty="0" smtClean="0"/>
              <a:t> </a:t>
            </a:r>
            <a:r>
              <a:rPr lang="ru-RU" dirty="0" err="1" smtClean="0"/>
              <a:t>misses</a:t>
            </a:r>
            <a:r>
              <a:rPr lang="ru-RU" dirty="0" smtClean="0"/>
              <a:t>). Они возникают из-за конфликтов прямой функции отображения или многовходовой ассоциативной функции.</a:t>
            </a:r>
          </a:p>
          <a:p>
            <a:pPr marL="0" indent="0">
              <a:buNone/>
            </a:pPr>
            <a:endParaRPr lang="ru-RU" dirty="0"/>
          </a:p>
        </p:txBody>
      </p:sp>
    </p:spTree>
    <p:extLst>
      <p:ext uri="{BB962C8B-B14F-4D97-AF65-F5344CB8AC3E}">
        <p14:creationId xmlns:p14="http://schemas.microsoft.com/office/powerpoint/2010/main" val="18332262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23082" y="368489"/>
            <a:ext cx="11341288" cy="6100550"/>
          </a:xfrm>
        </p:spPr>
        <p:txBody>
          <a:bodyPr>
            <a:noAutofit/>
          </a:bodyPr>
          <a:lstStyle/>
          <a:p>
            <a:pPr marL="0" indent="0" algn="just">
              <a:buNone/>
            </a:pPr>
            <a:r>
              <a:rPr lang="ru-RU" sz="1600" dirty="0" smtClean="0"/>
              <a:t>Пути сокращения доли промахов:</a:t>
            </a:r>
          </a:p>
          <a:p>
            <a:pPr marL="0" indent="0" algn="just">
              <a:buNone/>
            </a:pPr>
            <a:endParaRPr lang="ru-RU" sz="1600" dirty="0" smtClean="0"/>
          </a:p>
          <a:p>
            <a:pPr marL="0" indent="0" algn="just">
              <a:buNone/>
            </a:pPr>
            <a:r>
              <a:rPr lang="ru-RU" sz="1600" dirty="0" smtClean="0"/>
              <a:t>1.     Увеличение размера строки. Важнейший фактор, оказывающий влияния на вынужденные промахи – это размер строки. Увеличение размера строки создает эффект предвыборки по дополнительным адресам, что может оказаться полезным из-за пространственной локализации обращения к памяти программы. Однако после увеличение размера строки больше определенного предела количество промахов начинает расти. Рост отчасти обусловлен тем, что выгружаются из кэша также большие строки, т. е. выгружаются данные, которые в случае меньшего размера строки остались бы в кэше.</a:t>
            </a:r>
          </a:p>
          <a:p>
            <a:pPr marL="0" indent="0" algn="just">
              <a:buNone/>
            </a:pPr>
            <a:endParaRPr lang="ru-RU" sz="1600" dirty="0" smtClean="0"/>
          </a:p>
          <a:p>
            <a:pPr marL="0" indent="0" algn="just">
              <a:buNone/>
            </a:pPr>
            <a:r>
              <a:rPr lang="ru-RU" sz="1600" dirty="0" smtClean="0"/>
              <a:t>2.     Повышение объема кэша. Повышение объема кэша позволяет сократить промахи из-за емкости. Однако это также имеет свою цену. Большие кэши требуют больше пространства на кристалле и потребляют большую мощность. Большие кэши увеличивают время обращения. Все это снижает производительность. Метод особенно популярен при разработке внешних кэшей.</a:t>
            </a:r>
          </a:p>
          <a:p>
            <a:pPr marL="0" indent="0" algn="just">
              <a:buNone/>
            </a:pPr>
            <a:endParaRPr lang="ru-RU" sz="1600" dirty="0" smtClean="0"/>
          </a:p>
          <a:p>
            <a:pPr marL="0" indent="0" algn="just">
              <a:buNone/>
            </a:pPr>
            <a:r>
              <a:rPr lang="ru-RU" sz="1600" dirty="0" smtClean="0"/>
              <a:t>3.     Повышение степени ассоциативности. Повышение степени ассоциативности позволяет сократить количество промахов из-за конфликтов. Однако увеличивает цену и энергопотребление, также может повышаться время доступа. Наблюдения: 8-входовой ассоциативный кэш для практических применений сравним по эффективности с полностью ассоциативным; «2 к 1»: кэш прямого отображения размера N близок по доле промахов с двухвходовым ассоциативным кэшем размера N/2.</a:t>
            </a:r>
          </a:p>
          <a:p>
            <a:pPr marL="0" indent="0" algn="just">
              <a:buNone/>
            </a:pPr>
            <a:endParaRPr lang="ru-RU" sz="1600" dirty="0" smtClean="0"/>
          </a:p>
          <a:p>
            <a:pPr marL="0" indent="0" algn="just">
              <a:buNone/>
            </a:pPr>
            <a:r>
              <a:rPr lang="ru-RU" sz="1600" dirty="0" smtClean="0"/>
              <a:t>4.     Аппаратная предвыборка. Потоковый буфер (</a:t>
            </a:r>
            <a:r>
              <a:rPr lang="ru-RU" sz="1600" dirty="0" err="1" smtClean="0"/>
              <a:t>Stream</a:t>
            </a:r>
            <a:r>
              <a:rPr lang="ru-RU" sz="1600" dirty="0" smtClean="0"/>
              <a:t> </a:t>
            </a:r>
            <a:r>
              <a:rPr lang="ru-RU" sz="1600" dirty="0" err="1" smtClean="0"/>
              <a:t>Buffer</a:t>
            </a:r>
            <a:r>
              <a:rPr lang="ru-RU" sz="1600" dirty="0" smtClean="0"/>
              <a:t>) – это аппаратная очередь между L1 и L2. Например, процессор </a:t>
            </a:r>
            <a:r>
              <a:rPr lang="ru-RU" sz="1600" dirty="0" err="1" smtClean="0"/>
              <a:t>Alpha</a:t>
            </a:r>
            <a:r>
              <a:rPr lang="ru-RU" sz="1600" dirty="0" smtClean="0"/>
              <a:t> 21164 загружает сразу два блока инструкций при промахе, дополнительный блок сохраняется в потоковом буфере. При промахе проверяется потоковый буфер. Один буфер позволил избежать 25% промахов из 4 Кб кэша; 4 буфера – 43%. Для 2 64 Кб 4-ассоциативных кэшей 8 буферов устранили от 50 до 70% промахов.</a:t>
            </a:r>
            <a:endParaRPr lang="ru-RU" sz="1600" dirty="0"/>
          </a:p>
        </p:txBody>
      </p:sp>
    </p:spTree>
    <p:extLst>
      <p:ext uri="{BB962C8B-B14F-4D97-AF65-F5344CB8AC3E}">
        <p14:creationId xmlns:p14="http://schemas.microsoft.com/office/powerpoint/2010/main" val="19221637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10.5.5. Оптимизации кэшей</a:t>
            </a:r>
            <a:endParaRPr lang="ru-RU"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Пути сокращения стоимости промаха:</a:t>
            </a:r>
          </a:p>
          <a:p>
            <a:pPr marL="0" indent="0" algn="just">
              <a:buNone/>
            </a:pPr>
            <a:r>
              <a:rPr lang="ru-RU" dirty="0" smtClean="0"/>
              <a:t>1.     Многоуровневые кэши. В этом случае кэш первого уровня работает со скоростью процессора. Кэш второго уровня имеет большую вместимость, для сокращения стоимости промаха. Проектирование направлено на балансировку быстроты попаданий и доли промахов.</a:t>
            </a:r>
          </a:p>
          <a:p>
            <a:pPr marL="0" indent="0" algn="just">
              <a:buNone/>
            </a:pPr>
            <a:r>
              <a:rPr lang="ru-RU" dirty="0" smtClean="0"/>
              <a:t>2.     Приоритет чтению перед записью. Возможна ситуация, когда кэш удалил запись, но запись ещё находится в буфере записи, а не в памяти. Если в это время будет осуществлен доступ, то может быть считано неверное значение. Решением будет проверка содержимого буфера записи и считывание из него, т. е. приоритет чтению.</a:t>
            </a:r>
          </a:p>
          <a:p>
            <a:pPr marL="0" indent="0" algn="just">
              <a:buNone/>
            </a:pPr>
            <a:endParaRPr lang="ru-RU" dirty="0" smtClean="0"/>
          </a:p>
          <a:p>
            <a:pPr marL="0" indent="0" algn="just">
              <a:buNone/>
            </a:pPr>
            <a:r>
              <a:rPr lang="ru-RU" dirty="0" smtClean="0"/>
              <a:t>Пути сокращения времени при попадании:</a:t>
            </a:r>
          </a:p>
          <a:p>
            <a:pPr marL="0" indent="0" algn="just">
              <a:buNone/>
            </a:pPr>
            <a:r>
              <a:rPr lang="ru-RU" dirty="0" smtClean="0"/>
              <a:t>Отказ от использования трансляции адреса в ходе определения индекса в кэше. При кэшировании можно избежать трансляции виртуального адреса в физический, если для индексирования использовать смещение на странице (</a:t>
            </a:r>
            <a:r>
              <a:rPr lang="ru-RU" dirty="0" err="1" smtClean="0"/>
              <a:t>page</a:t>
            </a:r>
            <a:r>
              <a:rPr lang="ru-RU" dirty="0" smtClean="0"/>
              <a:t> </a:t>
            </a:r>
            <a:r>
              <a:rPr lang="ru-RU" dirty="0" err="1" smtClean="0"/>
              <a:t>offset</a:t>
            </a:r>
            <a:r>
              <a:rPr lang="ru-RU" dirty="0" smtClean="0"/>
              <a:t>). Недостатки: проблемы с синонимами; размер смещения ограничивает размер кэша.</a:t>
            </a:r>
            <a:endParaRPr lang="ru-RU" dirty="0"/>
          </a:p>
        </p:txBody>
      </p:sp>
    </p:spTree>
    <p:extLst>
      <p:ext uri="{BB962C8B-B14F-4D97-AF65-F5344CB8AC3E}">
        <p14:creationId xmlns:p14="http://schemas.microsoft.com/office/powerpoint/2010/main" val="31514963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10.5.5. Оптимизации кэшей</a:t>
            </a:r>
            <a:endParaRPr lang="ru-RU"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Кроме аппаратных применяются также и программные методы, позволяющие повысить эффективность кэширования:</a:t>
            </a:r>
          </a:p>
          <a:p>
            <a:pPr marL="0" indent="0" algn="just">
              <a:buNone/>
            </a:pPr>
            <a:r>
              <a:rPr lang="ru-RU" dirty="0" smtClean="0"/>
              <a:t>1.     Использование специальных инструкций предвыборки. Эти инструкции не должны вызывать конфликтов, т. к. это форма спекулятивного выполнения. Особенно эффективно использование совместно с циклами после разворачивания.</a:t>
            </a:r>
          </a:p>
          <a:p>
            <a:pPr marL="0" indent="0" algn="just">
              <a:buNone/>
            </a:pPr>
            <a:r>
              <a:rPr lang="ru-RU" dirty="0" smtClean="0"/>
              <a:t>2.     Объединение массивов для увеличения пространственной локальности.</a:t>
            </a:r>
          </a:p>
          <a:p>
            <a:pPr marL="0" indent="0" algn="just">
              <a:buNone/>
            </a:pPr>
            <a:r>
              <a:rPr lang="ru-RU" dirty="0" smtClean="0"/>
              <a:t>3.     Изменение порядка вложенных циклов.</a:t>
            </a:r>
          </a:p>
          <a:p>
            <a:pPr marL="0" indent="0" algn="just">
              <a:buNone/>
            </a:pPr>
            <a:r>
              <a:rPr lang="ru-RU" dirty="0" smtClean="0"/>
              <a:t>4.     Объединение разных циклов.</a:t>
            </a:r>
          </a:p>
          <a:p>
            <a:pPr marL="0" indent="0" algn="just">
              <a:buNone/>
            </a:pPr>
            <a:r>
              <a:rPr lang="ru-RU" dirty="0" smtClean="0"/>
              <a:t>5.     Разбиение циклов на блоки (введение внутреннего цикла), с целью увеличения локальности.</a:t>
            </a:r>
            <a:endParaRPr lang="ru-RU" dirty="0"/>
          </a:p>
        </p:txBody>
      </p:sp>
    </p:spTree>
    <p:extLst>
      <p:ext uri="{BB962C8B-B14F-4D97-AF65-F5344CB8AC3E}">
        <p14:creationId xmlns:p14="http://schemas.microsoft.com/office/powerpoint/2010/main" val="1877756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10.2.  Микросхемы памяти</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Конструктивно биты как статической, так и динамической памяти объединяют в микросхемы. Группу битов микросхемы, которые считываются или записываются одновременно, принято называть </a:t>
            </a:r>
            <a:r>
              <a:rPr lang="ru-RU" b="1" dirty="0" smtClean="0"/>
              <a:t>ячейкой микросхемы</a:t>
            </a:r>
            <a:r>
              <a:rPr lang="ru-RU" dirty="0" smtClean="0"/>
              <a:t>.</a:t>
            </a:r>
          </a:p>
          <a:p>
            <a:pPr marL="0" indent="0" algn="just">
              <a:buNone/>
            </a:pPr>
            <a:r>
              <a:rPr lang="ru-RU" dirty="0" smtClean="0"/>
              <a:t>Важной характеристикой микросхемы является </a:t>
            </a:r>
            <a:r>
              <a:rPr lang="ru-RU" b="1" dirty="0" smtClean="0"/>
              <a:t>структура</a:t>
            </a:r>
            <a:r>
              <a:rPr lang="ru-RU" dirty="0" smtClean="0"/>
              <a:t>, определяющая общий объем микросхемы и разрядность ее ячеек. Структура задается в виде произведения объема на разрядность. При этом первый сомножитель, объем, задают в килобайтах или мегабайтах, а второй, разрядность ячейки, измеряется в битах.</a:t>
            </a:r>
          </a:p>
          <a:p>
            <a:pPr marL="0" indent="0" algn="just">
              <a:buNone/>
            </a:pPr>
            <a:r>
              <a:rPr lang="ru-RU" dirty="0" smtClean="0"/>
              <a:t>В информатике банком называется совокупность совместно используемых однотипных элементов, средств и устройств.</a:t>
            </a:r>
          </a:p>
          <a:p>
            <a:pPr marL="0" indent="0" algn="just">
              <a:buNone/>
            </a:pPr>
            <a:r>
              <a:rPr lang="ru-RU" dirty="0" smtClean="0"/>
              <a:t>Объединение микросхем в банки или разбиение микросхемы на банки производится только на функциональном, логическом уровне. Конструктивно, физически микросхемы ОП располагаются на так называемых </a:t>
            </a:r>
            <a:r>
              <a:rPr lang="ru-RU" b="1" dirty="0" smtClean="0"/>
              <a:t>платах</a:t>
            </a:r>
            <a:r>
              <a:rPr lang="ru-RU" dirty="0" smtClean="0"/>
              <a:t>, которые представляют собой тонкие пластинки обычно прямоугольной формы стандартных унифицированных размеров.</a:t>
            </a:r>
            <a:endParaRPr lang="ru-RU" dirty="0"/>
          </a:p>
        </p:txBody>
      </p:sp>
    </p:spTree>
    <p:extLst>
      <p:ext uri="{BB962C8B-B14F-4D97-AF65-F5344CB8AC3E}">
        <p14:creationId xmlns:p14="http://schemas.microsoft.com/office/powerpoint/2010/main" val="2652510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10.2.  Микросхемы памяти</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Различают две конструкции модулей памяти: SIMM (</a:t>
            </a:r>
            <a:r>
              <a:rPr lang="ru-RU" dirty="0" err="1" smtClean="0"/>
              <a:t>Single</a:t>
            </a:r>
            <a:r>
              <a:rPr lang="ru-RU" dirty="0" smtClean="0"/>
              <a:t> </a:t>
            </a:r>
            <a:r>
              <a:rPr lang="ru-RU" dirty="0" err="1" smtClean="0"/>
              <a:t>In</a:t>
            </a:r>
            <a:r>
              <a:rPr lang="ru-RU" dirty="0" smtClean="0"/>
              <a:t> </a:t>
            </a:r>
            <a:r>
              <a:rPr lang="ru-RU" dirty="0" err="1" smtClean="0"/>
              <a:t>Line</a:t>
            </a:r>
            <a:r>
              <a:rPr lang="ru-RU" dirty="0" smtClean="0"/>
              <a:t> </a:t>
            </a:r>
            <a:r>
              <a:rPr lang="ru-RU" dirty="0" err="1" smtClean="0"/>
              <a:t>Memory</a:t>
            </a:r>
            <a:r>
              <a:rPr lang="ru-RU" dirty="0" smtClean="0"/>
              <a:t> </a:t>
            </a:r>
            <a:r>
              <a:rPr lang="ru-RU" dirty="0" err="1" smtClean="0"/>
              <a:t>Modules</a:t>
            </a:r>
            <a:r>
              <a:rPr lang="ru-RU" dirty="0" smtClean="0"/>
              <a:t> – однорядные модули памяти) и DIMM (</a:t>
            </a:r>
            <a:r>
              <a:rPr lang="ru-RU" dirty="0" err="1" smtClean="0"/>
              <a:t>Dual</a:t>
            </a:r>
            <a:r>
              <a:rPr lang="ru-RU" dirty="0" smtClean="0"/>
              <a:t> </a:t>
            </a:r>
            <a:r>
              <a:rPr lang="ru-RU" dirty="0" err="1" smtClean="0"/>
              <a:t>In</a:t>
            </a:r>
            <a:r>
              <a:rPr lang="ru-RU" dirty="0" smtClean="0"/>
              <a:t> </a:t>
            </a:r>
            <a:r>
              <a:rPr lang="ru-RU" dirty="0" err="1" smtClean="0"/>
              <a:t>Line</a:t>
            </a:r>
            <a:r>
              <a:rPr lang="ru-RU" dirty="0" smtClean="0"/>
              <a:t> </a:t>
            </a:r>
            <a:r>
              <a:rPr lang="ru-RU" dirty="0" err="1" smtClean="0"/>
              <a:t>Memory</a:t>
            </a:r>
            <a:r>
              <a:rPr lang="ru-RU" dirty="0" smtClean="0"/>
              <a:t> </a:t>
            </a:r>
            <a:r>
              <a:rPr lang="ru-RU" dirty="0" err="1" smtClean="0"/>
              <a:t>Modules</a:t>
            </a:r>
            <a:r>
              <a:rPr lang="ru-RU" dirty="0" smtClean="0"/>
              <a:t> – двухрядные модули памяти). В соответствии с названием в модулях SIMM микросхемы размещены в один ряд, а в модулях DIMM – в два ряда.</a:t>
            </a:r>
          </a:p>
          <a:p>
            <a:pPr marL="0" indent="0" algn="just">
              <a:buNone/>
            </a:pPr>
            <a:r>
              <a:rPr lang="ru-RU" dirty="0" smtClean="0"/>
              <a:t>Фактический диапазон адресов ОП распределяется между микросхемами модулей в соответствии с их объемами и количеством. Пусть, например, ОП состоит из четырех микросхем. Тогда старшие два бита адреса байта или поля памяти могут использоваться для выбора микросхемы или банка, к которым относится этот адрес. Например, адреса, начинающиеся с двух двоичных нулей, 00xxx…x2 (</a:t>
            </a:r>
            <a:r>
              <a:rPr lang="ru-RU" dirty="0" err="1" smtClean="0"/>
              <a:t>xxx</a:t>
            </a:r>
            <a:r>
              <a:rPr lang="ru-RU" dirty="0" smtClean="0"/>
              <a:t> – остальные цифры адреса), закрепляются за микросхемой с номером 0, адреса, имеющие вид 01ххх…х2, – за микросхемой с номером 1 и т. д. Последняя группа адресов, 11ххх…х2, закрепляется за микросхемой 3.</a:t>
            </a:r>
          </a:p>
          <a:p>
            <a:pPr marL="0" indent="0">
              <a:buNone/>
            </a:pPr>
            <a:endParaRPr lang="ru-RU" dirty="0" smtClean="0"/>
          </a:p>
        </p:txBody>
      </p:sp>
    </p:spTree>
    <p:extLst>
      <p:ext uri="{BB962C8B-B14F-4D97-AF65-F5344CB8AC3E}">
        <p14:creationId xmlns:p14="http://schemas.microsoft.com/office/powerpoint/2010/main" val="1587827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496136" y="982639"/>
            <a:ext cx="9358949" cy="1904786"/>
          </a:xfrm>
          <a:prstGeom prst="rect">
            <a:avLst/>
          </a:prstGeom>
        </p:spPr>
      </p:pic>
      <p:sp>
        <p:nvSpPr>
          <p:cNvPr id="4" name="Прямоугольник 3"/>
          <p:cNvSpPr/>
          <p:nvPr/>
        </p:nvSpPr>
        <p:spPr>
          <a:xfrm>
            <a:off x="887104" y="3979247"/>
            <a:ext cx="10577015" cy="2015936"/>
          </a:xfrm>
          <a:prstGeom prst="rect">
            <a:avLst/>
          </a:prstGeom>
        </p:spPr>
        <p:txBody>
          <a:bodyPr wrap="square">
            <a:spAutoFit/>
          </a:bodyPr>
          <a:lstStyle/>
          <a:p>
            <a:pPr algn="just"/>
            <a:r>
              <a:rPr lang="ru-RU" sz="2500" dirty="0" smtClean="0"/>
              <a:t>Увеличение фактического объема памяти сопряжено с увеличением разрядности адреса, а это приводит к увеличению количества входов микросхемы (</a:t>
            </a:r>
            <a:r>
              <a:rPr lang="ru-RU" sz="2500" dirty="0" err="1" smtClean="0"/>
              <a:t>пинов</a:t>
            </a:r>
            <a:r>
              <a:rPr lang="ru-RU" sz="2500" dirty="0" smtClean="0"/>
              <a:t>, контактов). Поэтому для обращения к памяти может быть использован прием последовательного выставления адреса: сначала выбирается строка, а затем столбец ячейки памяти микросхемы.</a:t>
            </a:r>
            <a:endParaRPr lang="ru-RU" sz="2500" dirty="0"/>
          </a:p>
        </p:txBody>
      </p:sp>
    </p:spTree>
    <p:extLst>
      <p:ext uri="{BB962C8B-B14F-4D97-AF65-F5344CB8AC3E}">
        <p14:creationId xmlns:p14="http://schemas.microsoft.com/office/powerpoint/2010/main" val="2034311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10.2.  Цикл памяти</a:t>
            </a:r>
            <a:endParaRPr lang="ru-RU" b="1" dirty="0"/>
          </a:p>
        </p:txBody>
      </p:sp>
      <p:sp>
        <p:nvSpPr>
          <p:cNvPr id="3" name="Объект 2"/>
          <p:cNvSpPr>
            <a:spLocks noGrp="1"/>
          </p:cNvSpPr>
          <p:nvPr>
            <p:ph idx="1"/>
          </p:nvPr>
        </p:nvSpPr>
        <p:spPr/>
        <p:txBody>
          <a:bodyPr>
            <a:normAutofit fontScale="62500" lnSpcReduction="20000"/>
          </a:bodyPr>
          <a:lstStyle/>
          <a:p>
            <a:pPr marL="0" indent="0" algn="just">
              <a:buNone/>
            </a:pPr>
            <a:r>
              <a:rPr lang="ru-RU" dirty="0" smtClean="0"/>
              <a:t>Циклом памяти называется последовательность действий, которые выполняются в процессе чтения кода из микросхемы памяти или записи в нее нового кода.</a:t>
            </a:r>
          </a:p>
          <a:p>
            <a:pPr marL="0" indent="0" algn="just">
              <a:buNone/>
            </a:pPr>
            <a:r>
              <a:rPr lang="ru-RU" dirty="0" smtClean="0"/>
              <a:t>Время доступа памяти представляет собой задержку начала получения данных из памяти относительно появления запроса на них.</a:t>
            </a:r>
          </a:p>
          <a:p>
            <a:pPr marL="0" indent="0" algn="just">
              <a:buNone/>
            </a:pPr>
            <a:r>
              <a:rPr lang="ru-RU" dirty="0" smtClean="0"/>
              <a:t>Время обращения к памяти складывается из следующего.</a:t>
            </a:r>
          </a:p>
          <a:p>
            <a:pPr marL="0" indent="0" algn="just">
              <a:buNone/>
            </a:pPr>
            <a:r>
              <a:rPr lang="ru-RU" dirty="0" smtClean="0"/>
              <a:t>1. Время выбора микросхемы памяти (CS – </a:t>
            </a:r>
            <a:r>
              <a:rPr lang="ru-RU" dirty="0" err="1" smtClean="0"/>
              <a:t>Chip</a:t>
            </a:r>
            <a:r>
              <a:rPr lang="ru-RU" dirty="0" smtClean="0"/>
              <a:t> </a:t>
            </a:r>
            <a:r>
              <a:rPr lang="ru-RU" dirty="0" err="1" smtClean="0"/>
              <a:t>Select</a:t>
            </a:r>
            <a:r>
              <a:rPr lang="ru-RU" dirty="0" smtClean="0"/>
              <a:t>). Одновременно выставляется сигнал признака операции (</a:t>
            </a:r>
            <a:r>
              <a:rPr lang="ru-RU" dirty="0" err="1" smtClean="0"/>
              <a:t>Read</a:t>
            </a:r>
            <a:r>
              <a:rPr lang="ru-RU" dirty="0" smtClean="0"/>
              <a:t>\</a:t>
            </a:r>
            <a:r>
              <a:rPr lang="ru-RU" dirty="0" err="1" smtClean="0"/>
              <a:t>Write</a:t>
            </a:r>
            <a:r>
              <a:rPr lang="ru-RU" dirty="0" smtClean="0"/>
              <a:t>).</a:t>
            </a:r>
          </a:p>
          <a:p>
            <a:pPr marL="0" indent="0" algn="just">
              <a:buNone/>
            </a:pPr>
            <a:r>
              <a:rPr lang="ru-RU" dirty="0" smtClean="0"/>
              <a:t>Выбранная микросхема становится активной и затем начинается цикл памяти для выбранной микросхемы.</a:t>
            </a:r>
          </a:p>
          <a:p>
            <a:pPr marL="0" indent="0" algn="just">
              <a:buNone/>
            </a:pPr>
            <a:r>
              <a:rPr lang="ru-RU" dirty="0" smtClean="0"/>
              <a:t>2. Время выбора строки, сигнал RAS# (</a:t>
            </a:r>
            <a:r>
              <a:rPr lang="ru-RU" dirty="0" err="1" smtClean="0"/>
              <a:t>Row</a:t>
            </a:r>
            <a:r>
              <a:rPr lang="ru-RU" dirty="0" smtClean="0"/>
              <a:t> </a:t>
            </a:r>
            <a:r>
              <a:rPr lang="ru-RU" dirty="0" err="1" smtClean="0"/>
              <a:t>Address</a:t>
            </a:r>
            <a:r>
              <a:rPr lang="ru-RU" dirty="0" smtClean="0"/>
              <a:t> </a:t>
            </a:r>
            <a:r>
              <a:rPr lang="ru-RU" dirty="0" err="1" smtClean="0"/>
              <a:t>Strobe</a:t>
            </a:r>
            <a:r>
              <a:rPr lang="ru-RU" dirty="0" smtClean="0"/>
              <a:t>).</a:t>
            </a:r>
          </a:p>
          <a:p>
            <a:pPr marL="0" indent="0" algn="just">
              <a:buNone/>
            </a:pPr>
            <a:r>
              <a:rPr lang="ru-RU" dirty="0" smtClean="0"/>
              <a:t>3. Время выбора столбца, сигнал СAS# (</a:t>
            </a:r>
            <a:r>
              <a:rPr lang="ru-RU" dirty="0" err="1" smtClean="0"/>
              <a:t>Column</a:t>
            </a:r>
            <a:r>
              <a:rPr lang="ru-RU" dirty="0" smtClean="0"/>
              <a:t> </a:t>
            </a:r>
            <a:r>
              <a:rPr lang="ru-RU" dirty="0" err="1" smtClean="0"/>
              <a:t>Address</a:t>
            </a:r>
            <a:r>
              <a:rPr lang="ru-RU" dirty="0" smtClean="0"/>
              <a:t> </a:t>
            </a:r>
            <a:r>
              <a:rPr lang="ru-RU" dirty="0" err="1" smtClean="0"/>
              <a:t>Strobe</a:t>
            </a:r>
            <a:r>
              <a:rPr lang="ru-RU" dirty="0" smtClean="0"/>
              <a:t>).</a:t>
            </a:r>
          </a:p>
          <a:p>
            <a:pPr marL="0" indent="0" algn="just">
              <a:buNone/>
            </a:pPr>
            <a:r>
              <a:rPr lang="ru-RU" dirty="0" smtClean="0"/>
              <a:t>4. Время стабилизации выходных сигналов при чтении или время стабилизации кода на входных линиях.</a:t>
            </a:r>
          </a:p>
          <a:p>
            <a:pPr marL="0" indent="0" algn="just">
              <a:buNone/>
            </a:pPr>
            <a:r>
              <a:rPr lang="ru-RU" dirty="0" smtClean="0"/>
              <a:t>Для упрощенного описания циклов памяти используются условные схемы, в которых длительность цикла задается в количестве тактов синхронизации центрального процессора. При этом в схеме обычно показывают длительности четырех следующих друг за другом циклов памяти.</a:t>
            </a:r>
            <a:endParaRPr lang="ru-RU" dirty="0"/>
          </a:p>
        </p:txBody>
      </p:sp>
    </p:spTree>
    <p:extLst>
      <p:ext uri="{BB962C8B-B14F-4D97-AF65-F5344CB8AC3E}">
        <p14:creationId xmlns:p14="http://schemas.microsoft.com/office/powerpoint/2010/main" val="1874814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10.2.  Цикл памяти</a:t>
            </a:r>
            <a:endParaRPr lang="ru-RU" dirty="0"/>
          </a:p>
        </p:txBody>
      </p:sp>
      <p:pic>
        <p:nvPicPr>
          <p:cNvPr id="4" name="Объект 3"/>
          <p:cNvPicPr>
            <a:picLocks noGrp="1" noChangeAspect="1"/>
          </p:cNvPicPr>
          <p:nvPr>
            <p:ph idx="1"/>
          </p:nvPr>
        </p:nvPicPr>
        <p:blipFill>
          <a:blip r:embed="rId2"/>
          <a:stretch>
            <a:fillRect/>
          </a:stretch>
        </p:blipFill>
        <p:spPr>
          <a:xfrm>
            <a:off x="3275463" y="2010149"/>
            <a:ext cx="5732059" cy="3920065"/>
          </a:xfrm>
          <a:prstGeom prst="rect">
            <a:avLst/>
          </a:prstGeom>
        </p:spPr>
      </p:pic>
    </p:spTree>
    <p:extLst>
      <p:ext uri="{BB962C8B-B14F-4D97-AF65-F5344CB8AC3E}">
        <p14:creationId xmlns:p14="http://schemas.microsoft.com/office/powerpoint/2010/main" val="1971850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4949</Words>
  <Application>Microsoft Office PowerPoint</Application>
  <PresentationFormat>Широкоэкранный</PresentationFormat>
  <Paragraphs>173</Paragraphs>
  <Slides>47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47</vt:i4>
      </vt:variant>
    </vt:vector>
  </HeadingPairs>
  <TitlesOfParts>
    <vt:vector size="51" baseType="lpstr">
      <vt:lpstr>Arial</vt:lpstr>
      <vt:lpstr>Calibri</vt:lpstr>
      <vt:lpstr>Calibri Light</vt:lpstr>
      <vt:lpstr>Тема Office</vt:lpstr>
      <vt:lpstr>10. Повышение эффективности оперативной памяти  </vt:lpstr>
      <vt:lpstr>Введение </vt:lpstr>
      <vt:lpstr>10.1. Статическая и динамическая память</vt:lpstr>
      <vt:lpstr>10.1. Статическая и динамическая память</vt:lpstr>
      <vt:lpstr>10.2.  Микросхемы памяти</vt:lpstr>
      <vt:lpstr>10.2.  Микросхемы памяти</vt:lpstr>
      <vt:lpstr>Презентация PowerPoint</vt:lpstr>
      <vt:lpstr>10.2.  Цикл памяти</vt:lpstr>
      <vt:lpstr>10.2.  Цикл памяти</vt:lpstr>
      <vt:lpstr>10.3.Типы микросхем динамической памяти</vt:lpstr>
      <vt:lpstr>10.3.1. Расслоение памяти</vt:lpstr>
      <vt:lpstr>10.3.1. Расслоение памяти</vt:lpstr>
      <vt:lpstr>Презентация PowerPoint</vt:lpstr>
      <vt:lpstr>10.3.2. Микросхемы FPM DRAM</vt:lpstr>
      <vt:lpstr>10.3.3. Микросхемы EDO DRAM</vt:lpstr>
      <vt:lpstr>10.3.4. Микросхемы BEDO DRAM</vt:lpstr>
      <vt:lpstr>10.3.5. Микросхемы SDRAM</vt:lpstr>
      <vt:lpstr>10.3.6. Микросхемы DDR DRAM и RDRAM</vt:lpstr>
      <vt:lpstr>10.3.6. Микросхемы DDR DRAM и RDRAM</vt:lpstr>
      <vt:lpstr>10.4. Многоуровневая организация памяти</vt:lpstr>
      <vt:lpstr>10.4. Многоуровневая организация памяти</vt:lpstr>
      <vt:lpstr>10.4. Многоуровневая организация памяти</vt:lpstr>
      <vt:lpstr>10.4. Многоуровневая организация памяти</vt:lpstr>
      <vt:lpstr>10.5. Кэш-память</vt:lpstr>
      <vt:lpstr>10.5. Кэш-память</vt:lpstr>
      <vt:lpstr>10.5. Кэш-память</vt:lpstr>
      <vt:lpstr>10.5.1. Механизмы работы кэша</vt:lpstr>
      <vt:lpstr>10.5.1.1. Кэш прямого отображения</vt:lpstr>
      <vt:lpstr>10.5.1.1. Кэш прямого отображения</vt:lpstr>
      <vt:lpstr>Презентация PowerPoint</vt:lpstr>
      <vt:lpstr>10.5.1.2. Многовходовой ассоциативный кэш</vt:lpstr>
      <vt:lpstr>Презентация PowerPoint</vt:lpstr>
      <vt:lpstr>10.5.1.2. Многовходовой ассоциативный кэш</vt:lpstr>
      <vt:lpstr>10.5.1.3. Ассоциативная память</vt:lpstr>
      <vt:lpstr>10.5.1.4. Управление ассоциативным кэшем</vt:lpstr>
      <vt:lpstr>10.5.1.4. Управление ассоциативным кэшем</vt:lpstr>
      <vt:lpstr>10.5.2. Многоуровневый кэш</vt:lpstr>
      <vt:lpstr>10.5.2. Многоуровневый кэш</vt:lpstr>
      <vt:lpstr>10.5.2. Многоуровневый кэш</vt:lpstr>
      <vt:lpstr>10.5.3. Когерентность кэша</vt:lpstr>
      <vt:lpstr>10.5.3. Когерентность кэша</vt:lpstr>
      <vt:lpstr>10.5.4. Микросхемы кэша</vt:lpstr>
      <vt:lpstr>10.5.5. Оптимизации кэшей</vt:lpstr>
      <vt:lpstr>10.5.5. Оптимизации кэшей</vt:lpstr>
      <vt:lpstr>Презентация PowerPoint</vt:lpstr>
      <vt:lpstr>10.5.5. Оптимизации кэшей</vt:lpstr>
      <vt:lpstr>10.5.5. Оптимизации кэшей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Повышение эффективности оперативной памяти  </dc:title>
  <dc:creator>Учетная запись Майкрософт</dc:creator>
  <cp:lastModifiedBy>Учетная запись Майкрософт</cp:lastModifiedBy>
  <cp:revision>19</cp:revision>
  <dcterms:created xsi:type="dcterms:W3CDTF">2022-10-06T15:27:33Z</dcterms:created>
  <dcterms:modified xsi:type="dcterms:W3CDTF">2022-10-06T20:50:02Z</dcterms:modified>
</cp:coreProperties>
</file>