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55" autoAdjust="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1F7FFE93-B3A9-4709-A291-1A878FDC224C}" type="datetimeFigureOut">
              <a:rPr lang="ru-RU" smtClean="0"/>
              <a:t>13.10.2022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2E3B331-1426-49F5-AC42-F14C2AC43752}" type="slidenum">
              <a:rPr lang="ru-RU" smtClean="0"/>
              <a:t>‹#›</a:t>
            </a:fld>
            <a:endParaRPr lang="ru-RU"/>
          </a:p>
        </p:txBody>
      </p:sp>
    </p:spTree>
    <p:extLst>
      <p:ext uri="{BB962C8B-B14F-4D97-AF65-F5344CB8AC3E}">
        <p14:creationId xmlns:p14="http://schemas.microsoft.com/office/powerpoint/2010/main" val="3000813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F7FFE93-B3A9-4709-A291-1A878FDC224C}" type="datetimeFigureOut">
              <a:rPr lang="ru-RU" smtClean="0"/>
              <a:t>13.10.2022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2E3B331-1426-49F5-AC42-F14C2AC43752}" type="slidenum">
              <a:rPr lang="ru-RU" smtClean="0"/>
              <a:t>‹#›</a:t>
            </a:fld>
            <a:endParaRPr lang="ru-RU"/>
          </a:p>
        </p:txBody>
      </p:sp>
    </p:spTree>
    <p:extLst>
      <p:ext uri="{BB962C8B-B14F-4D97-AF65-F5344CB8AC3E}">
        <p14:creationId xmlns:p14="http://schemas.microsoft.com/office/powerpoint/2010/main" val="3903452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F7FFE93-B3A9-4709-A291-1A878FDC224C}" type="datetimeFigureOut">
              <a:rPr lang="ru-RU" smtClean="0"/>
              <a:t>13.10.2022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2E3B331-1426-49F5-AC42-F14C2AC43752}" type="slidenum">
              <a:rPr lang="ru-RU" smtClean="0"/>
              <a:t>‹#›</a:t>
            </a:fld>
            <a:endParaRPr lang="ru-RU"/>
          </a:p>
        </p:txBody>
      </p:sp>
    </p:spTree>
    <p:extLst>
      <p:ext uri="{BB962C8B-B14F-4D97-AF65-F5344CB8AC3E}">
        <p14:creationId xmlns:p14="http://schemas.microsoft.com/office/powerpoint/2010/main" val="3620101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F7FFE93-B3A9-4709-A291-1A878FDC224C}" type="datetimeFigureOut">
              <a:rPr lang="ru-RU" smtClean="0"/>
              <a:t>13.10.2022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2E3B331-1426-49F5-AC42-F14C2AC43752}" type="slidenum">
              <a:rPr lang="ru-RU" smtClean="0"/>
              <a:t>‹#›</a:t>
            </a:fld>
            <a:endParaRPr lang="ru-RU"/>
          </a:p>
        </p:txBody>
      </p:sp>
    </p:spTree>
    <p:extLst>
      <p:ext uri="{BB962C8B-B14F-4D97-AF65-F5344CB8AC3E}">
        <p14:creationId xmlns:p14="http://schemas.microsoft.com/office/powerpoint/2010/main" val="242157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1F7FFE93-B3A9-4709-A291-1A878FDC224C}" type="datetimeFigureOut">
              <a:rPr lang="ru-RU" smtClean="0"/>
              <a:t>13.10.2022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2E3B331-1426-49F5-AC42-F14C2AC43752}" type="slidenum">
              <a:rPr lang="ru-RU" smtClean="0"/>
              <a:t>‹#›</a:t>
            </a:fld>
            <a:endParaRPr lang="ru-RU"/>
          </a:p>
        </p:txBody>
      </p:sp>
    </p:spTree>
    <p:extLst>
      <p:ext uri="{BB962C8B-B14F-4D97-AF65-F5344CB8AC3E}">
        <p14:creationId xmlns:p14="http://schemas.microsoft.com/office/powerpoint/2010/main" val="335758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1F7FFE93-B3A9-4709-A291-1A878FDC224C}" type="datetimeFigureOut">
              <a:rPr lang="ru-RU" smtClean="0"/>
              <a:t>13.10.2022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2E3B331-1426-49F5-AC42-F14C2AC43752}" type="slidenum">
              <a:rPr lang="ru-RU" smtClean="0"/>
              <a:t>‹#›</a:t>
            </a:fld>
            <a:endParaRPr lang="ru-RU"/>
          </a:p>
        </p:txBody>
      </p:sp>
    </p:spTree>
    <p:extLst>
      <p:ext uri="{BB962C8B-B14F-4D97-AF65-F5344CB8AC3E}">
        <p14:creationId xmlns:p14="http://schemas.microsoft.com/office/powerpoint/2010/main" val="3361033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1F7FFE93-B3A9-4709-A291-1A878FDC224C}" type="datetimeFigureOut">
              <a:rPr lang="ru-RU" smtClean="0"/>
              <a:t>13.10.2022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E2E3B331-1426-49F5-AC42-F14C2AC43752}" type="slidenum">
              <a:rPr lang="ru-RU" smtClean="0"/>
              <a:t>‹#›</a:t>
            </a:fld>
            <a:endParaRPr lang="ru-RU"/>
          </a:p>
        </p:txBody>
      </p:sp>
    </p:spTree>
    <p:extLst>
      <p:ext uri="{BB962C8B-B14F-4D97-AF65-F5344CB8AC3E}">
        <p14:creationId xmlns:p14="http://schemas.microsoft.com/office/powerpoint/2010/main" val="2473870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1F7FFE93-B3A9-4709-A291-1A878FDC224C}" type="datetimeFigureOut">
              <a:rPr lang="ru-RU" smtClean="0"/>
              <a:t>13.10.2022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E2E3B331-1426-49F5-AC42-F14C2AC43752}" type="slidenum">
              <a:rPr lang="ru-RU" smtClean="0"/>
              <a:t>‹#›</a:t>
            </a:fld>
            <a:endParaRPr lang="ru-RU"/>
          </a:p>
        </p:txBody>
      </p:sp>
    </p:spTree>
    <p:extLst>
      <p:ext uri="{BB962C8B-B14F-4D97-AF65-F5344CB8AC3E}">
        <p14:creationId xmlns:p14="http://schemas.microsoft.com/office/powerpoint/2010/main" val="3460798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1F7FFE93-B3A9-4709-A291-1A878FDC224C}" type="datetimeFigureOut">
              <a:rPr lang="ru-RU" smtClean="0"/>
              <a:t>13.10.2022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E2E3B331-1426-49F5-AC42-F14C2AC43752}" type="slidenum">
              <a:rPr lang="ru-RU" smtClean="0"/>
              <a:t>‹#›</a:t>
            </a:fld>
            <a:endParaRPr lang="ru-RU"/>
          </a:p>
        </p:txBody>
      </p:sp>
    </p:spTree>
    <p:extLst>
      <p:ext uri="{BB962C8B-B14F-4D97-AF65-F5344CB8AC3E}">
        <p14:creationId xmlns:p14="http://schemas.microsoft.com/office/powerpoint/2010/main" val="1499487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1F7FFE93-B3A9-4709-A291-1A878FDC224C}" type="datetimeFigureOut">
              <a:rPr lang="ru-RU" smtClean="0"/>
              <a:t>13.10.2022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2E3B331-1426-49F5-AC42-F14C2AC43752}" type="slidenum">
              <a:rPr lang="ru-RU" smtClean="0"/>
              <a:t>‹#›</a:t>
            </a:fld>
            <a:endParaRPr lang="ru-RU"/>
          </a:p>
        </p:txBody>
      </p:sp>
    </p:spTree>
    <p:extLst>
      <p:ext uri="{BB962C8B-B14F-4D97-AF65-F5344CB8AC3E}">
        <p14:creationId xmlns:p14="http://schemas.microsoft.com/office/powerpoint/2010/main" val="1958649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1F7FFE93-B3A9-4709-A291-1A878FDC224C}" type="datetimeFigureOut">
              <a:rPr lang="ru-RU" smtClean="0"/>
              <a:t>13.10.2022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2E3B331-1426-49F5-AC42-F14C2AC43752}" type="slidenum">
              <a:rPr lang="ru-RU" smtClean="0"/>
              <a:t>‹#›</a:t>
            </a:fld>
            <a:endParaRPr lang="ru-RU"/>
          </a:p>
        </p:txBody>
      </p:sp>
    </p:spTree>
    <p:extLst>
      <p:ext uri="{BB962C8B-B14F-4D97-AF65-F5344CB8AC3E}">
        <p14:creationId xmlns:p14="http://schemas.microsoft.com/office/powerpoint/2010/main" val="2851317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7FFE93-B3A9-4709-A291-1A878FDC224C}" type="datetimeFigureOut">
              <a:rPr lang="ru-RU" smtClean="0"/>
              <a:t>13.10.2022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E3B331-1426-49F5-AC42-F14C2AC43752}" type="slidenum">
              <a:rPr lang="ru-RU" smtClean="0"/>
              <a:t>‹#›</a:t>
            </a:fld>
            <a:endParaRPr lang="ru-RU"/>
          </a:p>
        </p:txBody>
      </p:sp>
    </p:spTree>
    <p:extLst>
      <p:ext uri="{BB962C8B-B14F-4D97-AF65-F5344CB8AC3E}">
        <p14:creationId xmlns:p14="http://schemas.microsoft.com/office/powerpoint/2010/main" val="2840244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449911"/>
            <a:ext cx="9144000" cy="2387600"/>
          </a:xfrm>
        </p:spPr>
        <p:txBody>
          <a:bodyPr>
            <a:normAutofit/>
          </a:bodyPr>
          <a:lstStyle/>
          <a:p>
            <a:r>
              <a:rPr lang="ru-RU" sz="7200" b="1" dirty="0"/>
              <a:t>11. </a:t>
            </a:r>
            <a:r>
              <a:rPr lang="ru-RU" sz="7200" b="1" dirty="0" smtClean="0"/>
              <a:t>Шины</a:t>
            </a:r>
            <a:endParaRPr lang="ru-RU" sz="7200" dirty="0"/>
          </a:p>
        </p:txBody>
      </p:sp>
    </p:spTree>
    <p:extLst>
      <p:ext uri="{BB962C8B-B14F-4D97-AF65-F5344CB8AC3E}">
        <p14:creationId xmlns:p14="http://schemas.microsoft.com/office/powerpoint/2010/main" val="41469979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11.1.2. Блочные циклы шин</a:t>
            </a:r>
          </a:p>
        </p:txBody>
      </p:sp>
      <p:sp>
        <p:nvSpPr>
          <p:cNvPr id="3" name="Объект 2"/>
          <p:cNvSpPr>
            <a:spLocks noGrp="1"/>
          </p:cNvSpPr>
          <p:nvPr>
            <p:ph idx="1"/>
          </p:nvPr>
        </p:nvSpPr>
        <p:spPr/>
        <p:txBody>
          <a:bodyPr>
            <a:normAutofit fontScale="85000" lnSpcReduction="20000"/>
          </a:bodyPr>
          <a:lstStyle/>
          <a:p>
            <a:pPr marL="0" indent="0" algn="just">
              <a:buNone/>
            </a:pPr>
            <a:r>
              <a:rPr lang="ru-RU" dirty="0" smtClean="0"/>
              <a:t>   Количество </a:t>
            </a:r>
            <a:r>
              <a:rPr lang="ru-RU" dirty="0"/>
              <a:t>битов, которые передаются по шине за один рассмотренный ранее цикл чтения или записи, равно разрядности шины данных. Данные из ОП желательно передавать пакетами (блоками) длина которых совпадает с длиной строки кэша. Понятно, что передача пакетами эффективнее передачи одиночными байтами или словами, т. к. можно сэкономить время на получение доступа к шине во время арбитража, на выставление адреса и т. д.</a:t>
            </a:r>
          </a:p>
          <a:p>
            <a:pPr marL="0" indent="0" algn="just">
              <a:buNone/>
            </a:pPr>
            <a:endParaRPr lang="ru-RU" dirty="0"/>
          </a:p>
          <a:p>
            <a:pPr marL="0" indent="0" algn="just">
              <a:buNone/>
            </a:pPr>
            <a:r>
              <a:rPr lang="ru-RU" dirty="0" smtClean="0"/>
              <a:t>   Блочные </a:t>
            </a:r>
            <a:r>
              <a:rPr lang="ru-RU" dirty="0"/>
              <a:t>(пакетные) циклы шины аналогичны по организации и получаемым преимуществам режиму BEDO микросхем памяти. Для организации пакетного режима контроллеру памяти передается количество байтов (слов), из которых должен состоять блок. Далее без освобождения шины из памяти передается по одному байту (слову) в течение каждого такта до полного формирования пакета. Т. о., при передаче блока, состоящего, например, из 4 байтов (слов), требуется не 12 тактов, а всего 6.</a:t>
            </a:r>
          </a:p>
        </p:txBody>
      </p:sp>
    </p:spTree>
    <p:extLst>
      <p:ext uri="{BB962C8B-B14F-4D97-AF65-F5344CB8AC3E}">
        <p14:creationId xmlns:p14="http://schemas.microsoft.com/office/powerpoint/2010/main" val="15694664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t>11.1.2. Циклы без освобождения </a:t>
            </a:r>
            <a:r>
              <a:rPr lang="ru-RU" b="1" dirty="0" smtClean="0"/>
              <a:t>шины</a:t>
            </a:r>
            <a:endParaRPr lang="ru-RU" b="1" dirty="0"/>
          </a:p>
        </p:txBody>
      </p:sp>
      <p:sp>
        <p:nvSpPr>
          <p:cNvPr id="3" name="Объект 2"/>
          <p:cNvSpPr>
            <a:spLocks noGrp="1"/>
          </p:cNvSpPr>
          <p:nvPr>
            <p:ph idx="1"/>
          </p:nvPr>
        </p:nvSpPr>
        <p:spPr/>
        <p:txBody>
          <a:bodyPr>
            <a:normAutofit fontScale="85000" lnSpcReduction="10000"/>
          </a:bodyPr>
          <a:lstStyle/>
          <a:p>
            <a:pPr marL="0" indent="0">
              <a:buNone/>
            </a:pPr>
            <a:r>
              <a:rPr lang="ru-RU" dirty="0" smtClean="0"/>
              <a:t>   Широкое </a:t>
            </a:r>
            <a:r>
              <a:rPr lang="ru-RU" dirty="0"/>
              <a:t>использование конвейеризации в микросхемах памяти, о которой шла речь ранее, привело к существенному увеличению их эффективности. Этот же подход позволяет повысить производительность </a:t>
            </a:r>
            <a:r>
              <a:rPr lang="ru-RU" dirty="0" smtClean="0"/>
              <a:t>и шин </a:t>
            </a:r>
            <a:r>
              <a:rPr lang="ru-RU" dirty="0"/>
              <a:t>компьютера</a:t>
            </a:r>
            <a:r>
              <a:rPr lang="ru-RU" dirty="0" smtClean="0"/>
              <a:t>.</a:t>
            </a:r>
          </a:p>
          <a:p>
            <a:pPr marL="0" indent="0">
              <a:buNone/>
            </a:pPr>
            <a:endParaRPr lang="ru-RU" dirty="0"/>
          </a:p>
          <a:p>
            <a:pPr marL="0" indent="0">
              <a:buNone/>
            </a:pPr>
            <a:endParaRPr lang="ru-RU" dirty="0" smtClean="0"/>
          </a:p>
          <a:p>
            <a:pPr marL="0" indent="0">
              <a:buNone/>
            </a:pPr>
            <a:endParaRPr lang="ru-RU" dirty="0"/>
          </a:p>
          <a:p>
            <a:pPr marL="0" indent="0">
              <a:buNone/>
            </a:pPr>
            <a:endParaRPr lang="ru-RU" dirty="0" smtClean="0"/>
          </a:p>
          <a:p>
            <a:pPr marL="0" indent="0">
              <a:buNone/>
            </a:pPr>
            <a:endParaRPr lang="ru-RU" dirty="0" smtClean="0"/>
          </a:p>
          <a:p>
            <a:pPr marL="0" indent="0">
              <a:buNone/>
            </a:pPr>
            <a:endParaRPr lang="ru-RU" dirty="0"/>
          </a:p>
          <a:p>
            <a:pPr marL="0" indent="0">
              <a:buNone/>
            </a:pPr>
            <a:endParaRPr lang="ru-RU" dirty="0" smtClean="0"/>
          </a:p>
          <a:p>
            <a:pPr marL="0" indent="0">
              <a:buNone/>
            </a:pPr>
            <a:r>
              <a:rPr lang="ru-RU" dirty="0"/>
              <a:t>.</a:t>
            </a:r>
            <a:endParaRPr lang="ru-RU" dirty="0"/>
          </a:p>
        </p:txBody>
      </p:sp>
      <p:pic>
        <p:nvPicPr>
          <p:cNvPr id="5" name="Рисунок 4"/>
          <p:cNvPicPr>
            <a:picLocks noChangeAspect="1"/>
          </p:cNvPicPr>
          <p:nvPr/>
        </p:nvPicPr>
        <p:blipFill>
          <a:blip r:embed="rId2"/>
          <a:stretch>
            <a:fillRect/>
          </a:stretch>
        </p:blipFill>
        <p:spPr>
          <a:xfrm>
            <a:off x="3695117" y="2831721"/>
            <a:ext cx="4801766" cy="3480179"/>
          </a:xfrm>
          <a:prstGeom prst="rect">
            <a:avLst/>
          </a:prstGeom>
        </p:spPr>
      </p:pic>
    </p:spTree>
    <p:extLst>
      <p:ext uri="{BB962C8B-B14F-4D97-AF65-F5344CB8AC3E}">
        <p14:creationId xmlns:p14="http://schemas.microsoft.com/office/powerpoint/2010/main" val="2166042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95785"/>
            <a:ext cx="10515600" cy="5781178"/>
          </a:xfrm>
        </p:spPr>
        <p:txBody>
          <a:bodyPr>
            <a:normAutofit lnSpcReduction="10000"/>
          </a:bodyPr>
          <a:lstStyle/>
          <a:p>
            <a:pPr marL="0" indent="0">
              <a:buNone/>
            </a:pPr>
            <a:r>
              <a:rPr lang="ru-RU" dirty="0" smtClean="0"/>
              <a:t>   Чтобы </a:t>
            </a:r>
            <a:r>
              <a:rPr lang="ru-RU" dirty="0"/>
              <a:t>организовать конвейер, необходимо выделить в работе устройства несколько самостоятельных этапов и поручить выполнение каждого из них отдельному узлу, совместив их работу во времени. В рассматриваемой упрощенной ситуации цикл шины разбит на четыре этапа: фаза арбитража (А), фаза запроса (З), фаза проверки и выявления ошибки в запросе (О), фаза передачи запрошенных данных (Д</a:t>
            </a:r>
            <a:r>
              <a:rPr lang="ru-RU" dirty="0" smtClean="0"/>
              <a:t>).</a:t>
            </a:r>
            <a:endParaRPr lang="ru-RU" dirty="0"/>
          </a:p>
          <a:p>
            <a:pPr marL="0" indent="0">
              <a:buNone/>
            </a:pPr>
            <a:r>
              <a:rPr lang="ru-RU" dirty="0" smtClean="0"/>
              <a:t>   Во </a:t>
            </a:r>
            <a:r>
              <a:rPr lang="ru-RU" dirty="0"/>
              <a:t>время фазы арбитража арбитр по принятому алгоритму выбирает устройство, получающее доступ к шине. Фаза запроса включает формирование адреса и необходимых управляющих сигналов. На следующей фазе проверяется наличие ошибок в запросе, и при их отсутствии цикл шины содержит последнюю фазу, связанную с передачей запрошенных данных. В изображенной на рис. 11.3 ситуации предполагается, что запросы на выполнение операции чтения/записи не содержат ошибок.</a:t>
            </a:r>
          </a:p>
        </p:txBody>
      </p:sp>
    </p:spTree>
    <p:extLst>
      <p:ext uri="{BB962C8B-B14F-4D97-AF65-F5344CB8AC3E}">
        <p14:creationId xmlns:p14="http://schemas.microsoft.com/office/powerpoint/2010/main" val="6776051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68490"/>
            <a:ext cx="10515600" cy="5808473"/>
          </a:xfrm>
        </p:spPr>
        <p:txBody>
          <a:bodyPr>
            <a:normAutofit fontScale="85000" lnSpcReduction="20000"/>
          </a:bodyPr>
          <a:lstStyle/>
          <a:p>
            <a:pPr marL="0" indent="0" algn="just">
              <a:buNone/>
            </a:pPr>
            <a:r>
              <a:rPr lang="ru-RU" dirty="0"/>
              <a:t>Рассмотрим прохождение по шине нескольких последовательных операций чтения/записи, каждой из которых соответствует отдельный цикл действий на конвейере. Для удобства изложения такой цикл будем называть </a:t>
            </a:r>
            <a:r>
              <a:rPr lang="ru-RU" b="1" dirty="0"/>
              <a:t>транзакцией</a:t>
            </a:r>
            <a:r>
              <a:rPr lang="ru-RU" dirty="0" smtClean="0"/>
              <a:t>.</a:t>
            </a:r>
            <a:endParaRPr lang="ru-RU" dirty="0"/>
          </a:p>
          <a:p>
            <a:pPr marL="0" indent="0" algn="just">
              <a:buNone/>
            </a:pPr>
            <a:r>
              <a:rPr lang="ru-RU" b="1" dirty="0"/>
              <a:t>Первый такт.</a:t>
            </a:r>
            <a:r>
              <a:rPr lang="ru-RU" dirty="0"/>
              <a:t> Первая транзакция проходит фазу арбитража</a:t>
            </a:r>
            <a:r>
              <a:rPr lang="ru-RU" dirty="0" smtClean="0"/>
              <a:t>.</a:t>
            </a:r>
            <a:endParaRPr lang="ru-RU" dirty="0"/>
          </a:p>
          <a:p>
            <a:pPr marL="0" indent="0" algn="just">
              <a:buNone/>
            </a:pPr>
            <a:r>
              <a:rPr lang="ru-RU" b="1" dirty="0"/>
              <a:t>Второй такт.</a:t>
            </a:r>
            <a:r>
              <a:rPr lang="ru-RU" dirty="0"/>
              <a:t> Первая транзакция проходит фазу запроса, а вторая транзакция – фазу арбитража</a:t>
            </a:r>
            <a:r>
              <a:rPr lang="ru-RU" dirty="0" smtClean="0"/>
              <a:t>.</a:t>
            </a:r>
            <a:endParaRPr lang="ru-RU" dirty="0"/>
          </a:p>
          <a:p>
            <a:pPr marL="0" indent="0" algn="just">
              <a:buNone/>
            </a:pPr>
            <a:r>
              <a:rPr lang="ru-RU" b="1" dirty="0"/>
              <a:t>Третий такт.</a:t>
            </a:r>
            <a:r>
              <a:rPr lang="ru-RU" dirty="0"/>
              <a:t> Первая транзакция вышла на фазу проверки ошибки, вторая – на фазу запроса, в это же время третья транзакция проходит фазу арбитража</a:t>
            </a:r>
            <a:r>
              <a:rPr lang="ru-RU" dirty="0" smtClean="0"/>
              <a:t>.</a:t>
            </a:r>
            <a:endParaRPr lang="ru-RU" dirty="0"/>
          </a:p>
          <a:p>
            <a:pPr marL="0" indent="0" algn="just">
              <a:buNone/>
            </a:pPr>
            <a:r>
              <a:rPr lang="ru-RU" b="1" dirty="0"/>
              <a:t>Четвертый такт. </a:t>
            </a:r>
            <a:r>
              <a:rPr lang="ru-RU" dirty="0"/>
              <a:t>Первая транзакция завершается фазой передачи данных, вторая транзакция проходит этап проверки ошибок, третья проходит фазу запроса, а арбитраж проходит уже четвертая транзакция</a:t>
            </a:r>
            <a:r>
              <a:rPr lang="ru-RU" dirty="0" smtClean="0"/>
              <a:t>.</a:t>
            </a:r>
            <a:endParaRPr lang="ru-RU" dirty="0"/>
          </a:p>
          <a:p>
            <a:pPr marL="0" indent="0" algn="just">
              <a:buNone/>
            </a:pPr>
            <a:r>
              <a:rPr lang="ru-RU" b="1" dirty="0"/>
              <a:t>Пятый такт. </a:t>
            </a:r>
            <a:r>
              <a:rPr lang="ru-RU" dirty="0"/>
              <a:t>Вторая транзакция вышла на завершающую фазу передачи данных. Третья проходит проверку ошибок, четвертая вступила в фазу запроса, а пятая проходит арбитраж</a:t>
            </a:r>
            <a:r>
              <a:rPr lang="ru-RU" dirty="0" smtClean="0"/>
              <a:t>.</a:t>
            </a:r>
            <a:endParaRPr lang="ru-RU" dirty="0"/>
          </a:p>
          <a:p>
            <a:pPr marL="0" indent="0" algn="just">
              <a:buNone/>
            </a:pPr>
            <a:r>
              <a:rPr lang="ru-RU" b="1" dirty="0"/>
              <a:t>Шестой такт. </a:t>
            </a:r>
            <a:r>
              <a:rPr lang="ru-RU" dirty="0"/>
              <a:t>Третья транзакция завершается передачей данных. Четвертая проходит проверку ошибок, пятая находится на фазе запроса, а шестая – на фазе арбитража</a:t>
            </a:r>
            <a:r>
              <a:rPr lang="ru-RU" dirty="0" smtClean="0"/>
              <a:t>.</a:t>
            </a:r>
            <a:endParaRPr lang="ru-RU" dirty="0"/>
          </a:p>
          <a:p>
            <a:pPr marL="0" indent="0" algn="just">
              <a:buNone/>
            </a:pPr>
            <a:r>
              <a:rPr lang="ru-RU" b="1" dirty="0"/>
              <a:t>Седьмой такт </a:t>
            </a:r>
            <a:r>
              <a:rPr lang="ru-RU" dirty="0"/>
              <a:t>и т. д.</a:t>
            </a:r>
          </a:p>
        </p:txBody>
      </p:sp>
    </p:spTree>
    <p:extLst>
      <p:ext uri="{BB962C8B-B14F-4D97-AF65-F5344CB8AC3E}">
        <p14:creationId xmlns:p14="http://schemas.microsoft.com/office/powerpoint/2010/main" val="21058482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11.3. Многошинная архитектура</a:t>
            </a:r>
          </a:p>
        </p:txBody>
      </p:sp>
      <p:sp>
        <p:nvSpPr>
          <p:cNvPr id="3" name="Объект 2"/>
          <p:cNvSpPr>
            <a:spLocks noGrp="1"/>
          </p:cNvSpPr>
          <p:nvPr>
            <p:ph idx="1"/>
          </p:nvPr>
        </p:nvSpPr>
        <p:spPr/>
        <p:txBody>
          <a:bodyPr>
            <a:normAutofit fontScale="77500" lnSpcReduction="20000"/>
          </a:bodyPr>
          <a:lstStyle/>
          <a:p>
            <a:pPr marL="0" indent="0" algn="just">
              <a:buNone/>
            </a:pPr>
            <a:r>
              <a:rPr lang="ru-RU" dirty="0"/>
              <a:t>Одна общая шина в составе компьютера оказалась не способной обеспечить все необходимые передачи кодов и сигналов. Поэтому довольно быстро в архитектуре компьютеров появились дополнительные специализированные шины, которые связывают между собой различные группы устройств с различными скоростями обмена и различными требованиями к производительности. Архитектура компьютеров, в составе которых имеется более одной шины, называется многошинной</a:t>
            </a:r>
            <a:r>
              <a:rPr lang="ru-RU" dirty="0" smtClean="0"/>
              <a:t>.</a:t>
            </a:r>
            <a:endParaRPr lang="ru-RU" dirty="0"/>
          </a:p>
          <a:p>
            <a:pPr marL="0" indent="0" algn="just">
              <a:buNone/>
            </a:pPr>
            <a:r>
              <a:rPr lang="ru-RU" dirty="0"/>
              <a:t>Современные персональные компьютеры обычно </a:t>
            </a:r>
            <a:r>
              <a:rPr lang="ru-RU" dirty="0" smtClean="0"/>
              <a:t>содержат:</a:t>
            </a:r>
            <a:endParaRPr lang="ru-RU" dirty="0"/>
          </a:p>
          <a:p>
            <a:pPr marL="0" indent="0" algn="just">
              <a:buNone/>
            </a:pPr>
            <a:r>
              <a:rPr lang="ru-RU" dirty="0"/>
              <a:t>1</a:t>
            </a:r>
            <a:r>
              <a:rPr lang="ru-RU" dirty="0" smtClean="0"/>
              <a:t>. </a:t>
            </a:r>
            <a:r>
              <a:rPr lang="ru-RU" dirty="0"/>
              <a:t>Шину низкоскоростных внешних устройств (клавиатура, мышь, принтер</a:t>
            </a:r>
            <a:r>
              <a:rPr lang="ru-RU" dirty="0" smtClean="0"/>
              <a:t>);</a:t>
            </a:r>
            <a:endParaRPr lang="ru-RU" dirty="0"/>
          </a:p>
          <a:p>
            <a:pPr marL="0" indent="0" algn="just">
              <a:buNone/>
            </a:pPr>
            <a:r>
              <a:rPr lang="ru-RU" dirty="0"/>
              <a:t>2. </a:t>
            </a:r>
            <a:r>
              <a:rPr lang="ru-RU" dirty="0" smtClean="0"/>
              <a:t>Шину </a:t>
            </a:r>
            <a:r>
              <a:rPr lang="ru-RU" dirty="0"/>
              <a:t>высокоскоростных внешних устройств (магнитные, оптические диски</a:t>
            </a:r>
            <a:r>
              <a:rPr lang="ru-RU" dirty="0" smtClean="0"/>
              <a:t>);</a:t>
            </a:r>
            <a:endParaRPr lang="ru-RU" dirty="0"/>
          </a:p>
          <a:p>
            <a:pPr marL="0" indent="0" algn="just">
              <a:buNone/>
            </a:pPr>
            <a:r>
              <a:rPr lang="ru-RU" dirty="0" smtClean="0"/>
              <a:t>3. Шину </a:t>
            </a:r>
            <a:r>
              <a:rPr lang="ru-RU" dirty="0"/>
              <a:t>графического адаптера, для передачи высококачественных цветных движущихся изображений на экран дисплея</a:t>
            </a:r>
            <a:r>
              <a:rPr lang="ru-RU" dirty="0" smtClean="0"/>
              <a:t>;</a:t>
            </a:r>
            <a:endParaRPr lang="ru-RU" dirty="0"/>
          </a:p>
          <a:p>
            <a:pPr marL="0" indent="0" algn="just">
              <a:buNone/>
            </a:pPr>
            <a:r>
              <a:rPr lang="ru-RU" dirty="0"/>
              <a:t>4. </a:t>
            </a:r>
            <a:r>
              <a:rPr lang="ru-RU" dirty="0" smtClean="0"/>
              <a:t>Системную </a:t>
            </a:r>
            <a:r>
              <a:rPr lang="ru-RU" dirty="0"/>
              <a:t>шину (шину памяти), связывающую процессор и ОП</a:t>
            </a:r>
            <a:r>
              <a:rPr lang="ru-RU" dirty="0" smtClean="0"/>
              <a:t>;</a:t>
            </a:r>
            <a:endParaRPr lang="ru-RU" dirty="0"/>
          </a:p>
          <a:p>
            <a:pPr marL="0" indent="0" algn="just">
              <a:buNone/>
            </a:pPr>
            <a:r>
              <a:rPr lang="ru-RU" dirty="0"/>
              <a:t>5. </a:t>
            </a:r>
            <a:r>
              <a:rPr lang="ru-RU" dirty="0" smtClean="0"/>
              <a:t>Шину </a:t>
            </a:r>
            <a:r>
              <a:rPr lang="ru-RU" dirty="0"/>
              <a:t>кэша, связывающую процессор и внешний кэш.</a:t>
            </a:r>
          </a:p>
        </p:txBody>
      </p:sp>
    </p:spTree>
    <p:extLst>
      <p:ext uri="{BB962C8B-B14F-4D97-AF65-F5344CB8AC3E}">
        <p14:creationId xmlns:p14="http://schemas.microsoft.com/office/powerpoint/2010/main" val="40015152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2756847" y="1455597"/>
            <a:ext cx="6855086" cy="3959519"/>
          </a:xfrm>
          <a:prstGeom prst="rect">
            <a:avLst/>
          </a:prstGeom>
        </p:spPr>
      </p:pic>
    </p:spTree>
    <p:extLst>
      <p:ext uri="{BB962C8B-B14F-4D97-AF65-F5344CB8AC3E}">
        <p14:creationId xmlns:p14="http://schemas.microsoft.com/office/powerpoint/2010/main" val="10030059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11.3.1. Синхронизация и шины</a:t>
            </a:r>
          </a:p>
        </p:txBody>
      </p:sp>
      <p:sp>
        <p:nvSpPr>
          <p:cNvPr id="3" name="Объект 2"/>
          <p:cNvSpPr>
            <a:spLocks noGrp="1"/>
          </p:cNvSpPr>
          <p:nvPr>
            <p:ph idx="1"/>
          </p:nvPr>
        </p:nvSpPr>
        <p:spPr/>
        <p:txBody>
          <a:bodyPr>
            <a:normAutofit lnSpcReduction="10000"/>
          </a:bodyPr>
          <a:lstStyle/>
          <a:p>
            <a:pPr marL="0" indent="0">
              <a:buNone/>
            </a:pPr>
            <a:r>
              <a:rPr lang="ru-RU" dirty="0"/>
              <a:t> </a:t>
            </a:r>
            <a:r>
              <a:rPr lang="ru-RU" dirty="0" smtClean="0"/>
              <a:t>  Находящийся </a:t>
            </a:r>
            <a:r>
              <a:rPr lang="ru-RU" dirty="0"/>
              <a:t>на материнской плате основной тактовый генератор компьютера вырабатывает высокостабильные импульсы, которые используются для синхронизации работы процессора, микросхем памяти, системной и всех остальных шин, а также разнообразных внешних устройств. В связи с этим частота импульсов, вырабатываемых тактовым генератором, называется </a:t>
            </a:r>
            <a:r>
              <a:rPr lang="ru-RU" b="1" dirty="0"/>
              <a:t>опорной, </a:t>
            </a:r>
            <a:r>
              <a:rPr lang="ru-RU" dirty="0"/>
              <a:t>или </a:t>
            </a:r>
            <a:r>
              <a:rPr lang="ru-RU" b="1" dirty="0"/>
              <a:t>базовой, </a:t>
            </a:r>
            <a:r>
              <a:rPr lang="ru-RU" dirty="0"/>
              <a:t>частотой. В литературе такую частоту иногда называют </a:t>
            </a:r>
            <a:r>
              <a:rPr lang="ru-RU" b="1" dirty="0" err="1"/>
              <a:t>Host</a:t>
            </a:r>
            <a:r>
              <a:rPr lang="ru-RU" b="1" dirty="0"/>
              <a:t> </a:t>
            </a:r>
            <a:r>
              <a:rPr lang="ru-RU" b="1" dirty="0" err="1"/>
              <a:t>Bus</a:t>
            </a:r>
            <a:r>
              <a:rPr lang="ru-RU" b="1" dirty="0"/>
              <a:t> </a:t>
            </a:r>
            <a:r>
              <a:rPr lang="ru-RU" b="1" dirty="0" err="1"/>
              <a:t>Clock</a:t>
            </a:r>
            <a:r>
              <a:rPr lang="ru-RU" b="1" dirty="0"/>
              <a:t> </a:t>
            </a:r>
            <a:r>
              <a:rPr lang="ru-RU" dirty="0"/>
              <a:t>(дословно – часы хозяйской шины, подразумевается частота системной шины). Считается, что первой стандартной базовой частотой у персональных компьютеров была частота 4,77 МГц. В настоящее время базовые частоты увеличились до 800 – 1200 МГц.</a:t>
            </a:r>
            <a:endParaRPr lang="ru-RU" dirty="0"/>
          </a:p>
        </p:txBody>
      </p:sp>
    </p:spTree>
    <p:extLst>
      <p:ext uri="{BB962C8B-B14F-4D97-AF65-F5344CB8AC3E}">
        <p14:creationId xmlns:p14="http://schemas.microsoft.com/office/powerpoint/2010/main" val="18512339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50376"/>
            <a:ext cx="10515600" cy="5726587"/>
          </a:xfrm>
        </p:spPr>
        <p:txBody>
          <a:bodyPr>
            <a:normAutofit fontScale="70000" lnSpcReduction="20000"/>
          </a:bodyPr>
          <a:lstStyle/>
          <a:p>
            <a:pPr marL="0" indent="0">
              <a:buNone/>
            </a:pPr>
            <a:r>
              <a:rPr lang="ru-RU" dirty="0" smtClean="0"/>
              <a:t>   В </a:t>
            </a:r>
            <a:r>
              <a:rPr lang="ru-RU" dirty="0"/>
              <a:t>связи с широким внедрением параллелизма в архитектуру компьютеров оказалось более удобным и более производительным допустить работу различных устройств с различной тактовой частотой. А чтобы не вводить несколько тактовых генераторов, которые работают на разных частотах, но при этом занимают много лишнего места и к тому же нуждаются в дополнительной взаимной синхронизации, применили масштабирование одной и той же базовой частоты от одного тактового генератора. Для обладающих высокой скоростью работы микросхем процессоров применяется внутреннее умножение базовой частоты на некоторый числовой коэффициент, например, 2, 4, 6 и т. д. Эту частоту часто обозначают CPU </a:t>
            </a:r>
            <a:r>
              <a:rPr lang="ru-RU" dirty="0" err="1"/>
              <a:t>Clock</a:t>
            </a:r>
            <a:r>
              <a:rPr lang="ru-RU" dirty="0"/>
              <a:t> (частота центрального процессора) или </a:t>
            </a:r>
            <a:r>
              <a:rPr lang="ru-RU" dirty="0" err="1"/>
              <a:t>Core</a:t>
            </a:r>
            <a:r>
              <a:rPr lang="ru-RU" dirty="0"/>
              <a:t> </a:t>
            </a:r>
            <a:r>
              <a:rPr lang="ru-RU" dirty="0" err="1"/>
              <a:t>Speed</a:t>
            </a:r>
            <a:r>
              <a:rPr lang="ru-RU" dirty="0"/>
              <a:t> (скорость ядра).</a:t>
            </a:r>
          </a:p>
          <a:p>
            <a:pPr marL="0" indent="0">
              <a:buNone/>
            </a:pPr>
            <a:endParaRPr lang="ru-RU" dirty="0"/>
          </a:p>
          <a:p>
            <a:pPr marL="0" indent="0">
              <a:buNone/>
            </a:pPr>
            <a:r>
              <a:rPr lang="ru-RU" dirty="0" smtClean="0"/>
              <a:t>   Тактовая </a:t>
            </a:r>
            <a:r>
              <a:rPr lang="ru-RU" dirty="0"/>
              <a:t>частота микросхем памяти не вводится, поскольку имеется довольно сложная зависимость времени получения или записи данных от времени доступа микросхемы и ее цикла памяти. Именно поэтому для характеристики микросхем памяти вводятся различные величины: быстродействие, время задержки, цикл памяти и скорость обмена. Но при этом шина памяти FSB всегда имеет частоту, однозначно определяемую частотой тактового генератора, которая служит также для характеристики возможностей микросхем памяти.</a:t>
            </a:r>
          </a:p>
          <a:p>
            <a:pPr marL="0" indent="0">
              <a:buNone/>
            </a:pPr>
            <a:endParaRPr lang="ru-RU" dirty="0"/>
          </a:p>
          <a:p>
            <a:pPr marL="0" indent="0">
              <a:buNone/>
            </a:pPr>
            <a:r>
              <a:rPr lang="ru-RU" dirty="0" smtClean="0"/>
              <a:t>    Для </a:t>
            </a:r>
            <a:r>
              <a:rPr lang="ru-RU" dirty="0"/>
              <a:t>более медленных шин устройств ввода/вывода применяется деление опорной частоты на соответствующий возможностям их шин и самих устройств коэффициент. При этом получают, например, для шин ISA частоту 8, 16 МГц и т. д. (она называется ISA </a:t>
            </a:r>
            <a:r>
              <a:rPr lang="ru-RU" dirty="0" err="1"/>
              <a:t>Bus</a:t>
            </a:r>
            <a:r>
              <a:rPr lang="ru-RU" dirty="0"/>
              <a:t> </a:t>
            </a:r>
            <a:r>
              <a:rPr lang="ru-RU" dirty="0" err="1"/>
              <a:t>Clock</a:t>
            </a:r>
            <a:r>
              <a:rPr lang="ru-RU" dirty="0"/>
              <a:t>), а для шин PCI частоту PCI </a:t>
            </a:r>
            <a:r>
              <a:rPr lang="ru-RU" dirty="0" err="1"/>
              <a:t>Bus</a:t>
            </a:r>
            <a:r>
              <a:rPr lang="ru-RU" dirty="0"/>
              <a:t> </a:t>
            </a:r>
            <a:r>
              <a:rPr lang="ru-RU" dirty="0" err="1"/>
              <a:t>Clock</a:t>
            </a:r>
            <a:r>
              <a:rPr lang="ru-RU" dirty="0"/>
              <a:t>, равную 66, 260 МГц и т. д.</a:t>
            </a:r>
          </a:p>
        </p:txBody>
      </p:sp>
    </p:spTree>
    <p:extLst>
      <p:ext uri="{BB962C8B-B14F-4D97-AF65-F5344CB8AC3E}">
        <p14:creationId xmlns:p14="http://schemas.microsoft.com/office/powerpoint/2010/main" val="5826258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11.3.2. </a:t>
            </a:r>
            <a:r>
              <a:rPr lang="ru-RU" b="1" dirty="0" smtClean="0"/>
              <a:t>Чипсет</a:t>
            </a:r>
            <a:endParaRPr lang="ru-RU" b="1" dirty="0"/>
          </a:p>
        </p:txBody>
      </p:sp>
      <p:sp>
        <p:nvSpPr>
          <p:cNvPr id="3" name="Объект 2"/>
          <p:cNvSpPr>
            <a:spLocks noGrp="1"/>
          </p:cNvSpPr>
          <p:nvPr>
            <p:ph idx="1"/>
          </p:nvPr>
        </p:nvSpPr>
        <p:spPr/>
        <p:txBody>
          <a:bodyPr>
            <a:normAutofit lnSpcReduction="10000"/>
          </a:bodyPr>
          <a:lstStyle/>
          <a:p>
            <a:pPr marL="0" indent="0">
              <a:buNone/>
            </a:pPr>
            <a:r>
              <a:rPr lang="ru-RU" dirty="0" smtClean="0"/>
              <a:t>   Для </a:t>
            </a:r>
            <a:r>
              <a:rPr lang="ru-RU" dirty="0"/>
              <a:t>согласования операций обмена и управления в сложной иерархической системе шин в персональных компьютерах служит специальный набор микросхем компьютера, который принято называть </a:t>
            </a:r>
            <a:r>
              <a:rPr lang="ru-RU" b="1" dirty="0"/>
              <a:t>чипсетом </a:t>
            </a:r>
            <a:r>
              <a:rPr lang="ru-RU" dirty="0"/>
              <a:t>(</a:t>
            </a:r>
            <a:r>
              <a:rPr lang="ru-RU" dirty="0" err="1"/>
              <a:t>chip</a:t>
            </a:r>
            <a:r>
              <a:rPr lang="ru-RU" dirty="0"/>
              <a:t> </a:t>
            </a:r>
            <a:r>
              <a:rPr lang="ru-RU" dirty="0" err="1"/>
              <a:t>set</a:t>
            </a:r>
            <a:r>
              <a:rPr lang="ru-RU" dirty="0"/>
              <a:t> – набор чипов</a:t>
            </a:r>
            <a:r>
              <a:rPr lang="ru-RU" dirty="0" smtClean="0"/>
              <a:t>).</a:t>
            </a:r>
          </a:p>
          <a:p>
            <a:pPr marL="0" indent="0" algn="just">
              <a:buNone/>
            </a:pPr>
            <a:r>
              <a:rPr lang="ru-RU" dirty="0" smtClean="0"/>
              <a:t>   Микросхемы </a:t>
            </a:r>
            <a:r>
              <a:rPr lang="ru-RU" dirty="0"/>
              <a:t>чипсета содержат в себе контроллеры прерываний, контроллеры прямого доступа к памяти, контроллеры шин и т. д. В одну из микросхем набора обычно входят также часы реального времени со CMOS-памятью, а иногда и клавиатурный контроллер, однако эти блоки могут присутствовать в компьютере и в виде отдельных микросхем. В последних разработках в состав микросхем чипсета стали включаться контроллеры внешних устройств</a:t>
            </a:r>
            <a:r>
              <a:rPr lang="ru-RU" dirty="0" smtClean="0"/>
              <a:t>.</a:t>
            </a:r>
            <a:endParaRPr lang="ru-RU" dirty="0"/>
          </a:p>
        </p:txBody>
      </p:sp>
    </p:spTree>
    <p:extLst>
      <p:ext uri="{BB962C8B-B14F-4D97-AF65-F5344CB8AC3E}">
        <p14:creationId xmlns:p14="http://schemas.microsoft.com/office/powerpoint/2010/main" val="6601125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68490"/>
            <a:ext cx="10515600" cy="5808473"/>
          </a:xfrm>
        </p:spPr>
        <p:txBody>
          <a:bodyPr>
            <a:normAutofit fontScale="70000" lnSpcReduction="20000"/>
          </a:bodyPr>
          <a:lstStyle/>
          <a:p>
            <a:pPr marL="0" indent="0" algn="just">
              <a:buNone/>
            </a:pPr>
            <a:r>
              <a:rPr lang="ru-RU" dirty="0"/>
              <a:t>В «обязанности» чипсета, в частности, входит:</a:t>
            </a:r>
          </a:p>
          <a:p>
            <a:pPr marL="0" indent="0" algn="just">
              <a:buNone/>
            </a:pPr>
            <a:r>
              <a:rPr lang="ru-RU" dirty="0"/>
              <a:t>1. </a:t>
            </a:r>
            <a:r>
              <a:rPr lang="ru-RU" dirty="0" smtClean="0"/>
              <a:t>Обслуживание </a:t>
            </a:r>
            <a:r>
              <a:rPr lang="ru-RU" dirty="0"/>
              <a:t>управляющих сигналов процессора;</a:t>
            </a:r>
          </a:p>
          <a:p>
            <a:pPr marL="0" indent="0" algn="just">
              <a:buNone/>
            </a:pPr>
            <a:r>
              <a:rPr lang="ru-RU" dirty="0"/>
              <a:t>2. </a:t>
            </a:r>
            <a:r>
              <a:rPr lang="ru-RU" dirty="0" smtClean="0"/>
              <a:t>Формирование </a:t>
            </a:r>
            <a:r>
              <a:rPr lang="ru-RU" dirty="0"/>
              <a:t>управляющих сигналов для внешнего кэша;</a:t>
            </a:r>
          </a:p>
          <a:p>
            <a:pPr marL="0" indent="0" algn="just">
              <a:buNone/>
            </a:pPr>
            <a:r>
              <a:rPr lang="ru-RU" dirty="0"/>
              <a:t>3. </a:t>
            </a:r>
            <a:r>
              <a:rPr lang="ru-RU" dirty="0" smtClean="0"/>
              <a:t>Формирование </a:t>
            </a:r>
            <a:r>
              <a:rPr lang="ru-RU" dirty="0"/>
              <a:t>адреса и управляющих сигналов для микросхем оперативной памяти;</a:t>
            </a:r>
          </a:p>
          <a:p>
            <a:pPr marL="0" indent="0" algn="just">
              <a:buNone/>
            </a:pPr>
            <a:r>
              <a:rPr lang="ru-RU" dirty="0"/>
              <a:t>4. </a:t>
            </a:r>
            <a:r>
              <a:rPr lang="ru-RU" dirty="0" smtClean="0"/>
              <a:t>Обеспечение </a:t>
            </a:r>
            <a:r>
              <a:rPr lang="ru-RU" dirty="0"/>
              <a:t>когерентности данных для всех уровней кэша и оперативной памяти;</a:t>
            </a:r>
          </a:p>
          <a:p>
            <a:pPr marL="0" indent="0" algn="just">
              <a:buNone/>
            </a:pPr>
            <a:r>
              <a:rPr lang="ru-RU" dirty="0"/>
              <a:t>5. </a:t>
            </a:r>
            <a:r>
              <a:rPr lang="ru-RU" dirty="0" smtClean="0"/>
              <a:t>Обеспечение </a:t>
            </a:r>
            <a:r>
              <a:rPr lang="ru-RU" dirty="0"/>
              <a:t>взаимосвязи между всеми типами шин компьютера;</a:t>
            </a:r>
          </a:p>
          <a:p>
            <a:pPr marL="0" indent="0" algn="just">
              <a:buNone/>
            </a:pPr>
            <a:r>
              <a:rPr lang="ru-RU" dirty="0"/>
              <a:t>6. </a:t>
            </a:r>
            <a:r>
              <a:rPr lang="ru-RU" dirty="0" smtClean="0"/>
              <a:t>Арбитраж </a:t>
            </a:r>
            <a:r>
              <a:rPr lang="ru-RU" dirty="0"/>
              <a:t>контроллеров шин и т. д.</a:t>
            </a:r>
          </a:p>
          <a:p>
            <a:pPr marL="0" indent="0" algn="just">
              <a:buNone/>
            </a:pPr>
            <a:r>
              <a:rPr lang="ru-RU" dirty="0"/>
              <a:t>Характеристики чипсета определяют большинство важнейших параметров компьютера, в том числе:</a:t>
            </a:r>
          </a:p>
          <a:p>
            <a:pPr marL="0" indent="0" algn="just">
              <a:buNone/>
            </a:pPr>
            <a:r>
              <a:rPr lang="ru-RU" dirty="0"/>
              <a:t>1. </a:t>
            </a:r>
            <a:r>
              <a:rPr lang="ru-RU" dirty="0" smtClean="0"/>
              <a:t>Возможные </a:t>
            </a:r>
            <a:r>
              <a:rPr lang="ru-RU" dirty="0"/>
              <a:t>типы и частоты центрального процессора;</a:t>
            </a:r>
          </a:p>
          <a:p>
            <a:pPr marL="0" indent="0" algn="just">
              <a:buNone/>
            </a:pPr>
            <a:r>
              <a:rPr lang="ru-RU" dirty="0"/>
              <a:t>2. </a:t>
            </a:r>
            <a:r>
              <a:rPr lang="ru-RU" dirty="0" smtClean="0"/>
              <a:t>Скоростные </a:t>
            </a:r>
            <a:r>
              <a:rPr lang="ru-RU" dirty="0"/>
              <a:t>характеристики внешнего кэша и его допустимый объем;</a:t>
            </a:r>
          </a:p>
          <a:p>
            <a:pPr marL="0" indent="0" algn="just">
              <a:buNone/>
            </a:pPr>
            <a:r>
              <a:rPr lang="ru-RU" dirty="0"/>
              <a:t>3. </a:t>
            </a:r>
            <a:r>
              <a:rPr lang="ru-RU" dirty="0" smtClean="0"/>
              <a:t>Типы</a:t>
            </a:r>
            <a:r>
              <a:rPr lang="ru-RU" dirty="0"/>
              <a:t>, объем и максимальное количество модулей динамической </a:t>
            </a:r>
            <a:r>
              <a:rPr lang="ru-RU" dirty="0" smtClean="0"/>
              <a:t>памяти;</a:t>
            </a:r>
          </a:p>
          <a:p>
            <a:pPr marL="514350" indent="-514350" algn="just">
              <a:buAutoNum type="arabicPeriod" startAt="4"/>
            </a:pPr>
            <a:r>
              <a:rPr lang="ru-RU" dirty="0" smtClean="0"/>
              <a:t>Возможные частоты шин и т. д.</a:t>
            </a:r>
          </a:p>
          <a:p>
            <a:pPr marL="0" indent="0" algn="just">
              <a:buNone/>
            </a:pPr>
            <a:r>
              <a:rPr lang="ru-RU" dirty="0"/>
              <a:t>Тип используемого чипсета существенно влияет на производительность компьютера в целом. При одинаковых базовых компонентах компьютера – процессоре, оперативной памяти, кэше, графическом контроллере (контроллере дисплея) и жестком диске – производительность машин, собранных на разных чипсетах, может различаться на 30% и более</a:t>
            </a:r>
            <a:r>
              <a:rPr lang="ru-RU" dirty="0" smtClean="0"/>
              <a:t>.</a:t>
            </a:r>
            <a:endParaRPr lang="ru-RU" dirty="0"/>
          </a:p>
          <a:p>
            <a:pPr marL="0" indent="0">
              <a:buNone/>
            </a:pPr>
            <a:endParaRPr lang="ru-RU" dirty="0"/>
          </a:p>
        </p:txBody>
      </p:sp>
    </p:spTree>
    <p:extLst>
      <p:ext uri="{BB962C8B-B14F-4D97-AF65-F5344CB8AC3E}">
        <p14:creationId xmlns:p14="http://schemas.microsoft.com/office/powerpoint/2010/main" val="20258133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Введение</a:t>
            </a:r>
            <a:endParaRPr lang="ru-RU" dirty="0"/>
          </a:p>
        </p:txBody>
      </p:sp>
      <p:sp>
        <p:nvSpPr>
          <p:cNvPr id="3" name="Объект 2"/>
          <p:cNvSpPr>
            <a:spLocks noGrp="1"/>
          </p:cNvSpPr>
          <p:nvPr>
            <p:ph idx="1"/>
          </p:nvPr>
        </p:nvSpPr>
        <p:spPr/>
        <p:txBody>
          <a:bodyPr/>
          <a:lstStyle/>
          <a:p>
            <a:pPr marL="0" indent="0" algn="just">
              <a:buNone/>
            </a:pPr>
            <a:r>
              <a:rPr lang="ru-RU" dirty="0" smtClean="0"/>
              <a:t>   Основными </a:t>
            </a:r>
            <a:r>
              <a:rPr lang="ru-RU" dirty="0" smtClean="0"/>
              <a:t>техническими характеристиками шин являются разрядность, тактовая частота и производительность (скорость обмена, или пропускная способность). Разрядность определяется количеством проводов шины, по каждому из которых передается один бит адреса, один бит данных или один управляющий бит. Тактовая частота определяется как количество управляющих работой шины синхроимпульсов в секунду. Производительность равна количеству битов (или байтов), передаваемых по шине в единицу времени.</a:t>
            </a:r>
            <a:endParaRPr lang="ru-RU" dirty="0"/>
          </a:p>
        </p:txBody>
      </p:sp>
    </p:spTree>
    <p:extLst>
      <p:ext uri="{BB962C8B-B14F-4D97-AF65-F5344CB8AC3E}">
        <p14:creationId xmlns:p14="http://schemas.microsoft.com/office/powerpoint/2010/main" val="1843584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95785"/>
            <a:ext cx="10515600" cy="5781178"/>
          </a:xfrm>
        </p:spPr>
        <p:txBody>
          <a:bodyPr>
            <a:normAutofit/>
          </a:bodyPr>
          <a:lstStyle/>
          <a:p>
            <a:pPr marL="0" indent="0" algn="just">
              <a:buNone/>
            </a:pPr>
            <a:r>
              <a:rPr lang="ru-RU" dirty="0" smtClean="0"/>
              <a:t>   Отметим</a:t>
            </a:r>
            <a:r>
              <a:rPr lang="ru-RU" dirty="0"/>
              <a:t>, что реализация такого функционально сложного блока с помощью только одной микросхемы оказывается по ряду причин невыгодной.</a:t>
            </a:r>
          </a:p>
          <a:p>
            <a:pPr marL="0" indent="0" algn="just">
              <a:buNone/>
            </a:pPr>
            <a:r>
              <a:rPr lang="ru-RU" dirty="0" smtClean="0"/>
              <a:t>   В </a:t>
            </a:r>
            <a:r>
              <a:rPr lang="ru-RU" dirty="0"/>
              <a:t>настоящее время чипсеты персональных компьютеров функционально состоят из микросхем </a:t>
            </a:r>
            <a:r>
              <a:rPr lang="ru-RU" b="1" dirty="0"/>
              <a:t>северного моста</a:t>
            </a:r>
            <a:r>
              <a:rPr lang="ru-RU" dirty="0"/>
              <a:t>, отвечающих за соединение между собой процессора, оперативной памяти и дисплея, и микросхем </a:t>
            </a:r>
            <a:r>
              <a:rPr lang="ru-RU" b="1" dirty="0"/>
              <a:t>южного моста</a:t>
            </a:r>
            <a:r>
              <a:rPr lang="ru-RU" dirty="0"/>
              <a:t>, которые отвечают за работу с остальными внешними устройствами (дисками, клавиатурой и т. д</a:t>
            </a:r>
            <a:r>
              <a:rPr lang="ru-RU" dirty="0" smtClean="0"/>
              <a:t>.).</a:t>
            </a:r>
            <a:r>
              <a:rPr lang="ru-RU" dirty="0"/>
              <a:t/>
            </a:r>
            <a:br>
              <a:rPr lang="ru-RU" dirty="0"/>
            </a:br>
            <a:r>
              <a:rPr lang="ru-RU" dirty="0" smtClean="0"/>
              <a:t>   В </a:t>
            </a:r>
            <a:r>
              <a:rPr lang="ru-RU" dirty="0"/>
              <a:t>связи с появлением чипсетов в состав компьютеров вместо одной системной шины включили </a:t>
            </a:r>
            <a:r>
              <a:rPr lang="ru-RU" b="1" dirty="0"/>
              <a:t>локальную шину</a:t>
            </a:r>
            <a:r>
              <a:rPr lang="ru-RU" dirty="0"/>
              <a:t>, которая служит для соединения процессора с чипсетом северного моста, и </a:t>
            </a:r>
            <a:r>
              <a:rPr lang="ru-RU" b="1" dirty="0"/>
              <a:t>шину памяти</a:t>
            </a:r>
            <a:r>
              <a:rPr lang="ru-RU" dirty="0"/>
              <a:t>, соединяющую с этим чипсетом оперативную </a:t>
            </a:r>
            <a:r>
              <a:rPr lang="ru-RU" dirty="0" smtClean="0"/>
              <a:t>память.</a:t>
            </a:r>
            <a:endParaRPr lang="ru-RU" dirty="0"/>
          </a:p>
        </p:txBody>
      </p:sp>
    </p:spTree>
    <p:extLst>
      <p:ext uri="{BB962C8B-B14F-4D97-AF65-F5344CB8AC3E}">
        <p14:creationId xmlns:p14="http://schemas.microsoft.com/office/powerpoint/2010/main" val="30290656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11.3.3. Параметры шин</a:t>
            </a:r>
          </a:p>
        </p:txBody>
      </p:sp>
      <p:sp>
        <p:nvSpPr>
          <p:cNvPr id="3" name="Объект 2"/>
          <p:cNvSpPr>
            <a:spLocks noGrp="1"/>
          </p:cNvSpPr>
          <p:nvPr>
            <p:ph idx="1"/>
          </p:nvPr>
        </p:nvSpPr>
        <p:spPr/>
        <p:txBody>
          <a:bodyPr>
            <a:normAutofit fontScale="62500" lnSpcReduction="20000"/>
          </a:bodyPr>
          <a:lstStyle/>
          <a:p>
            <a:pPr marL="0" indent="0" algn="just">
              <a:buNone/>
            </a:pPr>
            <a:r>
              <a:rPr lang="ru-RU" dirty="0"/>
              <a:t>При разработке шин проектировщики принимают во внимание ряд параметров для достижения компромисса цены и производительности</a:t>
            </a:r>
            <a:r>
              <a:rPr lang="ru-RU" dirty="0" smtClean="0"/>
              <a:t>.</a:t>
            </a:r>
            <a:endParaRPr lang="ru-RU" dirty="0"/>
          </a:p>
          <a:p>
            <a:pPr marL="0" indent="0" algn="just">
              <a:buNone/>
            </a:pPr>
            <a:r>
              <a:rPr lang="ru-RU" b="1" dirty="0"/>
              <a:t>Ширина шины </a:t>
            </a:r>
            <a:r>
              <a:rPr lang="ru-RU" dirty="0"/>
              <a:t>соответствует ширине шин адреса и данных. Производительность системы повышается в случае более широкой шины данных, т. к. появляется возможность пересылать параллельно большее количество бит. Физическое адресное пространство системы увеличивается путем добавления новых адресных линий</a:t>
            </a:r>
            <a:r>
              <a:rPr lang="ru-RU" dirty="0" smtClean="0"/>
              <a:t>.</a:t>
            </a:r>
            <a:endParaRPr lang="ru-RU" dirty="0"/>
          </a:p>
          <a:p>
            <a:pPr marL="0" indent="0" algn="just">
              <a:buNone/>
            </a:pPr>
            <a:r>
              <a:rPr lang="ru-RU" b="1" dirty="0"/>
              <a:t>Частота шины</a:t>
            </a:r>
            <a:r>
              <a:rPr lang="ru-RU" dirty="0"/>
              <a:t>. Повышение частоты шины создает проблемы обратной совместимости и совместимости с медленными устройствами</a:t>
            </a:r>
            <a:r>
              <a:rPr lang="ru-RU" dirty="0" smtClean="0"/>
              <a:t>.</a:t>
            </a:r>
            <a:endParaRPr lang="ru-RU" dirty="0"/>
          </a:p>
          <a:p>
            <a:pPr marL="0" indent="0" algn="just">
              <a:buNone/>
            </a:pPr>
            <a:r>
              <a:rPr lang="ru-RU" b="1" dirty="0"/>
              <a:t>Перекос.</a:t>
            </a:r>
            <a:r>
              <a:rPr lang="ru-RU" dirty="0"/>
              <a:t> При высокой тактовой частоте критическое значение приобретает перекос, вызванный тем, что сигналы на разных линиях шины распространяются с некоторым расхождением. Поэтому для работы с большими тактовыми частотами используются последовательные шины</a:t>
            </a:r>
            <a:r>
              <a:rPr lang="ru-RU" dirty="0" smtClean="0"/>
              <a:t>.</a:t>
            </a:r>
            <a:endParaRPr lang="ru-RU" dirty="0"/>
          </a:p>
          <a:p>
            <a:pPr marL="0" indent="0" algn="just">
              <a:buNone/>
            </a:pPr>
            <a:r>
              <a:rPr lang="ru-RU" b="1" dirty="0"/>
              <a:t>Тип шин</a:t>
            </a:r>
            <a:r>
              <a:rPr lang="ru-RU" dirty="0"/>
              <a:t>: </a:t>
            </a:r>
            <a:r>
              <a:rPr lang="ru-RU" dirty="0" smtClean="0"/>
              <a:t>специализированные </a:t>
            </a:r>
            <a:r>
              <a:rPr lang="ru-RU" dirty="0"/>
              <a:t>и мультиплексированные</a:t>
            </a:r>
            <a:r>
              <a:rPr lang="ru-RU" dirty="0" smtClean="0"/>
              <a:t>.</a:t>
            </a:r>
            <a:endParaRPr lang="ru-RU" dirty="0"/>
          </a:p>
          <a:p>
            <a:pPr marL="0" indent="0" algn="just">
              <a:buNone/>
            </a:pPr>
            <a:r>
              <a:rPr lang="ru-RU" b="1" dirty="0"/>
              <a:t>Операции шин</a:t>
            </a:r>
            <a:r>
              <a:rPr lang="ru-RU" dirty="0"/>
              <a:t>. Шины поддерживают несколько типов операций передачи данных. Они включают: чтение, запись, передачу блоков, чтение-модификацию-запись, прерывание</a:t>
            </a:r>
            <a:r>
              <a:rPr lang="ru-RU" dirty="0" smtClean="0"/>
              <a:t>.</a:t>
            </a:r>
            <a:endParaRPr lang="ru-RU" dirty="0"/>
          </a:p>
          <a:p>
            <a:pPr marL="0" indent="0" algn="just">
              <a:buNone/>
            </a:pPr>
            <a:r>
              <a:rPr lang="ru-RU" b="1" dirty="0"/>
              <a:t>Синхронизация</a:t>
            </a:r>
            <a:r>
              <a:rPr lang="ru-RU" dirty="0"/>
              <a:t>: синхронные и асинхронные шины</a:t>
            </a:r>
            <a:r>
              <a:rPr lang="ru-RU" dirty="0" smtClean="0"/>
              <a:t>.</a:t>
            </a:r>
            <a:endParaRPr lang="ru-RU" dirty="0"/>
          </a:p>
          <a:p>
            <a:pPr marL="0" indent="0" algn="just">
              <a:buNone/>
            </a:pPr>
            <a:r>
              <a:rPr lang="ru-RU" b="1" dirty="0"/>
              <a:t>Арбитраж шин </a:t>
            </a:r>
            <a:r>
              <a:rPr lang="ru-RU" dirty="0"/>
              <a:t>может осуществляться двумя путями: централизовано или распределено</a:t>
            </a:r>
            <a:r>
              <a:rPr lang="ru-RU" dirty="0" smtClean="0"/>
              <a:t>.</a:t>
            </a:r>
            <a:endParaRPr lang="ru-RU" dirty="0"/>
          </a:p>
        </p:txBody>
      </p:sp>
    </p:spTree>
    <p:extLst>
      <p:ext uri="{BB962C8B-B14F-4D97-AF65-F5344CB8AC3E}">
        <p14:creationId xmlns:p14="http://schemas.microsoft.com/office/powerpoint/2010/main" val="35247665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11.3.4. Арбитраж </a:t>
            </a:r>
            <a:r>
              <a:rPr lang="ru-RU" b="1" dirty="0" smtClean="0"/>
              <a:t>шин</a:t>
            </a:r>
            <a:endParaRPr lang="ru-RU" dirty="0"/>
          </a:p>
        </p:txBody>
      </p:sp>
      <p:sp>
        <p:nvSpPr>
          <p:cNvPr id="3" name="Объект 2"/>
          <p:cNvSpPr>
            <a:spLocks noGrp="1"/>
          </p:cNvSpPr>
          <p:nvPr>
            <p:ph idx="1"/>
          </p:nvPr>
        </p:nvSpPr>
        <p:spPr/>
        <p:txBody>
          <a:bodyPr>
            <a:normAutofit fontScale="92500" lnSpcReduction="20000"/>
          </a:bodyPr>
          <a:lstStyle/>
          <a:p>
            <a:pPr marL="0" indent="0" algn="just">
              <a:buNone/>
            </a:pPr>
            <a:r>
              <a:rPr lang="ru-RU" b="1" dirty="0" smtClean="0"/>
              <a:t>   Арбитр</a:t>
            </a:r>
            <a:r>
              <a:rPr lang="ru-RU" dirty="0" smtClean="0"/>
              <a:t> </a:t>
            </a:r>
            <a:r>
              <a:rPr lang="ru-RU" dirty="0"/>
              <a:t>– устройство, разрешающее конфликты доступа к шине</a:t>
            </a:r>
            <a:r>
              <a:rPr lang="ru-RU" dirty="0" smtClean="0"/>
              <a:t>.</a:t>
            </a:r>
            <a:endParaRPr lang="ru-RU" dirty="0"/>
          </a:p>
          <a:p>
            <a:pPr marL="0" indent="0" algn="just">
              <a:buNone/>
            </a:pPr>
            <a:r>
              <a:rPr lang="ru-RU" b="1" dirty="0" smtClean="0"/>
              <a:t>   Протокол</a:t>
            </a:r>
            <a:r>
              <a:rPr lang="ru-RU" dirty="0" smtClean="0"/>
              <a:t> </a:t>
            </a:r>
            <a:r>
              <a:rPr lang="ru-RU" dirty="0"/>
              <a:t>– набор правил, которым должны подчиняться все устройства, подключаемые к шине</a:t>
            </a:r>
            <a:r>
              <a:rPr lang="ru-RU" dirty="0" smtClean="0"/>
              <a:t>.</a:t>
            </a:r>
            <a:endParaRPr lang="ru-RU" dirty="0"/>
          </a:p>
          <a:p>
            <a:pPr marL="0" indent="0" algn="just">
              <a:buNone/>
            </a:pPr>
            <a:r>
              <a:rPr lang="ru-RU" dirty="0" smtClean="0"/>
              <a:t>   Виды </a:t>
            </a:r>
            <a:r>
              <a:rPr lang="ru-RU" dirty="0"/>
              <a:t>арбитража</a:t>
            </a:r>
            <a:r>
              <a:rPr lang="ru-RU" dirty="0" smtClean="0"/>
              <a:t>:</a:t>
            </a:r>
            <a:endParaRPr lang="ru-RU" dirty="0"/>
          </a:p>
          <a:p>
            <a:pPr marL="0" indent="0" algn="just">
              <a:buNone/>
            </a:pPr>
            <a:r>
              <a:rPr lang="ru-RU" i="1" dirty="0" smtClean="0"/>
              <a:t>   Статический</a:t>
            </a:r>
            <a:r>
              <a:rPr lang="ru-RU" dirty="0" smtClean="0"/>
              <a:t> </a:t>
            </a:r>
            <a:r>
              <a:rPr lang="ru-RU" dirty="0"/>
              <a:t>– доступ к шине осуществляется в заранее определенном порядке. Прост в реализации, неэффективен, не отражает нужд пользователей </a:t>
            </a:r>
            <a:r>
              <a:rPr lang="ru-RU" dirty="0" smtClean="0"/>
              <a:t>шины.</a:t>
            </a:r>
            <a:endParaRPr lang="ru-RU" dirty="0"/>
          </a:p>
          <a:p>
            <a:pPr marL="0" indent="0" algn="just">
              <a:buNone/>
            </a:pPr>
            <a:r>
              <a:rPr lang="ru-RU" i="1" dirty="0" smtClean="0"/>
              <a:t>   Динамический</a:t>
            </a:r>
            <a:r>
              <a:rPr lang="ru-RU" dirty="0" smtClean="0"/>
              <a:t> </a:t>
            </a:r>
            <a:r>
              <a:rPr lang="ru-RU" dirty="0"/>
              <a:t>– осуществляется по требованию мастера. Для реализации необходимо, чтобы у каждого мастера были линии запроса шины (</a:t>
            </a:r>
            <a:r>
              <a:rPr lang="ru-RU" dirty="0" err="1"/>
              <a:t>request</a:t>
            </a:r>
            <a:r>
              <a:rPr lang="ru-RU" dirty="0"/>
              <a:t>) и разрешения шины (</a:t>
            </a:r>
            <a:r>
              <a:rPr lang="ru-RU" dirty="0" err="1"/>
              <a:t>grant</a:t>
            </a:r>
            <a:r>
              <a:rPr lang="ru-RU" dirty="0"/>
              <a:t>). Если мастеру требуется шина, устанавливается сигнал на линию </a:t>
            </a:r>
            <a:r>
              <a:rPr lang="ru-RU" dirty="0" err="1"/>
              <a:t>request</a:t>
            </a:r>
            <a:r>
              <a:rPr lang="ru-RU" dirty="0"/>
              <a:t>. Транзакция может быть начата только после получения разрешения по линии </a:t>
            </a:r>
            <a:r>
              <a:rPr lang="ru-RU" dirty="0" err="1"/>
              <a:t>grant</a:t>
            </a:r>
            <a:r>
              <a:rPr lang="ru-RU" dirty="0"/>
              <a:t>.</a:t>
            </a:r>
          </a:p>
        </p:txBody>
      </p:sp>
    </p:spTree>
    <p:extLst>
      <p:ext uri="{BB962C8B-B14F-4D97-AF65-F5344CB8AC3E}">
        <p14:creationId xmlns:p14="http://schemas.microsoft.com/office/powerpoint/2010/main" val="22735804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313808" y="1624084"/>
            <a:ext cx="9962123" cy="3134151"/>
          </a:xfrm>
          <a:prstGeom prst="rect">
            <a:avLst/>
          </a:prstGeom>
        </p:spPr>
      </p:pic>
    </p:spTree>
    <p:extLst>
      <p:ext uri="{BB962C8B-B14F-4D97-AF65-F5344CB8AC3E}">
        <p14:creationId xmlns:p14="http://schemas.microsoft.com/office/powerpoint/2010/main" val="3435187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64024"/>
            <a:ext cx="10515600" cy="5712939"/>
          </a:xfrm>
        </p:spPr>
        <p:txBody>
          <a:bodyPr>
            <a:normAutofit fontScale="92500" lnSpcReduction="10000"/>
          </a:bodyPr>
          <a:lstStyle/>
          <a:p>
            <a:pPr marL="0" indent="0">
              <a:buNone/>
            </a:pPr>
            <a:r>
              <a:rPr lang="ru-RU" dirty="0"/>
              <a:t> </a:t>
            </a:r>
          </a:p>
          <a:p>
            <a:pPr marL="0" indent="0" algn="just">
              <a:buNone/>
            </a:pPr>
            <a:r>
              <a:rPr lang="ru-RU" dirty="0" smtClean="0"/>
              <a:t>   Если </a:t>
            </a:r>
            <a:r>
              <a:rPr lang="ru-RU" dirty="0"/>
              <a:t>несколько </a:t>
            </a:r>
            <a:r>
              <a:rPr lang="ru-RU" dirty="0" err="1"/>
              <a:t>master</a:t>
            </a:r>
            <a:r>
              <a:rPr lang="ru-RU" dirty="0"/>
              <a:t>-устройств состязаются одновременно за доступ к шине, арбитр использует политику назначения для определения победителя. Выделяют 4 политики</a:t>
            </a:r>
            <a:r>
              <a:rPr lang="ru-RU" dirty="0" smtClean="0"/>
              <a:t>:</a:t>
            </a:r>
            <a:endParaRPr lang="ru-RU" dirty="0"/>
          </a:p>
          <a:p>
            <a:pPr marL="0" indent="0" algn="just">
              <a:buNone/>
            </a:pPr>
            <a:r>
              <a:rPr lang="ru-RU" dirty="0" smtClean="0"/>
              <a:t>   1</a:t>
            </a:r>
            <a:r>
              <a:rPr lang="ru-RU" dirty="0"/>
              <a:t>. </a:t>
            </a:r>
            <a:r>
              <a:rPr lang="ru-RU" dirty="0" smtClean="0"/>
              <a:t>В </a:t>
            </a:r>
            <a:r>
              <a:rPr lang="ru-RU" dirty="0"/>
              <a:t>политике фиксированного приоритета каждому мастеру присваивается уникальный фиксированный приоритет. Когда несколько мастеров запрашивают шину, то получает ее мастер с наиболее высоким приоритетом. В связи с тем, что приоритеты фиксированы, важность представляет грамотное их назначение, иначе высокоприоритетный мастер может заблокировать запросы шины от менее приоритетного мастера навсегда, приводя к «голоданию». Однако голодание не должно стать проблемой в случае, если запросы к шине перемежаются. Запросы устройств ввода/вывода, в основном контроллера прямого доступа, обычно попадают в эту категорию. В таких случаях фиксированный приоритет может присваиваться в зависимости от важности (срочности) запрашиваемого сервиса</a:t>
            </a:r>
            <a:r>
              <a:rPr lang="ru-RU" dirty="0" smtClean="0"/>
              <a:t>.</a:t>
            </a:r>
            <a:endParaRPr lang="ru-RU" dirty="0"/>
          </a:p>
        </p:txBody>
      </p:sp>
    </p:spTree>
    <p:extLst>
      <p:ext uri="{BB962C8B-B14F-4D97-AF65-F5344CB8AC3E}">
        <p14:creationId xmlns:p14="http://schemas.microsoft.com/office/powerpoint/2010/main" val="40714011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04966"/>
            <a:ext cx="10515600" cy="5909481"/>
          </a:xfrm>
        </p:spPr>
        <p:txBody>
          <a:bodyPr>
            <a:normAutofit fontScale="92500" lnSpcReduction="20000"/>
          </a:bodyPr>
          <a:lstStyle/>
          <a:p>
            <a:pPr marL="0" indent="0" algn="just">
              <a:buNone/>
            </a:pPr>
            <a:r>
              <a:rPr lang="ru-RU" dirty="0" smtClean="0"/>
              <a:t>   2</a:t>
            </a:r>
            <a:r>
              <a:rPr lang="ru-RU" dirty="0"/>
              <a:t>. В политике изменяющихся приоритетов (</a:t>
            </a:r>
            <a:r>
              <a:rPr lang="ru-RU" dirty="0" err="1"/>
              <a:t>Rotating</a:t>
            </a:r>
            <a:r>
              <a:rPr lang="ru-RU" dirty="0"/>
              <a:t> </a:t>
            </a:r>
            <a:r>
              <a:rPr lang="ru-RU" dirty="0" err="1"/>
              <a:t>Priority</a:t>
            </a:r>
            <a:r>
              <a:rPr lang="ru-RU" dirty="0"/>
              <a:t> </a:t>
            </a:r>
            <a:r>
              <a:rPr lang="ru-RU" dirty="0" err="1"/>
              <a:t>Policy</a:t>
            </a:r>
            <a:r>
              <a:rPr lang="ru-RU" dirty="0"/>
              <a:t>)  приоритет мастера не фиксирован. Например, приоритет мастера может быть функцией от времени ожидания назначения шины. Следовательно, чем дольше мастер ожидает, тем выше приоритет. Достоинством такой политики является то, что она позволяет избегать голодания. Другой вариант этой политики может снижать приоритет мастера, только что получавшего шину. Можно преобразовать ее в круговую политику путем присваивания каждому мастеру, только что получавшему шину, низшего приоритета. Таким образом, каждый мастер, после освобождения шины, ожидает своей очереди.</a:t>
            </a:r>
          </a:p>
          <a:p>
            <a:pPr marL="0" indent="0" algn="just">
              <a:buNone/>
            </a:pPr>
            <a:r>
              <a:rPr lang="ru-RU" dirty="0" smtClean="0"/>
              <a:t>   3</a:t>
            </a:r>
            <a:r>
              <a:rPr lang="ru-RU" dirty="0"/>
              <a:t>. «Справедливая» политика (</a:t>
            </a:r>
            <a:r>
              <a:rPr lang="ru-RU" dirty="0" err="1"/>
              <a:t>Fair</a:t>
            </a:r>
            <a:r>
              <a:rPr lang="ru-RU" dirty="0"/>
              <a:t> </a:t>
            </a:r>
            <a:r>
              <a:rPr lang="ru-RU" dirty="0" err="1"/>
              <a:t>Policy</a:t>
            </a:r>
            <a:r>
              <a:rPr lang="ru-RU" dirty="0"/>
              <a:t>) – политика не допускающая голодания. Она не обязательно использует приоритеты. Может использоваться время ожидания. Например, справедливой может считаться обработка запросов из одного класса приоритетов или из нескольких. Некоторые примеры «справедливости»: 1) все запросы в предопределенном временном окне должны быть удовлетворены до разрешения запросов из следующего окна; 2) запрос шины не должен ожидать более М миллисекунд. Гибридные политики.</a:t>
            </a:r>
          </a:p>
          <a:p>
            <a:pPr marL="0" indent="0">
              <a:buNone/>
            </a:pPr>
            <a:endParaRPr lang="ru-RU" dirty="0"/>
          </a:p>
        </p:txBody>
      </p:sp>
    </p:spTree>
    <p:extLst>
      <p:ext uri="{BB962C8B-B14F-4D97-AF65-F5344CB8AC3E}">
        <p14:creationId xmlns:p14="http://schemas.microsoft.com/office/powerpoint/2010/main" val="22933307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68490"/>
            <a:ext cx="10515600" cy="5808473"/>
          </a:xfrm>
        </p:spPr>
        <p:txBody>
          <a:bodyPr>
            <a:normAutofit fontScale="85000" lnSpcReduction="10000"/>
          </a:bodyPr>
          <a:lstStyle/>
          <a:p>
            <a:pPr marL="0" indent="0" algn="just">
              <a:buNone/>
            </a:pPr>
            <a:r>
              <a:rPr lang="ru-RU" dirty="0" smtClean="0"/>
              <a:t>   Политика </a:t>
            </a:r>
            <a:r>
              <a:rPr lang="ru-RU" dirty="0"/>
              <a:t>освобождения шины определяет условия, при которых текущий владелец шины ее освобождает</a:t>
            </a:r>
            <a:r>
              <a:rPr lang="ru-RU" dirty="0" smtClean="0"/>
              <a:t>.</a:t>
            </a:r>
            <a:endParaRPr lang="ru-RU" dirty="0"/>
          </a:p>
          <a:p>
            <a:pPr marL="0" indent="0" algn="just">
              <a:buNone/>
            </a:pPr>
            <a:r>
              <a:rPr lang="ru-RU" dirty="0" smtClean="0"/>
              <a:t>   1. Политика </a:t>
            </a:r>
            <a:r>
              <a:rPr lang="ru-RU" dirty="0"/>
              <a:t>без упреждения – в случае таких политик </a:t>
            </a:r>
            <a:r>
              <a:rPr lang="ru-RU" dirty="0" err="1"/>
              <a:t>master</a:t>
            </a:r>
            <a:r>
              <a:rPr lang="ru-RU" dirty="0"/>
              <a:t>-устройство </a:t>
            </a:r>
            <a:r>
              <a:rPr lang="ru-RU" dirty="0" smtClean="0"/>
              <a:t>добровольно </a:t>
            </a:r>
            <a:r>
              <a:rPr lang="ru-RU" dirty="0"/>
              <a:t>освобождает шину. Варианты политики без упреждения</a:t>
            </a:r>
            <a:r>
              <a:rPr lang="ru-RU" dirty="0" smtClean="0"/>
              <a:t>:</a:t>
            </a:r>
            <a:endParaRPr lang="ru-RU" dirty="0"/>
          </a:p>
          <a:p>
            <a:pPr marL="0" indent="0" algn="just">
              <a:buNone/>
            </a:pPr>
            <a:r>
              <a:rPr lang="ru-RU" dirty="0" smtClean="0"/>
              <a:t>   a</a:t>
            </a:r>
            <a:r>
              <a:rPr lang="ru-RU" dirty="0"/>
              <a:t>) </a:t>
            </a:r>
            <a:r>
              <a:rPr lang="ru-RU" dirty="0" smtClean="0"/>
              <a:t>Транзакционная</a:t>
            </a:r>
            <a:r>
              <a:rPr lang="ru-RU" dirty="0"/>
              <a:t>. Мастер, занявший шину, освобождает ее как только закончится текущая транзакция. Это простейшая для реализации политика. Если мастеру требуется использовать шину для очередной транзакции, то он запрашивает ее снова. Путем освобождения шины после каждой транзакции можно гарантировать справедливость</a:t>
            </a:r>
            <a:r>
              <a:rPr lang="ru-RU" dirty="0" smtClean="0"/>
              <a:t>.</a:t>
            </a:r>
            <a:endParaRPr lang="ru-RU" dirty="0"/>
          </a:p>
          <a:p>
            <a:pPr marL="0" indent="0" algn="just">
              <a:buNone/>
            </a:pPr>
            <a:r>
              <a:rPr lang="ru-RU" dirty="0" smtClean="0"/>
              <a:t>   b) По </a:t>
            </a:r>
            <a:r>
              <a:rPr lang="ru-RU" dirty="0"/>
              <a:t>требованию. Недостатком предыдущей политики освобождения является то, что если шину запрашивает все время только один мастер, то на каждую транзакцию накладываются дополнительные издержки арбитража. Это обычная ситуация для однопроцессорных систем. В таких системах процессор использует шину большую часть времени; запросы устройства прямого доступа к памяти достаточно редки. В случае освобождения по требованию выбранный мастер освобождает шину только когда возникает запрос от другого мастера; иначе он продолжает использовать шину. Такая политика ведет к более эффективному использованию шины.</a:t>
            </a:r>
          </a:p>
        </p:txBody>
      </p:sp>
    </p:spTree>
    <p:extLst>
      <p:ext uri="{BB962C8B-B14F-4D97-AF65-F5344CB8AC3E}">
        <p14:creationId xmlns:p14="http://schemas.microsoft.com/office/powerpoint/2010/main" val="16789174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59558"/>
            <a:ext cx="10515600" cy="5617405"/>
          </a:xfrm>
        </p:spPr>
        <p:txBody>
          <a:bodyPr>
            <a:normAutofit lnSpcReduction="10000"/>
          </a:bodyPr>
          <a:lstStyle/>
          <a:p>
            <a:pPr marL="0" indent="0" algn="just">
              <a:buNone/>
            </a:pPr>
            <a:r>
              <a:rPr lang="ru-RU" dirty="0" smtClean="0"/>
              <a:t>   2</a:t>
            </a:r>
            <a:r>
              <a:rPr lang="ru-RU" dirty="0"/>
              <a:t>. </a:t>
            </a:r>
            <a:r>
              <a:rPr lang="ru-RU" dirty="0" smtClean="0"/>
              <a:t>Упреждающая </a:t>
            </a:r>
            <a:r>
              <a:rPr lang="ru-RU" dirty="0"/>
              <a:t>политика. Потенциальным недостатком политик без упреждения является то, что мастер может удерживать шину долгое время в зависимости от типа транзакции. Например, передача больших блоков может приводить к удержанию шины в течении долгого времени. Это в свою очередь может вызвать проблемы с некоторыми типами сервисов, в которых шина требуется незамедлительно. Политики с упреждением заставляют выбранного мастера освобождать шину до завершения текущей транзакции</a:t>
            </a:r>
            <a:r>
              <a:rPr lang="ru-RU" dirty="0" smtClean="0"/>
              <a:t>.</a:t>
            </a:r>
            <a:endParaRPr lang="ru-RU" dirty="0"/>
          </a:p>
          <a:p>
            <a:pPr marL="0" indent="0" algn="just">
              <a:buNone/>
            </a:pPr>
            <a:r>
              <a:rPr lang="ru-RU" dirty="0" smtClean="0"/>
              <a:t>   В </a:t>
            </a:r>
            <a:r>
              <a:rPr lang="ru-RU" dirty="0"/>
              <a:t>зависимости от организации динамический арбитраж можно разделить</a:t>
            </a:r>
            <a:r>
              <a:rPr lang="ru-RU" dirty="0" smtClean="0"/>
              <a:t>:</a:t>
            </a:r>
            <a:endParaRPr lang="ru-RU" dirty="0"/>
          </a:p>
          <a:p>
            <a:pPr marL="0" indent="0" algn="just">
              <a:buNone/>
            </a:pPr>
            <a:r>
              <a:rPr lang="ru-RU" dirty="0" smtClean="0"/>
              <a:t>   1. Централизованный </a:t>
            </a:r>
            <a:r>
              <a:rPr lang="ru-RU" dirty="0"/>
              <a:t>арбитраж: центральный арбитр принимает все запросы на получение шины</a:t>
            </a:r>
            <a:r>
              <a:rPr lang="ru-RU" dirty="0" smtClean="0"/>
              <a:t>.</a:t>
            </a:r>
            <a:endParaRPr lang="ru-RU" dirty="0"/>
          </a:p>
          <a:p>
            <a:pPr marL="0" indent="0" algn="just">
              <a:buNone/>
            </a:pPr>
            <a:r>
              <a:rPr lang="ru-RU" dirty="0" smtClean="0"/>
              <a:t>   2</a:t>
            </a:r>
            <a:r>
              <a:rPr lang="ru-RU" dirty="0"/>
              <a:t>. </a:t>
            </a:r>
            <a:r>
              <a:rPr lang="ru-RU" dirty="0" smtClean="0"/>
              <a:t>Распределенный </a:t>
            </a:r>
            <a:r>
              <a:rPr lang="ru-RU" dirty="0"/>
              <a:t>(децентрализованный): аппаратура арбитража распределена среди всех ведущих устройств</a:t>
            </a:r>
            <a:r>
              <a:rPr lang="ru-RU" dirty="0" smtClean="0"/>
              <a:t>.</a:t>
            </a:r>
            <a:endParaRPr lang="ru-RU" dirty="0"/>
          </a:p>
          <a:p>
            <a:pPr marL="0" indent="0">
              <a:buNone/>
            </a:pPr>
            <a:endParaRPr lang="ru-RU" dirty="0"/>
          </a:p>
        </p:txBody>
      </p:sp>
    </p:spTree>
    <p:extLst>
      <p:ext uri="{BB962C8B-B14F-4D97-AF65-F5344CB8AC3E}">
        <p14:creationId xmlns:p14="http://schemas.microsoft.com/office/powerpoint/2010/main" val="30844916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36728"/>
            <a:ext cx="10515600" cy="5740235"/>
          </a:xfrm>
        </p:spPr>
        <p:txBody>
          <a:bodyPr>
            <a:normAutofit fontScale="92500" lnSpcReduction="10000"/>
          </a:bodyPr>
          <a:lstStyle/>
          <a:p>
            <a:pPr marL="0" indent="0" algn="just">
              <a:buNone/>
            </a:pPr>
            <a:r>
              <a:rPr lang="ru-RU" dirty="0" smtClean="0"/>
              <a:t>   Выдача </a:t>
            </a:r>
            <a:r>
              <a:rPr lang="ru-RU" dirty="0"/>
              <a:t>разрешений</a:t>
            </a:r>
            <a:r>
              <a:rPr lang="ru-RU" dirty="0" smtClean="0"/>
              <a:t>:</a:t>
            </a:r>
            <a:endParaRPr lang="ru-RU" dirty="0"/>
          </a:p>
          <a:p>
            <a:pPr marL="0" indent="0" algn="just">
              <a:buNone/>
            </a:pPr>
            <a:r>
              <a:rPr lang="ru-RU" dirty="0" smtClean="0"/>
              <a:t>   1</a:t>
            </a:r>
            <a:r>
              <a:rPr lang="ru-RU" dirty="0"/>
              <a:t>. </a:t>
            </a:r>
            <a:r>
              <a:rPr lang="ru-RU" dirty="0" smtClean="0"/>
              <a:t>Гирляндная </a:t>
            </a:r>
            <a:r>
              <a:rPr lang="ru-RU" dirty="0"/>
              <a:t>схема использует один разделяемый сигнал запроса для всех </a:t>
            </a:r>
            <a:r>
              <a:rPr lang="ru-RU" dirty="0" smtClean="0"/>
              <a:t>мастеров. </a:t>
            </a:r>
            <a:r>
              <a:rPr lang="ru-RU" dirty="0"/>
              <a:t>Линия «запрос шины» организована так, что принимает значение 0, если один или более мастеров запрашивают шину. Когда центральный арбитр получает запрос на шину, он посылает по линии разрешения сигнал первому мастеру в цепочке. Сигнал разрешения проходит через все мастера, как показано на рисунке. Каждый мастер может передать входящий сигнал разрешения своему соседу в цепи, если ему самому не требуется шина. С другой стороны, если мастеру требуется шина, то он не передает сигнал дальше. В этом случае мастер может использовать шину для своей транзакции. Освобождение шины осуществляется действующей политикой освобождения. Такая схема имеет три проблемы: она реализует фиксированную политику назначения шины с приоритетом, зависящим от удаленности от арбитра; время арбитража варьируется для разных мастеров по той же причине; схема не отказоустойчива, т.е. при отказе одного из мастеров сигнал разрешения не может быть передан дальше по цепочке.</a:t>
            </a:r>
          </a:p>
        </p:txBody>
      </p:sp>
    </p:spTree>
    <p:extLst>
      <p:ext uri="{BB962C8B-B14F-4D97-AF65-F5344CB8AC3E}">
        <p14:creationId xmlns:p14="http://schemas.microsoft.com/office/powerpoint/2010/main" val="40456807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818849" y="1637732"/>
            <a:ext cx="8820807" cy="2965616"/>
          </a:xfrm>
          <a:prstGeom prst="rect">
            <a:avLst/>
          </a:prstGeom>
        </p:spPr>
      </p:pic>
    </p:spTree>
    <p:extLst>
      <p:ext uri="{BB962C8B-B14F-4D97-AF65-F5344CB8AC3E}">
        <p14:creationId xmlns:p14="http://schemas.microsoft.com/office/powerpoint/2010/main" val="4879699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11.1. Циклы </a:t>
            </a:r>
            <a:r>
              <a:rPr lang="ru-RU" b="1" dirty="0" smtClean="0"/>
              <a:t>шин</a:t>
            </a:r>
            <a:endParaRPr lang="ru-RU" b="1" dirty="0"/>
          </a:p>
        </p:txBody>
      </p:sp>
      <p:sp>
        <p:nvSpPr>
          <p:cNvPr id="3" name="Объект 2"/>
          <p:cNvSpPr>
            <a:spLocks noGrp="1"/>
          </p:cNvSpPr>
          <p:nvPr>
            <p:ph idx="1"/>
          </p:nvPr>
        </p:nvSpPr>
        <p:spPr/>
        <p:txBody>
          <a:bodyPr>
            <a:normAutofit fontScale="70000" lnSpcReduction="20000"/>
          </a:bodyPr>
          <a:lstStyle/>
          <a:p>
            <a:pPr marL="0" indent="0" algn="just">
              <a:buNone/>
            </a:pPr>
            <a:r>
              <a:rPr lang="ru-RU" dirty="0" smtClean="0"/>
              <a:t>   Как </a:t>
            </a:r>
            <a:r>
              <a:rPr lang="ru-RU" dirty="0"/>
              <a:t>было выяснено ранее, работой шины управляет ее контроллер и арбитр. Существуют различные конструктивные варианты реализации управляющих функций этих устройств. В частности, функции арбитража могут быть возложены на отдельную микросхему, они могут быть также переданы процессору или же закреплены за контроллером шины</a:t>
            </a:r>
            <a:r>
              <a:rPr lang="ru-RU" dirty="0" smtClean="0"/>
              <a:t>.</a:t>
            </a:r>
            <a:endParaRPr lang="ru-RU" dirty="0"/>
          </a:p>
          <a:p>
            <a:pPr marL="0" indent="0" algn="just">
              <a:buNone/>
            </a:pPr>
            <a:r>
              <a:rPr lang="ru-RU" dirty="0" smtClean="0"/>
              <a:t>   Шинам компьютера </a:t>
            </a:r>
            <a:r>
              <a:rPr lang="ru-RU" dirty="0"/>
              <a:t>приходится выполнять несколько различных функций. Поэтому каждый вид работы определенным образом стандартизируется в виде отдельного </a:t>
            </a:r>
            <a:r>
              <a:rPr lang="ru-RU" b="1" dirty="0"/>
              <a:t>цикла шины</a:t>
            </a:r>
            <a:r>
              <a:rPr lang="ru-RU" dirty="0" smtClean="0"/>
              <a:t>.</a:t>
            </a:r>
            <a:endParaRPr lang="ru-RU" dirty="0"/>
          </a:p>
          <a:p>
            <a:pPr marL="0" indent="0" algn="just">
              <a:buNone/>
            </a:pPr>
            <a:r>
              <a:rPr lang="ru-RU" dirty="0" smtClean="0"/>
              <a:t>   Направленная </a:t>
            </a:r>
            <a:r>
              <a:rPr lang="ru-RU" dirty="0"/>
              <a:t>на выполнение определенной функции шины периодически повторяемая связанная последовательность управляющих работой шины сигналов, а также передач кодов по ее линиям называется циклом шины</a:t>
            </a:r>
            <a:r>
              <a:rPr lang="ru-RU" dirty="0" smtClean="0"/>
              <a:t>.</a:t>
            </a:r>
            <a:endParaRPr lang="ru-RU" dirty="0"/>
          </a:p>
          <a:p>
            <a:pPr marL="0" indent="0" algn="just">
              <a:buNone/>
            </a:pPr>
            <a:r>
              <a:rPr lang="ru-RU" dirty="0" smtClean="0"/>
              <a:t>   В </a:t>
            </a:r>
            <a:r>
              <a:rPr lang="ru-RU" dirty="0"/>
              <a:t>частности, существуют циклы чтения, циклы записи, циклы прерывания и некоторые другие типы циклов шин</a:t>
            </a:r>
            <a:r>
              <a:rPr lang="ru-RU" dirty="0" smtClean="0"/>
              <a:t>.</a:t>
            </a:r>
            <a:endParaRPr lang="ru-RU" dirty="0"/>
          </a:p>
          <a:p>
            <a:pPr marL="0" indent="0" algn="just">
              <a:buNone/>
            </a:pPr>
            <a:r>
              <a:rPr lang="ru-RU" dirty="0" smtClean="0"/>
              <a:t>   По </a:t>
            </a:r>
            <a:r>
              <a:rPr lang="ru-RU" dirty="0"/>
              <a:t>отношению к тактовым синхроимпульсам шины делятся на синхронные и асинхронные. У синхронных шин все действия цикла шины привязаны к определенным фазам синхроимпульса – началу, середине, концу и т. д. Они имеют строго определенную длительность, а цикл такой шины всегда занимает целое количество тактов. У асинхронных шин такая привязка отсутствует.</a:t>
            </a:r>
          </a:p>
        </p:txBody>
      </p:sp>
    </p:spTree>
    <p:extLst>
      <p:ext uri="{BB962C8B-B14F-4D97-AF65-F5344CB8AC3E}">
        <p14:creationId xmlns:p14="http://schemas.microsoft.com/office/powerpoint/2010/main" val="8249317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09433"/>
            <a:ext cx="10515600" cy="5767530"/>
          </a:xfrm>
        </p:spPr>
        <p:txBody>
          <a:bodyPr>
            <a:normAutofit fontScale="62500" lnSpcReduction="20000"/>
          </a:bodyPr>
          <a:lstStyle/>
          <a:p>
            <a:pPr marL="0" indent="0" algn="just">
              <a:buNone/>
            </a:pPr>
            <a:r>
              <a:rPr lang="ru-RU" dirty="0" smtClean="0"/>
              <a:t>   2</a:t>
            </a:r>
            <a:r>
              <a:rPr lang="ru-RU" dirty="0"/>
              <a:t>. </a:t>
            </a:r>
            <a:r>
              <a:rPr lang="ru-RU" dirty="0" smtClean="0"/>
              <a:t>Независимая </a:t>
            </a:r>
            <a:r>
              <a:rPr lang="ru-RU" dirty="0"/>
              <a:t>схема. В этой реализации арбитр соединен с каждым мастером отдельным сигналом запроса и отдельным сигналом </a:t>
            </a:r>
            <a:r>
              <a:rPr lang="ru-RU" dirty="0" smtClean="0"/>
              <a:t>разрешения. </a:t>
            </a:r>
            <a:r>
              <a:rPr lang="ru-RU" dirty="0"/>
              <a:t>Когда мастер хочет получить доступ к шине, он посылает запрос по собственной линии запроса. Как только арбитр получает запросы от мастеров, он применяет политику назначения для определения, какому из мастеров выдать шину следующим. Благодаря тому, что запросы шины принимаются по отдельным линиям, арбитр может реализовывать различные политики назначения: политику с изменяющимся приоритетом, справедливую политику, гибридную. Шина PCI использует подобную схему. Эта схема избегает недостатков гирляндного режима. Она предоставляет короткое, постоянное время арбитража, разрешает гибкое назначение приоритетов, так что может быть гарантирована справедливость. Кроме того, она обеспечивает отказоустойчивость. Если в мастере происходит отказ, арбитр может игнорировать его и продолжать обслуживание оставшихся мастеров. Недостатком является сложность реализации. Количество управляющих сигналов растет пропорционально количеству мастеров</a:t>
            </a:r>
            <a:r>
              <a:rPr lang="ru-RU" dirty="0" smtClean="0"/>
              <a:t>.</a:t>
            </a:r>
          </a:p>
          <a:p>
            <a:pPr marL="0" indent="0" algn="just">
              <a:buNone/>
            </a:pPr>
            <a:endParaRPr lang="ru-RU" dirty="0" smtClean="0"/>
          </a:p>
          <a:p>
            <a:pPr marL="0" indent="0" algn="just">
              <a:buNone/>
            </a:pPr>
            <a:endParaRPr lang="ru-RU" dirty="0"/>
          </a:p>
          <a:p>
            <a:pPr marL="0" indent="0" algn="just">
              <a:buNone/>
            </a:pPr>
            <a:endParaRPr lang="ru-RU" dirty="0" smtClean="0"/>
          </a:p>
          <a:p>
            <a:pPr marL="0" indent="0" algn="just">
              <a:buNone/>
            </a:pPr>
            <a:endParaRPr lang="ru-RU" dirty="0"/>
          </a:p>
          <a:p>
            <a:pPr marL="0" indent="0" algn="just">
              <a:buNone/>
            </a:pPr>
            <a:endParaRPr lang="ru-RU" dirty="0" smtClean="0"/>
          </a:p>
          <a:p>
            <a:pPr marL="0" indent="0" algn="just">
              <a:buNone/>
            </a:pPr>
            <a:endParaRPr lang="ru-RU" dirty="0"/>
          </a:p>
          <a:p>
            <a:pPr marL="0" indent="0" algn="just">
              <a:buNone/>
            </a:pPr>
            <a:endParaRPr lang="ru-RU" dirty="0"/>
          </a:p>
          <a:p>
            <a:pPr marL="0" indent="0" algn="just">
              <a:buNone/>
            </a:pPr>
            <a:r>
              <a:rPr lang="ru-RU" dirty="0" smtClean="0"/>
              <a:t>.</a:t>
            </a:r>
            <a:endParaRPr lang="ru-RU" dirty="0"/>
          </a:p>
          <a:p>
            <a:pPr marL="0" indent="0">
              <a:buNone/>
            </a:pPr>
            <a:endParaRPr lang="ru-RU" dirty="0"/>
          </a:p>
          <a:p>
            <a:pPr marL="0" indent="0">
              <a:buNone/>
            </a:pPr>
            <a:endParaRPr lang="ru-RU" dirty="0"/>
          </a:p>
        </p:txBody>
      </p:sp>
      <p:pic>
        <p:nvPicPr>
          <p:cNvPr id="4" name="Рисунок 3"/>
          <p:cNvPicPr>
            <a:picLocks noChangeAspect="1"/>
          </p:cNvPicPr>
          <p:nvPr/>
        </p:nvPicPr>
        <p:blipFill>
          <a:blip r:embed="rId2"/>
          <a:stretch>
            <a:fillRect/>
          </a:stretch>
        </p:blipFill>
        <p:spPr>
          <a:xfrm>
            <a:off x="3301372" y="3049410"/>
            <a:ext cx="5589256" cy="2810597"/>
          </a:xfrm>
          <a:prstGeom prst="rect">
            <a:avLst/>
          </a:prstGeom>
        </p:spPr>
      </p:pic>
    </p:spTree>
    <p:extLst>
      <p:ext uri="{BB962C8B-B14F-4D97-AF65-F5344CB8AC3E}">
        <p14:creationId xmlns:p14="http://schemas.microsoft.com/office/powerpoint/2010/main" val="20472836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00251"/>
            <a:ext cx="10515600" cy="5876712"/>
          </a:xfrm>
        </p:spPr>
        <p:txBody>
          <a:bodyPr>
            <a:normAutofit fontScale="77500" lnSpcReduction="20000"/>
          </a:bodyPr>
          <a:lstStyle/>
          <a:p>
            <a:pPr marL="0" indent="0">
              <a:buNone/>
            </a:pPr>
            <a:r>
              <a:rPr lang="ru-RU" dirty="0" smtClean="0"/>
              <a:t>   3. Гибридная</a:t>
            </a:r>
            <a:r>
              <a:rPr lang="ru-RU" dirty="0"/>
              <a:t>. Две предыдущие схемы представляют собой крайности. Гирляндная схема дешевле, но имеет 3 потенциальных недостатка. Схема с независимыми линиями запроса/разрешения устраняет эти проблемы, однако имеет высокую цену. Можно реализовать гибридную схему, представляющую собой комбинацию этих двух </a:t>
            </a:r>
            <a:r>
              <a:rPr lang="ru-RU" dirty="0" smtClean="0"/>
              <a:t>техник. </a:t>
            </a:r>
            <a:r>
              <a:rPr lang="ru-RU" dirty="0"/>
              <a:t>В этой схеме мастера делятся на N классов. Отдельные шины запроса и ответа используются для каждого класса, как и в схеме с независимыми запросами. Однако, внутри каждого класса мастера соединяются с использованием гирляндного режима. Шина VME использует подобную схему. В ней есть 4 пары шин запроса/разрешения</a:t>
            </a:r>
            <a:r>
              <a:rPr lang="ru-RU" dirty="0" smtClean="0"/>
              <a:t>.</a:t>
            </a:r>
            <a:endParaRPr lang="ru-RU" dirty="0"/>
          </a:p>
          <a:p>
            <a:pPr marL="0" indent="0">
              <a:buNone/>
            </a:pPr>
            <a:r>
              <a:rPr lang="ru-RU" dirty="0" smtClean="0"/>
              <a:t>    В </a:t>
            </a:r>
            <a:r>
              <a:rPr lang="ru-RU" dirty="0"/>
              <a:t>случае распределенного арбитража мастера сами определяют, кто должен получить шину для следующего цикла транзакции. Аппаратура для реализации такой политики распределена среди всех мастеров шины. Можно реализовать распределенные варианты гирляндной схемы или схемы с независимыми запросами</a:t>
            </a:r>
            <a:r>
              <a:rPr lang="ru-RU" dirty="0" smtClean="0"/>
              <a:t>.</a:t>
            </a:r>
          </a:p>
          <a:p>
            <a:pPr marL="0" indent="0">
              <a:buNone/>
            </a:pPr>
            <a:endParaRPr lang="ru-RU" dirty="0"/>
          </a:p>
          <a:p>
            <a:pPr marL="0" indent="0">
              <a:buNone/>
            </a:pPr>
            <a:endParaRPr lang="ru-RU" dirty="0" smtClean="0"/>
          </a:p>
          <a:p>
            <a:pPr marL="0" indent="0">
              <a:buNone/>
            </a:pPr>
            <a:endParaRPr lang="ru-RU" dirty="0"/>
          </a:p>
          <a:p>
            <a:pPr marL="0" indent="0">
              <a:buNone/>
            </a:pPr>
            <a:endParaRPr lang="ru-RU" dirty="0" smtClean="0"/>
          </a:p>
          <a:p>
            <a:pPr marL="0" indent="0">
              <a:buNone/>
            </a:pPr>
            <a:endParaRPr lang="ru-RU" dirty="0"/>
          </a:p>
          <a:p>
            <a:pPr marL="0" indent="0">
              <a:buNone/>
            </a:pPr>
            <a:r>
              <a:rPr lang="ru-RU" dirty="0" smtClean="0"/>
              <a:t>.</a:t>
            </a:r>
            <a:endParaRPr lang="ru-RU" dirty="0"/>
          </a:p>
        </p:txBody>
      </p:sp>
      <p:pic>
        <p:nvPicPr>
          <p:cNvPr id="4" name="Рисунок 3"/>
          <p:cNvPicPr>
            <a:picLocks noChangeAspect="1"/>
          </p:cNvPicPr>
          <p:nvPr/>
        </p:nvPicPr>
        <p:blipFill>
          <a:blip r:embed="rId2"/>
          <a:stretch>
            <a:fillRect/>
          </a:stretch>
        </p:blipFill>
        <p:spPr>
          <a:xfrm>
            <a:off x="3371174" y="3447210"/>
            <a:ext cx="5449651" cy="2729753"/>
          </a:xfrm>
          <a:prstGeom prst="rect">
            <a:avLst/>
          </a:prstGeom>
        </p:spPr>
      </p:pic>
    </p:spTree>
    <p:extLst>
      <p:ext uri="{BB962C8B-B14F-4D97-AF65-F5344CB8AC3E}">
        <p14:creationId xmlns:p14="http://schemas.microsoft.com/office/powerpoint/2010/main" val="5558745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11.1.1. Цикл чтения синхронных </a:t>
            </a:r>
            <a:r>
              <a:rPr lang="ru-RU" b="1" dirty="0" smtClean="0"/>
              <a:t>шин</a:t>
            </a:r>
            <a:endParaRPr lang="ru-RU" dirty="0"/>
          </a:p>
        </p:txBody>
      </p:sp>
      <p:sp>
        <p:nvSpPr>
          <p:cNvPr id="3" name="Объект 2"/>
          <p:cNvSpPr>
            <a:spLocks noGrp="1"/>
          </p:cNvSpPr>
          <p:nvPr>
            <p:ph idx="1"/>
          </p:nvPr>
        </p:nvSpPr>
        <p:spPr/>
        <p:txBody>
          <a:bodyPr>
            <a:normAutofit fontScale="85000" lnSpcReduction="20000"/>
          </a:bodyPr>
          <a:lstStyle/>
          <a:p>
            <a:pPr marL="0" indent="0" algn="just">
              <a:buNone/>
            </a:pPr>
            <a:r>
              <a:rPr lang="ru-RU" dirty="0" smtClean="0"/>
              <a:t>   В </a:t>
            </a:r>
            <a:r>
              <a:rPr lang="ru-RU" dirty="0"/>
              <a:t>некоторый момент времени </a:t>
            </a:r>
            <a:r>
              <a:rPr lang="ru-RU" dirty="0" err="1"/>
              <a:t>ta</a:t>
            </a:r>
            <a:r>
              <a:rPr lang="ru-RU" dirty="0"/>
              <a:t> процессор выставляет на адресные линии шины адрес байта, который нужно прочитать из ОП. Когда адрес стабилизируется, процессор формирует нулевое значение управляющего сигнала MEMR# (</a:t>
            </a:r>
            <a:r>
              <a:rPr lang="ru-RU" dirty="0" err="1"/>
              <a:t>Memory</a:t>
            </a:r>
            <a:r>
              <a:rPr lang="ru-RU" dirty="0"/>
              <a:t> </a:t>
            </a:r>
            <a:r>
              <a:rPr lang="ru-RU" dirty="0" err="1"/>
              <a:t>Read</a:t>
            </a:r>
            <a:r>
              <a:rPr lang="ru-RU" dirty="0"/>
              <a:t> – чтение из памяти). Этот сигнал сообщает всем присоединенным к шине устройствам, что процессор запрашивает данные из ОП</a:t>
            </a:r>
            <a:r>
              <a:rPr lang="ru-RU" dirty="0" smtClean="0"/>
              <a:t>.</a:t>
            </a:r>
          </a:p>
          <a:p>
            <a:pPr marL="0" indent="0" algn="just">
              <a:buNone/>
            </a:pPr>
            <a:endParaRPr lang="ru-RU" dirty="0"/>
          </a:p>
          <a:p>
            <a:pPr marL="0" indent="0" algn="just">
              <a:buNone/>
            </a:pPr>
            <a:endParaRPr lang="ru-RU" dirty="0" smtClean="0"/>
          </a:p>
          <a:p>
            <a:pPr marL="0" indent="0" algn="just">
              <a:buNone/>
            </a:pPr>
            <a:endParaRPr lang="ru-RU" dirty="0"/>
          </a:p>
          <a:p>
            <a:pPr marL="0" indent="0" algn="just">
              <a:buNone/>
            </a:pPr>
            <a:endParaRPr lang="ru-RU" dirty="0" smtClean="0"/>
          </a:p>
          <a:p>
            <a:pPr marL="0" indent="0" algn="just">
              <a:buNone/>
            </a:pPr>
            <a:endParaRPr lang="ru-RU" dirty="0"/>
          </a:p>
          <a:p>
            <a:pPr marL="0" indent="0">
              <a:buNone/>
            </a:pPr>
            <a:endParaRPr lang="ru-RU" dirty="0"/>
          </a:p>
          <a:p>
            <a:pPr marL="0" indent="0">
              <a:buNone/>
            </a:pPr>
            <a:r>
              <a:rPr lang="ru-RU" dirty="0"/>
              <a:t> </a:t>
            </a:r>
          </a:p>
        </p:txBody>
      </p:sp>
      <p:pic>
        <p:nvPicPr>
          <p:cNvPr id="5" name="Рисунок 4"/>
          <p:cNvPicPr>
            <a:picLocks noChangeAspect="1"/>
          </p:cNvPicPr>
          <p:nvPr/>
        </p:nvPicPr>
        <p:blipFill>
          <a:blip r:embed="rId2"/>
          <a:stretch>
            <a:fillRect/>
          </a:stretch>
        </p:blipFill>
        <p:spPr>
          <a:xfrm>
            <a:off x="3352800" y="3383365"/>
            <a:ext cx="5486400" cy="3257550"/>
          </a:xfrm>
          <a:prstGeom prst="rect">
            <a:avLst/>
          </a:prstGeom>
        </p:spPr>
      </p:pic>
    </p:spTree>
    <p:extLst>
      <p:ext uri="{BB962C8B-B14F-4D97-AF65-F5344CB8AC3E}">
        <p14:creationId xmlns:p14="http://schemas.microsoft.com/office/powerpoint/2010/main" val="21540452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82137"/>
            <a:ext cx="10515600" cy="5794826"/>
          </a:xfrm>
        </p:spPr>
        <p:txBody>
          <a:bodyPr>
            <a:normAutofit fontScale="85000" lnSpcReduction="20000"/>
          </a:bodyPr>
          <a:lstStyle/>
          <a:p>
            <a:pPr marL="0" indent="0" algn="just">
              <a:buNone/>
            </a:pPr>
            <a:r>
              <a:rPr lang="ru-RU" dirty="0" smtClean="0"/>
              <a:t>   В </a:t>
            </a:r>
            <a:r>
              <a:rPr lang="ru-RU" dirty="0"/>
              <a:t>момент </a:t>
            </a:r>
            <a:r>
              <a:rPr lang="ru-RU" dirty="0" err="1"/>
              <a:t>tr</a:t>
            </a:r>
            <a:r>
              <a:rPr lang="ru-RU" dirty="0"/>
              <a:t> стабилизации указанного сигнала контроллер ОП получает по шине сигнал о том, что есть запрос на чтение из памяти, а также на адрес требуемого байта. С этого момента начинается цикл памяти – контроллер вместе с микросхемой начинают формировать ответ</a:t>
            </a:r>
            <a:r>
              <a:rPr lang="ru-RU" dirty="0" smtClean="0"/>
              <a:t>.</a:t>
            </a:r>
          </a:p>
          <a:p>
            <a:pPr marL="0" indent="0" algn="just">
              <a:buNone/>
            </a:pPr>
            <a:r>
              <a:rPr lang="ru-RU" dirty="0" smtClean="0"/>
              <a:t>   Предположим</a:t>
            </a:r>
            <a:r>
              <a:rPr lang="ru-RU" dirty="0"/>
              <a:t>, что ответ (затребованный из оперативной памяти код) стабилизируется на шине данных только к моменту </a:t>
            </a:r>
            <a:r>
              <a:rPr lang="ru-RU" dirty="0" err="1"/>
              <a:t>tv</a:t>
            </a:r>
            <a:r>
              <a:rPr lang="ru-RU" dirty="0"/>
              <a:t> в третьем такте цикла, т. е. цикл памяти длится от </a:t>
            </a:r>
            <a:r>
              <a:rPr lang="ru-RU" dirty="0" err="1"/>
              <a:t>tr</a:t>
            </a:r>
            <a:r>
              <a:rPr lang="ru-RU" dirty="0"/>
              <a:t> до </a:t>
            </a:r>
            <a:r>
              <a:rPr lang="ru-RU" dirty="0" err="1"/>
              <a:t>tv</a:t>
            </a:r>
            <a:r>
              <a:rPr lang="ru-RU" dirty="0"/>
              <a:t>. Следовательно, в течение второго такта все устройства, участвующие в обмене должны ждать получения ответа</a:t>
            </a:r>
            <a:r>
              <a:rPr lang="ru-RU" dirty="0" smtClean="0"/>
              <a:t>.</a:t>
            </a:r>
            <a:endParaRPr lang="ru-RU" dirty="0"/>
          </a:p>
          <a:p>
            <a:pPr marL="0" indent="0" algn="just">
              <a:buNone/>
            </a:pPr>
            <a:r>
              <a:rPr lang="ru-RU" dirty="0" smtClean="0"/>
              <a:t>   Контроллер </a:t>
            </a:r>
            <a:r>
              <a:rPr lang="ru-RU" dirty="0"/>
              <a:t>памяти «знает» временные характеристики микросхем памяти. Чтобы процессор напрасно не ждал ответа и мог заняться выполнением других действий, контролер формирует на шине управляющий сигнал WAIT#, занимающий столько тактов, сколько должен ждать ответа процессор. На рис. </a:t>
            </a:r>
            <a:r>
              <a:rPr lang="ru-RU" dirty="0" smtClean="0"/>
              <a:t> </a:t>
            </a:r>
            <a:r>
              <a:rPr lang="ru-RU" dirty="0"/>
              <a:t>сигнал WAIT# длится один такт</a:t>
            </a:r>
            <a:r>
              <a:rPr lang="ru-RU" dirty="0" smtClean="0"/>
              <a:t>.</a:t>
            </a:r>
            <a:endParaRPr lang="ru-RU" dirty="0"/>
          </a:p>
          <a:p>
            <a:pPr marL="0" indent="0" algn="just">
              <a:buNone/>
            </a:pPr>
            <a:r>
              <a:rPr lang="ru-RU" dirty="0" smtClean="0"/>
              <a:t>   В </a:t>
            </a:r>
            <a:r>
              <a:rPr lang="ru-RU" dirty="0"/>
              <a:t>момент времени </a:t>
            </a:r>
            <a:r>
              <a:rPr lang="ru-RU" dirty="0" err="1"/>
              <a:t>td</a:t>
            </a:r>
            <a:r>
              <a:rPr lang="ru-RU" dirty="0"/>
              <a:t> биты передаваемого кода появляются на шине, и после того как к моменту </a:t>
            </a:r>
            <a:r>
              <a:rPr lang="ru-RU" dirty="0" err="1"/>
              <a:t>tv</a:t>
            </a:r>
            <a:r>
              <a:rPr lang="ru-RU" dirty="0"/>
              <a:t> закончится период их стабилизации, процессор переводит управляющий сигнал MEMR# в неактивное состояние. После окончания этого такта шина готова к выполнению нового цикла чтения или записи. Цикл записи не имеет принципиальных отличий от цикла чтения и потому здесь не рассматривается.</a:t>
            </a:r>
          </a:p>
        </p:txBody>
      </p:sp>
    </p:spTree>
    <p:extLst>
      <p:ext uri="{BB962C8B-B14F-4D97-AF65-F5344CB8AC3E}">
        <p14:creationId xmlns:p14="http://schemas.microsoft.com/office/powerpoint/2010/main" val="39885261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54842"/>
            <a:ext cx="10515600" cy="5822121"/>
          </a:xfrm>
        </p:spPr>
        <p:txBody>
          <a:bodyPr>
            <a:normAutofit fontScale="92500"/>
          </a:bodyPr>
          <a:lstStyle/>
          <a:p>
            <a:pPr marL="0" indent="0" algn="just">
              <a:buNone/>
            </a:pPr>
            <a:r>
              <a:rPr lang="ru-RU" dirty="0" smtClean="0"/>
              <a:t>   Обсуждаемый </a:t>
            </a:r>
            <a:r>
              <a:rPr lang="ru-RU" dirty="0"/>
              <a:t>цикл шины занимает три такта. Если микросхема памяти обладает меньшим быстродействием и цикл памяти длится дольше, то цикл шины может занять четыре или более тактов процессора. Если микросхема памяти работает быстрее и цикл памяти укладывается в один такт, то цикл шины может занять всего два такта, т. к. вводить такт пропуска с помощью сигнала WAIT# не нужно. Еще более быстрые микросхемы памяти при рассмотренной структуре шины не приведут к дальнейшему улучшению эффективности, т. к. цикл с такой структурой в любом случае не может занимать меньше двух тактов.</a:t>
            </a:r>
          </a:p>
          <a:p>
            <a:pPr marL="0" indent="0" algn="just">
              <a:buNone/>
            </a:pPr>
            <a:endParaRPr lang="ru-RU" dirty="0"/>
          </a:p>
          <a:p>
            <a:pPr marL="0" indent="0" algn="just">
              <a:buNone/>
            </a:pPr>
            <a:r>
              <a:rPr lang="ru-RU" dirty="0" smtClean="0"/>
              <a:t>   Преимуществом </a:t>
            </a:r>
            <a:r>
              <a:rPr lang="ru-RU" dirty="0"/>
              <a:t>синхронных шин является более простая и дешевая их реализация. Поэтому они распространены довольно широко. Вместе с тем у синхронных шин имеется ряд недостатков. К ним относится снижение общей эффективности передач, вызванное тем, что цикл шины может занимать только целое количество тактов.</a:t>
            </a:r>
          </a:p>
        </p:txBody>
      </p:sp>
    </p:spTree>
    <p:extLst>
      <p:ext uri="{BB962C8B-B14F-4D97-AF65-F5344CB8AC3E}">
        <p14:creationId xmlns:p14="http://schemas.microsoft.com/office/powerpoint/2010/main" val="34894401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11.1.2. Цикл чтения асинхронных </a:t>
            </a:r>
            <a:r>
              <a:rPr lang="ru-RU" b="1" dirty="0" smtClean="0"/>
              <a:t>шин</a:t>
            </a:r>
            <a:endParaRPr lang="ru-RU" dirty="0"/>
          </a:p>
        </p:txBody>
      </p:sp>
      <p:sp>
        <p:nvSpPr>
          <p:cNvPr id="3" name="Объект 2"/>
          <p:cNvSpPr>
            <a:spLocks noGrp="1"/>
          </p:cNvSpPr>
          <p:nvPr>
            <p:ph idx="1"/>
          </p:nvPr>
        </p:nvSpPr>
        <p:spPr/>
        <p:txBody>
          <a:bodyPr>
            <a:normAutofit fontScale="85000" lnSpcReduction="10000"/>
          </a:bodyPr>
          <a:lstStyle/>
          <a:p>
            <a:pPr marL="0" indent="0" algn="just">
              <a:buNone/>
            </a:pPr>
            <a:r>
              <a:rPr lang="ru-RU" dirty="0" smtClean="0"/>
              <a:t>   Для </a:t>
            </a:r>
            <a:r>
              <a:rPr lang="ru-RU" dirty="0"/>
              <a:t>того, чтобы избавиться от отмеченных недостатков синхронных шин, были разработаны асинхронные шины, у которых привязка к тактовым синхроимпульсам отсутствует. Любое действие выполняется столько времени, сколько ему фактически требуется. Один и тот же цикл шины для различных пар устройств может иметь различную длительность</a:t>
            </a:r>
            <a:r>
              <a:rPr lang="ru-RU" dirty="0" smtClean="0"/>
              <a:t>.</a:t>
            </a:r>
          </a:p>
          <a:p>
            <a:pPr marL="0" indent="0" algn="just">
              <a:buNone/>
            </a:pPr>
            <a:r>
              <a:rPr lang="ru-RU" dirty="0" smtClean="0"/>
              <a:t>   Кроме </a:t>
            </a:r>
            <a:r>
              <a:rPr lang="ru-RU" dirty="0"/>
              <a:t>использованного ранее сигнала MEMR#, асинхронной шине требуется ещё два управляющих сигнала – BEG#, роль которого сводится к оповещению «заинтересованного» устройства о том, что оно может начать свое действие, и сигнал FIN#, который отправляется устройством после завершения его части работы. Эти два сигнала в цикле шины играют синхронизирующую роль</a:t>
            </a:r>
            <a:r>
              <a:rPr lang="ru-RU" dirty="0" smtClean="0"/>
              <a:t>.</a:t>
            </a:r>
            <a:endParaRPr lang="ru-RU" dirty="0"/>
          </a:p>
          <a:p>
            <a:pPr marL="0" indent="0" algn="just">
              <a:buNone/>
            </a:pPr>
            <a:r>
              <a:rPr lang="ru-RU" dirty="0" smtClean="0"/>
              <a:t>   Стрелками </a:t>
            </a:r>
            <a:r>
              <a:rPr lang="ru-RU" dirty="0"/>
              <a:t>показываются причинно-следственные связи в цикле шины. Стрелки начинаются у устройства, которое вызывает действие, и заканчиваются у устройства, которое это действие выполняет.</a:t>
            </a:r>
          </a:p>
        </p:txBody>
      </p:sp>
    </p:spTree>
    <p:extLst>
      <p:ext uri="{BB962C8B-B14F-4D97-AF65-F5344CB8AC3E}">
        <p14:creationId xmlns:p14="http://schemas.microsoft.com/office/powerpoint/2010/main" val="2472529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3684896" y="1436083"/>
            <a:ext cx="5336274" cy="3932903"/>
          </a:xfrm>
          <a:prstGeom prst="rect">
            <a:avLst/>
          </a:prstGeom>
        </p:spPr>
      </p:pic>
    </p:spTree>
    <p:extLst>
      <p:ext uri="{BB962C8B-B14F-4D97-AF65-F5344CB8AC3E}">
        <p14:creationId xmlns:p14="http://schemas.microsoft.com/office/powerpoint/2010/main" val="27168162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82137"/>
            <a:ext cx="10515600" cy="5794826"/>
          </a:xfrm>
        </p:spPr>
        <p:txBody>
          <a:bodyPr>
            <a:normAutofit fontScale="77500" lnSpcReduction="20000"/>
          </a:bodyPr>
          <a:lstStyle/>
          <a:p>
            <a:pPr marL="0" indent="0" algn="just">
              <a:buNone/>
            </a:pPr>
            <a:r>
              <a:rPr lang="ru-RU" dirty="0" smtClean="0"/>
              <a:t>   Цепочка </a:t>
            </a:r>
            <a:r>
              <a:rPr lang="ru-RU" dirty="0"/>
              <a:t>причинно-следственных связей в краткой форме имеет следующий вид</a:t>
            </a:r>
            <a:r>
              <a:rPr lang="ru-RU" dirty="0" smtClean="0"/>
              <a:t>:</a:t>
            </a:r>
            <a:endParaRPr lang="ru-RU" dirty="0"/>
          </a:p>
          <a:p>
            <a:pPr marL="0" indent="0" algn="just">
              <a:buNone/>
            </a:pPr>
            <a:r>
              <a:rPr lang="ru-RU" dirty="0"/>
              <a:t>1.   </a:t>
            </a:r>
            <a:r>
              <a:rPr lang="ru-RU" dirty="0" smtClean="0"/>
              <a:t>Стабилизация </a:t>
            </a:r>
            <a:r>
              <a:rPr lang="ru-RU" dirty="0"/>
              <a:t>адреса вызывает формирование сигнала MEMR</a:t>
            </a:r>
            <a:r>
              <a:rPr lang="ru-RU" dirty="0" smtClean="0"/>
              <a:t>#.</a:t>
            </a:r>
            <a:endParaRPr lang="ru-RU" dirty="0"/>
          </a:p>
          <a:p>
            <a:pPr marL="0" indent="0" algn="just">
              <a:buNone/>
            </a:pPr>
            <a:r>
              <a:rPr lang="ru-RU" dirty="0"/>
              <a:t>2.   </a:t>
            </a:r>
            <a:r>
              <a:rPr lang="ru-RU" dirty="0" smtClean="0"/>
              <a:t>Стабилизация </a:t>
            </a:r>
            <a:r>
              <a:rPr lang="ru-RU" dirty="0"/>
              <a:t>сигнала MEMR# вызывает формирование сигнала BEG</a:t>
            </a:r>
            <a:r>
              <a:rPr lang="ru-RU" dirty="0" smtClean="0"/>
              <a:t>#.</a:t>
            </a:r>
            <a:endParaRPr lang="ru-RU" dirty="0"/>
          </a:p>
          <a:p>
            <a:pPr marL="0" indent="0" algn="just">
              <a:buNone/>
            </a:pPr>
            <a:r>
              <a:rPr lang="ru-RU" dirty="0"/>
              <a:t>3.   </a:t>
            </a:r>
            <a:r>
              <a:rPr lang="ru-RU" dirty="0" smtClean="0"/>
              <a:t>Стабилизация </a:t>
            </a:r>
            <a:r>
              <a:rPr lang="ru-RU" dirty="0"/>
              <a:t>сигнала BEG# запускает цикл памяти</a:t>
            </a:r>
            <a:r>
              <a:rPr lang="ru-RU" dirty="0" smtClean="0"/>
              <a:t>.</a:t>
            </a:r>
            <a:endParaRPr lang="ru-RU" dirty="0"/>
          </a:p>
          <a:p>
            <a:pPr marL="0" indent="0" algn="just">
              <a:buNone/>
            </a:pPr>
            <a:r>
              <a:rPr lang="ru-RU" dirty="0" smtClean="0"/>
              <a:t>4. Стабилизация </a:t>
            </a:r>
            <a:r>
              <a:rPr lang="ru-RU" dirty="0"/>
              <a:t>данных (завершение цикла памяти) вызывает формирование сигнала FIN</a:t>
            </a:r>
            <a:r>
              <a:rPr lang="ru-RU" dirty="0" smtClean="0"/>
              <a:t>#.</a:t>
            </a:r>
            <a:endParaRPr lang="ru-RU" dirty="0"/>
          </a:p>
          <a:p>
            <a:pPr marL="0" indent="0" algn="just">
              <a:buNone/>
            </a:pPr>
            <a:r>
              <a:rPr lang="ru-RU" dirty="0" smtClean="0"/>
              <a:t>5.   Стабилизация </a:t>
            </a:r>
            <a:r>
              <a:rPr lang="ru-RU" dirty="0"/>
              <a:t>сигнала FIN# вызывает отключение сигналов BEG#, MEMR#, а также адресных линий</a:t>
            </a:r>
            <a:r>
              <a:rPr lang="ru-RU" dirty="0" smtClean="0"/>
              <a:t>.</a:t>
            </a:r>
            <a:endParaRPr lang="ru-RU" dirty="0"/>
          </a:p>
          <a:p>
            <a:pPr marL="0" indent="0" algn="just">
              <a:buNone/>
            </a:pPr>
            <a:r>
              <a:rPr lang="ru-RU" dirty="0"/>
              <a:t>6.  </a:t>
            </a:r>
            <a:r>
              <a:rPr lang="ru-RU" dirty="0" smtClean="0"/>
              <a:t>Отключение </a:t>
            </a:r>
            <a:r>
              <a:rPr lang="ru-RU" dirty="0"/>
              <a:t>сигнала BEG# вызывает отключение сигнала FIN# и освобождение линий данных</a:t>
            </a:r>
            <a:r>
              <a:rPr lang="ru-RU" dirty="0" smtClean="0"/>
              <a:t>.</a:t>
            </a:r>
            <a:endParaRPr lang="ru-RU" dirty="0"/>
          </a:p>
          <a:p>
            <a:pPr marL="0" indent="0" algn="just">
              <a:buNone/>
            </a:pPr>
            <a:r>
              <a:rPr lang="ru-RU" dirty="0" smtClean="0"/>
              <a:t>   Такая </a:t>
            </a:r>
            <a:r>
              <a:rPr lang="ru-RU" dirty="0"/>
              <a:t>последовательность взаимосвязанных сигналов называется </a:t>
            </a:r>
            <a:r>
              <a:rPr lang="ru-RU" b="1" dirty="0"/>
              <a:t>полным квитированием</a:t>
            </a:r>
            <a:r>
              <a:rPr lang="ru-RU" dirty="0"/>
              <a:t>, т. к. каждое устройство как бы посылает и принимает квитанцию, заставляющую начать действие, или оповещающую о его завершении</a:t>
            </a:r>
            <a:r>
              <a:rPr lang="ru-RU" dirty="0" smtClean="0"/>
              <a:t>.</a:t>
            </a:r>
            <a:endParaRPr lang="ru-RU" dirty="0"/>
          </a:p>
          <a:p>
            <a:pPr marL="0" indent="0" algn="just">
              <a:buNone/>
            </a:pPr>
            <a:r>
              <a:rPr lang="ru-RU" dirty="0" smtClean="0"/>
              <a:t>   Асинхронная </a:t>
            </a:r>
            <a:r>
              <a:rPr lang="ru-RU" dirty="0"/>
              <a:t>организация цикла шины не содержит связанных с ожиданием пауз, требует минимальных временных издержек, а также обеспечивает каждому устройству такую длительность цикла шины, которая соответствует его возможностям, независимо от длительностей циклов для других устройств. Платой за повышение эффективности является большая стоимость асинхронных шин по сравнению с синхронными.</a:t>
            </a:r>
          </a:p>
          <a:p>
            <a:pPr marL="0" indent="0">
              <a:buNone/>
            </a:pPr>
            <a:endParaRPr lang="ru-RU" dirty="0"/>
          </a:p>
          <a:p>
            <a:pPr marL="0" indent="0">
              <a:buNone/>
            </a:pPr>
            <a:endParaRPr lang="ru-RU" dirty="0"/>
          </a:p>
        </p:txBody>
      </p:sp>
    </p:spTree>
    <p:extLst>
      <p:ext uri="{BB962C8B-B14F-4D97-AF65-F5344CB8AC3E}">
        <p14:creationId xmlns:p14="http://schemas.microsoft.com/office/powerpoint/2010/main" val="1522310653"/>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3161</TotalTime>
  <Words>3541</Words>
  <Application>Microsoft Office PowerPoint</Application>
  <PresentationFormat>Широкоэкранный</PresentationFormat>
  <Paragraphs>142</Paragraphs>
  <Slides>31</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31</vt:i4>
      </vt:variant>
    </vt:vector>
  </HeadingPairs>
  <TitlesOfParts>
    <vt:vector size="35" baseType="lpstr">
      <vt:lpstr>Arial</vt:lpstr>
      <vt:lpstr>Calibri</vt:lpstr>
      <vt:lpstr>Calibri Light</vt:lpstr>
      <vt:lpstr>Тема Office</vt:lpstr>
      <vt:lpstr>11. Шины</vt:lpstr>
      <vt:lpstr>Введение</vt:lpstr>
      <vt:lpstr>11.1. Циклы шин</vt:lpstr>
      <vt:lpstr>11.1.1. Цикл чтения синхронных шин</vt:lpstr>
      <vt:lpstr>Презентация PowerPoint</vt:lpstr>
      <vt:lpstr>Презентация PowerPoint</vt:lpstr>
      <vt:lpstr>11.1.2. Цикл чтения асинхронных шин</vt:lpstr>
      <vt:lpstr>Презентация PowerPoint</vt:lpstr>
      <vt:lpstr>Презентация PowerPoint</vt:lpstr>
      <vt:lpstr>11.1.2. Блочные циклы шин</vt:lpstr>
      <vt:lpstr>11.1.2. Циклы без освобождения шины</vt:lpstr>
      <vt:lpstr>Презентация PowerPoint</vt:lpstr>
      <vt:lpstr>Презентация PowerPoint</vt:lpstr>
      <vt:lpstr>11.3. Многошинная архитектура</vt:lpstr>
      <vt:lpstr>Презентация PowerPoint</vt:lpstr>
      <vt:lpstr>11.3.1. Синхронизация и шины</vt:lpstr>
      <vt:lpstr>Презентация PowerPoint</vt:lpstr>
      <vt:lpstr>11.3.2. Чипсет</vt:lpstr>
      <vt:lpstr>Презентация PowerPoint</vt:lpstr>
      <vt:lpstr>Презентация PowerPoint</vt:lpstr>
      <vt:lpstr>11.3.3. Параметры шин</vt:lpstr>
      <vt:lpstr>11.3.4. Арбитраж шин</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 Шины</dc:title>
  <dc:creator>Учетная запись Майкрософт</dc:creator>
  <cp:lastModifiedBy>Учетная запись Майкрософт</cp:lastModifiedBy>
  <cp:revision>10</cp:revision>
  <dcterms:created xsi:type="dcterms:W3CDTF">2022-10-11T13:44:11Z</dcterms:created>
  <dcterms:modified xsi:type="dcterms:W3CDTF">2022-10-14T07:44:14Z</dcterms:modified>
</cp:coreProperties>
</file>