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3FD2430-12DD-4854-BA21-4481E2F767AA}" type="datetimeFigureOut">
              <a:rPr lang="ru-RU" smtClean="0"/>
              <a:t>28.10.2022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D66FB0B-D95D-4EDE-9F9C-F3B1957BD93D}" type="slidenum">
              <a:rPr lang="ru-RU" smtClean="0"/>
              <a:t>‹#›</a:t>
            </a:fld>
            <a:endParaRPr lang="ru-RU"/>
          </a:p>
        </p:txBody>
      </p:sp>
    </p:spTree>
    <p:extLst>
      <p:ext uri="{BB962C8B-B14F-4D97-AF65-F5344CB8AC3E}">
        <p14:creationId xmlns:p14="http://schemas.microsoft.com/office/powerpoint/2010/main" val="216815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FD2430-12DD-4854-BA21-4481E2F767AA}" type="datetimeFigureOut">
              <a:rPr lang="ru-RU" smtClean="0"/>
              <a:t>28.10.2022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D66FB0B-D95D-4EDE-9F9C-F3B1957BD93D}" type="slidenum">
              <a:rPr lang="ru-RU" smtClean="0"/>
              <a:t>‹#›</a:t>
            </a:fld>
            <a:endParaRPr lang="ru-RU"/>
          </a:p>
        </p:txBody>
      </p:sp>
    </p:spTree>
    <p:extLst>
      <p:ext uri="{BB962C8B-B14F-4D97-AF65-F5344CB8AC3E}">
        <p14:creationId xmlns:p14="http://schemas.microsoft.com/office/powerpoint/2010/main" val="271129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FD2430-12DD-4854-BA21-4481E2F767AA}" type="datetimeFigureOut">
              <a:rPr lang="ru-RU" smtClean="0"/>
              <a:t>28.10.2022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D66FB0B-D95D-4EDE-9F9C-F3B1957BD93D}" type="slidenum">
              <a:rPr lang="ru-RU" smtClean="0"/>
              <a:t>‹#›</a:t>
            </a:fld>
            <a:endParaRPr lang="ru-RU"/>
          </a:p>
        </p:txBody>
      </p:sp>
    </p:spTree>
    <p:extLst>
      <p:ext uri="{BB962C8B-B14F-4D97-AF65-F5344CB8AC3E}">
        <p14:creationId xmlns:p14="http://schemas.microsoft.com/office/powerpoint/2010/main" val="2154205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FD2430-12DD-4854-BA21-4481E2F767AA}" type="datetimeFigureOut">
              <a:rPr lang="ru-RU" smtClean="0"/>
              <a:t>28.10.2022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D66FB0B-D95D-4EDE-9F9C-F3B1957BD93D}" type="slidenum">
              <a:rPr lang="ru-RU" smtClean="0"/>
              <a:t>‹#›</a:t>
            </a:fld>
            <a:endParaRPr lang="ru-RU"/>
          </a:p>
        </p:txBody>
      </p:sp>
    </p:spTree>
    <p:extLst>
      <p:ext uri="{BB962C8B-B14F-4D97-AF65-F5344CB8AC3E}">
        <p14:creationId xmlns:p14="http://schemas.microsoft.com/office/powerpoint/2010/main" val="393386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3FD2430-12DD-4854-BA21-4481E2F767AA}" type="datetimeFigureOut">
              <a:rPr lang="ru-RU" smtClean="0"/>
              <a:t>28.10.2022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D66FB0B-D95D-4EDE-9F9C-F3B1957BD93D}" type="slidenum">
              <a:rPr lang="ru-RU" smtClean="0"/>
              <a:t>‹#›</a:t>
            </a:fld>
            <a:endParaRPr lang="ru-RU"/>
          </a:p>
        </p:txBody>
      </p:sp>
    </p:spTree>
    <p:extLst>
      <p:ext uri="{BB962C8B-B14F-4D97-AF65-F5344CB8AC3E}">
        <p14:creationId xmlns:p14="http://schemas.microsoft.com/office/powerpoint/2010/main" val="343273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3FD2430-12DD-4854-BA21-4481E2F767AA}" type="datetimeFigureOut">
              <a:rPr lang="ru-RU" smtClean="0"/>
              <a:t>28.10.2022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D66FB0B-D95D-4EDE-9F9C-F3B1957BD93D}" type="slidenum">
              <a:rPr lang="ru-RU" smtClean="0"/>
              <a:t>‹#›</a:t>
            </a:fld>
            <a:endParaRPr lang="ru-RU"/>
          </a:p>
        </p:txBody>
      </p:sp>
    </p:spTree>
    <p:extLst>
      <p:ext uri="{BB962C8B-B14F-4D97-AF65-F5344CB8AC3E}">
        <p14:creationId xmlns:p14="http://schemas.microsoft.com/office/powerpoint/2010/main" val="358024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3FD2430-12DD-4854-BA21-4481E2F767AA}" type="datetimeFigureOut">
              <a:rPr lang="ru-RU" smtClean="0"/>
              <a:t>28.10.2022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D66FB0B-D95D-4EDE-9F9C-F3B1957BD93D}" type="slidenum">
              <a:rPr lang="ru-RU" smtClean="0"/>
              <a:t>‹#›</a:t>
            </a:fld>
            <a:endParaRPr lang="ru-RU"/>
          </a:p>
        </p:txBody>
      </p:sp>
    </p:spTree>
    <p:extLst>
      <p:ext uri="{BB962C8B-B14F-4D97-AF65-F5344CB8AC3E}">
        <p14:creationId xmlns:p14="http://schemas.microsoft.com/office/powerpoint/2010/main" val="240409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3FD2430-12DD-4854-BA21-4481E2F767AA}" type="datetimeFigureOut">
              <a:rPr lang="ru-RU" smtClean="0"/>
              <a:t>28.10.2022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D66FB0B-D95D-4EDE-9F9C-F3B1957BD93D}" type="slidenum">
              <a:rPr lang="ru-RU" smtClean="0"/>
              <a:t>‹#›</a:t>
            </a:fld>
            <a:endParaRPr lang="ru-RU"/>
          </a:p>
        </p:txBody>
      </p:sp>
    </p:spTree>
    <p:extLst>
      <p:ext uri="{BB962C8B-B14F-4D97-AF65-F5344CB8AC3E}">
        <p14:creationId xmlns:p14="http://schemas.microsoft.com/office/powerpoint/2010/main" val="55215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3FD2430-12DD-4854-BA21-4481E2F767AA}" type="datetimeFigureOut">
              <a:rPr lang="ru-RU" smtClean="0"/>
              <a:t>28.10.2022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D66FB0B-D95D-4EDE-9F9C-F3B1957BD93D}" type="slidenum">
              <a:rPr lang="ru-RU" smtClean="0"/>
              <a:t>‹#›</a:t>
            </a:fld>
            <a:endParaRPr lang="ru-RU"/>
          </a:p>
        </p:txBody>
      </p:sp>
    </p:spTree>
    <p:extLst>
      <p:ext uri="{BB962C8B-B14F-4D97-AF65-F5344CB8AC3E}">
        <p14:creationId xmlns:p14="http://schemas.microsoft.com/office/powerpoint/2010/main" val="970416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FD2430-12DD-4854-BA21-4481E2F767AA}" type="datetimeFigureOut">
              <a:rPr lang="ru-RU" smtClean="0"/>
              <a:t>28.10.2022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D66FB0B-D95D-4EDE-9F9C-F3B1957BD93D}" type="slidenum">
              <a:rPr lang="ru-RU" smtClean="0"/>
              <a:t>‹#›</a:t>
            </a:fld>
            <a:endParaRPr lang="ru-RU"/>
          </a:p>
        </p:txBody>
      </p:sp>
    </p:spTree>
    <p:extLst>
      <p:ext uri="{BB962C8B-B14F-4D97-AF65-F5344CB8AC3E}">
        <p14:creationId xmlns:p14="http://schemas.microsoft.com/office/powerpoint/2010/main" val="1110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FD2430-12DD-4854-BA21-4481E2F767AA}" type="datetimeFigureOut">
              <a:rPr lang="ru-RU" smtClean="0"/>
              <a:t>28.10.2022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D66FB0B-D95D-4EDE-9F9C-F3B1957BD93D}" type="slidenum">
              <a:rPr lang="ru-RU" smtClean="0"/>
              <a:t>‹#›</a:t>
            </a:fld>
            <a:endParaRPr lang="ru-RU"/>
          </a:p>
        </p:txBody>
      </p:sp>
    </p:spTree>
    <p:extLst>
      <p:ext uri="{BB962C8B-B14F-4D97-AF65-F5344CB8AC3E}">
        <p14:creationId xmlns:p14="http://schemas.microsoft.com/office/powerpoint/2010/main" val="51374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D2430-12DD-4854-BA21-4481E2F767AA}" type="datetimeFigureOut">
              <a:rPr lang="ru-RU" smtClean="0"/>
              <a:t>28.10.2022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6FB0B-D95D-4EDE-9F9C-F3B1957BD93D}" type="slidenum">
              <a:rPr lang="ru-RU" smtClean="0"/>
              <a:t>‹#›</a:t>
            </a:fld>
            <a:endParaRPr lang="ru-RU"/>
          </a:p>
        </p:txBody>
      </p:sp>
    </p:spTree>
    <p:extLst>
      <p:ext uri="{BB962C8B-B14F-4D97-AF65-F5344CB8AC3E}">
        <p14:creationId xmlns:p14="http://schemas.microsoft.com/office/powerpoint/2010/main" val="106192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2009467"/>
            <a:ext cx="9144000" cy="2387600"/>
          </a:xfrm>
        </p:spPr>
        <p:txBody>
          <a:bodyPr>
            <a:normAutofit fontScale="90000"/>
          </a:bodyPr>
          <a:lstStyle/>
          <a:p>
            <a:r>
              <a:rPr lang="ru-RU" dirty="0" smtClean="0"/>
              <a:t>13. Оценка производительности вычислительных систем</a:t>
            </a:r>
            <a:endParaRPr lang="ru-RU" dirty="0"/>
          </a:p>
        </p:txBody>
      </p:sp>
    </p:spTree>
    <p:extLst>
      <p:ext uri="{BB962C8B-B14F-4D97-AF65-F5344CB8AC3E}">
        <p14:creationId xmlns:p14="http://schemas.microsoft.com/office/powerpoint/2010/main" val="2191167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13.3. Единицы </a:t>
            </a:r>
            <a:r>
              <a:rPr lang="en-US" b="1" dirty="0" smtClean="0"/>
              <a:t>MIPS</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Альтернативной единицей измерения производительности вычислительных систем являются флопы, или единицы </a:t>
            </a:r>
            <a:r>
              <a:rPr lang="ru-RU" dirty="0" err="1" smtClean="0"/>
              <a:t>Flops</a:t>
            </a:r>
            <a:r>
              <a:rPr lang="ru-RU" dirty="0" smtClean="0"/>
              <a:t> (от </a:t>
            </a:r>
            <a:r>
              <a:rPr lang="ru-RU" dirty="0" err="1" smtClean="0"/>
              <a:t>Floating</a:t>
            </a:r>
            <a:r>
              <a:rPr lang="ru-RU" dirty="0" smtClean="0"/>
              <a:t> </a:t>
            </a:r>
            <a:r>
              <a:rPr lang="ru-RU" dirty="0" err="1" smtClean="0"/>
              <a:t>point</a:t>
            </a:r>
            <a:r>
              <a:rPr lang="ru-RU" dirty="0" smtClean="0"/>
              <a:t> </a:t>
            </a:r>
            <a:r>
              <a:rPr lang="ru-RU" dirty="0" err="1" smtClean="0"/>
              <a:t>operation</a:t>
            </a:r>
            <a:r>
              <a:rPr lang="ru-RU" dirty="0" smtClean="0"/>
              <a:t> </a:t>
            </a:r>
            <a:r>
              <a:rPr lang="ru-RU" dirty="0" err="1" smtClean="0"/>
              <a:t>per</a:t>
            </a:r>
            <a:r>
              <a:rPr lang="ru-RU" dirty="0" smtClean="0"/>
              <a:t> </a:t>
            </a:r>
            <a:r>
              <a:rPr lang="ru-RU" dirty="0" err="1" smtClean="0"/>
              <a:t>second</a:t>
            </a:r>
            <a:r>
              <a:rPr lang="ru-RU" dirty="0" smtClean="0"/>
              <a:t> – операции с плавающей точкой в секунду).</a:t>
            </a:r>
          </a:p>
          <a:p>
            <a:pPr marL="0" indent="0" algn="just">
              <a:buNone/>
            </a:pPr>
            <a:endParaRPr lang="ru-RU" dirty="0" smtClean="0"/>
          </a:p>
          <a:p>
            <a:pPr marL="0" indent="0" algn="just">
              <a:buNone/>
            </a:pPr>
            <a:r>
              <a:rPr lang="ru-RU" dirty="0" smtClean="0"/>
              <a:t>Более часто используются кратные единицы: мегафлопы (1 </a:t>
            </a:r>
            <a:r>
              <a:rPr lang="ru-RU" dirty="0" err="1" smtClean="0"/>
              <a:t>Mflops</a:t>
            </a:r>
            <a:r>
              <a:rPr lang="ru-RU" dirty="0" smtClean="0"/>
              <a:t> = 106 </a:t>
            </a:r>
            <a:r>
              <a:rPr lang="ru-RU" dirty="0" err="1" smtClean="0"/>
              <a:t>Flops</a:t>
            </a:r>
            <a:r>
              <a:rPr lang="ru-RU" dirty="0" smtClean="0"/>
              <a:t>), гигафлопы (1 </a:t>
            </a:r>
            <a:r>
              <a:rPr lang="ru-RU" dirty="0" err="1" smtClean="0"/>
              <a:t>Gflops</a:t>
            </a:r>
            <a:r>
              <a:rPr lang="ru-RU" dirty="0" smtClean="0"/>
              <a:t> = 109 </a:t>
            </a:r>
            <a:r>
              <a:rPr lang="ru-RU" dirty="0" err="1" smtClean="0"/>
              <a:t>Flops</a:t>
            </a:r>
            <a:r>
              <a:rPr lang="ru-RU" dirty="0" smtClean="0"/>
              <a:t>), терафлопы (1 </a:t>
            </a:r>
            <a:r>
              <a:rPr lang="ru-RU" dirty="0" err="1" smtClean="0"/>
              <a:t>Tflops</a:t>
            </a:r>
            <a:r>
              <a:rPr lang="ru-RU" dirty="0" smtClean="0"/>
              <a:t> = 1012 </a:t>
            </a:r>
            <a:r>
              <a:rPr lang="ru-RU" dirty="0" err="1" smtClean="0"/>
              <a:t>Flops</a:t>
            </a:r>
            <a:r>
              <a:rPr lang="ru-RU" dirty="0" smtClean="0"/>
              <a:t>). Эта единица отличается от предыдущей двумя особенностями. Во-первых, при измерении в единицах </a:t>
            </a:r>
            <a:r>
              <a:rPr lang="ru-RU" dirty="0" err="1" smtClean="0"/>
              <a:t>Flops</a:t>
            </a:r>
            <a:r>
              <a:rPr lang="ru-RU" dirty="0" smtClean="0"/>
              <a:t> учитываются только операции над вещественными данными, а во-вторых, в оценке участвуют не машинные команды процессора, а выполненные операции над вещественными числами. Разница в том, что одна операция над вещественными числами (например, умножение или извлечение квадратного корня) может быть задана различными последовательностями машинных команд. Количество операций над вещественными числами зависит только от решаемой задачи и не зависит от реализующей вычисления машинной программы. Поэтому измерение в единицах </a:t>
            </a:r>
            <a:r>
              <a:rPr lang="ru-RU" dirty="0" err="1" smtClean="0"/>
              <a:t>Flops</a:t>
            </a:r>
            <a:r>
              <a:rPr lang="ru-RU" dirty="0" smtClean="0"/>
              <a:t> более объективно отражает производительность компьютера.</a:t>
            </a:r>
            <a:endParaRPr lang="ru-RU" dirty="0"/>
          </a:p>
        </p:txBody>
      </p:sp>
    </p:spTree>
    <p:extLst>
      <p:ext uri="{BB962C8B-B14F-4D97-AF65-F5344CB8AC3E}">
        <p14:creationId xmlns:p14="http://schemas.microsoft.com/office/powerpoint/2010/main" val="455822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13.3. Единицы </a:t>
            </a:r>
            <a:r>
              <a:rPr lang="en-US" b="1" dirty="0" smtClean="0"/>
              <a:t>MIPS</a:t>
            </a:r>
            <a:endParaRPr lang="ru-RU" dirty="0"/>
          </a:p>
        </p:txBody>
      </p:sp>
      <p:sp>
        <p:nvSpPr>
          <p:cNvPr id="3" name="Объект 2"/>
          <p:cNvSpPr>
            <a:spLocks noGrp="1"/>
          </p:cNvSpPr>
          <p:nvPr>
            <p:ph idx="1"/>
          </p:nvPr>
        </p:nvSpPr>
        <p:spPr/>
        <p:txBody>
          <a:bodyPr/>
          <a:lstStyle/>
          <a:p>
            <a:pPr marL="0" indent="0" algn="just">
              <a:buNone/>
            </a:pPr>
            <a:r>
              <a:rPr lang="ru-RU" dirty="0" smtClean="0"/>
              <a:t>К сожалению, вне операций над вещественными данными эта система оценки производительности неприменима, так как для программ, слабо использующих или вообще не использующих вычисления с вещественными данными (например, для программ-компиляторов), показатель производительности в единицах </a:t>
            </a:r>
            <a:r>
              <a:rPr lang="ru-RU" dirty="0" err="1" smtClean="0"/>
              <a:t>Flops</a:t>
            </a:r>
            <a:r>
              <a:rPr lang="ru-RU" dirty="0" smtClean="0"/>
              <a:t> оказывается очень малым.</a:t>
            </a:r>
            <a:endParaRPr lang="ru-RU" dirty="0"/>
          </a:p>
        </p:txBody>
      </p:sp>
    </p:spTree>
    <p:extLst>
      <p:ext uri="{BB962C8B-B14F-4D97-AF65-F5344CB8AC3E}">
        <p14:creationId xmlns:p14="http://schemas.microsoft.com/office/powerpoint/2010/main" val="2676837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13.3. Единицы </a:t>
            </a:r>
            <a:r>
              <a:rPr lang="en-US" b="1" dirty="0" smtClean="0"/>
              <a:t>MIPS</a:t>
            </a:r>
            <a:endParaRPr lang="ru-RU"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У этого способа, так же как и у предыдущего, имеется недостаток, проявляющийся в существенной зависимости производительности системы от выполняемой программы. Как и в предыдущем случае, это объясняется различным соотношением между «быстрыми» и «медленными» операциями, но теперь уже не в программе, а в решаемой задаче. Кроме того, для программ с короткими циклами, когда все команды цикла могут одновременно находиться в кэше, производительность машины оказывается выше, чем для программы с циклами, в которых приходится обращаться к оперативной памяти. А для программ, в которых можно организовать много параллельных ветвей, например, для программ, работающих с матрицами, производительность многопроцессорной системы окажется существенно выше, чем ее же производительность во время выполнения программы, не допускающей распараллеливания.</a:t>
            </a:r>
            <a:endParaRPr lang="ru-RU" dirty="0"/>
          </a:p>
        </p:txBody>
      </p:sp>
    </p:spTree>
    <p:extLst>
      <p:ext uri="{BB962C8B-B14F-4D97-AF65-F5344CB8AC3E}">
        <p14:creationId xmlns:p14="http://schemas.microsoft.com/office/powerpoint/2010/main" val="3764495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13.5. Тесты </a:t>
            </a:r>
            <a:r>
              <a:rPr lang="en-US" b="1" dirty="0" smtClean="0"/>
              <a:t>LINPACK</a:t>
            </a:r>
            <a:endParaRPr lang="ru-RU" dirty="0"/>
          </a:p>
        </p:txBody>
      </p:sp>
      <p:sp>
        <p:nvSpPr>
          <p:cNvPr id="3" name="Объект 2"/>
          <p:cNvSpPr>
            <a:spLocks noGrp="1"/>
          </p:cNvSpPr>
          <p:nvPr>
            <p:ph idx="1"/>
          </p:nvPr>
        </p:nvSpPr>
        <p:spPr/>
        <p:txBody>
          <a:bodyPr>
            <a:normAutofit fontScale="85000" lnSpcReduction="10000"/>
          </a:bodyPr>
          <a:lstStyle/>
          <a:p>
            <a:pPr marL="0" indent="0" algn="just">
              <a:buNone/>
            </a:pPr>
            <a:r>
              <a:rPr lang="ru-RU" dirty="0" smtClean="0"/>
              <a:t>Из-за отмеченных недостатков единиц MIPS и </a:t>
            </a:r>
            <a:r>
              <a:rPr lang="ru-RU" dirty="0" err="1" smtClean="0"/>
              <a:t>Flops</a:t>
            </a:r>
            <a:r>
              <a:rPr lang="ru-RU" dirty="0" smtClean="0"/>
              <a:t> для сравнения производительности компьютеров было предложено использовать в качестве критерия время выполнения специально подобранной эталонной программы или же связанные с этим временем показатели. Программы, на которых осуществляется тестирование, иногда называют </a:t>
            </a:r>
            <a:r>
              <a:rPr lang="ru-RU" dirty="0" err="1" smtClean="0"/>
              <a:t>бенчмарками</a:t>
            </a:r>
            <a:r>
              <a:rPr lang="ru-RU" dirty="0" smtClean="0"/>
              <a:t> (от </a:t>
            </a:r>
            <a:r>
              <a:rPr lang="ru-RU" dirty="0" err="1" smtClean="0"/>
              <a:t>bench-mark</a:t>
            </a:r>
            <a:r>
              <a:rPr lang="ru-RU" dirty="0" smtClean="0"/>
              <a:t> – отметка уровня). К настоящему времени создано довольно много тестовых и эталонных программ. Одной из наиболее известных систем оценки является тест LINPACK, представляющий собой пакет программ на языке Фортран, предназначенных для решения систем линейных алгебраических уравнений больших размерностей (до нескольких миллионов неизвестных) с плотной матрицей методом Гаусса с выбором главного элемента. Имеется несколько разновидностей этого теста, например, LINPACK TPP (от </a:t>
            </a:r>
            <a:r>
              <a:rPr lang="ru-RU" dirty="0" err="1" smtClean="0"/>
              <a:t>Toward</a:t>
            </a:r>
            <a:r>
              <a:rPr lang="ru-RU" dirty="0" smtClean="0"/>
              <a:t> </a:t>
            </a:r>
            <a:r>
              <a:rPr lang="ru-RU" dirty="0" err="1" smtClean="0"/>
              <a:t>Peak</a:t>
            </a:r>
            <a:r>
              <a:rPr lang="ru-RU" dirty="0" smtClean="0"/>
              <a:t> </a:t>
            </a:r>
            <a:r>
              <a:rPr lang="ru-RU" dirty="0" err="1" smtClean="0"/>
              <a:t>Performance</a:t>
            </a:r>
            <a:r>
              <a:rPr lang="ru-RU" dirty="0" smtClean="0"/>
              <a:t> – направляющийся к пиковой производительности) и HPL (от </a:t>
            </a:r>
            <a:r>
              <a:rPr lang="ru-RU" dirty="0" err="1" smtClean="0"/>
              <a:t>High-Performance</a:t>
            </a:r>
            <a:r>
              <a:rPr lang="ru-RU" dirty="0" smtClean="0"/>
              <a:t> LINPACK – высокопроизводительный LINPACK).</a:t>
            </a:r>
            <a:endParaRPr lang="ru-RU" dirty="0"/>
          </a:p>
        </p:txBody>
      </p:sp>
    </p:spTree>
    <p:extLst>
      <p:ext uri="{BB962C8B-B14F-4D97-AF65-F5344CB8AC3E}">
        <p14:creationId xmlns:p14="http://schemas.microsoft.com/office/powerpoint/2010/main" val="236392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13.5. Тесты </a:t>
            </a:r>
            <a:r>
              <a:rPr lang="en-US" b="1" dirty="0" smtClean="0"/>
              <a:t>LINPACK</a:t>
            </a:r>
            <a:endParaRPr lang="ru-RU" dirty="0"/>
          </a:p>
        </p:txBody>
      </p:sp>
      <p:sp>
        <p:nvSpPr>
          <p:cNvPr id="3" name="Объект 2"/>
          <p:cNvSpPr>
            <a:spLocks noGrp="1"/>
          </p:cNvSpPr>
          <p:nvPr>
            <p:ph idx="1"/>
          </p:nvPr>
        </p:nvSpPr>
        <p:spPr/>
        <p:txBody>
          <a:bodyPr>
            <a:normAutofit fontScale="92500" lnSpcReduction="10000"/>
          </a:bodyPr>
          <a:lstStyle/>
          <a:p>
            <a:pPr marL="0" indent="0" algn="just">
              <a:buNone/>
            </a:pPr>
            <a:r>
              <a:rPr lang="ru-RU" dirty="0" smtClean="0"/>
              <a:t>Для проведения тестирования формируется некоторая система линейных уравнений максимально возможной для имеющегося объема размерности и измеряется время ее решения на тестируемой вычислительной системе. Количество операций с вещественной точкой K, которые должны быть выполнены для получения решения, равно K = 2n3/3 + 2n2, оно однозначно зависит от заданной размерности матрицы n, поэтому дальнейшая оценка производительности в единицах </a:t>
            </a:r>
            <a:r>
              <a:rPr lang="ru-RU" dirty="0" err="1" smtClean="0"/>
              <a:t>Flops</a:t>
            </a:r>
            <a:r>
              <a:rPr lang="ru-RU" dirty="0" smtClean="0"/>
              <a:t> не вызывает затруднений.</a:t>
            </a:r>
          </a:p>
          <a:p>
            <a:pPr marL="0" indent="0" algn="just">
              <a:buNone/>
            </a:pPr>
            <a:endParaRPr lang="ru-RU" dirty="0" smtClean="0"/>
          </a:p>
          <a:p>
            <a:pPr marL="0" indent="0" algn="just">
              <a:buNone/>
            </a:pPr>
            <a:r>
              <a:rPr lang="ru-RU" dirty="0" smtClean="0"/>
              <a:t>В настоящее время тесты LINPACK используются для определения списка TOP500 – пятисот самых мощных вычислительных систем мира. Этот список можно найти на http://www.top500.org.</a:t>
            </a:r>
            <a:endParaRPr lang="ru-RU" dirty="0"/>
          </a:p>
        </p:txBody>
      </p:sp>
    </p:spTree>
    <p:extLst>
      <p:ext uri="{BB962C8B-B14F-4D97-AF65-F5344CB8AC3E}">
        <p14:creationId xmlns:p14="http://schemas.microsoft.com/office/powerpoint/2010/main" val="18643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13.6. </a:t>
            </a:r>
            <a:r>
              <a:rPr lang="ru-RU" b="1" dirty="0" err="1"/>
              <a:t>Ливерморские</a:t>
            </a:r>
            <a:r>
              <a:rPr lang="ru-RU" b="1" dirty="0"/>
              <a:t> </a:t>
            </a:r>
            <a:r>
              <a:rPr lang="ru-RU" b="1" dirty="0" smtClean="0"/>
              <a:t>циклы</a:t>
            </a:r>
            <a:endParaRPr lang="ru-RU" dirty="0"/>
          </a:p>
        </p:txBody>
      </p:sp>
      <p:sp>
        <p:nvSpPr>
          <p:cNvPr id="3" name="Объект 2"/>
          <p:cNvSpPr>
            <a:spLocks noGrp="1"/>
          </p:cNvSpPr>
          <p:nvPr>
            <p:ph idx="1"/>
          </p:nvPr>
        </p:nvSpPr>
        <p:spPr/>
        <p:txBody>
          <a:bodyPr>
            <a:normAutofit fontScale="92500" lnSpcReduction="10000"/>
          </a:bodyPr>
          <a:lstStyle/>
          <a:p>
            <a:pPr marL="0" indent="0" algn="just">
              <a:buNone/>
            </a:pPr>
            <a:r>
              <a:rPr lang="ru-RU" dirty="0"/>
              <a:t>В тестировании вычислительных систем по методике LINPACK происходит проверка скоростных характеристик системы только на одном (и при этом очень узком) классе задач. В реальности встречается несравненно больше разнообразных задач, в том числе и вычислительного характера. Чтобы выявить возможности компьютера по решению задач других классов, стали применять тестирование на реальных программах, которые используют различные вычислительные методы. Одна из таких систем основана на измерении производительности с помощью так называемых </a:t>
            </a:r>
            <a:r>
              <a:rPr lang="ru-RU" i="1" dirty="0" err="1"/>
              <a:t>ливерморских</a:t>
            </a:r>
            <a:r>
              <a:rPr lang="ru-RU" i="1" dirty="0"/>
              <a:t> циклов</a:t>
            </a:r>
            <a:r>
              <a:rPr lang="ru-RU" dirty="0"/>
              <a:t>, представляющих собой тщательно отобранные фрагменты программ на языке Фортран, которые используются в </a:t>
            </a:r>
            <a:r>
              <a:rPr lang="ru-RU" dirty="0" err="1"/>
              <a:t>Ливерморской</a:t>
            </a:r>
            <a:r>
              <a:rPr lang="ru-RU" dirty="0"/>
              <a:t> национальной лаборатории (США).</a:t>
            </a:r>
          </a:p>
        </p:txBody>
      </p:sp>
    </p:spTree>
    <p:extLst>
      <p:ext uri="{BB962C8B-B14F-4D97-AF65-F5344CB8AC3E}">
        <p14:creationId xmlns:p14="http://schemas.microsoft.com/office/powerpoint/2010/main" val="458390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13.6. </a:t>
            </a:r>
            <a:r>
              <a:rPr lang="ru-RU" b="1" dirty="0" err="1" smtClean="0"/>
              <a:t>Ливерморские</a:t>
            </a:r>
            <a:r>
              <a:rPr lang="ru-RU" b="1" dirty="0" smtClean="0"/>
              <a:t> циклы</a:t>
            </a:r>
            <a:endParaRPr lang="ru-RU"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По этой методике тестирование осуществляется на наборе из 24 операторов цикла, которые являются основными наиболее существенными частями программ, реализующих часто встречающиеся численные методы решения вычислительных задач гидродинамики, ядерной физики и т. д. Заметим, что в связи с использованием основных частей (ядер) программ, обсуждаемая система известна еще и как тест LFK (</a:t>
            </a:r>
            <a:r>
              <a:rPr lang="ru-RU" dirty="0" err="1" smtClean="0"/>
              <a:t>Livermore</a:t>
            </a:r>
            <a:r>
              <a:rPr lang="ru-RU" dirty="0" smtClean="0"/>
              <a:t> </a:t>
            </a:r>
            <a:r>
              <a:rPr lang="ru-RU" dirty="0" err="1" smtClean="0"/>
              <a:t>Fortran</a:t>
            </a:r>
            <a:r>
              <a:rPr lang="ru-RU" dirty="0" smtClean="0"/>
              <a:t> </a:t>
            </a:r>
            <a:r>
              <a:rPr lang="ru-RU" dirty="0" err="1" smtClean="0"/>
              <a:t>Kernels</a:t>
            </a:r>
            <a:r>
              <a:rPr lang="ru-RU" dirty="0" smtClean="0"/>
              <a:t> – </a:t>
            </a:r>
            <a:r>
              <a:rPr lang="ru-RU" dirty="0" err="1" smtClean="0"/>
              <a:t>ливерморские</a:t>
            </a:r>
            <a:r>
              <a:rPr lang="ru-RU" dirty="0" smtClean="0"/>
              <a:t> </a:t>
            </a:r>
            <a:r>
              <a:rPr lang="ru-RU" dirty="0" err="1" smtClean="0"/>
              <a:t>фортрановские</a:t>
            </a:r>
            <a:r>
              <a:rPr lang="ru-RU" dirty="0" smtClean="0"/>
              <a:t> ядра).</a:t>
            </a:r>
          </a:p>
          <a:p>
            <a:pPr marL="0" indent="0" algn="just">
              <a:buNone/>
            </a:pPr>
            <a:endParaRPr lang="ru-RU" dirty="0" smtClean="0"/>
          </a:p>
          <a:p>
            <a:pPr marL="0" indent="0" algn="just">
              <a:buNone/>
            </a:pPr>
            <a:r>
              <a:rPr lang="ru-RU" dirty="0" err="1" smtClean="0"/>
              <a:t>Ливерморские</a:t>
            </a:r>
            <a:r>
              <a:rPr lang="ru-RU" dirty="0" smtClean="0"/>
              <a:t> циклы дают более точную картину по сравнению с тестом LINPACK, поскольку в тестировании используется не одна программа, реализующая единственный вычислительный метод, а цела группа программ, реализующих несколько методов. Вместе с тем тестирование все еще осуществляется на программах из одной и той же проблемной области, которые хотя и являются весьма важным классом приложений, но все-таки имеют схожую специфику.</a:t>
            </a:r>
            <a:endParaRPr lang="ru-RU" dirty="0"/>
          </a:p>
        </p:txBody>
      </p:sp>
    </p:spTree>
    <p:extLst>
      <p:ext uri="{BB962C8B-B14F-4D97-AF65-F5344CB8AC3E}">
        <p14:creationId xmlns:p14="http://schemas.microsoft.com/office/powerpoint/2010/main" val="885501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13.7. SPEC и другие </a:t>
            </a:r>
            <a:r>
              <a:rPr lang="ru-RU" b="1" dirty="0" smtClean="0"/>
              <a:t>тесты</a:t>
            </a:r>
            <a:endParaRPr lang="ru-RU"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В настоящее время при оценке производительности в основном персональных компьютеров большой популярностью пользуется целое семейство тестов, созданных некоммерческой специализированной корпорацией SPEC (от </a:t>
            </a:r>
            <a:r>
              <a:rPr lang="ru-RU" dirty="0" err="1" smtClean="0"/>
              <a:t>Standard</a:t>
            </a:r>
            <a:r>
              <a:rPr lang="ru-RU" dirty="0" smtClean="0"/>
              <a:t> </a:t>
            </a:r>
            <a:r>
              <a:rPr lang="ru-RU" dirty="0" err="1" smtClean="0"/>
              <a:t>Performance</a:t>
            </a:r>
            <a:r>
              <a:rPr lang="ru-RU" dirty="0" smtClean="0"/>
              <a:t> </a:t>
            </a:r>
            <a:r>
              <a:rPr lang="ru-RU" dirty="0" err="1" smtClean="0"/>
              <a:t>Evaluation</a:t>
            </a:r>
            <a:r>
              <a:rPr lang="ru-RU" dirty="0" smtClean="0"/>
              <a:t> </a:t>
            </a:r>
            <a:r>
              <a:rPr lang="ru-RU" dirty="0" err="1" smtClean="0"/>
              <a:t>Corporation</a:t>
            </a:r>
            <a:r>
              <a:rPr lang="ru-RU" dirty="0" smtClean="0"/>
              <a:t> – корпорация стандартов оценки производительности).</a:t>
            </a:r>
          </a:p>
          <a:p>
            <a:pPr marL="0" indent="0" algn="just">
              <a:buNone/>
            </a:pPr>
            <a:r>
              <a:rPr lang="ru-RU" dirty="0" smtClean="0"/>
              <a:t>В основу этих тестов положены реально используемые программы из самых разных областей применения информационных технологий.</a:t>
            </a:r>
          </a:p>
          <a:p>
            <a:pPr marL="0" indent="0" algn="just">
              <a:buNone/>
            </a:pPr>
            <a:r>
              <a:rPr lang="ru-RU" dirty="0" smtClean="0"/>
              <a:t>Исходный вариант, относящийся к 1992 г., содержал две группы тестов. Группа с названием CINT92 состоит из шести программ на языке C, которые обеспечивают решение задач по теории цепей, разработку логических вентильных схем, упаковку текстовых файлов, включают интерпретатор для языка LISP и т. д. Эта группа программ служит для оценки производительности систем с точки зрения операций над целочисленными данными. Вторая группа тестов с названием CFP92 включает 12 программ на языке С и две на Фортране. Эти программы, обеспечивающие моделирование методом Монте-Карло, составление прогноза погоды и т. д., служат для оценки производительности систем с точки зрения операций над вещественными данными.</a:t>
            </a:r>
            <a:endParaRPr lang="ru-RU" dirty="0"/>
          </a:p>
        </p:txBody>
      </p:sp>
    </p:spTree>
    <p:extLst>
      <p:ext uri="{BB962C8B-B14F-4D97-AF65-F5344CB8AC3E}">
        <p14:creationId xmlns:p14="http://schemas.microsoft.com/office/powerpoint/2010/main" val="1925859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77672"/>
            <a:ext cx="10515600" cy="5699291"/>
          </a:xfrm>
        </p:spPr>
        <p:txBody>
          <a:bodyPr>
            <a:normAutofit fontScale="85000" lnSpcReduction="20000"/>
          </a:bodyPr>
          <a:lstStyle/>
          <a:p>
            <a:pPr marL="0" indent="0" algn="just">
              <a:buNone/>
            </a:pPr>
            <a:r>
              <a:rPr lang="ru-RU" dirty="0" smtClean="0"/>
              <a:t>Результатом тестирования считаются отношения времен выполнения по каждой тестовой программе на испытуемой машине к временам их выполнения на эталонной машине. В качестве эталона выбрана вычислительная система VAX 11/780, а в версии 2006 года – </a:t>
            </a:r>
            <a:r>
              <a:rPr lang="ru-RU" dirty="0" err="1" smtClean="0"/>
              <a:t>Sun</a:t>
            </a:r>
            <a:r>
              <a:rPr lang="ru-RU" dirty="0" smtClean="0"/>
              <a:t> </a:t>
            </a:r>
            <a:r>
              <a:rPr lang="ru-RU" dirty="0" err="1" smtClean="0"/>
              <a:t>Ultra</a:t>
            </a:r>
            <a:r>
              <a:rPr lang="ru-RU" dirty="0" smtClean="0"/>
              <a:t> </a:t>
            </a:r>
            <a:r>
              <a:rPr lang="ru-RU" dirty="0" err="1" smtClean="0"/>
              <a:t>Enterprise</a:t>
            </a:r>
            <a:r>
              <a:rPr lang="ru-RU" dirty="0" smtClean="0"/>
              <a:t> 2 </a:t>
            </a:r>
            <a:r>
              <a:rPr lang="ru-RU" dirty="0" err="1" smtClean="0"/>
              <a:t>workstation</a:t>
            </a:r>
            <a:r>
              <a:rPr lang="ru-RU" dirty="0" smtClean="0"/>
              <a:t> с 296-MHz процессором </a:t>
            </a:r>
            <a:r>
              <a:rPr lang="ru-RU" dirty="0" err="1" smtClean="0"/>
              <a:t>UltraSPARC</a:t>
            </a:r>
            <a:r>
              <a:rPr lang="ru-RU" dirty="0" smtClean="0"/>
              <a:t> II. Из результатов отдельных тестов формируются две интегральные оценки: </a:t>
            </a:r>
            <a:r>
              <a:rPr lang="ru-RU" dirty="0" err="1" smtClean="0"/>
              <a:t>SPECint</a:t>
            </a:r>
            <a:r>
              <a:rPr lang="ru-RU" dirty="0" smtClean="0"/>
              <a:t>, равная среднему геометрическому оценок, полученных в индивидуальных тестах по группе CINT, и </a:t>
            </a:r>
            <a:r>
              <a:rPr lang="ru-RU" dirty="0" err="1" smtClean="0"/>
              <a:t>SPECfp</a:t>
            </a:r>
            <a:r>
              <a:rPr lang="ru-RU" dirty="0" smtClean="0"/>
              <a:t>, равная среднему геометрическому оценок, полученных в индивидуальных тестах по группе CFP. Таким образом, в тестах SPEC оценки не измеряются в единицах MIPS или </a:t>
            </a:r>
            <a:r>
              <a:rPr lang="ru-RU" dirty="0" err="1" smtClean="0"/>
              <a:t>Flops</a:t>
            </a:r>
            <a:r>
              <a:rPr lang="ru-RU" dirty="0" smtClean="0"/>
              <a:t>, а являются безразмерными относительными величинами, показывающими, во сколько раз быстрее работает испытуемая машина по отношению к эталонной.</a:t>
            </a:r>
          </a:p>
          <a:p>
            <a:pPr marL="0" indent="0" algn="just">
              <a:buNone/>
            </a:pPr>
            <a:endParaRPr lang="ru-RU" dirty="0" smtClean="0"/>
          </a:p>
          <a:p>
            <a:pPr marL="0" indent="0" algn="just">
              <a:buNone/>
            </a:pPr>
            <a:r>
              <a:rPr lang="ru-RU" dirty="0" smtClean="0"/>
              <a:t>Аналогичным образом построены и более поздние варианты данных тестов и интегральных оценок SPECint95 и SPECfp95, SPECint2000 и SPECfp2000 и т. д., а также другие специализированные тесты SPEC. Можно упомянуть, например, тест SPEChpc96, обеспечивающий оценку мощности вычислительных систем, состоящих из нескольких десятков процессоров, а также тест SPEC OMPL2001, который может применяться для тестирования систем, содержащих до 512 процессоров.</a:t>
            </a:r>
            <a:endParaRPr lang="ru-RU" dirty="0"/>
          </a:p>
        </p:txBody>
      </p:sp>
    </p:spTree>
    <p:extLst>
      <p:ext uri="{BB962C8B-B14F-4D97-AF65-F5344CB8AC3E}">
        <p14:creationId xmlns:p14="http://schemas.microsoft.com/office/powerpoint/2010/main" val="54045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09433"/>
            <a:ext cx="10515600" cy="5767530"/>
          </a:xfrm>
        </p:spPr>
        <p:txBody>
          <a:bodyPr>
            <a:normAutofit fontScale="92500" lnSpcReduction="10000"/>
          </a:bodyPr>
          <a:lstStyle/>
          <a:p>
            <a:pPr marL="0" indent="0" algn="just">
              <a:buNone/>
            </a:pPr>
            <a:r>
              <a:rPr lang="ru-RU" dirty="0" smtClean="0"/>
              <a:t>Существуют также тесты SPEC для оценки серверов и сетевых приложений.</a:t>
            </a:r>
          </a:p>
          <a:p>
            <a:pPr marL="0" indent="0" algn="just">
              <a:buNone/>
            </a:pPr>
            <a:endParaRPr lang="ru-RU" dirty="0" smtClean="0"/>
          </a:p>
          <a:p>
            <a:pPr marL="0" indent="0" algn="just">
              <a:buNone/>
            </a:pPr>
            <a:r>
              <a:rPr lang="ru-RU" dirty="0" smtClean="0"/>
              <a:t>Тесты </a:t>
            </a:r>
            <a:r>
              <a:rPr lang="ru-RU" dirty="0" err="1" smtClean="0"/>
              <a:t>SPECrate</a:t>
            </a:r>
            <a:r>
              <a:rPr lang="ru-RU" dirty="0" smtClean="0"/>
              <a:t> оценивают пропускную способность сервера. Для этого на каждом процессоре сервера запускаются тесты из SPEC CPU. Полученное процессорное время преобразуется в скорость, называемую </a:t>
            </a:r>
            <a:r>
              <a:rPr lang="ru-RU" dirty="0" err="1" smtClean="0"/>
              <a:t>SPECrate</a:t>
            </a:r>
            <a:r>
              <a:rPr lang="ru-RU" dirty="0" smtClean="0"/>
              <a:t>.</a:t>
            </a:r>
          </a:p>
          <a:p>
            <a:pPr marL="0" indent="0" algn="just">
              <a:buNone/>
            </a:pPr>
            <a:endParaRPr lang="ru-RU" dirty="0" smtClean="0"/>
          </a:p>
          <a:p>
            <a:pPr marL="0" indent="0" algn="just">
              <a:buNone/>
            </a:pPr>
            <a:r>
              <a:rPr lang="ru-RU" dirty="0" smtClean="0"/>
              <a:t>SPECSFS – </a:t>
            </a:r>
            <a:r>
              <a:rPr lang="ru-RU" dirty="0" err="1" smtClean="0"/>
              <a:t>бенчмарк</a:t>
            </a:r>
            <a:r>
              <a:rPr lang="ru-RU" dirty="0" smtClean="0"/>
              <a:t> для оценки производительности файловых серверов. Измеряет производительность NFS (</a:t>
            </a:r>
            <a:r>
              <a:rPr lang="ru-RU" dirty="0" err="1" smtClean="0"/>
              <a:t>Network</a:t>
            </a:r>
            <a:r>
              <a:rPr lang="ru-RU" dirty="0" smtClean="0"/>
              <a:t> </a:t>
            </a:r>
            <a:r>
              <a:rPr lang="ru-RU" dirty="0" err="1" smtClean="0"/>
              <a:t>File</a:t>
            </a:r>
            <a:r>
              <a:rPr lang="ru-RU" dirty="0" smtClean="0"/>
              <a:t> </a:t>
            </a:r>
            <a:r>
              <a:rPr lang="ru-RU" dirty="0" err="1" smtClean="0"/>
              <a:t>System</a:t>
            </a:r>
            <a:r>
              <a:rPr lang="ru-RU" dirty="0" smtClean="0"/>
              <a:t>), используя скрипты запросов к файловому серверу. Скрипты содержат несколько различных вариантов нагрузки, полученных путем обобщения активности многих реальных систем. При измерении оценивается производительность как дискового, так и сетевого ввода\вывода. В целом тестовый набор ориентирован на измерение пропускной способности при наличии ограничений на время обработки запроса.</a:t>
            </a:r>
          </a:p>
          <a:p>
            <a:pPr marL="0" indent="0" algn="just">
              <a:buNone/>
            </a:pPr>
            <a:endParaRPr lang="ru-RU" dirty="0" smtClean="0"/>
          </a:p>
        </p:txBody>
      </p:sp>
    </p:spTree>
    <p:extLst>
      <p:ext uri="{BB962C8B-B14F-4D97-AF65-F5344CB8AC3E}">
        <p14:creationId xmlns:p14="http://schemas.microsoft.com/office/powerpoint/2010/main" val="9384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50376"/>
            <a:ext cx="10515600" cy="5726587"/>
          </a:xfrm>
        </p:spPr>
        <p:txBody>
          <a:bodyPr>
            <a:noAutofit/>
          </a:bodyPr>
          <a:lstStyle/>
          <a:p>
            <a:pPr marL="0" indent="0" algn="just">
              <a:buNone/>
            </a:pPr>
            <a:r>
              <a:rPr lang="ru-RU" dirty="0" smtClean="0"/>
              <a:t>Тщательный анализ показывает, что производительность вычислительной системы зависит от множества факторов, в том числе:</a:t>
            </a:r>
          </a:p>
          <a:p>
            <a:pPr marL="0" indent="0" algn="just">
              <a:buNone/>
            </a:pPr>
            <a:r>
              <a:rPr lang="ru-RU" dirty="0" smtClean="0"/>
              <a:t>1. скоростных характеристик и разрядностей системы шин компьютера;</a:t>
            </a:r>
          </a:p>
          <a:p>
            <a:pPr marL="0" indent="0" algn="just">
              <a:buNone/>
            </a:pPr>
            <a:r>
              <a:rPr lang="ru-RU" dirty="0" smtClean="0"/>
              <a:t>2. скоростных характеристик и объема внешних запоминающих устройств, особенно магнитных дисков;</a:t>
            </a:r>
          </a:p>
          <a:p>
            <a:pPr marL="0" indent="0" algn="just">
              <a:buNone/>
            </a:pPr>
            <a:r>
              <a:rPr lang="ru-RU" dirty="0" smtClean="0"/>
              <a:t>3. устройств, обеспечивающих обмен данными между входящими в вычислительную систему процессорами;</a:t>
            </a:r>
          </a:p>
          <a:p>
            <a:pPr marL="0" indent="0" algn="just">
              <a:buNone/>
            </a:pPr>
            <a:r>
              <a:rPr lang="ru-RU" dirty="0" smtClean="0"/>
              <a:t>4. возможностей используемой операционной системы, ее «умения распорядиться» возможностями аппаратуры, а особенно того, как организована параллельная работа центральных процессоров;</a:t>
            </a:r>
          </a:p>
        </p:txBody>
      </p:sp>
    </p:spTree>
    <p:extLst>
      <p:ext uri="{BB962C8B-B14F-4D97-AF65-F5344CB8AC3E}">
        <p14:creationId xmlns:p14="http://schemas.microsoft.com/office/powerpoint/2010/main" val="9621650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36728"/>
            <a:ext cx="10515600" cy="5740235"/>
          </a:xfrm>
        </p:spPr>
        <p:txBody>
          <a:bodyPr>
            <a:normAutofit fontScale="85000" lnSpcReduction="20000"/>
          </a:bodyPr>
          <a:lstStyle/>
          <a:p>
            <a:pPr marL="0" indent="0" algn="just">
              <a:buNone/>
            </a:pPr>
            <a:r>
              <a:rPr lang="ru-RU" dirty="0" smtClean="0"/>
              <a:t>SPECweb99 – это тестовый набор для измерения производительности HTTP серверов. Измеряет способность сервера обрабатывать запросы GET от нескольких внешних клиентов. Метрикой в данном случае выступает число одновременно поддерживаемых соединений, которые соответствуют заданному ограничению по </a:t>
            </a:r>
            <a:r>
              <a:rPr lang="ru-RU" dirty="0" err="1" smtClean="0"/>
              <a:t>bit-rate</a:t>
            </a:r>
            <a:r>
              <a:rPr lang="ru-RU" dirty="0" smtClean="0"/>
              <a:t>.</a:t>
            </a:r>
          </a:p>
          <a:p>
            <a:pPr marL="0" indent="0" algn="just">
              <a:buNone/>
            </a:pPr>
            <a:r>
              <a:rPr lang="ru-RU" dirty="0" smtClean="0"/>
              <a:t>SPECmail2001 – тестовый набор для измерения возможностей системы по обработке почтовых запросов. Измеряет пропускную способность и время отклика. Метрика: количество сообщений в минуту, которые система может обрабатывать без существенных потерь качества обслуживания.</a:t>
            </a:r>
          </a:p>
          <a:p>
            <a:pPr marL="0" indent="0" algn="just">
              <a:buNone/>
            </a:pPr>
            <a:endParaRPr lang="ru-RU" dirty="0" smtClean="0"/>
          </a:p>
          <a:p>
            <a:pPr marL="0" indent="0" algn="just">
              <a:buNone/>
            </a:pPr>
            <a:r>
              <a:rPr lang="ru-RU" dirty="0" smtClean="0"/>
              <a:t>Есть и более специализированные тесты, например, SPECjvm2008 – тестовый набор для оценки производительности клиентской платформы </a:t>
            </a:r>
            <a:r>
              <a:rPr lang="ru-RU" dirty="0" err="1" smtClean="0"/>
              <a:t>jvm</a:t>
            </a:r>
            <a:r>
              <a:rPr lang="ru-RU" dirty="0" smtClean="0"/>
              <a:t> (а точнее </a:t>
            </a:r>
            <a:r>
              <a:rPr lang="ru-RU" dirty="0" err="1" smtClean="0"/>
              <a:t>Java</a:t>
            </a:r>
            <a:r>
              <a:rPr lang="ru-RU" dirty="0" smtClean="0"/>
              <a:t> </a:t>
            </a:r>
            <a:r>
              <a:rPr lang="ru-RU" dirty="0" err="1" smtClean="0"/>
              <a:t>Runtime</a:t>
            </a:r>
            <a:r>
              <a:rPr lang="ru-RU" dirty="0" smtClean="0"/>
              <a:t> </a:t>
            </a:r>
            <a:r>
              <a:rPr lang="ru-RU" dirty="0" err="1" smtClean="0"/>
              <a:t>Environment</a:t>
            </a:r>
            <a:r>
              <a:rPr lang="ru-RU" dirty="0" smtClean="0"/>
              <a:t>, JRE). Включает компоненты реальных программ, выполняющих обработку текста/символов, вычисления, битовые операции: </a:t>
            </a:r>
            <a:r>
              <a:rPr lang="ru-RU" dirty="0" err="1" smtClean="0"/>
              <a:t>compiler</a:t>
            </a:r>
            <a:r>
              <a:rPr lang="ru-RU" dirty="0" smtClean="0"/>
              <a:t> (</a:t>
            </a:r>
            <a:r>
              <a:rPr lang="ru-RU" dirty="0" err="1" smtClean="0"/>
              <a:t>java</a:t>
            </a:r>
            <a:r>
              <a:rPr lang="ru-RU" dirty="0" smtClean="0"/>
              <a:t>), </a:t>
            </a:r>
            <a:r>
              <a:rPr lang="ru-RU" dirty="0" err="1" smtClean="0"/>
              <a:t>compress</a:t>
            </a:r>
            <a:r>
              <a:rPr lang="ru-RU" dirty="0" smtClean="0"/>
              <a:t> (LZW), </a:t>
            </a:r>
            <a:r>
              <a:rPr lang="ru-RU" dirty="0" err="1" smtClean="0"/>
              <a:t>crypto</a:t>
            </a:r>
            <a:r>
              <a:rPr lang="ru-RU" dirty="0" smtClean="0"/>
              <a:t> (AES, RSA), </a:t>
            </a:r>
            <a:r>
              <a:rPr lang="ru-RU" dirty="0" err="1" smtClean="0"/>
              <a:t>Derby</a:t>
            </a:r>
            <a:r>
              <a:rPr lang="ru-RU" dirty="0" smtClean="0"/>
              <a:t> (DB), </a:t>
            </a:r>
            <a:r>
              <a:rPr lang="ru-RU" dirty="0" err="1" smtClean="0"/>
              <a:t>MPEGAudio</a:t>
            </a:r>
            <a:r>
              <a:rPr lang="ru-RU" dirty="0" smtClean="0"/>
              <a:t>, </a:t>
            </a:r>
            <a:r>
              <a:rPr lang="ru-RU" dirty="0" err="1" smtClean="0"/>
              <a:t>Scimark</a:t>
            </a:r>
            <a:r>
              <a:rPr lang="ru-RU" dirty="0" smtClean="0"/>
              <a:t>, </a:t>
            </a:r>
            <a:r>
              <a:rPr lang="ru-RU" dirty="0" err="1" smtClean="0"/>
              <a:t>Serial</a:t>
            </a:r>
            <a:r>
              <a:rPr lang="ru-RU" dirty="0" smtClean="0"/>
              <a:t> (</a:t>
            </a:r>
            <a:r>
              <a:rPr lang="ru-RU" dirty="0" err="1" smtClean="0"/>
              <a:t>serializer</a:t>
            </a:r>
            <a:r>
              <a:rPr lang="ru-RU" dirty="0" smtClean="0"/>
              <a:t>), </a:t>
            </a:r>
            <a:r>
              <a:rPr lang="ru-RU" dirty="0" err="1" smtClean="0"/>
              <a:t>Startup</a:t>
            </a:r>
            <a:r>
              <a:rPr lang="ru-RU" dirty="0" smtClean="0"/>
              <a:t> (</a:t>
            </a:r>
            <a:r>
              <a:rPr lang="ru-RU" dirty="0" err="1" smtClean="0"/>
              <a:t>jvm</a:t>
            </a:r>
            <a:r>
              <a:rPr lang="ru-RU" dirty="0" smtClean="0"/>
              <a:t>), </a:t>
            </a:r>
            <a:r>
              <a:rPr lang="ru-RU" dirty="0" err="1" smtClean="0"/>
              <a:t>Sunflow</a:t>
            </a:r>
            <a:r>
              <a:rPr lang="ru-RU" dirty="0" smtClean="0"/>
              <a:t> (</a:t>
            </a:r>
            <a:r>
              <a:rPr lang="ru-RU" dirty="0" err="1" smtClean="0"/>
              <a:t>graphics</a:t>
            </a:r>
            <a:r>
              <a:rPr lang="ru-RU" dirty="0" smtClean="0"/>
              <a:t>), XML. Измеряет производительность аппаратной и программной части: эффективность JIT-компилятора, производительность процессора при работе с целыми и дробными числами, производительность кэша и памяти.</a:t>
            </a:r>
            <a:endParaRPr lang="ru-RU" dirty="0"/>
          </a:p>
        </p:txBody>
      </p:sp>
    </p:spTree>
    <p:extLst>
      <p:ext uri="{BB962C8B-B14F-4D97-AF65-F5344CB8AC3E}">
        <p14:creationId xmlns:p14="http://schemas.microsoft.com/office/powerpoint/2010/main" val="616065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04967"/>
            <a:ext cx="10515600" cy="5671996"/>
          </a:xfrm>
        </p:spPr>
        <p:txBody>
          <a:bodyPr>
            <a:normAutofit lnSpcReduction="10000"/>
          </a:bodyPr>
          <a:lstStyle/>
          <a:p>
            <a:pPr marL="0" indent="0">
              <a:buNone/>
            </a:pPr>
            <a:r>
              <a:rPr lang="ru-RU" dirty="0" smtClean="0"/>
              <a:t>Корпорация SPEC постоянно работает над созданием новых тестовых систем, улучшением и обновлением ранее выпущенных. Это например, популярные тесты, использующие реальные, широко распространенные приложения SPEC </a:t>
            </a:r>
            <a:r>
              <a:rPr lang="ru-RU" dirty="0" err="1" smtClean="0"/>
              <a:t>for</a:t>
            </a:r>
            <a:r>
              <a:rPr lang="ru-RU" dirty="0" smtClean="0"/>
              <a:t> </a:t>
            </a:r>
            <a:r>
              <a:rPr lang="ru-RU" dirty="0" err="1" smtClean="0"/>
              <a:t>Maya</a:t>
            </a:r>
            <a:r>
              <a:rPr lang="ru-RU" dirty="0" smtClean="0"/>
              <a:t> 6, SPEC </a:t>
            </a:r>
            <a:r>
              <a:rPr lang="ru-RU" dirty="0" err="1" smtClean="0"/>
              <a:t>for</a:t>
            </a:r>
            <a:r>
              <a:rPr lang="ru-RU" dirty="0" smtClean="0"/>
              <a:t> 3ds </a:t>
            </a:r>
            <a:r>
              <a:rPr lang="ru-RU" dirty="0" err="1" smtClean="0"/>
              <a:t>max</a:t>
            </a:r>
            <a:r>
              <a:rPr lang="ru-RU" dirty="0" smtClean="0"/>
              <a:t> 6, SPEC </a:t>
            </a:r>
            <a:r>
              <a:rPr lang="ru-RU" dirty="0" err="1" smtClean="0"/>
              <a:t>for</a:t>
            </a:r>
            <a:r>
              <a:rPr lang="ru-RU" dirty="0" smtClean="0"/>
              <a:t> </a:t>
            </a:r>
            <a:r>
              <a:rPr lang="ru-RU" dirty="0" err="1" smtClean="0"/>
              <a:t>SolidWorks</a:t>
            </a:r>
            <a:r>
              <a:rPr lang="ru-RU" dirty="0" smtClean="0"/>
              <a:t> 2003, SPEC </a:t>
            </a:r>
            <a:r>
              <a:rPr lang="ru-RU" dirty="0" err="1" smtClean="0"/>
              <a:t>viewperf</a:t>
            </a:r>
            <a:r>
              <a:rPr lang="ru-RU" dirty="0" smtClean="0"/>
              <a:t> и т. д.</a:t>
            </a:r>
          </a:p>
          <a:p>
            <a:pPr marL="0" indent="0">
              <a:buNone/>
            </a:pPr>
            <a:endParaRPr lang="ru-RU" dirty="0" smtClean="0"/>
          </a:p>
          <a:p>
            <a:pPr marL="0" indent="0">
              <a:buNone/>
            </a:pPr>
            <a:r>
              <a:rPr lang="ru-RU" dirty="0" smtClean="0"/>
              <a:t>Кроме тестов SPEC в последние годы появилось еще несколько систем тестирования, созданных некоммерческими организациями. В основном эти системы ориентированы на приложения баз данных и другие </a:t>
            </a:r>
            <a:r>
              <a:rPr lang="ru-RU" dirty="0" err="1" smtClean="0"/>
              <a:t>невычислительные</a:t>
            </a:r>
            <a:r>
              <a:rPr lang="ru-RU" dirty="0" smtClean="0"/>
              <a:t> классы приложений. Можно упомянуть, скажем, системы тестирования TPC-A, TPC-B, TPC-C Совета по оценке производительности обработки транзакций TPC (от </a:t>
            </a:r>
            <a:r>
              <a:rPr lang="ru-RU" dirty="0" err="1" smtClean="0"/>
              <a:t>Transaction</a:t>
            </a:r>
            <a:r>
              <a:rPr lang="ru-RU" dirty="0" smtClean="0"/>
              <a:t> </a:t>
            </a:r>
            <a:r>
              <a:rPr lang="ru-RU" dirty="0" err="1" smtClean="0"/>
              <a:t>Processing</a:t>
            </a:r>
            <a:r>
              <a:rPr lang="ru-RU" dirty="0" smtClean="0"/>
              <a:t> </a:t>
            </a:r>
            <a:r>
              <a:rPr lang="ru-RU" dirty="0" err="1" smtClean="0"/>
              <a:t>Performance</a:t>
            </a:r>
            <a:r>
              <a:rPr lang="ru-RU" dirty="0" smtClean="0"/>
              <a:t> </a:t>
            </a:r>
            <a:r>
              <a:rPr lang="ru-RU" dirty="0" err="1" smtClean="0"/>
              <a:t>Council</a:t>
            </a:r>
            <a:r>
              <a:rPr lang="ru-RU" dirty="0" smtClean="0"/>
              <a:t>) и большой набор тестов SAP (от </a:t>
            </a:r>
            <a:r>
              <a:rPr lang="ru-RU" dirty="0" err="1" smtClean="0"/>
              <a:t>Standard</a:t>
            </a:r>
            <a:r>
              <a:rPr lang="ru-RU" dirty="0" smtClean="0"/>
              <a:t> </a:t>
            </a:r>
            <a:r>
              <a:rPr lang="ru-RU" dirty="0" err="1" smtClean="0"/>
              <a:t>Application</a:t>
            </a:r>
            <a:r>
              <a:rPr lang="ru-RU" dirty="0" smtClean="0"/>
              <a:t> </a:t>
            </a:r>
            <a:r>
              <a:rPr lang="ru-RU" dirty="0" err="1" smtClean="0"/>
              <a:t>Benchmark</a:t>
            </a:r>
            <a:r>
              <a:rPr lang="ru-RU" dirty="0" smtClean="0"/>
              <a:t>).</a:t>
            </a:r>
            <a:endParaRPr lang="ru-RU" dirty="0"/>
          </a:p>
        </p:txBody>
      </p:sp>
    </p:spTree>
    <p:extLst>
      <p:ext uri="{BB962C8B-B14F-4D97-AF65-F5344CB8AC3E}">
        <p14:creationId xmlns:p14="http://schemas.microsoft.com/office/powerpoint/2010/main" val="110173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36728"/>
            <a:ext cx="10515600" cy="5740235"/>
          </a:xfrm>
        </p:spPr>
        <p:txBody>
          <a:bodyPr>
            <a:normAutofit/>
          </a:bodyPr>
          <a:lstStyle/>
          <a:p>
            <a:pPr marL="0" indent="0" algn="just">
              <a:buNone/>
            </a:pPr>
            <a:r>
              <a:rPr lang="ru-RU" dirty="0" err="1" smtClean="0"/>
              <a:t>Transaction</a:t>
            </a:r>
            <a:r>
              <a:rPr lang="ru-RU" dirty="0" smtClean="0"/>
              <a:t> </a:t>
            </a:r>
            <a:r>
              <a:rPr lang="ru-RU" dirty="0" err="1" smtClean="0"/>
              <a:t>Processing</a:t>
            </a:r>
            <a:r>
              <a:rPr lang="ru-RU" dirty="0" smtClean="0"/>
              <a:t> </a:t>
            </a:r>
            <a:r>
              <a:rPr lang="ru-RU" dirty="0" err="1" smtClean="0"/>
              <a:t>Council</a:t>
            </a:r>
            <a:r>
              <a:rPr lang="ru-RU" dirty="0" smtClean="0"/>
              <a:t> (TPC) – тестовый набор для измерения производительности системы при обработке транзакций, состоящих из обращений и обновлений базы данных. TPC-C – </a:t>
            </a:r>
            <a:r>
              <a:rPr lang="ru-RU" dirty="0" err="1" smtClean="0"/>
              <a:t>бенчмарк</a:t>
            </a:r>
            <a:r>
              <a:rPr lang="ru-RU" dirty="0" smtClean="0"/>
              <a:t> для оценки работы на сложных запросах. TPC-H – </a:t>
            </a:r>
            <a:r>
              <a:rPr lang="ru-RU" dirty="0" err="1" smtClean="0"/>
              <a:t>бенчмарк</a:t>
            </a:r>
            <a:r>
              <a:rPr lang="ru-RU" dirty="0" smtClean="0"/>
              <a:t> для оценки принятия решений при выполнении не связанных запросов, т.е. когда предыдущие запросы не могут быть использованы для оптимизации следующих. TPC-W – транзакционный </a:t>
            </a:r>
            <a:r>
              <a:rPr lang="ru-RU" dirty="0" err="1" smtClean="0"/>
              <a:t>Web-бенчмарк</a:t>
            </a:r>
            <a:r>
              <a:rPr lang="ru-RU" dirty="0" smtClean="0"/>
              <a:t>. Эмулирует активность бизнес-ориентированного транзакционного </a:t>
            </a:r>
            <a:r>
              <a:rPr lang="ru-RU" dirty="0" err="1" smtClean="0"/>
              <a:t>Web</a:t>
            </a:r>
            <a:r>
              <a:rPr lang="ru-RU" dirty="0" smtClean="0"/>
              <a:t>-сервера. TPC-</a:t>
            </a:r>
            <a:r>
              <a:rPr lang="ru-RU" dirty="0" err="1" smtClean="0"/>
              <a:t>App</a:t>
            </a:r>
            <a:r>
              <a:rPr lang="ru-RU" dirty="0" smtClean="0"/>
              <a:t> – </a:t>
            </a:r>
            <a:r>
              <a:rPr lang="ru-RU" dirty="0" err="1" smtClean="0"/>
              <a:t>бенчмарк</a:t>
            </a:r>
            <a:r>
              <a:rPr lang="ru-RU" dirty="0" smtClean="0"/>
              <a:t> для серверов приложений и </a:t>
            </a:r>
            <a:r>
              <a:rPr lang="ru-RU" dirty="0" err="1" smtClean="0"/>
              <a:t>Web</a:t>
            </a:r>
            <a:r>
              <a:rPr lang="ru-RU" dirty="0" smtClean="0"/>
              <a:t>-сервисов. Нагрузка эмулирует работу сервера приложений в режиме 24/7. Метрика: количество транзакций в секунду с ограничением на максимальное время обработки транзакции. Также включаются соотношение цена-качество (</a:t>
            </a:r>
            <a:r>
              <a:rPr lang="ru-RU" dirty="0" err="1" smtClean="0"/>
              <a:t>cost-performance</a:t>
            </a:r>
            <a:r>
              <a:rPr lang="ru-RU" dirty="0" smtClean="0"/>
              <a:t>).</a:t>
            </a:r>
            <a:endParaRPr lang="ru-RU" dirty="0"/>
          </a:p>
        </p:txBody>
      </p:sp>
    </p:spTree>
    <p:extLst>
      <p:ext uri="{BB962C8B-B14F-4D97-AF65-F5344CB8AC3E}">
        <p14:creationId xmlns:p14="http://schemas.microsoft.com/office/powerpoint/2010/main" val="680056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04967"/>
            <a:ext cx="10515600" cy="5671996"/>
          </a:xfrm>
        </p:spPr>
        <p:txBody>
          <a:bodyPr>
            <a:normAutofit lnSpcReduction="10000"/>
          </a:bodyPr>
          <a:lstStyle/>
          <a:p>
            <a:pPr marL="0" indent="0" algn="just">
              <a:buNone/>
            </a:pPr>
            <a:r>
              <a:rPr lang="ru-RU" dirty="0" smtClean="0"/>
              <a:t>В последнее время популярность приобрели комплексные методики тестирования производительности компьютеров, основанные на комплексах программ из различных областей применения. В частности, в тестовый комплекс включают программы архивации, моделирования физических процессов, растровой и трехмерной графики, автоматизации проектирования, кодирования мультимедийных данных, игровые и некоторые другие программы. В комплексы часто включают программы 7-zip, </a:t>
            </a:r>
            <a:r>
              <a:rPr lang="ru-RU" dirty="0" err="1" smtClean="0"/>
              <a:t>WinRAR</a:t>
            </a:r>
            <a:r>
              <a:rPr lang="ru-RU" dirty="0" smtClean="0"/>
              <a:t>, CPU, </a:t>
            </a:r>
            <a:r>
              <a:rPr lang="ru-RU" dirty="0" err="1" smtClean="0"/>
              <a:t>RightMark</a:t>
            </a:r>
            <a:r>
              <a:rPr lang="ru-RU" dirty="0" smtClean="0"/>
              <a:t>, </a:t>
            </a:r>
            <a:r>
              <a:rPr lang="ru-RU" dirty="0" err="1" smtClean="0"/>
              <a:t>Adobe</a:t>
            </a:r>
            <a:r>
              <a:rPr lang="ru-RU" dirty="0" smtClean="0"/>
              <a:t> </a:t>
            </a:r>
            <a:r>
              <a:rPr lang="ru-RU" dirty="0" err="1" smtClean="0"/>
              <a:t>Photoshop</a:t>
            </a:r>
            <a:r>
              <a:rPr lang="ru-RU" dirty="0" smtClean="0"/>
              <a:t>, 3DMark, PC </a:t>
            </a:r>
            <a:r>
              <a:rPr lang="ru-RU" dirty="0" err="1" smtClean="0"/>
              <a:t>Mark</a:t>
            </a:r>
            <a:r>
              <a:rPr lang="ru-RU" dirty="0" smtClean="0"/>
              <a:t>, </a:t>
            </a:r>
            <a:r>
              <a:rPr lang="ru-RU" dirty="0" err="1" smtClean="0"/>
              <a:t>Web</a:t>
            </a:r>
            <a:r>
              <a:rPr lang="ru-RU" dirty="0" smtClean="0"/>
              <a:t> </a:t>
            </a:r>
            <a:r>
              <a:rPr lang="ru-RU" dirty="0" err="1" smtClean="0"/>
              <a:t>Mark</a:t>
            </a:r>
            <a:r>
              <a:rPr lang="ru-RU" dirty="0" smtClean="0"/>
              <a:t>, </a:t>
            </a:r>
            <a:r>
              <a:rPr lang="ru-RU" dirty="0" err="1" smtClean="0"/>
              <a:t>VeriTest</a:t>
            </a:r>
            <a:r>
              <a:rPr lang="ru-RU" dirty="0" smtClean="0"/>
              <a:t> </a:t>
            </a:r>
            <a:r>
              <a:rPr lang="ru-RU" dirty="0" err="1" smtClean="0"/>
              <a:t>Business</a:t>
            </a:r>
            <a:r>
              <a:rPr lang="ru-RU" dirty="0" smtClean="0"/>
              <a:t> </a:t>
            </a:r>
            <a:r>
              <a:rPr lang="ru-RU" dirty="0" err="1" smtClean="0"/>
              <a:t>Winstone</a:t>
            </a:r>
            <a:r>
              <a:rPr lang="ru-RU" dirty="0" smtClean="0"/>
              <a:t>, </a:t>
            </a:r>
            <a:r>
              <a:rPr lang="ru-RU" dirty="0" err="1" smtClean="0"/>
              <a:t>Veritest</a:t>
            </a:r>
            <a:r>
              <a:rPr lang="ru-RU" dirty="0" smtClean="0"/>
              <a:t> </a:t>
            </a:r>
            <a:r>
              <a:rPr lang="ru-RU" dirty="0" err="1" smtClean="0"/>
              <a:t>Multimedia</a:t>
            </a:r>
            <a:r>
              <a:rPr lang="ru-RU" dirty="0" smtClean="0"/>
              <a:t>, </a:t>
            </a:r>
            <a:r>
              <a:rPr lang="ru-RU" dirty="0" err="1" smtClean="0"/>
              <a:t>Content</a:t>
            </a:r>
            <a:r>
              <a:rPr lang="ru-RU" dirty="0" smtClean="0"/>
              <a:t> </a:t>
            </a:r>
            <a:r>
              <a:rPr lang="ru-RU" dirty="0" err="1" smtClean="0"/>
              <a:t>Creation</a:t>
            </a:r>
            <a:r>
              <a:rPr lang="ru-RU" dirty="0" smtClean="0"/>
              <a:t> </a:t>
            </a:r>
            <a:r>
              <a:rPr lang="ru-RU" dirty="0" err="1" smtClean="0"/>
              <a:t>Winstone</a:t>
            </a:r>
            <a:r>
              <a:rPr lang="ru-RU" dirty="0" smtClean="0"/>
              <a:t>, </a:t>
            </a:r>
            <a:r>
              <a:rPr lang="ru-RU" dirty="0" err="1" smtClean="0"/>
              <a:t>SiSoftware</a:t>
            </a:r>
            <a:r>
              <a:rPr lang="ru-RU" dirty="0" smtClean="0"/>
              <a:t> </a:t>
            </a:r>
            <a:r>
              <a:rPr lang="ru-RU" dirty="0" err="1" smtClean="0"/>
              <a:t>Sandra</a:t>
            </a:r>
            <a:r>
              <a:rPr lang="ru-RU" dirty="0" smtClean="0"/>
              <a:t>, </a:t>
            </a:r>
            <a:r>
              <a:rPr lang="ru-RU" dirty="0" err="1" smtClean="0"/>
              <a:t>Adobe</a:t>
            </a:r>
            <a:r>
              <a:rPr lang="ru-RU" dirty="0" smtClean="0"/>
              <a:t> </a:t>
            </a:r>
            <a:r>
              <a:rPr lang="ru-RU" dirty="0" err="1" smtClean="0"/>
              <a:t>Acrobat</a:t>
            </a:r>
            <a:r>
              <a:rPr lang="ru-RU" dirty="0" smtClean="0"/>
              <a:t> </a:t>
            </a:r>
            <a:r>
              <a:rPr lang="ru-RU" dirty="0" err="1" smtClean="0"/>
              <a:t>Distiller</a:t>
            </a:r>
            <a:r>
              <a:rPr lang="ru-RU" dirty="0" smtClean="0"/>
              <a:t>, ABBYY </a:t>
            </a:r>
            <a:r>
              <a:rPr lang="ru-RU" dirty="0" err="1" smtClean="0"/>
              <a:t>Fine</a:t>
            </a:r>
            <a:r>
              <a:rPr lang="ru-RU" dirty="0" smtClean="0"/>
              <a:t> </a:t>
            </a:r>
            <a:r>
              <a:rPr lang="ru-RU" dirty="0" err="1" smtClean="0"/>
              <a:t>Reader</a:t>
            </a:r>
            <a:r>
              <a:rPr lang="ru-RU" dirty="0" smtClean="0"/>
              <a:t>, DOOM. Следует отметить, что набор средств, используемых для комплексной оценки производительности вычислительных систем, постоянно изменяется и довольно сильно зависит от массовых предпочтений, установившихся в период тестирования.</a:t>
            </a:r>
            <a:endParaRPr lang="ru-RU" dirty="0"/>
          </a:p>
        </p:txBody>
      </p:sp>
    </p:spTree>
    <p:extLst>
      <p:ext uri="{BB962C8B-B14F-4D97-AF65-F5344CB8AC3E}">
        <p14:creationId xmlns:p14="http://schemas.microsoft.com/office/powerpoint/2010/main" val="3381117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77672"/>
            <a:ext cx="10515600" cy="5699291"/>
          </a:xfrm>
        </p:spPr>
        <p:txBody>
          <a:bodyPr>
            <a:normAutofit fontScale="92500"/>
          </a:bodyPr>
          <a:lstStyle/>
          <a:p>
            <a:pPr marL="0" indent="0" algn="just">
              <a:buNone/>
            </a:pPr>
            <a:r>
              <a:rPr lang="ru-RU" dirty="0" smtClean="0"/>
              <a:t>Цель тестовых наборов – предсказание реальной производительности компьютерной системы. Однако достоверность предсказания может ухудшаться с течением времени. Это вызвано возможностью «взлома» тестового набора, когда осуществляется целевая оптимизация системы именно под данный тестовый набор или агрессивная интерпретация правил использования набора. Почти 70% программ из каждого набора SPEC отбраковывалось в следующем релизе.</a:t>
            </a:r>
          </a:p>
          <a:p>
            <a:pPr marL="0" indent="0" algn="just">
              <a:buNone/>
            </a:pPr>
            <a:endParaRPr lang="ru-RU" dirty="0" smtClean="0"/>
          </a:p>
          <a:p>
            <a:pPr marL="0" indent="0" algn="just">
              <a:buNone/>
            </a:pPr>
            <a:r>
              <a:rPr lang="ru-RU" dirty="0" smtClean="0"/>
              <a:t>Оценивая производительность компьютера по любой системе тестирования, необходимо иметь в виду, что на разных тестах вычислительные системы дают разные показатели производительности. На одних тестах одна архитектура может выигрывать у другой, а на других – проигрывать. Проблема общепризнанной удобной, адекватной оценки мощности вычислительных систем до сих пор не имеет удовлетворительного решения.</a:t>
            </a:r>
          </a:p>
        </p:txBody>
      </p:sp>
    </p:spTree>
    <p:extLst>
      <p:ext uri="{BB962C8B-B14F-4D97-AF65-F5344CB8AC3E}">
        <p14:creationId xmlns:p14="http://schemas.microsoft.com/office/powerpoint/2010/main" val="154859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10"/>
            <a:ext cx="10515600" cy="5631053"/>
          </a:xfrm>
        </p:spPr>
        <p:txBody>
          <a:bodyPr>
            <a:normAutofit fontScale="92500"/>
          </a:bodyPr>
          <a:lstStyle/>
          <a:p>
            <a:pPr marL="0" indent="0" algn="just">
              <a:buNone/>
            </a:pPr>
            <a:r>
              <a:rPr lang="ru-RU" dirty="0" smtClean="0"/>
              <a:t>5. «умения» трансляторов подготовить машинный код программы к исполнению в параллельной среде – на нескольких функциональных блоках, конвейерах, процессорах и т. д.</a:t>
            </a:r>
          </a:p>
          <a:p>
            <a:pPr marL="0" indent="0" algn="just">
              <a:buNone/>
            </a:pPr>
            <a:r>
              <a:rPr lang="ru-RU" dirty="0" smtClean="0"/>
              <a:t>6. возможностей организации параллельного исполнения программы, имеющихся в используемых языках программирования.</a:t>
            </a:r>
          </a:p>
          <a:p>
            <a:pPr marL="0" indent="0" algn="just">
              <a:buNone/>
            </a:pPr>
            <a:r>
              <a:rPr lang="ru-RU" dirty="0" smtClean="0"/>
              <a:t>7. мощности применяемых алгоритмических и математических методов, того, насколько удачным оказался выбранный способ распараллеливания задачи, то есть способ выделения участков, предназначенных для одновременного, параллельного исполнения на нескольких процессорах или компьютерах вычислительной системы;</a:t>
            </a:r>
          </a:p>
          <a:p>
            <a:pPr marL="0" indent="0" algn="just">
              <a:buNone/>
            </a:pPr>
            <a:r>
              <a:rPr lang="ru-RU" dirty="0" smtClean="0"/>
              <a:t>8. степени соответствия имеющихся аппаратных средств и выбранного способа распараллеливания;</a:t>
            </a:r>
          </a:p>
          <a:p>
            <a:pPr marL="0" indent="0" algn="just">
              <a:buNone/>
            </a:pPr>
            <a:r>
              <a:rPr lang="ru-RU" dirty="0" smtClean="0"/>
              <a:t>9. и наконец, от возможностей распараллеливания, которые заложены в «природу» решаемой задачи.</a:t>
            </a:r>
          </a:p>
          <a:p>
            <a:pPr marL="0" indent="0">
              <a:buNone/>
            </a:pPr>
            <a:endParaRPr lang="ru-RU" dirty="0"/>
          </a:p>
        </p:txBody>
      </p:sp>
    </p:spTree>
    <p:extLst>
      <p:ext uri="{BB962C8B-B14F-4D97-AF65-F5344CB8AC3E}">
        <p14:creationId xmlns:p14="http://schemas.microsoft.com/office/powerpoint/2010/main" val="880604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818866"/>
            <a:ext cx="10515600" cy="5358097"/>
          </a:xfrm>
        </p:spPr>
        <p:txBody>
          <a:bodyPr>
            <a:normAutofit/>
          </a:bodyPr>
          <a:lstStyle/>
          <a:p>
            <a:pPr marL="0" indent="0" algn="just">
              <a:buNone/>
            </a:pPr>
            <a:r>
              <a:rPr lang="ru-RU" sz="4000" b="1" dirty="0" smtClean="0"/>
              <a:t>В настоящее время используется несколько способов указания мощности компьютеров:</a:t>
            </a:r>
            <a:endParaRPr lang="ru-RU" sz="3600" dirty="0" smtClean="0"/>
          </a:p>
          <a:p>
            <a:pPr marL="0" indent="0" algn="just">
              <a:buNone/>
            </a:pPr>
            <a:r>
              <a:rPr lang="ru-RU" sz="3600" dirty="0" smtClean="0"/>
              <a:t>1.     Оценка с помощью тактовой частоты;</a:t>
            </a:r>
          </a:p>
          <a:p>
            <a:pPr marL="0" indent="0" algn="just">
              <a:buNone/>
            </a:pPr>
            <a:r>
              <a:rPr lang="ru-RU" sz="3600" dirty="0" smtClean="0"/>
              <a:t>2. Оценка с помощью указания количества операций, выполняемых в единицу времени;</a:t>
            </a:r>
          </a:p>
          <a:p>
            <a:pPr marL="0" indent="0" algn="just">
              <a:buNone/>
            </a:pPr>
            <a:r>
              <a:rPr lang="ru-RU" sz="3600" dirty="0" smtClean="0"/>
              <a:t>3.     Тестирование на специально отобранных программах.</a:t>
            </a:r>
            <a:endParaRPr lang="ru-RU" sz="3600" dirty="0"/>
          </a:p>
        </p:txBody>
      </p:sp>
    </p:spTree>
    <p:extLst>
      <p:ext uri="{BB962C8B-B14F-4D97-AF65-F5344CB8AC3E}">
        <p14:creationId xmlns:p14="http://schemas.microsoft.com/office/powerpoint/2010/main" val="103400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800" b="1" dirty="0" smtClean="0"/>
              <a:t>Характеристики хороших метрик</a:t>
            </a:r>
            <a:r>
              <a:rPr lang="ru-RU" dirty="0" smtClean="0"/>
              <a:t>:</a:t>
            </a:r>
            <a:endParaRPr lang="ru-RU" dirty="0"/>
          </a:p>
        </p:txBody>
      </p:sp>
      <p:sp>
        <p:nvSpPr>
          <p:cNvPr id="3" name="Объект 2"/>
          <p:cNvSpPr>
            <a:spLocks noGrp="1"/>
          </p:cNvSpPr>
          <p:nvPr>
            <p:ph idx="1"/>
          </p:nvPr>
        </p:nvSpPr>
        <p:spPr/>
        <p:txBody>
          <a:bodyPr>
            <a:noAutofit/>
          </a:bodyPr>
          <a:lstStyle/>
          <a:p>
            <a:pPr marL="0" indent="0" algn="just">
              <a:buNone/>
            </a:pPr>
            <a:r>
              <a:rPr lang="ru-RU" dirty="0" smtClean="0"/>
              <a:t>1. Линейность – пропорциональность фактической производительности системы значению метрики.</a:t>
            </a:r>
          </a:p>
          <a:p>
            <a:pPr marL="0" indent="0" algn="just">
              <a:buNone/>
            </a:pPr>
            <a:r>
              <a:rPr lang="ru-RU" dirty="0" smtClean="0"/>
              <a:t>2. Надежность – стабильность результатов.</a:t>
            </a:r>
          </a:p>
          <a:p>
            <a:pPr marL="0" indent="0" algn="just">
              <a:buNone/>
            </a:pPr>
            <a:r>
              <a:rPr lang="ru-RU" dirty="0" smtClean="0"/>
              <a:t>3. Повторяемость. Метрика должна давать одинаковый результат при вычислении с одинаковыми начальными условиями.</a:t>
            </a:r>
          </a:p>
          <a:p>
            <a:pPr marL="0" indent="0" algn="just">
              <a:buNone/>
            </a:pPr>
            <a:r>
              <a:rPr lang="ru-RU" dirty="0" smtClean="0"/>
              <a:t>4. Согласованность – единицы измерения и определения постоянны среди различных систем.</a:t>
            </a:r>
          </a:p>
          <a:p>
            <a:pPr marL="0" indent="0" algn="just">
              <a:buNone/>
            </a:pPr>
            <a:r>
              <a:rPr lang="ru-RU" dirty="0" smtClean="0"/>
              <a:t>5. Независимость от конкретных производителей аппаратного обеспечения.</a:t>
            </a:r>
          </a:p>
          <a:p>
            <a:pPr marL="0" indent="0" algn="just">
              <a:buNone/>
            </a:pPr>
            <a:r>
              <a:rPr lang="ru-RU" dirty="0" smtClean="0"/>
              <a:t>6. Легкость измерения.</a:t>
            </a:r>
            <a:endParaRPr lang="ru-RU" dirty="0"/>
          </a:p>
        </p:txBody>
      </p:sp>
    </p:spTree>
    <p:extLst>
      <p:ext uri="{BB962C8B-B14F-4D97-AF65-F5344CB8AC3E}">
        <p14:creationId xmlns:p14="http://schemas.microsoft.com/office/powerpoint/2010/main" val="399044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13.1. Оценка производительности тактовой </a:t>
            </a:r>
            <a:r>
              <a:rPr lang="ru-RU" b="1" dirty="0" smtClean="0"/>
              <a:t>частотой</a:t>
            </a:r>
            <a:endParaRPr lang="ru-RU" dirty="0"/>
          </a:p>
        </p:txBody>
      </p:sp>
      <p:sp>
        <p:nvSpPr>
          <p:cNvPr id="3" name="Объект 2"/>
          <p:cNvSpPr>
            <a:spLocks noGrp="1"/>
          </p:cNvSpPr>
          <p:nvPr>
            <p:ph idx="1"/>
          </p:nvPr>
        </p:nvSpPr>
        <p:spPr/>
        <p:txBody>
          <a:bodyPr>
            <a:normAutofit fontScale="70000" lnSpcReduction="20000"/>
          </a:bodyPr>
          <a:lstStyle/>
          <a:p>
            <a:pPr marL="0" indent="0" algn="just">
              <a:buNone/>
            </a:pPr>
            <a:r>
              <a:rPr lang="ru-RU" dirty="0" smtClean="0"/>
              <a:t>Тактовая частота используется как характеристика процессора в тех случаях, когда требуется только приблизительная оценка мощности, например, для описания персональных компьютеров, применяющихся для решения офисных задач, развлечений и т.д. </a:t>
            </a:r>
            <a:r>
              <a:rPr lang="ru-RU" sz="3100" dirty="0" smtClean="0"/>
              <a:t>Применение тактовой частоты для оценки мощности облегчается тем, что это довольно легко измеряемый и воспринимаемый параметр. В случае многопроцессорных систем тактовая частота используется как дополнительная характеристика отдельного процессора, входящего в систему.</a:t>
            </a:r>
          </a:p>
          <a:p>
            <a:pPr marL="0" indent="0" algn="just">
              <a:buNone/>
            </a:pPr>
            <a:endParaRPr lang="ru-RU" sz="3100" dirty="0" smtClean="0"/>
          </a:p>
          <a:p>
            <a:pPr marL="0" indent="0" algn="just">
              <a:buNone/>
            </a:pPr>
            <a:r>
              <a:rPr lang="ru-RU" sz="3100" dirty="0" smtClean="0"/>
              <a:t>Использовать тактовую частоту для получения реального представления о производительности компьютера сложно, так как нужно дополнительно знать множество факторов, например, среднее количество тактов, приходящееся на одну машинную команду, количество ступеней конвейера, количество функциональных блоков в </a:t>
            </a:r>
            <a:r>
              <a:rPr lang="ru-RU" sz="3100" dirty="0" err="1" smtClean="0"/>
              <a:t>суперскалярном</a:t>
            </a:r>
            <a:r>
              <a:rPr lang="ru-RU" sz="3100" dirty="0" smtClean="0"/>
              <a:t> </a:t>
            </a:r>
            <a:r>
              <a:rPr lang="ru-RU" dirty="0" smtClean="0"/>
              <a:t>процессоре, параметры всех уровней кэша и т. д. Одновременный учет всех этих факторов – довольно сложная задача. Особенно слабое представление дает тактовая частота о производительности многопроцессорных вычислительных систем.</a:t>
            </a:r>
          </a:p>
        </p:txBody>
      </p:sp>
    </p:spTree>
    <p:extLst>
      <p:ext uri="{BB962C8B-B14F-4D97-AF65-F5344CB8AC3E}">
        <p14:creationId xmlns:p14="http://schemas.microsoft.com/office/powerpoint/2010/main" val="138281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13.2</a:t>
            </a:r>
            <a:r>
              <a:rPr lang="ru-RU" b="1" dirty="0"/>
              <a:t>.  Пиковая и </a:t>
            </a:r>
            <a:r>
              <a:rPr lang="ru-RU" b="1" dirty="0" smtClean="0"/>
              <a:t>реальная производительности</a:t>
            </a:r>
            <a:endParaRPr lang="ru-RU"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a:t>Для многих способов оценки различают </a:t>
            </a:r>
            <a:r>
              <a:rPr lang="ru-RU" i="1" dirty="0"/>
              <a:t>пиковую </a:t>
            </a:r>
            <a:r>
              <a:rPr lang="ru-RU" dirty="0"/>
              <a:t>(от </a:t>
            </a:r>
            <a:r>
              <a:rPr lang="ru-RU" dirty="0" err="1"/>
              <a:t>peak</a:t>
            </a:r>
            <a:r>
              <a:rPr lang="ru-RU" dirty="0"/>
              <a:t> – высшая точка) и </a:t>
            </a:r>
            <a:r>
              <a:rPr lang="ru-RU" i="1" dirty="0"/>
              <a:t>реальную </a:t>
            </a:r>
            <a:r>
              <a:rPr lang="ru-RU" dirty="0"/>
              <a:t>производительность вычислительной системы. Пиковая производительность представляет собой полученную теоретическим путем верхнюю оценку мощности вычислительной системы, а реальная производительность определяется экспериментальным путем, во время выполнения реальных программ. Пиковую производительность рассчитывают в предположении, что при выполнении программы все устройства компьютера работают на максимальном уровне своих возможностей. К пиковой производительности можно подойти довольно близко, но достичь ее в реальных условиях невозможно. Пиковая производительность для любой вычислительной системы рассчитывается однозначно, однако она слабо связана с конкретными показателями, которые могут быть достигнуты для конкретных задач: на одних задачах это может быть 90% от пиковой, а на других – только 5 – 10%.</a:t>
            </a:r>
          </a:p>
        </p:txBody>
      </p:sp>
    </p:spTree>
    <p:extLst>
      <p:ext uri="{BB962C8B-B14F-4D97-AF65-F5344CB8AC3E}">
        <p14:creationId xmlns:p14="http://schemas.microsoft.com/office/powerpoint/2010/main" val="161823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13.3. Единицы </a:t>
            </a:r>
            <a:r>
              <a:rPr lang="en-US" b="1" dirty="0" smtClean="0"/>
              <a:t>MIPS</a:t>
            </a:r>
            <a:endParaRPr lang="ru-RU"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Для более точной характеристики мощности вычислительных систем используется подход, основанных на указании количества машинных команд, выполняемых системой в единицу времени.</a:t>
            </a:r>
          </a:p>
          <a:p>
            <a:pPr marL="0" indent="0" algn="just">
              <a:buNone/>
            </a:pPr>
            <a:endParaRPr lang="ru-RU" dirty="0" smtClean="0"/>
          </a:p>
          <a:p>
            <a:pPr marL="0" indent="0" algn="just">
              <a:buNone/>
            </a:pPr>
            <a:r>
              <a:rPr lang="ru-RU" dirty="0" smtClean="0"/>
              <a:t>В этом подходе оценка производительности вычислительных систем производится в единицах MIPS (</a:t>
            </a:r>
            <a:r>
              <a:rPr lang="ru-RU" dirty="0" err="1" smtClean="0"/>
              <a:t>Million</a:t>
            </a:r>
            <a:r>
              <a:rPr lang="ru-RU" dirty="0" smtClean="0"/>
              <a:t> </a:t>
            </a:r>
            <a:r>
              <a:rPr lang="ru-RU" dirty="0" err="1" smtClean="0"/>
              <a:t>Instructions</a:t>
            </a:r>
            <a:r>
              <a:rPr lang="ru-RU" dirty="0" smtClean="0"/>
              <a:t> </a:t>
            </a:r>
            <a:r>
              <a:rPr lang="ru-RU" dirty="0" err="1" smtClean="0"/>
              <a:t>Per</a:t>
            </a:r>
            <a:r>
              <a:rPr lang="ru-RU" dirty="0" smtClean="0"/>
              <a:t> </a:t>
            </a:r>
            <a:r>
              <a:rPr lang="ru-RU" dirty="0" err="1" smtClean="0"/>
              <a:t>Second</a:t>
            </a:r>
            <a:r>
              <a:rPr lang="ru-RU" dirty="0" smtClean="0"/>
              <a:t> – миллион машинных команд в секунду), в которых мощность компьютера равна отношению количества выполненных машинных команд (инструкций) ко времени их </a:t>
            </a:r>
            <a:r>
              <a:rPr lang="ru-RU" dirty="0" err="1" smtClean="0"/>
              <a:t>выполения</a:t>
            </a:r>
            <a:r>
              <a:rPr lang="ru-RU" dirty="0" smtClean="0"/>
              <a:t>. Отличие этого способа оценки производительности в том, что в расчетах не различают формат данных, над которыми выполняет действие центральный процессор, то есть используется реальная смесь команд программы, состоящая из действий и над целочисленными, и над вещественными данными. Очевидное удобство этого способа – в его простоте и интуитивной понятности.</a:t>
            </a:r>
          </a:p>
          <a:p>
            <a:pPr marL="0" indent="0">
              <a:buNone/>
            </a:pPr>
            <a:endParaRPr lang="ru-RU" dirty="0" smtClean="0"/>
          </a:p>
        </p:txBody>
      </p:sp>
    </p:spTree>
    <p:extLst>
      <p:ext uri="{BB962C8B-B14F-4D97-AF65-F5344CB8AC3E}">
        <p14:creationId xmlns:p14="http://schemas.microsoft.com/office/powerpoint/2010/main" val="36104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13.3. Единицы </a:t>
            </a:r>
            <a:r>
              <a:rPr lang="en-US" b="1" dirty="0" smtClean="0"/>
              <a:t>MIPS</a:t>
            </a:r>
            <a:endParaRPr lang="ru-RU" dirty="0"/>
          </a:p>
        </p:txBody>
      </p:sp>
      <p:sp>
        <p:nvSpPr>
          <p:cNvPr id="3" name="Объект 2"/>
          <p:cNvSpPr>
            <a:spLocks noGrp="1"/>
          </p:cNvSpPr>
          <p:nvPr>
            <p:ph idx="1"/>
          </p:nvPr>
        </p:nvSpPr>
        <p:spPr/>
        <p:txBody>
          <a:bodyPr/>
          <a:lstStyle/>
          <a:p>
            <a:pPr marL="0" indent="0">
              <a:buNone/>
            </a:pPr>
            <a:r>
              <a:rPr lang="ru-RU" dirty="0" smtClean="0"/>
              <a:t>Основной недостаток использования единиц MIPS – в том, что результат зависит от системы команд процессора. Поэтому сложно сравнивать производительности компьютеров с разными системами машинных команд. Кроме того, известно, что различные команды выполняются процессором за разное время, а разные программы содержат «быстрые» и «медленные» команды в различных пропорциях. Следовательно, при выполнении на одном и том же компьютере разных программ можно получить разные оценки его производительности, что также препятствует широкому использованию этого показателя.</a:t>
            </a:r>
          </a:p>
          <a:p>
            <a:pPr marL="0" indent="0">
              <a:buNone/>
            </a:pPr>
            <a:endParaRPr lang="ru-RU" dirty="0"/>
          </a:p>
        </p:txBody>
      </p:sp>
    </p:spTree>
    <p:extLst>
      <p:ext uri="{BB962C8B-B14F-4D97-AF65-F5344CB8AC3E}">
        <p14:creationId xmlns:p14="http://schemas.microsoft.com/office/powerpoint/2010/main" val="61131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2499</Words>
  <Application>Microsoft Office PowerPoint</Application>
  <PresentationFormat>Широкоэкранный</PresentationFormat>
  <Paragraphs>78</Paragraphs>
  <Slides>24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24</vt:i4>
      </vt:variant>
    </vt:vector>
  </HeadingPairs>
  <TitlesOfParts>
    <vt:vector size="28" baseType="lpstr">
      <vt:lpstr>Arial</vt:lpstr>
      <vt:lpstr>Calibri</vt:lpstr>
      <vt:lpstr>Calibri Light</vt:lpstr>
      <vt:lpstr>Тема Office</vt:lpstr>
      <vt:lpstr>13. Оценка производительности вычислительных систем</vt:lpstr>
      <vt:lpstr>Презентация PowerPoint</vt:lpstr>
      <vt:lpstr>Презентация PowerPoint</vt:lpstr>
      <vt:lpstr>Презентация PowerPoint</vt:lpstr>
      <vt:lpstr>Характеристики хороших метрик:</vt:lpstr>
      <vt:lpstr>13.1. Оценка производительности тактовой частотой</vt:lpstr>
      <vt:lpstr>13.2.  Пиковая и реальная производительности</vt:lpstr>
      <vt:lpstr>13.3. Единицы MIPS</vt:lpstr>
      <vt:lpstr>13.3. Единицы MIPS</vt:lpstr>
      <vt:lpstr>13.3. Единицы MIPS</vt:lpstr>
      <vt:lpstr>13.3. Единицы MIPS</vt:lpstr>
      <vt:lpstr>13.3. Единицы MIPS</vt:lpstr>
      <vt:lpstr>13.5. Тесты LINPACK</vt:lpstr>
      <vt:lpstr>13.5. Тесты LINPACK</vt:lpstr>
      <vt:lpstr>13.6. Ливерморские циклы</vt:lpstr>
      <vt:lpstr>13.6. Ливерморские циклы</vt:lpstr>
      <vt:lpstr>13.7. SPEC и другие тесты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Оценка производительности вычислительных систем</dc:title>
  <dc:creator>Учетная запись Майкрософт</dc:creator>
  <cp:lastModifiedBy>Учетная запись Майкрософт</cp:lastModifiedBy>
  <cp:revision>4</cp:revision>
  <dcterms:created xsi:type="dcterms:W3CDTF">2022-10-28T00:47:32Z</dcterms:created>
  <dcterms:modified xsi:type="dcterms:W3CDTF">2022-10-28T01:18:02Z</dcterms:modified>
</cp:coreProperties>
</file>