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3372491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54787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394051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429179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3417752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7599BD45-C6EF-4ACF-AF64-19FBAC76854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192916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7599BD45-C6EF-4ACF-AF64-19FBAC768546}" type="datetimeFigureOut">
              <a:rPr lang="ru-RU" smtClean="0"/>
              <a:t>02.11.2022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2148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7599BD45-C6EF-4ACF-AF64-19FBAC768546}" type="datetimeFigureOut">
              <a:rPr lang="ru-RU" smtClean="0"/>
              <a:t>02.11.2022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138598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599BD45-C6EF-4ACF-AF64-19FBAC768546}" type="datetimeFigureOut">
              <a:rPr lang="ru-RU" smtClean="0"/>
              <a:t>02.11.2022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134169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599BD45-C6EF-4ACF-AF64-19FBAC76854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70075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599BD45-C6EF-4ACF-AF64-19FBAC768546}" type="datetimeFigureOut">
              <a:rPr lang="ru-RU" smtClean="0"/>
              <a:t>02.11.2022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A4F8CB1-5653-4C8C-9DA5-EB1074F94373}" type="slidenum">
              <a:rPr lang="ru-RU" smtClean="0"/>
              <a:t>‹#›</a:t>
            </a:fld>
            <a:endParaRPr lang="ru-RU"/>
          </a:p>
        </p:txBody>
      </p:sp>
    </p:spTree>
    <p:extLst>
      <p:ext uri="{BB962C8B-B14F-4D97-AF65-F5344CB8AC3E}">
        <p14:creationId xmlns:p14="http://schemas.microsoft.com/office/powerpoint/2010/main" val="350604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9BD45-C6EF-4ACF-AF64-19FBAC768546}" type="datetimeFigureOut">
              <a:rPr lang="ru-RU" smtClean="0"/>
              <a:t>02.11.2022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F8CB1-5653-4C8C-9DA5-EB1074F94373}" type="slidenum">
              <a:rPr lang="ru-RU" smtClean="0"/>
              <a:t>‹#›</a:t>
            </a:fld>
            <a:endParaRPr lang="ru-RU"/>
          </a:p>
        </p:txBody>
      </p:sp>
    </p:spTree>
    <p:extLst>
      <p:ext uri="{BB962C8B-B14F-4D97-AF65-F5344CB8AC3E}">
        <p14:creationId xmlns:p14="http://schemas.microsoft.com/office/powerpoint/2010/main" val="3458831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b="1" dirty="0"/>
              <a:t>14. </a:t>
            </a:r>
            <a:r>
              <a:rPr lang="ru-RU" b="1"/>
              <a:t>Классификация </a:t>
            </a:r>
            <a:r>
              <a:rPr lang="ru-RU" b="1" smtClean="0"/>
              <a:t>архитектур </a:t>
            </a:r>
            <a:endParaRPr lang="ru-RU"/>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720116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51847" y="529088"/>
            <a:ext cx="10515600" cy="3483354"/>
          </a:xfrm>
        </p:spPr>
        <p:txBody>
          <a:bodyPr>
            <a:normAutofit fontScale="85000" lnSpcReduction="20000"/>
          </a:bodyPr>
          <a:lstStyle/>
          <a:p>
            <a:pPr marL="0" indent="0" algn="just">
              <a:buNone/>
            </a:pPr>
            <a:r>
              <a:rPr lang="ru-RU" dirty="0" smtClean="0"/>
              <a:t>     Стимулом </a:t>
            </a:r>
            <a:r>
              <a:rPr lang="ru-RU" dirty="0"/>
              <a:t>развития компьютерной техники </a:t>
            </a:r>
            <a:r>
              <a:rPr lang="ru-RU" b="1" dirty="0"/>
              <a:t>первого поколения</a:t>
            </a:r>
            <a:r>
              <a:rPr lang="ru-RU" dirty="0"/>
              <a:t> была война. В 1943 году в Великобритании был сконструирован компьютер COLOSSUS для взлома кодов шифровальной машины ENIGMA. В 1943 – 1946 в США создавался компьютер ENIAC (</a:t>
            </a:r>
            <a:r>
              <a:rPr lang="ru-RU" dirty="0" err="1"/>
              <a:t>Electronic</a:t>
            </a:r>
            <a:r>
              <a:rPr lang="ru-RU" dirty="0"/>
              <a:t> </a:t>
            </a:r>
            <a:r>
              <a:rPr lang="ru-RU" dirty="0" err="1"/>
              <a:t>Numerical</a:t>
            </a:r>
            <a:r>
              <a:rPr lang="ru-RU" dirty="0"/>
              <a:t> </a:t>
            </a:r>
            <a:r>
              <a:rPr lang="ru-RU" dirty="0" err="1"/>
              <a:t>Integrator</a:t>
            </a:r>
            <a:r>
              <a:rPr lang="ru-RU" dirty="0"/>
              <a:t> </a:t>
            </a:r>
            <a:r>
              <a:rPr lang="ru-RU" dirty="0" err="1"/>
              <a:t>and</a:t>
            </a:r>
            <a:r>
              <a:rPr lang="ru-RU" dirty="0"/>
              <a:t> </a:t>
            </a:r>
            <a:r>
              <a:rPr lang="ru-RU" dirty="0" err="1"/>
              <a:t>Computer</a:t>
            </a:r>
            <a:r>
              <a:rPr lang="ru-RU" dirty="0"/>
              <a:t>). Элементной базой компьютеров этого поколения служили вакуумные лампы. При этом компьютеры занимали целые комнаты, выделяли огромное количество тепла, были ненадежными. Скорость работы составляла 5 -30 тыс. арифметических операций в секунду. Программирование осуществлялось на машинном коде. Важнейшей вехой данного этапа стал </a:t>
            </a:r>
            <a:r>
              <a:rPr lang="ru-RU" i="1" dirty="0"/>
              <a:t>принцип совместного хранения команд и данных</a:t>
            </a:r>
            <a:r>
              <a:rPr lang="ru-RU" dirty="0"/>
              <a:t> (впоследствии получивший название архитектуры фон Неймана), которой в той или иной форме используется в большинстве современных </a:t>
            </a:r>
            <a:r>
              <a:rPr lang="ru-RU" dirty="0" smtClean="0"/>
              <a:t>систем.</a:t>
            </a:r>
            <a:endParaRPr lang="ru-RU" dirty="0"/>
          </a:p>
        </p:txBody>
      </p:sp>
      <p:pic>
        <p:nvPicPr>
          <p:cNvPr id="4" name="Рисунок 3"/>
          <p:cNvPicPr>
            <a:picLocks noChangeAspect="1"/>
          </p:cNvPicPr>
          <p:nvPr/>
        </p:nvPicPr>
        <p:blipFill>
          <a:blip r:embed="rId2"/>
          <a:stretch>
            <a:fillRect/>
          </a:stretch>
        </p:blipFill>
        <p:spPr>
          <a:xfrm>
            <a:off x="3951025" y="4012442"/>
            <a:ext cx="4317243" cy="2540877"/>
          </a:xfrm>
          <a:prstGeom prst="rect">
            <a:avLst/>
          </a:prstGeom>
        </p:spPr>
      </p:pic>
    </p:spTree>
    <p:extLst>
      <p:ext uri="{BB962C8B-B14F-4D97-AF65-F5344CB8AC3E}">
        <p14:creationId xmlns:p14="http://schemas.microsoft.com/office/powerpoint/2010/main" val="209734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0000" lnSpcReduction="20000"/>
          </a:bodyPr>
          <a:lstStyle/>
          <a:p>
            <a:pPr marL="0" indent="0" algn="just">
              <a:buNone/>
            </a:pPr>
            <a:r>
              <a:rPr lang="ru-RU" dirty="0" smtClean="0"/>
              <a:t>     Изобретение </a:t>
            </a:r>
            <a:r>
              <a:rPr lang="ru-RU" dirty="0"/>
              <a:t>транзисторов преобразило компьютерную отрасль: компьютеры </a:t>
            </a:r>
            <a:r>
              <a:rPr lang="ru-RU" b="1" dirty="0"/>
              <a:t>второго поколения </a:t>
            </a:r>
            <a:r>
              <a:rPr lang="ru-RU" dirty="0"/>
              <a:t>характеризовались меньшими габаритами, более высокой надежностью и скоростью обработки данных (до 1 млн. операций в секунду), увеличением объема хранимой информации (объем ОЗУ 32 – 64 Кб).</a:t>
            </a:r>
          </a:p>
          <a:p>
            <a:pPr marL="0" indent="0" algn="just">
              <a:buNone/>
            </a:pPr>
            <a:endParaRPr lang="ru-RU" dirty="0"/>
          </a:p>
          <a:p>
            <a:pPr marL="0" indent="0" algn="just">
              <a:buNone/>
            </a:pPr>
            <a:r>
              <a:rPr lang="ru-RU" dirty="0" smtClean="0"/>
              <a:t>     В </a:t>
            </a:r>
            <a:r>
              <a:rPr lang="ru-RU" dirty="0"/>
              <a:t>архитектурах второго поколения было введено совмещение во времени работы ЦПУ и каналов ввода/вывода, появлялись первые параллельные машины, включавшие несколько одновременно работающих функциональных модулей, получила распространение концепция шины (</a:t>
            </a:r>
            <a:r>
              <a:rPr lang="ru-RU" dirty="0" err="1"/>
              <a:t>bus</a:t>
            </a:r>
            <a:r>
              <a:rPr lang="ru-RU" dirty="0"/>
              <a:t>). Развивались высокоуровневые языки программирования (Фортран и Алгол-60).</a:t>
            </a:r>
          </a:p>
          <a:p>
            <a:pPr marL="0" indent="0" algn="just">
              <a:buNone/>
            </a:pPr>
            <a:endParaRPr lang="ru-RU" dirty="0"/>
          </a:p>
          <a:p>
            <a:pPr marL="0" indent="0" algn="just">
              <a:buNone/>
            </a:pPr>
            <a:r>
              <a:rPr lang="ru-RU" dirty="0" smtClean="0"/>
              <a:t>     Среди </a:t>
            </a:r>
            <a:r>
              <a:rPr lang="ru-RU" dirty="0"/>
              <a:t>машин стоит упомянуть о CDC 6600. В ней Сеймуром </a:t>
            </a:r>
            <a:r>
              <a:rPr lang="ru-RU" dirty="0" err="1"/>
              <a:t>Креем</a:t>
            </a:r>
            <a:r>
              <a:rPr lang="ru-RU" dirty="0"/>
              <a:t> (</a:t>
            </a:r>
            <a:r>
              <a:rPr lang="ru-RU" dirty="0" err="1"/>
              <a:t>Seymour</a:t>
            </a:r>
            <a:r>
              <a:rPr lang="ru-RU" dirty="0"/>
              <a:t> </a:t>
            </a:r>
            <a:r>
              <a:rPr lang="ru-RU" dirty="0" err="1"/>
              <a:t>Cray</a:t>
            </a:r>
            <a:r>
              <a:rPr lang="ru-RU" dirty="0"/>
              <a:t>) были заложены предпосылки суперкомпьютеров. Машина характеризовалась высоким параллелизмом, ввод/вывод выполнялся отдельными микросхемами. Архитектурные идеи этой машины широко используются по сей день.</a:t>
            </a:r>
          </a:p>
          <a:p>
            <a:pPr marL="0" indent="0" algn="just">
              <a:buNone/>
            </a:pPr>
            <a:endParaRPr lang="ru-RU" dirty="0"/>
          </a:p>
          <a:p>
            <a:pPr marL="0" indent="0" algn="just">
              <a:buNone/>
            </a:pPr>
            <a:r>
              <a:rPr lang="ru-RU" dirty="0" smtClean="0"/>
              <a:t>     В </a:t>
            </a:r>
            <a:r>
              <a:rPr lang="ru-RU" dirty="0"/>
              <a:t>СССР БЭСМ-6 - очень успешная модель (некоторое время была самой быстрой в Европе, по быстродействию сравнима с CDC 6600: 1 млн. оп./с). В ней были реализованы конвейерная архитектура, виртуальная память, кэш, привилегии для команд, операции для системных вызовов. В дальнейшем стала основой семейства Эльбрус.</a:t>
            </a:r>
            <a:endParaRPr lang="ru-RU" dirty="0"/>
          </a:p>
        </p:txBody>
      </p:sp>
    </p:spTree>
    <p:extLst>
      <p:ext uri="{BB962C8B-B14F-4D97-AF65-F5344CB8AC3E}">
        <p14:creationId xmlns:p14="http://schemas.microsoft.com/office/powerpoint/2010/main" val="2542426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normAutofit fontScale="92500" lnSpcReduction="10000"/>
          </a:bodyPr>
          <a:lstStyle/>
          <a:p>
            <a:pPr marL="0" indent="0" algn="just">
              <a:buNone/>
            </a:pPr>
            <a:r>
              <a:rPr lang="ru-RU" dirty="0" smtClean="0"/>
              <a:t>     Появление </a:t>
            </a:r>
            <a:r>
              <a:rPr lang="ru-RU" dirty="0"/>
              <a:t>кремниевых интегральных схем позволило размещать на небольшом пространстве огромное число транзисторов. Важным отличием компьютеров третьего поколения стал выпуск машин семействами. Машины одного семейства используют один и тот же ассемблер, что позволяет осуществлять обмен программ между пользователями различных машин одного семейства. В случае семейств имеет место обратная совместимость программ.</a:t>
            </a:r>
          </a:p>
          <a:p>
            <a:pPr marL="0" indent="0" algn="just">
              <a:buNone/>
            </a:pPr>
            <a:endParaRPr lang="ru-RU" dirty="0"/>
          </a:p>
          <a:p>
            <a:pPr marL="0" indent="0" algn="just">
              <a:buNone/>
            </a:pPr>
            <a:r>
              <a:rPr lang="ru-RU" dirty="0" smtClean="0"/>
              <a:t>     Заслуживает </a:t>
            </a:r>
            <a:r>
              <a:rPr lang="ru-RU" dirty="0"/>
              <a:t>упоминания семейство </a:t>
            </a:r>
            <a:r>
              <a:rPr lang="ru-RU" dirty="0" err="1"/>
              <a:t>System</a:t>
            </a:r>
            <a:r>
              <a:rPr lang="ru-RU" dirty="0"/>
              <a:t>/360 IBM. Важным нововведением было мультипрограммирование. При этом в памяти находилось одновременно несколько программ, таким образом, когда одна ожидала ввода/вывода другая выполнялась, обеспечивая загрузку ресурсов процессора</a:t>
            </a:r>
            <a:r>
              <a:rPr lang="ru-RU" dirty="0" smtClean="0"/>
              <a:t>.</a:t>
            </a:r>
          </a:p>
          <a:p>
            <a:pPr marL="0" indent="0" algn="just">
              <a:buNone/>
            </a:pPr>
            <a:endParaRPr lang="ru-RU" dirty="0" smtClean="0"/>
          </a:p>
          <a:p>
            <a:pPr marL="0" indent="0" algn="just">
              <a:buNone/>
            </a:pPr>
            <a:r>
              <a:rPr lang="ru-RU" dirty="0" smtClean="0"/>
              <a:t>     В </a:t>
            </a:r>
            <a:r>
              <a:rPr lang="ru-RU" dirty="0"/>
              <a:t>семействе миникомпьютеров PDP огромный коммерческий успех имела модель PDP-11</a:t>
            </a:r>
            <a:r>
              <a:rPr lang="ru-RU" dirty="0" smtClean="0"/>
              <a:t>.</a:t>
            </a:r>
            <a:endParaRPr lang="ru-RU" dirty="0"/>
          </a:p>
        </p:txBody>
      </p:sp>
    </p:spTree>
    <p:extLst>
      <p:ext uri="{BB962C8B-B14F-4D97-AF65-F5344CB8AC3E}">
        <p14:creationId xmlns:p14="http://schemas.microsoft.com/office/powerpoint/2010/main" val="3776852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85000" lnSpcReduction="20000"/>
          </a:bodyPr>
          <a:lstStyle/>
          <a:p>
            <a:pPr marL="0" indent="0" algn="just">
              <a:buNone/>
            </a:pPr>
            <a:r>
              <a:rPr lang="ru-RU" dirty="0" smtClean="0"/>
              <a:t>     К </a:t>
            </a:r>
            <a:r>
              <a:rPr lang="ru-RU" dirty="0"/>
              <a:t>1980-ым появилась возможность размещать на одной микросхеме сотни тысяч и миллионы транзисторов. Компьютеры четвертого поколения имеют достаточно небольшие размеры. IBM PC положили начало персональным компьютерам, доступным для массового потребления. Развиваются операционные системы, концепции пользовательского интерфейса. Появляются специализированные игровые компьютеры, мобильные устройства. Набирает популярность концепция RISC. Развиваются суперкомпьютеры и сети. Появляются программируемые цифровые устройства (PLD, FPGA). В них содержится большое количество конфигурируемых элементов, которые могут быть «запрограммированы» в ту или иную схему как обычные программы. Это позволяет создавать процессоры и прочее аппаратное обеспечение даже в рамках небольших предприятий, не имея дорогостоящего сложного оборудования и избегая затрат в десятки миллионов долларов.</a:t>
            </a:r>
          </a:p>
          <a:p>
            <a:pPr marL="0" indent="0" algn="just">
              <a:buNone/>
            </a:pPr>
            <a:endParaRPr lang="ru-RU" dirty="0"/>
          </a:p>
          <a:p>
            <a:pPr marL="0" indent="0" algn="just">
              <a:buNone/>
            </a:pPr>
            <a:r>
              <a:rPr lang="ru-RU" dirty="0" smtClean="0"/>
              <a:t>     Некоторые </a:t>
            </a:r>
            <a:r>
              <a:rPr lang="ru-RU" dirty="0"/>
              <a:t>авторы выделяют пятое поколение компьютеров. К нему относят мобильные устройства (смартфоны, планшеты), «невидимые компьютеры» внутри банковских карт, часов. Наблюдается повсеместное распространение компьютеров и проникновение их в большинство сфер человеческой деятельности.</a:t>
            </a:r>
          </a:p>
        </p:txBody>
      </p:sp>
    </p:spTree>
    <p:extLst>
      <p:ext uri="{BB962C8B-B14F-4D97-AF65-F5344CB8AC3E}">
        <p14:creationId xmlns:p14="http://schemas.microsoft.com/office/powerpoint/2010/main" val="106057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14.3 Функциональная классификация</a:t>
            </a:r>
          </a:p>
        </p:txBody>
      </p:sp>
      <p:sp>
        <p:nvSpPr>
          <p:cNvPr id="3" name="Объект 2"/>
          <p:cNvSpPr>
            <a:spLocks noGrp="1"/>
          </p:cNvSpPr>
          <p:nvPr>
            <p:ph idx="1"/>
          </p:nvPr>
        </p:nvSpPr>
        <p:spPr/>
        <p:txBody>
          <a:bodyPr/>
          <a:lstStyle/>
          <a:p>
            <a:pPr marL="0" indent="0" algn="just">
              <a:buNone/>
            </a:pPr>
            <a:r>
              <a:rPr lang="ru-RU" dirty="0"/>
              <a:t>Классифицирующим критерием выступает область применения вычислительных средств. Выделяют следующие группы</a:t>
            </a:r>
          </a:p>
        </p:txBody>
      </p:sp>
      <p:pic>
        <p:nvPicPr>
          <p:cNvPr id="4" name="Рисунок 3"/>
          <p:cNvPicPr>
            <a:picLocks noChangeAspect="1"/>
          </p:cNvPicPr>
          <p:nvPr/>
        </p:nvPicPr>
        <p:blipFill>
          <a:blip r:embed="rId2"/>
          <a:stretch>
            <a:fillRect/>
          </a:stretch>
        </p:blipFill>
        <p:spPr>
          <a:xfrm>
            <a:off x="1399140" y="2912994"/>
            <a:ext cx="9393719" cy="2731705"/>
          </a:xfrm>
          <a:prstGeom prst="rect">
            <a:avLst/>
          </a:prstGeom>
        </p:spPr>
      </p:pic>
    </p:spTree>
    <p:extLst>
      <p:ext uri="{BB962C8B-B14F-4D97-AF65-F5344CB8AC3E}">
        <p14:creationId xmlns:p14="http://schemas.microsoft.com/office/powerpoint/2010/main" val="123665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77672"/>
            <a:ext cx="10515600" cy="5699291"/>
          </a:xfrm>
        </p:spPr>
        <p:txBody>
          <a:bodyPr>
            <a:normAutofit fontScale="70000" lnSpcReduction="20000"/>
          </a:bodyPr>
          <a:lstStyle/>
          <a:p>
            <a:pPr marL="0" indent="0" algn="just">
              <a:buNone/>
            </a:pPr>
            <a:r>
              <a:rPr lang="ru-RU" dirty="0" smtClean="0"/>
              <a:t>     </a:t>
            </a:r>
            <a:r>
              <a:rPr lang="ru-RU" b="1" dirty="0" smtClean="0"/>
              <a:t>Одноразовые </a:t>
            </a:r>
            <a:r>
              <a:rPr lang="ru-RU" b="1" dirty="0"/>
              <a:t>компьютеры</a:t>
            </a:r>
            <a:r>
              <a:rPr lang="ru-RU" dirty="0"/>
              <a:t>. Сокращение стоимости изготовления открыло возможности создания очень дешевых компьютеров и новые области применения. Примеры: компьютеры, встраиваемые в открытки, RFID-чипы на товарах, грузах, внутри купюр (например, евро</a:t>
            </a:r>
            <a:r>
              <a:rPr lang="ru-RU" dirty="0" smtClean="0"/>
              <a:t>).</a:t>
            </a:r>
            <a:endParaRPr lang="ru-RU" dirty="0"/>
          </a:p>
          <a:p>
            <a:pPr marL="0" indent="0" algn="just">
              <a:buNone/>
            </a:pPr>
            <a:r>
              <a:rPr lang="ru-RU" dirty="0" smtClean="0"/>
              <a:t>     </a:t>
            </a:r>
            <a:r>
              <a:rPr lang="ru-RU" b="1" dirty="0" smtClean="0"/>
              <a:t>Микроконтроллеры </a:t>
            </a:r>
            <a:r>
              <a:rPr lang="ru-RU" dirty="0"/>
              <a:t>представляют</a:t>
            </a:r>
            <a:r>
              <a:rPr lang="ru-RU" b="1" dirty="0"/>
              <a:t> </a:t>
            </a:r>
            <a:r>
              <a:rPr lang="ru-RU" dirty="0"/>
              <a:t>собой программируемые интегральные схемы, включаемые в конструкцию какого-либо отдельного устройства или механизма с целью автоматизации управления или оптимизации его работы. Характеризуются очень низкой стоимостью, работой в реальном времени, низким энергопотреблением, небольшими габаритами</a:t>
            </a:r>
            <a:r>
              <a:rPr lang="ru-RU" dirty="0" smtClean="0"/>
              <a:t>.</a:t>
            </a:r>
            <a:endParaRPr lang="ru-RU" dirty="0"/>
          </a:p>
          <a:p>
            <a:pPr marL="0" indent="0" algn="just">
              <a:buNone/>
            </a:pPr>
            <a:r>
              <a:rPr lang="ru-RU" b="1" dirty="0" smtClean="0"/>
              <a:t>     Мобильные </a:t>
            </a:r>
            <a:r>
              <a:rPr lang="ru-RU" b="1" dirty="0"/>
              <a:t>и игровые компьютеры </a:t>
            </a:r>
            <a:r>
              <a:rPr lang="ru-RU" dirty="0"/>
              <a:t>представляют собой обычные компьютеры часто со специальными графическими возможностями, ограниченным программным обеспечением и слабой расширяемостью. Мобильные компьютеры характеризуются тенденцией к пониженному энергопотреблению</a:t>
            </a:r>
            <a:r>
              <a:rPr lang="ru-RU" dirty="0" smtClean="0"/>
              <a:t>.</a:t>
            </a:r>
            <a:endParaRPr lang="ru-RU" dirty="0"/>
          </a:p>
          <a:p>
            <a:pPr marL="0" indent="0" algn="just">
              <a:buNone/>
            </a:pPr>
            <a:r>
              <a:rPr lang="ru-RU" dirty="0" smtClean="0"/>
              <a:t>     </a:t>
            </a:r>
            <a:r>
              <a:rPr lang="ru-RU" b="1" dirty="0" smtClean="0"/>
              <a:t>Персональные </a:t>
            </a:r>
            <a:r>
              <a:rPr lang="ru-RU" b="1" dirty="0"/>
              <a:t>компьютеры </a:t>
            </a:r>
            <a:r>
              <a:rPr lang="ru-RU" dirty="0"/>
              <a:t>– это многофункциональные компьютеры общего назначения с большим количеством доступного программного обеспечения, периферийных устройств, операционных систем</a:t>
            </a:r>
            <a:r>
              <a:rPr lang="ru-RU" dirty="0" smtClean="0"/>
              <a:t>.</a:t>
            </a:r>
            <a:endParaRPr lang="ru-RU" dirty="0"/>
          </a:p>
          <a:p>
            <a:pPr marL="0" indent="0" algn="just">
              <a:buNone/>
            </a:pPr>
            <a:r>
              <a:rPr lang="ru-RU" dirty="0" smtClean="0"/>
              <a:t>     </a:t>
            </a:r>
            <a:r>
              <a:rPr lang="ru-RU" b="1" dirty="0" smtClean="0"/>
              <a:t>Сервера</a:t>
            </a:r>
            <a:r>
              <a:rPr lang="ru-RU" dirty="0" smtClean="0"/>
              <a:t> </a:t>
            </a:r>
            <a:r>
              <a:rPr lang="ru-RU" dirty="0"/>
              <a:t>– очень схожи с обычными ПК, однако обладают более высоким быстродействием, нацелены в первую очередь на работу с сетью и оптимизируются в этом направлении. Обеспечивают более высокую надежность. Обладают возможностями масштабирования</a:t>
            </a:r>
            <a:r>
              <a:rPr lang="ru-RU" dirty="0" smtClean="0"/>
              <a:t>.</a:t>
            </a:r>
            <a:endParaRPr lang="ru-RU" dirty="0"/>
          </a:p>
          <a:p>
            <a:pPr marL="0" indent="0" algn="just">
              <a:buNone/>
            </a:pPr>
            <a:r>
              <a:rPr lang="ru-RU" b="1" dirty="0" smtClean="0"/>
              <a:t>     </a:t>
            </a:r>
            <a:r>
              <a:rPr lang="ru-RU" b="1" dirty="0" err="1" smtClean="0"/>
              <a:t>Мейнфреймы</a:t>
            </a:r>
            <a:r>
              <a:rPr lang="ru-RU" b="1" dirty="0" smtClean="0"/>
              <a:t> </a:t>
            </a:r>
            <a:r>
              <a:rPr lang="ru-RU" dirty="0"/>
              <a:t>- используются для вычислительно сложных операций. Обеспечивают высокую производительность при высокой цене. В настоящее время уступают место кластерам обычных ПК.</a:t>
            </a:r>
          </a:p>
        </p:txBody>
      </p:sp>
    </p:spTree>
    <p:extLst>
      <p:ext uri="{BB962C8B-B14F-4D97-AF65-F5344CB8AC3E}">
        <p14:creationId xmlns:p14="http://schemas.microsoft.com/office/powerpoint/2010/main" val="2472290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14.4 Классификация по архитектуре системы команд</a:t>
            </a:r>
          </a:p>
        </p:txBody>
      </p:sp>
      <p:pic>
        <p:nvPicPr>
          <p:cNvPr id="4" name="Объект 3"/>
          <p:cNvPicPr>
            <a:picLocks noGrp="1" noChangeAspect="1"/>
          </p:cNvPicPr>
          <p:nvPr>
            <p:ph idx="1"/>
          </p:nvPr>
        </p:nvPicPr>
        <p:blipFill>
          <a:blip r:embed="rId2"/>
          <a:stretch>
            <a:fillRect/>
          </a:stretch>
        </p:blipFill>
        <p:spPr>
          <a:xfrm>
            <a:off x="2430837" y="2065296"/>
            <a:ext cx="7330325" cy="3598523"/>
          </a:xfrm>
          <a:prstGeom prst="rect">
            <a:avLst/>
          </a:prstGeom>
        </p:spPr>
      </p:pic>
    </p:spTree>
    <p:extLst>
      <p:ext uri="{BB962C8B-B14F-4D97-AF65-F5344CB8AC3E}">
        <p14:creationId xmlns:p14="http://schemas.microsoft.com/office/powerpoint/2010/main" val="20310289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92500" lnSpcReduction="10000"/>
          </a:bodyPr>
          <a:lstStyle/>
          <a:p>
            <a:pPr marL="0" indent="0" algn="just">
              <a:buNone/>
            </a:pPr>
            <a:r>
              <a:rPr lang="ru-RU" dirty="0" smtClean="0"/>
              <a:t>     1</a:t>
            </a:r>
            <a:r>
              <a:rPr lang="ru-RU" dirty="0"/>
              <a:t>. </a:t>
            </a:r>
            <a:r>
              <a:rPr lang="ru-RU" sz="2200" b="1" dirty="0"/>
              <a:t>Стековая архитектура </a:t>
            </a:r>
            <a:r>
              <a:rPr lang="ru-RU" sz="2200" dirty="0"/>
              <a:t>включает память, АЛУ и стек. АЛУ получает операнды с вершины стека (TOS) со следующей за TOS ячейкой стека. Результат операции сохраняется в TOS. Взаимодействие с памятью также осуществляется через стек</a:t>
            </a:r>
            <a:r>
              <a:rPr lang="ru-RU" sz="2200" dirty="0" smtClean="0"/>
              <a:t>.</a:t>
            </a:r>
            <a:endParaRPr lang="ru-RU" sz="2200" dirty="0"/>
          </a:p>
          <a:p>
            <a:pPr marL="0" indent="0" algn="just">
              <a:buNone/>
            </a:pPr>
            <a:r>
              <a:rPr lang="ru-RU" sz="2200" dirty="0"/>
              <a:t>Достоинства: простота формата инструкций, а следовательно и аппаратуры декодирования</a:t>
            </a:r>
            <a:r>
              <a:rPr lang="ru-RU" sz="2200" dirty="0" smtClean="0"/>
              <a:t>.</a:t>
            </a:r>
            <a:endParaRPr lang="ru-RU" sz="2200" dirty="0"/>
          </a:p>
          <a:p>
            <a:pPr marL="0" indent="0" algn="just">
              <a:buNone/>
            </a:pPr>
            <a:r>
              <a:rPr lang="ru-RU" sz="2200" dirty="0"/>
              <a:t>Недостатки: узким местом является стек</a:t>
            </a:r>
            <a:r>
              <a:rPr lang="ru-RU" sz="2200" dirty="0" smtClean="0"/>
              <a:t>.</a:t>
            </a:r>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r>
              <a:rPr lang="ru-RU" dirty="0" smtClean="0"/>
              <a:t>                                               .</a:t>
            </a:r>
            <a:endParaRPr lang="ru-RU" dirty="0"/>
          </a:p>
        </p:txBody>
      </p:sp>
      <p:pic>
        <p:nvPicPr>
          <p:cNvPr id="5" name="Рисунок 4"/>
          <p:cNvPicPr>
            <a:picLocks noChangeAspect="1"/>
          </p:cNvPicPr>
          <p:nvPr/>
        </p:nvPicPr>
        <p:blipFill>
          <a:blip r:embed="rId2"/>
          <a:stretch>
            <a:fillRect/>
          </a:stretch>
        </p:blipFill>
        <p:spPr>
          <a:xfrm>
            <a:off x="3302764" y="2489720"/>
            <a:ext cx="5586472" cy="3687243"/>
          </a:xfrm>
          <a:prstGeom prst="rect">
            <a:avLst/>
          </a:prstGeom>
        </p:spPr>
      </p:pic>
      <p:sp>
        <p:nvSpPr>
          <p:cNvPr id="6" name="Прямоугольник 5"/>
          <p:cNvSpPr/>
          <p:nvPr/>
        </p:nvSpPr>
        <p:spPr>
          <a:xfrm>
            <a:off x="838200" y="5099745"/>
            <a:ext cx="3297072" cy="1077218"/>
          </a:xfrm>
          <a:prstGeom prst="rect">
            <a:avLst/>
          </a:prstGeom>
        </p:spPr>
        <p:txBody>
          <a:bodyPr wrap="square">
            <a:spAutoFit/>
          </a:bodyPr>
          <a:lstStyle/>
          <a:p>
            <a:pPr algn="just"/>
            <a:r>
              <a:rPr lang="ru-RU" sz="1600" dirty="0"/>
              <a:t>а) Стековая архитектура; б) аккумуляторная архитектура; в) архитектура регистров общего назначения.</a:t>
            </a:r>
          </a:p>
        </p:txBody>
      </p:sp>
    </p:spTree>
    <p:extLst>
      <p:ext uri="{BB962C8B-B14F-4D97-AF65-F5344CB8AC3E}">
        <p14:creationId xmlns:p14="http://schemas.microsoft.com/office/powerpoint/2010/main" val="3780878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45910"/>
            <a:ext cx="10515600" cy="5631053"/>
          </a:xfrm>
        </p:spPr>
        <p:txBody>
          <a:bodyPr>
            <a:normAutofit/>
          </a:bodyPr>
          <a:lstStyle/>
          <a:p>
            <a:pPr marL="0" indent="0" algn="just">
              <a:buNone/>
            </a:pPr>
            <a:r>
              <a:rPr lang="ru-RU" b="1" dirty="0" smtClean="0"/>
              <a:t>     2. </a:t>
            </a:r>
            <a:r>
              <a:rPr lang="ru-RU" b="1" dirty="0"/>
              <a:t>Аккумуляторная архитектура </a:t>
            </a:r>
            <a:r>
              <a:rPr lang="ru-RU" dirty="0"/>
              <a:t>содержит аккумуляторный регистр, из которого берется первый операнд для АЛУ и в который записывается результат операции АЛУ. Второй операнд считывается из памяти. Реализация имеет две команды для работы с памятью: загрузка из памяти в регистр, сохранение данных из регистра в память. Аккумуляторную архитектуру удобно использовать при большом количестве однотипных операций, например, в цифровой обработке сигналов</a:t>
            </a:r>
            <a:r>
              <a:rPr lang="ru-RU" dirty="0" smtClean="0"/>
              <a:t>.</a:t>
            </a:r>
            <a:endParaRPr lang="ru-RU" dirty="0"/>
          </a:p>
          <a:p>
            <a:pPr marL="0" indent="0" algn="just">
              <a:buNone/>
            </a:pPr>
            <a:r>
              <a:rPr lang="ru-RU" dirty="0" smtClean="0"/>
              <a:t>     Достоинства</a:t>
            </a:r>
            <a:r>
              <a:rPr lang="ru-RU" dirty="0"/>
              <a:t>: простота аппаратуры, обусловленная малым числом операндов</a:t>
            </a:r>
            <a:r>
              <a:rPr lang="ru-RU" dirty="0" smtClean="0"/>
              <a:t>.</a:t>
            </a:r>
            <a:endParaRPr lang="ru-RU" dirty="0"/>
          </a:p>
          <a:p>
            <a:pPr marL="0" indent="0" algn="just">
              <a:buNone/>
            </a:pPr>
            <a:r>
              <a:rPr lang="ru-RU" dirty="0" smtClean="0"/>
              <a:t>     Недостатки</a:t>
            </a:r>
            <a:r>
              <a:rPr lang="ru-RU" dirty="0"/>
              <a:t>: аккумулятор является узким местом.</a:t>
            </a:r>
          </a:p>
        </p:txBody>
      </p:sp>
    </p:spTree>
    <p:extLst>
      <p:ext uri="{BB962C8B-B14F-4D97-AF65-F5344CB8AC3E}">
        <p14:creationId xmlns:p14="http://schemas.microsoft.com/office/powerpoint/2010/main" val="1220057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6854"/>
            <a:ext cx="10515600" cy="5590109"/>
          </a:xfrm>
        </p:spPr>
        <p:txBody>
          <a:bodyPr>
            <a:normAutofit fontScale="92500" lnSpcReduction="20000"/>
          </a:bodyPr>
          <a:lstStyle/>
          <a:p>
            <a:pPr marL="0" indent="0" algn="just">
              <a:buNone/>
            </a:pPr>
            <a:r>
              <a:rPr lang="ru-RU" b="1" dirty="0" smtClean="0"/>
              <a:t>     3</a:t>
            </a:r>
            <a:r>
              <a:rPr lang="ru-RU" b="1" dirty="0"/>
              <a:t>. Архитектура регистров общего назначения</a:t>
            </a:r>
            <a:r>
              <a:rPr lang="ru-RU" dirty="0" smtClean="0"/>
              <a:t>.</a:t>
            </a:r>
            <a:endParaRPr lang="ru-RU" dirty="0"/>
          </a:p>
          <a:p>
            <a:pPr marL="0" indent="0" algn="just">
              <a:buNone/>
            </a:pPr>
            <a:r>
              <a:rPr lang="ru-RU" dirty="0" smtClean="0"/>
              <a:t>     В </a:t>
            </a:r>
            <a:r>
              <a:rPr lang="ru-RU" dirty="0"/>
              <a:t>данном случае процессоре имеется набор высокоскоростных регистров, называемый регистровой памятью (регистровым файлом). Регистры равноправны, т.е. операнды могут выбираться и записываться в любые регистры</a:t>
            </a:r>
            <a:r>
              <a:rPr lang="ru-RU" dirty="0" smtClean="0"/>
              <a:t>.</a:t>
            </a:r>
            <a:endParaRPr lang="ru-RU" dirty="0"/>
          </a:p>
          <a:p>
            <a:pPr marL="0" indent="0" algn="just">
              <a:buNone/>
            </a:pPr>
            <a:r>
              <a:rPr lang="ru-RU" dirty="0" smtClean="0"/>
              <a:t>     Недостаток</a:t>
            </a:r>
            <a:r>
              <a:rPr lang="ru-RU" dirty="0"/>
              <a:t>: сложный формат команд усложняет аппаратуру</a:t>
            </a:r>
            <a:r>
              <a:rPr lang="ru-RU" dirty="0" smtClean="0"/>
              <a:t>.</a:t>
            </a:r>
          </a:p>
          <a:p>
            <a:pPr marL="0" indent="0" algn="just">
              <a:buNone/>
            </a:pPr>
            <a:r>
              <a:rPr lang="ru-RU" b="1" dirty="0" smtClean="0"/>
              <a:t>      3.1 </a:t>
            </a:r>
            <a:r>
              <a:rPr lang="ru-RU" b="1" dirty="0"/>
              <a:t>Архитектура CISC (</a:t>
            </a:r>
            <a:r>
              <a:rPr lang="ru-RU" b="1" dirty="0" err="1"/>
              <a:t>Complex</a:t>
            </a:r>
            <a:r>
              <a:rPr lang="ru-RU" b="1" dirty="0"/>
              <a:t> </a:t>
            </a:r>
            <a:r>
              <a:rPr lang="ru-RU" b="1" dirty="0" err="1"/>
              <a:t>Instruction</a:t>
            </a:r>
            <a:r>
              <a:rPr lang="ru-RU" b="1" dirty="0"/>
              <a:t> </a:t>
            </a:r>
            <a:r>
              <a:rPr lang="ru-RU" b="1" dirty="0" err="1"/>
              <a:t>Set</a:t>
            </a:r>
            <a:r>
              <a:rPr lang="ru-RU" b="1" dirty="0"/>
              <a:t> </a:t>
            </a:r>
            <a:r>
              <a:rPr lang="ru-RU" b="1" dirty="0" err="1"/>
              <a:t>Computer</a:t>
            </a:r>
            <a:r>
              <a:rPr lang="ru-RU" b="1" dirty="0"/>
              <a:t>) – </a:t>
            </a:r>
            <a:r>
              <a:rPr lang="ru-RU" dirty="0"/>
              <a:t>один из вариантов развития архитектуры регистров общего назначения. Характеризуется наличием большого количества самых различных команд. (например, запись нескольких регистров, перемещение блоков памяти, вычисление </a:t>
            </a:r>
            <a:r>
              <a:rPr lang="ru-RU" dirty="0" err="1"/>
              <a:t>sin</a:t>
            </a:r>
            <a:r>
              <a:rPr lang="ru-RU" dirty="0"/>
              <a:t>, </a:t>
            </a:r>
            <a:r>
              <a:rPr lang="ru-RU" dirty="0" err="1"/>
              <a:t>cos</a:t>
            </a:r>
            <a:r>
              <a:rPr lang="ru-RU" dirty="0"/>
              <a:t>, квадратного корня). Команды имеют различное число полей, разную длину. Используется небольшое число регистров общего назначения. Команды выполняются различное число тактов. Имеется развитый механизм адресации (например, </a:t>
            </a:r>
            <a:r>
              <a:rPr lang="ru-RU" dirty="0" err="1"/>
              <a:t>Pentium</a:t>
            </a:r>
            <a:r>
              <a:rPr lang="ru-RU" dirty="0"/>
              <a:t> – 17 режимов адресации). Недостатки: высокая сложность аппаратуры из которой следует снижение тактовой частоты. Сложности распараллеливания.</a:t>
            </a:r>
          </a:p>
        </p:txBody>
      </p:sp>
    </p:spTree>
    <p:extLst>
      <p:ext uri="{BB962C8B-B14F-4D97-AF65-F5344CB8AC3E}">
        <p14:creationId xmlns:p14="http://schemas.microsoft.com/office/powerpoint/2010/main" val="2013994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86854"/>
            <a:ext cx="10515600" cy="5590109"/>
          </a:xfrm>
        </p:spPr>
        <p:txBody>
          <a:bodyPr>
            <a:normAutofit fontScale="92500" lnSpcReduction="20000"/>
          </a:bodyPr>
          <a:lstStyle/>
          <a:p>
            <a:pPr marL="0" indent="0" algn="just">
              <a:buNone/>
            </a:pPr>
            <a:r>
              <a:rPr lang="ru-RU" dirty="0" smtClean="0"/>
              <a:t>     Перед </a:t>
            </a:r>
            <a:r>
              <a:rPr lang="ru-RU" dirty="0"/>
              <a:t>обсуждением классификации архитектур следует отметить, что многие из существующих классификационных схем, во-первых, довольно условны и не являются общепринятыми, а во-вторых, с течением времени претерпевают определенные изменения, связанные с бурным развитием информационных технологий и невозможностью точно предсказать направления будущего развития компьютерной техники. Поэтому мы рассмотрим только наиболее распространенные в настоящее время классификационные схемы:</a:t>
            </a:r>
          </a:p>
          <a:p>
            <a:pPr marL="0" indent="0" algn="just">
              <a:buNone/>
            </a:pPr>
            <a:endParaRPr lang="ru-RU" dirty="0"/>
          </a:p>
          <a:p>
            <a:pPr marL="0" indent="0" algn="just">
              <a:buNone/>
            </a:pPr>
            <a:r>
              <a:rPr lang="ru-RU" dirty="0"/>
              <a:t>1.     по принципу действия</a:t>
            </a:r>
            <a:r>
              <a:rPr lang="ru-RU" dirty="0" smtClean="0"/>
              <a:t>;</a:t>
            </a:r>
            <a:endParaRPr lang="ru-RU" dirty="0"/>
          </a:p>
          <a:p>
            <a:pPr marL="0" indent="0" algn="just">
              <a:buNone/>
            </a:pPr>
            <a:r>
              <a:rPr lang="ru-RU" dirty="0"/>
              <a:t>2.     по поколениям</a:t>
            </a:r>
            <a:r>
              <a:rPr lang="ru-RU" dirty="0" smtClean="0"/>
              <a:t>;</a:t>
            </a:r>
            <a:endParaRPr lang="ru-RU" dirty="0"/>
          </a:p>
          <a:p>
            <a:pPr marL="0" indent="0" algn="just">
              <a:buNone/>
            </a:pPr>
            <a:r>
              <a:rPr lang="ru-RU" dirty="0"/>
              <a:t>3.     по областям применения</a:t>
            </a:r>
            <a:r>
              <a:rPr lang="ru-RU" dirty="0" smtClean="0"/>
              <a:t>;</a:t>
            </a:r>
            <a:endParaRPr lang="ru-RU" dirty="0"/>
          </a:p>
          <a:p>
            <a:pPr marL="0" indent="0" algn="just">
              <a:buNone/>
            </a:pPr>
            <a:r>
              <a:rPr lang="ru-RU" dirty="0"/>
              <a:t>4.     по архитектуре набора команд</a:t>
            </a:r>
            <a:r>
              <a:rPr lang="ru-RU" dirty="0" smtClean="0"/>
              <a:t>;</a:t>
            </a:r>
            <a:endParaRPr lang="ru-RU" dirty="0"/>
          </a:p>
          <a:p>
            <a:pPr marL="0" indent="0">
              <a:buNone/>
            </a:pPr>
            <a:r>
              <a:rPr lang="ru-RU" dirty="0"/>
              <a:t>5.     по разрядности машинного слова</a:t>
            </a:r>
            <a:r>
              <a:rPr lang="ru-RU" dirty="0" smtClean="0"/>
              <a:t>;</a:t>
            </a:r>
            <a:endParaRPr lang="ru-RU" dirty="0"/>
          </a:p>
          <a:p>
            <a:pPr marL="0" indent="0">
              <a:buNone/>
            </a:pPr>
            <a:r>
              <a:rPr lang="ru-RU" dirty="0"/>
              <a:t>6.     по типу управления</a:t>
            </a:r>
            <a:r>
              <a:rPr lang="ru-RU" dirty="0" smtClean="0"/>
              <a:t>;</a:t>
            </a:r>
            <a:endParaRPr lang="ru-RU" dirty="0"/>
          </a:p>
          <a:p>
            <a:pPr marL="0" indent="0">
              <a:buNone/>
            </a:pPr>
            <a:r>
              <a:rPr lang="ru-RU" dirty="0"/>
              <a:t>7.     по степени и способу организации параллелизма.</a:t>
            </a:r>
          </a:p>
        </p:txBody>
      </p:sp>
    </p:spTree>
    <p:extLst>
      <p:ext uri="{BB962C8B-B14F-4D97-AF65-F5344CB8AC3E}">
        <p14:creationId xmlns:p14="http://schemas.microsoft.com/office/powerpoint/2010/main" val="4146199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64024"/>
            <a:ext cx="10515600" cy="5712939"/>
          </a:xfrm>
        </p:spPr>
        <p:txBody>
          <a:bodyPr>
            <a:normAutofit fontScale="92500" lnSpcReduction="20000"/>
          </a:bodyPr>
          <a:lstStyle/>
          <a:p>
            <a:pPr marL="0" indent="0" algn="just">
              <a:buNone/>
            </a:pPr>
            <a:r>
              <a:rPr lang="ru-RU" b="1" dirty="0" smtClean="0"/>
              <a:t>      3.2 </a:t>
            </a:r>
            <a:r>
              <a:rPr lang="ru-RU" b="1" dirty="0"/>
              <a:t>Архитектура RISC (</a:t>
            </a:r>
            <a:r>
              <a:rPr lang="ru-RU" b="1" dirty="0" err="1"/>
              <a:t>Reduced</a:t>
            </a:r>
            <a:r>
              <a:rPr lang="ru-RU" b="1" dirty="0"/>
              <a:t> </a:t>
            </a:r>
            <a:r>
              <a:rPr lang="ru-RU" b="1" dirty="0" err="1"/>
              <a:t>Instruction</a:t>
            </a:r>
            <a:r>
              <a:rPr lang="ru-RU" b="1" dirty="0"/>
              <a:t> </a:t>
            </a:r>
            <a:r>
              <a:rPr lang="ru-RU" b="1" dirty="0" err="1"/>
              <a:t>Set</a:t>
            </a:r>
            <a:r>
              <a:rPr lang="ru-RU" b="1" dirty="0"/>
              <a:t> </a:t>
            </a:r>
            <a:r>
              <a:rPr lang="ru-RU" b="1" dirty="0" err="1"/>
              <a:t>Computer</a:t>
            </a:r>
            <a:r>
              <a:rPr lang="ru-RU" b="1" dirty="0"/>
              <a:t>) – </a:t>
            </a:r>
            <a:r>
              <a:rPr lang="ru-RU" dirty="0"/>
              <a:t>важнейшая тенденция развития, возникшая как ответ на проблемы CISC. В архитектуру команд включаются только наиболее простые и часто используемые команды. Более сложные команды реализуются в виде последовательности простых. Для уменьшения обращений к памяти имеется большое количество регистров. Команды имеют простой формат и одинаковую длину. Команды выполняются за 1 такт. Работа осуществляется с операндами, находящимися в регистрах. Простая адресация. Обработка операндов отделена от обращений к памяти (отдельные команды для работы с памятью </a:t>
            </a:r>
            <a:r>
              <a:rPr lang="ru-RU" dirty="0" err="1"/>
              <a:t>load</a:t>
            </a:r>
            <a:r>
              <a:rPr lang="ru-RU" dirty="0"/>
              <a:t> и </a:t>
            </a:r>
            <a:r>
              <a:rPr lang="ru-RU" dirty="0" err="1"/>
              <a:t>store</a:t>
            </a:r>
            <a:r>
              <a:rPr lang="ru-RU" dirty="0" smtClean="0"/>
              <a:t>).</a:t>
            </a:r>
            <a:endParaRPr lang="ru-RU" dirty="0"/>
          </a:p>
          <a:p>
            <a:pPr marL="0" indent="0" algn="just">
              <a:buNone/>
            </a:pPr>
            <a:r>
              <a:rPr lang="ru-RU" dirty="0" smtClean="0"/>
              <a:t>     Достоинства</a:t>
            </a:r>
            <a:r>
              <a:rPr lang="ru-RU" dirty="0"/>
              <a:t>: облегчение конвейеризации и распараллеливания. Упрощение процессорной логики. Простая логика позволяет существенно повысить тактовую частоту</a:t>
            </a:r>
            <a:r>
              <a:rPr lang="ru-RU" dirty="0" smtClean="0"/>
              <a:t>.</a:t>
            </a:r>
            <a:endParaRPr lang="ru-RU" dirty="0"/>
          </a:p>
          <a:p>
            <a:pPr marL="0" indent="0" algn="just">
              <a:buNone/>
            </a:pPr>
            <a:r>
              <a:rPr lang="ru-RU" dirty="0" smtClean="0"/>
              <a:t>     Недостатки</a:t>
            </a:r>
            <a:r>
              <a:rPr lang="ru-RU" dirty="0"/>
              <a:t>: отсутствие обратной совместимости. Большое количество программ уже написано для CISC </a:t>
            </a:r>
            <a:r>
              <a:rPr lang="ru-RU" dirty="0" err="1"/>
              <a:t>Intel</a:t>
            </a:r>
            <a:r>
              <a:rPr lang="ru-RU" dirty="0"/>
              <a:t> (огромные вложения денежных средств и времени). Именно это сдерживает повсеместное развитие RISC. Программы RISC занимают больше места в памяти.</a:t>
            </a:r>
          </a:p>
        </p:txBody>
      </p:sp>
    </p:spTree>
    <p:extLst>
      <p:ext uri="{BB962C8B-B14F-4D97-AF65-F5344CB8AC3E}">
        <p14:creationId xmlns:p14="http://schemas.microsoft.com/office/powerpoint/2010/main" val="34424709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50376"/>
            <a:ext cx="10515600" cy="5726587"/>
          </a:xfrm>
        </p:spPr>
        <p:txBody>
          <a:bodyPr>
            <a:normAutofit/>
          </a:bodyPr>
          <a:lstStyle/>
          <a:p>
            <a:pPr marL="0" indent="0" algn="just">
              <a:buNone/>
            </a:pPr>
            <a:r>
              <a:rPr lang="ru-RU" b="1" dirty="0"/>
              <a:t> </a:t>
            </a:r>
            <a:r>
              <a:rPr lang="ru-RU" b="1" dirty="0" smtClean="0"/>
              <a:t>    3.3 </a:t>
            </a:r>
            <a:r>
              <a:rPr lang="ru-RU" b="1" dirty="0"/>
              <a:t>Архитектура VLIW (</a:t>
            </a:r>
            <a:r>
              <a:rPr lang="ru-RU" b="1" dirty="0" err="1"/>
              <a:t>Very</a:t>
            </a:r>
            <a:r>
              <a:rPr lang="ru-RU" b="1" dirty="0"/>
              <a:t> </a:t>
            </a:r>
            <a:r>
              <a:rPr lang="ru-RU" b="1" dirty="0" err="1"/>
              <a:t>Long</a:t>
            </a:r>
            <a:r>
              <a:rPr lang="ru-RU" b="1" dirty="0"/>
              <a:t> </a:t>
            </a:r>
            <a:r>
              <a:rPr lang="ru-RU" b="1" dirty="0" err="1"/>
              <a:t>Instruction</a:t>
            </a:r>
            <a:r>
              <a:rPr lang="ru-RU" b="1" dirty="0"/>
              <a:t> </a:t>
            </a:r>
            <a:r>
              <a:rPr lang="ru-RU" b="1" dirty="0" err="1"/>
              <a:t>Word</a:t>
            </a:r>
            <a:r>
              <a:rPr lang="ru-RU" b="1" dirty="0"/>
              <a:t>) </a:t>
            </a:r>
            <a:r>
              <a:rPr lang="ru-RU" dirty="0"/>
              <a:t>представляет собой развитие идей RISC. Процессор включает большое количество арифметико-логических функциональных блоков. Инструкции имеют очень большую длину (десятки - сотни байт</a:t>
            </a:r>
            <a:r>
              <a:rPr lang="ru-RU" dirty="0" smtClean="0"/>
              <a:t>).</a:t>
            </a:r>
            <a:endParaRPr lang="ru-RU" dirty="0"/>
          </a:p>
          <a:p>
            <a:pPr marL="0" indent="0" algn="just">
              <a:buNone/>
            </a:pPr>
            <a:r>
              <a:rPr lang="ru-RU" dirty="0" smtClean="0"/>
              <a:t>     Неоспоримым </a:t>
            </a:r>
            <a:r>
              <a:rPr lang="ru-RU" dirty="0"/>
              <a:t>достоинством такой архитектуры является возможность задания параллелизма компилятором, явно. Это осуществляется путем объединения команд в группы (связки), в пределах которых команды не имеют зависимостей по данным и функциональных зависимостей и могут выполняться параллельно. Задание параллелизма компилятором позволяет решать задачу распараллеливания единожды (при компиляции), с одной стороны обеспечивая более высокое качество решения, а с другой – уменьшая сложность </a:t>
            </a:r>
            <a:r>
              <a:rPr lang="ru-RU" dirty="0" smtClean="0"/>
              <a:t>процессора</a:t>
            </a:r>
            <a:r>
              <a:rPr lang="ru-RU" dirty="0"/>
              <a:t>.</a:t>
            </a:r>
            <a:r>
              <a:rPr lang="ru-RU" dirty="0" smtClean="0"/>
              <a:t> </a:t>
            </a:r>
            <a:endParaRPr lang="ru-RU" dirty="0"/>
          </a:p>
        </p:txBody>
      </p:sp>
    </p:spTree>
    <p:extLst>
      <p:ext uri="{BB962C8B-B14F-4D97-AF65-F5344CB8AC3E}">
        <p14:creationId xmlns:p14="http://schemas.microsoft.com/office/powerpoint/2010/main" val="2605086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stretch>
            <a:fillRect/>
          </a:stretch>
        </p:blipFill>
        <p:spPr>
          <a:xfrm>
            <a:off x="1618319" y="3209744"/>
            <a:ext cx="9310199" cy="2580770"/>
          </a:xfrm>
          <a:prstGeom prst="rect">
            <a:avLst/>
          </a:prstGeom>
        </p:spPr>
      </p:pic>
      <p:sp>
        <p:nvSpPr>
          <p:cNvPr id="6" name="Прямоугольник 5"/>
          <p:cNvSpPr/>
          <p:nvPr/>
        </p:nvSpPr>
        <p:spPr>
          <a:xfrm>
            <a:off x="973539" y="416721"/>
            <a:ext cx="10599761" cy="2547364"/>
          </a:xfrm>
          <a:prstGeom prst="rect">
            <a:avLst/>
          </a:prstGeom>
        </p:spPr>
        <p:txBody>
          <a:bodyPr wrap="square">
            <a:spAutoFit/>
          </a:bodyPr>
          <a:lstStyle/>
          <a:p>
            <a:pPr algn="just">
              <a:lnSpc>
                <a:spcPct val="90000"/>
              </a:lnSpc>
              <a:spcBef>
                <a:spcPts val="1000"/>
              </a:spcBef>
            </a:pPr>
            <a:r>
              <a:rPr lang="ru-RU" sz="2400" dirty="0" smtClean="0"/>
              <a:t>     Существенным </a:t>
            </a:r>
            <a:r>
              <a:rPr lang="ru-RU" sz="2400" dirty="0"/>
              <a:t>недостатком является отсутствие обратной совместимости: введение дополнительного модуля в процессор приводит к необходимости изменения формата команды, ассемблера, компилятора и т.д.</a:t>
            </a:r>
          </a:p>
          <a:p>
            <a:pPr algn="just">
              <a:lnSpc>
                <a:spcPct val="90000"/>
              </a:lnSpc>
              <a:spcBef>
                <a:spcPts val="1000"/>
              </a:spcBef>
            </a:pPr>
            <a:r>
              <a:rPr lang="ru-RU" sz="2400" dirty="0"/>
              <a:t>      Архитектура EPIC представляет собой развитие идей VLIW и RISC. Группирование инструкций происходит на этапе компиляции, как и во VLIW, однако присутствует вероятностный элемент. Используется большое количество регистров общего назначения, как в RISC.</a:t>
            </a:r>
          </a:p>
        </p:txBody>
      </p:sp>
    </p:spTree>
    <p:extLst>
      <p:ext uri="{BB962C8B-B14F-4D97-AF65-F5344CB8AC3E}">
        <p14:creationId xmlns:p14="http://schemas.microsoft.com/office/powerpoint/2010/main" val="1240989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fontScale="92500" lnSpcReduction="10000"/>
          </a:bodyPr>
          <a:lstStyle/>
          <a:p>
            <a:pPr marL="0" indent="0" algn="just">
              <a:buNone/>
            </a:pPr>
            <a:r>
              <a:rPr lang="ru-RU" dirty="0"/>
              <a:t>Отличия EPIC от VLIW:</a:t>
            </a:r>
          </a:p>
          <a:p>
            <a:pPr marL="0" indent="0" algn="just">
              <a:buNone/>
            </a:pPr>
            <a:endParaRPr lang="ru-RU" dirty="0"/>
          </a:p>
          <a:p>
            <a:pPr marL="0" indent="0" algn="just">
              <a:buNone/>
            </a:pPr>
            <a:r>
              <a:rPr lang="ru-RU" dirty="0"/>
              <a:t>1</a:t>
            </a:r>
            <a:r>
              <a:rPr lang="ru-RU" dirty="0" smtClean="0"/>
              <a:t>. Инструкции </a:t>
            </a:r>
            <a:r>
              <a:rPr lang="ru-RU" dirty="0"/>
              <a:t>в связке (</a:t>
            </a:r>
            <a:r>
              <a:rPr lang="ru-RU" dirty="0" err="1"/>
              <a:t>bundle</a:t>
            </a:r>
            <a:r>
              <a:rPr lang="ru-RU" dirty="0"/>
              <a:t>) могут иметь зависимости</a:t>
            </a:r>
            <a:r>
              <a:rPr lang="ru-RU" dirty="0" smtClean="0"/>
              <a:t>.</a:t>
            </a:r>
            <a:endParaRPr lang="ru-RU" dirty="0"/>
          </a:p>
          <a:p>
            <a:pPr marL="0" indent="0" algn="just">
              <a:buNone/>
            </a:pPr>
            <a:r>
              <a:rPr lang="ru-RU" dirty="0"/>
              <a:t>2</a:t>
            </a:r>
            <a:r>
              <a:rPr lang="ru-RU" dirty="0" smtClean="0"/>
              <a:t>. Аппаратная </a:t>
            </a:r>
            <a:r>
              <a:rPr lang="ru-RU" dirty="0"/>
              <a:t>блокировка между зависимыми инструкциями</a:t>
            </a:r>
            <a:r>
              <a:rPr lang="ru-RU" dirty="0" smtClean="0"/>
              <a:t>.</a:t>
            </a:r>
            <a:endParaRPr lang="ru-RU" dirty="0"/>
          </a:p>
          <a:p>
            <a:pPr marL="0" indent="0" algn="just">
              <a:buNone/>
            </a:pPr>
            <a:r>
              <a:rPr lang="ru-RU" dirty="0"/>
              <a:t>3</a:t>
            </a:r>
            <a:r>
              <a:rPr lang="ru-RU" dirty="0" smtClean="0"/>
              <a:t>. Поддержка </a:t>
            </a:r>
            <a:r>
              <a:rPr lang="ru-RU" dirty="0"/>
              <a:t>модулей с различными характеристиками</a:t>
            </a:r>
            <a:r>
              <a:rPr lang="ru-RU" dirty="0" smtClean="0"/>
              <a:t>.</a:t>
            </a:r>
            <a:endParaRPr lang="ru-RU" dirty="0"/>
          </a:p>
          <a:p>
            <a:pPr marL="0" indent="0" algn="just">
              <a:buNone/>
            </a:pPr>
            <a:r>
              <a:rPr lang="ru-RU" dirty="0"/>
              <a:t>4</a:t>
            </a:r>
            <a:r>
              <a:rPr lang="ru-RU" dirty="0" smtClean="0"/>
              <a:t>. </a:t>
            </a:r>
            <a:r>
              <a:rPr lang="ru-RU" dirty="0"/>
              <a:t>Динамическое назначение функциональных модулей (статическое расписание не является абсолютным и используется как подсказка</a:t>
            </a:r>
            <a:r>
              <a:rPr lang="ru-RU" dirty="0" smtClean="0"/>
              <a:t>).</a:t>
            </a:r>
            <a:endParaRPr lang="ru-RU" dirty="0"/>
          </a:p>
          <a:p>
            <a:pPr marL="0" indent="0" algn="just">
              <a:buNone/>
            </a:pPr>
            <a:r>
              <a:rPr lang="ru-RU" dirty="0"/>
              <a:t>5</a:t>
            </a:r>
            <a:r>
              <a:rPr lang="ru-RU" dirty="0" smtClean="0"/>
              <a:t>. </a:t>
            </a:r>
            <a:r>
              <a:rPr lang="ru-RU" dirty="0"/>
              <a:t>Обратная совместимость кода для разных реализаций процессора (поддержка различного количества функциональных модулей</a:t>
            </a:r>
            <a:r>
              <a:rPr lang="ru-RU" dirty="0" smtClean="0"/>
              <a:t>).</a:t>
            </a:r>
            <a:endParaRPr lang="ru-RU" dirty="0"/>
          </a:p>
          <a:p>
            <a:pPr marL="0" indent="0" algn="just">
              <a:buNone/>
            </a:pPr>
            <a:r>
              <a:rPr lang="ru-RU" dirty="0" smtClean="0"/>
              <a:t>6. Спекулятивная </a:t>
            </a:r>
            <a:r>
              <a:rPr lang="ru-RU" dirty="0"/>
              <a:t>загрузка и выполнение</a:t>
            </a:r>
            <a:r>
              <a:rPr lang="ru-RU" dirty="0" smtClean="0"/>
              <a:t>.</a:t>
            </a:r>
            <a:endParaRPr lang="ru-RU" dirty="0"/>
          </a:p>
          <a:p>
            <a:pPr marL="0" indent="0" algn="just">
              <a:buNone/>
            </a:pPr>
            <a:r>
              <a:rPr lang="ru-RU" dirty="0"/>
              <a:t>7. </a:t>
            </a:r>
            <a:r>
              <a:rPr lang="ru-RU" dirty="0" smtClean="0"/>
              <a:t>Предикация </a:t>
            </a:r>
            <a:r>
              <a:rPr lang="ru-RU" dirty="0"/>
              <a:t>(выполнение обоих ветвей условного выражения с пометкой каждой из них предикатом, затем отбрасывание инструкций, с неверным предикатом).</a:t>
            </a:r>
          </a:p>
        </p:txBody>
      </p:sp>
    </p:spTree>
    <p:extLst>
      <p:ext uri="{BB962C8B-B14F-4D97-AF65-F5344CB8AC3E}">
        <p14:creationId xmlns:p14="http://schemas.microsoft.com/office/powerpoint/2010/main" val="2051025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14.4.1 Предпосылки появления и идеи </a:t>
            </a:r>
            <a:r>
              <a:rPr lang="ru-RU" b="1" dirty="0" smtClean="0"/>
              <a:t>RISC</a:t>
            </a:r>
            <a:endParaRPr lang="ru-RU" dirty="0"/>
          </a:p>
        </p:txBody>
      </p:sp>
      <p:sp>
        <p:nvSpPr>
          <p:cNvPr id="3" name="Объект 2"/>
          <p:cNvSpPr>
            <a:spLocks noGrp="1"/>
          </p:cNvSpPr>
          <p:nvPr>
            <p:ph idx="1"/>
          </p:nvPr>
        </p:nvSpPr>
        <p:spPr>
          <a:xfrm>
            <a:off x="838200" y="1446663"/>
            <a:ext cx="10515600" cy="4730300"/>
          </a:xfrm>
        </p:spPr>
        <p:txBody>
          <a:bodyPr>
            <a:noAutofit/>
          </a:bodyPr>
          <a:lstStyle/>
          <a:p>
            <a:pPr marL="0" indent="0" algn="just">
              <a:buNone/>
            </a:pPr>
            <a:r>
              <a:rPr lang="ru-RU" sz="1800" dirty="0" smtClean="0"/>
              <a:t>     Постепенно </a:t>
            </a:r>
            <a:r>
              <a:rPr lang="ru-RU" sz="1800" dirty="0"/>
              <a:t>стоимость программного обеспечения в аппаратно-программной системе стала доминирующей. Для сокращения стоимости ПО разрабатывались более выразительные и сложные языки программирования (</a:t>
            </a:r>
            <a:r>
              <a:rPr lang="ru-RU" sz="1800" dirty="0" err="1"/>
              <a:t>High-Level</a:t>
            </a:r>
            <a:r>
              <a:rPr lang="ru-RU" sz="1800" dirty="0"/>
              <a:t> </a:t>
            </a:r>
            <a:r>
              <a:rPr lang="ru-RU" sz="1800" dirty="0" err="1"/>
              <a:t>Languages</a:t>
            </a:r>
            <a:r>
              <a:rPr lang="ru-RU" sz="1800" dirty="0"/>
              <a:t>, HLL), поддерживающие структурное или объектно-ориентированное программирование. В результате возник семантический разрыв между операциями, предлагаемыми HLL и операциями, предоставляемыми архитектурой команд. Симптомы: неэффективность выполнения, большой размер программ, </a:t>
            </a:r>
            <a:r>
              <a:rPr lang="ru-RU" sz="1800" dirty="0" err="1"/>
              <a:t>cложность</a:t>
            </a:r>
            <a:r>
              <a:rPr lang="ru-RU" sz="1800" dirty="0"/>
              <a:t> компиляторов. Для того, чтобы закрыть разрыв, проектировщики предложили архитектуры с большим количеством команд, десятками режимов адресации и различными высокоуровневыми конструкциями, реализованными </a:t>
            </a:r>
            <a:r>
              <a:rPr lang="ru-RU" sz="1800" dirty="0" err="1"/>
              <a:t>аппаратно</a:t>
            </a:r>
            <a:r>
              <a:rPr lang="ru-RU" sz="1800" dirty="0" smtClean="0"/>
              <a:t>.</a:t>
            </a:r>
            <a:endParaRPr lang="ru-RU" sz="1800" dirty="0"/>
          </a:p>
          <a:p>
            <a:pPr marL="0" indent="0" algn="just">
              <a:buNone/>
            </a:pPr>
            <a:r>
              <a:rPr lang="ru-RU" sz="1800" dirty="0" smtClean="0"/>
              <a:t>     Сложные </a:t>
            </a:r>
            <a:r>
              <a:rPr lang="ru-RU" sz="1800" dirty="0"/>
              <a:t>наборы инструкций создавались с целью: облегчения задачи написания компиляторов; повышения эффективности выполнения, т.к. сложные операции выполнялись с использованием микрокода; поддержки ещё более сложных высокоуровневых языков программирования</a:t>
            </a:r>
            <a:r>
              <a:rPr lang="ru-RU" sz="1800" dirty="0" smtClean="0"/>
              <a:t>.</a:t>
            </a:r>
            <a:endParaRPr lang="ru-RU" sz="1800" dirty="0"/>
          </a:p>
          <a:p>
            <a:pPr marL="0" indent="0" algn="just">
              <a:buNone/>
            </a:pPr>
            <a:r>
              <a:rPr lang="ru-RU" sz="1800" dirty="0" smtClean="0"/>
              <a:t>     В </a:t>
            </a:r>
            <a:r>
              <a:rPr lang="ru-RU" sz="1800" dirty="0"/>
              <a:t>то же время проводились исследования характеристик выполнения машинных инструкций, сгенерированных из высокоуровневых операндов. Исследовались следующие аспекты: выполняемые операции (определяют функции процессора и взаимодействие с памятью); типы операндов (определяют организацию памяти и режимы адресации); последовательность выполнения (определяет управляющую логику и организацию конвейера).</a:t>
            </a:r>
          </a:p>
        </p:txBody>
      </p:sp>
    </p:spTree>
    <p:extLst>
      <p:ext uri="{BB962C8B-B14F-4D97-AF65-F5344CB8AC3E}">
        <p14:creationId xmlns:p14="http://schemas.microsoft.com/office/powerpoint/2010/main" val="219061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59558"/>
            <a:ext cx="10515600" cy="5617405"/>
          </a:xfrm>
        </p:spPr>
        <p:txBody>
          <a:bodyPr/>
          <a:lstStyle/>
          <a:p>
            <a:pPr marL="0" indent="0" algn="just">
              <a:buNone/>
            </a:pPr>
            <a:r>
              <a:rPr lang="ru-RU" dirty="0"/>
              <a:t> </a:t>
            </a:r>
            <a:r>
              <a:rPr lang="ru-RU" dirty="0" smtClean="0"/>
              <a:t>    Среди </a:t>
            </a:r>
            <a:r>
              <a:rPr lang="ru-RU" dirty="0"/>
              <a:t>операций доминируют операции </a:t>
            </a:r>
            <a:r>
              <a:rPr lang="ru-RU" dirty="0" smtClean="0"/>
              <a:t>присваивания, </a:t>
            </a:r>
            <a:r>
              <a:rPr lang="ru-RU" dirty="0"/>
              <a:t>следовательно, высокое значение имеют простые перемещения данных. Достаточно часто встречаются операции переходов, следовательно, важен механизм контроля последовательности инструкций.</a:t>
            </a:r>
            <a:endParaRPr lang="ru-RU" dirty="0"/>
          </a:p>
        </p:txBody>
      </p:sp>
      <p:pic>
        <p:nvPicPr>
          <p:cNvPr id="4" name="Рисунок 3"/>
          <p:cNvPicPr>
            <a:picLocks noChangeAspect="1"/>
          </p:cNvPicPr>
          <p:nvPr/>
        </p:nvPicPr>
        <p:blipFill>
          <a:blip r:embed="rId2"/>
          <a:stretch>
            <a:fillRect/>
          </a:stretch>
        </p:blipFill>
        <p:spPr>
          <a:xfrm>
            <a:off x="1111210" y="2920622"/>
            <a:ext cx="9969579" cy="2601848"/>
          </a:xfrm>
          <a:prstGeom prst="rect">
            <a:avLst/>
          </a:prstGeom>
        </p:spPr>
      </p:pic>
    </p:spTree>
    <p:extLst>
      <p:ext uri="{BB962C8B-B14F-4D97-AF65-F5344CB8AC3E}">
        <p14:creationId xmlns:p14="http://schemas.microsoft.com/office/powerpoint/2010/main" val="9068425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lstStyle/>
          <a:p>
            <a:pPr marL="0" indent="0" algn="just">
              <a:buNone/>
            </a:pPr>
            <a:r>
              <a:rPr lang="ru-RU" dirty="0" smtClean="0"/>
              <a:t>     Взвешенная </a:t>
            </a:r>
            <a:r>
              <a:rPr lang="ru-RU" dirty="0"/>
              <a:t>относительная динамическая частота высокоуровневых операций приведена в </a:t>
            </a:r>
            <a:r>
              <a:rPr lang="ru-RU" dirty="0" smtClean="0"/>
              <a:t>таблице ниже. </a:t>
            </a:r>
            <a:r>
              <a:rPr lang="ru-RU" dirty="0"/>
              <a:t>По результатам можно определить, какие операции выполняются дольше всего: больше всего времени занимают вызовы процедур.</a:t>
            </a:r>
          </a:p>
        </p:txBody>
      </p:sp>
      <p:pic>
        <p:nvPicPr>
          <p:cNvPr id="4" name="Рисунок 3"/>
          <p:cNvPicPr>
            <a:picLocks noChangeAspect="1"/>
          </p:cNvPicPr>
          <p:nvPr/>
        </p:nvPicPr>
        <p:blipFill>
          <a:blip r:embed="rId2"/>
          <a:stretch>
            <a:fillRect/>
          </a:stretch>
        </p:blipFill>
        <p:spPr>
          <a:xfrm>
            <a:off x="1156503" y="2797791"/>
            <a:ext cx="9878994" cy="2544589"/>
          </a:xfrm>
          <a:prstGeom prst="rect">
            <a:avLst/>
          </a:prstGeom>
        </p:spPr>
      </p:pic>
    </p:spTree>
    <p:extLst>
      <p:ext uri="{BB962C8B-B14F-4D97-AF65-F5344CB8AC3E}">
        <p14:creationId xmlns:p14="http://schemas.microsoft.com/office/powerpoint/2010/main" val="3845091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23081"/>
            <a:ext cx="10515600" cy="5753882"/>
          </a:xfrm>
        </p:spPr>
        <p:txBody>
          <a:bodyPr/>
          <a:lstStyle/>
          <a:p>
            <a:pPr marL="0" indent="0" algn="just">
              <a:buNone/>
            </a:pPr>
            <a:r>
              <a:rPr lang="ru-RU" dirty="0" smtClean="0"/>
              <a:t>     Результаты </a:t>
            </a:r>
            <a:r>
              <a:rPr lang="ru-RU" dirty="0"/>
              <a:t>исследований преобладающих динамических типов операндов приводятся в таблице </a:t>
            </a:r>
            <a:r>
              <a:rPr lang="ru-RU" dirty="0" smtClean="0"/>
              <a:t>ниже. </a:t>
            </a:r>
            <a:r>
              <a:rPr lang="ru-RU" dirty="0"/>
              <a:t>Большинство обращений происходит к скалярным переменным, при этом 80% из них локальные (для процедуры) переменные. В среднем на инструкцию приходится 0,5 обращений к памяти и 1,5 обращений к регистрам. Следовательно, важно обеспечить быстрый доступ к операндам.</a:t>
            </a:r>
          </a:p>
        </p:txBody>
      </p:sp>
      <p:pic>
        <p:nvPicPr>
          <p:cNvPr id="4" name="Рисунок 3"/>
          <p:cNvPicPr>
            <a:picLocks noChangeAspect="1"/>
          </p:cNvPicPr>
          <p:nvPr/>
        </p:nvPicPr>
        <p:blipFill>
          <a:blip r:embed="rId2"/>
          <a:stretch>
            <a:fillRect/>
          </a:stretch>
        </p:blipFill>
        <p:spPr>
          <a:xfrm>
            <a:off x="1527199" y="3862316"/>
            <a:ext cx="9137601" cy="1657015"/>
          </a:xfrm>
          <a:prstGeom prst="rect">
            <a:avLst/>
          </a:prstGeom>
        </p:spPr>
      </p:pic>
    </p:spTree>
    <p:extLst>
      <p:ext uri="{BB962C8B-B14F-4D97-AF65-F5344CB8AC3E}">
        <p14:creationId xmlns:p14="http://schemas.microsoft.com/office/powerpoint/2010/main" val="23883683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91319"/>
            <a:ext cx="10515600" cy="5685644"/>
          </a:xfrm>
        </p:spPr>
        <p:txBody>
          <a:bodyPr/>
          <a:lstStyle/>
          <a:p>
            <a:pPr marL="0" indent="0" algn="just">
              <a:buNone/>
            </a:pPr>
            <a:r>
              <a:rPr lang="ru-RU" dirty="0" smtClean="0"/>
              <a:t>     Вызовы </a:t>
            </a:r>
            <a:r>
              <a:rPr lang="ru-RU" dirty="0"/>
              <a:t>процедур – это наиболее затратные по времени операции высокоуровневых языков. Следовательно, имеет смысл найти способы их оптимизации. Важны два аспекта: количество параметров и глубина вложенности. Исследования </a:t>
            </a:r>
            <a:r>
              <a:rPr lang="ru-RU" dirty="0" err="1"/>
              <a:t>Таненабаума</a:t>
            </a:r>
            <a:r>
              <a:rPr lang="ru-RU" dirty="0"/>
              <a:t> показывают, что 98% процедур принимают меньше 6 параметров и 92% из них используют менее 6 локальных скалярных переменных. Аналогичные результаты представлены исследовательской группой </a:t>
            </a:r>
            <a:r>
              <a:rPr lang="ru-RU" dirty="0" smtClean="0"/>
              <a:t>Беркли.</a:t>
            </a:r>
            <a:endParaRPr lang="ru-RU" dirty="0"/>
          </a:p>
        </p:txBody>
      </p:sp>
      <p:pic>
        <p:nvPicPr>
          <p:cNvPr id="4" name="Рисунок 3"/>
          <p:cNvPicPr>
            <a:picLocks noChangeAspect="1"/>
          </p:cNvPicPr>
          <p:nvPr/>
        </p:nvPicPr>
        <p:blipFill>
          <a:blip r:embed="rId2"/>
          <a:stretch>
            <a:fillRect/>
          </a:stretch>
        </p:blipFill>
        <p:spPr>
          <a:xfrm>
            <a:off x="1542870" y="3937117"/>
            <a:ext cx="9106260" cy="2239846"/>
          </a:xfrm>
          <a:prstGeom prst="rect">
            <a:avLst/>
          </a:prstGeom>
        </p:spPr>
      </p:pic>
    </p:spTree>
    <p:extLst>
      <p:ext uri="{BB962C8B-B14F-4D97-AF65-F5344CB8AC3E}">
        <p14:creationId xmlns:p14="http://schemas.microsoft.com/office/powerpoint/2010/main" val="1505679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64024"/>
            <a:ext cx="10515600" cy="5712939"/>
          </a:xfrm>
        </p:spPr>
        <p:txBody>
          <a:bodyPr/>
          <a:lstStyle/>
          <a:p>
            <a:pPr marL="0" indent="0" algn="just">
              <a:buNone/>
            </a:pPr>
            <a:r>
              <a:rPr lang="ru-RU" dirty="0" smtClean="0"/>
              <a:t>     Вложенность </a:t>
            </a:r>
            <a:r>
              <a:rPr lang="ru-RU" dirty="0"/>
              <a:t>вызовов процедур также была </a:t>
            </a:r>
            <a:r>
              <a:rPr lang="ru-RU" dirty="0" smtClean="0"/>
              <a:t>исследована. </a:t>
            </a:r>
            <a:r>
              <a:rPr lang="ru-RU" dirty="0"/>
              <a:t>Для глубины окна в 8 сдвиг потребуется только в 1% случаев. Следовательно, обращения к операндам имеют высокую локальность.</a:t>
            </a:r>
            <a:endParaRPr lang="ru-RU" dirty="0"/>
          </a:p>
        </p:txBody>
      </p:sp>
      <p:pic>
        <p:nvPicPr>
          <p:cNvPr id="4" name="Рисунок 3"/>
          <p:cNvPicPr>
            <a:picLocks noChangeAspect="1"/>
          </p:cNvPicPr>
          <p:nvPr/>
        </p:nvPicPr>
        <p:blipFill>
          <a:blip r:embed="rId2"/>
          <a:stretch>
            <a:fillRect/>
          </a:stretch>
        </p:blipFill>
        <p:spPr>
          <a:xfrm>
            <a:off x="2272101" y="2804330"/>
            <a:ext cx="7647798" cy="2709365"/>
          </a:xfrm>
          <a:prstGeom prst="rect">
            <a:avLst/>
          </a:prstGeom>
        </p:spPr>
      </p:pic>
    </p:spTree>
    <p:extLst>
      <p:ext uri="{BB962C8B-B14F-4D97-AF65-F5344CB8AC3E}">
        <p14:creationId xmlns:p14="http://schemas.microsoft.com/office/powerpoint/2010/main" val="292603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14.1 Классификация по принципу </a:t>
            </a:r>
            <a:r>
              <a:rPr lang="ru-RU" b="1" dirty="0" smtClean="0"/>
              <a:t>действия</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ru-RU" dirty="0"/>
              <a:t>Классифицирующим признаком этой схемы являются тип обрабатываемых сигналов и соответствующий этому типу принцип работы вычислительной системы. Существуют дискретные и непрерывные сигналы и сообщения. В связи с этим вычислительные машины делятся на классы:</a:t>
            </a:r>
          </a:p>
          <a:p>
            <a:pPr marL="0" indent="0" algn="just">
              <a:buNone/>
            </a:pPr>
            <a:endParaRPr lang="ru-RU" dirty="0"/>
          </a:p>
          <a:p>
            <a:pPr marL="0" indent="0" algn="just">
              <a:buNone/>
            </a:pPr>
            <a:r>
              <a:rPr lang="ru-RU" dirty="0"/>
              <a:t>1. </a:t>
            </a:r>
            <a:r>
              <a:rPr lang="ru-RU" dirty="0" smtClean="0"/>
              <a:t>дискретные</a:t>
            </a:r>
            <a:r>
              <a:rPr lang="ru-RU" dirty="0"/>
              <a:t>, или цифровые, вычислительные машины (ЦВМ), которые применяются для обработки дискретных сигналов и сообщений</a:t>
            </a:r>
            <a:r>
              <a:rPr lang="ru-RU" dirty="0" smtClean="0"/>
              <a:t>;</a:t>
            </a:r>
            <a:endParaRPr lang="ru-RU" dirty="0"/>
          </a:p>
          <a:p>
            <a:pPr marL="0" indent="0" algn="just">
              <a:buNone/>
            </a:pPr>
            <a:r>
              <a:rPr lang="ru-RU" dirty="0" smtClean="0"/>
              <a:t>2. аналоговые </a:t>
            </a:r>
            <a:r>
              <a:rPr lang="ru-RU" dirty="0"/>
              <a:t>вычислительные машины (АВМ), используемые для непрерывных сигналов и сообщений.</a:t>
            </a:r>
          </a:p>
        </p:txBody>
      </p:sp>
    </p:spTree>
    <p:extLst>
      <p:ext uri="{BB962C8B-B14F-4D97-AF65-F5344CB8AC3E}">
        <p14:creationId xmlns:p14="http://schemas.microsoft.com/office/powerpoint/2010/main" val="3494189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464024"/>
            <a:ext cx="10515600" cy="5712939"/>
          </a:xfrm>
        </p:spPr>
        <p:txBody>
          <a:bodyPr>
            <a:normAutofit fontScale="92500" lnSpcReduction="20000"/>
          </a:bodyPr>
          <a:lstStyle/>
          <a:p>
            <a:pPr marL="0" indent="0" algn="just">
              <a:buNone/>
            </a:pPr>
            <a:r>
              <a:rPr lang="ru-RU" dirty="0" smtClean="0"/>
              <a:t>     Создание </a:t>
            </a:r>
            <a:r>
              <a:rPr lang="ru-RU" dirty="0"/>
              <a:t>архитектур команд, близких к высокоуровневым операциям, является не самой эффективной стратегией повышения производительности. Более удачным может быть вариант оптимизации наиболее затратных высокоуровневых операций. Из-за наличия большого количества перемещений данных важно оптимизировать обращения к операндам. Этого можно достичь путем сокращения обращений к памяти и увеличения количества регистров. Большое количество инструкций переходов и вызова процедур требует соответствующей организации конвейера, снижающей потери при конфликтах по управлению. Важно также сокращение количества инструкций (например, инструкций переходов</a:t>
            </a:r>
            <a:r>
              <a:rPr lang="ru-RU" dirty="0" smtClean="0"/>
              <a:t>).</a:t>
            </a:r>
          </a:p>
          <a:p>
            <a:pPr marL="0" indent="0" algn="just">
              <a:buNone/>
            </a:pPr>
            <a:r>
              <a:rPr lang="ru-RU" dirty="0" smtClean="0"/>
              <a:t>     Большое </a:t>
            </a:r>
            <a:r>
              <a:rPr lang="ru-RU" dirty="0"/>
              <a:t>количество обращений к данным и высокая степень их локальности предопределяют использование в RISC регистрового файла. К тому же это самый быстрый вид памяти. С одной стороны регистровый файл имеет упрощенную адресацию, а с другой – располагается на кристалле рядом с АЛУ. Существуют два подхода: программный – когда компилятор максимизирует использование регистров, аппаратный – использование больших регистровых файлов.</a:t>
            </a:r>
          </a:p>
        </p:txBody>
      </p:sp>
    </p:spTree>
    <p:extLst>
      <p:ext uri="{BB962C8B-B14F-4D97-AF65-F5344CB8AC3E}">
        <p14:creationId xmlns:p14="http://schemas.microsoft.com/office/powerpoint/2010/main" val="39508536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fontScale="92500" lnSpcReduction="20000"/>
          </a:bodyPr>
          <a:lstStyle/>
          <a:p>
            <a:pPr marL="0" indent="0" algn="just">
              <a:buNone/>
            </a:pPr>
            <a:r>
              <a:rPr lang="ru-RU" dirty="0" smtClean="0"/>
              <a:t>     Большие </a:t>
            </a:r>
            <a:r>
              <a:rPr lang="ru-RU" dirty="0"/>
              <a:t>регистровые файлы должны сократить количество обращений к памяти, но для этого требуется особая организация. Большинство обращений происходит к локальным переменным, однако локальность действует в пределах процедуры. Подход регистровых окон опирается на малое количество параметров и локальных переменных при вызове процедуры и на малую вложенность вызовов. При каждом вызове процедур процессор переключается на использование нового регистрового окна. Окна смежных процедур пересекаются для упрощения передачи </a:t>
            </a:r>
            <a:r>
              <a:rPr lang="ru-RU" dirty="0" smtClean="0"/>
              <a:t>параметров.</a:t>
            </a:r>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r>
              <a:rPr lang="ru-RU" dirty="0" smtClean="0"/>
              <a:t>                                                      .</a:t>
            </a:r>
            <a:endParaRPr lang="ru-RU" dirty="0"/>
          </a:p>
        </p:txBody>
      </p:sp>
      <p:pic>
        <p:nvPicPr>
          <p:cNvPr id="4" name="Рисунок 3"/>
          <p:cNvPicPr>
            <a:picLocks noChangeAspect="1"/>
          </p:cNvPicPr>
          <p:nvPr/>
        </p:nvPicPr>
        <p:blipFill>
          <a:blip r:embed="rId2"/>
          <a:stretch>
            <a:fillRect/>
          </a:stretch>
        </p:blipFill>
        <p:spPr>
          <a:xfrm>
            <a:off x="2161650" y="4148919"/>
            <a:ext cx="7868699" cy="1692465"/>
          </a:xfrm>
          <a:prstGeom prst="rect">
            <a:avLst/>
          </a:prstGeom>
        </p:spPr>
      </p:pic>
    </p:spTree>
    <p:extLst>
      <p:ext uri="{BB962C8B-B14F-4D97-AF65-F5344CB8AC3E}">
        <p14:creationId xmlns:p14="http://schemas.microsoft.com/office/powerpoint/2010/main" val="4293250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18615"/>
            <a:ext cx="10515600" cy="5658348"/>
          </a:xfrm>
        </p:spPr>
        <p:txBody>
          <a:bodyPr>
            <a:normAutofit fontScale="77500" lnSpcReduction="20000"/>
          </a:bodyPr>
          <a:lstStyle/>
          <a:p>
            <a:pPr marL="0" indent="0" algn="just">
              <a:buNone/>
            </a:pPr>
            <a:r>
              <a:rPr lang="ru-RU" dirty="0" smtClean="0"/>
              <a:t>     В </a:t>
            </a:r>
            <a:r>
              <a:rPr lang="ru-RU" dirty="0"/>
              <a:t>двух окнах пересекается только одна область (временные регистры из уровня J используются в качестве регистров параметров уровня J+1. Количество регистровых окон должно быть неограниченным, чтобы реализовать различные последовательности вызов\возврат. Вместо этого в регистровых окнах хранятся только самые недавние записи активаций процедур. Старые записываются в память и восстанавливаются по мере необходимости. На практике для реализации такой функциональности используется </a:t>
            </a:r>
            <a:r>
              <a:rPr lang="ru-RU" b="1" dirty="0"/>
              <a:t>циклический </a:t>
            </a:r>
            <a:r>
              <a:rPr lang="ru-RU" b="1" dirty="0" smtClean="0"/>
              <a:t>буфер</a:t>
            </a:r>
            <a:r>
              <a:rPr lang="ru-RU" dirty="0" smtClean="0"/>
              <a:t>.</a:t>
            </a:r>
          </a:p>
          <a:p>
            <a:pPr marL="0" indent="0" algn="just">
              <a:buNone/>
            </a:pPr>
            <a:endParaRPr lang="ru-RU" dirty="0"/>
          </a:p>
          <a:p>
            <a:pPr marL="0" indent="0" algn="just">
              <a:buNone/>
            </a:pPr>
            <a:endParaRPr lang="ru-RU" dirty="0" smtClean="0"/>
          </a:p>
          <a:p>
            <a:pPr marL="0" indent="0" algn="just">
              <a:buNone/>
            </a:pPr>
            <a:endParaRPr lang="ru-RU" dirty="0" smtClean="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endParaRPr lang="ru-RU" dirty="0" smtClean="0"/>
          </a:p>
          <a:p>
            <a:pPr marL="0" indent="0" algn="just">
              <a:buNone/>
            </a:pPr>
            <a:endParaRPr lang="ru-RU" dirty="0"/>
          </a:p>
          <a:p>
            <a:pPr marL="0" indent="0" algn="just">
              <a:buNone/>
            </a:pPr>
            <a:r>
              <a:rPr lang="ru-RU" dirty="0" smtClean="0"/>
              <a:t>                                                           .</a:t>
            </a:r>
          </a:p>
          <a:p>
            <a:pPr marL="0" indent="0" algn="just">
              <a:buNone/>
            </a:pPr>
            <a:endParaRPr lang="ru-RU" dirty="0"/>
          </a:p>
        </p:txBody>
      </p:sp>
      <p:pic>
        <p:nvPicPr>
          <p:cNvPr id="4" name="Рисунок 3"/>
          <p:cNvPicPr>
            <a:picLocks noChangeAspect="1"/>
          </p:cNvPicPr>
          <p:nvPr/>
        </p:nvPicPr>
        <p:blipFill>
          <a:blip r:embed="rId2"/>
          <a:stretch>
            <a:fillRect/>
          </a:stretch>
        </p:blipFill>
        <p:spPr>
          <a:xfrm>
            <a:off x="3934109" y="2296270"/>
            <a:ext cx="4323781" cy="4297838"/>
          </a:xfrm>
          <a:prstGeom prst="rect">
            <a:avLst/>
          </a:prstGeom>
        </p:spPr>
      </p:pic>
    </p:spTree>
    <p:extLst>
      <p:ext uri="{BB962C8B-B14F-4D97-AF65-F5344CB8AC3E}">
        <p14:creationId xmlns:p14="http://schemas.microsoft.com/office/powerpoint/2010/main" val="810837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14.5 Классификация по типу управления</a:t>
            </a:r>
          </a:p>
        </p:txBody>
      </p:sp>
      <p:sp>
        <p:nvSpPr>
          <p:cNvPr id="3" name="Объект 2"/>
          <p:cNvSpPr>
            <a:spLocks noGrp="1"/>
          </p:cNvSpPr>
          <p:nvPr>
            <p:ph idx="1"/>
          </p:nvPr>
        </p:nvSpPr>
        <p:spPr/>
        <p:txBody>
          <a:bodyPr>
            <a:normAutofit fontScale="70000" lnSpcReduction="20000"/>
          </a:bodyPr>
          <a:lstStyle/>
          <a:p>
            <a:pPr marL="0" indent="0" algn="just">
              <a:buNone/>
            </a:pPr>
            <a:r>
              <a:rPr lang="ru-RU" dirty="0" smtClean="0"/>
              <a:t>     К </a:t>
            </a:r>
            <a:r>
              <a:rPr lang="ru-RU" dirty="0"/>
              <a:t>классическим относятся архитектуры, в которых последовательность действий процессора задается потоком машинных команд, образующих выполняемую им программу. Вторую группу (неклассические) образуют архитектуры, в которых последовательность действий определяется потоком обрабатываемых данных. Рассмотрим примеры неклассических архитектур.</a:t>
            </a:r>
          </a:p>
          <a:p>
            <a:pPr marL="0" indent="0" algn="just">
              <a:buNone/>
            </a:pPr>
            <a:endParaRPr lang="ru-RU" dirty="0"/>
          </a:p>
          <a:p>
            <a:pPr marL="0" indent="0" algn="just">
              <a:buNone/>
            </a:pPr>
            <a:r>
              <a:rPr lang="ru-RU" dirty="0" smtClean="0"/>
              <a:t>     В </a:t>
            </a:r>
            <a:r>
              <a:rPr lang="ru-RU" dirty="0"/>
              <a:t>машинах языков высокого уровня организация кодов данных и машинных команд привязывается к структурам данных и операциям над ним, характерным для того или иного языка программирования. В классических архитектурах единственной структурой данных, которая для обеспечения работы привязана к возможностям аппаратных средств, является последовательность бит в памяти. Наделение этой последовательности свойствами, превращающими ее в структуры данных, используемые в программах и необходимые для решения задач, возлагается на программное обеспечение, трансляторы и т.д. В архитектурах машин языков высокого уровня необходимые для языка структуры данных и операции над ними реализуются на аппаратном уровне, что влечет за собой существенное усложнение оборудования. Примеры: </a:t>
            </a:r>
            <a:r>
              <a:rPr lang="ru-RU" dirty="0" err="1"/>
              <a:t>Western</a:t>
            </a:r>
            <a:r>
              <a:rPr lang="ru-RU" dirty="0"/>
              <a:t> </a:t>
            </a:r>
            <a:r>
              <a:rPr lang="ru-RU" dirty="0" err="1"/>
              <a:t>Digital</a:t>
            </a:r>
            <a:r>
              <a:rPr lang="ru-RU" dirty="0"/>
              <a:t> </a:t>
            </a:r>
            <a:r>
              <a:rPr lang="ru-RU" dirty="0" err="1"/>
              <a:t>Pascal</a:t>
            </a:r>
            <a:r>
              <a:rPr lang="ru-RU" dirty="0"/>
              <a:t> </a:t>
            </a:r>
            <a:r>
              <a:rPr lang="ru-RU" dirty="0" err="1"/>
              <a:t>Microengine</a:t>
            </a:r>
            <a:r>
              <a:rPr lang="ru-RU" dirty="0"/>
              <a:t> – система, использовавшая в качестве машинного языка p-код </a:t>
            </a:r>
            <a:r>
              <a:rPr lang="ru-RU" dirty="0" err="1"/>
              <a:t>Pascal</a:t>
            </a:r>
            <a:r>
              <a:rPr lang="ru-RU" dirty="0"/>
              <a:t>; аппаратный интерпретатор </a:t>
            </a:r>
            <a:r>
              <a:rPr lang="ru-RU" dirty="0" err="1"/>
              <a:t>Java-байткода</a:t>
            </a:r>
            <a:r>
              <a:rPr lang="ru-RU" dirty="0"/>
              <a:t> – </a:t>
            </a:r>
            <a:r>
              <a:rPr lang="ru-RU" dirty="0" err="1"/>
              <a:t>Jazelle</a:t>
            </a:r>
            <a:r>
              <a:rPr lang="ru-RU" dirty="0"/>
              <a:t>.</a:t>
            </a:r>
          </a:p>
        </p:txBody>
      </p:sp>
    </p:spTree>
    <p:extLst>
      <p:ext uri="{BB962C8B-B14F-4D97-AF65-F5344CB8AC3E}">
        <p14:creationId xmlns:p14="http://schemas.microsoft.com/office/powerpoint/2010/main" val="26215620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10000"/>
          </a:bodyPr>
          <a:lstStyle/>
          <a:p>
            <a:pPr marL="0" indent="0" algn="just">
              <a:buNone/>
            </a:pPr>
            <a:r>
              <a:rPr lang="ru-RU" dirty="0" smtClean="0"/>
              <a:t>     Еще </a:t>
            </a:r>
            <a:r>
              <a:rPr lang="ru-RU" dirty="0"/>
              <a:t>одна группа – машины баз данных, представляющие собой специализированные системы, приспособленные для задач, выполняемых БД. В них широко используются различные реализации ассоциативной памяти и ассоциативных процессоров. Пример: система DBC.</a:t>
            </a:r>
          </a:p>
          <a:p>
            <a:pPr marL="0" indent="0" algn="just">
              <a:buNone/>
            </a:pPr>
            <a:endParaRPr lang="ru-RU" dirty="0"/>
          </a:p>
          <a:p>
            <a:pPr marL="0" indent="0" algn="just">
              <a:buNone/>
            </a:pPr>
            <a:r>
              <a:rPr lang="ru-RU" dirty="0" smtClean="0"/>
              <a:t>     Потоковые </a:t>
            </a:r>
            <a:r>
              <a:rPr lang="ru-RU" dirty="0"/>
              <a:t>компьютеры (</a:t>
            </a:r>
            <a:r>
              <a:rPr lang="ru-RU" dirty="0" err="1"/>
              <a:t>Data</a:t>
            </a:r>
            <a:r>
              <a:rPr lang="ru-RU" dirty="0"/>
              <a:t> </a:t>
            </a:r>
            <a:r>
              <a:rPr lang="ru-RU" dirty="0" err="1"/>
              <a:t>Flow</a:t>
            </a:r>
            <a:r>
              <a:rPr lang="ru-RU" dirty="0"/>
              <a:t> </a:t>
            </a:r>
            <a:r>
              <a:rPr lang="ru-RU" dirty="0" err="1"/>
              <a:t>Computers</a:t>
            </a:r>
            <a:r>
              <a:rPr lang="ru-RU" dirty="0"/>
              <a:t>) – компьютеры, управляемые потоком данных. В них нет счетчика команд, выполнение инструкций начинается по готовности их операндов. Используются в обработке сигналов, обработке графики, телеметрии.</a:t>
            </a:r>
          </a:p>
          <a:p>
            <a:pPr marL="0" indent="0" algn="just">
              <a:buNone/>
            </a:pPr>
            <a:endParaRPr lang="ru-RU" dirty="0"/>
          </a:p>
          <a:p>
            <a:pPr marL="0" indent="0" algn="just">
              <a:buNone/>
            </a:pPr>
            <a:r>
              <a:rPr lang="ru-RU" dirty="0" smtClean="0"/>
              <a:t>     Систолические </a:t>
            </a:r>
            <a:r>
              <a:rPr lang="ru-RU" dirty="0"/>
              <a:t>массивы – компьютеры, построенные из однотипных обрабатывающих элементов (DPU, рис. 14.7), каждый из которых соединен с небольшим числом соседей. Используются в обработке сигналов. Хорошо подходят для матричных операций.</a:t>
            </a:r>
          </a:p>
        </p:txBody>
      </p:sp>
    </p:spTree>
    <p:extLst>
      <p:ext uri="{BB962C8B-B14F-4D97-AF65-F5344CB8AC3E}">
        <p14:creationId xmlns:p14="http://schemas.microsoft.com/office/powerpoint/2010/main" val="1788386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000" dirty="0"/>
              <a:t>Систолическая структура</a:t>
            </a:r>
          </a:p>
        </p:txBody>
      </p:sp>
      <p:pic>
        <p:nvPicPr>
          <p:cNvPr id="4" name="Объект 3"/>
          <p:cNvPicPr>
            <a:picLocks noGrp="1" noChangeAspect="1"/>
          </p:cNvPicPr>
          <p:nvPr>
            <p:ph idx="1"/>
          </p:nvPr>
        </p:nvPicPr>
        <p:blipFill>
          <a:blip r:embed="rId2"/>
          <a:stretch>
            <a:fillRect/>
          </a:stretch>
        </p:blipFill>
        <p:spPr>
          <a:xfrm>
            <a:off x="3636879" y="1690688"/>
            <a:ext cx="4918241" cy="4460730"/>
          </a:xfrm>
          <a:prstGeom prst="rect">
            <a:avLst/>
          </a:prstGeom>
        </p:spPr>
      </p:pic>
    </p:spTree>
    <p:extLst>
      <p:ext uri="{BB962C8B-B14F-4D97-AF65-F5344CB8AC3E}">
        <p14:creationId xmlns:p14="http://schemas.microsoft.com/office/powerpoint/2010/main" val="3234917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7797"/>
            <a:ext cx="10515600" cy="5549166"/>
          </a:xfrm>
        </p:spPr>
        <p:txBody>
          <a:bodyPr>
            <a:normAutofit fontScale="92500" lnSpcReduction="10000"/>
          </a:bodyPr>
          <a:lstStyle/>
          <a:p>
            <a:pPr marL="0" indent="0">
              <a:buNone/>
            </a:pPr>
            <a:r>
              <a:rPr lang="ru-RU" dirty="0"/>
              <a:t> </a:t>
            </a:r>
            <a:r>
              <a:rPr lang="ru-RU" dirty="0" smtClean="0"/>
              <a:t>     Нейрокомпьютеры </a:t>
            </a:r>
            <a:r>
              <a:rPr lang="ru-RU" dirty="0"/>
              <a:t>– сеть простых процессорных элементов (см. персептрон, нейронные сети).</a:t>
            </a:r>
          </a:p>
          <a:p>
            <a:pPr marL="0" indent="0" algn="just">
              <a:buNone/>
            </a:pPr>
            <a:endParaRPr lang="ru-RU" dirty="0"/>
          </a:p>
          <a:p>
            <a:pPr marL="0" indent="0" algn="just">
              <a:buNone/>
            </a:pPr>
            <a:r>
              <a:rPr lang="ru-RU" dirty="0"/>
              <a:t> </a:t>
            </a:r>
            <a:r>
              <a:rPr lang="ru-RU" dirty="0" smtClean="0"/>
              <a:t>    В </a:t>
            </a:r>
            <a:r>
              <a:rPr lang="ru-RU" dirty="0"/>
              <a:t>настоящее время прогнозируется исчерпание возможностей дальнейшего наращивания эффективности систем, созданных по кремниевым технологиям. В связи с этим осуществляется поиск альтернативных вариантов развития. В частности начинают изучаться концепции квантовых, биологических (на основе молекул ДНК), оптических компьютеров.</a:t>
            </a:r>
          </a:p>
          <a:p>
            <a:pPr marL="0" indent="0" algn="just">
              <a:buNone/>
            </a:pPr>
            <a:endParaRPr lang="ru-RU" dirty="0"/>
          </a:p>
          <a:p>
            <a:pPr marL="0" indent="0" algn="just">
              <a:buNone/>
            </a:pPr>
            <a:r>
              <a:rPr lang="ru-RU" dirty="0"/>
              <a:t> </a:t>
            </a:r>
            <a:r>
              <a:rPr lang="ru-RU" dirty="0" smtClean="0"/>
              <a:t>    В </a:t>
            </a:r>
            <a:r>
              <a:rPr lang="ru-RU" dirty="0"/>
              <a:t>квантовых компьютерах основным логическим элементом является отдельный атом вещества. Такой элемент называют </a:t>
            </a:r>
            <a:r>
              <a:rPr lang="ru-RU" dirty="0" err="1"/>
              <a:t>кубитом</a:t>
            </a:r>
            <a:r>
              <a:rPr lang="ru-RU" dirty="0"/>
              <a:t> (</a:t>
            </a:r>
            <a:r>
              <a:rPr lang="ru-RU" dirty="0" err="1"/>
              <a:t>quantum</a:t>
            </a:r>
            <a:r>
              <a:rPr lang="ru-RU" dirty="0"/>
              <a:t> </a:t>
            </a:r>
            <a:r>
              <a:rPr lang="ru-RU" dirty="0" err="1"/>
              <a:t>bit</a:t>
            </a:r>
            <a:r>
              <a:rPr lang="ru-RU" dirty="0"/>
              <a:t>). Предполагается, что они позволят увеличить плотность хранения информации в миллионы раз и повысить параллельность вычислений.</a:t>
            </a:r>
          </a:p>
        </p:txBody>
      </p:sp>
    </p:spTree>
    <p:extLst>
      <p:ext uri="{BB962C8B-B14F-4D97-AF65-F5344CB8AC3E}">
        <p14:creationId xmlns:p14="http://schemas.microsoft.com/office/powerpoint/2010/main" val="5257899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04967"/>
            <a:ext cx="10515600" cy="5671996"/>
          </a:xfrm>
        </p:spPr>
        <p:txBody>
          <a:bodyPr>
            <a:normAutofit fontScale="92500" lnSpcReduction="10000"/>
          </a:bodyPr>
          <a:lstStyle/>
          <a:p>
            <a:pPr marL="0" indent="0" algn="just">
              <a:buNone/>
            </a:pPr>
            <a:r>
              <a:rPr lang="ru-RU" dirty="0" smtClean="0"/>
              <a:t>     В </a:t>
            </a:r>
            <a:r>
              <a:rPr lang="ru-RU" dirty="0"/>
              <a:t>оптических компьютерах оптоэлектронные логические схемы и запоминающие устройства, теоретически, обеспечивают улучшение рабочих характеристик в десятки миллионов раз, т.к. частоты оптических устройств гораздо выше частот, используемых в современных электронных системах.</a:t>
            </a:r>
          </a:p>
          <a:p>
            <a:pPr marL="0" indent="0" algn="just">
              <a:buNone/>
            </a:pPr>
            <a:endParaRPr lang="ru-RU" dirty="0"/>
          </a:p>
          <a:p>
            <a:pPr marL="0" indent="0" algn="just">
              <a:buNone/>
            </a:pPr>
            <a:r>
              <a:rPr lang="ru-RU" dirty="0" smtClean="0"/>
              <a:t>     В </a:t>
            </a:r>
            <a:r>
              <a:rPr lang="ru-RU" dirty="0"/>
              <a:t>вычислительных машинах, основанных на биотехнологических подходах, центральное место занимают так называемые ДНК-процессоры, представляющие собой молекулы ДНК. Операциям на данными в ДНК-процессоре соответствуют биохимические операции с молекулами ДНК. Предполагается, что за счет одновременного вступления в реакцию нескольких триллионов молекул скорость работы параллельной системы сможет достичь 1014 операций в секунду при достаточно простой структуре и малых размерах. В настоящее время практические успехи не велики. Однако предложены варианты создания логических вентилей на основе ДНК.</a:t>
            </a:r>
          </a:p>
        </p:txBody>
      </p:sp>
    </p:spTree>
    <p:extLst>
      <p:ext uri="{BB962C8B-B14F-4D97-AF65-F5344CB8AC3E}">
        <p14:creationId xmlns:p14="http://schemas.microsoft.com/office/powerpoint/2010/main" val="3082432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627797"/>
            <a:ext cx="10515600" cy="5549166"/>
          </a:xfrm>
        </p:spPr>
        <p:txBody>
          <a:bodyPr>
            <a:normAutofit fontScale="85000" lnSpcReduction="20000"/>
          </a:bodyPr>
          <a:lstStyle/>
          <a:p>
            <a:pPr marL="0" indent="0" algn="just">
              <a:buNone/>
            </a:pPr>
            <a:r>
              <a:rPr lang="ru-RU" dirty="0" smtClean="0"/>
              <a:t>     Все </a:t>
            </a:r>
            <a:r>
              <a:rPr lang="ru-RU" dirty="0" err="1"/>
              <a:t>обсуждавшиеся</a:t>
            </a:r>
            <a:r>
              <a:rPr lang="ru-RU" dirty="0"/>
              <a:t> ранее вычислительные системы относятся к группе ЦВМ. Отличительной особенностью их принципа действия является интерпретация любых действий над дискретными сигналами как арифметических (сложение, умножение и т.д.) или логических (конъюнкция, дизъюнкция и т.д.) операций на двоичными кодами. С помощью математических и алгоритмических методов и приемов необходимая обработка данных сводится к некоторой последовательности таких операций. Результатом обработки является двоичный код, который затем отображается в текстовом, числовом или графическом виде. Достоинствами цифрового подхода являются универсальный характер, возможность получения результата практических с любой необходимой точностью, наглядность, удобство работы.</a:t>
            </a:r>
          </a:p>
          <a:p>
            <a:pPr marL="0" indent="0" algn="just">
              <a:buNone/>
            </a:pPr>
            <a:endParaRPr lang="ru-RU" dirty="0"/>
          </a:p>
          <a:p>
            <a:pPr marL="0" indent="0" algn="just">
              <a:buNone/>
            </a:pPr>
            <a:r>
              <a:rPr lang="ru-RU" dirty="0" smtClean="0"/>
              <a:t>     В </a:t>
            </a:r>
            <a:r>
              <a:rPr lang="ru-RU" dirty="0"/>
              <a:t>АВМ используется не расчет по некоторому алгоритму, а моделирование, т.е. построение реальной физической модели, адекватной решаемой задаче. Явления, протекающие в модели, оказываются подобны изучаемым явлениям, если модель и решаемая задача описываются одними и теми же системами математических уравнений.</a:t>
            </a:r>
          </a:p>
        </p:txBody>
      </p:sp>
    </p:spTree>
    <p:extLst>
      <p:ext uri="{BB962C8B-B14F-4D97-AF65-F5344CB8AC3E}">
        <p14:creationId xmlns:p14="http://schemas.microsoft.com/office/powerpoint/2010/main" val="265354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77500" lnSpcReduction="20000"/>
          </a:bodyPr>
          <a:lstStyle/>
          <a:p>
            <a:pPr marL="0" indent="0" algn="just">
              <a:buNone/>
            </a:pPr>
            <a:r>
              <a:rPr lang="ru-RU" dirty="0" smtClean="0"/>
              <a:t>     В </a:t>
            </a:r>
            <a:r>
              <a:rPr lang="ru-RU" dirty="0"/>
              <a:t>АВМ решаемая задача обычно моделируется электрическими схемами, и решение получается после подачи на входы схемы напряжений, соответствующих исходным данным задачи. Решение получается не путем выполнения последовательности арифметических или других действий, которые могут занимать продолжительное время, а сразу после стабилизации уровней напряжения во всех участках цепи. При этом используются не два дискретных уровня напряжения, интерпретируемых как цифры 0 и 1, а целый интервал значений напряжений, каждая точка которого интерпретируется как вещественное значение. Это может отражаться на точности результатов</a:t>
            </a:r>
            <a:r>
              <a:rPr lang="ru-RU" dirty="0" smtClean="0"/>
              <a:t>.</a:t>
            </a:r>
            <a:endParaRPr lang="ru-RU" dirty="0"/>
          </a:p>
          <a:p>
            <a:pPr marL="0" indent="0" algn="just">
              <a:buNone/>
            </a:pPr>
            <a:r>
              <a:rPr lang="ru-RU" dirty="0" smtClean="0"/>
              <a:t>     Изменение </a:t>
            </a:r>
            <a:r>
              <a:rPr lang="ru-RU" dirty="0"/>
              <a:t>с течением времени напряжения в некоторой точке цепи соответствует изменению значения некоторой переменной моделируемой задачи. Решением считается совокупность значений параметров (ток, напряжение) моделирующей электрической схемы во всех ее точках</a:t>
            </a:r>
            <a:r>
              <a:rPr lang="ru-RU" dirty="0" smtClean="0"/>
              <a:t>.</a:t>
            </a:r>
          </a:p>
          <a:p>
            <a:pPr marL="0" indent="0" algn="just">
              <a:buNone/>
            </a:pPr>
            <a:r>
              <a:rPr lang="ru-RU" dirty="0" smtClean="0"/>
              <a:t>     Большинство </a:t>
            </a:r>
            <a:r>
              <a:rPr lang="ru-RU" dirty="0"/>
              <a:t>АВМ имеют фиксированную или коммутируемую архитектур. Основу машины составляют соединяемые между собой электрическими кабелями функциональные блоки, которые выполняют над непрерывными сигналами такие операции, как дифференцирование интегрирование и т.д. При любом изменении программ приходится выполнять </a:t>
            </a:r>
            <a:r>
              <a:rPr lang="ru-RU" dirty="0" err="1"/>
              <a:t>перекоммутацию</a:t>
            </a:r>
            <a:r>
              <a:rPr lang="ru-RU" dirty="0"/>
              <a:t> соединений между функциональными блоками, на что требуется довольно много времени</a:t>
            </a:r>
            <a:r>
              <a:rPr lang="ru-RU" dirty="0" smtClean="0"/>
              <a:t>.</a:t>
            </a:r>
            <a:endParaRPr lang="ru-RU" dirty="0"/>
          </a:p>
          <a:p>
            <a:pPr marL="0" indent="0" algn="just">
              <a:buNone/>
            </a:pPr>
            <a:r>
              <a:rPr lang="ru-RU" dirty="0" smtClean="0"/>
              <a:t>     С </a:t>
            </a:r>
            <a:r>
              <a:rPr lang="ru-RU" dirty="0"/>
              <a:t>точки зрения решения задачи, можно считать, что каждый функциональный блок получает на входе функцию и выдает на выходе ее производную, первообразную или другую функцию-результат.</a:t>
            </a:r>
          </a:p>
        </p:txBody>
      </p:sp>
    </p:spTree>
    <p:extLst>
      <p:ext uri="{BB962C8B-B14F-4D97-AF65-F5344CB8AC3E}">
        <p14:creationId xmlns:p14="http://schemas.microsoft.com/office/powerpoint/2010/main" val="2336043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532263"/>
            <a:ext cx="10515600" cy="5644700"/>
          </a:xfrm>
        </p:spPr>
        <p:txBody>
          <a:bodyPr>
            <a:normAutofit fontScale="92500" lnSpcReduction="20000"/>
          </a:bodyPr>
          <a:lstStyle/>
          <a:p>
            <a:pPr marL="0" indent="0" algn="just">
              <a:buNone/>
            </a:pPr>
            <a:r>
              <a:rPr lang="ru-RU" dirty="0" smtClean="0"/>
              <a:t>     В </a:t>
            </a:r>
            <a:r>
              <a:rPr lang="ru-RU" dirty="0"/>
              <a:t>связи с высоким уровнем параллелизма производительность аналоговых машин на специальных классах задач может многократно превосходить производительность самых современных цифровых машин</a:t>
            </a:r>
            <a:r>
              <a:rPr lang="ru-RU" dirty="0" smtClean="0"/>
              <a:t>.</a:t>
            </a:r>
          </a:p>
          <a:p>
            <a:pPr marL="0" indent="0" algn="just">
              <a:buNone/>
            </a:pPr>
            <a:endParaRPr lang="ru-RU" dirty="0"/>
          </a:p>
          <a:p>
            <a:pPr marL="0" indent="0" algn="just">
              <a:buNone/>
            </a:pPr>
            <a:r>
              <a:rPr lang="ru-RU" dirty="0" smtClean="0"/>
              <a:t>     АВМ </a:t>
            </a:r>
            <a:r>
              <a:rPr lang="ru-RU" dirty="0"/>
              <a:t>относятся к узкоспециализированным системам, которые успешно применяются при решении задач нескольких специальных классов. Наиболее выгодно использование АВМ для решения задач, описываемых системами дифференциальных, интегральных и интегрально-дифференциальных уравнений. АВМ широко применяются в системах автоматического регулирования, например, для контроля производственных процессов, в бортовых вычислительных самолетов, судов</a:t>
            </a:r>
            <a:r>
              <a:rPr lang="ru-RU" dirty="0" smtClean="0"/>
              <a:t>.</a:t>
            </a:r>
          </a:p>
          <a:p>
            <a:pPr marL="0" indent="0" algn="just">
              <a:buNone/>
            </a:pPr>
            <a:endParaRPr lang="ru-RU" dirty="0"/>
          </a:p>
          <a:p>
            <a:pPr marL="0" indent="0" algn="just">
              <a:buNone/>
            </a:pPr>
            <a:r>
              <a:rPr lang="ru-RU" dirty="0" smtClean="0"/>
              <a:t>      АВМ </a:t>
            </a:r>
            <a:r>
              <a:rPr lang="ru-RU" dirty="0"/>
              <a:t>делятся на универсальные и специализированные. Универсальные используются для решения целого круга задач, в то время как специализированные нацелены только на одну задачу.</a:t>
            </a:r>
          </a:p>
        </p:txBody>
      </p:sp>
    </p:spTree>
    <p:extLst>
      <p:ext uri="{BB962C8B-B14F-4D97-AF65-F5344CB8AC3E}">
        <p14:creationId xmlns:p14="http://schemas.microsoft.com/office/powerpoint/2010/main" val="2245207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36979"/>
            <a:ext cx="10515600" cy="5439984"/>
          </a:xfrm>
        </p:spPr>
        <p:txBody>
          <a:bodyPr>
            <a:normAutofit/>
          </a:bodyPr>
          <a:lstStyle/>
          <a:p>
            <a:pPr marL="0" indent="0" algn="just">
              <a:buNone/>
            </a:pPr>
            <a:r>
              <a:rPr lang="ru-RU" sz="3200" dirty="0" smtClean="0"/>
              <a:t>В настоящее время появляются гибридные вычислительные машины (ГВМ) сочетающие достоинства АВМ и ЦВМ. Взаимодействие аналоговых и цифровых модулей таких ВМ осуществляется через аналого-цифровые и цифро-аналоговые преобразователи (АЦП), (ЦАП). ГВМ применяются в задачах моделирования процессов в реальном времени, моделировании биологических систем, статистическом моделировании, оптимизации систем управления, решении нелинейных уравнений в частных производных.</a:t>
            </a:r>
            <a:endParaRPr lang="ru-RU" sz="3200" dirty="0"/>
          </a:p>
        </p:txBody>
      </p:sp>
    </p:spTree>
    <p:extLst>
      <p:ext uri="{BB962C8B-B14F-4D97-AF65-F5344CB8AC3E}">
        <p14:creationId xmlns:p14="http://schemas.microsoft.com/office/powerpoint/2010/main" val="2215375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14.2 Классификация по </a:t>
            </a:r>
            <a:r>
              <a:rPr lang="ru-RU" b="1" dirty="0" smtClean="0"/>
              <a:t>поколениям</a:t>
            </a:r>
            <a:endParaRPr lang="ru-RU" dirty="0"/>
          </a:p>
        </p:txBody>
      </p:sp>
      <p:sp>
        <p:nvSpPr>
          <p:cNvPr id="3" name="Объект 2"/>
          <p:cNvSpPr>
            <a:spLocks noGrp="1"/>
          </p:cNvSpPr>
          <p:nvPr>
            <p:ph idx="1"/>
          </p:nvPr>
        </p:nvSpPr>
        <p:spPr/>
        <p:txBody>
          <a:bodyPr>
            <a:normAutofit lnSpcReduction="10000"/>
          </a:bodyPr>
          <a:lstStyle/>
          <a:p>
            <a:pPr marL="0" indent="0" algn="just">
              <a:buNone/>
            </a:pPr>
            <a:r>
              <a:rPr lang="ru-RU" dirty="0"/>
              <a:t>Выделяют следующие поколения:</a:t>
            </a:r>
          </a:p>
          <a:p>
            <a:pPr marL="0" indent="0" algn="just">
              <a:buNone/>
            </a:pPr>
            <a:endParaRPr lang="ru-RU" dirty="0"/>
          </a:p>
          <a:p>
            <a:pPr marL="0" indent="0" algn="just">
              <a:buNone/>
            </a:pPr>
            <a:r>
              <a:rPr lang="ru-RU" b="1" dirty="0"/>
              <a:t>нулевое поколение </a:t>
            </a:r>
            <a:r>
              <a:rPr lang="ru-RU" dirty="0"/>
              <a:t>(1642 – 1945</a:t>
            </a:r>
            <a:r>
              <a:rPr lang="ru-RU" dirty="0" smtClean="0"/>
              <a:t>);</a:t>
            </a:r>
            <a:endParaRPr lang="ru-RU" dirty="0"/>
          </a:p>
          <a:p>
            <a:pPr marL="0" indent="0" algn="just">
              <a:buNone/>
            </a:pPr>
            <a:r>
              <a:rPr lang="ru-RU" b="1" dirty="0"/>
              <a:t>первое поколение </a:t>
            </a:r>
            <a:r>
              <a:rPr lang="ru-RU" dirty="0"/>
              <a:t>(1945 – 1955) – вакуумные лампы</a:t>
            </a:r>
            <a:r>
              <a:rPr lang="ru-RU" dirty="0" smtClean="0"/>
              <a:t>;</a:t>
            </a:r>
            <a:endParaRPr lang="ru-RU" dirty="0"/>
          </a:p>
          <a:p>
            <a:pPr marL="0" indent="0" algn="just">
              <a:buNone/>
            </a:pPr>
            <a:r>
              <a:rPr lang="ru-RU" b="1" dirty="0"/>
              <a:t>второе поколение </a:t>
            </a:r>
            <a:r>
              <a:rPr lang="ru-RU" dirty="0"/>
              <a:t>(1955 – 1965) – транзисторы</a:t>
            </a:r>
            <a:r>
              <a:rPr lang="ru-RU" dirty="0" smtClean="0"/>
              <a:t>;</a:t>
            </a:r>
            <a:endParaRPr lang="ru-RU" dirty="0"/>
          </a:p>
          <a:p>
            <a:pPr marL="0" indent="0" algn="just">
              <a:buNone/>
            </a:pPr>
            <a:r>
              <a:rPr lang="ru-RU" b="1" dirty="0"/>
              <a:t>третье поколение </a:t>
            </a:r>
            <a:r>
              <a:rPr lang="ru-RU" dirty="0"/>
              <a:t>(1965 – 1980) – интегральные схемы</a:t>
            </a:r>
            <a:r>
              <a:rPr lang="ru-RU" dirty="0" smtClean="0"/>
              <a:t>;</a:t>
            </a:r>
            <a:endParaRPr lang="ru-RU" dirty="0"/>
          </a:p>
          <a:p>
            <a:pPr marL="0" indent="0" algn="just">
              <a:buNone/>
            </a:pPr>
            <a:r>
              <a:rPr lang="ru-RU" b="1" dirty="0"/>
              <a:t>четвертое поколение </a:t>
            </a:r>
            <a:r>
              <a:rPr lang="ru-RU" dirty="0"/>
              <a:t>(1980 - ?) – сверхбольшие интегральные схемы (СБИС</a:t>
            </a:r>
            <a:r>
              <a:rPr lang="ru-RU" dirty="0" smtClean="0"/>
              <a:t>);</a:t>
            </a:r>
            <a:endParaRPr lang="ru-RU" dirty="0"/>
          </a:p>
          <a:p>
            <a:pPr marL="0" indent="0" algn="just">
              <a:buNone/>
            </a:pPr>
            <a:r>
              <a:rPr lang="ru-RU" b="1" dirty="0"/>
              <a:t>пятое поколение</a:t>
            </a:r>
            <a:r>
              <a:rPr lang="ru-RU" dirty="0"/>
              <a:t>.</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3443428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709684"/>
            <a:ext cx="10515600" cy="5467279"/>
          </a:xfrm>
        </p:spPr>
        <p:txBody>
          <a:bodyPr>
            <a:normAutofit fontScale="77500" lnSpcReduction="20000"/>
          </a:bodyPr>
          <a:lstStyle/>
          <a:p>
            <a:pPr marL="0" indent="0" algn="just">
              <a:buNone/>
            </a:pPr>
            <a:r>
              <a:rPr lang="ru-RU" dirty="0" smtClean="0"/>
              <a:t>     К </a:t>
            </a:r>
            <a:r>
              <a:rPr lang="ru-RU" b="1" dirty="0"/>
              <a:t>нулевому поколению </a:t>
            </a:r>
            <a:r>
              <a:rPr lang="ru-RU" dirty="0"/>
              <a:t>относят компьютеры, созданные до 1945 года.</a:t>
            </a:r>
          </a:p>
          <a:p>
            <a:pPr marL="0" indent="0" algn="just">
              <a:buNone/>
            </a:pPr>
            <a:endParaRPr lang="ru-RU" dirty="0"/>
          </a:p>
          <a:p>
            <a:pPr marL="0" indent="0" algn="just">
              <a:buNone/>
            </a:pPr>
            <a:r>
              <a:rPr lang="ru-RU" dirty="0" smtClean="0"/>
              <a:t>     </a:t>
            </a:r>
            <a:r>
              <a:rPr lang="ru-RU" dirty="0" err="1" smtClean="0"/>
              <a:t>Блез</a:t>
            </a:r>
            <a:r>
              <a:rPr lang="ru-RU" dirty="0" smtClean="0"/>
              <a:t> </a:t>
            </a:r>
            <a:r>
              <a:rPr lang="ru-RU" dirty="0"/>
              <a:t>Паскаль в возрасте 19 лет создал механическую счетную машину (1642), поддерживающую операции сложения и вычитания. Вильгельм Лейбниц в 1673 году создал механическую счетную машину с поддержкой сложения, вычитания, умножения и деления. Чарльз Бэббидж создал разностную машину для навигационных расчетов, использующую для ввода/вывода метод перфорирования. Позже он создал аналитическую машину, первое программируемое вычислительное устройство (механическое</a:t>
            </a:r>
            <a:r>
              <a:rPr lang="ru-RU" dirty="0" smtClean="0"/>
              <a:t>).</a:t>
            </a:r>
          </a:p>
          <a:p>
            <a:pPr marL="0" indent="0" algn="just">
              <a:buNone/>
            </a:pPr>
            <a:r>
              <a:rPr lang="ru-RU" dirty="0" smtClean="0"/>
              <a:t>     В </a:t>
            </a:r>
            <a:r>
              <a:rPr lang="ru-RU" dirty="0"/>
              <a:t>ХХ веке Конрад </a:t>
            </a:r>
            <a:r>
              <a:rPr lang="ru-RU" dirty="0" err="1"/>
              <a:t>Цузе</a:t>
            </a:r>
            <a:r>
              <a:rPr lang="ru-RU" dirty="0"/>
              <a:t> спроектировал в Германии несколько вычислительных машин (Z1 – механическая с электроприводом (1938), Z2 – на основе реле, Z3 – первый программируемый компьютер (1941), Z4 (1950)), первый высокоуровневый язык программирования </a:t>
            </a:r>
            <a:r>
              <a:rPr lang="ru-RU" dirty="0" err="1"/>
              <a:t>Plankalkul</a:t>
            </a:r>
            <a:r>
              <a:rPr lang="ru-RU" dirty="0"/>
              <a:t> (1943-1945) для Z4 с поддержкой присваивания, условных переходов, циклов, массивов, записей, механизма исключений и др. Его компьютеры осуществляли ввод/вывод с использованием перфокарт, работали в двоичной системе счисления. В ходе войны большинство из прототипов машин были уничтожены</a:t>
            </a:r>
            <a:r>
              <a:rPr lang="ru-RU" dirty="0" smtClean="0"/>
              <a:t>.</a:t>
            </a:r>
            <a:endParaRPr lang="ru-RU" dirty="0"/>
          </a:p>
          <a:p>
            <a:pPr marL="0" indent="0" algn="just">
              <a:buNone/>
            </a:pPr>
            <a:r>
              <a:rPr lang="ru-RU" dirty="0" smtClean="0"/>
              <a:t>     </a:t>
            </a:r>
            <a:r>
              <a:rPr lang="ru-RU" dirty="0" err="1" smtClean="0"/>
              <a:t>Говард</a:t>
            </a:r>
            <a:r>
              <a:rPr lang="ru-RU" dirty="0" smtClean="0"/>
              <a:t> </a:t>
            </a:r>
            <a:r>
              <a:rPr lang="ru-RU" dirty="0" err="1"/>
              <a:t>Айкен</a:t>
            </a:r>
            <a:r>
              <a:rPr lang="ru-RU" dirty="0"/>
              <a:t> создал в 1944 году в Гарварде машину </a:t>
            </a:r>
            <a:r>
              <a:rPr lang="ru-RU" dirty="0" err="1"/>
              <a:t>Mark</a:t>
            </a:r>
            <a:r>
              <a:rPr lang="ru-RU" dirty="0"/>
              <a:t> I руководствуясь идеями Бэббиджа, но на основе реле. В ней также использовались перфокарты, но десятичная система.</a:t>
            </a:r>
          </a:p>
        </p:txBody>
      </p:sp>
    </p:spTree>
    <p:extLst>
      <p:ext uri="{BB962C8B-B14F-4D97-AF65-F5344CB8AC3E}">
        <p14:creationId xmlns:p14="http://schemas.microsoft.com/office/powerpoint/2010/main" val="399601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3483</Words>
  <Application>Microsoft Office PowerPoint</Application>
  <PresentationFormat>Широкоэкранный</PresentationFormat>
  <Paragraphs>151</Paragraphs>
  <Slides>37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37</vt:i4>
      </vt:variant>
    </vt:vector>
  </HeadingPairs>
  <TitlesOfParts>
    <vt:vector size="41" baseType="lpstr">
      <vt:lpstr>Arial</vt:lpstr>
      <vt:lpstr>Calibri</vt:lpstr>
      <vt:lpstr>Calibri Light</vt:lpstr>
      <vt:lpstr>Тема Office</vt:lpstr>
      <vt:lpstr>14. Классификация архитектур </vt:lpstr>
      <vt:lpstr>Презентация PowerPoint</vt:lpstr>
      <vt:lpstr>14.1 Классификация по принципу действия</vt:lpstr>
      <vt:lpstr>Презентация PowerPoint</vt:lpstr>
      <vt:lpstr>Презентация PowerPoint</vt:lpstr>
      <vt:lpstr>Презентация PowerPoint</vt:lpstr>
      <vt:lpstr>Презентация PowerPoint</vt:lpstr>
      <vt:lpstr>14.2 Классификация по поколениям</vt:lpstr>
      <vt:lpstr>Презентация PowerPoint</vt:lpstr>
      <vt:lpstr>Презентация PowerPoint</vt:lpstr>
      <vt:lpstr>Презентация PowerPoint</vt:lpstr>
      <vt:lpstr>Презентация PowerPoint</vt:lpstr>
      <vt:lpstr>Презентация PowerPoint</vt:lpstr>
      <vt:lpstr>14.3 Функциональная классификация</vt:lpstr>
      <vt:lpstr>Презентация PowerPoint</vt:lpstr>
      <vt:lpstr>14.4 Классификация по архитектуре системы команд</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14.4.1 Предпосылки появления и идеи RISC</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14.5 Классификация по типу управления</vt:lpstr>
      <vt:lpstr>Презентация PowerPoint</vt:lpstr>
      <vt:lpstr>Систолическая структура</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Классификация архитектур</dc:title>
  <dc:creator>Учетная запись Майкрософт</dc:creator>
  <cp:lastModifiedBy>Учетная запись Майкрософт</cp:lastModifiedBy>
  <cp:revision>16</cp:revision>
  <dcterms:created xsi:type="dcterms:W3CDTF">2022-10-28T12:23:46Z</dcterms:created>
  <dcterms:modified xsi:type="dcterms:W3CDTF">2022-11-02T20:35:11Z</dcterms:modified>
</cp:coreProperties>
</file>