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3" r:id="rId30"/>
    <p:sldId id="284" r:id="rId31"/>
    <p:sldId id="286" r:id="rId32"/>
    <p:sldId id="289" r:id="rId33"/>
    <p:sldId id="287" r:id="rId34"/>
    <p:sldId id="293" r:id="rId35"/>
    <p:sldId id="288" r:id="rId36"/>
    <p:sldId id="290" r:id="rId37"/>
    <p:sldId id="291" r:id="rId38"/>
    <p:sldId id="292" r:id="rId39"/>
    <p:sldId id="294" r:id="rId40"/>
    <p:sldId id="295" r:id="rId41"/>
    <p:sldId id="296" r:id="rId42"/>
    <p:sldId id="298" r:id="rId43"/>
    <p:sldId id="299" r:id="rId44"/>
    <p:sldId id="300" r:id="rId4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B7D5C3A-EFB0-4862-8706-033832848A81}" type="datetimeFigureOut">
              <a:rPr lang="ru-RU" smtClean="0"/>
              <a:t>03.11.2022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4CB28B4-86CF-4E4C-A374-0E6310E5513F}" type="slidenum">
              <a:rPr lang="ru-RU" smtClean="0"/>
              <a:t>‹#›</a:t>
            </a:fld>
            <a:endParaRPr lang="ru-RU"/>
          </a:p>
        </p:txBody>
      </p:sp>
    </p:spTree>
    <p:extLst>
      <p:ext uri="{BB962C8B-B14F-4D97-AF65-F5344CB8AC3E}">
        <p14:creationId xmlns:p14="http://schemas.microsoft.com/office/powerpoint/2010/main" val="848926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B7D5C3A-EFB0-4862-8706-033832848A81}" type="datetimeFigureOut">
              <a:rPr lang="ru-RU" smtClean="0"/>
              <a:t>03.11.2022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4CB28B4-86CF-4E4C-A374-0E6310E5513F}" type="slidenum">
              <a:rPr lang="ru-RU" smtClean="0"/>
              <a:t>‹#›</a:t>
            </a:fld>
            <a:endParaRPr lang="ru-RU"/>
          </a:p>
        </p:txBody>
      </p:sp>
    </p:spTree>
    <p:extLst>
      <p:ext uri="{BB962C8B-B14F-4D97-AF65-F5344CB8AC3E}">
        <p14:creationId xmlns:p14="http://schemas.microsoft.com/office/powerpoint/2010/main" val="76813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B7D5C3A-EFB0-4862-8706-033832848A81}" type="datetimeFigureOut">
              <a:rPr lang="ru-RU" smtClean="0"/>
              <a:t>03.11.2022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4CB28B4-86CF-4E4C-A374-0E6310E5513F}" type="slidenum">
              <a:rPr lang="ru-RU" smtClean="0"/>
              <a:t>‹#›</a:t>
            </a:fld>
            <a:endParaRPr lang="ru-RU"/>
          </a:p>
        </p:txBody>
      </p:sp>
    </p:spTree>
    <p:extLst>
      <p:ext uri="{BB962C8B-B14F-4D97-AF65-F5344CB8AC3E}">
        <p14:creationId xmlns:p14="http://schemas.microsoft.com/office/powerpoint/2010/main" val="2006193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B7D5C3A-EFB0-4862-8706-033832848A81}" type="datetimeFigureOut">
              <a:rPr lang="ru-RU" smtClean="0"/>
              <a:t>03.11.2022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4CB28B4-86CF-4E4C-A374-0E6310E5513F}" type="slidenum">
              <a:rPr lang="ru-RU" smtClean="0"/>
              <a:t>‹#›</a:t>
            </a:fld>
            <a:endParaRPr lang="ru-RU"/>
          </a:p>
        </p:txBody>
      </p:sp>
    </p:spTree>
    <p:extLst>
      <p:ext uri="{BB962C8B-B14F-4D97-AF65-F5344CB8AC3E}">
        <p14:creationId xmlns:p14="http://schemas.microsoft.com/office/powerpoint/2010/main" val="389385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B7D5C3A-EFB0-4862-8706-033832848A81}" type="datetimeFigureOut">
              <a:rPr lang="ru-RU" smtClean="0"/>
              <a:t>03.11.2022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4CB28B4-86CF-4E4C-A374-0E6310E5513F}" type="slidenum">
              <a:rPr lang="ru-RU" smtClean="0"/>
              <a:t>‹#›</a:t>
            </a:fld>
            <a:endParaRPr lang="ru-RU"/>
          </a:p>
        </p:txBody>
      </p:sp>
    </p:spTree>
    <p:extLst>
      <p:ext uri="{BB962C8B-B14F-4D97-AF65-F5344CB8AC3E}">
        <p14:creationId xmlns:p14="http://schemas.microsoft.com/office/powerpoint/2010/main" val="420120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B7D5C3A-EFB0-4862-8706-033832848A81}" type="datetimeFigureOut">
              <a:rPr lang="ru-RU" smtClean="0"/>
              <a:t>03.11.2022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4CB28B4-86CF-4E4C-A374-0E6310E5513F}" type="slidenum">
              <a:rPr lang="ru-RU" smtClean="0"/>
              <a:t>‹#›</a:t>
            </a:fld>
            <a:endParaRPr lang="ru-RU"/>
          </a:p>
        </p:txBody>
      </p:sp>
    </p:spTree>
    <p:extLst>
      <p:ext uri="{BB962C8B-B14F-4D97-AF65-F5344CB8AC3E}">
        <p14:creationId xmlns:p14="http://schemas.microsoft.com/office/powerpoint/2010/main" val="64799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B7D5C3A-EFB0-4862-8706-033832848A81}" type="datetimeFigureOut">
              <a:rPr lang="ru-RU" smtClean="0"/>
              <a:t>03.11.2022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4CB28B4-86CF-4E4C-A374-0E6310E5513F}" type="slidenum">
              <a:rPr lang="ru-RU" smtClean="0"/>
              <a:t>‹#›</a:t>
            </a:fld>
            <a:endParaRPr lang="ru-RU"/>
          </a:p>
        </p:txBody>
      </p:sp>
    </p:spTree>
    <p:extLst>
      <p:ext uri="{BB962C8B-B14F-4D97-AF65-F5344CB8AC3E}">
        <p14:creationId xmlns:p14="http://schemas.microsoft.com/office/powerpoint/2010/main" val="46344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B7D5C3A-EFB0-4862-8706-033832848A81}" type="datetimeFigureOut">
              <a:rPr lang="ru-RU" smtClean="0"/>
              <a:t>03.11.2022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4CB28B4-86CF-4E4C-A374-0E6310E5513F}" type="slidenum">
              <a:rPr lang="ru-RU" smtClean="0"/>
              <a:t>‹#›</a:t>
            </a:fld>
            <a:endParaRPr lang="ru-RU"/>
          </a:p>
        </p:txBody>
      </p:sp>
    </p:spTree>
    <p:extLst>
      <p:ext uri="{BB962C8B-B14F-4D97-AF65-F5344CB8AC3E}">
        <p14:creationId xmlns:p14="http://schemas.microsoft.com/office/powerpoint/2010/main" val="268870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B7D5C3A-EFB0-4862-8706-033832848A81}" type="datetimeFigureOut">
              <a:rPr lang="ru-RU" smtClean="0"/>
              <a:t>03.11.2022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4CB28B4-86CF-4E4C-A374-0E6310E5513F}" type="slidenum">
              <a:rPr lang="ru-RU" smtClean="0"/>
              <a:t>‹#›</a:t>
            </a:fld>
            <a:endParaRPr lang="ru-RU"/>
          </a:p>
        </p:txBody>
      </p:sp>
    </p:spTree>
    <p:extLst>
      <p:ext uri="{BB962C8B-B14F-4D97-AF65-F5344CB8AC3E}">
        <p14:creationId xmlns:p14="http://schemas.microsoft.com/office/powerpoint/2010/main" val="212859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B7D5C3A-EFB0-4862-8706-033832848A81}" type="datetimeFigureOut">
              <a:rPr lang="ru-RU" smtClean="0"/>
              <a:t>03.11.2022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4CB28B4-86CF-4E4C-A374-0E6310E5513F}" type="slidenum">
              <a:rPr lang="ru-RU" smtClean="0"/>
              <a:t>‹#›</a:t>
            </a:fld>
            <a:endParaRPr lang="ru-RU"/>
          </a:p>
        </p:txBody>
      </p:sp>
    </p:spTree>
    <p:extLst>
      <p:ext uri="{BB962C8B-B14F-4D97-AF65-F5344CB8AC3E}">
        <p14:creationId xmlns:p14="http://schemas.microsoft.com/office/powerpoint/2010/main" val="277167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B7D5C3A-EFB0-4862-8706-033832848A81}" type="datetimeFigureOut">
              <a:rPr lang="ru-RU" smtClean="0"/>
              <a:t>03.11.2022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4CB28B4-86CF-4E4C-A374-0E6310E5513F}" type="slidenum">
              <a:rPr lang="ru-RU" smtClean="0"/>
              <a:t>‹#›</a:t>
            </a:fld>
            <a:endParaRPr lang="ru-RU"/>
          </a:p>
        </p:txBody>
      </p:sp>
    </p:spTree>
    <p:extLst>
      <p:ext uri="{BB962C8B-B14F-4D97-AF65-F5344CB8AC3E}">
        <p14:creationId xmlns:p14="http://schemas.microsoft.com/office/powerpoint/2010/main" val="4187916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D5C3A-EFB0-4862-8706-033832848A81}" type="datetimeFigureOut">
              <a:rPr lang="ru-RU" smtClean="0"/>
              <a:t>03.11.2022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CB28B4-86CF-4E4C-A374-0E6310E5513F}" type="slidenum">
              <a:rPr lang="ru-RU" smtClean="0"/>
              <a:t>‹#›</a:t>
            </a:fld>
            <a:endParaRPr lang="ru-RU"/>
          </a:p>
        </p:txBody>
      </p:sp>
    </p:spTree>
    <p:extLst>
      <p:ext uri="{BB962C8B-B14F-4D97-AF65-F5344CB8AC3E}">
        <p14:creationId xmlns:p14="http://schemas.microsoft.com/office/powerpoint/2010/main" val="1133217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b="1" dirty="0"/>
              <a:t>15. Семейства </a:t>
            </a:r>
            <a:r>
              <a:rPr lang="ru-RU" b="1" dirty="0" smtClean="0"/>
              <a:t>микропроцессоров</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4249374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09684"/>
            <a:ext cx="10515600" cy="5467279"/>
          </a:xfrm>
        </p:spPr>
        <p:txBody>
          <a:bodyPr>
            <a:normAutofit/>
          </a:bodyPr>
          <a:lstStyle/>
          <a:p>
            <a:pPr marL="0" indent="0">
              <a:buNone/>
            </a:pPr>
            <a:r>
              <a:rPr lang="ru-RU" b="1" dirty="0" smtClean="0"/>
              <a:t>Система памяти</a:t>
            </a:r>
          </a:p>
          <a:p>
            <a:pPr marL="0" indent="0">
              <a:buNone/>
            </a:pPr>
            <a:endParaRPr lang="ru-RU" dirty="0" smtClean="0"/>
          </a:p>
          <a:p>
            <a:pPr marL="0" indent="0" algn="just">
              <a:buNone/>
            </a:pPr>
            <a:r>
              <a:rPr lang="ru-RU" dirty="0" smtClean="0"/>
              <a:t>     Система памяти обрабатывает до 2 запросов от целочисленных конвейеров на каждом такте. Т.е. обращения к кэшу происходят дважды за такт. Это реализовано с помощью конвейеризации кэша.</a:t>
            </a:r>
          </a:p>
          <a:p>
            <a:pPr marL="0" indent="0" algn="just">
              <a:buNone/>
            </a:pPr>
            <a:r>
              <a:rPr lang="ru-RU" dirty="0" smtClean="0"/>
              <a:t>     Процессор поддерживает с одной стороны выполнение не по порядку, а с другой -  упорядоченную модель памяти. Система памяти разрешает конфликты памяти (считывание значения до предыдущей записи по тому же адресу). Для этого устанавливается специальный бит таблице ожидания считывания, а в очереди инструкций выдача инструкции считывания откладывается до завершения всех операций записи.</a:t>
            </a:r>
            <a:endParaRPr lang="ru-RU" dirty="0"/>
          </a:p>
        </p:txBody>
      </p:sp>
    </p:spTree>
    <p:extLst>
      <p:ext uri="{BB962C8B-B14F-4D97-AF65-F5344CB8AC3E}">
        <p14:creationId xmlns:p14="http://schemas.microsoft.com/office/powerpoint/2010/main" val="1651737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59558"/>
            <a:ext cx="10515600" cy="5617405"/>
          </a:xfrm>
        </p:spPr>
        <p:txBody>
          <a:bodyPr>
            <a:normAutofit/>
          </a:bodyPr>
          <a:lstStyle/>
          <a:p>
            <a:pPr marL="0" indent="0" algn="just">
              <a:buNone/>
            </a:pPr>
            <a:r>
              <a:rPr lang="ru-RU" dirty="0" smtClean="0"/>
              <a:t>     При загрузке данных из кэша требуется 3 такта для определения попадания/промаха. За это время запускаются потребители данных инструкций, к которым данные в случае попадания будут доставлены по путям ускоренной пересылки. Более того, будут запущены даже потребители потребителей. В результате, если произойдет промах кэша, то несколько некорректных инструкций будут находиться на стадии выполнения. Чтобы не очищать весь конвейер используются </a:t>
            </a:r>
            <a:r>
              <a:rPr lang="ru-RU" dirty="0" err="1" smtClean="0"/>
              <a:t>микроспекуляции</a:t>
            </a:r>
            <a:r>
              <a:rPr lang="ru-RU" dirty="0" smtClean="0"/>
              <a:t> внутри конвейера: последние такты конвейера аннулируются, а выданные инструкции, использующие результат «промаха» заносятся обратно в очередь инструкций.</a:t>
            </a:r>
          </a:p>
          <a:p>
            <a:pPr marL="0" indent="0" algn="just">
              <a:buNone/>
            </a:pPr>
            <a:r>
              <a:rPr lang="ru-RU" dirty="0" smtClean="0"/>
              <a:t>     Предусмотрена не только аппаратная, но и программная предвыборка кэша: специальные инструкции могут загружать блоки, удалять блоки из кэша, заменять без считывания.</a:t>
            </a:r>
            <a:endParaRPr lang="ru-RU" dirty="0"/>
          </a:p>
        </p:txBody>
      </p:sp>
    </p:spTree>
    <p:extLst>
      <p:ext uri="{BB962C8B-B14F-4D97-AF65-F5344CB8AC3E}">
        <p14:creationId xmlns:p14="http://schemas.microsoft.com/office/powerpoint/2010/main" val="955844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04967"/>
            <a:ext cx="10515600" cy="5671996"/>
          </a:xfrm>
        </p:spPr>
        <p:txBody>
          <a:bodyPr/>
          <a:lstStyle/>
          <a:p>
            <a:pPr marL="0" indent="0">
              <a:buNone/>
            </a:pPr>
            <a:r>
              <a:rPr lang="ru-RU" b="1" dirty="0" smtClean="0"/>
              <a:t>Виртуальная память</a:t>
            </a:r>
          </a:p>
          <a:p>
            <a:pPr marL="0" indent="0">
              <a:buNone/>
            </a:pPr>
            <a:endParaRPr lang="ru-RU" dirty="0" smtClean="0"/>
          </a:p>
          <a:p>
            <a:pPr marL="0" indent="0" algn="just">
              <a:buNone/>
            </a:pPr>
            <a:r>
              <a:rPr lang="ru-RU" dirty="0" smtClean="0"/>
              <a:t>     </a:t>
            </a:r>
            <a:r>
              <a:rPr lang="ru-RU" dirty="0" err="1" smtClean="0"/>
              <a:t>Alpha</a:t>
            </a:r>
            <a:r>
              <a:rPr lang="ru-RU" dirty="0" smtClean="0"/>
              <a:t> – это 64-битный процессор, в котором произвольное количество бит в пределах 43-64 может транслироваться в зависимости от реализации. Используются раздельные кэши данных и команд, раздельные TLB данных и команд. Управление TLB осуществляется </a:t>
            </a:r>
            <a:r>
              <a:rPr lang="ru-RU" dirty="0" err="1" smtClean="0"/>
              <a:t>программно</a:t>
            </a:r>
            <a:r>
              <a:rPr lang="ru-RU" dirty="0" smtClean="0"/>
              <a:t> с помощью </a:t>
            </a:r>
            <a:r>
              <a:rPr lang="ru-RU" dirty="0" err="1" smtClean="0"/>
              <a:t>Privilege</a:t>
            </a:r>
            <a:r>
              <a:rPr lang="ru-RU" dirty="0" smtClean="0"/>
              <a:t> </a:t>
            </a:r>
            <a:r>
              <a:rPr lang="ru-RU" dirty="0" err="1" smtClean="0"/>
              <a:t>Access</a:t>
            </a:r>
            <a:r>
              <a:rPr lang="ru-RU" dirty="0" smtClean="0"/>
              <a:t> </a:t>
            </a:r>
            <a:r>
              <a:rPr lang="ru-RU" dirty="0" err="1" smtClean="0"/>
              <a:t>Library</a:t>
            </a:r>
            <a:r>
              <a:rPr lang="ru-RU" dirty="0" smtClean="0"/>
              <a:t> (PAL предоставляет собой интерфейс к возможностям процессорной архитектуры, которые характерны для всего семейства, фактически это замена микрокода и ОС «не знает» о конкретной реализации).</a:t>
            </a:r>
            <a:endParaRPr lang="ru-RU" dirty="0"/>
          </a:p>
        </p:txBody>
      </p:sp>
    </p:spTree>
    <p:extLst>
      <p:ext uri="{BB962C8B-B14F-4D97-AF65-F5344CB8AC3E}">
        <p14:creationId xmlns:p14="http://schemas.microsoft.com/office/powerpoint/2010/main" val="2745404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55093"/>
            <a:ext cx="10515600" cy="5521870"/>
          </a:xfrm>
        </p:spPr>
        <p:txBody>
          <a:bodyPr>
            <a:normAutofit fontScale="92500" lnSpcReduction="20000"/>
          </a:bodyPr>
          <a:lstStyle/>
          <a:p>
            <a:pPr marL="0" indent="0" algn="just">
              <a:buNone/>
            </a:pPr>
            <a:r>
              <a:rPr lang="ru-RU" dirty="0" smtClean="0"/>
              <a:t>     Виртуальное адресное пространство разбито на 3 части: seg0, seg1, </a:t>
            </a:r>
            <a:r>
              <a:rPr lang="ru-RU" dirty="0" err="1" smtClean="0"/>
              <a:t>kseg</a:t>
            </a:r>
            <a:r>
              <a:rPr lang="ru-RU" dirty="0" smtClean="0"/>
              <a:t>, что определяется двумя старшими битами адреса. Seg0, seg1 – это пользовательские пространства, в них используется TLB для трансляции. </a:t>
            </a:r>
            <a:r>
              <a:rPr lang="ru-RU" dirty="0" err="1" smtClean="0"/>
              <a:t>Kseg</a:t>
            </a:r>
            <a:r>
              <a:rPr lang="ru-RU" dirty="0" smtClean="0"/>
              <a:t> – это пространство ядра, оно отображается напрямую. Старшие два бита физического адресного пространства в зависимости от реализации определяют поведение регионов: разрешение/запрет кэширования, пространство ввода/вывода и т. д.</a:t>
            </a:r>
          </a:p>
          <a:p>
            <a:pPr marL="0" indent="0" algn="just">
              <a:buNone/>
            </a:pPr>
            <a:endParaRPr lang="ru-RU" dirty="0" smtClean="0"/>
          </a:p>
          <a:p>
            <a:pPr marL="0" indent="0" algn="just">
              <a:buNone/>
            </a:pPr>
            <a:r>
              <a:rPr lang="ru-RU" dirty="0" smtClean="0"/>
              <a:t>     В записи TLB есть поле ASID, определяющее процесс, которому разрешен доступ к странице. Кроме того, есть флаг </a:t>
            </a:r>
            <a:r>
              <a:rPr lang="ru-RU" dirty="0" err="1" smtClean="0"/>
              <a:t>Global</a:t>
            </a:r>
            <a:r>
              <a:rPr lang="ru-RU" dirty="0" smtClean="0"/>
              <a:t> </a:t>
            </a:r>
            <a:r>
              <a:rPr lang="ru-RU" dirty="0" err="1" smtClean="0"/>
              <a:t>bit</a:t>
            </a:r>
            <a:r>
              <a:rPr lang="ru-RU" dirty="0" smtClean="0"/>
              <a:t>, который указывает, что проверку ASID для данной страницы выполнять не надо, т.е. это разделяемая страница. Под поле ASID выделено мало бит (7), если процессов больше, чем ASID-</a:t>
            </a:r>
            <a:r>
              <a:rPr lang="ru-RU" dirty="0" err="1" smtClean="0"/>
              <a:t>ов</a:t>
            </a:r>
            <a:r>
              <a:rPr lang="ru-RU" dirty="0" smtClean="0"/>
              <a:t>, то приходится выполнять очистку TLB для предотвращения коллизий. GH (</a:t>
            </a:r>
            <a:r>
              <a:rPr lang="ru-RU" dirty="0" err="1" smtClean="0"/>
              <a:t>Granularity</a:t>
            </a:r>
            <a:r>
              <a:rPr lang="ru-RU" dirty="0" smtClean="0"/>
              <a:t> </a:t>
            </a:r>
            <a:r>
              <a:rPr lang="ru-RU" dirty="0" err="1" smtClean="0"/>
              <a:t>Hint</a:t>
            </a:r>
            <a:r>
              <a:rPr lang="ru-RU" dirty="0" smtClean="0"/>
              <a:t>) – 2-битовое поле, указывающее на гранулярность записи TLB (8^GH). В результате запись TLB может указывать на 1, 8, 64 или 512 последовательных страниц. Так организуются </a:t>
            </a:r>
            <a:r>
              <a:rPr lang="ru-RU" dirty="0" err="1" smtClean="0"/>
              <a:t>суперстраницы</a:t>
            </a:r>
            <a:r>
              <a:rPr lang="ru-RU" dirty="0" smtClean="0"/>
              <a:t>.</a:t>
            </a:r>
            <a:endParaRPr lang="ru-RU" dirty="0"/>
          </a:p>
        </p:txBody>
      </p:sp>
    </p:spTree>
    <p:extLst>
      <p:ext uri="{BB962C8B-B14F-4D97-AF65-F5344CB8AC3E}">
        <p14:creationId xmlns:p14="http://schemas.microsoft.com/office/powerpoint/2010/main" val="1187851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15.2. Семейство </a:t>
            </a:r>
            <a:r>
              <a:rPr lang="en-US" b="1" dirty="0" smtClean="0"/>
              <a:t>PA-RISC</a:t>
            </a:r>
            <a:endParaRPr lang="ru-RU" b="1" dirty="0"/>
          </a:p>
        </p:txBody>
      </p:sp>
      <p:sp>
        <p:nvSpPr>
          <p:cNvPr id="3" name="Объект 2"/>
          <p:cNvSpPr>
            <a:spLocks noGrp="1"/>
          </p:cNvSpPr>
          <p:nvPr>
            <p:ph idx="1"/>
          </p:nvPr>
        </p:nvSpPr>
        <p:spPr>
          <a:xfrm>
            <a:off x="838200" y="1825624"/>
            <a:ext cx="10515600" cy="3729015"/>
          </a:xfrm>
        </p:spPr>
        <p:txBody>
          <a:bodyPr>
            <a:noAutofit/>
          </a:bodyPr>
          <a:lstStyle/>
          <a:p>
            <a:pPr marL="0" indent="0" algn="just">
              <a:buNone/>
            </a:pPr>
            <a:r>
              <a:rPr lang="ru-RU" sz="2400" dirty="0" smtClean="0"/>
              <a:t>     С</a:t>
            </a:r>
            <a:r>
              <a:rPr lang="ru-RU" sz="2400" dirty="0"/>
              <a:t> 1986 г. </a:t>
            </a:r>
            <a:r>
              <a:rPr lang="ru-RU" sz="2400" dirty="0" smtClean="0"/>
              <a:t>Фирма </a:t>
            </a:r>
            <a:r>
              <a:rPr lang="ru-RU" sz="2400" dirty="0" err="1" smtClean="0"/>
              <a:t>Hewlett-Packard</a:t>
            </a:r>
            <a:r>
              <a:rPr lang="ru-RU" sz="2400" dirty="0"/>
              <a:t> </a:t>
            </a:r>
            <a:r>
              <a:rPr lang="ru-RU" sz="2400" dirty="0" err="1" smtClean="0"/>
              <a:t>Microprocessors</a:t>
            </a:r>
            <a:r>
              <a:rPr lang="ru-RU" sz="2400" dirty="0" smtClean="0"/>
              <a:t> выпускает процессоры семейства</a:t>
            </a:r>
            <a:r>
              <a:rPr lang="ru-RU" sz="2400" dirty="0"/>
              <a:t> PA-RISC (</a:t>
            </a:r>
            <a:r>
              <a:rPr lang="ru-RU" sz="2400" dirty="0" err="1"/>
              <a:t>Precision</a:t>
            </a:r>
            <a:r>
              <a:rPr lang="ru-RU" sz="2400" dirty="0"/>
              <a:t> </a:t>
            </a:r>
            <a:r>
              <a:rPr lang="ru-RU" sz="2400" dirty="0" err="1"/>
              <a:t>Architecture</a:t>
            </a:r>
            <a:r>
              <a:rPr lang="ru-RU" sz="2400" dirty="0"/>
              <a:t> RISC). Основное отличие моделей этого семейства – высокая надежность и точность вычислений, которая достигается благодаря повсеместному использованию систем контроля и кодирования, обеспечивающих обнаружение и исправление ошибок (</a:t>
            </a:r>
            <a:r>
              <a:rPr lang="ru-RU" sz="2400" dirty="0" err="1"/>
              <a:t>Error</a:t>
            </a:r>
            <a:r>
              <a:rPr lang="ru-RU" sz="2400" dirty="0"/>
              <a:t> </a:t>
            </a:r>
            <a:r>
              <a:rPr lang="ru-RU" sz="2400" dirty="0" err="1"/>
              <a:t>Correction</a:t>
            </a:r>
            <a:r>
              <a:rPr lang="ru-RU" sz="2400" dirty="0"/>
              <a:t> </a:t>
            </a:r>
            <a:r>
              <a:rPr lang="ru-RU" sz="2400" dirty="0" err="1"/>
              <a:t>Codes</a:t>
            </a:r>
            <a:r>
              <a:rPr lang="ru-RU" sz="2400" dirty="0"/>
              <a:t>). Архитектура в первую очередь ориентирована на серверные системы. PA-RISC уникальна по способу организации адресного пространства и защиты памяти. Процесс может получить доступ к странице, если один из его 8 ID-</a:t>
            </a:r>
            <a:r>
              <a:rPr lang="ru-RU" sz="2400" dirty="0" err="1"/>
              <a:t>ов</a:t>
            </a:r>
            <a:r>
              <a:rPr lang="ru-RU" sz="2400" dirty="0"/>
              <a:t> совпадает с ID-ом страницы. Таким образом может осуществляться доступ к странице для небольшой группы процессов, что существенно отличается от распространенного подхода «один или все».</a:t>
            </a:r>
            <a:endParaRPr lang="ru-RU" sz="2400" b="1" dirty="0"/>
          </a:p>
        </p:txBody>
      </p:sp>
    </p:spTree>
    <p:extLst>
      <p:ext uri="{BB962C8B-B14F-4D97-AF65-F5344CB8AC3E}">
        <p14:creationId xmlns:p14="http://schemas.microsoft.com/office/powerpoint/2010/main" val="3282145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59558"/>
            <a:ext cx="10515600" cy="5617405"/>
          </a:xfrm>
        </p:spPr>
        <p:txBody>
          <a:bodyPr>
            <a:normAutofit/>
          </a:bodyPr>
          <a:lstStyle/>
          <a:p>
            <a:pPr marL="0" indent="0" algn="just">
              <a:buNone/>
            </a:pPr>
            <a:r>
              <a:rPr lang="ru-RU" dirty="0" smtClean="0"/>
              <a:t>     Рассмотрим </a:t>
            </a:r>
            <a:r>
              <a:rPr lang="ru-RU" dirty="0"/>
              <a:t>характеристики последнего из процессоров семейства (PA-RISC 8900). Процессор включает 20 функциональных модулей: 4 целочисленных АЛУ, 4 модуля сдвига/объединения, 4 конвейера загрузки/сохранения, 4 устройства умножения/сложения чисел с плавающей точкой, 4 устройства деления/вычисления квадратного корня с чисел плавающей точкой. 2 адресных сумматора. У процессора два ядра. Полностью ассоциативный </a:t>
            </a:r>
            <a:r>
              <a:rPr lang="ru-RU" dirty="0" err="1"/>
              <a:t>двухпортовой</a:t>
            </a:r>
            <a:r>
              <a:rPr lang="ru-RU" dirty="0"/>
              <a:t> TLB на 240 записей в каждом ядре. По BTAC (</a:t>
            </a:r>
            <a:r>
              <a:rPr lang="ru-RU" dirty="0" err="1"/>
              <a:t>branch</a:t>
            </a:r>
            <a:r>
              <a:rPr lang="ru-RU" dirty="0"/>
              <a:t> </a:t>
            </a:r>
            <a:r>
              <a:rPr lang="ru-RU" dirty="0" err="1"/>
              <a:t>target</a:t>
            </a:r>
            <a:r>
              <a:rPr lang="ru-RU" dirty="0"/>
              <a:t> </a:t>
            </a:r>
            <a:r>
              <a:rPr lang="ru-RU" dirty="0" err="1"/>
              <a:t>address</a:t>
            </a:r>
            <a:r>
              <a:rPr lang="ru-RU" dirty="0"/>
              <a:t> </a:t>
            </a:r>
            <a:r>
              <a:rPr lang="ru-RU" dirty="0" err="1"/>
              <a:t>cache</a:t>
            </a:r>
            <a:r>
              <a:rPr lang="ru-RU" dirty="0"/>
              <a:t>) на 32 записи в каждом ядре. Статическое и динамическое предсказание ветвлений. Кэш данных и кэш инструкций L1 0.75 Мб на ядро. L2 кэш за пределами чипа 64 Мб. Контроль ошибок для L2 и тэгов. MMX2. 44-битный физический адрес, 64-битный виртуальный адрес, максимальный размер страницы – 4Гб. Тактовая частота до 1.1 ГГц.</a:t>
            </a:r>
          </a:p>
        </p:txBody>
      </p:sp>
    </p:spTree>
    <p:extLst>
      <p:ext uri="{BB962C8B-B14F-4D97-AF65-F5344CB8AC3E}">
        <p14:creationId xmlns:p14="http://schemas.microsoft.com/office/powerpoint/2010/main" val="137972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smtClean="0"/>
              <a:t>Структура </a:t>
            </a:r>
            <a:r>
              <a:rPr lang="en-US" b="1" dirty="0" smtClean="0"/>
              <a:t>PA-RISC 8700</a:t>
            </a:r>
            <a:endParaRPr lang="ru-RU" b="1" dirty="0"/>
          </a:p>
        </p:txBody>
      </p:sp>
      <p:pic>
        <p:nvPicPr>
          <p:cNvPr id="4" name="Объект 3"/>
          <p:cNvPicPr>
            <a:picLocks noGrp="1" noChangeAspect="1"/>
          </p:cNvPicPr>
          <p:nvPr>
            <p:ph idx="1"/>
          </p:nvPr>
        </p:nvPicPr>
        <p:blipFill>
          <a:blip r:embed="rId2"/>
          <a:stretch>
            <a:fillRect/>
          </a:stretch>
        </p:blipFill>
        <p:spPr>
          <a:xfrm>
            <a:off x="2117678" y="1452820"/>
            <a:ext cx="7956644" cy="5057513"/>
          </a:xfrm>
          <a:prstGeom prst="rect">
            <a:avLst/>
          </a:prstGeom>
        </p:spPr>
      </p:pic>
    </p:spTree>
    <p:extLst>
      <p:ext uri="{BB962C8B-B14F-4D97-AF65-F5344CB8AC3E}">
        <p14:creationId xmlns:p14="http://schemas.microsoft.com/office/powerpoint/2010/main" val="507585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77922"/>
            <a:ext cx="10515600" cy="5399041"/>
          </a:xfrm>
        </p:spPr>
        <p:txBody>
          <a:bodyPr>
            <a:normAutofit fontScale="70000" lnSpcReduction="20000"/>
          </a:bodyPr>
          <a:lstStyle/>
          <a:p>
            <a:pPr marL="0" indent="0" algn="just">
              <a:buNone/>
            </a:pPr>
            <a:r>
              <a:rPr lang="ru-RU" sz="3200" dirty="0" smtClean="0"/>
              <a:t>     В архитектуре PA-RISC 8700 используются агрессивные оптимизации, направленные на выполнение максимального количества инструкций за цикл. Процессор использует техники выполнения не по порядку, спекулятивного выполнения, не блокирующего кэширования.</a:t>
            </a:r>
          </a:p>
          <a:p>
            <a:pPr marL="0" indent="0" algn="just">
              <a:buNone/>
            </a:pPr>
            <a:r>
              <a:rPr lang="ru-RU" sz="3200" dirty="0" smtClean="0"/>
              <a:t>     Рассмотрим</a:t>
            </a:r>
            <a:r>
              <a:rPr lang="ru-RU" sz="3200" b="1" dirty="0" smtClean="0"/>
              <a:t> конвейер PA-RISC 8700</a:t>
            </a:r>
            <a:r>
              <a:rPr lang="ru-RU" sz="3200" dirty="0" smtClean="0"/>
              <a:t>. На стадии выборки за каждый такт из кэша извлекаются 4 инструкции. Отсюда инструкции передаются в устройство сортировки, которое размещает инструкции в зависимости от типа либо в буфере переупорядочения АЛУ на 28 записей, либо в буфере переупорядочивания памяти на 28 записей. Буфер переупорядочения постоянно сканирует свое содержимое на предмет наличия инструкций готовых к выдаче.  Кроме того, буфер отслеживает зависимости между инструкциями. Здесь инструкции уже более не ограничены порядком программы. Вместо этого, как только определяется, что инструкция готова к выполнению и соответствующий функциональный модуль доступен, инструкция передается на этот модуль для выполнения. За каждый цикл по модулям распределяются до 4 инструкций. PA-8700 содержит 10 функциональных модулей для увеличения количества одновременно выполняемых инструкций: 4 целочисленных (2 АЛУ, 2 сдвиговых устройства), 4 модуля с плавающей точкой (2 умножителя с аккумуляцией, 2 устройства деления, вычисления квадратного корня), 2 устройства загрузки/сохранения. После завершения выполнения инструкции подаются в модуль </a:t>
            </a:r>
            <a:r>
              <a:rPr lang="ru-RU" sz="3200" dirty="0" err="1" smtClean="0"/>
              <a:t>Retire</a:t>
            </a:r>
            <a:r>
              <a:rPr lang="ru-RU" sz="3200" dirty="0" smtClean="0"/>
              <a:t>, где переупорядочиваются и обновляют состояние процессора.</a:t>
            </a:r>
            <a:endParaRPr lang="ru-RU" sz="3200" dirty="0"/>
          </a:p>
        </p:txBody>
      </p:sp>
    </p:spTree>
    <p:extLst>
      <p:ext uri="{BB962C8B-B14F-4D97-AF65-F5344CB8AC3E}">
        <p14:creationId xmlns:p14="http://schemas.microsoft.com/office/powerpoint/2010/main" val="1359289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15.3. Семейство </a:t>
            </a:r>
            <a:r>
              <a:rPr lang="en-US" b="1" dirty="0" smtClean="0"/>
              <a:t>SUN SPARC</a:t>
            </a:r>
            <a:endParaRPr lang="ru-RU" b="1" dirty="0"/>
          </a:p>
        </p:txBody>
      </p:sp>
      <p:sp>
        <p:nvSpPr>
          <p:cNvPr id="3" name="Объект 2"/>
          <p:cNvSpPr>
            <a:spLocks noGrp="1"/>
          </p:cNvSpPr>
          <p:nvPr>
            <p:ph idx="1"/>
          </p:nvPr>
        </p:nvSpPr>
        <p:spPr/>
        <p:txBody>
          <a:bodyPr/>
          <a:lstStyle/>
          <a:p>
            <a:pPr marL="0" indent="0" algn="just">
              <a:buNone/>
            </a:pPr>
            <a:r>
              <a:rPr lang="ru-RU" dirty="0" smtClean="0"/>
              <a:t>     </a:t>
            </a:r>
            <a:r>
              <a:rPr lang="ru-RU" dirty="0" err="1" smtClean="0"/>
              <a:t>Scalable</a:t>
            </a:r>
            <a:r>
              <a:rPr lang="ru-RU" dirty="0" smtClean="0"/>
              <a:t> </a:t>
            </a:r>
            <a:r>
              <a:rPr lang="ru-RU" dirty="0" err="1" smtClean="0"/>
              <a:t>Processor</a:t>
            </a:r>
            <a:r>
              <a:rPr lang="ru-RU" dirty="0" smtClean="0"/>
              <a:t> </a:t>
            </a:r>
            <a:r>
              <a:rPr lang="ru-RU" dirty="0" err="1" smtClean="0"/>
              <a:t>Architecture</a:t>
            </a:r>
            <a:r>
              <a:rPr lang="ru-RU" dirty="0" smtClean="0"/>
              <a:t> (SPARC) – спецификация архитектуры команд и регистровой организации процессора, не привязанная к аппаратной организации и предложенная компанией </a:t>
            </a:r>
            <a:r>
              <a:rPr lang="ru-RU" dirty="0" err="1" smtClean="0"/>
              <a:t>Sun</a:t>
            </a:r>
            <a:r>
              <a:rPr lang="ru-RU" dirty="0" smtClean="0"/>
              <a:t> </a:t>
            </a:r>
            <a:r>
              <a:rPr lang="ru-RU" dirty="0" err="1" smtClean="0"/>
              <a:t>Microsystems</a:t>
            </a:r>
            <a:r>
              <a:rPr lang="ru-RU" dirty="0" smtClean="0"/>
              <a:t>. Типичные RISC процессоры. Инструкции имеют одинаковую длину 32 бита. Первые модели были 32-разрядными, сейчас используется 64-битная адресация. При этом 64-битные машины могут выполнять старый 32-разрядный код.</a:t>
            </a:r>
            <a:endParaRPr lang="ru-RU" dirty="0"/>
          </a:p>
        </p:txBody>
      </p:sp>
    </p:spTree>
    <p:extLst>
      <p:ext uri="{BB962C8B-B14F-4D97-AF65-F5344CB8AC3E}">
        <p14:creationId xmlns:p14="http://schemas.microsoft.com/office/powerpoint/2010/main" val="3080351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50376"/>
            <a:ext cx="10515600" cy="5726587"/>
          </a:xfrm>
        </p:spPr>
        <p:txBody>
          <a:bodyPr/>
          <a:lstStyle/>
          <a:p>
            <a:pPr marL="0" indent="0" algn="just">
              <a:buNone/>
            </a:pPr>
            <a:r>
              <a:rPr lang="ru-RU" dirty="0" smtClean="0"/>
              <a:t>     Машина использует регистровые окна. Каждое окно содержит 24 регистра и общее количество окон варьируется в зависимости от реализации в пределах 2 – 32. Физические регистры с 0-го по 7-ой – это глобальные регистры, которые разделяются всеми процедурами. Каждый процесс видит логические регистры с 0 по 31. Логические регистры 24 – 31 – используются для хранения входных параметров и разделяются с вызывающей процедурой, регистры с 8 по 15 – это выходные параметры, они разделяются с вызываемой процедурой (дочерней). Эти две области перекрываются с другими окнами. Логические регистры с 16 по 23, называемые локальными, не разделяются и не перекрываются с другими областями.</a:t>
            </a:r>
            <a:endParaRPr lang="ru-RU" dirty="0"/>
          </a:p>
        </p:txBody>
      </p:sp>
    </p:spTree>
    <p:extLst>
      <p:ext uri="{BB962C8B-B14F-4D97-AF65-F5344CB8AC3E}">
        <p14:creationId xmlns:p14="http://schemas.microsoft.com/office/powerpoint/2010/main" val="613695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15.1. Семейство </a:t>
            </a:r>
            <a:r>
              <a:rPr lang="en-US" b="1" dirty="0"/>
              <a:t>DEC </a:t>
            </a:r>
            <a:r>
              <a:rPr lang="en-US" b="1" dirty="0" smtClean="0"/>
              <a:t>Alpha</a:t>
            </a:r>
            <a:endParaRPr lang="ru-RU" dirty="0"/>
          </a:p>
        </p:txBody>
      </p:sp>
      <p:sp>
        <p:nvSpPr>
          <p:cNvPr id="3" name="Объект 2"/>
          <p:cNvSpPr>
            <a:spLocks noGrp="1"/>
          </p:cNvSpPr>
          <p:nvPr>
            <p:ph idx="1"/>
          </p:nvPr>
        </p:nvSpPr>
        <p:spPr>
          <a:xfrm>
            <a:off x="838200" y="1473958"/>
            <a:ext cx="10515600" cy="4926842"/>
          </a:xfrm>
        </p:spPr>
        <p:txBody>
          <a:bodyPr>
            <a:normAutofit fontScale="77500" lnSpcReduction="20000"/>
          </a:bodyPr>
          <a:lstStyle/>
          <a:p>
            <a:pPr marL="0" indent="0" algn="just">
              <a:buNone/>
            </a:pPr>
            <a:r>
              <a:rPr lang="ru-RU" dirty="0" smtClean="0"/>
              <a:t>     Процессор </a:t>
            </a:r>
            <a:r>
              <a:rPr lang="ru-RU" dirty="0" err="1" smtClean="0"/>
              <a:t>Alpha</a:t>
            </a:r>
            <a:r>
              <a:rPr lang="ru-RU" dirty="0" smtClean="0"/>
              <a:t> был лидером по производительности со времен своего производства в 1992 году. Процессор характеризовался непревзойденным к тому времени временем цикла, что обеспечивалось чистой RISC архитектурой, ведущими технологиями проектирования. Целью проекта было достижение абсолютного превосходства по производительности. Процессор </a:t>
            </a:r>
            <a:r>
              <a:rPr lang="ru-RU" dirty="0" err="1" smtClean="0"/>
              <a:t>Alpha</a:t>
            </a:r>
            <a:r>
              <a:rPr lang="ru-RU" dirty="0" smtClean="0"/>
              <a:t> и заложенные в нём концепции прямо или косвенно оказали влияние на конструкцию других процессоров и на развитие отрасли в целом.</a:t>
            </a:r>
          </a:p>
          <a:p>
            <a:pPr marL="0" indent="0" algn="just">
              <a:buNone/>
            </a:pPr>
            <a:endParaRPr lang="ru-RU" dirty="0" smtClean="0"/>
          </a:p>
          <a:p>
            <a:pPr marL="0" indent="0" algn="just">
              <a:buNone/>
            </a:pPr>
            <a:r>
              <a:rPr lang="ru-RU" dirty="0" smtClean="0"/>
              <a:t>     Рассмотрим характеристики процессора </a:t>
            </a:r>
            <a:r>
              <a:rPr lang="ru-RU" dirty="0" err="1" smtClean="0"/>
              <a:t>Alpha</a:t>
            </a:r>
            <a:r>
              <a:rPr lang="ru-RU" dirty="0" smtClean="0"/>
              <a:t> 21264. Процессор имеет типичную RISC архитектуру, является </a:t>
            </a:r>
            <a:r>
              <a:rPr lang="ru-RU" dirty="0" err="1" smtClean="0"/>
              <a:t>суперскалярным</a:t>
            </a:r>
            <a:r>
              <a:rPr lang="ru-RU" dirty="0" smtClean="0"/>
              <a:t>, поддерживает выполнение не по порядку и спекулятивное выполнение. Выполнение не по порядку подразумевает, что инструкции могут выполняться в порядке, отличающемся от порядка выборки. Также используется спекулятивное выполнение: процессор спекулятивно выбирает и выполняет инструкции, даже не зная наверняка, потребуется ли эти инструкции в дальнейшем. Такой подход особенно эффективен в случае инструкций ветвления: процессор предсказывает направление перехода и начинает выполнять инструкции предсказанной ветви. Сложная логика предсказания ветвлений вместе с спекулятивным и динамическим выполнением извлекает большую часть параллелизма уровня команд.</a:t>
            </a:r>
            <a:endParaRPr lang="ru-RU" dirty="0"/>
          </a:p>
        </p:txBody>
      </p:sp>
    </p:spTree>
    <p:extLst>
      <p:ext uri="{BB962C8B-B14F-4D97-AF65-F5344CB8AC3E}">
        <p14:creationId xmlns:p14="http://schemas.microsoft.com/office/powerpoint/2010/main" val="3866357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idx="1"/>
          </p:nvPr>
        </p:nvSpPr>
        <p:spPr>
          <a:xfrm>
            <a:off x="838200" y="477672"/>
            <a:ext cx="10515600" cy="5699291"/>
          </a:xfrm>
        </p:spPr>
        <p:txBody>
          <a:bodyPr>
            <a:normAutofit fontScale="92500" lnSpcReduction="10000"/>
          </a:bodyPr>
          <a:lstStyle/>
          <a:p>
            <a:pPr marL="0" indent="0" algn="just">
              <a:buNone/>
            </a:pPr>
            <a:r>
              <a:rPr lang="ru-RU" dirty="0" smtClean="0"/>
              <a:t>     Процессор поддерживает указатель на текущее окно (CWP, </a:t>
            </a:r>
            <a:r>
              <a:rPr lang="ru-RU" dirty="0" err="1" smtClean="0"/>
              <a:t>current</a:t>
            </a:r>
            <a:r>
              <a:rPr lang="ru-RU" dirty="0" smtClean="0"/>
              <a:t> </a:t>
            </a:r>
            <a:r>
              <a:rPr lang="ru-RU" dirty="0" err="1" smtClean="0"/>
              <a:t>window</a:t>
            </a:r>
            <a:r>
              <a:rPr lang="ru-RU" dirty="0" smtClean="0"/>
              <a:t> </a:t>
            </a:r>
            <a:r>
              <a:rPr lang="ru-RU" dirty="0" err="1" smtClean="0"/>
              <a:t>pointer</a:t>
            </a:r>
            <a:r>
              <a:rPr lang="ru-RU" dirty="0" smtClean="0"/>
              <a:t>), маску </a:t>
            </a:r>
            <a:r>
              <a:rPr lang="ru-RU" dirty="0" err="1" smtClean="0"/>
              <a:t>валидности</a:t>
            </a:r>
            <a:r>
              <a:rPr lang="ru-RU" dirty="0" smtClean="0"/>
              <a:t> (WIM, </a:t>
            </a:r>
            <a:r>
              <a:rPr lang="ru-RU" dirty="0" err="1" smtClean="0"/>
              <a:t>window</a:t>
            </a:r>
            <a:r>
              <a:rPr lang="ru-RU" dirty="0" smtClean="0"/>
              <a:t> </a:t>
            </a:r>
            <a:r>
              <a:rPr lang="ru-RU" dirty="0" err="1" smtClean="0"/>
              <a:t>invalid</a:t>
            </a:r>
            <a:r>
              <a:rPr lang="ru-RU" dirty="0" smtClean="0"/>
              <a:t> </a:t>
            </a:r>
            <a:r>
              <a:rPr lang="ru-RU" dirty="0" err="1" smtClean="0"/>
              <a:t>mask</a:t>
            </a:r>
            <a:r>
              <a:rPr lang="ru-RU" dirty="0" smtClean="0"/>
              <a:t>), указывающую, какие окна не используются.</a:t>
            </a:r>
          </a:p>
          <a:p>
            <a:pPr marL="0" indent="0" algn="just">
              <a:buNone/>
            </a:pPr>
            <a:endParaRPr lang="ru-RU" dirty="0" smtClean="0"/>
          </a:p>
          <a:p>
            <a:pPr marL="0" indent="0" algn="just">
              <a:buNone/>
            </a:pPr>
            <a:r>
              <a:rPr lang="ru-RU" dirty="0" smtClean="0"/>
              <a:t>     SPARC имеет типичную RISC архитектуру и характеризуется совсем небольшим количеством команд. Предусмотрены только простейшие режимы адресации (регистровый, непосредственный).</a:t>
            </a:r>
          </a:p>
          <a:p>
            <a:pPr marL="0" indent="0" algn="just">
              <a:buNone/>
            </a:pPr>
            <a:endParaRPr lang="ru-RU" dirty="0" smtClean="0"/>
          </a:p>
          <a:p>
            <a:pPr marL="0" indent="0" algn="just">
              <a:buNone/>
            </a:pPr>
            <a:r>
              <a:rPr lang="ru-RU" dirty="0" smtClean="0"/>
              <a:t>     Реализация инструкций ветвления подразумевает использование 1 слота задержки. Используется 1 бит для сохранения предсказания направления ветвления компилятором. У инструкций имеется аннулирующий бит, указывающий, что инструкция в слоте задержки зависит от направления перехода: если ветвь выбрана, то результат инструкции из слота задержки сохраняется, если нет, то отбрасывается. Если бит равен 0, то инструкция не зависит от направления и результат сохраняется в любом случае.</a:t>
            </a:r>
            <a:endParaRPr lang="ru-RU" dirty="0"/>
          </a:p>
        </p:txBody>
      </p:sp>
    </p:spTree>
    <p:extLst>
      <p:ext uri="{BB962C8B-B14F-4D97-AF65-F5344CB8AC3E}">
        <p14:creationId xmlns:p14="http://schemas.microsoft.com/office/powerpoint/2010/main" val="20851291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Структурная схема </a:t>
            </a:r>
            <a:r>
              <a:rPr lang="ru-RU" dirty="0" err="1" smtClean="0"/>
              <a:t>Ultra</a:t>
            </a:r>
            <a:r>
              <a:rPr lang="ru-RU" dirty="0" smtClean="0"/>
              <a:t> SPARC III</a:t>
            </a:r>
            <a:endParaRPr lang="ru-RU" dirty="0"/>
          </a:p>
        </p:txBody>
      </p:sp>
      <p:pic>
        <p:nvPicPr>
          <p:cNvPr id="4" name="Объект 3"/>
          <p:cNvPicPr>
            <a:picLocks noGrp="1" noChangeAspect="1"/>
          </p:cNvPicPr>
          <p:nvPr>
            <p:ph idx="1"/>
          </p:nvPr>
        </p:nvPicPr>
        <p:blipFill>
          <a:blip r:embed="rId2"/>
          <a:stretch>
            <a:fillRect/>
          </a:stretch>
        </p:blipFill>
        <p:spPr>
          <a:xfrm>
            <a:off x="2206388" y="1426358"/>
            <a:ext cx="7779224" cy="4886948"/>
          </a:xfrm>
          <a:prstGeom prst="rect">
            <a:avLst/>
          </a:prstGeom>
        </p:spPr>
      </p:pic>
    </p:spTree>
    <p:extLst>
      <p:ext uri="{BB962C8B-B14F-4D97-AF65-F5344CB8AC3E}">
        <p14:creationId xmlns:p14="http://schemas.microsoft.com/office/powerpoint/2010/main" val="2055269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10"/>
            <a:ext cx="10515600" cy="5631053"/>
          </a:xfrm>
        </p:spPr>
        <p:txBody>
          <a:bodyPr>
            <a:normAutofit fontScale="85000" lnSpcReduction="20000"/>
          </a:bodyPr>
          <a:lstStyle/>
          <a:p>
            <a:pPr marL="0" indent="0" algn="just">
              <a:buNone/>
            </a:pPr>
            <a:r>
              <a:rPr lang="ru-RU" dirty="0" smtClean="0"/>
              <a:t>     Блок вызова команд подготавливает для выполнения до четырех команд за такт. При обнаружении условного перехода происходит обращение к таблице переходов емкостью 16000 записей, на основе ее содержания принимается решение о вызове следующей команды или команды, расположенной по целевому адресу. Подготовленные команды поступают в 16-командный буфер. Из него команды попадают в блок исполнения целочисленных операций, блок исполнения операций с плавающей точкой и блок загрузки/сохранения. Блок исполнения целочисленных операций состоит из двух АЛУ и короткого конвейера для обработки команд перехода. Блок исполнения операций с плавающей точкой состоит из 32 регистров и трех независимых АЛУ, предназначенных для выполнения операций сложения/вычитания, умножения и деления, соответственно. Блок загрузки сохранения отвечает за работу с памятью. В нем обеспечено взаимодействие с тремя кэшами. Кэш данных представляет собой 4-входовой ассоциативный кэш емкостью 64 Кб и длиной строки 32 байта. Кэш предвыборки емкостью 2 Кбайт нужен для хранения данных, полученных с помощью упреждающей выборки. Кэш записи на 2 Кб используется для объединения результатов записи с целью оптимизации использования ресурсов шины кэша второго уровня.</a:t>
            </a:r>
            <a:endParaRPr lang="ru-RU" dirty="0"/>
          </a:p>
        </p:txBody>
      </p:sp>
    </p:spTree>
    <p:extLst>
      <p:ext uri="{BB962C8B-B14F-4D97-AF65-F5344CB8AC3E}">
        <p14:creationId xmlns:p14="http://schemas.microsoft.com/office/powerpoint/2010/main" val="2902152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3672966" y="135983"/>
            <a:ext cx="5252669" cy="6464061"/>
          </a:xfrm>
          <a:prstGeom prst="rect">
            <a:avLst/>
          </a:prstGeom>
        </p:spPr>
      </p:pic>
    </p:spTree>
    <p:extLst>
      <p:ext uri="{BB962C8B-B14F-4D97-AF65-F5344CB8AC3E}">
        <p14:creationId xmlns:p14="http://schemas.microsoft.com/office/powerpoint/2010/main" val="3836645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3206"/>
            <a:ext cx="10515600" cy="5603757"/>
          </a:xfrm>
        </p:spPr>
        <p:txBody>
          <a:bodyPr>
            <a:normAutofit fontScale="77500" lnSpcReduction="20000"/>
          </a:bodyPr>
          <a:lstStyle/>
          <a:p>
            <a:pPr marL="0" indent="0" algn="just">
              <a:buNone/>
            </a:pPr>
            <a:r>
              <a:rPr lang="ru-RU" dirty="0" smtClean="0"/>
              <a:t>     Открывает конвейер ступень A (</a:t>
            </a:r>
            <a:r>
              <a:rPr lang="ru-RU" dirty="0" err="1" smtClean="0"/>
              <a:t>Address</a:t>
            </a:r>
            <a:r>
              <a:rPr lang="ru-RU" dirty="0" smtClean="0"/>
              <a:t> </a:t>
            </a:r>
            <a:r>
              <a:rPr lang="ru-RU" dirty="0" err="1" smtClean="0"/>
              <a:t>Generation</a:t>
            </a:r>
            <a:r>
              <a:rPr lang="ru-RU" dirty="0" smtClean="0"/>
              <a:t> – формирование адреса). Здесь определяется адрес каждой последующей команды, которую предполагается выбрать.</a:t>
            </a:r>
          </a:p>
          <a:p>
            <a:pPr marL="0" indent="0" algn="just">
              <a:buNone/>
            </a:pPr>
            <a:endParaRPr lang="ru-RU" dirty="0" smtClean="0"/>
          </a:p>
          <a:p>
            <a:pPr marL="0" indent="0" algn="just">
              <a:buNone/>
            </a:pPr>
            <a:r>
              <a:rPr lang="ru-RU" dirty="0" smtClean="0"/>
              <a:t>     Исходя из определенного ранее адреса на ступени P (</a:t>
            </a:r>
            <a:r>
              <a:rPr lang="ru-RU" dirty="0" err="1" smtClean="0"/>
              <a:t>Preliminary</a:t>
            </a:r>
            <a:r>
              <a:rPr lang="ru-RU" dirty="0" smtClean="0"/>
              <a:t> </a:t>
            </a:r>
            <a:r>
              <a:rPr lang="ru-RU" dirty="0" err="1" smtClean="0"/>
              <a:t>Fetch</a:t>
            </a:r>
            <a:r>
              <a:rPr lang="ru-RU" dirty="0" smtClean="0"/>
              <a:t> – предварительная выборка) вызываются команды из кэша команд первого уровня (до четырех за такт). Для выявления условных переходов и проверки правильности прогноза производятся обращения к таблице переходов. На ступени F (</a:t>
            </a:r>
            <a:r>
              <a:rPr lang="ru-RU" dirty="0" err="1" smtClean="0"/>
              <a:t>Fetch</a:t>
            </a:r>
            <a:r>
              <a:rPr lang="ru-RU" dirty="0" smtClean="0"/>
              <a:t> – выборка) завершается выборка команд и их передача в кэш команд.</a:t>
            </a:r>
          </a:p>
          <a:p>
            <a:pPr marL="0" indent="0" algn="just">
              <a:buNone/>
            </a:pPr>
            <a:endParaRPr lang="ru-RU" dirty="0" smtClean="0"/>
          </a:p>
          <a:p>
            <a:pPr marL="0" indent="0" algn="just">
              <a:buNone/>
            </a:pPr>
            <a:r>
              <a:rPr lang="ru-RU" dirty="0" smtClean="0"/>
              <a:t>     На ступени B (</a:t>
            </a:r>
            <a:r>
              <a:rPr lang="ru-RU" dirty="0" err="1" smtClean="0"/>
              <a:t>Branch</a:t>
            </a:r>
            <a:r>
              <a:rPr lang="ru-RU" dirty="0" smtClean="0"/>
              <a:t> </a:t>
            </a:r>
            <a:r>
              <a:rPr lang="ru-RU" dirty="0" err="1" smtClean="0"/>
              <a:t>Target</a:t>
            </a:r>
            <a:r>
              <a:rPr lang="ru-RU" dirty="0" smtClean="0"/>
              <a:t> – обнаружение объекта перехода) происходит декодирование выбранных команд. Если среди них обнаруживаются спрогнозированные переходы, они передаются обратно на ступень А для непосредственной выборки соответствующих команд.</a:t>
            </a:r>
          </a:p>
          <a:p>
            <a:pPr marL="0" indent="0" algn="just">
              <a:buNone/>
            </a:pPr>
            <a:endParaRPr lang="ru-RU" dirty="0" smtClean="0"/>
          </a:p>
          <a:p>
            <a:pPr marL="0" indent="0" algn="just">
              <a:buNone/>
            </a:pPr>
            <a:r>
              <a:rPr lang="ru-RU" dirty="0" smtClean="0"/>
              <a:t>     На ступени I (</a:t>
            </a:r>
            <a:r>
              <a:rPr lang="ru-RU" dirty="0" err="1" smtClean="0"/>
              <a:t>Instruction</a:t>
            </a:r>
            <a:r>
              <a:rPr lang="ru-RU" dirty="0" smtClean="0"/>
              <a:t> </a:t>
            </a:r>
            <a:r>
              <a:rPr lang="ru-RU" dirty="0" err="1" smtClean="0"/>
              <a:t>Group</a:t>
            </a:r>
            <a:r>
              <a:rPr lang="ru-RU" dirty="0" smtClean="0"/>
              <a:t> </a:t>
            </a:r>
            <a:r>
              <a:rPr lang="ru-RU" dirty="0" err="1" smtClean="0"/>
              <a:t>Formation</a:t>
            </a:r>
            <a:r>
              <a:rPr lang="ru-RU" dirty="0" smtClean="0"/>
              <a:t> – группировка команд) входящие команды сортируются по группам, в зависимости от того, к каким из шести функциональных блоков они обращаются: 2 целочисленных АЛУ, 2 АЛУ с плавающей точкой, конвейер переходов, устройство операций загрузки, сохранения, специальных операций.</a:t>
            </a:r>
            <a:endParaRPr lang="ru-RU" dirty="0"/>
          </a:p>
        </p:txBody>
      </p:sp>
    </p:spTree>
    <p:extLst>
      <p:ext uri="{BB962C8B-B14F-4D97-AF65-F5344CB8AC3E}">
        <p14:creationId xmlns:p14="http://schemas.microsoft.com/office/powerpoint/2010/main" val="2468300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3206"/>
            <a:ext cx="10515600" cy="5603757"/>
          </a:xfrm>
        </p:spPr>
        <p:txBody>
          <a:bodyPr>
            <a:normAutofit fontScale="85000" lnSpcReduction="10000"/>
          </a:bodyPr>
          <a:lstStyle/>
          <a:p>
            <a:pPr marL="0" indent="0" algn="just">
              <a:buNone/>
            </a:pPr>
            <a:r>
              <a:rPr lang="ru-RU" dirty="0" smtClean="0"/>
              <a:t>     На ступени J (</a:t>
            </a:r>
            <a:r>
              <a:rPr lang="ru-RU" dirty="0" err="1" smtClean="0"/>
              <a:t>Instruction</a:t>
            </a:r>
            <a:r>
              <a:rPr lang="ru-RU" dirty="0" smtClean="0"/>
              <a:t> </a:t>
            </a:r>
            <a:r>
              <a:rPr lang="ru-RU" dirty="0" err="1" smtClean="0"/>
              <a:t>Stage</a:t>
            </a:r>
            <a:r>
              <a:rPr lang="ru-RU" dirty="0" smtClean="0"/>
              <a:t> </a:t>
            </a:r>
            <a:r>
              <a:rPr lang="ru-RU" dirty="0" err="1" smtClean="0"/>
              <a:t>Grouping</a:t>
            </a:r>
            <a:r>
              <a:rPr lang="ru-RU" dirty="0" smtClean="0"/>
              <a:t> – извлечение команды из очереди) команды подготавливаются к отправке в блок выполнения во время следующего цикла. В течение одного цикла на ступень R можно передать до четырех команд. Выбор команд ограничен доступностью функциональных блоков. К примеру, единовременно можно вызвать две команды выполнения целочисленной операции, одну команду выполнения операции с плавающей точкой и одну команду загрузки или сохранения.</a:t>
            </a:r>
          </a:p>
          <a:p>
            <a:pPr marL="0" indent="0" algn="just">
              <a:buNone/>
            </a:pPr>
            <a:endParaRPr lang="ru-RU" dirty="0" smtClean="0"/>
          </a:p>
          <a:p>
            <a:pPr marL="0" indent="0" algn="just">
              <a:buNone/>
            </a:pPr>
            <a:r>
              <a:rPr lang="ru-RU" dirty="0" smtClean="0"/>
              <a:t>     На ступени R (</a:t>
            </a:r>
            <a:r>
              <a:rPr lang="ru-RU" dirty="0" err="1" smtClean="0"/>
              <a:t>Register</a:t>
            </a:r>
            <a:r>
              <a:rPr lang="ru-RU" dirty="0" smtClean="0"/>
              <a:t> – регистр) производится поиск регистров, необходимых для обработки команд выполнения целочисленных операций, если регистр недоступен, то команда ожидает в очереди команд.</a:t>
            </a:r>
          </a:p>
          <a:p>
            <a:pPr marL="0" indent="0" algn="just">
              <a:buNone/>
            </a:pPr>
            <a:endParaRPr lang="ru-RU" dirty="0" smtClean="0"/>
          </a:p>
          <a:p>
            <a:pPr marL="0" indent="0" algn="just">
              <a:buNone/>
            </a:pPr>
            <a:r>
              <a:rPr lang="ru-RU" dirty="0" smtClean="0"/>
              <a:t>     Ступень Е (</a:t>
            </a:r>
            <a:r>
              <a:rPr lang="ru-RU" dirty="0" err="1" smtClean="0"/>
              <a:t>Execution</a:t>
            </a:r>
            <a:r>
              <a:rPr lang="ru-RU" dirty="0" smtClean="0"/>
              <a:t> – выполнение) предназначена для непосредственного выполнения целочисленных команд. На ступени Е определяется направление команд условного перехода. В случае неверного прогноза сигнал отправляется обратно на ступень А и конвейер освобождается.</a:t>
            </a:r>
            <a:endParaRPr lang="ru-RU" dirty="0"/>
          </a:p>
        </p:txBody>
      </p:sp>
    </p:spTree>
    <p:extLst>
      <p:ext uri="{BB962C8B-B14F-4D97-AF65-F5344CB8AC3E}">
        <p14:creationId xmlns:p14="http://schemas.microsoft.com/office/powerpoint/2010/main" val="1567052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3206"/>
            <a:ext cx="10515600" cy="5603757"/>
          </a:xfrm>
        </p:spPr>
        <p:txBody>
          <a:bodyPr>
            <a:normAutofit fontScale="70000" lnSpcReduction="20000"/>
          </a:bodyPr>
          <a:lstStyle/>
          <a:p>
            <a:pPr marL="0" indent="0" algn="just">
              <a:buNone/>
            </a:pPr>
            <a:r>
              <a:rPr lang="ru-RU" dirty="0" smtClean="0"/>
              <a:t>     На ступени С (</a:t>
            </a:r>
            <a:r>
              <a:rPr lang="ru-RU" dirty="0" err="1" smtClean="0"/>
              <a:t>Cache</a:t>
            </a:r>
            <a:r>
              <a:rPr lang="ru-RU" dirty="0" smtClean="0"/>
              <a:t> – кэш) завершается доступ к кэш-памяти первого уровня. Здесь же определяются результаты команд загрузки.</a:t>
            </a:r>
          </a:p>
          <a:p>
            <a:pPr marL="0" indent="0" algn="just">
              <a:buNone/>
            </a:pPr>
            <a:endParaRPr lang="ru-RU" dirty="0" smtClean="0"/>
          </a:p>
          <a:p>
            <a:pPr marL="0" indent="0" algn="just">
              <a:buNone/>
            </a:pPr>
            <a:r>
              <a:rPr lang="ru-RU" dirty="0" smtClean="0"/>
              <a:t>     На ступени M (</a:t>
            </a:r>
            <a:r>
              <a:rPr lang="ru-RU" dirty="0" err="1" smtClean="0"/>
              <a:t>Miss</a:t>
            </a:r>
            <a:r>
              <a:rPr lang="ru-RU" dirty="0" smtClean="0"/>
              <a:t> – промах) производится обработка слов, запрошенных, но не найденных в кэш-памяти первого уровня. Сначала выполняется поиск в кэше второго уровня, а в случае промаха осуществляется обращение к памяти, занимающее несколько циклов.</a:t>
            </a:r>
          </a:p>
          <a:p>
            <a:pPr marL="0" indent="0" algn="just">
              <a:buNone/>
            </a:pPr>
            <a:endParaRPr lang="ru-RU" dirty="0" smtClean="0"/>
          </a:p>
          <a:p>
            <a:pPr marL="0" indent="0" algn="just">
              <a:buNone/>
            </a:pPr>
            <a:r>
              <a:rPr lang="ru-RU" dirty="0" smtClean="0"/>
              <a:t>     На ступени W (</a:t>
            </a:r>
            <a:r>
              <a:rPr lang="ru-RU" dirty="0" err="1" smtClean="0"/>
              <a:t>Write</a:t>
            </a:r>
            <a:r>
              <a:rPr lang="ru-RU" dirty="0" smtClean="0"/>
              <a:t> – запись) результаты извлекаются из специального блока и записываются в регистровый файл.</a:t>
            </a:r>
          </a:p>
          <a:p>
            <a:pPr marL="0" indent="0" algn="just">
              <a:buNone/>
            </a:pPr>
            <a:endParaRPr lang="ru-RU" dirty="0" smtClean="0"/>
          </a:p>
          <a:p>
            <a:pPr marL="0" indent="0" algn="just">
              <a:buNone/>
            </a:pPr>
            <a:r>
              <a:rPr lang="ru-RU" dirty="0" smtClean="0"/>
              <a:t>     На ступени X (</a:t>
            </a:r>
            <a:r>
              <a:rPr lang="ru-RU" dirty="0" err="1" smtClean="0"/>
              <a:t>eXtend</a:t>
            </a:r>
            <a:r>
              <a:rPr lang="ru-RU" dirty="0" smtClean="0"/>
              <a:t> – продленное выполнение) завершается большинство графических команд и команд с плавающей точкой.</a:t>
            </a:r>
          </a:p>
          <a:p>
            <a:pPr marL="0" indent="0" algn="just">
              <a:buNone/>
            </a:pPr>
            <a:endParaRPr lang="ru-RU" dirty="0" smtClean="0"/>
          </a:p>
          <a:p>
            <a:pPr marL="0" indent="0" algn="just">
              <a:buNone/>
            </a:pPr>
            <a:r>
              <a:rPr lang="ru-RU" dirty="0" smtClean="0"/>
              <a:t>     На ступени T (</a:t>
            </a:r>
            <a:r>
              <a:rPr lang="ru-RU" dirty="0" err="1" smtClean="0"/>
              <a:t>Trap</a:t>
            </a:r>
            <a:r>
              <a:rPr lang="ru-RU" dirty="0" smtClean="0"/>
              <a:t> – перехват) перехватываются исключения, связанные с целочисленными командами и командами с плавающей точкой.</a:t>
            </a:r>
          </a:p>
          <a:p>
            <a:pPr marL="0" indent="0" algn="just">
              <a:buNone/>
            </a:pPr>
            <a:endParaRPr lang="ru-RU" dirty="0" smtClean="0"/>
          </a:p>
          <a:p>
            <a:pPr marL="0" indent="0" algn="just">
              <a:buNone/>
            </a:pPr>
            <a:r>
              <a:rPr lang="ru-RU" dirty="0" smtClean="0"/>
              <a:t>     На ступени D состояние целочисленных регистров и регистров с плавающей точкой фиксируется в соответствующих архитектурных регистровых файлах.</a:t>
            </a:r>
            <a:endParaRPr lang="ru-RU" dirty="0"/>
          </a:p>
        </p:txBody>
      </p:sp>
    </p:spTree>
    <p:extLst>
      <p:ext uri="{BB962C8B-B14F-4D97-AF65-F5344CB8AC3E}">
        <p14:creationId xmlns:p14="http://schemas.microsoft.com/office/powerpoint/2010/main" val="793650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3206"/>
            <a:ext cx="10515600" cy="5603757"/>
          </a:xfrm>
        </p:spPr>
        <p:txBody>
          <a:bodyPr/>
          <a:lstStyle/>
          <a:p>
            <a:pPr marL="0" indent="0" algn="just">
              <a:buNone/>
            </a:pPr>
            <a:r>
              <a:rPr lang="ru-RU" dirty="0" smtClean="0"/>
              <a:t>     Результаты завершенных команд сохранения записываются в кэш записи, затем они переносятся сразу в кэш второго уровня, минуя кэш первого уровня (его содержимое не пересекается с кэшем второго уровня).</a:t>
            </a:r>
          </a:p>
          <a:p>
            <a:pPr marL="0" indent="0" algn="just">
              <a:buNone/>
            </a:pPr>
            <a:endParaRPr lang="ru-RU" dirty="0" smtClean="0"/>
          </a:p>
          <a:p>
            <a:pPr marL="0" indent="0" algn="just">
              <a:buNone/>
            </a:pPr>
            <a:r>
              <a:rPr lang="ru-RU" dirty="0" smtClean="0"/>
              <a:t>     Кэш инструкций индексируется физически, что позволяет избегать проблем синонимов. В случае кэша данных для предотвращения проблемы синонимов ОС размещает синонимы по границе 16 Мб, что превышает допустимый размер кэша. В организации виртуальной памяти как и в предыдущих процессорах используются ASID-ы для процессов.</a:t>
            </a:r>
            <a:endParaRPr lang="ru-RU" dirty="0"/>
          </a:p>
        </p:txBody>
      </p:sp>
    </p:spTree>
    <p:extLst>
      <p:ext uri="{BB962C8B-B14F-4D97-AF65-F5344CB8AC3E}">
        <p14:creationId xmlns:p14="http://schemas.microsoft.com/office/powerpoint/2010/main" val="558362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15.4. Семейство </a:t>
            </a:r>
            <a:r>
              <a:rPr lang="en-US" b="1" dirty="0" smtClean="0"/>
              <a:t>Intel</a:t>
            </a:r>
            <a:endParaRPr lang="ru-RU" b="1" dirty="0"/>
          </a:p>
        </p:txBody>
      </p:sp>
      <p:sp>
        <p:nvSpPr>
          <p:cNvPr id="3" name="Объект 2"/>
          <p:cNvSpPr>
            <a:spLocks noGrp="1"/>
          </p:cNvSpPr>
          <p:nvPr>
            <p:ph idx="1"/>
          </p:nvPr>
        </p:nvSpPr>
        <p:spPr/>
        <p:txBody>
          <a:bodyPr>
            <a:normAutofit fontScale="92500" lnSpcReduction="20000"/>
          </a:bodyPr>
          <a:lstStyle/>
          <a:p>
            <a:pPr marL="0" indent="0" algn="just">
              <a:buNone/>
            </a:pPr>
            <a:r>
              <a:rPr lang="ru-RU" dirty="0" smtClean="0"/>
              <a:t>     Рассмотрим одну из ветвей этого семейства: IA-64. Разработка этой ветви связана с недостатками процессоров </a:t>
            </a:r>
            <a:r>
              <a:rPr lang="ru-RU" dirty="0" err="1" smtClean="0"/>
              <a:t>Pentium</a:t>
            </a:r>
            <a:r>
              <a:rPr lang="ru-RU" dirty="0" smtClean="0"/>
              <a:t>. Архитектура IA-32 – это типичная CISC-архитектура с командами разной длины, разнообразными режимами адресации, огромным количеством различных форматов, которые трудно декодировать «на лету».</a:t>
            </a:r>
          </a:p>
          <a:p>
            <a:pPr marL="0" indent="0" algn="just">
              <a:buNone/>
            </a:pPr>
            <a:endParaRPr lang="ru-RU" dirty="0" smtClean="0"/>
          </a:p>
          <a:p>
            <a:pPr marL="0" indent="0" algn="just">
              <a:buNone/>
            </a:pPr>
            <a:r>
              <a:rPr lang="ru-RU" dirty="0" smtClean="0"/>
              <a:t>     IA-32 – это архитектура, ориентированная на двухадресные команды. Поскольку скорость работы процессора растет быстрее, чем памяти, положение IA-32 продолжает ухудшаться.</a:t>
            </a:r>
          </a:p>
          <a:p>
            <a:pPr marL="0" indent="0" algn="just">
              <a:buNone/>
            </a:pPr>
            <a:endParaRPr lang="ru-RU" dirty="0" smtClean="0"/>
          </a:p>
          <a:p>
            <a:pPr marL="0" indent="0" algn="just">
              <a:buNone/>
            </a:pPr>
            <a:r>
              <a:rPr lang="ru-RU" dirty="0" smtClean="0"/>
              <a:t>     IA-32 содержит небольшой и нерегулярный набор регистров. Из-за этого промежуточные значения постоянно приходится записывать в память.</a:t>
            </a:r>
            <a:endParaRPr lang="ru-RU" dirty="0"/>
          </a:p>
        </p:txBody>
      </p:sp>
    </p:spTree>
    <p:extLst>
      <p:ext uri="{BB962C8B-B14F-4D97-AF65-F5344CB8AC3E}">
        <p14:creationId xmlns:p14="http://schemas.microsoft.com/office/powerpoint/2010/main" val="88964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3206"/>
            <a:ext cx="10515600" cy="5603757"/>
          </a:xfrm>
        </p:spPr>
        <p:txBody>
          <a:bodyPr>
            <a:normAutofit fontScale="92500"/>
          </a:bodyPr>
          <a:lstStyle/>
          <a:p>
            <a:pPr marL="0" indent="0" algn="just">
              <a:buNone/>
            </a:pPr>
            <a:r>
              <a:rPr lang="ru-RU" dirty="0" smtClean="0"/>
              <a:t>     Из-за малого количества регистров постоянно возникают зависимости, в частности WAR, для их предотвращения используются скрытые регистры. Для сокращения числа кэш-промахов используется выполнение не по порядку. Однако IA-32 поддерживает точные прерывания, поэтому команды, выполненные не по порядку должны быть переупорядочены. Все это приводит к существенному усложнению оборудования.</a:t>
            </a:r>
          </a:p>
          <a:p>
            <a:pPr marL="0" indent="0" algn="just">
              <a:buNone/>
            </a:pPr>
            <a:endParaRPr lang="ru-RU" dirty="0" smtClean="0"/>
          </a:p>
          <a:p>
            <a:pPr marL="0" indent="0" algn="just">
              <a:buNone/>
            </a:pPr>
            <a:r>
              <a:rPr lang="ru-RU" dirty="0" smtClean="0"/>
              <a:t>    Для достижения высокой скорости работы в таких условиях требуется глубокая конвейеризация. В результате растут потери при промахах и повышается важность точного предсказания переходов.</a:t>
            </a:r>
          </a:p>
          <a:p>
            <a:pPr marL="0" indent="0" algn="just">
              <a:buNone/>
            </a:pPr>
            <a:endParaRPr lang="ru-RU" dirty="0" smtClean="0"/>
          </a:p>
          <a:p>
            <a:pPr marL="0" indent="0" algn="just">
              <a:buNone/>
            </a:pPr>
            <a:r>
              <a:rPr lang="ru-RU" dirty="0" smtClean="0"/>
              <a:t>     Указанные недостатки привели к тому, что </a:t>
            </a:r>
            <a:r>
              <a:rPr lang="ru-RU" dirty="0" err="1" smtClean="0"/>
              <a:t>Intel</a:t>
            </a:r>
            <a:r>
              <a:rPr lang="ru-RU" dirty="0" smtClean="0"/>
              <a:t> предприняла попытку начать всё заново и предложить кардинально новую архитектуру.</a:t>
            </a:r>
            <a:endParaRPr lang="ru-RU" dirty="0"/>
          </a:p>
        </p:txBody>
      </p:sp>
    </p:spTree>
    <p:extLst>
      <p:ext uri="{BB962C8B-B14F-4D97-AF65-F5344CB8AC3E}">
        <p14:creationId xmlns:p14="http://schemas.microsoft.com/office/powerpoint/2010/main" val="4238690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70000" lnSpcReduction="20000"/>
          </a:bodyPr>
          <a:lstStyle/>
          <a:p>
            <a:pPr marL="0" indent="0" algn="just">
              <a:buNone/>
            </a:pPr>
            <a:r>
              <a:rPr lang="ru-RU" b="1" dirty="0" smtClean="0"/>
              <a:t>     Конвейер процессора</a:t>
            </a:r>
            <a:r>
              <a:rPr lang="ru-RU" b="1" dirty="0"/>
              <a:t> </a:t>
            </a:r>
            <a:r>
              <a:rPr lang="en-US" b="1" dirty="0" smtClean="0"/>
              <a:t>Alpha</a:t>
            </a:r>
            <a:r>
              <a:rPr lang="ru-RU" b="1" dirty="0" smtClean="0"/>
              <a:t> 21264</a:t>
            </a:r>
            <a:r>
              <a:rPr lang="ru-RU" dirty="0"/>
              <a:t>. Стадия 0 – это стадия выборки, которая передает за такт 4 инструкции из кэша. Стадия 1 распределяет инструкции по очередям целочисленных команд и команд с плавающей точкой. Стадия 2 (стадия переименования) отображает виртуальные регистры инструкций на физические регистры и выделяет новые регистры для результатов инструкций. Стадия выдачи (стадия 3) поддерживает очереди, из которых динамически извлекаются и передаются на выполнение до 6 инструкций. Здесь имеет место переупорядочение инструкций. Стадии 4, 5, 6 осуществляют выполнение инструкции</a:t>
            </a:r>
            <a:r>
              <a:rPr lang="ru-RU" dirty="0" smtClean="0"/>
              <a:t>.</a:t>
            </a:r>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r>
              <a:rPr lang="ru-RU" dirty="0" smtClean="0"/>
              <a:t>                                        .</a:t>
            </a:r>
            <a:endParaRPr lang="ru-RU" dirty="0"/>
          </a:p>
        </p:txBody>
      </p:sp>
      <p:pic>
        <p:nvPicPr>
          <p:cNvPr id="4" name="Рисунок 3"/>
          <p:cNvPicPr>
            <a:picLocks noChangeAspect="1"/>
          </p:cNvPicPr>
          <p:nvPr/>
        </p:nvPicPr>
        <p:blipFill>
          <a:blip r:embed="rId2"/>
          <a:stretch>
            <a:fillRect/>
          </a:stretch>
        </p:blipFill>
        <p:spPr>
          <a:xfrm>
            <a:off x="2703099" y="2196076"/>
            <a:ext cx="6785801" cy="3980887"/>
          </a:xfrm>
          <a:prstGeom prst="rect">
            <a:avLst/>
          </a:prstGeom>
        </p:spPr>
      </p:pic>
    </p:spTree>
    <p:extLst>
      <p:ext uri="{BB962C8B-B14F-4D97-AF65-F5344CB8AC3E}">
        <p14:creationId xmlns:p14="http://schemas.microsoft.com/office/powerpoint/2010/main" val="2473162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3206"/>
            <a:ext cx="10515600" cy="5603757"/>
          </a:xfrm>
        </p:spPr>
        <p:txBody>
          <a:bodyPr>
            <a:normAutofit lnSpcReduction="10000"/>
          </a:bodyPr>
          <a:lstStyle/>
          <a:p>
            <a:pPr marL="0" indent="0" algn="just">
              <a:buNone/>
            </a:pPr>
            <a:r>
              <a:rPr lang="ru-RU" dirty="0" smtClean="0"/>
              <a:t>     Основной принцип организации архитектуры IA-64 сводится к переносу нагрузки с периода времени выполнения на период компиляции. Процессор </a:t>
            </a:r>
            <a:r>
              <a:rPr lang="ru-RU" dirty="0" err="1" smtClean="0"/>
              <a:t>Pentium</a:t>
            </a:r>
            <a:r>
              <a:rPr lang="ru-RU" dirty="0" smtClean="0"/>
              <a:t> 4 в ходе выполнения переупорядочивает команды, подменяет регистры, распределяет функциональные блоки и выполняет множество других функций, что ведет к максимальной загрузке всех аппаратных ресурсов. Модель, в которой аппаратный параллелизм является видимым для компилятора, называется EPIC (</a:t>
            </a:r>
            <a:r>
              <a:rPr lang="ru-RU" dirty="0" err="1" smtClean="0"/>
              <a:t>Explicitly</a:t>
            </a:r>
            <a:r>
              <a:rPr lang="ru-RU" dirty="0" smtClean="0"/>
              <a:t> </a:t>
            </a:r>
            <a:r>
              <a:rPr lang="ru-RU" dirty="0" err="1" smtClean="0"/>
              <a:t>Parallel</a:t>
            </a:r>
            <a:r>
              <a:rPr lang="ru-RU" dirty="0" smtClean="0"/>
              <a:t> </a:t>
            </a:r>
            <a:r>
              <a:rPr lang="ru-RU" dirty="0" err="1" smtClean="0"/>
              <a:t>Instruction</a:t>
            </a:r>
            <a:r>
              <a:rPr lang="ru-RU" dirty="0" smtClean="0"/>
              <a:t> </a:t>
            </a:r>
            <a:r>
              <a:rPr lang="ru-RU" dirty="0" err="1" smtClean="0"/>
              <a:t>Computing</a:t>
            </a:r>
            <a:r>
              <a:rPr lang="ru-RU" dirty="0" smtClean="0"/>
              <a:t> – вычисления с явным параллелизмом команд). EPIC представляет собой развитие идей RISC и VLIW.</a:t>
            </a:r>
          </a:p>
          <a:p>
            <a:pPr marL="0" indent="0" algn="just">
              <a:buNone/>
            </a:pPr>
            <a:endParaRPr lang="ru-RU" dirty="0" smtClean="0"/>
          </a:p>
          <a:p>
            <a:pPr marL="0" indent="0" algn="just">
              <a:buNone/>
            </a:pPr>
            <a:r>
              <a:rPr lang="ru-RU" dirty="0" smtClean="0"/>
              <a:t>     Некоторые особенности IA-64 заметно повышают производительность. Среди них предикативное выполнение, спекулятивное выполнение, предсказание ветвлений (статическое и динамическое), стек регистров, вращающийся регистровый кадр.</a:t>
            </a:r>
            <a:endParaRPr lang="ru-RU" dirty="0"/>
          </a:p>
        </p:txBody>
      </p:sp>
    </p:spTree>
    <p:extLst>
      <p:ext uri="{BB962C8B-B14F-4D97-AF65-F5344CB8AC3E}">
        <p14:creationId xmlns:p14="http://schemas.microsoft.com/office/powerpoint/2010/main" val="91489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23331"/>
            <a:ext cx="10515600" cy="5445457"/>
          </a:xfrm>
        </p:spPr>
        <p:txBody>
          <a:bodyPr>
            <a:noAutofit/>
          </a:bodyPr>
          <a:lstStyle/>
          <a:p>
            <a:pPr marL="0" indent="0" algn="just">
              <a:buNone/>
            </a:pPr>
            <a:r>
              <a:rPr lang="ru-RU" sz="2000" dirty="0" smtClean="0"/>
              <a:t>     Конвейер включает всего 8 стадий. На стадиях IPG (</a:t>
            </a:r>
            <a:r>
              <a:rPr lang="ru-RU" sz="2000" dirty="0" err="1" smtClean="0"/>
              <a:t>Instruction</a:t>
            </a:r>
            <a:r>
              <a:rPr lang="ru-RU" sz="2000" dirty="0" smtClean="0"/>
              <a:t> </a:t>
            </a:r>
            <a:r>
              <a:rPr lang="ru-RU" sz="2000" dirty="0" err="1" smtClean="0"/>
              <a:t>pointer</a:t>
            </a:r>
            <a:r>
              <a:rPr lang="ru-RU" sz="2000" dirty="0" smtClean="0"/>
              <a:t> </a:t>
            </a:r>
            <a:r>
              <a:rPr lang="ru-RU" sz="2000" dirty="0" err="1" smtClean="0"/>
              <a:t>generation</a:t>
            </a:r>
            <a:r>
              <a:rPr lang="ru-RU" sz="2000" dirty="0" smtClean="0"/>
              <a:t> </a:t>
            </a:r>
            <a:r>
              <a:rPr lang="ru-RU" sz="2000" dirty="0" err="1" smtClean="0"/>
              <a:t>and</a:t>
            </a:r>
            <a:r>
              <a:rPr lang="ru-RU" sz="2000" dirty="0" smtClean="0"/>
              <a:t> </a:t>
            </a:r>
            <a:r>
              <a:rPr lang="ru-RU" sz="2000" dirty="0" err="1" smtClean="0"/>
              <a:t>fetch</a:t>
            </a:r>
            <a:r>
              <a:rPr lang="ru-RU" sz="2000" dirty="0" smtClean="0"/>
              <a:t>) и </a:t>
            </a:r>
            <a:r>
              <a:rPr lang="ru-RU" sz="2000" dirty="0" err="1" smtClean="0"/>
              <a:t>Rot</a:t>
            </a:r>
            <a:r>
              <a:rPr lang="ru-RU" sz="2000" dirty="0" smtClean="0"/>
              <a:t> (</a:t>
            </a:r>
            <a:r>
              <a:rPr lang="ru-RU" sz="2000" dirty="0" err="1" smtClean="0"/>
              <a:t>Rotate</a:t>
            </a:r>
            <a:r>
              <a:rPr lang="ru-RU" sz="2000" dirty="0" smtClean="0"/>
              <a:t>) происходит выборка двух связок и предсказание ветвлений. На стадиях </a:t>
            </a:r>
            <a:r>
              <a:rPr lang="ru-RU" sz="2000" dirty="0" err="1" smtClean="0"/>
              <a:t>Exp</a:t>
            </a:r>
            <a:r>
              <a:rPr lang="ru-RU" sz="2000" dirty="0" smtClean="0"/>
              <a:t> (</a:t>
            </a:r>
            <a:r>
              <a:rPr lang="ru-RU" sz="2000" dirty="0" err="1" smtClean="0"/>
              <a:t>Expand</a:t>
            </a:r>
            <a:r>
              <a:rPr lang="ru-RU" sz="2000" dirty="0" smtClean="0"/>
              <a:t>) и </a:t>
            </a:r>
            <a:r>
              <a:rPr lang="ru-RU" sz="2000" dirty="0" err="1" smtClean="0"/>
              <a:t>Ren</a:t>
            </a:r>
            <a:r>
              <a:rPr lang="ru-RU" sz="2000" dirty="0" smtClean="0"/>
              <a:t> осуществляется декодирование шаблона связки, распределение инструкций по очередям, переименование регистров (для регистрового стека и вращающегося регистрового кадра) и декодирование. </a:t>
            </a:r>
            <a:r>
              <a:rPr lang="ru-RU" sz="2000" dirty="0" err="1" smtClean="0"/>
              <a:t>Reg</a:t>
            </a:r>
            <a:r>
              <a:rPr lang="ru-RU" sz="2000" dirty="0" smtClean="0"/>
              <a:t> (</a:t>
            </a:r>
            <a:r>
              <a:rPr lang="ru-RU" sz="2000" dirty="0" err="1" smtClean="0"/>
              <a:t>Register</a:t>
            </a:r>
            <a:r>
              <a:rPr lang="ru-RU" sz="2000" dirty="0" smtClean="0"/>
              <a:t>) – стадия доставки операндов. </a:t>
            </a:r>
            <a:r>
              <a:rPr lang="ru-RU" sz="2000" dirty="0" err="1" smtClean="0"/>
              <a:t>Exe</a:t>
            </a:r>
            <a:r>
              <a:rPr lang="ru-RU" sz="2000" dirty="0" smtClean="0"/>
              <a:t> (</a:t>
            </a:r>
            <a:r>
              <a:rPr lang="ru-RU" sz="2000" dirty="0" err="1" smtClean="0"/>
              <a:t>Execute</a:t>
            </a:r>
            <a:r>
              <a:rPr lang="ru-RU" sz="2000" dirty="0" smtClean="0"/>
              <a:t>), </a:t>
            </a:r>
            <a:r>
              <a:rPr lang="ru-RU" sz="2000" dirty="0" err="1" smtClean="0"/>
              <a:t>Det</a:t>
            </a:r>
            <a:r>
              <a:rPr lang="ru-RU" sz="2000" dirty="0" smtClean="0"/>
              <a:t> (</a:t>
            </a:r>
            <a:r>
              <a:rPr lang="ru-RU" sz="2000" dirty="0" err="1" smtClean="0"/>
              <a:t>Exception</a:t>
            </a:r>
            <a:r>
              <a:rPr lang="ru-RU" sz="2000" dirty="0" smtClean="0"/>
              <a:t> </a:t>
            </a:r>
            <a:r>
              <a:rPr lang="ru-RU" sz="2000" dirty="0" err="1" smtClean="0"/>
              <a:t>Detection</a:t>
            </a:r>
            <a:r>
              <a:rPr lang="ru-RU" sz="2000" dirty="0" smtClean="0"/>
              <a:t>), WRB (</a:t>
            </a:r>
            <a:r>
              <a:rPr lang="ru-RU" sz="2000" dirty="0" err="1" smtClean="0"/>
              <a:t>Write</a:t>
            </a:r>
            <a:r>
              <a:rPr lang="ru-RU" sz="2000" dirty="0" smtClean="0"/>
              <a:t> </a:t>
            </a:r>
            <a:r>
              <a:rPr lang="ru-RU" sz="2000" dirty="0" err="1" smtClean="0"/>
              <a:t>Back</a:t>
            </a:r>
            <a:r>
              <a:rPr lang="ru-RU" sz="2000" dirty="0" smtClean="0"/>
              <a:t>) – эти стадии осуществляют выполнение, перехват исключений и запись результатов в регистры, соответственно.</a:t>
            </a:r>
          </a:p>
          <a:p>
            <a:pPr marL="0" indent="0" algn="just">
              <a:buNone/>
            </a:pPr>
            <a:endParaRPr lang="ru-RU" sz="2000" dirty="0" smtClean="0"/>
          </a:p>
          <a:p>
            <a:pPr marL="0" indent="0" algn="just">
              <a:buNone/>
            </a:pPr>
            <a:r>
              <a:rPr lang="ru-RU" sz="2000" dirty="0" smtClean="0"/>
              <a:t>     Параллелизм уровня команд используется в первую очередь благодаря статическому планированию. Компилятор объединяет инструкции в группы, при этом инструкции одной группы не содержат зависимостей, т.е. могут выполняться параллельно. Группы могут иметь произвольную длину. Инструкции также объединяются в 128-битные связки. Связка состоит из шаблона и 3 инструкций, при этом граница группы может располагаться внутри связки. Шаблон указывает используемые модули и положение границы групп. Инструкции делятся на 6 типов: целочисленные инструкции АЛУ, целочисленные инструкции, инструкции работы с памятью, инструкции с плавающей точкой, инструкции ветвления, расширенные инструкции.</a:t>
            </a:r>
            <a:endParaRPr lang="ru-RU" sz="2000" dirty="0"/>
          </a:p>
        </p:txBody>
      </p:sp>
    </p:spTree>
    <p:extLst>
      <p:ext uri="{BB962C8B-B14F-4D97-AF65-F5344CB8AC3E}">
        <p14:creationId xmlns:p14="http://schemas.microsoft.com/office/powerpoint/2010/main" val="17842996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Формат связки</a:t>
            </a:r>
            <a:endParaRPr lang="ru-RU" dirty="0"/>
          </a:p>
        </p:txBody>
      </p:sp>
      <p:pic>
        <p:nvPicPr>
          <p:cNvPr id="4" name="Объект 3"/>
          <p:cNvPicPr>
            <a:picLocks noGrp="1" noChangeAspect="1"/>
          </p:cNvPicPr>
          <p:nvPr>
            <p:ph idx="1"/>
          </p:nvPr>
        </p:nvPicPr>
        <p:blipFill>
          <a:blip r:embed="rId2"/>
          <a:stretch>
            <a:fillRect/>
          </a:stretch>
        </p:blipFill>
        <p:spPr>
          <a:xfrm>
            <a:off x="919320" y="2394371"/>
            <a:ext cx="10353359" cy="1526457"/>
          </a:xfrm>
          <a:prstGeom prst="rect">
            <a:avLst/>
          </a:prstGeom>
        </p:spPr>
      </p:pic>
    </p:spTree>
    <p:extLst>
      <p:ext uri="{BB962C8B-B14F-4D97-AF65-F5344CB8AC3E}">
        <p14:creationId xmlns:p14="http://schemas.microsoft.com/office/powerpoint/2010/main" val="34810580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173707"/>
            <a:ext cx="10515600" cy="5003256"/>
          </a:xfrm>
        </p:spPr>
        <p:txBody>
          <a:bodyPr>
            <a:normAutofit/>
          </a:bodyPr>
          <a:lstStyle/>
          <a:p>
            <a:pPr marL="0" indent="0" algn="just">
              <a:buNone/>
            </a:pPr>
            <a:r>
              <a:rPr lang="ru-RU" sz="3200" dirty="0" smtClean="0"/>
              <a:t>     </a:t>
            </a:r>
            <a:r>
              <a:rPr lang="ru-RU" sz="3200" dirty="0" err="1" smtClean="0"/>
              <a:t>Itanium</a:t>
            </a:r>
            <a:r>
              <a:rPr lang="ru-RU" sz="3200" dirty="0" smtClean="0"/>
              <a:t> содержит 128 регистров общего назначения, которые пронумерованы с gr0 по gr127. С каждым регистром связан бит, который указывает, свободен ли регистр или содержит валидные данные. Этот бит носит название </a:t>
            </a:r>
            <a:r>
              <a:rPr lang="ru-RU" sz="3200" dirty="0" err="1" smtClean="0"/>
              <a:t>NaT</a:t>
            </a:r>
            <a:r>
              <a:rPr lang="ru-RU" sz="3200" dirty="0" smtClean="0"/>
              <a:t> (</a:t>
            </a:r>
            <a:r>
              <a:rPr lang="ru-RU" sz="3200" dirty="0" err="1" smtClean="0"/>
              <a:t>Not</a:t>
            </a:r>
            <a:r>
              <a:rPr lang="ru-RU" sz="3200" dirty="0" smtClean="0"/>
              <a:t>-a-</a:t>
            </a:r>
            <a:r>
              <a:rPr lang="ru-RU" sz="3200" dirty="0" err="1" smtClean="0"/>
              <a:t>Thing</a:t>
            </a:r>
            <a:r>
              <a:rPr lang="ru-RU" sz="3200" dirty="0" smtClean="0"/>
              <a:t>). Он используется для спекулятивной загрузки.</a:t>
            </a:r>
            <a:endParaRPr lang="ru-RU" sz="3200" dirty="0"/>
          </a:p>
        </p:txBody>
      </p:sp>
    </p:spTree>
    <p:extLst>
      <p:ext uri="{BB962C8B-B14F-4D97-AF65-F5344CB8AC3E}">
        <p14:creationId xmlns:p14="http://schemas.microsoft.com/office/powerpoint/2010/main" val="38604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Регистры в </a:t>
            </a:r>
            <a:r>
              <a:rPr lang="en-US" dirty="0" smtClean="0"/>
              <a:t>Itanium</a:t>
            </a:r>
            <a:endParaRPr lang="ru-RU" dirty="0"/>
          </a:p>
        </p:txBody>
      </p:sp>
      <p:pic>
        <p:nvPicPr>
          <p:cNvPr id="4" name="Объект 3"/>
          <p:cNvPicPr>
            <a:picLocks noGrp="1" noChangeAspect="1"/>
          </p:cNvPicPr>
          <p:nvPr>
            <p:ph idx="1"/>
          </p:nvPr>
        </p:nvPicPr>
        <p:blipFill>
          <a:blip r:embed="rId2"/>
          <a:stretch>
            <a:fillRect/>
          </a:stretch>
        </p:blipFill>
        <p:spPr>
          <a:xfrm>
            <a:off x="3487903" y="1690688"/>
            <a:ext cx="5216193" cy="4965013"/>
          </a:xfrm>
          <a:prstGeom prst="rect">
            <a:avLst/>
          </a:prstGeom>
        </p:spPr>
      </p:pic>
    </p:spTree>
    <p:extLst>
      <p:ext uri="{BB962C8B-B14F-4D97-AF65-F5344CB8AC3E}">
        <p14:creationId xmlns:p14="http://schemas.microsoft.com/office/powerpoint/2010/main" val="35170200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3206"/>
            <a:ext cx="10515600" cy="5603757"/>
          </a:xfrm>
        </p:spPr>
        <p:txBody>
          <a:bodyPr>
            <a:normAutofit fontScale="85000" lnSpcReduction="20000"/>
          </a:bodyPr>
          <a:lstStyle/>
          <a:p>
            <a:pPr marL="0" indent="0" algn="just">
              <a:buNone/>
            </a:pPr>
            <a:r>
              <a:rPr lang="ru-RU" dirty="0" smtClean="0"/>
              <a:t>     Регистры общего назначения делятся на статические и стековые. Статические включают первые 32 регистра: с gr0 по gr31. Gr0 используется только для чтения и всегда возвращает 0. Попытка записи в него вызывает исключение.</a:t>
            </a:r>
          </a:p>
          <a:p>
            <a:pPr marL="0" indent="0" algn="just">
              <a:buNone/>
            </a:pPr>
            <a:endParaRPr lang="ru-RU" dirty="0" smtClean="0"/>
          </a:p>
          <a:p>
            <a:pPr marL="0" indent="0" algn="just">
              <a:buNone/>
            </a:pPr>
            <a:r>
              <a:rPr lang="ru-RU" dirty="0" smtClean="0"/>
              <a:t>     Регистры с gr32 по gr127 используются в качестве регистрового стека.</a:t>
            </a:r>
          </a:p>
          <a:p>
            <a:pPr marL="0" indent="0" algn="just">
              <a:buNone/>
            </a:pPr>
            <a:endParaRPr lang="ru-RU" dirty="0" smtClean="0"/>
          </a:p>
          <a:p>
            <a:pPr marL="0" indent="0" algn="just">
              <a:buNone/>
            </a:pPr>
            <a:r>
              <a:rPr lang="ru-RU" dirty="0" smtClean="0"/>
              <a:t>     Восемь 64-битных регистров ветвления, с br0 по br7, содержат целевой адрес для косвенных переходов. Эти регистры используются для указания целевых адресов инструкций условных переходов, вызовов процедур и возвратов из них.</a:t>
            </a:r>
          </a:p>
          <a:p>
            <a:pPr marL="0" indent="0" algn="just">
              <a:buNone/>
            </a:pPr>
            <a:endParaRPr lang="ru-RU" dirty="0" smtClean="0"/>
          </a:p>
          <a:p>
            <a:pPr marL="0" indent="0" algn="just">
              <a:buNone/>
            </a:pPr>
            <a:r>
              <a:rPr lang="ru-RU" dirty="0" smtClean="0"/>
              <a:t>      Регистр пользовательской маски (UM) используется для управления выравниванием памяти, порядком байт (</a:t>
            </a:r>
            <a:r>
              <a:rPr lang="ru-RU" dirty="0" err="1" smtClean="0"/>
              <a:t>little-endian</a:t>
            </a:r>
            <a:r>
              <a:rPr lang="ru-RU" dirty="0" smtClean="0"/>
              <a:t>, </a:t>
            </a:r>
            <a:r>
              <a:rPr lang="ru-RU" dirty="0" err="1" smtClean="0"/>
              <a:t>big-endian</a:t>
            </a:r>
            <a:r>
              <a:rPr lang="ru-RU" dirty="0" smtClean="0"/>
              <a:t>) и т.д.</a:t>
            </a:r>
          </a:p>
          <a:p>
            <a:pPr marL="0" indent="0" algn="just">
              <a:buNone/>
            </a:pPr>
            <a:endParaRPr lang="ru-RU" dirty="0" smtClean="0"/>
          </a:p>
          <a:p>
            <a:pPr marL="0" indent="0" algn="just">
              <a:buNone/>
            </a:pPr>
            <a:r>
              <a:rPr lang="ru-RU" dirty="0" smtClean="0"/>
              <a:t>     CFM (</a:t>
            </a:r>
            <a:r>
              <a:rPr lang="ru-RU" dirty="0" err="1" smtClean="0"/>
              <a:t>Current</a:t>
            </a:r>
            <a:r>
              <a:rPr lang="ru-RU" dirty="0" smtClean="0"/>
              <a:t> </a:t>
            </a:r>
            <a:r>
              <a:rPr lang="ru-RU" dirty="0" err="1" smtClean="0"/>
              <a:t>Frame</a:t>
            </a:r>
            <a:r>
              <a:rPr lang="ru-RU" dirty="0" smtClean="0"/>
              <a:t> </a:t>
            </a:r>
            <a:r>
              <a:rPr lang="ru-RU" dirty="0" err="1" smtClean="0"/>
              <a:t>Marker</a:t>
            </a:r>
            <a:r>
              <a:rPr lang="ru-RU" dirty="0" smtClean="0"/>
              <a:t>) – регистр с информацией о стеке регистров.</a:t>
            </a:r>
            <a:endParaRPr lang="ru-RU" dirty="0"/>
          </a:p>
        </p:txBody>
      </p:sp>
    </p:spTree>
    <p:extLst>
      <p:ext uri="{BB962C8B-B14F-4D97-AF65-F5344CB8AC3E}">
        <p14:creationId xmlns:p14="http://schemas.microsoft.com/office/powerpoint/2010/main" val="19221458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3206"/>
            <a:ext cx="10515600" cy="5603757"/>
          </a:xfrm>
        </p:spPr>
        <p:txBody>
          <a:bodyPr>
            <a:normAutofit fontScale="70000" lnSpcReduction="20000"/>
          </a:bodyPr>
          <a:lstStyle/>
          <a:p>
            <a:pPr marL="0" indent="0">
              <a:buNone/>
            </a:pPr>
            <a:r>
              <a:rPr lang="ru-RU" dirty="0" smtClean="0"/>
              <a:t>     </a:t>
            </a:r>
            <a:r>
              <a:rPr lang="ru-RU" dirty="0" err="1" smtClean="0"/>
              <a:t>Itanium</a:t>
            </a:r>
            <a:r>
              <a:rPr lang="ru-RU" dirty="0" smtClean="0"/>
              <a:t>, следует архитектуре загрузки/сохранения, поэтому к памяти обращаются только инструкции </a:t>
            </a:r>
            <a:r>
              <a:rPr lang="ru-RU" dirty="0" err="1" smtClean="0"/>
              <a:t>load</a:t>
            </a:r>
            <a:r>
              <a:rPr lang="ru-RU" dirty="0" smtClean="0"/>
              <a:t> и </a:t>
            </a:r>
            <a:r>
              <a:rPr lang="ru-RU" dirty="0" err="1" smtClean="0"/>
              <a:t>store</a:t>
            </a:r>
            <a:r>
              <a:rPr lang="ru-RU" dirty="0" smtClean="0"/>
              <a:t>, остальные инструкции работают исключительно с регистрами. Для </a:t>
            </a:r>
            <a:r>
              <a:rPr lang="ru-RU" dirty="0" err="1" smtClean="0"/>
              <a:t>load</a:t>
            </a:r>
            <a:r>
              <a:rPr lang="ru-RU" dirty="0" smtClean="0"/>
              <a:t> и </a:t>
            </a:r>
            <a:r>
              <a:rPr lang="ru-RU" dirty="0" err="1" smtClean="0"/>
              <a:t>store</a:t>
            </a:r>
            <a:r>
              <a:rPr lang="ru-RU" dirty="0" smtClean="0"/>
              <a:t> используются три режима адресации, в них задействованы регистры r1, r2, r3:</a:t>
            </a:r>
          </a:p>
          <a:p>
            <a:pPr marL="0" indent="0">
              <a:buNone/>
            </a:pPr>
            <a:endParaRPr lang="ru-RU" dirty="0" smtClean="0"/>
          </a:p>
          <a:p>
            <a:pPr marL="0" indent="0">
              <a:buNone/>
            </a:pPr>
            <a:r>
              <a:rPr lang="ru-RU" i="1" dirty="0" smtClean="0"/>
              <a:t>     Косвенная регистровая адресация </a:t>
            </a:r>
            <a:r>
              <a:rPr lang="ru-RU" dirty="0" smtClean="0"/>
              <a:t>– инструкции загрузки и сохранения используют содержимое регистра в качестве адреса памяти:</a:t>
            </a:r>
          </a:p>
          <a:p>
            <a:pPr marL="0" indent="0">
              <a:buNone/>
            </a:pPr>
            <a:endParaRPr lang="ru-RU" dirty="0" smtClean="0"/>
          </a:p>
          <a:p>
            <a:pPr marL="0" indent="0">
              <a:buNone/>
            </a:pPr>
            <a:r>
              <a:rPr lang="ru-RU" dirty="0" smtClean="0"/>
              <a:t>                              Адрес = содержимое r3.</a:t>
            </a:r>
          </a:p>
          <a:p>
            <a:pPr marL="0" indent="0">
              <a:buNone/>
            </a:pPr>
            <a:endParaRPr lang="ru-RU" dirty="0" smtClean="0"/>
          </a:p>
          <a:p>
            <a:pPr marL="0" indent="0">
              <a:buNone/>
            </a:pPr>
            <a:r>
              <a:rPr lang="ru-RU" i="1" dirty="0" smtClean="0"/>
              <a:t>     Косвенная </a:t>
            </a:r>
            <a:r>
              <a:rPr lang="ru-RU" dirty="0" smtClean="0"/>
              <a:t>регистровая с использованием непосредственного значения – содержимое r3 суммируется с 9-битовой константой:</a:t>
            </a:r>
          </a:p>
          <a:p>
            <a:pPr marL="0" indent="0">
              <a:buNone/>
            </a:pPr>
            <a:endParaRPr lang="ru-RU" dirty="0" smtClean="0"/>
          </a:p>
          <a:p>
            <a:pPr marL="0" indent="0">
              <a:buNone/>
            </a:pPr>
            <a:r>
              <a:rPr lang="ru-RU" dirty="0" smtClean="0"/>
              <a:t>                     Адрес = содержимое r3 + imm9; r3 = адрес.</a:t>
            </a:r>
          </a:p>
          <a:p>
            <a:pPr marL="0" indent="0">
              <a:buNone/>
            </a:pPr>
            <a:endParaRPr lang="ru-RU" dirty="0" smtClean="0"/>
          </a:p>
          <a:p>
            <a:pPr marL="0" indent="0">
              <a:buNone/>
            </a:pPr>
            <a:r>
              <a:rPr lang="ru-RU" i="1" dirty="0" smtClean="0"/>
              <a:t>     Косвенная </a:t>
            </a:r>
            <a:r>
              <a:rPr lang="ru-RU" dirty="0" smtClean="0"/>
              <a:t>регистровая с индексной – содержимое r3 суммируется с r2, в регистр r3 затем заносится полученный адрес:</a:t>
            </a:r>
          </a:p>
          <a:p>
            <a:pPr marL="0" indent="0">
              <a:buNone/>
            </a:pPr>
            <a:endParaRPr lang="ru-RU" dirty="0" smtClean="0"/>
          </a:p>
          <a:p>
            <a:pPr marL="0" indent="0">
              <a:buNone/>
            </a:pPr>
            <a:r>
              <a:rPr lang="ru-RU" dirty="0" smtClean="0"/>
              <a:t>           Адрес = содержимое r3 + содержимое r2; r3 = адрес.</a:t>
            </a:r>
            <a:endParaRPr lang="ru-RU" dirty="0"/>
          </a:p>
        </p:txBody>
      </p:sp>
    </p:spTree>
    <p:extLst>
      <p:ext uri="{BB962C8B-B14F-4D97-AF65-F5344CB8AC3E}">
        <p14:creationId xmlns:p14="http://schemas.microsoft.com/office/powerpoint/2010/main" val="1120831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68740"/>
            <a:ext cx="10515600" cy="5508223"/>
          </a:xfrm>
        </p:spPr>
        <p:txBody>
          <a:bodyPr>
            <a:normAutofit fontScale="77500" lnSpcReduction="20000"/>
          </a:bodyPr>
          <a:lstStyle/>
          <a:p>
            <a:pPr marL="0" indent="0" algn="just">
              <a:buNone/>
            </a:pPr>
            <a:r>
              <a:rPr lang="ru-RU" dirty="0" smtClean="0"/>
              <a:t>     В </a:t>
            </a:r>
            <a:r>
              <a:rPr lang="ru-RU" dirty="0" err="1" smtClean="0"/>
              <a:t>Itanium</a:t>
            </a:r>
            <a:r>
              <a:rPr lang="ru-RU" dirty="0" smtClean="0"/>
              <a:t> реализован эффективный механизм вызова и возврата из процедур, в большинстве случаев не использующий стек, вместо него параметры, локальные переменные и возвращаемые значения передаются через регистровый стек.</a:t>
            </a:r>
          </a:p>
          <a:p>
            <a:pPr marL="0" indent="0" algn="just">
              <a:buNone/>
            </a:pPr>
            <a:endParaRPr lang="ru-RU" dirty="0" smtClean="0"/>
          </a:p>
          <a:p>
            <a:pPr marL="0" indent="0" algn="just">
              <a:buNone/>
            </a:pPr>
            <a:r>
              <a:rPr lang="ru-RU" dirty="0" smtClean="0"/>
              <a:t>     Для этой цели регистры делятся на статические (первые 32) и стековые (остальные). Статические регистры хранят глобальные переменные и доступны всем процедурам. Стековые регистры используются для передачи параметров и возвращаемых значений, хранения локальных переменных.</a:t>
            </a:r>
          </a:p>
          <a:p>
            <a:pPr marL="0" indent="0" algn="just">
              <a:buNone/>
            </a:pPr>
            <a:endParaRPr lang="ru-RU" dirty="0" smtClean="0"/>
          </a:p>
          <a:p>
            <a:pPr marL="0" indent="0" algn="just">
              <a:buNone/>
            </a:pPr>
            <a:r>
              <a:rPr lang="ru-RU" dirty="0" smtClean="0"/>
              <a:t>     Регистровый стековый фрейм – аналог регистрового окна, содержащий локальную область (входные и временные переменные) и выходную область (возвращаемые значения). Как и в случае регистрового окна область выходных параметров вызывающей процедуры перекрывается с областью входных параметров вызываемой, т.е. не происходит физического копирования при вызовах.</a:t>
            </a:r>
          </a:p>
          <a:p>
            <a:pPr marL="0" indent="0" algn="just">
              <a:buNone/>
            </a:pPr>
            <a:endParaRPr lang="ru-RU" dirty="0" smtClean="0"/>
          </a:p>
          <a:p>
            <a:pPr marL="0" indent="0" algn="just">
              <a:buNone/>
            </a:pPr>
            <a:r>
              <a:rPr lang="ru-RU" dirty="0" smtClean="0"/>
              <a:t>      Регистр CFM (</a:t>
            </a:r>
            <a:r>
              <a:rPr lang="ru-RU" dirty="0" err="1" smtClean="0"/>
              <a:t>Current</a:t>
            </a:r>
            <a:r>
              <a:rPr lang="ru-RU" dirty="0" smtClean="0"/>
              <a:t> </a:t>
            </a:r>
            <a:r>
              <a:rPr lang="ru-RU" dirty="0" err="1" smtClean="0"/>
              <a:t>Frame</a:t>
            </a:r>
            <a:r>
              <a:rPr lang="ru-RU" dirty="0" smtClean="0"/>
              <a:t> </a:t>
            </a:r>
            <a:r>
              <a:rPr lang="ru-RU" dirty="0" err="1" smtClean="0"/>
              <a:t>Marker</a:t>
            </a:r>
            <a:r>
              <a:rPr lang="ru-RU" dirty="0" smtClean="0"/>
              <a:t>) содержит два поля – размер стекового фрейма (</a:t>
            </a:r>
            <a:r>
              <a:rPr lang="ru-RU" dirty="0" err="1" smtClean="0"/>
              <a:t>Size</a:t>
            </a:r>
            <a:r>
              <a:rPr lang="ru-RU" dirty="0" smtClean="0"/>
              <a:t> </a:t>
            </a:r>
            <a:r>
              <a:rPr lang="ru-RU" dirty="0" err="1" smtClean="0"/>
              <a:t>of</a:t>
            </a:r>
            <a:r>
              <a:rPr lang="ru-RU" dirty="0" smtClean="0"/>
              <a:t> </a:t>
            </a:r>
            <a:r>
              <a:rPr lang="ru-RU" dirty="0" err="1" smtClean="0"/>
              <a:t>Frame</a:t>
            </a:r>
            <a:r>
              <a:rPr lang="ru-RU" dirty="0" smtClean="0"/>
              <a:t>, </a:t>
            </a:r>
            <a:r>
              <a:rPr lang="ru-RU" dirty="0" err="1" smtClean="0"/>
              <a:t>SoF</a:t>
            </a:r>
            <a:r>
              <a:rPr lang="ru-RU" dirty="0" smtClean="0"/>
              <a:t>) и размер области локальных переменных (</a:t>
            </a:r>
            <a:r>
              <a:rPr lang="ru-RU" dirty="0" err="1" smtClean="0"/>
              <a:t>Size</a:t>
            </a:r>
            <a:r>
              <a:rPr lang="ru-RU" dirty="0" smtClean="0"/>
              <a:t> </a:t>
            </a:r>
            <a:r>
              <a:rPr lang="ru-RU" dirty="0" err="1" smtClean="0"/>
              <a:t>of</a:t>
            </a:r>
            <a:r>
              <a:rPr lang="ru-RU" dirty="0" smtClean="0"/>
              <a:t> </a:t>
            </a:r>
            <a:r>
              <a:rPr lang="ru-RU" dirty="0" err="1" smtClean="0"/>
              <a:t>Locals</a:t>
            </a:r>
            <a:r>
              <a:rPr lang="ru-RU" dirty="0" smtClean="0"/>
              <a:t>, </a:t>
            </a:r>
            <a:r>
              <a:rPr lang="ru-RU" dirty="0" err="1" smtClean="0"/>
              <a:t>SoL</a:t>
            </a:r>
            <a:r>
              <a:rPr lang="ru-RU" dirty="0" smtClean="0"/>
              <a:t>).</a:t>
            </a:r>
            <a:endParaRPr lang="ru-RU" dirty="0"/>
          </a:p>
        </p:txBody>
      </p:sp>
    </p:spTree>
    <p:extLst>
      <p:ext uri="{BB962C8B-B14F-4D97-AF65-F5344CB8AC3E}">
        <p14:creationId xmlns:p14="http://schemas.microsoft.com/office/powerpoint/2010/main" val="42568221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3206"/>
            <a:ext cx="10515600" cy="5603757"/>
          </a:xfrm>
        </p:spPr>
        <p:txBody>
          <a:bodyPr>
            <a:normAutofit fontScale="70000" lnSpcReduction="20000"/>
          </a:bodyPr>
          <a:lstStyle/>
          <a:p>
            <a:pPr marL="0" indent="0" algn="just">
              <a:buNone/>
            </a:pPr>
            <a:r>
              <a:rPr lang="ru-RU" dirty="0" smtClean="0"/>
              <a:t>     Если регистров не достаточно, то используется </a:t>
            </a:r>
            <a:r>
              <a:rPr lang="ru-RU" dirty="0" err="1" smtClean="0"/>
              <a:t>Register</a:t>
            </a:r>
            <a:r>
              <a:rPr lang="ru-RU" dirty="0" smtClean="0"/>
              <a:t> </a:t>
            </a:r>
            <a:r>
              <a:rPr lang="ru-RU" dirty="0" err="1" smtClean="0"/>
              <a:t>Stack</a:t>
            </a:r>
            <a:r>
              <a:rPr lang="ru-RU" dirty="0" smtClean="0"/>
              <a:t> </a:t>
            </a:r>
            <a:r>
              <a:rPr lang="ru-RU" dirty="0" err="1" smtClean="0"/>
              <a:t>Engine</a:t>
            </a:r>
            <a:r>
              <a:rPr lang="ru-RU" dirty="0" smtClean="0"/>
              <a:t> (RSE), которая динамически перемещает не поместившиеся значения в память и загружает их при необходимости. В этом случае издержки сопоставимы с издержками </a:t>
            </a:r>
            <a:r>
              <a:rPr lang="ru-RU" dirty="0" err="1" smtClean="0"/>
              <a:t>Pentium</a:t>
            </a:r>
            <a:r>
              <a:rPr lang="ru-RU" dirty="0" smtClean="0"/>
              <a:t> при вызовах процедур.</a:t>
            </a:r>
          </a:p>
          <a:p>
            <a:pPr marL="0" indent="0" algn="just">
              <a:buNone/>
            </a:pPr>
            <a:r>
              <a:rPr lang="ru-RU" dirty="0" smtClean="0"/>
              <a:t>     Конвейеризация работает лучше всего на линейной последовательности инструкций. Ветвления приводят к простоям конвейера, и, как следствие, снижению производительности. Существуют три техники уменьшения отрицательного эффекта ветвлений:</a:t>
            </a:r>
          </a:p>
          <a:p>
            <a:pPr marL="0" indent="0" algn="just">
              <a:buNone/>
            </a:pPr>
            <a:endParaRPr lang="ru-RU" dirty="0" smtClean="0"/>
          </a:p>
          <a:p>
            <a:pPr marL="0" indent="0" algn="just">
              <a:buNone/>
            </a:pPr>
            <a:r>
              <a:rPr lang="ru-RU" dirty="0" smtClean="0"/>
              <a:t>1. Сокращение числа ветвлений. Лучшее решение заключается в удалении ветвлений. Однако удалить можно только определенные типы ветвлений. Удаление возможно только при поддержке со стороны архитектуры команд.</a:t>
            </a:r>
          </a:p>
          <a:p>
            <a:pPr marL="0" indent="0" algn="just">
              <a:buNone/>
            </a:pPr>
            <a:endParaRPr lang="ru-RU" dirty="0" smtClean="0"/>
          </a:p>
          <a:p>
            <a:pPr marL="0" indent="0" algn="just">
              <a:buNone/>
            </a:pPr>
            <a:r>
              <a:rPr lang="ru-RU" dirty="0" smtClean="0"/>
              <a:t>2. Ускорение ветвлений. Если ветвь удалить нельзя, тогда необходимо попытаться сократить задержку, которую она вызывает. Эта техника подразумевает переупорядочение инструкций таким образом, что инструкции, не зависящие от условия ветвления могут выполняться, пока обрабатывается сама инструкция ветвления.</a:t>
            </a:r>
          </a:p>
          <a:p>
            <a:pPr marL="0" indent="0" algn="just">
              <a:buNone/>
            </a:pPr>
            <a:endParaRPr lang="ru-RU" dirty="0" smtClean="0"/>
          </a:p>
          <a:p>
            <a:pPr marL="0" indent="0" algn="just">
              <a:buNone/>
            </a:pPr>
            <a:r>
              <a:rPr lang="ru-RU" dirty="0" smtClean="0"/>
              <a:t>3. Предсказание ветвлений. Если можно предсказать, будет ли выбрана данная ветвь, то можно начать загрузку конвейера правильной последовательностью инструкций.</a:t>
            </a:r>
            <a:endParaRPr lang="ru-RU" dirty="0"/>
          </a:p>
        </p:txBody>
      </p:sp>
    </p:spTree>
    <p:extLst>
      <p:ext uri="{BB962C8B-B14F-4D97-AF65-F5344CB8AC3E}">
        <p14:creationId xmlns:p14="http://schemas.microsoft.com/office/powerpoint/2010/main" val="5287941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3206"/>
            <a:ext cx="10515600" cy="5603757"/>
          </a:xfrm>
        </p:spPr>
        <p:txBody>
          <a:bodyPr/>
          <a:lstStyle/>
          <a:p>
            <a:pPr marL="0" indent="0" algn="just">
              <a:buNone/>
            </a:pPr>
            <a:r>
              <a:rPr lang="ru-RU" dirty="0"/>
              <a:t> </a:t>
            </a:r>
            <a:r>
              <a:rPr lang="ru-RU" dirty="0" smtClean="0"/>
              <a:t>     В </a:t>
            </a:r>
            <a:r>
              <a:rPr lang="ru-RU" dirty="0" err="1" smtClean="0"/>
              <a:t>Itanium</a:t>
            </a:r>
            <a:r>
              <a:rPr lang="ru-RU" dirty="0" smtClean="0"/>
              <a:t> сокращение числа ветвлений достигается с помощью техники, известной под названием предикативное выполнение (предикация). В ней выполнение каждой инструкции делается условным. Таким образом, инструкция выполняется только если условие истинно. Для этого каждой инструкции ставится в соответствие предикат. Если предикат имеет значение истина, то инструкция выполняется, иначе она рассматривается как пустая операция </a:t>
            </a:r>
            <a:r>
              <a:rPr lang="ru-RU" dirty="0" err="1" smtClean="0"/>
              <a:t>nop</a:t>
            </a:r>
            <a:r>
              <a:rPr lang="ru-RU" dirty="0" smtClean="0"/>
              <a:t>. Инструкции разных ветвей помечаются разными предикатами. Далее инструкции обеих ветвей выполняются одновременно, а на завершающей стадии проверяется значение предиката: если истина, то результат инструкции записывается в регистры, иначе отбрасывается, т.е. инструкция выполняет пустую операцию.</a:t>
            </a:r>
            <a:endParaRPr lang="ru-RU" dirty="0"/>
          </a:p>
        </p:txBody>
      </p:sp>
    </p:spTree>
    <p:extLst>
      <p:ext uri="{BB962C8B-B14F-4D97-AF65-F5344CB8AC3E}">
        <p14:creationId xmlns:p14="http://schemas.microsoft.com/office/powerpoint/2010/main" val="413445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10"/>
            <a:ext cx="10515600" cy="5631053"/>
          </a:xfrm>
        </p:spPr>
        <p:txBody>
          <a:bodyPr>
            <a:normAutofit lnSpcReduction="10000"/>
          </a:bodyPr>
          <a:lstStyle/>
          <a:p>
            <a:pPr marL="0" indent="0" algn="just">
              <a:buNone/>
            </a:pPr>
            <a:r>
              <a:rPr lang="ru-RU" dirty="0" smtClean="0"/>
              <a:t>     Стадия выборки – это начальная стадия конвейера. Здесь выбирается 4 инструкции. В процессоре использовано много архитектурных техник, направленных на увеличение эффективности данной стадии. Одна из техник – большой 64 Кб 2-входовой кэш инструкций, который позволяет повысить количество попаданий.</a:t>
            </a:r>
          </a:p>
          <a:p>
            <a:pPr marL="0" indent="0" algn="just">
              <a:buNone/>
            </a:pPr>
            <a:endParaRPr lang="ru-RU" dirty="0" smtClean="0"/>
          </a:p>
          <a:p>
            <a:pPr marL="0" indent="0" algn="just">
              <a:buNone/>
            </a:pPr>
            <a:r>
              <a:rPr lang="ru-RU" dirty="0" smtClean="0"/>
              <a:t>     2-входовой кэш реализуется на основе кэша прямого отображения, при этом дополнительно используется предсказание подмножества и строки кэша. Каждый блок выборки содержит предсказание строки и подмножества. Это предсказание указывает, откуда должен быть выбран следующий блок инструкций. Тренировка 2-битовых предсказателей осуществляется динамически в случае промахов. Стоимость ошибочного предсказания – 1 такт.</a:t>
            </a:r>
            <a:endParaRPr lang="ru-RU" dirty="0"/>
          </a:p>
        </p:txBody>
      </p:sp>
    </p:spTree>
    <p:extLst>
      <p:ext uri="{BB962C8B-B14F-4D97-AF65-F5344CB8AC3E}">
        <p14:creationId xmlns:p14="http://schemas.microsoft.com/office/powerpoint/2010/main" val="29400946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3206"/>
            <a:ext cx="10515600" cy="5603757"/>
          </a:xfrm>
        </p:spPr>
        <p:txBody>
          <a:bodyPr>
            <a:normAutofit fontScale="92500" lnSpcReduction="10000"/>
          </a:bodyPr>
          <a:lstStyle/>
          <a:p>
            <a:pPr marL="0" indent="0" algn="just">
              <a:buNone/>
            </a:pPr>
            <a:r>
              <a:rPr lang="ru-RU" dirty="0" smtClean="0"/>
              <a:t>      Спекулятивное выполнение – это сценарий, в котором инструкции выполняются в предположении, что они понадобятся при действительном выполнении программы. Целью является повышение производительности. Существуют две основные причины спекулятивного выполнения: поддержание заполнения конвейера и маскирование задержек обращения к памяти. В </a:t>
            </a:r>
            <a:r>
              <a:rPr lang="ru-RU" dirty="0" err="1" smtClean="0"/>
              <a:t>Itanium</a:t>
            </a:r>
            <a:r>
              <a:rPr lang="ru-RU" dirty="0" smtClean="0"/>
              <a:t> есть оба типа спекуляций (спекуляция по данным и спекуляция по управлению).</a:t>
            </a:r>
          </a:p>
          <a:p>
            <a:pPr marL="0" indent="0" algn="just">
              <a:buNone/>
            </a:pPr>
            <a:endParaRPr lang="ru-RU" dirty="0" smtClean="0"/>
          </a:p>
          <a:p>
            <a:pPr marL="0" indent="0" algn="just">
              <a:buNone/>
            </a:pPr>
            <a:r>
              <a:rPr lang="ru-RU" dirty="0" smtClean="0"/>
              <a:t>     Спекуляция по данным позволяет компилятору распланировать инструкции рядом с некоторыми типами зависимостей по данным. В частности, неоднозначная зависимость по данным существует между указателями, используемыми для доступа к памяти. Обычно в таких случаях зависимость между инструкциями </a:t>
            </a:r>
            <a:r>
              <a:rPr lang="ru-RU" dirty="0" err="1" smtClean="0"/>
              <a:t>load</a:t>
            </a:r>
            <a:r>
              <a:rPr lang="ru-RU" dirty="0" smtClean="0"/>
              <a:t> и </a:t>
            </a:r>
            <a:r>
              <a:rPr lang="ru-RU" dirty="0" err="1" smtClean="0"/>
              <a:t>store</a:t>
            </a:r>
            <a:r>
              <a:rPr lang="ru-RU" dirty="0" smtClean="0"/>
              <a:t> или </a:t>
            </a:r>
            <a:r>
              <a:rPr lang="ru-RU" dirty="0" err="1" smtClean="0"/>
              <a:t>store</a:t>
            </a:r>
            <a:r>
              <a:rPr lang="ru-RU" dirty="0" smtClean="0"/>
              <a:t> и </a:t>
            </a:r>
            <a:r>
              <a:rPr lang="ru-RU" dirty="0" err="1" smtClean="0"/>
              <a:t>store</a:t>
            </a:r>
            <a:r>
              <a:rPr lang="ru-RU" dirty="0" smtClean="0"/>
              <a:t> не может быть разрешена статически во время компиляции, т.к. компилятор не знает значений указателей, поэтому для разрешения таких зависимостей используется поддержка времени выполнения.</a:t>
            </a:r>
            <a:endParaRPr lang="ru-RU" dirty="0"/>
          </a:p>
        </p:txBody>
      </p:sp>
    </p:spTree>
    <p:extLst>
      <p:ext uri="{BB962C8B-B14F-4D97-AF65-F5344CB8AC3E}">
        <p14:creationId xmlns:p14="http://schemas.microsoft.com/office/powerpoint/2010/main" val="79496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3206"/>
            <a:ext cx="10515600" cy="5603757"/>
          </a:xfrm>
        </p:spPr>
        <p:txBody>
          <a:bodyPr>
            <a:normAutofit fontScale="70000" lnSpcReduction="20000"/>
          </a:bodyPr>
          <a:lstStyle/>
          <a:p>
            <a:pPr marL="0" indent="0" algn="just">
              <a:buNone/>
            </a:pPr>
            <a:r>
              <a:rPr lang="ru-RU" dirty="0" smtClean="0"/>
              <a:t>Пример возможной зависимости между ячейками с адресами </a:t>
            </a:r>
            <a:r>
              <a:rPr lang="en-US" dirty="0" smtClean="0"/>
              <a:t>r9 </a:t>
            </a:r>
            <a:r>
              <a:rPr lang="ru-RU" dirty="0" smtClean="0"/>
              <a:t>и </a:t>
            </a:r>
            <a:r>
              <a:rPr lang="en-US" dirty="0" smtClean="0"/>
              <a:t>r5.</a:t>
            </a:r>
          </a:p>
          <a:p>
            <a:pPr marL="0" indent="0" algn="just">
              <a:buNone/>
            </a:pPr>
            <a:r>
              <a:rPr lang="en-US" dirty="0" smtClean="0"/>
              <a:t>sub r6=r7, r8;; // </a:t>
            </a:r>
            <a:r>
              <a:rPr lang="ru-RU" dirty="0" smtClean="0"/>
              <a:t>такт 1</a:t>
            </a:r>
          </a:p>
          <a:p>
            <a:pPr marL="0" indent="0" algn="just">
              <a:buNone/>
            </a:pPr>
            <a:r>
              <a:rPr lang="en-US" dirty="0" smtClean="0"/>
              <a:t>st8 [r9]=r6      // </a:t>
            </a:r>
            <a:r>
              <a:rPr lang="ru-RU" dirty="0" smtClean="0"/>
              <a:t>такт 2</a:t>
            </a:r>
          </a:p>
          <a:p>
            <a:pPr marL="0" indent="0" algn="just">
              <a:buNone/>
            </a:pPr>
            <a:r>
              <a:rPr lang="en-US" dirty="0" smtClean="0"/>
              <a:t>ld8 r4=[r5];;</a:t>
            </a:r>
          </a:p>
          <a:p>
            <a:pPr marL="0" indent="0" algn="just">
              <a:buNone/>
            </a:pPr>
            <a:r>
              <a:rPr lang="en-US" dirty="0" smtClean="0"/>
              <a:t>add r11=r12, r4;;// </a:t>
            </a:r>
            <a:r>
              <a:rPr lang="ru-RU" dirty="0" smtClean="0"/>
              <a:t>такт 4</a:t>
            </a:r>
          </a:p>
          <a:p>
            <a:pPr marL="0" indent="0" algn="just">
              <a:buNone/>
            </a:pPr>
            <a:r>
              <a:rPr lang="en-US" dirty="0" smtClean="0"/>
              <a:t>st8 [r10]=r11 // </a:t>
            </a:r>
            <a:r>
              <a:rPr lang="ru-RU" dirty="0" smtClean="0"/>
              <a:t>такт 5</a:t>
            </a:r>
          </a:p>
          <a:p>
            <a:pPr marL="0" indent="0" algn="just">
              <a:buNone/>
            </a:pPr>
            <a:endParaRPr lang="ru-RU" dirty="0" smtClean="0"/>
          </a:p>
          <a:p>
            <a:pPr marL="0" indent="0" algn="just">
              <a:buNone/>
            </a:pPr>
            <a:r>
              <a:rPr lang="ru-RU" dirty="0" smtClean="0"/>
              <a:t>Пример использования спекулятивной загрузки:</a:t>
            </a:r>
          </a:p>
          <a:p>
            <a:pPr marL="0" indent="0" algn="just">
              <a:buNone/>
            </a:pPr>
            <a:endParaRPr lang="ru-RU" dirty="0" smtClean="0"/>
          </a:p>
          <a:p>
            <a:pPr marL="0" indent="0" algn="just">
              <a:buNone/>
            </a:pPr>
            <a:r>
              <a:rPr lang="en-US" dirty="0" smtClean="0"/>
              <a:t>ld8.a r4=[r5] // </a:t>
            </a:r>
            <a:r>
              <a:rPr lang="ru-RU" dirty="0" smtClean="0"/>
              <a:t>такт 0 или ранее</a:t>
            </a:r>
          </a:p>
          <a:p>
            <a:pPr marL="0" indent="0" algn="just">
              <a:buNone/>
            </a:pPr>
            <a:r>
              <a:rPr lang="ru-RU" dirty="0" smtClean="0"/>
              <a:t>…</a:t>
            </a:r>
          </a:p>
          <a:p>
            <a:pPr marL="0" indent="0" algn="just">
              <a:buNone/>
            </a:pPr>
            <a:r>
              <a:rPr lang="en-US" dirty="0" smtClean="0"/>
              <a:t>sub r6=r7, r8;; // </a:t>
            </a:r>
            <a:r>
              <a:rPr lang="ru-RU" dirty="0" smtClean="0"/>
              <a:t>такт 1</a:t>
            </a:r>
          </a:p>
          <a:p>
            <a:pPr marL="0" indent="0" algn="just">
              <a:buNone/>
            </a:pPr>
            <a:r>
              <a:rPr lang="en-US" dirty="0" smtClean="0"/>
              <a:t>st8 [r9]=r6 // </a:t>
            </a:r>
            <a:r>
              <a:rPr lang="ru-RU" dirty="0" smtClean="0"/>
              <a:t>такт 2</a:t>
            </a:r>
          </a:p>
          <a:p>
            <a:pPr marL="0" indent="0" algn="just">
              <a:buNone/>
            </a:pPr>
            <a:r>
              <a:rPr lang="en-US" dirty="0" smtClean="0"/>
              <a:t>ld8.c r4=[r5]</a:t>
            </a:r>
          </a:p>
          <a:p>
            <a:pPr marL="0" indent="0" algn="just">
              <a:buNone/>
            </a:pPr>
            <a:r>
              <a:rPr lang="en-US" dirty="0" smtClean="0"/>
              <a:t>add r11=r12,r4;;</a:t>
            </a:r>
          </a:p>
          <a:p>
            <a:pPr marL="0" indent="0" algn="just">
              <a:buNone/>
            </a:pPr>
            <a:r>
              <a:rPr lang="en-US" dirty="0" smtClean="0"/>
              <a:t>st8 [r10]=r11 // </a:t>
            </a:r>
            <a:r>
              <a:rPr lang="ru-RU" dirty="0" smtClean="0"/>
              <a:t>такт 3</a:t>
            </a:r>
            <a:endParaRPr lang="ru-RU" dirty="0"/>
          </a:p>
        </p:txBody>
      </p:sp>
    </p:spTree>
    <p:extLst>
      <p:ext uri="{BB962C8B-B14F-4D97-AF65-F5344CB8AC3E}">
        <p14:creationId xmlns:p14="http://schemas.microsoft.com/office/powerpoint/2010/main" val="10135610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3206"/>
            <a:ext cx="10515600" cy="5603757"/>
          </a:xfrm>
        </p:spPr>
        <p:txBody>
          <a:bodyPr>
            <a:normAutofit fontScale="70000" lnSpcReduction="20000"/>
          </a:bodyPr>
          <a:lstStyle/>
          <a:p>
            <a:pPr marL="0" indent="0" algn="just">
              <a:buNone/>
            </a:pPr>
            <a:r>
              <a:rPr lang="ru-RU" dirty="0" smtClean="0"/>
              <a:t>В </a:t>
            </a:r>
            <a:r>
              <a:rPr lang="ru-RU" dirty="0" err="1" smtClean="0"/>
              <a:t>Itanium</a:t>
            </a:r>
            <a:r>
              <a:rPr lang="ru-RU" dirty="0" smtClean="0"/>
              <a:t> неоднозначность разрешается следующим образом: используются инструкции </a:t>
            </a:r>
            <a:r>
              <a:rPr lang="ru-RU" dirty="0" err="1" smtClean="0"/>
              <a:t>advance</a:t>
            </a:r>
            <a:r>
              <a:rPr lang="ru-RU" dirty="0" smtClean="0"/>
              <a:t> </a:t>
            </a:r>
            <a:r>
              <a:rPr lang="ru-RU" dirty="0" err="1" smtClean="0"/>
              <a:t>load</a:t>
            </a:r>
            <a:r>
              <a:rPr lang="ru-RU" dirty="0" smtClean="0"/>
              <a:t> и </a:t>
            </a:r>
            <a:r>
              <a:rPr lang="ru-RU" dirty="0" err="1" smtClean="0"/>
              <a:t>check</a:t>
            </a:r>
            <a:r>
              <a:rPr lang="ru-RU" dirty="0" smtClean="0"/>
              <a:t> </a:t>
            </a:r>
            <a:r>
              <a:rPr lang="ru-RU" dirty="0" err="1" smtClean="0"/>
              <a:t>load</a:t>
            </a:r>
            <a:r>
              <a:rPr lang="ru-RU" dirty="0" smtClean="0"/>
              <a:t>.</a:t>
            </a:r>
          </a:p>
          <a:p>
            <a:pPr marL="0" indent="0" algn="just">
              <a:buNone/>
            </a:pPr>
            <a:endParaRPr lang="ru-RU" dirty="0" smtClean="0"/>
          </a:p>
          <a:p>
            <a:pPr marL="0" indent="0" algn="just">
              <a:buNone/>
            </a:pPr>
            <a:r>
              <a:rPr lang="ru-RU" dirty="0" err="1" smtClean="0"/>
              <a:t>Advance</a:t>
            </a:r>
            <a:r>
              <a:rPr lang="ru-RU" dirty="0" smtClean="0"/>
              <a:t> </a:t>
            </a:r>
            <a:r>
              <a:rPr lang="ru-RU" dirty="0" err="1" smtClean="0"/>
              <a:t>load</a:t>
            </a:r>
            <a:r>
              <a:rPr lang="ru-RU" dirty="0" smtClean="0"/>
              <a:t> загружает данные спекулятивно, затем, если выясняется, что зависимость имеет место, то </a:t>
            </a:r>
            <a:r>
              <a:rPr lang="ru-RU" dirty="0" err="1" smtClean="0"/>
              <a:t>check</a:t>
            </a:r>
            <a:r>
              <a:rPr lang="ru-RU" dirty="0" smtClean="0"/>
              <a:t> </a:t>
            </a:r>
            <a:r>
              <a:rPr lang="ru-RU" dirty="0" err="1" smtClean="0"/>
              <a:t>load</a:t>
            </a:r>
            <a:r>
              <a:rPr lang="ru-RU" dirty="0" smtClean="0"/>
              <a:t> выполняет повторную загрузку.</a:t>
            </a:r>
          </a:p>
          <a:p>
            <a:pPr marL="0" indent="0" algn="just">
              <a:buNone/>
            </a:pPr>
            <a:endParaRPr lang="ru-RU" dirty="0" smtClean="0"/>
          </a:p>
          <a:p>
            <a:pPr marL="0" indent="0" algn="just">
              <a:buNone/>
            </a:pPr>
            <a:r>
              <a:rPr lang="ru-RU" dirty="0" smtClean="0"/>
              <a:t>Для отслеживания зависимостей используется ALAT (</a:t>
            </a:r>
            <a:r>
              <a:rPr lang="ru-RU" dirty="0" err="1" smtClean="0"/>
              <a:t>Advanced</a:t>
            </a:r>
            <a:r>
              <a:rPr lang="ru-RU" dirty="0" smtClean="0"/>
              <a:t> </a:t>
            </a:r>
            <a:r>
              <a:rPr lang="ru-RU" dirty="0" err="1" smtClean="0"/>
              <a:t>Load</a:t>
            </a:r>
            <a:r>
              <a:rPr lang="ru-RU" dirty="0" smtClean="0"/>
              <a:t> </a:t>
            </a:r>
            <a:r>
              <a:rPr lang="ru-RU" dirty="0" err="1" smtClean="0"/>
              <a:t>Address</a:t>
            </a:r>
            <a:r>
              <a:rPr lang="ru-RU" dirty="0" smtClean="0"/>
              <a:t> </a:t>
            </a:r>
            <a:r>
              <a:rPr lang="ru-RU" dirty="0" err="1" smtClean="0"/>
              <a:t>Table</a:t>
            </a:r>
            <a:r>
              <a:rPr lang="ru-RU" dirty="0" smtClean="0"/>
              <a:t>). Это таблица, индексируемая номером регистра и содержащая адрес записи. При спекулятивной загрузке туда заносится адрес, в случае записи в память по тому же адресу, ячейка очищается. Команда </a:t>
            </a:r>
            <a:r>
              <a:rPr lang="ru-RU" dirty="0" err="1" smtClean="0"/>
              <a:t>check</a:t>
            </a:r>
            <a:r>
              <a:rPr lang="ru-RU" dirty="0" smtClean="0"/>
              <a:t> </a:t>
            </a:r>
            <a:r>
              <a:rPr lang="ru-RU" dirty="0" err="1" smtClean="0"/>
              <a:t>load</a:t>
            </a:r>
            <a:r>
              <a:rPr lang="ru-RU" dirty="0" smtClean="0"/>
              <a:t> проверяет ячейку. При спекулятивной загрузке используется бит </a:t>
            </a:r>
            <a:r>
              <a:rPr lang="ru-RU" dirty="0" err="1" smtClean="0"/>
              <a:t>NaT</a:t>
            </a:r>
            <a:r>
              <a:rPr lang="ru-RU" dirty="0" smtClean="0"/>
              <a:t> (</a:t>
            </a:r>
            <a:r>
              <a:rPr lang="ru-RU" dirty="0" err="1" smtClean="0"/>
              <a:t>Not</a:t>
            </a:r>
            <a:r>
              <a:rPr lang="ru-RU" dirty="0" smtClean="0"/>
              <a:t> a </a:t>
            </a:r>
            <a:r>
              <a:rPr lang="ru-RU" dirty="0" err="1" smtClean="0"/>
              <a:t>Thing</a:t>
            </a:r>
            <a:r>
              <a:rPr lang="ru-RU" dirty="0" smtClean="0"/>
              <a:t>), если загрузка недействительна, то и все команды, использующие спекулятивный результат тоже объявляются недействительными.</a:t>
            </a:r>
          </a:p>
          <a:p>
            <a:pPr marL="0" indent="0" algn="just">
              <a:buNone/>
            </a:pPr>
            <a:endParaRPr lang="ru-RU" dirty="0" smtClean="0"/>
          </a:p>
          <a:p>
            <a:pPr marL="0" indent="0" algn="just">
              <a:buNone/>
            </a:pPr>
            <a:r>
              <a:rPr lang="ru-RU" dirty="0" smtClean="0"/>
              <a:t>Спекулятивное ветвление выполняется аналогично спекулятивной загрузке. При этом нежелательно чтобы в случае возникновения исключения, если ветвь ещё не выбрана, но спекулятивно выполняется, оно передавалось дальше. Для этого используется бит </a:t>
            </a:r>
            <a:r>
              <a:rPr lang="ru-RU" dirty="0" err="1" smtClean="0"/>
              <a:t>NaT</a:t>
            </a:r>
            <a:r>
              <a:rPr lang="ru-RU" dirty="0" smtClean="0"/>
              <a:t>, он выступает в качестве бита отравления (</a:t>
            </a:r>
            <a:r>
              <a:rPr lang="ru-RU" dirty="0" err="1" smtClean="0"/>
              <a:t>Poison</a:t>
            </a:r>
            <a:r>
              <a:rPr lang="ru-RU" dirty="0" smtClean="0"/>
              <a:t> </a:t>
            </a:r>
            <a:r>
              <a:rPr lang="ru-RU" dirty="0" err="1" smtClean="0"/>
              <a:t>Bit</a:t>
            </a:r>
            <a:r>
              <a:rPr lang="ru-RU" dirty="0" smtClean="0"/>
              <a:t>) и передается во все использующие операнд инструкции. Затем, если становится известно, что данная ветвь выбрана, то выбрасывается исключение и повторяется заданная инструкция.</a:t>
            </a:r>
            <a:endParaRPr lang="ru-RU" dirty="0"/>
          </a:p>
        </p:txBody>
      </p:sp>
    </p:spTree>
    <p:extLst>
      <p:ext uri="{BB962C8B-B14F-4D97-AF65-F5344CB8AC3E}">
        <p14:creationId xmlns:p14="http://schemas.microsoft.com/office/powerpoint/2010/main" val="15453530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3206"/>
            <a:ext cx="10515600" cy="5603757"/>
          </a:xfrm>
        </p:spPr>
        <p:txBody>
          <a:bodyPr>
            <a:normAutofit fontScale="92500" lnSpcReduction="20000"/>
          </a:bodyPr>
          <a:lstStyle/>
          <a:p>
            <a:pPr marL="0" indent="0" algn="just">
              <a:buNone/>
            </a:pPr>
            <a:r>
              <a:rPr lang="ru-RU" dirty="0" smtClean="0"/>
              <a:t>     Предсказание ветвлений в </a:t>
            </a:r>
            <a:r>
              <a:rPr lang="ru-RU" dirty="0" err="1" smtClean="0"/>
              <a:t>Itanium</a:t>
            </a:r>
            <a:r>
              <a:rPr lang="ru-RU" dirty="0" smtClean="0"/>
              <a:t> реализовано следующим образом. Подсказки относительно направления перехода явно задаются в инструкциях. Инструкция BWH (</a:t>
            </a:r>
            <a:r>
              <a:rPr lang="ru-RU" dirty="0" err="1" smtClean="0"/>
              <a:t>Branch</a:t>
            </a:r>
            <a:r>
              <a:rPr lang="ru-RU" dirty="0" smtClean="0"/>
              <a:t> </a:t>
            </a:r>
            <a:r>
              <a:rPr lang="ru-RU" dirty="0" err="1" smtClean="0"/>
              <a:t>with</a:t>
            </a:r>
            <a:r>
              <a:rPr lang="ru-RU" dirty="0" smtClean="0"/>
              <a:t> </a:t>
            </a:r>
            <a:r>
              <a:rPr lang="ru-RU" dirty="0" err="1" smtClean="0"/>
              <a:t>Hint</a:t>
            </a:r>
            <a:r>
              <a:rPr lang="ru-RU" dirty="0" smtClean="0"/>
              <a:t>) позволяет использовать следующие варианты предсказаний: статическое, переход; статическое, нет перехода; динамическое, переход; динамическое, нет перехода. В случае статического используется указание компилятора. В случае динамического используется как указание компилятора, так и аппаратура. Кроме того, используется двухуровневый алгоритм предсказания. Для оптимизации вызовов процедур реализован стек адресов возврата.</a:t>
            </a:r>
          </a:p>
          <a:p>
            <a:pPr marL="0" indent="0" algn="just">
              <a:buNone/>
            </a:pPr>
            <a:endParaRPr lang="ru-RU" dirty="0" smtClean="0"/>
          </a:p>
          <a:p>
            <a:pPr marL="0" indent="0" algn="just">
              <a:buNone/>
            </a:pPr>
            <a:r>
              <a:rPr lang="ru-RU" dirty="0" smtClean="0"/>
              <a:t>     Для снижения потерь производительности на циклах может использоваться программная конвейеризация. Ее суть в перемещении независимых операций итерации i+1 в итерацию i. Т.е. параллелизм достигается путем группирования инструкций разных итераций. В «конвейере» выделяют три стадии: пролог, ядро и эпилог. Ядро загружено полностью. Конвейеризация требует усложнения компилятора и увеличивает размеры кода из-за дублирования.</a:t>
            </a:r>
            <a:endParaRPr lang="ru-RU" dirty="0"/>
          </a:p>
        </p:txBody>
      </p:sp>
    </p:spTree>
    <p:extLst>
      <p:ext uri="{BB962C8B-B14F-4D97-AF65-F5344CB8AC3E}">
        <p14:creationId xmlns:p14="http://schemas.microsoft.com/office/powerpoint/2010/main" val="17758433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73206"/>
            <a:ext cx="10515600" cy="5603757"/>
          </a:xfrm>
        </p:spPr>
        <p:txBody>
          <a:bodyPr>
            <a:normAutofit/>
          </a:bodyPr>
          <a:lstStyle/>
          <a:p>
            <a:pPr marL="0" indent="0" algn="just">
              <a:buNone/>
            </a:pPr>
            <a:r>
              <a:rPr lang="ru-RU" dirty="0" err="1" smtClean="0"/>
              <a:t>Itanium</a:t>
            </a:r>
            <a:r>
              <a:rPr lang="ru-RU" dirty="0" smtClean="0"/>
              <a:t> поддерживает программную конвейеризацию </a:t>
            </a:r>
            <a:r>
              <a:rPr lang="ru-RU" dirty="0" err="1" smtClean="0"/>
              <a:t>аппаратно</a:t>
            </a:r>
            <a:r>
              <a:rPr lang="ru-RU" dirty="0" smtClean="0"/>
              <a:t> без расширения кода. Для этого используются:</a:t>
            </a:r>
          </a:p>
          <a:p>
            <a:pPr marL="0" indent="0" algn="just">
              <a:buNone/>
            </a:pPr>
            <a:r>
              <a:rPr lang="ru-RU" dirty="0" smtClean="0"/>
              <a:t>1. Автоматическое переименование регистров (вращение регистров). Т.е. на 1-й итерации используется, например r32, на второй уже r33.</a:t>
            </a:r>
          </a:p>
          <a:p>
            <a:pPr marL="0" indent="0" algn="just">
              <a:buNone/>
            </a:pPr>
            <a:r>
              <a:rPr lang="ru-RU" dirty="0" smtClean="0"/>
              <a:t>2. Предикация. На каждой итерации инструкции выполняются с использованием предикации, чтобы определить, в какой фазе цикла находится выполнение (пролог, ядро, эпилог).</a:t>
            </a:r>
          </a:p>
          <a:p>
            <a:pPr marL="0" indent="0" algn="just">
              <a:buNone/>
            </a:pPr>
            <a:r>
              <a:rPr lang="ru-RU" dirty="0" smtClean="0"/>
              <a:t>3.     Специальные инструкции циклов, управляющие вращением регистров и уменьшением значения счетчика цикла.</a:t>
            </a:r>
            <a:endParaRPr lang="ru-RU" dirty="0"/>
          </a:p>
        </p:txBody>
      </p:sp>
    </p:spTree>
    <p:extLst>
      <p:ext uri="{BB962C8B-B14F-4D97-AF65-F5344CB8AC3E}">
        <p14:creationId xmlns:p14="http://schemas.microsoft.com/office/powerpoint/2010/main" val="1261823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04967"/>
            <a:ext cx="10515600" cy="5671996"/>
          </a:xfrm>
        </p:spPr>
        <p:txBody>
          <a:bodyPr>
            <a:normAutofit lnSpcReduction="10000"/>
          </a:bodyPr>
          <a:lstStyle/>
          <a:p>
            <a:pPr marL="0" indent="0" algn="just">
              <a:buNone/>
            </a:pPr>
            <a:r>
              <a:rPr lang="ru-RU" dirty="0" smtClean="0"/>
              <a:t>     Вторым важным источником ускорения стадии выборки является предсказание ветвлений.  Исследования показывают, что поведение ветви иногда коррелирует с выполнением только этой ветви (т.е. локальной историей), а иногда с выполнением предыдущих ветвей (</a:t>
            </a:r>
            <a:r>
              <a:rPr lang="ru-RU" dirty="0" err="1" smtClean="0"/>
              <a:t>т.е</a:t>
            </a:r>
            <a:r>
              <a:rPr lang="ru-RU" dirty="0" smtClean="0"/>
              <a:t> глобальной историей). Обе техники корреляции используются для обеспечения максимальной эффективности.</a:t>
            </a:r>
          </a:p>
          <a:p>
            <a:pPr marL="0" indent="0" algn="just">
              <a:buNone/>
            </a:pPr>
            <a:endParaRPr lang="ru-RU" dirty="0" smtClean="0"/>
          </a:p>
          <a:p>
            <a:pPr marL="0" indent="0" algn="just">
              <a:buNone/>
            </a:pPr>
            <a:r>
              <a:rPr lang="ru-RU" dirty="0" smtClean="0"/>
              <a:t>     21264 использует сложную схему соревнующегося предсказания, которая динамически выбирает между локальной и глобальной историей для заданной ветви. В результате предсказатель обеспечивает более высокую точность по сравнению с предсказателями с большей таблицей, но использующими только один метод.</a:t>
            </a:r>
            <a:endParaRPr lang="ru-RU" dirty="0"/>
          </a:p>
        </p:txBody>
      </p:sp>
    </p:spTree>
    <p:extLst>
      <p:ext uri="{BB962C8B-B14F-4D97-AF65-F5344CB8AC3E}">
        <p14:creationId xmlns:p14="http://schemas.microsoft.com/office/powerpoint/2010/main" val="569617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smtClean="0"/>
              <a:t>Соревнующийся предсказатель ветвлений</a:t>
            </a:r>
            <a:endParaRPr lang="ru-RU" b="1" dirty="0"/>
          </a:p>
        </p:txBody>
      </p:sp>
      <p:pic>
        <p:nvPicPr>
          <p:cNvPr id="4" name="Объект 3"/>
          <p:cNvPicPr>
            <a:picLocks noGrp="1" noChangeAspect="1"/>
          </p:cNvPicPr>
          <p:nvPr>
            <p:ph idx="1"/>
          </p:nvPr>
        </p:nvPicPr>
        <p:blipFill>
          <a:blip r:embed="rId2"/>
          <a:stretch>
            <a:fillRect/>
          </a:stretch>
        </p:blipFill>
        <p:spPr>
          <a:xfrm>
            <a:off x="2404280" y="1690688"/>
            <a:ext cx="7383439" cy="4177016"/>
          </a:xfrm>
          <a:prstGeom prst="rect">
            <a:avLst/>
          </a:prstGeom>
        </p:spPr>
      </p:pic>
    </p:spTree>
    <p:extLst>
      <p:ext uri="{BB962C8B-B14F-4D97-AF65-F5344CB8AC3E}">
        <p14:creationId xmlns:p14="http://schemas.microsoft.com/office/powerpoint/2010/main" val="558025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59558"/>
            <a:ext cx="10515600" cy="5617405"/>
          </a:xfrm>
        </p:spPr>
        <p:txBody>
          <a:bodyPr>
            <a:normAutofit fontScale="92500" lnSpcReduction="10000"/>
          </a:bodyPr>
          <a:lstStyle/>
          <a:p>
            <a:pPr marL="0" indent="0" algn="just">
              <a:buNone/>
            </a:pPr>
            <a:r>
              <a:rPr lang="ru-RU" dirty="0" smtClean="0"/>
              <a:t>     Составные элементы: локальная таблица истории переходов на 1024 записи по 10 бит, локальный предсказатель (насыщающийся счетчик) на 1024 записи по 3 бита, глобальный предсказатель на 4096 записей по 2 бита, предсказатель выбора на 4096 записей по 2 бита (он выбирает локальную или глобальную информацию нужно использовать). Локальная история определяет индекс одного из счетчиков, например ветвь, всегда переходящая в одном направлении будет иметь историю 0000000000 и указывать на счетчик c индексом 0. Другой пример: ветвь (a%2 = 0) выбирается поочередно и имеет истории 0101010101 и 1010101010 в разные моменты времени, в результате счетчики по этим адресам будут «натренированы» для правильного предсказания в зависимости от предыдущего состояния. Аналогично отслеживается «путь» (глобальная история на 12 бит), и в результате выбирается 1 из 4096 счетчиков.  Некоторые ветви лучше предсказываются локальными таблицами, другие глобальными, поэтому на основе «пути» выбирается ещё один счетчик, который обучен на выбор локальной или глобальной таблиц. </a:t>
            </a:r>
            <a:endParaRPr lang="ru-RU" dirty="0"/>
          </a:p>
        </p:txBody>
      </p:sp>
    </p:spTree>
    <p:extLst>
      <p:ext uri="{BB962C8B-B14F-4D97-AF65-F5344CB8AC3E}">
        <p14:creationId xmlns:p14="http://schemas.microsoft.com/office/powerpoint/2010/main" val="1825722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04967"/>
            <a:ext cx="10515600" cy="5671996"/>
          </a:xfrm>
        </p:spPr>
        <p:txBody>
          <a:bodyPr>
            <a:noAutofit/>
          </a:bodyPr>
          <a:lstStyle/>
          <a:p>
            <a:pPr marL="0" indent="0" algn="just">
              <a:buNone/>
            </a:pPr>
            <a:r>
              <a:rPr lang="ru-RU" b="1" dirty="0" smtClean="0"/>
              <a:t>Переименование регистров и выполнение не по порядку</a:t>
            </a:r>
          </a:p>
          <a:p>
            <a:pPr marL="0" indent="0" algn="just">
              <a:buNone/>
            </a:pPr>
            <a:endParaRPr lang="ru-RU" sz="2000" dirty="0" smtClean="0"/>
          </a:p>
          <a:p>
            <a:pPr marL="0" indent="0" algn="just">
              <a:buNone/>
            </a:pPr>
            <a:r>
              <a:rPr lang="ru-RU" sz="2000" dirty="0" smtClean="0"/>
              <a:t>     Для результата каждой инструкции отводится отдельный регистр, что позволяет запускать инструкции не по порядку и устраняет WAR- и WAW-зависимости. В результате повышается уровень использования параллелизма команд. На стадии завершения выполнения инструкции регистр становится частью архитектурных регистров.</a:t>
            </a:r>
          </a:p>
          <a:p>
            <a:pPr marL="0" indent="0" algn="just">
              <a:buNone/>
            </a:pPr>
            <a:r>
              <a:rPr lang="ru-RU" sz="2000" dirty="0" smtClean="0"/>
              <a:t>     В дополнение к 64 архитектурным регистрам используются 41 целочисленный регистр и 41 с плавающей точкой для переименования, что позволяет содержать до 80 инструкций одновременно на различных стадиях выполнения.</a:t>
            </a:r>
          </a:p>
          <a:p>
            <a:pPr marL="0" indent="0" algn="just">
              <a:buNone/>
            </a:pPr>
            <a:r>
              <a:rPr lang="ru-RU" sz="2000" dirty="0" smtClean="0"/>
              <a:t>     Используется схема </a:t>
            </a:r>
            <a:r>
              <a:rPr lang="ru-RU" sz="2000" dirty="0" err="1" smtClean="0"/>
              <a:t>Томасуло</a:t>
            </a:r>
            <a:r>
              <a:rPr lang="ru-RU" sz="2000" dirty="0" smtClean="0"/>
              <a:t>. Инструкции, ожидающие операндов содержатся в очередях (20 в целочисленной, 15 – в очереди с плавающей точкой). По готовности операнды транслируются в эти очереди. За такт на выполнение может подаваться 4 целочисленные инструкции и 2 с плавающей точкой. При этом подаются те, которые ждали дольше остальных.</a:t>
            </a:r>
          </a:p>
          <a:p>
            <a:pPr marL="0" indent="0" algn="just">
              <a:buNone/>
            </a:pPr>
            <a:r>
              <a:rPr lang="ru-RU" sz="2000" dirty="0" smtClean="0"/>
              <a:t>     Целочисленные конвейеры различаются, выделяют верхние и нижние конвейеры, при этом инструкции на этапе компиляции назначается верхний или нижний конвейер, какой из двух верхних или нижних будет выбран определяется уже динамически.</a:t>
            </a:r>
            <a:endParaRPr lang="ru-RU" sz="2000" dirty="0"/>
          </a:p>
        </p:txBody>
      </p:sp>
    </p:spTree>
    <p:extLst>
      <p:ext uri="{BB962C8B-B14F-4D97-AF65-F5344CB8AC3E}">
        <p14:creationId xmlns:p14="http://schemas.microsoft.com/office/powerpoint/2010/main" val="3292540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86854"/>
            <a:ext cx="10515600" cy="5590109"/>
          </a:xfrm>
        </p:spPr>
        <p:txBody>
          <a:bodyPr>
            <a:normAutofit/>
          </a:bodyPr>
          <a:lstStyle/>
          <a:p>
            <a:pPr marL="0" indent="0">
              <a:buNone/>
            </a:pPr>
            <a:r>
              <a:rPr lang="ru-RU" b="1" dirty="0" smtClean="0"/>
              <a:t>Выполнение</a:t>
            </a:r>
          </a:p>
          <a:p>
            <a:pPr marL="0" indent="0">
              <a:buNone/>
            </a:pPr>
            <a:endParaRPr lang="ru-RU" dirty="0" smtClean="0"/>
          </a:p>
          <a:p>
            <a:pPr marL="0" indent="0" algn="just">
              <a:buNone/>
            </a:pPr>
            <a:r>
              <a:rPr lang="ru-RU" dirty="0" smtClean="0"/>
              <a:t>     В ходе проектирования процессора особую сложность представляла организация регистрового файла, которому осуществлялось большое количество обращений одновременно: требовался 14-портовой регистровый файл.</a:t>
            </a:r>
          </a:p>
          <a:p>
            <a:pPr marL="0" indent="0" algn="just">
              <a:buNone/>
            </a:pPr>
            <a:r>
              <a:rPr lang="ru-RU" dirty="0" smtClean="0"/>
              <a:t>     Решением стало дублирование регистрового файла из 80 записей на 2 кластера. К каждому кластеру обращаются по 2 конвейера. При этом в течение одного такта изменения из одного кластера транслируются в другой.</a:t>
            </a:r>
          </a:p>
          <a:p>
            <a:pPr marL="0" indent="0" algn="just">
              <a:buNone/>
            </a:pPr>
            <a:r>
              <a:rPr lang="ru-RU" dirty="0" smtClean="0"/>
              <a:t>     Очередь выдачи инструкций планирует выдачу инструкций так, чтобы минимизировать издержки копирования между кластерами.</a:t>
            </a:r>
            <a:endParaRPr lang="ru-RU" dirty="0"/>
          </a:p>
        </p:txBody>
      </p:sp>
    </p:spTree>
    <p:extLst>
      <p:ext uri="{BB962C8B-B14F-4D97-AF65-F5344CB8AC3E}">
        <p14:creationId xmlns:p14="http://schemas.microsoft.com/office/powerpoint/2010/main" val="1137444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4420</Words>
  <Application>Microsoft Office PowerPoint</Application>
  <PresentationFormat>Широкоэкранный</PresentationFormat>
  <Paragraphs>181</Paragraphs>
  <Slides>44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44</vt:i4>
      </vt:variant>
    </vt:vector>
  </HeadingPairs>
  <TitlesOfParts>
    <vt:vector size="48" baseType="lpstr">
      <vt:lpstr>Arial</vt:lpstr>
      <vt:lpstr>Calibri</vt:lpstr>
      <vt:lpstr>Calibri Light</vt:lpstr>
      <vt:lpstr>Тема Office</vt:lpstr>
      <vt:lpstr>15. Семейства микропроцессоров</vt:lpstr>
      <vt:lpstr>15.1. Семейство DEC Alpha</vt:lpstr>
      <vt:lpstr>Презентация PowerPoint</vt:lpstr>
      <vt:lpstr>Презентация PowerPoint</vt:lpstr>
      <vt:lpstr>Презентация PowerPoint</vt:lpstr>
      <vt:lpstr>Соревнующийся предсказатель ветвлений</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15.2. Семейство PA-RISC</vt:lpstr>
      <vt:lpstr>Презентация PowerPoint</vt:lpstr>
      <vt:lpstr>Структура PA-RISC 8700</vt:lpstr>
      <vt:lpstr>Презентация PowerPoint</vt:lpstr>
      <vt:lpstr>15.3. Семейство SUN SPARC</vt:lpstr>
      <vt:lpstr>Презентация PowerPoint</vt:lpstr>
      <vt:lpstr>Презентация PowerPoint</vt:lpstr>
      <vt:lpstr>Структурная схема Ultra SPARC III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15.4. Семейство Intel</vt:lpstr>
      <vt:lpstr>Презентация PowerPoint</vt:lpstr>
      <vt:lpstr>Презентация PowerPoint</vt:lpstr>
      <vt:lpstr>Презентация PowerPoint</vt:lpstr>
      <vt:lpstr>Формат связки</vt:lpstr>
      <vt:lpstr>Презентация PowerPoint</vt:lpstr>
      <vt:lpstr>Регистры в Itanium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 Семейства микропроцессоров</dc:title>
  <dc:creator>Учетная запись Майкрософт</dc:creator>
  <cp:lastModifiedBy>Учетная запись Майкрософт</cp:lastModifiedBy>
  <cp:revision>12</cp:revision>
  <dcterms:created xsi:type="dcterms:W3CDTF">2022-11-02T22:26:05Z</dcterms:created>
  <dcterms:modified xsi:type="dcterms:W3CDTF">2022-11-03T00:54:42Z</dcterms:modified>
</cp:coreProperties>
</file>