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2" r:id="rId36"/>
    <p:sldId id="291"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30" r:id="rId71"/>
    <p:sldId id="326" r:id="rId72"/>
    <p:sldId id="327" r:id="rId73"/>
    <p:sldId id="328" r:id="rId74"/>
    <p:sldId id="329" r:id="rId75"/>
    <p:sldId id="333" r:id="rId76"/>
    <p:sldId id="331" r:id="rId77"/>
    <p:sldId id="332" r:id="rId78"/>
    <p:sldId id="334" r:id="rId79"/>
    <p:sldId id="335" r:id="rId80"/>
    <p:sldId id="336" r:id="rId81"/>
    <p:sldId id="337" r:id="rId82"/>
    <p:sldId id="339" r:id="rId83"/>
    <p:sldId id="340" r:id="rId84"/>
    <p:sldId id="341" r:id="rId85"/>
    <p:sldId id="342" r:id="rId86"/>
    <p:sldId id="343" r:id="rId87"/>
    <p:sldId id="338" r:id="rId88"/>
    <p:sldId id="345" r:id="rId89"/>
    <p:sldId id="344" r:id="rId90"/>
    <p:sldId id="347" r:id="rId91"/>
    <p:sldId id="348" r:id="rId92"/>
    <p:sldId id="349" r:id="rId93"/>
    <p:sldId id="350" r:id="rId94"/>
    <p:sldId id="346" r:id="rId95"/>
    <p:sldId id="351" r:id="rId96"/>
    <p:sldId id="352" r:id="rId97"/>
    <p:sldId id="353" r:id="rId98"/>
    <p:sldId id="354" r:id="rId99"/>
    <p:sldId id="355" r:id="rId100"/>
    <p:sldId id="357" r:id="rId101"/>
    <p:sldId id="356" r:id="rId102"/>
    <p:sldId id="360" r:id="rId103"/>
    <p:sldId id="359" r:id="rId104"/>
    <p:sldId id="363" r:id="rId105"/>
    <p:sldId id="358" r:id="rId106"/>
    <p:sldId id="361" r:id="rId107"/>
    <p:sldId id="362" r:id="rId108"/>
    <p:sldId id="364" r:id="rId109"/>
    <p:sldId id="365" r:id="rId110"/>
    <p:sldId id="366" r:id="rId111"/>
    <p:sldId id="368" r:id="rId112"/>
    <p:sldId id="367" r:id="rId113"/>
    <p:sldId id="372" r:id="rId114"/>
    <p:sldId id="369" r:id="rId115"/>
    <p:sldId id="370" r:id="rId116"/>
    <p:sldId id="376" r:id="rId117"/>
    <p:sldId id="377" r:id="rId118"/>
    <p:sldId id="371" r:id="rId119"/>
    <p:sldId id="373" r:id="rId120"/>
    <p:sldId id="378" r:id="rId121"/>
    <p:sldId id="379" r:id="rId122"/>
    <p:sldId id="374" r:id="rId123"/>
    <p:sldId id="380" r:id="rId124"/>
    <p:sldId id="375" r:id="rId125"/>
    <p:sldId id="381" r:id="rId126"/>
    <p:sldId id="383" r:id="rId127"/>
    <p:sldId id="382" r:id="rId128"/>
    <p:sldId id="384" r:id="rId12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3" autoAdjust="0"/>
    <p:restoredTop sz="94660"/>
  </p:normalViewPr>
  <p:slideViewPr>
    <p:cSldViewPr snapToGrid="0">
      <p:cViewPr varScale="1">
        <p:scale>
          <a:sx n="74" d="100"/>
          <a:sy n="74" d="100"/>
        </p:scale>
        <p:origin x="4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15C66584-55CF-44B7-BB82-493E5E28A34A}" type="datetimeFigureOut">
              <a:rPr lang="ru-RU" smtClean="0"/>
              <a:t>18.11.2022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37B1D29-C1D2-4D15-BEA9-5FBD498173BD}" type="slidenum">
              <a:rPr lang="ru-RU" smtClean="0"/>
              <a:t>‹#›</a:t>
            </a:fld>
            <a:endParaRPr lang="ru-RU"/>
          </a:p>
        </p:txBody>
      </p:sp>
    </p:spTree>
    <p:extLst>
      <p:ext uri="{BB962C8B-B14F-4D97-AF65-F5344CB8AC3E}">
        <p14:creationId xmlns:p14="http://schemas.microsoft.com/office/powerpoint/2010/main" val="2428195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5C66584-55CF-44B7-BB82-493E5E28A34A}" type="datetimeFigureOut">
              <a:rPr lang="ru-RU" smtClean="0"/>
              <a:t>18.11.2022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37B1D29-C1D2-4D15-BEA9-5FBD498173BD}" type="slidenum">
              <a:rPr lang="ru-RU" smtClean="0"/>
              <a:t>‹#›</a:t>
            </a:fld>
            <a:endParaRPr lang="ru-RU"/>
          </a:p>
        </p:txBody>
      </p:sp>
    </p:spTree>
    <p:extLst>
      <p:ext uri="{BB962C8B-B14F-4D97-AF65-F5344CB8AC3E}">
        <p14:creationId xmlns:p14="http://schemas.microsoft.com/office/powerpoint/2010/main" val="4259278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5C66584-55CF-44B7-BB82-493E5E28A34A}" type="datetimeFigureOut">
              <a:rPr lang="ru-RU" smtClean="0"/>
              <a:t>18.11.2022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37B1D29-C1D2-4D15-BEA9-5FBD498173BD}" type="slidenum">
              <a:rPr lang="ru-RU" smtClean="0"/>
              <a:t>‹#›</a:t>
            </a:fld>
            <a:endParaRPr lang="ru-RU"/>
          </a:p>
        </p:txBody>
      </p:sp>
    </p:spTree>
    <p:extLst>
      <p:ext uri="{BB962C8B-B14F-4D97-AF65-F5344CB8AC3E}">
        <p14:creationId xmlns:p14="http://schemas.microsoft.com/office/powerpoint/2010/main" val="694761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5C66584-55CF-44B7-BB82-493E5E28A34A}" type="datetimeFigureOut">
              <a:rPr lang="ru-RU" smtClean="0"/>
              <a:t>18.11.2022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37B1D29-C1D2-4D15-BEA9-5FBD498173BD}" type="slidenum">
              <a:rPr lang="ru-RU" smtClean="0"/>
              <a:t>‹#›</a:t>
            </a:fld>
            <a:endParaRPr lang="ru-RU"/>
          </a:p>
        </p:txBody>
      </p:sp>
    </p:spTree>
    <p:extLst>
      <p:ext uri="{BB962C8B-B14F-4D97-AF65-F5344CB8AC3E}">
        <p14:creationId xmlns:p14="http://schemas.microsoft.com/office/powerpoint/2010/main" val="240772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15C66584-55CF-44B7-BB82-493E5E28A34A}" type="datetimeFigureOut">
              <a:rPr lang="ru-RU" smtClean="0"/>
              <a:t>18.11.2022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37B1D29-C1D2-4D15-BEA9-5FBD498173BD}" type="slidenum">
              <a:rPr lang="ru-RU" smtClean="0"/>
              <a:t>‹#›</a:t>
            </a:fld>
            <a:endParaRPr lang="ru-RU"/>
          </a:p>
        </p:txBody>
      </p:sp>
    </p:spTree>
    <p:extLst>
      <p:ext uri="{BB962C8B-B14F-4D97-AF65-F5344CB8AC3E}">
        <p14:creationId xmlns:p14="http://schemas.microsoft.com/office/powerpoint/2010/main" val="601633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15C66584-55CF-44B7-BB82-493E5E28A34A}" type="datetimeFigureOut">
              <a:rPr lang="ru-RU" smtClean="0"/>
              <a:t>18.11.2022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37B1D29-C1D2-4D15-BEA9-5FBD498173BD}" type="slidenum">
              <a:rPr lang="ru-RU" smtClean="0"/>
              <a:t>‹#›</a:t>
            </a:fld>
            <a:endParaRPr lang="ru-RU"/>
          </a:p>
        </p:txBody>
      </p:sp>
    </p:spTree>
    <p:extLst>
      <p:ext uri="{BB962C8B-B14F-4D97-AF65-F5344CB8AC3E}">
        <p14:creationId xmlns:p14="http://schemas.microsoft.com/office/powerpoint/2010/main" val="155845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15C66584-55CF-44B7-BB82-493E5E28A34A}" type="datetimeFigureOut">
              <a:rPr lang="ru-RU" smtClean="0"/>
              <a:t>18.11.2022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37B1D29-C1D2-4D15-BEA9-5FBD498173BD}" type="slidenum">
              <a:rPr lang="ru-RU" smtClean="0"/>
              <a:t>‹#›</a:t>
            </a:fld>
            <a:endParaRPr lang="ru-RU"/>
          </a:p>
        </p:txBody>
      </p:sp>
    </p:spTree>
    <p:extLst>
      <p:ext uri="{BB962C8B-B14F-4D97-AF65-F5344CB8AC3E}">
        <p14:creationId xmlns:p14="http://schemas.microsoft.com/office/powerpoint/2010/main" val="2179272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15C66584-55CF-44B7-BB82-493E5E28A34A}" type="datetimeFigureOut">
              <a:rPr lang="ru-RU" smtClean="0"/>
              <a:t>18.11.2022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37B1D29-C1D2-4D15-BEA9-5FBD498173BD}" type="slidenum">
              <a:rPr lang="ru-RU" smtClean="0"/>
              <a:t>‹#›</a:t>
            </a:fld>
            <a:endParaRPr lang="ru-RU"/>
          </a:p>
        </p:txBody>
      </p:sp>
    </p:spTree>
    <p:extLst>
      <p:ext uri="{BB962C8B-B14F-4D97-AF65-F5344CB8AC3E}">
        <p14:creationId xmlns:p14="http://schemas.microsoft.com/office/powerpoint/2010/main" val="3936545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5C66584-55CF-44B7-BB82-493E5E28A34A}" type="datetimeFigureOut">
              <a:rPr lang="ru-RU" smtClean="0"/>
              <a:t>18.11.2022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37B1D29-C1D2-4D15-BEA9-5FBD498173BD}" type="slidenum">
              <a:rPr lang="ru-RU" smtClean="0"/>
              <a:t>‹#›</a:t>
            </a:fld>
            <a:endParaRPr lang="ru-RU"/>
          </a:p>
        </p:txBody>
      </p:sp>
    </p:spTree>
    <p:extLst>
      <p:ext uri="{BB962C8B-B14F-4D97-AF65-F5344CB8AC3E}">
        <p14:creationId xmlns:p14="http://schemas.microsoft.com/office/powerpoint/2010/main" val="595777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15C66584-55CF-44B7-BB82-493E5E28A34A}" type="datetimeFigureOut">
              <a:rPr lang="ru-RU" smtClean="0"/>
              <a:t>18.11.2022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37B1D29-C1D2-4D15-BEA9-5FBD498173BD}" type="slidenum">
              <a:rPr lang="ru-RU" smtClean="0"/>
              <a:t>‹#›</a:t>
            </a:fld>
            <a:endParaRPr lang="ru-RU"/>
          </a:p>
        </p:txBody>
      </p:sp>
    </p:spTree>
    <p:extLst>
      <p:ext uri="{BB962C8B-B14F-4D97-AF65-F5344CB8AC3E}">
        <p14:creationId xmlns:p14="http://schemas.microsoft.com/office/powerpoint/2010/main" val="1543236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15C66584-55CF-44B7-BB82-493E5E28A34A}" type="datetimeFigureOut">
              <a:rPr lang="ru-RU" smtClean="0"/>
              <a:t>18.11.2022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37B1D29-C1D2-4D15-BEA9-5FBD498173BD}" type="slidenum">
              <a:rPr lang="ru-RU" smtClean="0"/>
              <a:t>‹#›</a:t>
            </a:fld>
            <a:endParaRPr lang="ru-RU"/>
          </a:p>
        </p:txBody>
      </p:sp>
    </p:spTree>
    <p:extLst>
      <p:ext uri="{BB962C8B-B14F-4D97-AF65-F5344CB8AC3E}">
        <p14:creationId xmlns:p14="http://schemas.microsoft.com/office/powerpoint/2010/main" val="2189414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C66584-55CF-44B7-BB82-493E5E28A34A}" type="datetimeFigureOut">
              <a:rPr lang="ru-RU" smtClean="0"/>
              <a:t>18.11.2022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7B1D29-C1D2-4D15-BEA9-5FBD498173BD}" type="slidenum">
              <a:rPr lang="ru-RU" smtClean="0"/>
              <a:t>‹#›</a:t>
            </a:fld>
            <a:endParaRPr lang="ru-RU"/>
          </a:p>
        </p:txBody>
      </p:sp>
    </p:spTree>
    <p:extLst>
      <p:ext uri="{BB962C8B-B14F-4D97-AF65-F5344CB8AC3E}">
        <p14:creationId xmlns:p14="http://schemas.microsoft.com/office/powerpoint/2010/main" val="562803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dirty="0" smtClean="0"/>
              <a:t>16. Архитектуры компьютеров параллельного действия</a:t>
            </a:r>
            <a:endParaRPr lang="ru-RU" dirty="0"/>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3079954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16.3. Классификация параллельных систем по </a:t>
            </a:r>
            <a:r>
              <a:rPr lang="ru-RU" b="1" dirty="0" err="1" smtClean="0"/>
              <a:t>Флинну</a:t>
            </a:r>
            <a:endParaRPr lang="ru-RU" b="1" dirty="0"/>
          </a:p>
        </p:txBody>
      </p:sp>
      <p:sp>
        <p:nvSpPr>
          <p:cNvPr id="3" name="Объект 2"/>
          <p:cNvSpPr>
            <a:spLocks noGrp="1"/>
          </p:cNvSpPr>
          <p:nvPr>
            <p:ph idx="1"/>
          </p:nvPr>
        </p:nvSpPr>
        <p:spPr/>
        <p:txBody>
          <a:bodyPr>
            <a:normAutofit fontScale="85000" lnSpcReduction="10000"/>
          </a:bodyPr>
          <a:lstStyle/>
          <a:p>
            <a:pPr marL="0" indent="0" algn="just">
              <a:buNone/>
            </a:pPr>
            <a:r>
              <a:rPr lang="ru-RU" dirty="0" smtClean="0"/>
              <a:t>     </a:t>
            </a:r>
            <a:r>
              <a:rPr lang="ru-RU" dirty="0" err="1" smtClean="0"/>
              <a:t>Классификационой</a:t>
            </a:r>
            <a:r>
              <a:rPr lang="ru-RU" dirty="0" smtClean="0"/>
              <a:t> схемой, которая получила признание у большинства специалистов и стала в некотором смысле базовой, является классификация, предложенная Майклом </a:t>
            </a:r>
            <a:r>
              <a:rPr lang="ru-RU" dirty="0" err="1" smtClean="0"/>
              <a:t>Флинном</a:t>
            </a:r>
            <a:r>
              <a:rPr lang="ru-RU" dirty="0" smtClean="0"/>
              <a:t> в 1966 г. Она основана на понятиях </a:t>
            </a:r>
            <a:r>
              <a:rPr lang="ru-RU" b="1" dirty="0" smtClean="0"/>
              <a:t>потока команд </a:t>
            </a:r>
            <a:r>
              <a:rPr lang="ru-RU" dirty="0" smtClean="0"/>
              <a:t>и </a:t>
            </a:r>
            <a:r>
              <a:rPr lang="ru-RU" b="1" dirty="0" smtClean="0"/>
              <a:t>потока данных</a:t>
            </a:r>
            <a:r>
              <a:rPr lang="ru-RU" dirty="0" smtClean="0"/>
              <a:t>. В связи с введением понятия процессорного элемента следует немного изменить их определения. </a:t>
            </a:r>
            <a:r>
              <a:rPr lang="ru-RU" b="1" dirty="0" smtClean="0"/>
              <a:t>Потоком команд</a:t>
            </a:r>
            <a:r>
              <a:rPr lang="ru-RU" dirty="0" smtClean="0"/>
              <a:t> будет называться последовательность команд программы, выполняемых отдельным процессорным элементом вычислительной системы. </a:t>
            </a:r>
            <a:r>
              <a:rPr lang="ru-RU" b="1" dirty="0" smtClean="0"/>
              <a:t>Потоком данных </a:t>
            </a:r>
            <a:r>
              <a:rPr lang="ru-RU" dirty="0" smtClean="0"/>
              <a:t>будет называться последовательность данных, вызываемых на обработку в один из процессорных элементов. Если количество одновременно выполняемых различными процессорными элементами вычислительной системы команд больше одной, то поток команд называется </a:t>
            </a:r>
            <a:r>
              <a:rPr lang="ru-RU" b="1" dirty="0" smtClean="0"/>
              <a:t>множественным</a:t>
            </a:r>
            <a:r>
              <a:rPr lang="ru-RU" dirty="0" smtClean="0"/>
              <a:t>. Если в вычислительной системе на одной и той же стадии обработки находится более одного набора операндов, которые поступают в различные процессорные элементы, то поток данных называется </a:t>
            </a:r>
            <a:r>
              <a:rPr lang="ru-RU" b="1" dirty="0" smtClean="0"/>
              <a:t>множественным</a:t>
            </a:r>
            <a:r>
              <a:rPr lang="ru-RU" dirty="0" smtClean="0"/>
              <a:t>.</a:t>
            </a:r>
            <a:endParaRPr lang="ru-RU" dirty="0"/>
          </a:p>
        </p:txBody>
      </p:sp>
    </p:spTree>
    <p:extLst>
      <p:ext uri="{BB962C8B-B14F-4D97-AF65-F5344CB8AC3E}">
        <p14:creationId xmlns:p14="http://schemas.microsoft.com/office/powerpoint/2010/main" val="358903268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t>16.8.2.3. Сравнение систем </a:t>
            </a:r>
            <a:r>
              <a:rPr lang="ru-RU" b="1" dirty="0" err="1"/>
              <a:t>BlueGene</a:t>
            </a:r>
            <a:r>
              <a:rPr lang="ru-RU" b="1" dirty="0"/>
              <a:t> и </a:t>
            </a:r>
            <a:r>
              <a:rPr lang="ru-RU" b="1" dirty="0" err="1" smtClean="0"/>
              <a:t>RedStorm</a:t>
            </a:r>
            <a:endParaRPr lang="ru-RU" b="1" dirty="0"/>
          </a:p>
        </p:txBody>
      </p:sp>
      <p:sp>
        <p:nvSpPr>
          <p:cNvPr id="3" name="Объект 2"/>
          <p:cNvSpPr>
            <a:spLocks noGrp="1"/>
          </p:cNvSpPr>
          <p:nvPr>
            <p:ph idx="1"/>
          </p:nvPr>
        </p:nvSpPr>
        <p:spPr/>
        <p:txBody>
          <a:bodyPr>
            <a:normAutofit fontScale="85000" lnSpcReduction="20000"/>
          </a:bodyPr>
          <a:lstStyle/>
          <a:p>
            <a:pPr marL="0" indent="0" algn="just">
              <a:buNone/>
            </a:pPr>
            <a:r>
              <a:rPr lang="ru-RU" dirty="0" smtClean="0"/>
              <a:t>     Эти </a:t>
            </a:r>
            <a:r>
              <a:rPr lang="ru-RU" dirty="0"/>
              <a:t>две машины построены приблизительно в одно и то же время, поэтому различие в реализации определяется не технологическими возможностями, а подходом разработчиков.</a:t>
            </a:r>
          </a:p>
          <a:p>
            <a:pPr marL="0" indent="0" algn="just">
              <a:buNone/>
            </a:pPr>
            <a:endParaRPr lang="ru-RU" dirty="0"/>
          </a:p>
          <a:p>
            <a:pPr marL="0" indent="0" algn="just">
              <a:buNone/>
            </a:pPr>
            <a:r>
              <a:rPr lang="ru-RU" dirty="0" smtClean="0"/>
              <a:t>     Система </a:t>
            </a:r>
            <a:r>
              <a:rPr lang="ru-RU" dirty="0" err="1"/>
              <a:t>BluеGene</a:t>
            </a:r>
            <a:r>
              <a:rPr lang="ru-RU" dirty="0"/>
              <a:t> c самого начала была спроектирована как коммерческая машина, ориентированная на продажу крупным компаниям. Система </a:t>
            </a:r>
            <a:r>
              <a:rPr lang="ru-RU" dirty="0" err="1"/>
              <a:t>RedStorm</a:t>
            </a:r>
            <a:r>
              <a:rPr lang="ru-RU" dirty="0"/>
              <a:t> была построена по индивидуальному заказу, к тому же компания </a:t>
            </a:r>
            <a:r>
              <a:rPr lang="ru-RU" dirty="0" err="1"/>
              <a:t>Cray</a:t>
            </a:r>
            <a:r>
              <a:rPr lang="ru-RU" dirty="0"/>
              <a:t> планирует выставлять на продажу уменьшенные версии системы.</a:t>
            </a:r>
          </a:p>
          <a:p>
            <a:pPr marL="0" indent="0" algn="just">
              <a:buNone/>
            </a:pPr>
            <a:endParaRPr lang="ru-RU" dirty="0"/>
          </a:p>
          <a:p>
            <a:pPr marL="0" indent="0" algn="just">
              <a:buNone/>
            </a:pPr>
            <a:r>
              <a:rPr lang="ru-RU" dirty="0" smtClean="0"/>
              <a:t>     Подход </a:t>
            </a:r>
            <a:r>
              <a:rPr lang="ru-RU" dirty="0"/>
              <a:t>IBM прост: из существующих ядер построить пусть специализированную, но низкоскоростную и дешевую в массовом производстве микросхему, затем очень большое количество микросхем объединить не слишком дорогой сетью.</a:t>
            </a:r>
          </a:p>
        </p:txBody>
      </p:sp>
    </p:spTree>
    <p:extLst>
      <p:ext uri="{BB962C8B-B14F-4D97-AF65-F5344CB8AC3E}">
        <p14:creationId xmlns:p14="http://schemas.microsoft.com/office/powerpoint/2010/main" val="13323499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rmAutofit/>
          </a:bodyPr>
          <a:lstStyle/>
          <a:p>
            <a:pPr marL="0" indent="0" algn="just">
              <a:buNone/>
            </a:pPr>
            <a:r>
              <a:rPr lang="ru-RU" sz="2000" dirty="0" smtClean="0"/>
              <a:t>     Подход </a:t>
            </a:r>
            <a:r>
              <a:rPr lang="ru-RU" sz="2000" dirty="0" err="1"/>
              <a:t>Sandia</a:t>
            </a:r>
            <a:r>
              <a:rPr lang="ru-RU" sz="2000" dirty="0"/>
              <a:t> – взять один из мощнейших имеющихся в продаже 64-разрядный процессор, объединить высокоскоростным маршрутизатором и получить высокопроизводительный вычислительный узел. Таких узлов потребуется меньше, общий поток информации будет проходить быстрее.</a:t>
            </a:r>
          </a:p>
          <a:p>
            <a:pPr marL="0" indent="0" algn="just">
              <a:buNone/>
            </a:pPr>
            <a:endParaRPr lang="ru-RU" sz="2000" dirty="0"/>
          </a:p>
          <a:p>
            <a:pPr marL="0" indent="0" algn="just">
              <a:buNone/>
            </a:pPr>
            <a:r>
              <a:rPr lang="ru-RU" sz="2000" dirty="0" smtClean="0"/>
              <a:t>     В </a:t>
            </a:r>
            <a:r>
              <a:rPr lang="ru-RU" sz="2000" dirty="0" err="1"/>
              <a:t>BlueGene</a:t>
            </a:r>
            <a:r>
              <a:rPr lang="ru-RU" sz="2000" dirty="0"/>
              <a:t> удалось добиться более высокой плотности размещения микросхем, система занимает меньше места и потребляет меньше энергии.</a:t>
            </a:r>
          </a:p>
          <a:p>
            <a:pPr marL="0" indent="0" algn="just">
              <a:buNone/>
            </a:pPr>
            <a:endParaRPr lang="ru-RU" sz="2000" dirty="0"/>
          </a:p>
          <a:p>
            <a:pPr marL="0" indent="0" algn="just">
              <a:buNone/>
            </a:pPr>
            <a:r>
              <a:rPr lang="ru-RU" sz="2000" dirty="0" smtClean="0"/>
              <a:t>     По </a:t>
            </a:r>
            <a:r>
              <a:rPr lang="ru-RU" sz="2000" dirty="0"/>
              <a:t>производительности </a:t>
            </a:r>
            <a:r>
              <a:rPr lang="ru-RU" sz="2000" dirty="0" err="1"/>
              <a:t>BluGene</a:t>
            </a:r>
            <a:r>
              <a:rPr lang="ru-RU" sz="2000" dirty="0"/>
              <a:t> выигрывает, т.к. ее производительность 71 терафлоп/с, в то время как у </a:t>
            </a:r>
            <a:r>
              <a:rPr lang="ru-RU" sz="2000" dirty="0" err="1"/>
              <a:t>RedStorm</a:t>
            </a:r>
            <a:r>
              <a:rPr lang="ru-RU" sz="2000" dirty="0"/>
              <a:t> 41. Но конструкция </a:t>
            </a:r>
            <a:r>
              <a:rPr lang="ru-RU" sz="2000" dirty="0" err="1"/>
              <a:t>RedStorm</a:t>
            </a:r>
            <a:r>
              <a:rPr lang="ru-RU" sz="2000" dirty="0"/>
              <a:t> расширяема и используя, например, двухъядерные процессоры </a:t>
            </a:r>
            <a:r>
              <a:rPr lang="ru-RU" sz="2000" dirty="0" err="1"/>
              <a:t>Opteron</a:t>
            </a:r>
            <a:r>
              <a:rPr lang="ru-RU" sz="2000" dirty="0"/>
              <a:t> можно поднять производительность до 82 терафлоп/с. С другой стороны, IBM может еще увеличить тактовую частоту. Таким образом, пути развития архитектур МРР – суперкомпьютера еще не подошли к своему пределу.</a:t>
            </a:r>
          </a:p>
        </p:txBody>
      </p:sp>
    </p:spTree>
    <p:extLst>
      <p:ext uri="{BB962C8B-B14F-4D97-AF65-F5344CB8AC3E}">
        <p14:creationId xmlns:p14="http://schemas.microsoft.com/office/powerpoint/2010/main" val="405317037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16.8.3. Кластерные </a:t>
            </a:r>
            <a:r>
              <a:rPr lang="ru-RU" b="1" dirty="0" smtClean="0"/>
              <a:t>вычисления</a:t>
            </a:r>
            <a:endParaRPr lang="ru-RU" b="1" dirty="0"/>
          </a:p>
        </p:txBody>
      </p:sp>
      <p:sp>
        <p:nvSpPr>
          <p:cNvPr id="3" name="Объект 2"/>
          <p:cNvSpPr>
            <a:spLocks noGrp="1"/>
          </p:cNvSpPr>
          <p:nvPr>
            <p:ph idx="1"/>
          </p:nvPr>
        </p:nvSpPr>
        <p:spPr/>
        <p:txBody>
          <a:bodyPr>
            <a:normAutofit fontScale="77500" lnSpcReduction="20000"/>
          </a:bodyPr>
          <a:lstStyle/>
          <a:p>
            <a:pPr marL="0" indent="0" algn="just">
              <a:buNone/>
            </a:pPr>
            <a:r>
              <a:rPr lang="ru-RU" dirty="0"/>
              <a:t> </a:t>
            </a:r>
            <a:r>
              <a:rPr lang="ru-RU" dirty="0" smtClean="0"/>
              <a:t>    Следующий </a:t>
            </a:r>
            <a:r>
              <a:rPr lang="ru-RU" dirty="0"/>
              <a:t>тип </a:t>
            </a:r>
            <a:r>
              <a:rPr lang="ru-RU" dirty="0" err="1"/>
              <a:t>мультикомпьютеров</a:t>
            </a:r>
            <a:r>
              <a:rPr lang="ru-RU" dirty="0"/>
              <a:t> – кластерные компьютеры (системы COW или NOW </a:t>
            </a:r>
            <a:r>
              <a:rPr lang="ru-RU" dirty="0" err="1"/>
              <a:t>Network</a:t>
            </a:r>
            <a:r>
              <a:rPr lang="ru-RU" dirty="0"/>
              <a:t> </a:t>
            </a:r>
            <a:r>
              <a:rPr lang="ru-RU" dirty="0" err="1"/>
              <a:t>of</a:t>
            </a:r>
            <a:r>
              <a:rPr lang="ru-RU" dirty="0"/>
              <a:t> </a:t>
            </a:r>
            <a:r>
              <a:rPr lang="ru-RU" dirty="0" err="1"/>
              <a:t>Workstation</a:t>
            </a:r>
            <a:r>
              <a:rPr lang="ru-RU" dirty="0"/>
              <a:t> – сеть рабочих станций). Обычно он состоит из нескольких сотен персональных компьютеров или рабочих станций, соединенных посредством сетевых плат. Различие между MPP и COW аналогично разнице между большой вычислительной машиной и персональным компьютером. Компоненты одинаковы, но различное быстродействие. Но они управляются и применяются по-разному.</a:t>
            </a:r>
          </a:p>
          <a:p>
            <a:pPr marL="0" indent="0" algn="just">
              <a:buNone/>
            </a:pPr>
            <a:endParaRPr lang="ru-RU" dirty="0"/>
          </a:p>
          <a:p>
            <a:pPr marL="0" indent="0" algn="just">
              <a:buNone/>
            </a:pPr>
            <a:r>
              <a:rPr lang="ru-RU" dirty="0" smtClean="0"/>
              <a:t>     Процессоры </a:t>
            </a:r>
            <a:r>
              <a:rPr lang="ru-RU" dirty="0"/>
              <a:t>в МРР – это обычные процессоры, которые можно купить. Используются обычные динамические ОЗУ и ОС UNIX.</a:t>
            </a:r>
          </a:p>
          <a:p>
            <a:pPr marL="0" indent="0" algn="just">
              <a:buNone/>
            </a:pPr>
            <a:endParaRPr lang="ru-RU" dirty="0"/>
          </a:p>
          <a:p>
            <a:pPr marL="0" indent="0" algn="just">
              <a:buNone/>
            </a:pPr>
            <a:r>
              <a:rPr lang="ru-RU" dirty="0" smtClean="0"/>
              <a:t>     Исторически </a:t>
            </a:r>
            <a:r>
              <a:rPr lang="ru-RU" dirty="0"/>
              <a:t>системы МРР отличались высокоскоростной сетью. Но с появлением коммерческих высокоскоростных сетей это различие начало сглаживаться.  Основной нишей для МРР останутся дорогостоящие суперкомпьютеры для которых главное – производительность, а цена принципиального значения не имеет.</a:t>
            </a:r>
          </a:p>
        </p:txBody>
      </p:sp>
    </p:spTree>
    <p:extLst>
      <p:ext uri="{BB962C8B-B14F-4D97-AF65-F5344CB8AC3E}">
        <p14:creationId xmlns:p14="http://schemas.microsoft.com/office/powerpoint/2010/main" val="356594222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rmAutofit lnSpcReduction="10000"/>
          </a:bodyPr>
          <a:lstStyle/>
          <a:p>
            <a:pPr marL="0" indent="0" algn="just">
              <a:buNone/>
            </a:pPr>
            <a:r>
              <a:rPr lang="ru-RU" sz="2000" dirty="0" smtClean="0"/>
              <a:t>     Преимущество </a:t>
            </a:r>
            <a:r>
              <a:rPr lang="ru-RU" sz="2000" dirty="0"/>
              <a:t>систем COW над МРР в том, что COW полностью состоит из компонентов, которые можно купить и цены на которые постоянно падают.</a:t>
            </a:r>
          </a:p>
          <a:p>
            <a:pPr marL="0" indent="0" algn="just">
              <a:buNone/>
            </a:pPr>
            <a:endParaRPr lang="ru-RU" sz="2000" dirty="0"/>
          </a:p>
          <a:p>
            <a:pPr marL="0" indent="0" algn="just">
              <a:buNone/>
            </a:pPr>
            <a:r>
              <a:rPr lang="ru-RU" sz="2000" dirty="0" smtClean="0"/>
              <a:t>      Существует </a:t>
            </a:r>
            <a:r>
              <a:rPr lang="ru-RU" sz="2000" dirty="0"/>
              <a:t>множество различных видов COW, но доминируют два из них: централизованные и децентрализованные. Централизованные системы COW представляют собой кластер рабочих станций или персональных компьютеров, смонтированных в один блок в одном помещении. Иногда в таких системах применяется компоновка высокой плотности для сокращения длины кабелей. Как правило, такие машины не имеют развитой периферии за исключением сетевых карт. Такие системы еще называют </a:t>
            </a:r>
            <a:r>
              <a:rPr lang="ru-RU" sz="2000" i="1" u="sng" dirty="0"/>
              <a:t>автономными рабочими станциями</a:t>
            </a:r>
            <a:r>
              <a:rPr lang="ru-RU" sz="2000" dirty="0"/>
              <a:t>, а Гордон Белл, разработчик PDP-11 и VAX назвал их безголовыми рабочими станциями</a:t>
            </a:r>
          </a:p>
          <a:p>
            <a:pPr marL="0" indent="0" algn="just">
              <a:buNone/>
            </a:pPr>
            <a:endParaRPr lang="ru-RU" sz="2000" dirty="0" smtClean="0"/>
          </a:p>
          <a:p>
            <a:pPr marL="0" indent="0" algn="just">
              <a:buNone/>
            </a:pPr>
            <a:r>
              <a:rPr lang="ru-RU" sz="2000" dirty="0"/>
              <a:t> </a:t>
            </a:r>
            <a:r>
              <a:rPr lang="ru-RU" sz="2000" dirty="0" smtClean="0"/>
              <a:t>    Децентрализованная </a:t>
            </a:r>
            <a:r>
              <a:rPr lang="ru-RU" sz="2000" dirty="0"/>
              <a:t>система COW состоит из рабочих станций или персональных компьютеров, которые территориально могут находиться в различных помещениях. Обычно они связаны через локальную сеть. Многие компьютеры имеют своих владельцев.</a:t>
            </a:r>
          </a:p>
          <a:p>
            <a:pPr marL="0" indent="0" algn="just">
              <a:buNone/>
            </a:pPr>
            <a:endParaRPr lang="ru-RU" sz="2000" dirty="0"/>
          </a:p>
          <a:p>
            <a:pPr marL="0" indent="0" algn="just">
              <a:buNone/>
            </a:pPr>
            <a:r>
              <a:rPr lang="ru-RU" sz="2000" dirty="0"/>
              <a:t> </a:t>
            </a:r>
            <a:r>
              <a:rPr lang="ru-RU" sz="2000" dirty="0" smtClean="0"/>
              <a:t>     Кластеры </a:t>
            </a:r>
            <a:r>
              <a:rPr lang="ru-RU" sz="2000" dirty="0"/>
              <a:t>зачастую невелики, тем не менее можно построить очень большой кластер из обычных ПК. Один из вариантов предложила и реализовала компания </a:t>
            </a:r>
            <a:r>
              <a:rPr lang="ru-RU" sz="2000" dirty="0" err="1"/>
              <a:t>Google</a:t>
            </a:r>
            <a:r>
              <a:rPr lang="ru-RU" sz="2000" dirty="0"/>
              <a:t>.</a:t>
            </a:r>
          </a:p>
        </p:txBody>
      </p:sp>
    </p:spTree>
    <p:extLst>
      <p:ext uri="{BB962C8B-B14F-4D97-AF65-F5344CB8AC3E}">
        <p14:creationId xmlns:p14="http://schemas.microsoft.com/office/powerpoint/2010/main" val="425456001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16.8.3.1. </a:t>
            </a:r>
            <a:r>
              <a:rPr lang="en-US" b="1" dirty="0" smtClean="0"/>
              <a:t>Google</a:t>
            </a:r>
            <a:endParaRPr lang="ru-RU" b="1" dirty="0"/>
          </a:p>
        </p:txBody>
      </p:sp>
      <p:sp>
        <p:nvSpPr>
          <p:cNvPr id="3" name="Объект 2"/>
          <p:cNvSpPr>
            <a:spLocks noGrp="1"/>
          </p:cNvSpPr>
          <p:nvPr>
            <p:ph idx="1"/>
          </p:nvPr>
        </p:nvSpPr>
        <p:spPr/>
        <p:txBody>
          <a:bodyPr>
            <a:normAutofit fontScale="77500" lnSpcReduction="20000"/>
          </a:bodyPr>
          <a:lstStyle/>
          <a:p>
            <a:pPr marL="0" indent="0" algn="just">
              <a:buNone/>
            </a:pPr>
            <a:r>
              <a:rPr lang="ru-RU" dirty="0" smtClean="0"/>
              <a:t>     С точки </a:t>
            </a:r>
            <a:r>
              <a:rPr lang="ru-RU" dirty="0"/>
              <a:t>зрения поисковой системы задача состоит в том, чтобы проиндексировать и </a:t>
            </a:r>
            <a:r>
              <a:rPr lang="ru-RU" dirty="0" smtClean="0"/>
              <a:t>сохранить </a:t>
            </a:r>
            <a:r>
              <a:rPr lang="ru-RU" dirty="0"/>
              <a:t>весь Интернет (более 8 млрд. страниц и 1 млрд. изображений), а затем находить информацию за 0,5 с при интенсивности 100 запросов/с. Система никогда не должна отключаться.</a:t>
            </a:r>
          </a:p>
          <a:p>
            <a:pPr marL="0" indent="0" algn="just">
              <a:buNone/>
            </a:pPr>
            <a:endParaRPr lang="ru-RU" dirty="0"/>
          </a:p>
          <a:p>
            <a:pPr marL="0" indent="0" algn="just">
              <a:buNone/>
            </a:pPr>
            <a:r>
              <a:rPr lang="ru-RU" dirty="0" smtClean="0"/>
              <a:t>     Функционирование </a:t>
            </a:r>
            <a:r>
              <a:rPr lang="ru-RU" dirty="0" err="1"/>
              <a:t>Google</a:t>
            </a:r>
            <a:r>
              <a:rPr lang="ru-RU" dirty="0"/>
              <a:t> обеспечивает множество периферийных центров по всему миру. При обращении анализируется IP-адрес отправителя запроса и обращение производится к ближайшим информационным центрам.</a:t>
            </a:r>
          </a:p>
          <a:p>
            <a:pPr marL="0" indent="0" algn="just">
              <a:buNone/>
            </a:pPr>
            <a:endParaRPr lang="ru-RU" dirty="0"/>
          </a:p>
          <a:p>
            <a:pPr marL="0" indent="0" algn="just">
              <a:buNone/>
            </a:pPr>
            <a:r>
              <a:rPr lang="ru-RU" dirty="0" smtClean="0"/>
              <a:t>     Каждый </a:t>
            </a:r>
            <a:r>
              <a:rPr lang="ru-RU" dirty="0"/>
              <a:t>информационный центр подключается к Интернету как минимум одной оптоволоконной линией ОС-48 (2,488 Гбит/с), по которой поступают запросы и отправляются ответы. Имеется дополнительная линия ОС-12 (622 Мбит/с) к резервному поставщику услуг на случай перерыва в работе основного. Имеются бесперебойные источники питания, дизельные генераторы на случай природных и других катаклизмов.</a:t>
            </a:r>
          </a:p>
        </p:txBody>
      </p:sp>
    </p:spTree>
    <p:extLst>
      <p:ext uri="{BB962C8B-B14F-4D97-AF65-F5344CB8AC3E}">
        <p14:creationId xmlns:p14="http://schemas.microsoft.com/office/powerpoint/2010/main" val="127619933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rmAutofit/>
          </a:bodyPr>
          <a:lstStyle/>
          <a:p>
            <a:pPr marL="0" indent="0" algn="ctr">
              <a:buNone/>
            </a:pPr>
            <a:r>
              <a:rPr lang="ru-RU" sz="2000" dirty="0"/>
              <a:t>Схема обработки запросов в </a:t>
            </a:r>
            <a:r>
              <a:rPr lang="ru-RU" sz="2000" dirty="0" err="1"/>
              <a:t>Google</a:t>
            </a:r>
            <a:endParaRPr lang="ru-RU" sz="2000" dirty="0"/>
          </a:p>
        </p:txBody>
      </p:sp>
      <p:pic>
        <p:nvPicPr>
          <p:cNvPr id="2" name="Рисунок 1"/>
          <p:cNvPicPr>
            <a:picLocks noChangeAspect="1"/>
          </p:cNvPicPr>
          <p:nvPr/>
        </p:nvPicPr>
        <p:blipFill>
          <a:blip r:embed="rId2"/>
          <a:stretch>
            <a:fillRect/>
          </a:stretch>
        </p:blipFill>
        <p:spPr>
          <a:xfrm>
            <a:off x="2495349" y="1224067"/>
            <a:ext cx="7201302" cy="4359894"/>
          </a:xfrm>
          <a:prstGeom prst="rect">
            <a:avLst/>
          </a:prstGeom>
        </p:spPr>
      </p:pic>
    </p:spTree>
    <p:extLst>
      <p:ext uri="{BB962C8B-B14F-4D97-AF65-F5344CB8AC3E}">
        <p14:creationId xmlns:p14="http://schemas.microsoft.com/office/powerpoint/2010/main" val="194332767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rmAutofit/>
          </a:bodyPr>
          <a:lstStyle/>
          <a:p>
            <a:pPr marL="0" indent="0" algn="just">
              <a:buNone/>
            </a:pPr>
            <a:r>
              <a:rPr lang="ru-RU" sz="2000" dirty="0" smtClean="0"/>
              <a:t>     Прибыв </a:t>
            </a:r>
            <a:r>
              <a:rPr lang="ru-RU" sz="2000" dirty="0"/>
              <a:t>в центр (1) запрос перенаправляется выравнивателем нагрузки к одному из многочисленных обработчиков запросов (2), и, параллельно, в систему проверки правописания (3) и сервер контекстной рекламы (4). Параллельно выполняется поиск запрошенного слова на индексных серверах (5), на которых хранятся записи о каждом слове в Сети.</a:t>
            </a:r>
          </a:p>
          <a:p>
            <a:pPr marL="0" indent="0" algn="just">
              <a:buNone/>
            </a:pPr>
            <a:endParaRPr lang="ru-RU" sz="2000" dirty="0"/>
          </a:p>
          <a:p>
            <a:pPr marL="0" indent="0" algn="just">
              <a:buNone/>
            </a:pPr>
            <a:r>
              <a:rPr lang="ru-RU" sz="2000" dirty="0" smtClean="0"/>
              <a:t>     В </a:t>
            </a:r>
            <a:r>
              <a:rPr lang="ru-RU" sz="2000" dirty="0"/>
              <a:t>каждой такой записи перечислены все содержащие это слово документы. Ссылки в этих списках расположены в соответствии с рейтингом страницы, который определяется по сложной формуле. Принцип вычисления рейтинга содержится в тайне.</a:t>
            </a:r>
          </a:p>
          <a:p>
            <a:pPr marL="0" indent="0" algn="just">
              <a:buNone/>
            </a:pPr>
            <a:endParaRPr lang="ru-RU" sz="2000" dirty="0"/>
          </a:p>
          <a:p>
            <a:pPr marL="0" indent="0" algn="just">
              <a:buNone/>
            </a:pPr>
            <a:r>
              <a:rPr lang="ru-RU" sz="2000" dirty="0" smtClean="0"/>
              <a:t>     Для </a:t>
            </a:r>
            <a:r>
              <a:rPr lang="ru-RU" sz="2000" dirty="0"/>
              <a:t>повышения скорости обработки индекс разбит на фрагменты, поиск в которых ведется параллельно. Согласно этой идее фрагмент 1 содержит все слова и идентификаторы, n первых по рейтингу страниц. Фрагмент 2 содержит все слова и идентификаторы следующих n страниц и т.д. По мере роста сети эти фрагменты можно разъединить на несколько частей.</a:t>
            </a:r>
          </a:p>
          <a:p>
            <a:pPr marL="0" indent="0" algn="just">
              <a:buNone/>
            </a:pPr>
            <a:endParaRPr lang="ru-RU" sz="2000" dirty="0"/>
          </a:p>
          <a:p>
            <a:pPr marL="0" indent="0" algn="just">
              <a:buNone/>
            </a:pPr>
            <a:r>
              <a:rPr lang="ru-RU" sz="2000" dirty="0" smtClean="0"/>
              <a:t>     Индексные </a:t>
            </a:r>
            <a:r>
              <a:rPr lang="ru-RU" sz="2000" dirty="0"/>
              <a:t>серверы возвращают наборы идентификаторов документов (6), которые затем комбинируются в соответствии с логикой запроса.</a:t>
            </a:r>
          </a:p>
        </p:txBody>
      </p:sp>
    </p:spTree>
    <p:extLst>
      <p:ext uri="{BB962C8B-B14F-4D97-AF65-F5344CB8AC3E}">
        <p14:creationId xmlns:p14="http://schemas.microsoft.com/office/powerpoint/2010/main" val="105224350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rmAutofit/>
          </a:bodyPr>
          <a:lstStyle/>
          <a:p>
            <a:pPr marL="0" indent="0" algn="just">
              <a:buNone/>
            </a:pPr>
            <a:r>
              <a:rPr lang="ru-RU" sz="2000" dirty="0" smtClean="0"/>
              <a:t>     На </a:t>
            </a:r>
            <a:r>
              <a:rPr lang="ru-RU" sz="2000" dirty="0"/>
              <a:t>этом этапе происходит обращение к самим документам (7), извлекая из них названия, ссылки, а также фрагменты текста, окружающие запрошенные слова. Копии многих документов Сети хранятся на серверах документов всех информационных центров, в настоящее время их объем достигает сотен терабайтов. Для ускорения параллельного поиска документы также разделены на фрагменты. В итоге для обработки запроса приходится проверить не менее 100 Мегабайт данных.</a:t>
            </a:r>
          </a:p>
          <a:p>
            <a:pPr marL="0" indent="0" algn="just">
              <a:buNone/>
            </a:pPr>
            <a:endParaRPr lang="ru-RU" sz="2000" dirty="0"/>
          </a:p>
          <a:p>
            <a:pPr marL="0" indent="0" algn="just">
              <a:buNone/>
            </a:pPr>
            <a:r>
              <a:rPr lang="ru-RU" sz="2000" dirty="0" smtClean="0"/>
              <a:t>     После </a:t>
            </a:r>
            <a:r>
              <a:rPr lang="ru-RU" sz="2000" dirty="0"/>
              <a:t>того, как результаты возвращаются обработчику запросов (8), они объединяются в соответствии с индексом страниц. Добавляется информация о возможных ошибках (если они есть, 9) и контекстная реклама (10). Результаты оформляются в формате HTML и передаются пользователю.</a:t>
            </a:r>
          </a:p>
          <a:p>
            <a:pPr marL="0" indent="0" algn="just">
              <a:buNone/>
            </a:pPr>
            <a:endParaRPr lang="ru-RU" sz="2000" dirty="0"/>
          </a:p>
          <a:p>
            <a:pPr marL="0" indent="0" algn="just">
              <a:buNone/>
            </a:pPr>
            <a:r>
              <a:rPr lang="ru-RU" sz="2000" dirty="0" smtClean="0"/>
              <a:t>     Для </a:t>
            </a:r>
            <a:r>
              <a:rPr lang="ru-RU" sz="2000" dirty="0"/>
              <a:t>работы </a:t>
            </a:r>
            <a:r>
              <a:rPr lang="ru-RU" sz="2000" dirty="0" err="1"/>
              <a:t>Google</a:t>
            </a:r>
            <a:r>
              <a:rPr lang="ru-RU" sz="2000" dirty="0"/>
              <a:t> использует дешевые персональные компьютеры средней производительности. Объединив эти компьютеры они создали самый большой в мире кластер. Главный принцип – оптимизация отношения цена/производительность.</a:t>
            </a:r>
          </a:p>
        </p:txBody>
      </p:sp>
    </p:spTree>
    <p:extLst>
      <p:ext uri="{BB962C8B-B14F-4D97-AF65-F5344CB8AC3E}">
        <p14:creationId xmlns:p14="http://schemas.microsoft.com/office/powerpoint/2010/main" val="194566944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rmAutofit/>
          </a:bodyPr>
          <a:lstStyle/>
          <a:p>
            <a:pPr marL="0" indent="0" algn="just">
              <a:buNone/>
            </a:pPr>
            <a:r>
              <a:rPr lang="ru-RU" sz="2000" dirty="0" smtClean="0"/>
              <a:t>     Дешевый </a:t>
            </a:r>
            <a:r>
              <a:rPr lang="ru-RU" sz="2000" dirty="0"/>
              <a:t>персональный компьютер менее надежен, но абсолютно надежной техники не бывает. Поэтому, программное обеспечение </a:t>
            </a:r>
            <a:r>
              <a:rPr lang="ru-RU" sz="2000" dirty="0" err="1"/>
              <a:t>Google</a:t>
            </a:r>
            <a:r>
              <a:rPr lang="ru-RU" sz="2000" dirty="0"/>
              <a:t> написано так, чтобы работать на ненадежном оборудовании. Опыт </a:t>
            </a:r>
            <a:r>
              <a:rPr lang="ru-RU" sz="2000" dirty="0" err="1"/>
              <a:t>Google</a:t>
            </a:r>
            <a:r>
              <a:rPr lang="ru-RU" sz="2000" dirty="0"/>
              <a:t> показывает, что в год ломается 2% всех компьютеров. При этом, более половины отказов – жесткие диски, затем – блоки питания, потом – микросхемы памяти. Процессоры, если привыкли работать, совсем не ломаются.</a:t>
            </a:r>
          </a:p>
          <a:p>
            <a:pPr marL="0" indent="0" algn="just">
              <a:buNone/>
            </a:pPr>
            <a:endParaRPr lang="ru-RU" sz="2000" dirty="0"/>
          </a:p>
          <a:p>
            <a:pPr marL="0" indent="0" algn="just">
              <a:buNone/>
            </a:pPr>
            <a:r>
              <a:rPr lang="ru-RU" sz="2000" dirty="0" smtClean="0"/>
              <a:t>     В </a:t>
            </a:r>
            <a:r>
              <a:rPr lang="ru-RU" sz="2000" dirty="0"/>
              <a:t>типичном компьютере </a:t>
            </a:r>
            <a:r>
              <a:rPr lang="ru-RU" sz="2000" dirty="0" err="1"/>
              <a:t>Google</a:t>
            </a:r>
            <a:r>
              <a:rPr lang="ru-RU" sz="2000" dirty="0"/>
              <a:t> установлен процессор </a:t>
            </a:r>
            <a:r>
              <a:rPr lang="ru-RU" sz="2000" dirty="0" err="1"/>
              <a:t>Pentium</a:t>
            </a:r>
            <a:r>
              <a:rPr lang="ru-RU" sz="2000" dirty="0"/>
              <a:t> с частотой 2 ГГц, 512 Мбайт оперативной памяти, 80 Гбайт диска и микросхема </a:t>
            </a:r>
            <a:r>
              <a:rPr lang="ru-RU" sz="2000" dirty="0" err="1"/>
              <a:t>Ethernet</a:t>
            </a:r>
            <a:r>
              <a:rPr lang="ru-RU" sz="2000" dirty="0"/>
              <a:t>, которая очень дешево стоит. Конструктивно, компьютеры размещаются в корпусах высотой 1u (5 см), компьютеры устанавливаются в стойки по 80 в каждую. Компьютеры подключаются к </a:t>
            </a:r>
            <a:r>
              <a:rPr lang="ru-RU" sz="2000" dirty="0" err="1"/>
              <a:t>Ethernet</a:t>
            </a:r>
            <a:r>
              <a:rPr lang="ru-RU" sz="2000" dirty="0"/>
              <a:t> через коммутатор, установленный внутри стойки. Все стойки в центре подключены к </a:t>
            </a:r>
            <a:r>
              <a:rPr lang="ru-RU" sz="2000" dirty="0" err="1"/>
              <a:t>Ethernet</a:t>
            </a:r>
            <a:r>
              <a:rPr lang="ru-RU" sz="2000" dirty="0"/>
              <a:t> также при помощи коммутатора. Для живучести имеется 2 дополнительных коммутатора</a:t>
            </a:r>
            <a:r>
              <a:rPr lang="ru-RU" sz="2000" dirty="0" smtClean="0"/>
              <a:t>.</a:t>
            </a:r>
          </a:p>
          <a:p>
            <a:pPr marL="0" indent="0" algn="just">
              <a:buNone/>
            </a:pPr>
            <a:r>
              <a:rPr lang="ru-RU" sz="2000" dirty="0" smtClean="0"/>
              <a:t>     В </a:t>
            </a:r>
            <a:r>
              <a:rPr lang="ru-RU" sz="2000" dirty="0" err="1"/>
              <a:t>Google</a:t>
            </a:r>
            <a:r>
              <a:rPr lang="ru-RU" sz="2000" dirty="0"/>
              <a:t> использованы три правила создания крупных веб-серверов</a:t>
            </a:r>
            <a:r>
              <a:rPr lang="ru-RU" sz="2000" dirty="0" smtClean="0"/>
              <a:t>.</a:t>
            </a:r>
            <a:endParaRPr lang="ru-RU" sz="2000" dirty="0"/>
          </a:p>
          <a:p>
            <a:pPr marL="0" indent="0" algn="just">
              <a:buNone/>
            </a:pPr>
            <a:r>
              <a:rPr lang="ru-RU" sz="2000" dirty="0"/>
              <a:t>1</a:t>
            </a:r>
            <a:r>
              <a:rPr lang="ru-RU" sz="2000" dirty="0" smtClean="0"/>
              <a:t>. Любые </a:t>
            </a:r>
            <a:r>
              <a:rPr lang="ru-RU" sz="2000" dirty="0"/>
              <a:t>компоненты ломаются и это надо учитывать</a:t>
            </a:r>
            <a:r>
              <a:rPr lang="ru-RU" sz="2000" dirty="0" smtClean="0"/>
              <a:t>.</a:t>
            </a:r>
            <a:endParaRPr lang="ru-RU" sz="2000" dirty="0"/>
          </a:p>
          <a:p>
            <a:pPr marL="0" indent="0" algn="just">
              <a:buNone/>
            </a:pPr>
            <a:r>
              <a:rPr lang="ru-RU" sz="2000" dirty="0"/>
              <a:t>2</a:t>
            </a:r>
            <a:r>
              <a:rPr lang="ru-RU" sz="2000" dirty="0" smtClean="0"/>
              <a:t>. Для повышения </a:t>
            </a:r>
            <a:r>
              <a:rPr lang="ru-RU" sz="2000" dirty="0"/>
              <a:t>пропускной способности и доступности все должно дублироваться</a:t>
            </a:r>
            <a:r>
              <a:rPr lang="ru-RU" sz="2000" dirty="0" smtClean="0"/>
              <a:t>.</a:t>
            </a:r>
            <a:endParaRPr lang="ru-RU" sz="2000" dirty="0"/>
          </a:p>
          <a:p>
            <a:pPr marL="0" indent="0" algn="just">
              <a:buNone/>
            </a:pPr>
            <a:r>
              <a:rPr lang="ru-RU" sz="2000" dirty="0"/>
              <a:t>3</a:t>
            </a:r>
            <a:r>
              <a:rPr lang="ru-RU" sz="2000" dirty="0" smtClean="0"/>
              <a:t>. Необходимо </a:t>
            </a:r>
            <a:r>
              <a:rPr lang="ru-RU" sz="2000" dirty="0"/>
              <a:t>оптимизировать отношение цена/производитель­ность.</a:t>
            </a:r>
          </a:p>
        </p:txBody>
      </p:sp>
    </p:spTree>
    <p:extLst>
      <p:ext uri="{BB962C8B-B14F-4D97-AF65-F5344CB8AC3E}">
        <p14:creationId xmlns:p14="http://schemas.microsoft.com/office/powerpoint/2010/main" val="194606626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rmAutofit/>
          </a:bodyPr>
          <a:lstStyle/>
          <a:p>
            <a:pPr marL="0" indent="0" algn="just">
              <a:buNone/>
            </a:pPr>
            <a:r>
              <a:rPr lang="ru-RU" sz="2000" dirty="0" smtClean="0"/>
              <a:t>     Таким </a:t>
            </a:r>
            <a:r>
              <a:rPr lang="ru-RU" sz="2000" dirty="0"/>
              <a:t>образом, программное обеспечение должно быть отказоустойчивым. Самое лучшее оборудование ломается, если его достаточно много и ПО должно это учитывать. И программное и аппаратное обеспечение должно обладать избыточностью. Третий пункт вытекает из первых двух. Если система должным образом реагирует на сбои оборудования, нет смысла тратить лишние деньги на дорогостоящие компоненты. Лучше эти деньги потратить на дополнительное оборудование и повысить производительность</a:t>
            </a:r>
            <a:r>
              <a:rPr lang="ru-RU" sz="2000" dirty="0" smtClean="0"/>
              <a:t>.</a:t>
            </a:r>
            <a:endParaRPr lang="ru-RU" sz="2000" dirty="0"/>
          </a:p>
        </p:txBody>
      </p:sp>
      <p:pic>
        <p:nvPicPr>
          <p:cNvPr id="2" name="Рисунок 1"/>
          <p:cNvPicPr>
            <a:picLocks noChangeAspect="1"/>
          </p:cNvPicPr>
          <p:nvPr/>
        </p:nvPicPr>
        <p:blipFill>
          <a:blip r:embed="rId2"/>
          <a:stretch>
            <a:fillRect/>
          </a:stretch>
        </p:blipFill>
        <p:spPr>
          <a:xfrm>
            <a:off x="3724107" y="2367843"/>
            <a:ext cx="4743786" cy="4317096"/>
          </a:xfrm>
          <a:prstGeom prst="rect">
            <a:avLst/>
          </a:prstGeom>
        </p:spPr>
      </p:pic>
    </p:spTree>
    <p:extLst>
      <p:ext uri="{BB962C8B-B14F-4D97-AF65-F5344CB8AC3E}">
        <p14:creationId xmlns:p14="http://schemas.microsoft.com/office/powerpoint/2010/main" val="1126846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14149"/>
            <a:ext cx="10515600" cy="5562814"/>
          </a:xfrm>
        </p:spPr>
        <p:txBody>
          <a:bodyPr>
            <a:normAutofit/>
          </a:bodyPr>
          <a:lstStyle/>
          <a:p>
            <a:pPr marL="0" indent="0" algn="just">
              <a:buNone/>
            </a:pPr>
            <a:r>
              <a:rPr lang="ru-RU" sz="2400" dirty="0" smtClean="0"/>
              <a:t>Поток команд соответствует счетчику команд. Система с n процессорами имеет n счетчиков команд и, следовательно, n потоков команд.</a:t>
            </a:r>
          </a:p>
          <a:p>
            <a:pPr marL="0" indent="0" algn="just">
              <a:buNone/>
            </a:pPr>
            <a:r>
              <a:rPr lang="ru-RU" sz="2400" dirty="0" smtClean="0"/>
              <a:t>Поток данных состоит из набора операндов. Потоки команд и данных в какой-то степени независимы, поэтому существует 4 комбинации:</a:t>
            </a:r>
            <a:endParaRPr lang="ru-RU" sz="2400" dirty="0"/>
          </a:p>
        </p:txBody>
      </p:sp>
      <p:pic>
        <p:nvPicPr>
          <p:cNvPr id="5" name="Рисунок 4"/>
          <p:cNvPicPr>
            <a:picLocks noChangeAspect="1"/>
          </p:cNvPicPr>
          <p:nvPr/>
        </p:nvPicPr>
        <p:blipFill>
          <a:blip r:embed="rId2"/>
          <a:stretch>
            <a:fillRect/>
          </a:stretch>
        </p:blipFill>
        <p:spPr>
          <a:xfrm>
            <a:off x="2915973" y="2186702"/>
            <a:ext cx="6360054" cy="4234179"/>
          </a:xfrm>
          <a:prstGeom prst="rect">
            <a:avLst/>
          </a:prstGeom>
        </p:spPr>
      </p:pic>
    </p:spTree>
    <p:extLst>
      <p:ext uri="{BB962C8B-B14F-4D97-AF65-F5344CB8AC3E}">
        <p14:creationId xmlns:p14="http://schemas.microsoft.com/office/powerpoint/2010/main" val="210808422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rmAutofit lnSpcReduction="10000"/>
          </a:bodyPr>
          <a:lstStyle/>
          <a:p>
            <a:pPr marL="0" indent="0" algn="just">
              <a:buNone/>
            </a:pPr>
            <a:r>
              <a:rPr lang="ru-RU" sz="2000" dirty="0" smtClean="0"/>
              <a:t>     </a:t>
            </a:r>
            <a:r>
              <a:rPr lang="ru-RU" sz="2000" dirty="0" err="1" smtClean="0"/>
              <a:t>Google</a:t>
            </a:r>
            <a:r>
              <a:rPr lang="ru-RU" sz="2000" dirty="0" smtClean="0"/>
              <a:t> </a:t>
            </a:r>
            <a:r>
              <a:rPr lang="ru-RU" sz="2000" dirty="0"/>
              <a:t>в рамках проекта </a:t>
            </a:r>
            <a:r>
              <a:rPr lang="ru-RU" sz="2000" dirty="0" err="1"/>
              <a:t>Caffeine</a:t>
            </a:r>
            <a:r>
              <a:rPr lang="ru-RU" sz="2000" dirty="0"/>
              <a:t>, включающего в себя оптимизацию инфраструктуры поисковика, переделал файловую систему </a:t>
            </a:r>
            <a:r>
              <a:rPr lang="ru-RU" sz="2000" dirty="0" err="1"/>
              <a:t>Google</a:t>
            </a:r>
            <a:r>
              <a:rPr lang="ru-RU" sz="2000" dirty="0"/>
              <a:t> </a:t>
            </a:r>
            <a:r>
              <a:rPr lang="ru-RU" sz="2000" dirty="0" err="1"/>
              <a:t>File</a:t>
            </a:r>
            <a:r>
              <a:rPr lang="ru-RU" sz="2000" dirty="0"/>
              <a:t> </a:t>
            </a:r>
            <a:r>
              <a:rPr lang="ru-RU" sz="2000" dirty="0" err="1"/>
              <a:t>System</a:t>
            </a:r>
            <a:r>
              <a:rPr lang="ru-RU" sz="2000" dirty="0"/>
              <a:t> (GFS).</a:t>
            </a:r>
          </a:p>
          <a:p>
            <a:pPr marL="0" indent="0" algn="just">
              <a:buNone/>
            </a:pPr>
            <a:endParaRPr lang="ru-RU" sz="2000" dirty="0"/>
          </a:p>
          <a:p>
            <a:pPr marL="0" indent="0" algn="just">
              <a:buNone/>
            </a:pPr>
            <a:r>
              <a:rPr lang="ru-RU" sz="2000" dirty="0" smtClean="0"/>
              <a:t>     </a:t>
            </a:r>
            <a:r>
              <a:rPr lang="ru-RU" sz="2000" dirty="0" err="1" smtClean="0"/>
              <a:t>Google</a:t>
            </a:r>
            <a:r>
              <a:rPr lang="ru-RU" sz="2000" dirty="0" smtClean="0"/>
              <a:t> </a:t>
            </a:r>
            <a:r>
              <a:rPr lang="ru-RU" sz="2000" dirty="0" err="1"/>
              <a:t>File</a:t>
            </a:r>
            <a:r>
              <a:rPr lang="ru-RU" sz="2000" dirty="0"/>
              <a:t> </a:t>
            </a:r>
            <a:r>
              <a:rPr lang="ru-RU" sz="2000" dirty="0" err="1"/>
              <a:t>System</a:t>
            </a:r>
            <a:r>
              <a:rPr lang="ru-RU" sz="2000" dirty="0"/>
              <a:t> была разработана в конце девяностых годов прошлого века. Ее создатели не предполагали, какую нагрузку ей предстоит выдерживать в последующие годы. Кроме того, GFS была оптимизирована для пакетной обработки данных, так как </a:t>
            </a:r>
            <a:r>
              <a:rPr lang="ru-RU" sz="2000" dirty="0" err="1"/>
              <a:t>Google</a:t>
            </a:r>
            <a:r>
              <a:rPr lang="ru-RU" sz="2000" dirty="0"/>
              <a:t> в первую очередь необходимо было сохранять и индексировать полученную от поисковых роботов информацию.</a:t>
            </a:r>
          </a:p>
          <a:p>
            <a:pPr marL="0" indent="0" algn="just">
              <a:buNone/>
            </a:pPr>
            <a:endParaRPr lang="ru-RU" sz="2000" dirty="0"/>
          </a:p>
          <a:p>
            <a:pPr marL="0" indent="0" algn="just">
              <a:buNone/>
            </a:pPr>
            <a:r>
              <a:rPr lang="ru-RU" sz="2000" dirty="0" smtClean="0"/>
              <a:t>     В </a:t>
            </a:r>
            <a:r>
              <a:rPr lang="ru-RU" sz="2000" dirty="0"/>
              <a:t>спецификации GFS прямо написано, что время отклика на запрос менее важно, чем обеспечение высокой пропускной способности. Современные приложения </a:t>
            </a:r>
            <a:r>
              <a:rPr lang="ru-RU" sz="2000" dirty="0" err="1"/>
              <a:t>Google</a:t>
            </a:r>
            <a:r>
              <a:rPr lang="ru-RU" sz="2000" dirty="0"/>
              <a:t>, такие как </a:t>
            </a:r>
            <a:r>
              <a:rPr lang="ru-RU" sz="2000" dirty="0" err="1"/>
              <a:t>Gmail</a:t>
            </a:r>
            <a:r>
              <a:rPr lang="ru-RU" sz="2000" dirty="0"/>
              <a:t> и </a:t>
            </a:r>
            <a:r>
              <a:rPr lang="ru-RU" sz="2000" dirty="0" err="1"/>
              <a:t>YouTube</a:t>
            </a:r>
            <a:r>
              <a:rPr lang="ru-RU" sz="2000" dirty="0"/>
              <a:t>, напротив, требуют быстрого отклика на действия пользователя.</a:t>
            </a:r>
          </a:p>
          <a:p>
            <a:pPr marL="0" indent="0" algn="just">
              <a:buNone/>
            </a:pPr>
            <a:endParaRPr lang="ru-RU" sz="2000" dirty="0"/>
          </a:p>
          <a:p>
            <a:pPr marL="0" indent="0" algn="just">
              <a:buNone/>
            </a:pPr>
            <a:r>
              <a:rPr lang="ru-RU" sz="2000" dirty="0" smtClean="0"/>
              <a:t>     GFS </a:t>
            </a:r>
            <a:r>
              <a:rPr lang="ru-RU" sz="2000" dirty="0"/>
              <a:t>состоит из главного узла и блочных серверов (</a:t>
            </a:r>
            <a:r>
              <a:rPr lang="ru-RU" sz="2000" dirty="0" err="1"/>
              <a:t>master</a:t>
            </a:r>
            <a:r>
              <a:rPr lang="ru-RU" sz="2000" dirty="0"/>
              <a:t> </a:t>
            </a:r>
            <a:r>
              <a:rPr lang="ru-RU" sz="2000" dirty="0" err="1"/>
              <a:t>node</a:t>
            </a:r>
            <a:r>
              <a:rPr lang="ru-RU" sz="2000" dirty="0"/>
              <a:t> и </a:t>
            </a:r>
            <a:r>
              <a:rPr lang="ru-RU" sz="2000" dirty="0" err="1"/>
              <a:t>chunkservers</a:t>
            </a:r>
            <a:r>
              <a:rPr lang="ru-RU" sz="2000" dirty="0"/>
              <a:t> соответственно). Главный узел раздает запросы к серверам, а те возвращают блоки данных. Одним из недостатков такой системы является наличие только одного главного узла. При отказе узла сервис может оказаться недоступным на долгое время. Дорабатывая GFS, разработчикам удалось сократить это время с нескольких часов до 10 секунд.</a:t>
            </a:r>
          </a:p>
        </p:txBody>
      </p:sp>
    </p:spTree>
    <p:extLst>
      <p:ext uri="{BB962C8B-B14F-4D97-AF65-F5344CB8AC3E}">
        <p14:creationId xmlns:p14="http://schemas.microsoft.com/office/powerpoint/2010/main" val="292375249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t>16.8.4. Коммуникационное программное обеспечение для </a:t>
            </a:r>
            <a:r>
              <a:rPr lang="ru-RU" b="1" dirty="0" err="1" smtClean="0"/>
              <a:t>мультикомпьютеров</a:t>
            </a:r>
            <a:endParaRPr lang="ru-RU" b="1" dirty="0"/>
          </a:p>
        </p:txBody>
      </p:sp>
      <p:sp>
        <p:nvSpPr>
          <p:cNvPr id="3" name="Объект 2"/>
          <p:cNvSpPr>
            <a:spLocks noGrp="1"/>
          </p:cNvSpPr>
          <p:nvPr>
            <p:ph idx="1"/>
          </p:nvPr>
        </p:nvSpPr>
        <p:spPr/>
        <p:txBody>
          <a:bodyPr>
            <a:normAutofit fontScale="92500"/>
          </a:bodyPr>
          <a:lstStyle/>
          <a:p>
            <a:pPr marL="0" indent="0" algn="just">
              <a:buNone/>
            </a:pPr>
            <a:r>
              <a:rPr lang="ru-RU" dirty="0" smtClean="0"/>
              <a:t>     В </a:t>
            </a:r>
            <a:r>
              <a:rPr lang="ru-RU" dirty="0"/>
              <a:t>системах с передачей сообщений два и более процессора работают независимо друг от друга. Например, один из процессов может производить какие-то данные, а другой может потреблять их. Если у отправителя есть данные, нет никакой гарантии, что получатель готов их принять. В большинстве систем с передачей сообщений имеется два примитива </a:t>
            </a:r>
            <a:r>
              <a:rPr lang="ru-RU" dirty="0" err="1"/>
              <a:t>send</a:t>
            </a:r>
            <a:r>
              <a:rPr lang="ru-RU" dirty="0"/>
              <a:t> и </a:t>
            </a:r>
            <a:r>
              <a:rPr lang="ru-RU" dirty="0" err="1"/>
              <a:t>receive</a:t>
            </a:r>
            <a:r>
              <a:rPr lang="ru-RU" dirty="0"/>
              <a:t>. Три основных варианта:</a:t>
            </a:r>
          </a:p>
          <a:p>
            <a:pPr marL="0" indent="0" algn="just">
              <a:buNone/>
            </a:pPr>
            <a:endParaRPr lang="ru-RU" dirty="0"/>
          </a:p>
          <a:p>
            <a:pPr marL="0" indent="0" algn="just">
              <a:buNone/>
            </a:pPr>
            <a:r>
              <a:rPr lang="ru-RU" dirty="0"/>
              <a:t>1. </a:t>
            </a:r>
            <a:r>
              <a:rPr lang="ru-RU" dirty="0" smtClean="0"/>
              <a:t>Синхронная </a:t>
            </a:r>
            <a:r>
              <a:rPr lang="ru-RU" dirty="0"/>
              <a:t>передача сообщений</a:t>
            </a:r>
            <a:r>
              <a:rPr lang="ru-RU" dirty="0" smtClean="0"/>
              <a:t>.</a:t>
            </a:r>
            <a:endParaRPr lang="ru-RU" dirty="0"/>
          </a:p>
          <a:p>
            <a:pPr marL="0" indent="0" algn="just">
              <a:buNone/>
            </a:pPr>
            <a:r>
              <a:rPr lang="ru-RU" dirty="0"/>
              <a:t>2. </a:t>
            </a:r>
            <a:r>
              <a:rPr lang="ru-RU" dirty="0" smtClean="0"/>
              <a:t>Буферная </a:t>
            </a:r>
            <a:r>
              <a:rPr lang="ru-RU" dirty="0"/>
              <a:t>передача сообщений</a:t>
            </a:r>
            <a:r>
              <a:rPr lang="ru-RU" dirty="0" smtClean="0"/>
              <a:t>.</a:t>
            </a:r>
            <a:endParaRPr lang="ru-RU" dirty="0"/>
          </a:p>
          <a:p>
            <a:pPr marL="0" indent="0" algn="just">
              <a:buNone/>
            </a:pPr>
            <a:r>
              <a:rPr lang="ru-RU" dirty="0"/>
              <a:t>3. </a:t>
            </a:r>
            <a:r>
              <a:rPr lang="ru-RU" dirty="0" smtClean="0"/>
              <a:t>Неблокируемая </a:t>
            </a:r>
            <a:r>
              <a:rPr lang="ru-RU" dirty="0"/>
              <a:t>передача сообщений.</a:t>
            </a:r>
          </a:p>
        </p:txBody>
      </p:sp>
    </p:spTree>
    <p:extLst>
      <p:ext uri="{BB962C8B-B14F-4D97-AF65-F5344CB8AC3E}">
        <p14:creationId xmlns:p14="http://schemas.microsoft.com/office/powerpoint/2010/main" val="30179230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rmAutofit/>
          </a:bodyPr>
          <a:lstStyle/>
          <a:p>
            <a:pPr marL="0" indent="0" algn="just">
              <a:buNone/>
            </a:pPr>
            <a:r>
              <a:rPr lang="ru-RU" sz="2000" dirty="0"/>
              <a:t> </a:t>
            </a:r>
            <a:r>
              <a:rPr lang="ru-RU" sz="2000" dirty="0" smtClean="0"/>
              <a:t>    </a:t>
            </a:r>
            <a:r>
              <a:rPr lang="ru-RU" sz="2000" i="1" u="sng" dirty="0" smtClean="0"/>
              <a:t>Синхронная </a:t>
            </a:r>
            <a:r>
              <a:rPr lang="ru-RU" sz="2000" i="1" u="sng" dirty="0"/>
              <a:t>передача сообщений</a:t>
            </a:r>
            <a:r>
              <a:rPr lang="ru-RU" sz="2000" dirty="0"/>
              <a:t>. Если отправитель выполняет операцию </a:t>
            </a:r>
            <a:r>
              <a:rPr lang="ru-RU" sz="2000" dirty="0" err="1"/>
              <a:t>send</a:t>
            </a:r>
            <a:r>
              <a:rPr lang="ru-RU" sz="2000" dirty="0"/>
              <a:t>, а получатель еще не выполнил операцию </a:t>
            </a:r>
            <a:r>
              <a:rPr lang="ru-RU" sz="2000" dirty="0" err="1"/>
              <a:t>receive</a:t>
            </a:r>
            <a:r>
              <a:rPr lang="ru-RU" sz="2000" dirty="0"/>
              <a:t>, то отправитель блокируется до тех пор, пока получатель не выполнит операцию </a:t>
            </a:r>
            <a:r>
              <a:rPr lang="ru-RU" sz="2000" dirty="0" err="1"/>
              <a:t>receive</a:t>
            </a:r>
            <a:r>
              <a:rPr lang="ru-RU" sz="2000" dirty="0"/>
              <a:t>, а в это время сообщение копируется. Когда к отправителю возвращается управление, он уже знает, что сообщение отправлено и получено. Этот метод имеет простую семантику и не требует буферизации. Недостаток: блокировка отправителя.</a:t>
            </a:r>
          </a:p>
          <a:p>
            <a:pPr marL="0" indent="0" algn="just">
              <a:buNone/>
            </a:pPr>
            <a:endParaRPr lang="ru-RU" sz="2000" dirty="0"/>
          </a:p>
          <a:p>
            <a:pPr marL="0" indent="0" algn="just">
              <a:buNone/>
            </a:pPr>
            <a:r>
              <a:rPr lang="ru-RU" sz="2000" dirty="0" smtClean="0"/>
              <a:t>     </a:t>
            </a:r>
            <a:r>
              <a:rPr lang="ru-RU" sz="2000" i="1" u="sng" dirty="0" smtClean="0"/>
              <a:t>Буферная </a:t>
            </a:r>
            <a:r>
              <a:rPr lang="ru-RU" sz="2000" i="1" u="sng" dirty="0"/>
              <a:t>передача сообщений</a:t>
            </a:r>
            <a:r>
              <a:rPr lang="ru-RU" sz="2000" dirty="0"/>
              <a:t>. Если сообщение посылается до того, как получатель готов его принять, это сообщение временно сохраняется в буфере (например, почтовый ящик), и хранится там до тех пор, пока получатель не возьмет его оттуда. Такая схема сокращает время ожидания. Однако отсутствуют гарантии, что сообщение получено.</a:t>
            </a:r>
          </a:p>
          <a:p>
            <a:pPr marL="0" indent="0" algn="just">
              <a:buNone/>
            </a:pPr>
            <a:endParaRPr lang="ru-RU" sz="2000" dirty="0"/>
          </a:p>
          <a:p>
            <a:pPr marL="0" indent="0" algn="just">
              <a:buNone/>
            </a:pPr>
            <a:r>
              <a:rPr lang="ru-RU" sz="2000" dirty="0" smtClean="0"/>
              <a:t>     </a:t>
            </a:r>
            <a:r>
              <a:rPr lang="ru-RU" sz="2000" i="1" u="sng" dirty="0" smtClean="0"/>
              <a:t>Неблокируемая </a:t>
            </a:r>
            <a:r>
              <a:rPr lang="ru-RU" sz="2000" i="1" u="sng" dirty="0"/>
              <a:t>передача сообщений</a:t>
            </a:r>
            <a:r>
              <a:rPr lang="ru-RU" sz="2000" dirty="0"/>
              <a:t>. Отправитель может продолжать работу сразу после вызова. Библиотека сообщает ОС, что она сделает вызов позднее, когда у нее будет время. Отправитель вообще не блокируется. Недостаток: отправитель после выполнения операции </a:t>
            </a:r>
            <a:r>
              <a:rPr lang="ru-RU" sz="2000" dirty="0" err="1"/>
              <a:t>send</a:t>
            </a:r>
            <a:r>
              <a:rPr lang="ru-RU" sz="2000" dirty="0"/>
              <a:t> не может снова использовать буфер сообщений, т.к. не исключена возможность, что сообщение еще не отправлено. Отправитель должен каким-то образом определять, когда он может использовать буфер. Все это усложняет ПО.</a:t>
            </a:r>
          </a:p>
        </p:txBody>
      </p:sp>
    </p:spTree>
    <p:extLst>
      <p:ext uri="{BB962C8B-B14F-4D97-AF65-F5344CB8AC3E}">
        <p14:creationId xmlns:p14="http://schemas.microsoft.com/office/powerpoint/2010/main" val="340774742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16.8.5. </a:t>
            </a:r>
            <a:r>
              <a:rPr lang="ru-RU" b="1" dirty="0" smtClean="0"/>
              <a:t>Планирование</a:t>
            </a:r>
            <a:endParaRPr lang="ru-RU" b="1" dirty="0"/>
          </a:p>
        </p:txBody>
      </p:sp>
      <p:sp>
        <p:nvSpPr>
          <p:cNvPr id="3" name="Объект 2"/>
          <p:cNvSpPr>
            <a:spLocks noGrp="1"/>
          </p:cNvSpPr>
          <p:nvPr>
            <p:ph idx="1"/>
          </p:nvPr>
        </p:nvSpPr>
        <p:spPr/>
        <p:txBody>
          <a:bodyPr/>
          <a:lstStyle/>
          <a:p>
            <a:pPr marL="0" indent="0" algn="just">
              <a:buNone/>
            </a:pPr>
            <a:r>
              <a:rPr lang="ru-RU" dirty="0" smtClean="0"/>
              <a:t>     Отличие </a:t>
            </a:r>
            <a:r>
              <a:rPr lang="ru-RU" dirty="0"/>
              <a:t>децентрализованной системы COW от локальной сети связано с программным обеспечением и не связано с аппаратными средствами. В локальной сети пользователи работают с персональными машинами и используют их для своей работы. Децентрализованная система COW является общим ресурсом, которому пользователи могут поручить работу, требующую общих ресурсов. Чтобы система COW могла обрабатывать запросы от нескольких пользователей, каждому из которых нужно несколько процессоров, этой системе необходим планировщик заданий.</a:t>
            </a:r>
          </a:p>
        </p:txBody>
      </p:sp>
    </p:spTree>
    <p:extLst>
      <p:ext uri="{BB962C8B-B14F-4D97-AF65-F5344CB8AC3E}">
        <p14:creationId xmlns:p14="http://schemas.microsoft.com/office/powerpoint/2010/main" val="17489316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838200" y="1393830"/>
            <a:ext cx="10515600" cy="4021127"/>
          </a:xfrm>
          <a:prstGeom prst="rect">
            <a:avLst/>
          </a:prstGeom>
        </p:spPr>
      </p:pic>
      <p:sp>
        <p:nvSpPr>
          <p:cNvPr id="6" name="Прямоугольник 5"/>
          <p:cNvSpPr/>
          <p:nvPr/>
        </p:nvSpPr>
        <p:spPr>
          <a:xfrm>
            <a:off x="5514751" y="5562531"/>
            <a:ext cx="1162498" cy="369332"/>
          </a:xfrm>
          <a:prstGeom prst="rect">
            <a:avLst/>
          </a:prstGeom>
        </p:spPr>
        <p:txBody>
          <a:bodyPr wrap="none">
            <a:spAutoFit/>
          </a:bodyPr>
          <a:lstStyle/>
          <a:p>
            <a:r>
              <a:rPr lang="ru-RU" dirty="0"/>
              <a:t>Рис. 16.25</a:t>
            </a:r>
          </a:p>
        </p:txBody>
      </p:sp>
    </p:spTree>
    <p:extLst>
      <p:ext uri="{BB962C8B-B14F-4D97-AF65-F5344CB8AC3E}">
        <p14:creationId xmlns:p14="http://schemas.microsoft.com/office/powerpoint/2010/main" val="152431842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rmAutofit/>
          </a:bodyPr>
          <a:lstStyle/>
          <a:p>
            <a:pPr marL="0" indent="0" algn="just">
              <a:buNone/>
            </a:pPr>
            <a:r>
              <a:rPr lang="ru-RU" sz="2000" dirty="0" smtClean="0"/>
              <a:t>     Должно </a:t>
            </a:r>
            <a:r>
              <a:rPr lang="ru-RU" sz="2000" dirty="0"/>
              <a:t>быть известно, сколько процессоров нужно для каждой работы (задачи). Тогда задачи выстраиваются в порядке FIFO (рис. 16.25 а). Когда первая задача начала выполняться происходит проверка, есть ли достаточное количество процессоров для выполнения следующей задачи. Если достаточно, то она тоже принимается к выполнению. Если нет, то система ждет, пока не появится достаточное количество ресурсов</a:t>
            </a:r>
            <a:r>
              <a:rPr lang="ru-RU" sz="2000" dirty="0" smtClean="0"/>
              <a:t>.</a:t>
            </a:r>
          </a:p>
          <a:p>
            <a:pPr marL="0" indent="0" algn="just">
              <a:buNone/>
            </a:pPr>
            <a:endParaRPr lang="ru-RU" sz="2000" dirty="0" smtClean="0"/>
          </a:p>
          <a:p>
            <a:pPr marL="0" indent="0" algn="just">
              <a:buNone/>
            </a:pPr>
            <a:r>
              <a:rPr lang="ru-RU" sz="2000" dirty="0" smtClean="0"/>
              <a:t>     В </a:t>
            </a:r>
            <a:r>
              <a:rPr lang="ru-RU" sz="2000" dirty="0"/>
              <a:t>более сложном алгоритме, задачи, которые не могут быть приняты к выполнению пропускаются, и берется первая задача, для выполнения которой достаточно ресурсов. Всякий раз, когда задача завершается очередь просматривается с первой задачи (рис. 16.25 б).</a:t>
            </a:r>
          </a:p>
          <a:p>
            <a:pPr marL="0" indent="0" algn="just">
              <a:buNone/>
            </a:pPr>
            <a:endParaRPr lang="ru-RU" sz="2000" dirty="0"/>
          </a:p>
          <a:p>
            <a:pPr marL="0" indent="0" algn="just">
              <a:buNone/>
            </a:pPr>
            <a:r>
              <a:rPr lang="ru-RU" sz="2000" dirty="0" smtClean="0"/>
              <a:t>     Еще </a:t>
            </a:r>
            <a:r>
              <a:rPr lang="ru-RU" sz="2000" dirty="0"/>
              <a:t>более сложный алгоритм требует не только знания необходимых ресурсов для каждой задачи, но и времени ее выполнения. Располагая такой информацией планировщик старается расположить задания наиболее эффективным способом (рис. 16.25 в).</a:t>
            </a:r>
          </a:p>
          <a:p>
            <a:pPr marL="0" indent="0" algn="just">
              <a:buNone/>
            </a:pPr>
            <a:endParaRPr lang="ru-RU" sz="2000" dirty="0"/>
          </a:p>
          <a:p>
            <a:pPr marL="0" indent="0" algn="just">
              <a:buNone/>
            </a:pPr>
            <a:r>
              <a:rPr lang="ru-RU" sz="2000" dirty="0"/>
              <a:t> </a:t>
            </a:r>
          </a:p>
        </p:txBody>
      </p:sp>
    </p:spTree>
    <p:extLst>
      <p:ext uri="{BB962C8B-B14F-4D97-AF65-F5344CB8AC3E}">
        <p14:creationId xmlns:p14="http://schemas.microsoft.com/office/powerpoint/2010/main" val="11156081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t>16.8.5. Совместно используемая память на прикладном </a:t>
            </a:r>
            <a:r>
              <a:rPr lang="ru-RU" b="1" dirty="0" smtClean="0"/>
              <a:t>уровне</a:t>
            </a:r>
            <a:endParaRPr lang="ru-RU" b="1" dirty="0"/>
          </a:p>
        </p:txBody>
      </p:sp>
      <p:sp>
        <p:nvSpPr>
          <p:cNvPr id="3" name="Объект 2"/>
          <p:cNvSpPr>
            <a:spLocks noGrp="1"/>
          </p:cNvSpPr>
          <p:nvPr>
            <p:ph idx="1"/>
          </p:nvPr>
        </p:nvSpPr>
        <p:spPr/>
        <p:txBody>
          <a:bodyPr>
            <a:normAutofit fontScale="92500" lnSpcReduction="20000"/>
          </a:bodyPr>
          <a:lstStyle/>
          <a:p>
            <a:pPr marL="0" indent="0" algn="just">
              <a:buNone/>
            </a:pPr>
            <a:r>
              <a:rPr lang="ru-RU" dirty="0" smtClean="0"/>
              <a:t>     Из </a:t>
            </a:r>
            <a:r>
              <a:rPr lang="ru-RU" dirty="0"/>
              <a:t>рассмотренных ранее вариантов построения больших систем можно сделать вывод, что </a:t>
            </a:r>
            <a:r>
              <a:rPr lang="ru-RU" dirty="0" err="1"/>
              <a:t>мультикомпьютеры</a:t>
            </a:r>
            <a:r>
              <a:rPr lang="ru-RU" dirty="0"/>
              <a:t> можно расширять до гораздо больших размеров, чем мультипроцессоры. Однако, </a:t>
            </a:r>
            <a:r>
              <a:rPr lang="ru-RU" dirty="0" err="1"/>
              <a:t>мультикомпьютеры</a:t>
            </a:r>
            <a:r>
              <a:rPr lang="ru-RU" dirty="0"/>
              <a:t> не имеют совместно используемой памяти на архитектурном уровне. Это привело к появлению таких систем с передачей сообщений как PVM и MPI. Большинство программистов предпочитают иллюзию совместно используемой памяти, даже если ее не существует.</a:t>
            </a:r>
          </a:p>
          <a:p>
            <a:pPr marL="0" indent="0" algn="just">
              <a:buNone/>
            </a:pPr>
            <a:endParaRPr lang="ru-RU" dirty="0"/>
          </a:p>
          <a:p>
            <a:pPr marL="0" indent="0" algn="just">
              <a:buNone/>
            </a:pPr>
            <a:r>
              <a:rPr lang="ru-RU" dirty="0" smtClean="0"/>
              <a:t>     Многие </a:t>
            </a:r>
            <a:r>
              <a:rPr lang="ru-RU" dirty="0"/>
              <a:t>исследователи пришли к выводу, что общая память на архитектурном уровне может быть нерасширяемой, но существуют другие способы достижения иллюзии наличия совместно используемой памяти. Совместно используемая память может существовать и на других уровнях системы. Рассмотрим, как это может быть реализовано.</a:t>
            </a:r>
          </a:p>
        </p:txBody>
      </p:sp>
    </p:spTree>
    <p:extLst>
      <p:ext uri="{BB962C8B-B14F-4D97-AF65-F5344CB8AC3E}">
        <p14:creationId xmlns:p14="http://schemas.microsoft.com/office/powerpoint/2010/main" val="6783197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t>16.5.5.1. Распределенная совместно используемая </a:t>
            </a:r>
            <a:r>
              <a:rPr lang="ru-RU" b="1" dirty="0" smtClean="0"/>
              <a:t>память</a:t>
            </a:r>
            <a:endParaRPr lang="ru-RU" b="1" dirty="0"/>
          </a:p>
        </p:txBody>
      </p:sp>
      <p:sp>
        <p:nvSpPr>
          <p:cNvPr id="3" name="Объект 2"/>
          <p:cNvSpPr>
            <a:spLocks noGrp="1"/>
          </p:cNvSpPr>
          <p:nvPr>
            <p:ph idx="1"/>
          </p:nvPr>
        </p:nvSpPr>
        <p:spPr/>
        <p:txBody>
          <a:bodyPr>
            <a:normAutofit fontScale="62500" lnSpcReduction="20000"/>
          </a:bodyPr>
          <a:lstStyle/>
          <a:p>
            <a:pPr marL="0" indent="0" algn="just">
              <a:buNone/>
            </a:pPr>
            <a:r>
              <a:rPr lang="ru-RU" dirty="0" smtClean="0"/>
              <a:t>     Один </a:t>
            </a:r>
            <a:r>
              <a:rPr lang="ru-RU" dirty="0"/>
              <a:t>из классов систем с общей памятью на прикладном уровне – это системы со страничной организацией памяти. Такая система называется DSM (</a:t>
            </a:r>
            <a:r>
              <a:rPr lang="ru-RU" dirty="0" err="1"/>
              <a:t>Distributed</a:t>
            </a:r>
            <a:r>
              <a:rPr lang="ru-RU" dirty="0"/>
              <a:t> </a:t>
            </a:r>
            <a:r>
              <a:rPr lang="ru-RU" dirty="0" err="1"/>
              <a:t>Shared</a:t>
            </a:r>
            <a:r>
              <a:rPr lang="ru-RU" dirty="0"/>
              <a:t> </a:t>
            </a:r>
            <a:r>
              <a:rPr lang="ru-RU" dirty="0" err="1"/>
              <a:t>Memory</a:t>
            </a:r>
            <a:r>
              <a:rPr lang="ru-RU" dirty="0"/>
              <a:t> – распределенная совместно используемая память).</a:t>
            </a:r>
          </a:p>
          <a:p>
            <a:pPr marL="0" indent="0" algn="just">
              <a:buNone/>
            </a:pPr>
            <a:endParaRPr lang="ru-RU" dirty="0"/>
          </a:p>
          <a:p>
            <a:pPr marL="0" indent="0" algn="just">
              <a:buNone/>
            </a:pPr>
            <a:r>
              <a:rPr lang="ru-RU" dirty="0" smtClean="0"/>
              <a:t>     В </a:t>
            </a:r>
            <a:r>
              <a:rPr lang="ru-RU" dirty="0"/>
              <a:t>этом </a:t>
            </a:r>
            <a:r>
              <a:rPr lang="ru-RU" dirty="0" err="1"/>
              <a:t>мультикомпьютере</a:t>
            </a:r>
            <a:r>
              <a:rPr lang="ru-RU" dirty="0"/>
              <a:t> ряд процессоров разделяет общее виртуальное адресное пространство со страничной организацией. Самый простой вариант – каждая страница содержится в ОЗУ ровно для одного процессора. Когда процессор обращается к странице на своем ОЗУ, чтение и запись происходят без задержки. При обращении к странице на другом ОЗУ, происходит ошибка из-за отсутствия страницы.  В отличие от однопроцессорных систем, отсутствующая страница берется не с диска. ОС посылает сообщение в узел, в котором находится данная страница, чтобы преобразовать ее и отправить к процессору. После получения она преобразовывается в исходное состояние, а приостановленная команда выполняется заново.</a:t>
            </a:r>
          </a:p>
          <a:p>
            <a:pPr marL="0" indent="0" algn="just">
              <a:buNone/>
            </a:pPr>
            <a:endParaRPr lang="ru-RU" dirty="0"/>
          </a:p>
          <a:p>
            <a:pPr marL="0" indent="0" algn="just">
              <a:buNone/>
            </a:pPr>
            <a:r>
              <a:rPr lang="ru-RU" dirty="0" smtClean="0"/>
              <a:t>     Впервые </a:t>
            </a:r>
            <a:r>
              <a:rPr lang="ru-RU" dirty="0"/>
              <a:t>идея была реализована в машине IVY. В результате в </a:t>
            </a:r>
            <a:r>
              <a:rPr lang="ru-RU" dirty="0" err="1"/>
              <a:t>мультикомпьютере</a:t>
            </a:r>
            <a:r>
              <a:rPr lang="ru-RU" dirty="0"/>
              <a:t> появилась память совместного использования, согласованная по последовательности. В целях улучшения производительности возможны оптимизации. Первая оптимизация, появившаяся в IVY, -- страницы, предназначенные только для чтения, могли присутствовать в разных ОЗУ.</a:t>
            </a:r>
          </a:p>
        </p:txBody>
      </p:sp>
    </p:spTree>
    <p:extLst>
      <p:ext uri="{BB962C8B-B14F-4D97-AF65-F5344CB8AC3E}">
        <p14:creationId xmlns:p14="http://schemas.microsoft.com/office/powerpoint/2010/main" val="103203871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rmAutofit/>
          </a:bodyPr>
          <a:lstStyle/>
          <a:p>
            <a:pPr marL="0" indent="0" algn="just">
              <a:buNone/>
            </a:pPr>
            <a:r>
              <a:rPr lang="ru-RU" sz="2000" dirty="0" smtClean="0"/>
              <a:t>     Но </a:t>
            </a:r>
            <a:r>
              <a:rPr lang="ru-RU" sz="2000" dirty="0"/>
              <a:t>даже при такой оптимизации трудно достичь высокой производительности, т.к. в случае записи информации в одну и ту же страницу разными процессорами, страница должна постоянно перемещаться от процессору к процессору. Такая ситуация называется </a:t>
            </a:r>
            <a:r>
              <a:rPr lang="ru-RU" sz="2000" i="1" u="sng" dirty="0"/>
              <a:t>ложным совместным использованием</a:t>
            </a:r>
            <a:r>
              <a:rPr lang="ru-RU" sz="2000" dirty="0"/>
              <a:t>.</a:t>
            </a:r>
          </a:p>
          <a:p>
            <a:pPr marL="0" indent="0" algn="just">
              <a:buNone/>
            </a:pPr>
            <a:endParaRPr lang="ru-RU" sz="2000" dirty="0"/>
          </a:p>
          <a:p>
            <a:pPr marL="0" indent="0" algn="just">
              <a:buNone/>
            </a:pPr>
            <a:r>
              <a:rPr lang="ru-RU" sz="2000" dirty="0" smtClean="0"/>
              <a:t>     Проблему </a:t>
            </a:r>
            <a:r>
              <a:rPr lang="ru-RU" sz="2000" dirty="0"/>
              <a:t>ложного совместного использования можно разрешить различными способами.</a:t>
            </a:r>
          </a:p>
          <a:p>
            <a:pPr marL="0" indent="0" algn="just">
              <a:buNone/>
            </a:pPr>
            <a:endParaRPr lang="ru-RU" sz="2000" dirty="0"/>
          </a:p>
          <a:p>
            <a:pPr marL="0" indent="0" algn="just">
              <a:buNone/>
            </a:pPr>
            <a:r>
              <a:rPr lang="ru-RU" sz="2000" dirty="0" smtClean="0"/>
              <a:t>     Например</a:t>
            </a:r>
            <a:r>
              <a:rPr lang="ru-RU" sz="2000" dirty="0"/>
              <a:t>, можно отказаться от согласованности по последовательности в пользу свободной согласованности. Потенциально записываемые страницы могут присутствовать в нескольких узлах одновременно, но перед записью процессор должен совершить операцию </a:t>
            </a:r>
            <a:r>
              <a:rPr lang="ru-RU" sz="2000" dirty="0" err="1"/>
              <a:t>acquire</a:t>
            </a:r>
            <a:r>
              <a:rPr lang="ru-RU" sz="2000" dirty="0"/>
              <a:t>, чтобы сообщить о своем намерении. В этот момент все копии, кроме последней, объявляются недействительными. Нельзя делать никаких копий до тех пор, пока не будет выполнена операция </a:t>
            </a:r>
            <a:r>
              <a:rPr lang="ru-RU" sz="2000" dirty="0" err="1"/>
              <a:t>release</a:t>
            </a:r>
            <a:r>
              <a:rPr lang="ru-RU" sz="2000" dirty="0"/>
              <a:t> и после этого страница снова станет общей.</a:t>
            </a:r>
          </a:p>
        </p:txBody>
      </p:sp>
    </p:spTree>
    <p:extLst>
      <p:ext uri="{BB962C8B-B14F-4D97-AF65-F5344CB8AC3E}">
        <p14:creationId xmlns:p14="http://schemas.microsoft.com/office/powerpoint/2010/main" val="395850873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rmAutofit/>
          </a:bodyPr>
          <a:lstStyle/>
          <a:p>
            <a:pPr marL="0" indent="0" algn="just">
              <a:buNone/>
            </a:pPr>
            <a:r>
              <a:rPr lang="ru-RU" sz="2000" dirty="0" smtClean="0"/>
              <a:t>     Второй </a:t>
            </a:r>
            <a:r>
              <a:rPr lang="ru-RU" sz="2000" dirty="0"/>
              <a:t>способ оптимизации – изначально преобразовать каждую записываемую страницу в режим «только для чтения». Когда в страницу запись производится впервые, система создает копию страницы, называемую </a:t>
            </a:r>
            <a:r>
              <a:rPr lang="ru-RU" sz="2000" i="1" u="sng" dirty="0"/>
              <a:t>двойником</a:t>
            </a:r>
            <a:r>
              <a:rPr lang="ru-RU" sz="2000" dirty="0"/>
              <a:t>. Затем страница преобразовывается в формат «для чтения и записи», и последующие записи могут производиться на полной скорости. Если потом возникнет необходимость доставки страницы к другому процессору, между текущей страницей и двойником происходит пословное сравнение. Пересылаются только те слова, которые были изменены, что сокращает объем пересылаемой информации.</a:t>
            </a:r>
          </a:p>
          <a:p>
            <a:pPr marL="0" indent="0" algn="just">
              <a:buNone/>
            </a:pPr>
            <a:endParaRPr lang="ru-RU" sz="2000" dirty="0"/>
          </a:p>
          <a:p>
            <a:pPr marL="0" indent="0" algn="just">
              <a:buNone/>
            </a:pPr>
            <a:r>
              <a:rPr lang="ru-RU" sz="2000" dirty="0" smtClean="0"/>
              <a:t>     При </a:t>
            </a:r>
            <a:r>
              <a:rPr lang="ru-RU" sz="2000" dirty="0"/>
              <a:t>возникновении ошибки из-за отсутствия страницы, необходимо определить ее местонахождение. Используются различные способы, в том числе и каталоги, как в машинах NUMA и COMA.</a:t>
            </a:r>
          </a:p>
          <a:p>
            <a:pPr marL="0" indent="0" algn="just">
              <a:buNone/>
            </a:pPr>
            <a:endParaRPr lang="ru-RU" sz="2000" dirty="0"/>
          </a:p>
          <a:p>
            <a:pPr marL="0" indent="0" algn="just">
              <a:buNone/>
            </a:pPr>
            <a:r>
              <a:rPr lang="ru-RU" sz="2000" dirty="0" smtClean="0"/>
              <a:t>     Фактически</a:t>
            </a:r>
            <a:r>
              <a:rPr lang="ru-RU" sz="2000" dirty="0"/>
              <a:t>, система DSM представляет собой программную реализацию машин NUMA или COMA, в которой каждая страница трактуется как строка кэш-памяти.</a:t>
            </a:r>
          </a:p>
        </p:txBody>
      </p:sp>
    </p:spTree>
    <p:extLst>
      <p:ext uri="{BB962C8B-B14F-4D97-AF65-F5344CB8AC3E}">
        <p14:creationId xmlns:p14="http://schemas.microsoft.com/office/powerpoint/2010/main" val="44684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14149"/>
            <a:ext cx="10515600" cy="5562814"/>
          </a:xfrm>
        </p:spPr>
        <p:txBody>
          <a:bodyPr>
            <a:normAutofit/>
          </a:bodyPr>
          <a:lstStyle/>
          <a:p>
            <a:pPr marL="0" indent="0" algn="just">
              <a:buNone/>
            </a:pPr>
            <a:r>
              <a:rPr lang="ru-RU" sz="2400" dirty="0" smtClean="0"/>
              <a:t>     Существуют параллельные вычислительные системы, которые обладают признаками более чем одного класса. Такого рода системы принято считать системами с комбинированной структурой. Существуют также вычислительные системы, которые в процессе функционирования могут изменять режим работы, переходя при этом из одного класса в другой. Такие системы называются системами с перенастраиваемой структурой.</a:t>
            </a:r>
          </a:p>
          <a:p>
            <a:pPr marL="0" indent="0" algn="just">
              <a:buNone/>
            </a:pPr>
            <a:r>
              <a:rPr lang="ru-RU" sz="2400" dirty="0"/>
              <a:t>·     </a:t>
            </a:r>
            <a:r>
              <a:rPr lang="ru-RU" sz="2400" b="1" i="1" u="sng" dirty="0"/>
              <a:t>SISD</a:t>
            </a:r>
            <a:r>
              <a:rPr lang="ru-RU" sz="2400" dirty="0"/>
              <a:t> – это классический последовательный компьютер фон Неймана. Он содержит один поток команд и один поток данных и может выполнять только одно действие </a:t>
            </a:r>
            <a:r>
              <a:rPr lang="ru-RU" sz="2400" dirty="0" smtClean="0"/>
              <a:t>одномоментно.</a:t>
            </a:r>
            <a:endParaRPr lang="ru-RU" sz="2400" dirty="0"/>
          </a:p>
        </p:txBody>
      </p:sp>
    </p:spTree>
    <p:extLst>
      <p:ext uri="{BB962C8B-B14F-4D97-AF65-F5344CB8AC3E}">
        <p14:creationId xmlns:p14="http://schemas.microsoft.com/office/powerpoint/2010/main" val="376683569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16.8.6. </a:t>
            </a:r>
            <a:r>
              <a:rPr lang="ru-RU" b="1" dirty="0" smtClean="0"/>
              <a:t>Производительность</a:t>
            </a:r>
            <a:endParaRPr lang="ru-RU" b="1" dirty="0"/>
          </a:p>
        </p:txBody>
      </p:sp>
      <p:sp>
        <p:nvSpPr>
          <p:cNvPr id="3" name="Объект 2"/>
          <p:cNvSpPr>
            <a:spLocks noGrp="1"/>
          </p:cNvSpPr>
          <p:nvPr>
            <p:ph idx="1"/>
          </p:nvPr>
        </p:nvSpPr>
        <p:spPr/>
        <p:txBody>
          <a:bodyPr/>
          <a:lstStyle/>
          <a:p>
            <a:pPr marL="0" indent="0" algn="just">
              <a:buNone/>
            </a:pPr>
            <a:r>
              <a:rPr lang="ru-RU" dirty="0" smtClean="0"/>
              <a:t>      Цель </a:t>
            </a:r>
            <a:r>
              <a:rPr lang="ru-RU" dirty="0"/>
              <a:t>создания компьютера параллельного действия – сделать так, чтобы он работал быстрее, чем однопроцессорная машина. Если цель не достигнута – нет смысла создавать такой компьютер. Кроме того, эта цель должна быть достигнута при минимальных затратах. Рассмотрим некоторые вопросы производительности, связанные с созданием архитектур параллельных компьютеров.</a:t>
            </a:r>
          </a:p>
          <a:p>
            <a:pPr marL="0" indent="0" algn="just">
              <a:buNone/>
            </a:pPr>
            <a:endParaRPr lang="ru-RU" dirty="0"/>
          </a:p>
        </p:txBody>
      </p:sp>
    </p:spTree>
    <p:extLst>
      <p:ext uri="{BB962C8B-B14F-4D97-AF65-F5344CB8AC3E}">
        <p14:creationId xmlns:p14="http://schemas.microsoft.com/office/powerpoint/2010/main" val="333505268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t>16.8.6.1. Метрика аппаратного </a:t>
            </a:r>
            <a:r>
              <a:rPr lang="ru-RU" b="1" dirty="0" smtClean="0"/>
              <a:t>обеспечения</a:t>
            </a:r>
            <a:endParaRPr lang="ru-RU" b="1" dirty="0"/>
          </a:p>
        </p:txBody>
      </p:sp>
      <p:sp>
        <p:nvSpPr>
          <p:cNvPr id="3" name="Объект 2"/>
          <p:cNvSpPr>
            <a:spLocks noGrp="1"/>
          </p:cNvSpPr>
          <p:nvPr>
            <p:ph idx="1"/>
          </p:nvPr>
        </p:nvSpPr>
        <p:spPr/>
        <p:txBody>
          <a:bodyPr>
            <a:normAutofit fontScale="62500" lnSpcReduction="20000"/>
          </a:bodyPr>
          <a:lstStyle/>
          <a:p>
            <a:pPr marL="0" indent="0" algn="just">
              <a:buNone/>
            </a:pPr>
            <a:r>
              <a:rPr lang="ru-RU" dirty="0"/>
              <a:t> </a:t>
            </a:r>
            <a:r>
              <a:rPr lang="ru-RU" dirty="0" smtClean="0"/>
              <a:t>    В </a:t>
            </a:r>
            <a:r>
              <a:rPr lang="ru-RU" dirty="0"/>
              <a:t>аппаратном обеспечении наибольший интерес представляет скорость работы процессоров, устройств ввода/вывода и сети. Поскольку скорость работы процессоров и устройств ввода/ вывода такая же как и в однопроцессорных системах, то особый интерес представляют те параметры, которые связаны с </a:t>
            </a:r>
            <a:r>
              <a:rPr lang="ru-RU" dirty="0" err="1"/>
              <a:t>межсоединениями</a:t>
            </a:r>
            <a:r>
              <a:rPr lang="ru-RU" dirty="0"/>
              <a:t>. Здесь два основных момента: время ожидания и пропускная способность.</a:t>
            </a:r>
          </a:p>
          <a:p>
            <a:pPr marL="0" indent="0" algn="just">
              <a:buNone/>
            </a:pPr>
            <a:endParaRPr lang="ru-RU" dirty="0"/>
          </a:p>
          <a:p>
            <a:pPr marL="0" indent="0" algn="just">
              <a:buNone/>
            </a:pPr>
            <a:r>
              <a:rPr lang="ru-RU" dirty="0" smtClean="0"/>
              <a:t>     </a:t>
            </a:r>
            <a:r>
              <a:rPr lang="ru-RU" i="1" u="sng" dirty="0" smtClean="0"/>
              <a:t>Полное </a:t>
            </a:r>
            <a:r>
              <a:rPr lang="ru-RU" i="1" u="sng" dirty="0"/>
              <a:t>время ожидания </a:t>
            </a:r>
            <a:r>
              <a:rPr lang="ru-RU" dirty="0"/>
              <a:t>– это время, которое требуется на то, чтобы процессор отправил пакет и получил ответ. Обычно интерес представляет время ожидания для пакетов минимального размера (одно слово или небольшая строка кэш-памяти). Для различных схем коммутации это время различно.</a:t>
            </a:r>
          </a:p>
          <a:p>
            <a:pPr marL="0" indent="0" algn="just">
              <a:buNone/>
            </a:pPr>
            <a:endParaRPr lang="ru-RU" dirty="0"/>
          </a:p>
          <a:p>
            <a:pPr marL="0" indent="0" algn="just">
              <a:buNone/>
            </a:pPr>
            <a:r>
              <a:rPr lang="ru-RU" dirty="0" smtClean="0"/>
              <a:t>      Для </a:t>
            </a:r>
            <a:r>
              <a:rPr lang="ru-RU" i="1" u="sng" dirty="0"/>
              <a:t>сетей с коммутацией каналов </a:t>
            </a:r>
            <a:r>
              <a:rPr lang="ru-RU" dirty="0"/>
              <a:t>время ожидания складывается из времени установки соединения и времени передачи. Для установки нужно выслать пробный пакет для резервации ресурсов, а затем передать сообщение об этом. Когда пакет готов, его можно передавать на полной скорости. Тогда для передачи пакета размером в p бит в одну сторону потребуется время </a:t>
            </a:r>
            <a:r>
              <a:rPr lang="ru-RU" dirty="0" err="1"/>
              <a:t>Ts+p</a:t>
            </a:r>
            <a:r>
              <a:rPr lang="ru-RU" dirty="0"/>
              <a:t>/b секунд (</a:t>
            </a:r>
            <a:r>
              <a:rPr lang="ru-RU" dirty="0" err="1"/>
              <a:t>Ts</a:t>
            </a:r>
            <a:r>
              <a:rPr lang="ru-RU" dirty="0"/>
              <a:t> – общее время установки, b – пропускная способность). Если схема дуплексная, т.е. время установки на ответ не требуется, то для получения ответа потребуется Ts+2p/b секунд.</a:t>
            </a:r>
          </a:p>
        </p:txBody>
      </p:sp>
    </p:spTree>
    <p:extLst>
      <p:ext uri="{BB962C8B-B14F-4D97-AF65-F5344CB8AC3E}">
        <p14:creationId xmlns:p14="http://schemas.microsoft.com/office/powerpoint/2010/main" val="219732042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rmAutofit fontScale="92500" lnSpcReduction="20000"/>
          </a:bodyPr>
          <a:lstStyle/>
          <a:p>
            <a:pPr marL="0" indent="0" algn="just">
              <a:buNone/>
            </a:pPr>
            <a:r>
              <a:rPr lang="ru-RU" sz="2000" dirty="0" smtClean="0"/>
              <a:t>     </a:t>
            </a:r>
            <a:r>
              <a:rPr lang="ru-RU" sz="2000" i="1" u="sng" dirty="0" smtClean="0"/>
              <a:t>При </a:t>
            </a:r>
            <a:r>
              <a:rPr lang="ru-RU" sz="2000" i="1" u="sng" dirty="0"/>
              <a:t>пакетной коммутации </a:t>
            </a:r>
            <a:r>
              <a:rPr lang="ru-RU" sz="2000" dirty="0"/>
              <a:t>не нужно посылать пробный пакет заранее, но все равно требуется некоторое время установки </a:t>
            </a:r>
            <a:r>
              <a:rPr lang="ru-RU" sz="2000" dirty="0" err="1"/>
              <a:t>Ta</a:t>
            </a:r>
            <a:r>
              <a:rPr lang="ru-RU" sz="2000" dirty="0"/>
              <a:t>. Здесь время передачи равно </a:t>
            </a:r>
            <a:r>
              <a:rPr lang="ru-RU" sz="2000" dirty="0" err="1"/>
              <a:t>Tа+p</a:t>
            </a:r>
            <a:r>
              <a:rPr lang="ru-RU" sz="2000" dirty="0"/>
              <a:t>/b, но за этот период пакет доходит только до первого коммутатора. При прохождении через коммутатор возникает задержка </a:t>
            </a:r>
            <a:r>
              <a:rPr lang="ru-RU" sz="2000" dirty="0" err="1"/>
              <a:t>Td</a:t>
            </a:r>
            <a:r>
              <a:rPr lang="ru-RU" sz="2000" dirty="0"/>
              <a:t>, которое состоит из времени обработки и задержки в очереди. Для n коммутаторов общее время ожидания в одну сторону составляет </a:t>
            </a:r>
            <a:r>
              <a:rPr lang="ru-RU" sz="2000" dirty="0" err="1"/>
              <a:t>Ta+n</a:t>
            </a:r>
            <a:r>
              <a:rPr lang="ru-RU" sz="2000" dirty="0"/>
              <a:t>(p/</a:t>
            </a:r>
            <a:r>
              <a:rPr lang="ru-RU" sz="2000" dirty="0" err="1"/>
              <a:t>b+Td</a:t>
            </a:r>
            <a:r>
              <a:rPr lang="ru-RU" sz="2000" dirty="0"/>
              <a:t>)+p/b, где последнее слагаемое – </a:t>
            </a:r>
            <a:r>
              <a:rPr lang="ru-RU" sz="2000" dirty="0" smtClean="0"/>
              <a:t>копирование пакета из последнего коммутатора в пункт назначения.</a:t>
            </a:r>
          </a:p>
          <a:p>
            <a:pPr marL="0" indent="0" algn="just">
              <a:buNone/>
            </a:pPr>
            <a:r>
              <a:rPr lang="ru-RU" sz="2000" dirty="0" smtClean="0"/>
              <a:t>     Время </a:t>
            </a:r>
            <a:r>
              <a:rPr lang="ru-RU" sz="2000" dirty="0"/>
              <a:t>ожидания в одну сторону </a:t>
            </a:r>
            <a:r>
              <a:rPr lang="ru-RU" sz="2000" i="1" u="sng" dirty="0" smtClean="0"/>
              <a:t>для коммутации без буферизации </a:t>
            </a:r>
            <a:r>
              <a:rPr lang="ru-RU" sz="2000" dirty="0" smtClean="0"/>
              <a:t>пакетов и «червоточины» в лучшем случае будет приближаться к </a:t>
            </a:r>
            <a:r>
              <a:rPr lang="ru-RU" sz="2000" dirty="0" err="1" smtClean="0"/>
              <a:t>Tа+p</a:t>
            </a:r>
            <a:r>
              <a:rPr lang="ru-RU" sz="2000" dirty="0" smtClean="0"/>
              <a:t>/b, поскольку здесь нет пробных </a:t>
            </a:r>
            <a:r>
              <a:rPr lang="ru-RU" sz="2000" dirty="0"/>
              <a:t>пакетов и нет задержки, обусловленной промежуточным хранением</a:t>
            </a:r>
            <a:r>
              <a:rPr lang="ru-RU" sz="2000" dirty="0" smtClean="0"/>
              <a:t>.</a:t>
            </a:r>
            <a:endParaRPr lang="ru-RU" sz="2000" dirty="0"/>
          </a:p>
          <a:p>
            <a:pPr marL="0" indent="0" algn="just">
              <a:buNone/>
            </a:pPr>
            <a:r>
              <a:rPr lang="ru-RU" sz="2000" dirty="0" smtClean="0"/>
              <a:t>     </a:t>
            </a:r>
            <a:r>
              <a:rPr lang="ru-RU" sz="2000" i="1" u="sng" dirty="0" smtClean="0"/>
              <a:t>Суммарная </a:t>
            </a:r>
            <a:r>
              <a:rPr lang="ru-RU" sz="2000" i="1" u="sng" dirty="0"/>
              <a:t>пропускная способность </a:t>
            </a:r>
            <a:r>
              <a:rPr lang="ru-RU" sz="2000" dirty="0"/>
              <a:t>– вычисляется путем суммирования пропускной способности всех каналов связи. Это число показывает максимальное число битов, которые можно передать сразу</a:t>
            </a:r>
            <a:r>
              <a:rPr lang="ru-RU" sz="2000" dirty="0" smtClean="0"/>
              <a:t>.</a:t>
            </a:r>
            <a:endParaRPr lang="ru-RU" sz="2000" dirty="0"/>
          </a:p>
          <a:p>
            <a:pPr marL="0" indent="0" algn="just">
              <a:buNone/>
            </a:pPr>
            <a:r>
              <a:rPr lang="ru-RU" sz="2000" dirty="0" smtClean="0"/>
              <a:t>     </a:t>
            </a:r>
            <a:r>
              <a:rPr lang="ru-RU" sz="2000" i="1" u="sng" dirty="0" smtClean="0"/>
              <a:t>Средняя </a:t>
            </a:r>
            <a:r>
              <a:rPr lang="ru-RU" sz="2000" i="1" u="sng" dirty="0"/>
              <a:t>пропускная способность </a:t>
            </a:r>
            <a:r>
              <a:rPr lang="ru-RU" sz="2000" dirty="0"/>
              <a:t>каждого процессора. Пропускная способность сети должна быть согласована с пропускной способностью процессоров</a:t>
            </a:r>
            <a:r>
              <a:rPr lang="ru-RU" sz="2000" dirty="0" smtClean="0"/>
              <a:t>.</a:t>
            </a:r>
          </a:p>
          <a:p>
            <a:pPr marL="0" indent="0" algn="just">
              <a:buNone/>
            </a:pPr>
            <a:r>
              <a:rPr lang="ru-RU" sz="2000" dirty="0" smtClean="0"/>
              <a:t>     Теоретически </a:t>
            </a:r>
            <a:r>
              <a:rPr lang="ru-RU" sz="2000" dirty="0"/>
              <a:t>возможная пропускная способность никогда не достигается. Это определяется тем, что каждый пакет содержит помимо собственно данных необходимую служебную информацию. Чем больше пакет – тем меньше удельный вес этой информации. С другой стороны – увеличение объема пакета увеличивает время ожидания ответа. Отсюда конфликт между достижением малого времени ожидания ответа и высокой пропускной способностью сети. Важно понимать, что купить высокую пропускную способность можно (например, расширив шину), но нельзя купить низкое время ожидания. Поэтому при разработке сетей </a:t>
            </a:r>
            <a:r>
              <a:rPr lang="ru-RU" sz="2000" dirty="0" err="1"/>
              <a:t>межсоединений</a:t>
            </a:r>
            <a:r>
              <a:rPr lang="ru-RU" sz="2000" dirty="0"/>
              <a:t> сначала добиваются снижения времени ожидания ответа, а уже потом решают задачи повышения пропускной способности.</a:t>
            </a:r>
          </a:p>
          <a:p>
            <a:pPr marL="0" indent="0" algn="just">
              <a:buNone/>
            </a:pPr>
            <a:endParaRPr lang="ru-RU" sz="2000" dirty="0"/>
          </a:p>
        </p:txBody>
      </p:sp>
    </p:spTree>
    <p:extLst>
      <p:ext uri="{BB962C8B-B14F-4D97-AF65-F5344CB8AC3E}">
        <p14:creationId xmlns:p14="http://schemas.microsoft.com/office/powerpoint/2010/main" val="139864211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t>16.8.6.3. Способы достижения высокой </a:t>
            </a:r>
            <a:r>
              <a:rPr lang="ru-RU" b="1" dirty="0" smtClean="0"/>
              <a:t>производительности</a:t>
            </a:r>
            <a:endParaRPr lang="ru-RU" b="1" dirty="0"/>
          </a:p>
        </p:txBody>
      </p:sp>
      <p:sp>
        <p:nvSpPr>
          <p:cNvPr id="3" name="Объект 2"/>
          <p:cNvSpPr>
            <a:spLocks noGrp="1"/>
          </p:cNvSpPr>
          <p:nvPr>
            <p:ph idx="1"/>
          </p:nvPr>
        </p:nvSpPr>
        <p:spPr/>
        <p:txBody>
          <a:bodyPr>
            <a:normAutofit fontScale="92500" lnSpcReduction="10000"/>
          </a:bodyPr>
          <a:lstStyle/>
          <a:p>
            <a:pPr marL="0" indent="0" algn="just">
              <a:buNone/>
            </a:pPr>
            <a:r>
              <a:rPr lang="ru-RU" dirty="0" smtClean="0"/>
              <a:t>     Самый </a:t>
            </a:r>
            <a:r>
              <a:rPr lang="ru-RU" dirty="0"/>
              <a:t>простой способ достижения высокой производительности – включать в систему дополнительные процессоры. Однако добавлять процессоры нужно таким образом, чтобы при этом не ограничивать повышение производительности системы. Система, к которой можно добавлять процессоры и получать соответствующее этому добавлению большую производительность, называется </a:t>
            </a:r>
            <a:r>
              <a:rPr lang="ru-RU" i="1" u="sng" dirty="0"/>
              <a:t>расширяемой</a:t>
            </a:r>
            <a:r>
              <a:rPr lang="ru-RU" dirty="0" smtClean="0"/>
              <a:t>.</a:t>
            </a:r>
          </a:p>
          <a:p>
            <a:pPr marL="0" indent="0" algn="just">
              <a:buNone/>
            </a:pPr>
            <a:r>
              <a:rPr lang="ru-RU" dirty="0" smtClean="0"/>
              <a:t>     Пропускная </a:t>
            </a:r>
            <a:r>
              <a:rPr lang="ru-RU" dirty="0"/>
              <a:t>способность – не единственный параметр. Добавления процессора к шине не увеличивает диаметр сети или время ожидания при отсутствии трафика, а добавление процессора к решетке – увеличивает. В такой конфигурации увеличение числа процессоров в 4 раза влечет увеличение диаметра сети, а, следовательно, и среднее время ожидания в 2 раза.</a:t>
            </a:r>
          </a:p>
        </p:txBody>
      </p:sp>
    </p:spTree>
    <p:extLst>
      <p:ext uri="{BB962C8B-B14F-4D97-AF65-F5344CB8AC3E}">
        <p14:creationId xmlns:p14="http://schemas.microsoft.com/office/powerpoint/2010/main" val="352083104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rmAutofit/>
          </a:bodyPr>
          <a:lstStyle/>
          <a:p>
            <a:pPr marL="0" indent="0" algn="just">
              <a:buNone/>
            </a:pPr>
            <a:r>
              <a:rPr lang="ru-RU" sz="2400" dirty="0" smtClean="0"/>
              <a:t>     В </a:t>
            </a:r>
            <a:r>
              <a:rPr lang="ru-RU" sz="2400" dirty="0"/>
              <a:t>идеале расширяемая система при добавлении новых процессоров должна сохранять одну и ту среднюю же пропускную способность на каждый процессор и постоянное время ожидания. На практике сохранение достаточной пропускной способности на каждый процессор осуществимо, но время ожидания растет с увеличением размера сети.</a:t>
            </a:r>
          </a:p>
          <a:p>
            <a:pPr marL="0" indent="0" algn="just">
              <a:buNone/>
            </a:pPr>
            <a:endParaRPr lang="ru-RU" sz="2400" dirty="0"/>
          </a:p>
          <a:p>
            <a:pPr marL="0" indent="0" algn="just">
              <a:buNone/>
            </a:pPr>
            <a:r>
              <a:rPr lang="ru-RU" sz="2400" dirty="0" smtClean="0"/>
              <a:t>     Время </a:t>
            </a:r>
            <a:r>
              <a:rPr lang="ru-RU" sz="2400" dirty="0"/>
              <a:t>ожидания часто является фатальным в производительности мелкомодульных и </a:t>
            </a:r>
            <a:r>
              <a:rPr lang="ru-RU" sz="2400" dirty="0" err="1"/>
              <a:t>среднемодульных</a:t>
            </a:r>
            <a:r>
              <a:rPr lang="ru-RU" sz="2400" dirty="0"/>
              <a:t> приложениях. Если программе требуются данные, которых нет в ее локальной памяти, то для получения их требуется тем больше времени, чем больше система. Системные разработчики применяют несколько различных технологий, которые позволяют сократить или, по крайней мере, скрыть время ожидания. Первая технология – копирование данных. Если копии данных хранить в нескольких местах, то можно сократить время доступа к ним.</a:t>
            </a:r>
            <a:endParaRPr lang="ru-RU" sz="2400" dirty="0"/>
          </a:p>
        </p:txBody>
      </p:sp>
    </p:spTree>
    <p:extLst>
      <p:ext uri="{BB962C8B-B14F-4D97-AF65-F5344CB8AC3E}">
        <p14:creationId xmlns:p14="http://schemas.microsoft.com/office/powerpoint/2010/main" val="388725961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rmAutofit/>
          </a:bodyPr>
          <a:lstStyle/>
          <a:p>
            <a:pPr marL="0" indent="0" algn="just">
              <a:buNone/>
            </a:pPr>
            <a:r>
              <a:rPr lang="ru-RU" sz="2000" dirty="0" smtClean="0"/>
              <a:t>     Вторая </a:t>
            </a:r>
            <a:r>
              <a:rPr lang="ru-RU" sz="2000" dirty="0"/>
              <a:t>технология – так называемая упреждающая выборка. Элемент данных вызывается еще до того, как он может понадобиться. Упреждающая выборка может быть автоматической, а может контролироваться программой. При реализации используются те же принципы, что и при работе с кэш-памятью.</a:t>
            </a:r>
          </a:p>
          <a:p>
            <a:pPr marL="0" indent="0" algn="just">
              <a:buNone/>
            </a:pPr>
            <a:endParaRPr lang="ru-RU" sz="2000" dirty="0"/>
          </a:p>
          <a:p>
            <a:pPr marL="0" indent="0" algn="just">
              <a:buNone/>
            </a:pPr>
            <a:r>
              <a:rPr lang="ru-RU" sz="2000" dirty="0" smtClean="0"/>
              <a:t>     Третья </a:t>
            </a:r>
            <a:r>
              <a:rPr lang="ru-RU" sz="2000" dirty="0"/>
              <a:t>технология – это многопоточная обработка. В большинстве современных компьютерных систем поддерживается мультипрограммирова­ние, при котором несколько процессов могут работать одновременно (или создавать иллюзию одновременной работы). Если переключение процессов происходит достаточно быстро, то когда один процесс блокируется, ожидая данные, аппаратное обеспечение быстро переключается на выполнение другого </a:t>
            </a:r>
            <a:r>
              <a:rPr lang="ru-RU" sz="2000" dirty="0" smtClean="0"/>
              <a:t>процесса.</a:t>
            </a:r>
          </a:p>
          <a:p>
            <a:pPr marL="0" indent="0" algn="just">
              <a:buNone/>
            </a:pPr>
            <a:endParaRPr lang="ru-RU" sz="2000" dirty="0" smtClean="0"/>
          </a:p>
          <a:p>
            <a:pPr marL="0" indent="0" algn="just">
              <a:buNone/>
            </a:pPr>
            <a:r>
              <a:rPr lang="ru-RU" sz="2000" dirty="0" smtClean="0"/>
              <a:t>     Четвертая </a:t>
            </a:r>
            <a:r>
              <a:rPr lang="ru-RU" sz="2000" dirty="0"/>
              <a:t>технология – использование неблокирующих записей. Обычно при выполнении команды записи в память процессор ждет, пока она не закончится и только потом продолжает работать. При наличии неблокирующих записей процессор продолжает работать, пока отрабатывается команда записи в память. Продолжать работы при выполнении операции считывания из памяти сложнее, однако реализуемо, если применить исполнение с изменением последовательности.</a:t>
            </a:r>
            <a:endParaRPr lang="ru-RU" sz="2000" dirty="0"/>
          </a:p>
        </p:txBody>
      </p:sp>
    </p:spTree>
    <p:extLst>
      <p:ext uri="{BB962C8B-B14F-4D97-AF65-F5344CB8AC3E}">
        <p14:creationId xmlns:p14="http://schemas.microsoft.com/office/powerpoint/2010/main" val="188358211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16.8.7. Распределенные </a:t>
            </a:r>
            <a:r>
              <a:rPr lang="ru-RU" b="1" dirty="0" smtClean="0"/>
              <a:t>вычисления</a:t>
            </a:r>
            <a:endParaRPr lang="ru-RU" b="1" dirty="0"/>
          </a:p>
        </p:txBody>
      </p:sp>
      <p:sp>
        <p:nvSpPr>
          <p:cNvPr id="3" name="Объект 2"/>
          <p:cNvSpPr>
            <a:spLocks noGrp="1"/>
          </p:cNvSpPr>
          <p:nvPr>
            <p:ph idx="1"/>
          </p:nvPr>
        </p:nvSpPr>
        <p:spPr/>
        <p:txBody>
          <a:bodyPr>
            <a:normAutofit/>
          </a:bodyPr>
          <a:lstStyle/>
          <a:p>
            <a:pPr marL="0" indent="0" algn="just">
              <a:buNone/>
            </a:pPr>
            <a:r>
              <a:rPr lang="ru-RU" sz="2000" dirty="0" smtClean="0"/>
              <a:t>     Целью </a:t>
            </a:r>
            <a:r>
              <a:rPr lang="ru-RU" sz="2000" dirty="0"/>
              <a:t>системы распределенных вычислений является создание технической инфраструктуры, которая позволила бы из нескольких организаций, решающих общую задачу создать единую </a:t>
            </a:r>
            <a:r>
              <a:rPr lang="ru-RU" sz="2000" i="1" u="sng" dirty="0"/>
              <a:t>виртуальную организацию</a:t>
            </a:r>
            <a:r>
              <a:rPr lang="ru-RU" sz="2000" dirty="0"/>
              <a:t>. Для реализации этой цели разрабатываются службы, инструменты и протоколы, что позволяет отдельным членам функционировать в рамках виртуальной организации. Система распределенных вычислений многомерна, с большим количеством участников – </a:t>
            </a:r>
            <a:r>
              <a:rPr lang="ru-RU" sz="2000" dirty="0" err="1"/>
              <a:t>одноранговых</a:t>
            </a:r>
            <a:r>
              <a:rPr lang="ru-RU" sz="2000" dirty="0"/>
              <a:t> узлов. Отличие от модели «клиент-сервер» состоит в том, что соединение не двухточечное, а многомерное. В системе распределенных вычислений необходимо обеспечить доступ к разным ресурсам, которыми обладает та или иная организация. Эта организация и решает, какие ресурсы доступны, а какие нет. Суть системы распределенных вычислений – управление доступом к ресурсам.</a:t>
            </a:r>
          </a:p>
          <a:p>
            <a:pPr marL="0" indent="0" algn="just">
              <a:buNone/>
            </a:pPr>
            <a:endParaRPr lang="ru-RU" sz="2000" dirty="0"/>
          </a:p>
          <a:p>
            <a:pPr marL="0" indent="0" algn="just">
              <a:buNone/>
            </a:pPr>
            <a:r>
              <a:rPr lang="ru-RU" sz="2000" dirty="0" smtClean="0"/>
              <a:t>     Один </a:t>
            </a:r>
            <a:r>
              <a:rPr lang="ru-RU" sz="2000" dirty="0"/>
              <a:t>из вариантов представления системы распределенных вычислений – это представление ее в виде многоуровневой иерархической структуры.</a:t>
            </a:r>
          </a:p>
        </p:txBody>
      </p:sp>
    </p:spTree>
    <p:extLst>
      <p:ext uri="{BB962C8B-B14F-4D97-AF65-F5344CB8AC3E}">
        <p14:creationId xmlns:p14="http://schemas.microsoft.com/office/powerpoint/2010/main" val="408223501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rmAutofit fontScale="85000" lnSpcReduction="20000"/>
          </a:bodyPr>
          <a:lstStyle/>
          <a:p>
            <a:pPr marL="0" indent="0" algn="just">
              <a:buNone/>
            </a:pPr>
            <a:endParaRPr lang="ru-RU" sz="2000" dirty="0" smtClean="0"/>
          </a:p>
          <a:p>
            <a:pPr marL="0" indent="0" algn="just">
              <a:buNone/>
            </a:pPr>
            <a:endParaRPr lang="ru-RU" sz="2000" dirty="0"/>
          </a:p>
          <a:p>
            <a:pPr marL="0" indent="0" algn="just">
              <a:buNone/>
            </a:pPr>
            <a:endParaRPr lang="ru-RU" sz="2000" dirty="0" smtClean="0"/>
          </a:p>
          <a:p>
            <a:pPr marL="0" indent="0" algn="just">
              <a:buNone/>
            </a:pPr>
            <a:endParaRPr lang="ru-RU" sz="2000" dirty="0"/>
          </a:p>
          <a:p>
            <a:pPr marL="0" indent="0" algn="just">
              <a:buNone/>
            </a:pPr>
            <a:endParaRPr lang="ru-RU" sz="2000" dirty="0" smtClean="0"/>
          </a:p>
          <a:p>
            <a:pPr marL="0" indent="0" algn="just">
              <a:buNone/>
            </a:pPr>
            <a:endParaRPr lang="ru-RU" sz="2000" dirty="0"/>
          </a:p>
          <a:p>
            <a:pPr marL="0" indent="0" algn="just">
              <a:buNone/>
            </a:pPr>
            <a:endParaRPr lang="ru-RU" sz="2000" dirty="0" smtClean="0"/>
          </a:p>
          <a:p>
            <a:pPr marL="0" indent="0" algn="just">
              <a:buNone/>
            </a:pPr>
            <a:endParaRPr lang="ru-RU" sz="2000" dirty="0"/>
          </a:p>
          <a:p>
            <a:pPr marL="0" indent="0" algn="just">
              <a:buNone/>
            </a:pPr>
            <a:endParaRPr lang="ru-RU" sz="2000" dirty="0" smtClean="0"/>
          </a:p>
          <a:p>
            <a:pPr marL="0" indent="0" algn="just">
              <a:buNone/>
            </a:pPr>
            <a:r>
              <a:rPr lang="ru-RU" sz="2000" dirty="0" smtClean="0"/>
              <a:t>     Нижний </a:t>
            </a:r>
            <a:r>
              <a:rPr lang="ru-RU" sz="2000" dirty="0"/>
              <a:t>уровень – </a:t>
            </a:r>
            <a:r>
              <a:rPr lang="ru-RU" sz="2000" i="1" u="sng" dirty="0"/>
              <a:t>уровень инфраструктуры</a:t>
            </a:r>
            <a:r>
              <a:rPr lang="ru-RU" sz="2000" dirty="0"/>
              <a:t>, объединяющий компоненты, из которых построена система распределенных вычислений</a:t>
            </a:r>
            <a:r>
              <a:rPr lang="ru-RU" sz="2000" dirty="0" smtClean="0"/>
              <a:t>.</a:t>
            </a:r>
            <a:endParaRPr lang="ru-RU" sz="2000" dirty="0"/>
          </a:p>
          <a:p>
            <a:pPr marL="0" indent="0" algn="just">
              <a:buNone/>
            </a:pPr>
            <a:r>
              <a:rPr lang="ru-RU" sz="2000" dirty="0" smtClean="0"/>
              <a:t>     </a:t>
            </a:r>
            <a:r>
              <a:rPr lang="ru-RU" sz="2000" i="1" u="sng" dirty="0" smtClean="0"/>
              <a:t>Уровень </a:t>
            </a:r>
            <a:r>
              <a:rPr lang="ru-RU" sz="2000" i="1" u="sng" dirty="0"/>
              <a:t>ресурсов </a:t>
            </a:r>
            <a:r>
              <a:rPr lang="ru-RU" sz="2000" dirty="0"/>
              <a:t>– отвечает за управление отдельными ресурсами. Назначение этого уровня состоит в том, чтобы обеспечить более высоким уровням однообразный интерфейс, при помощи которого они могли бы выяснять характеристики отдельных ресурсов, выполнять их мониторинг и безопасно использовать</a:t>
            </a:r>
            <a:r>
              <a:rPr lang="ru-RU" sz="2000" dirty="0" smtClean="0"/>
              <a:t>.</a:t>
            </a:r>
            <a:endParaRPr lang="ru-RU" sz="2000" dirty="0"/>
          </a:p>
          <a:p>
            <a:pPr marL="0" indent="0" algn="just">
              <a:buNone/>
            </a:pPr>
            <a:r>
              <a:rPr lang="ru-RU" sz="2000" dirty="0" smtClean="0"/>
              <a:t>     </a:t>
            </a:r>
            <a:r>
              <a:rPr lang="ru-RU" sz="2000" i="1" u="sng" dirty="0" smtClean="0"/>
              <a:t>Уровень </a:t>
            </a:r>
            <a:r>
              <a:rPr lang="ru-RU" sz="2000" i="1" u="sng" dirty="0"/>
              <a:t>коллективов </a:t>
            </a:r>
            <a:r>
              <a:rPr lang="ru-RU" sz="2000" dirty="0"/>
              <a:t>– оперирует группами ресурсов. Одна из функций заключается в исследовании системы распределенных вычислений, выявляя места размещения ресурсов. </a:t>
            </a:r>
            <a:r>
              <a:rPr lang="ru-RU" sz="2000" dirty="0" smtClean="0"/>
              <a:t>      Уровень </a:t>
            </a:r>
            <a:r>
              <a:rPr lang="ru-RU" sz="2000" dirty="0"/>
              <a:t>коллективов отвечает за размножение данных, включение в систему новых участников и ресурсов, политику использования ресурсов</a:t>
            </a:r>
            <a:r>
              <a:rPr lang="ru-RU" sz="2000" dirty="0" smtClean="0"/>
              <a:t>.</a:t>
            </a:r>
            <a:endParaRPr lang="ru-RU" sz="2000" dirty="0"/>
          </a:p>
          <a:p>
            <a:pPr marL="0" indent="0" algn="just">
              <a:buNone/>
            </a:pPr>
            <a:r>
              <a:rPr lang="ru-RU" sz="2000" dirty="0" smtClean="0"/>
              <a:t>     </a:t>
            </a:r>
            <a:r>
              <a:rPr lang="ru-RU" sz="2000" i="1" u="sng" dirty="0" smtClean="0"/>
              <a:t>Уровень </a:t>
            </a:r>
            <a:r>
              <a:rPr lang="ru-RU" sz="2000" i="1" u="sng" dirty="0"/>
              <a:t>приложений </a:t>
            </a:r>
            <a:r>
              <a:rPr lang="ru-RU" sz="2000" dirty="0"/>
              <a:t>– вершина иерархии. На этом уровне работают пользовательские приложения.</a:t>
            </a:r>
            <a:endParaRPr lang="ru-RU" sz="2000" dirty="0"/>
          </a:p>
        </p:txBody>
      </p:sp>
      <p:pic>
        <p:nvPicPr>
          <p:cNvPr id="4" name="Рисунок 3"/>
          <p:cNvPicPr>
            <a:picLocks noChangeAspect="1"/>
          </p:cNvPicPr>
          <p:nvPr/>
        </p:nvPicPr>
        <p:blipFill>
          <a:blip r:embed="rId2"/>
          <a:stretch>
            <a:fillRect/>
          </a:stretch>
        </p:blipFill>
        <p:spPr>
          <a:xfrm>
            <a:off x="2015453" y="882146"/>
            <a:ext cx="8161094" cy="2100636"/>
          </a:xfrm>
          <a:prstGeom prst="rect">
            <a:avLst/>
          </a:prstGeom>
        </p:spPr>
      </p:pic>
    </p:spTree>
    <p:extLst>
      <p:ext uri="{BB962C8B-B14F-4D97-AF65-F5344CB8AC3E}">
        <p14:creationId xmlns:p14="http://schemas.microsoft.com/office/powerpoint/2010/main" val="88481921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rmAutofit fontScale="92500" lnSpcReduction="10000"/>
          </a:bodyPr>
          <a:lstStyle/>
          <a:p>
            <a:pPr marL="0" indent="0" algn="just">
              <a:buNone/>
            </a:pPr>
            <a:r>
              <a:rPr lang="ru-RU" sz="2000" dirty="0" smtClean="0"/>
              <a:t>     Для </a:t>
            </a:r>
            <a:r>
              <a:rPr lang="ru-RU" sz="2000" dirty="0"/>
              <a:t>поддержания взаимодействия между различными организациями и машинами необходимы стандарты как на предоставляемые услуги, так и на протоколы доступа к ним. Для управления процессом стандартизации сообщество распределенных вычислений создало организацию </a:t>
            </a:r>
            <a:r>
              <a:rPr lang="ru-RU" sz="2000" b="1" dirty="0" err="1"/>
              <a:t>Global</a:t>
            </a:r>
            <a:r>
              <a:rPr lang="ru-RU" sz="2000" b="1" dirty="0"/>
              <a:t> </a:t>
            </a:r>
            <a:r>
              <a:rPr lang="ru-RU" sz="2000" b="1" dirty="0" err="1"/>
              <a:t>Grid</a:t>
            </a:r>
            <a:r>
              <a:rPr lang="ru-RU" sz="2000" b="1" dirty="0"/>
              <a:t> </a:t>
            </a:r>
            <a:r>
              <a:rPr lang="ru-RU" sz="2000" b="1" dirty="0" err="1"/>
              <a:t>Forum</a:t>
            </a:r>
            <a:r>
              <a:rPr lang="ru-RU" sz="2000" dirty="0"/>
              <a:t>. Результатом ее работы стал шаблон для разработки стандартов </a:t>
            </a:r>
            <a:r>
              <a:rPr lang="ru-RU" sz="2000" b="1" dirty="0"/>
              <a:t>OGSA</a:t>
            </a:r>
            <a:r>
              <a:rPr lang="ru-RU" sz="2000" dirty="0"/>
              <a:t> (</a:t>
            </a:r>
            <a:r>
              <a:rPr lang="ru-RU" sz="2000" dirty="0" err="1"/>
              <a:t>Open</a:t>
            </a:r>
            <a:r>
              <a:rPr lang="ru-RU" sz="2000" dirty="0"/>
              <a:t> </a:t>
            </a:r>
            <a:r>
              <a:rPr lang="ru-RU" sz="2000" dirty="0" err="1"/>
              <a:t>Grid</a:t>
            </a:r>
            <a:r>
              <a:rPr lang="ru-RU" sz="2000" dirty="0"/>
              <a:t> </a:t>
            </a:r>
            <a:r>
              <a:rPr lang="ru-RU" sz="2000" dirty="0" err="1"/>
              <a:t>Services</a:t>
            </a:r>
            <a:r>
              <a:rPr lang="ru-RU" sz="2000" dirty="0"/>
              <a:t> </a:t>
            </a:r>
            <a:r>
              <a:rPr lang="ru-RU" sz="2000" dirty="0" err="1"/>
              <a:t>Architecture</a:t>
            </a:r>
            <a:r>
              <a:rPr lang="ru-RU" sz="2000" dirty="0"/>
              <a:t> – </a:t>
            </a:r>
            <a:r>
              <a:rPr lang="ru-RU" sz="2000" i="1" u="sng" dirty="0"/>
              <a:t>открытая архитектура служб распределенных вычислений</a:t>
            </a:r>
            <a:r>
              <a:rPr lang="ru-RU" sz="2000" dirty="0"/>
              <a:t>). Разрабатываемые стандарты опираются на уже существующие, например для описания служб OGSA применяется язык WSDL (</a:t>
            </a:r>
            <a:r>
              <a:rPr lang="ru-RU" sz="2000" dirty="0" err="1"/>
              <a:t>Web</a:t>
            </a:r>
            <a:r>
              <a:rPr lang="ru-RU" sz="2000" dirty="0"/>
              <a:t> </a:t>
            </a:r>
            <a:r>
              <a:rPr lang="ru-RU" sz="2000" dirty="0" err="1"/>
              <a:t>Services</a:t>
            </a:r>
            <a:r>
              <a:rPr lang="ru-RU" sz="2000" dirty="0"/>
              <a:t> </a:t>
            </a:r>
            <a:r>
              <a:rPr lang="ru-RU" sz="2000" dirty="0" err="1"/>
              <a:t>Definition</a:t>
            </a:r>
            <a:r>
              <a:rPr lang="ru-RU" sz="2000" dirty="0"/>
              <a:t> </a:t>
            </a:r>
            <a:r>
              <a:rPr lang="ru-RU" sz="2000" dirty="0" err="1"/>
              <a:t>Language</a:t>
            </a:r>
            <a:r>
              <a:rPr lang="ru-RU" sz="2000" dirty="0"/>
              <a:t> – язык описания веб-служб) Стандартизированные на настоящий момент службы попадают под одну из следующих восьми категорий.</a:t>
            </a:r>
          </a:p>
          <a:p>
            <a:pPr marL="0" indent="0" algn="just">
              <a:buNone/>
            </a:pPr>
            <a:endParaRPr lang="ru-RU" sz="2000" dirty="0"/>
          </a:p>
          <a:p>
            <a:pPr marL="0" indent="0" algn="just">
              <a:buNone/>
            </a:pPr>
            <a:r>
              <a:rPr lang="ru-RU" sz="2000" dirty="0"/>
              <a:t>1.     Службы инфраструктуры</a:t>
            </a:r>
            <a:r>
              <a:rPr lang="ru-RU" sz="2000" dirty="0" smtClean="0"/>
              <a:t>.</a:t>
            </a:r>
            <a:endParaRPr lang="ru-RU" sz="2000" dirty="0"/>
          </a:p>
          <a:p>
            <a:pPr marL="0" indent="0" algn="just">
              <a:buNone/>
            </a:pPr>
            <a:r>
              <a:rPr lang="ru-RU" sz="2000" dirty="0"/>
              <a:t>2.     Службы управления ресурсами</a:t>
            </a:r>
            <a:r>
              <a:rPr lang="ru-RU" sz="2000" dirty="0" smtClean="0"/>
              <a:t>.</a:t>
            </a:r>
            <a:endParaRPr lang="ru-RU" sz="2000" dirty="0"/>
          </a:p>
          <a:p>
            <a:pPr marL="0" indent="0" algn="just">
              <a:buNone/>
            </a:pPr>
            <a:r>
              <a:rPr lang="ru-RU" sz="2000" dirty="0"/>
              <a:t>3.     Службы данных</a:t>
            </a:r>
            <a:r>
              <a:rPr lang="ru-RU" sz="2000" dirty="0" smtClean="0"/>
              <a:t>.</a:t>
            </a:r>
            <a:endParaRPr lang="ru-RU" sz="2000" dirty="0"/>
          </a:p>
          <a:p>
            <a:pPr marL="0" indent="0" algn="just">
              <a:buNone/>
            </a:pPr>
            <a:r>
              <a:rPr lang="ru-RU" sz="2000" dirty="0"/>
              <a:t>4.     Контекстные службы (описание требуемых ресурсов и политики их использования</a:t>
            </a:r>
            <a:r>
              <a:rPr lang="ru-RU" sz="2000" dirty="0" smtClean="0"/>
              <a:t>).</a:t>
            </a:r>
            <a:endParaRPr lang="ru-RU" sz="2000" dirty="0"/>
          </a:p>
          <a:p>
            <a:pPr marL="0" indent="0" algn="just">
              <a:buNone/>
            </a:pPr>
            <a:r>
              <a:rPr lang="ru-RU" sz="2000" dirty="0"/>
              <a:t>5.     Информационные службы (получение информации о доступности ресурса</a:t>
            </a:r>
            <a:r>
              <a:rPr lang="ru-RU" sz="2000" dirty="0" smtClean="0"/>
              <a:t>)</a:t>
            </a:r>
            <a:endParaRPr lang="ru-RU" sz="2000" dirty="0"/>
          </a:p>
          <a:p>
            <a:pPr marL="0" indent="0" algn="just">
              <a:buNone/>
            </a:pPr>
            <a:r>
              <a:rPr lang="ru-RU" sz="2000" dirty="0"/>
              <a:t>6.     Службы самоконтроля (поддержание заявленного качества услуг</a:t>
            </a:r>
            <a:r>
              <a:rPr lang="ru-RU" sz="2000" dirty="0" smtClean="0"/>
              <a:t>).</a:t>
            </a:r>
            <a:endParaRPr lang="ru-RU" sz="2000" dirty="0"/>
          </a:p>
          <a:p>
            <a:pPr marL="0" indent="0" algn="just">
              <a:buNone/>
            </a:pPr>
            <a:r>
              <a:rPr lang="ru-RU" sz="2000" dirty="0"/>
              <a:t>7.     Службы защиты (применение политик безопасности</a:t>
            </a:r>
            <a:r>
              <a:rPr lang="ru-RU" sz="2000" dirty="0" smtClean="0"/>
              <a:t>).</a:t>
            </a:r>
            <a:endParaRPr lang="ru-RU" sz="2000" dirty="0"/>
          </a:p>
          <a:p>
            <a:pPr marL="0" indent="0" algn="just">
              <a:buNone/>
            </a:pPr>
            <a:r>
              <a:rPr lang="ru-RU" sz="2000" dirty="0"/>
              <a:t>8.     Службы управления выполнением (управление потоком задач).</a:t>
            </a:r>
            <a:endParaRPr lang="ru-RU" sz="2000" dirty="0"/>
          </a:p>
        </p:txBody>
      </p:sp>
    </p:spTree>
    <p:extLst>
      <p:ext uri="{BB962C8B-B14F-4D97-AF65-F5344CB8AC3E}">
        <p14:creationId xmlns:p14="http://schemas.microsoft.com/office/powerpoint/2010/main" val="36674623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14149"/>
            <a:ext cx="10515600" cy="5562814"/>
          </a:xfrm>
        </p:spPr>
        <p:txBody>
          <a:bodyPr>
            <a:normAutofit/>
          </a:bodyPr>
          <a:lstStyle/>
          <a:p>
            <a:pPr marL="0" indent="0" algn="just">
              <a:buNone/>
            </a:pPr>
            <a:r>
              <a:rPr lang="ru-RU" sz="2400" dirty="0" smtClean="0"/>
              <a:t>     Все команды выполняются последовательно друг за другом, каждая команда инициирует выполнение процессорным элементом только одной скалярной операции. С середины 40-х и примерно по 70-е гг. ХХ в. этот класс вычислительных систем был практически единственным.</a:t>
            </a:r>
            <a:endParaRPr lang="ru-RU" sz="2400" dirty="0"/>
          </a:p>
        </p:txBody>
      </p:sp>
      <p:pic>
        <p:nvPicPr>
          <p:cNvPr id="4" name="Рисунок 3"/>
          <p:cNvPicPr>
            <a:picLocks noChangeAspect="1"/>
          </p:cNvPicPr>
          <p:nvPr/>
        </p:nvPicPr>
        <p:blipFill>
          <a:blip r:embed="rId2"/>
          <a:stretch>
            <a:fillRect/>
          </a:stretch>
        </p:blipFill>
        <p:spPr>
          <a:xfrm>
            <a:off x="2963917" y="2756848"/>
            <a:ext cx="6264166" cy="2144213"/>
          </a:xfrm>
          <a:prstGeom prst="rect">
            <a:avLst/>
          </a:prstGeom>
        </p:spPr>
      </p:pic>
    </p:spTree>
    <p:extLst>
      <p:ext uri="{BB962C8B-B14F-4D97-AF65-F5344CB8AC3E}">
        <p14:creationId xmlns:p14="http://schemas.microsoft.com/office/powerpoint/2010/main" val="14279841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14149"/>
            <a:ext cx="10515600" cy="5562814"/>
          </a:xfrm>
        </p:spPr>
        <p:txBody>
          <a:bodyPr>
            <a:normAutofit/>
          </a:bodyPr>
          <a:lstStyle/>
          <a:p>
            <a:pPr marL="0" indent="0" algn="just">
              <a:buNone/>
            </a:pPr>
            <a:r>
              <a:rPr lang="ru-RU" sz="2400" b="1" i="1" dirty="0" smtClean="0"/>
              <a:t>·     SIMD </a:t>
            </a:r>
            <a:r>
              <a:rPr lang="ru-RU" sz="2400" dirty="0" smtClean="0"/>
              <a:t>– содержит один блок управления, выдающий по одной команде, но при этом имеется несколько АЛУ, которые могут обрабатывать несколько наборов данных одновременно. ILLIAC IV – прототип машин SIMD.</a:t>
            </a:r>
            <a:endParaRPr lang="ru-RU" sz="2400" dirty="0"/>
          </a:p>
        </p:txBody>
      </p:sp>
      <p:pic>
        <p:nvPicPr>
          <p:cNvPr id="2" name="Рисунок 1"/>
          <p:cNvPicPr>
            <a:picLocks noChangeAspect="1"/>
          </p:cNvPicPr>
          <p:nvPr/>
        </p:nvPicPr>
        <p:blipFill>
          <a:blip r:embed="rId2"/>
          <a:stretch>
            <a:fillRect/>
          </a:stretch>
        </p:blipFill>
        <p:spPr>
          <a:xfrm>
            <a:off x="3175838" y="2507571"/>
            <a:ext cx="5840323" cy="2744952"/>
          </a:xfrm>
          <a:prstGeom prst="rect">
            <a:avLst/>
          </a:prstGeom>
        </p:spPr>
      </p:pic>
    </p:spTree>
    <p:extLst>
      <p:ext uri="{BB962C8B-B14F-4D97-AF65-F5344CB8AC3E}">
        <p14:creationId xmlns:p14="http://schemas.microsoft.com/office/powerpoint/2010/main" val="29690488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14149"/>
            <a:ext cx="10515600" cy="5562814"/>
          </a:xfrm>
        </p:spPr>
        <p:txBody>
          <a:bodyPr>
            <a:normAutofit/>
          </a:bodyPr>
          <a:lstStyle/>
          <a:p>
            <a:pPr marL="0" indent="0" algn="just">
              <a:buNone/>
            </a:pPr>
            <a:r>
              <a:rPr lang="ru-RU" sz="2400" dirty="0" smtClean="0"/>
              <a:t>     В этот класс входят векторные и матричные вычислительные системы, которые находят применение при решении научно-технических задач, использующих векторные и матричные структуры данных.</a:t>
            </a:r>
          </a:p>
          <a:p>
            <a:pPr marL="0" indent="0" algn="just">
              <a:buNone/>
            </a:pPr>
            <a:endParaRPr lang="ru-RU" sz="2400" dirty="0" smtClean="0"/>
          </a:p>
          <a:p>
            <a:pPr marL="0" indent="0" algn="just">
              <a:buNone/>
            </a:pPr>
            <a:r>
              <a:rPr lang="ru-RU" sz="2400" dirty="0" smtClean="0"/>
              <a:t>     Типичным представителем векторно-конвейерных систем является суперкомпьютер Cray-1, разработанный под руководством Сеймура </a:t>
            </a:r>
            <a:r>
              <a:rPr lang="ru-RU" sz="2400" dirty="0" err="1" smtClean="0"/>
              <a:t>Крея</a:t>
            </a:r>
            <a:r>
              <a:rPr lang="ru-RU" sz="2400" dirty="0" smtClean="0"/>
              <a:t> в компании </a:t>
            </a:r>
            <a:r>
              <a:rPr lang="ru-RU" sz="2400" dirty="0" err="1" smtClean="0"/>
              <a:t>Cray</a:t>
            </a:r>
            <a:r>
              <a:rPr lang="ru-RU" sz="2400" dirty="0" smtClean="0"/>
              <a:t> </a:t>
            </a:r>
            <a:r>
              <a:rPr lang="ru-RU" sz="2400" dirty="0" err="1" smtClean="0"/>
              <a:t>Research</a:t>
            </a:r>
            <a:r>
              <a:rPr lang="ru-RU" sz="2400" dirty="0" smtClean="0"/>
              <a:t> (в последствии – подразделение фирмы </a:t>
            </a:r>
            <a:r>
              <a:rPr lang="ru-RU" sz="2400" dirty="0" err="1" smtClean="0"/>
              <a:t>Silicon</a:t>
            </a:r>
            <a:r>
              <a:rPr lang="ru-RU" sz="2400" dirty="0" smtClean="0"/>
              <a:t> </a:t>
            </a:r>
            <a:r>
              <a:rPr lang="ru-RU" sz="2400" dirty="0" err="1" smtClean="0"/>
              <a:t>Graphics</a:t>
            </a:r>
            <a:r>
              <a:rPr lang="ru-RU" sz="2400" dirty="0" smtClean="0"/>
              <a:t>). В то время (1970-е гг.) это была самая мощная вычислительная система в мире. Ее тактовая частота составляла 80 МГц, объем оперативной памяти был равен 8 Мбайт, а пиковая производительность составляла 160 </a:t>
            </a:r>
            <a:r>
              <a:rPr lang="ru-RU" sz="2400" dirty="0" err="1" smtClean="0"/>
              <a:t>Мфлоп</a:t>
            </a:r>
            <a:r>
              <a:rPr lang="ru-RU" sz="2400" dirty="0" smtClean="0"/>
              <a:t>.</a:t>
            </a:r>
            <a:endParaRPr lang="ru-RU" sz="2400" dirty="0"/>
          </a:p>
        </p:txBody>
      </p:sp>
    </p:spTree>
    <p:extLst>
      <p:ext uri="{BB962C8B-B14F-4D97-AF65-F5344CB8AC3E}">
        <p14:creationId xmlns:p14="http://schemas.microsoft.com/office/powerpoint/2010/main" val="3374213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14149"/>
            <a:ext cx="10515600" cy="5562814"/>
          </a:xfrm>
        </p:spPr>
        <p:txBody>
          <a:bodyPr>
            <a:normAutofit fontScale="92500" lnSpcReduction="10000"/>
          </a:bodyPr>
          <a:lstStyle/>
          <a:p>
            <a:pPr marL="0" indent="0" algn="just">
              <a:buNone/>
            </a:pPr>
            <a:r>
              <a:rPr lang="ru-RU" sz="2400" dirty="0" smtClean="0"/>
              <a:t>     Примером более современных векторно-конвейерных вычислительных систем является разработанный в начале 1990-х годов в той же фирме суперкомпьютер </a:t>
            </a:r>
            <a:r>
              <a:rPr lang="ru-RU" sz="2400" dirty="0" err="1" smtClean="0"/>
              <a:t>Cray</a:t>
            </a:r>
            <a:r>
              <a:rPr lang="ru-RU" sz="2400" dirty="0" smtClean="0"/>
              <a:t> T90. Эта система может содержать до 16 процессорных элементов, использующих общую оперативную память. Тактовая частота процессоров равна 250 МГц, а пиковая производительность достигает 32 </a:t>
            </a:r>
            <a:r>
              <a:rPr lang="ru-RU" sz="2400" dirty="0" err="1" smtClean="0"/>
              <a:t>Гфлоп</a:t>
            </a:r>
            <a:r>
              <a:rPr lang="ru-RU" sz="2400" dirty="0" smtClean="0"/>
              <a:t>. Можно упомянуть еще и использующую векторные процессоры вычислительную систему </a:t>
            </a:r>
            <a:r>
              <a:rPr lang="ru-RU" sz="2400" dirty="0" err="1" smtClean="0"/>
              <a:t>Earth</a:t>
            </a:r>
            <a:r>
              <a:rPr lang="ru-RU" sz="2400" dirty="0" smtClean="0"/>
              <a:t> </a:t>
            </a:r>
            <a:r>
              <a:rPr lang="ru-RU" sz="2400" dirty="0" err="1" smtClean="0"/>
              <a:t>Simulator</a:t>
            </a:r>
            <a:r>
              <a:rPr lang="ru-RU" sz="2400" dirty="0" smtClean="0"/>
              <a:t> компании NEC. Система была пущена в эксплуатацию в 2002 г. В это время она состояла из 640 вычислительных узлов, в каждом из которых находилось по 8 процессоров. Пиковая произ</a:t>
            </a:r>
            <a:r>
              <a:rPr lang="ru-RU" sz="2400" dirty="0"/>
              <a:t>водительность всей системы из 5120 процессоров составляла 40 </a:t>
            </a:r>
            <a:r>
              <a:rPr lang="ru-RU" sz="2400" dirty="0" err="1"/>
              <a:t>Тфлоп</a:t>
            </a:r>
            <a:r>
              <a:rPr lang="ru-RU" sz="2400" dirty="0"/>
              <a:t>.</a:t>
            </a:r>
            <a:endParaRPr lang="ru-RU" sz="2400" dirty="0" smtClean="0"/>
          </a:p>
          <a:p>
            <a:pPr marL="0" indent="0" algn="just">
              <a:buNone/>
            </a:pPr>
            <a:endParaRPr lang="ru-RU" sz="2400" dirty="0" smtClean="0"/>
          </a:p>
          <a:p>
            <a:pPr marL="0" indent="0" algn="just">
              <a:buNone/>
            </a:pPr>
            <a:r>
              <a:rPr lang="ru-RU" sz="2400" dirty="0" smtClean="0"/>
              <a:t>     В </a:t>
            </a:r>
            <a:r>
              <a:rPr lang="ru-RU" sz="2400" dirty="0"/>
              <a:t>матричных процессорах, известных также под названием </a:t>
            </a:r>
            <a:r>
              <a:rPr lang="ru-RU" sz="2400" b="1" dirty="0"/>
              <a:t>массивно-параллельных </a:t>
            </a:r>
            <a:r>
              <a:rPr lang="ru-RU" sz="2400" dirty="0"/>
              <a:t>процессоров, каждый процессорный элемент имеет выделенный локальный блок оперативной </a:t>
            </a:r>
            <a:r>
              <a:rPr lang="ru-RU" sz="2400" dirty="0" smtClean="0"/>
              <a:t>памяти. Совокупность </a:t>
            </a:r>
            <a:r>
              <a:rPr lang="ru-RU" sz="2400" dirty="0"/>
              <a:t>связанных с блоками памяти процессорных элементов образует матричную конфигурацию. Единое устройство управления выдает всем процессорным элементам одну и ту же команду, которая синхронно выполняется над различными потоками данных, поступающими в процессорные элементы независимым образом из собственных модулей </a:t>
            </a:r>
            <a:r>
              <a:rPr lang="ru-RU" sz="2400" dirty="0" err="1"/>
              <a:t>памяти.</a:t>
            </a:r>
            <a:r>
              <a:rPr lang="ru-RU" sz="2400" dirty="0" err="1" smtClean="0"/>
              <a:t>водительность</a:t>
            </a:r>
            <a:r>
              <a:rPr lang="ru-RU" sz="2400" dirty="0" smtClean="0"/>
              <a:t> всей системы из 5120 процессоров составляла 40 </a:t>
            </a:r>
            <a:r>
              <a:rPr lang="ru-RU" sz="2400" dirty="0" err="1" smtClean="0"/>
              <a:t>Тфлоп</a:t>
            </a:r>
            <a:r>
              <a:rPr lang="ru-RU" sz="2400" dirty="0" smtClean="0"/>
              <a:t>.</a:t>
            </a:r>
            <a:endParaRPr lang="ru-RU" sz="2400" dirty="0"/>
          </a:p>
        </p:txBody>
      </p:sp>
    </p:spTree>
    <p:extLst>
      <p:ext uri="{BB962C8B-B14F-4D97-AF65-F5344CB8AC3E}">
        <p14:creationId xmlns:p14="http://schemas.microsoft.com/office/powerpoint/2010/main" val="4111472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a:xfrm>
            <a:off x="838200" y="614149"/>
            <a:ext cx="10515600" cy="5562814"/>
          </a:xfrm>
        </p:spPr>
        <p:txBody>
          <a:bodyPr/>
          <a:lstStyle/>
          <a:p>
            <a:pPr marL="0" indent="0" algn="just">
              <a:buNone/>
            </a:pPr>
            <a:r>
              <a:rPr lang="ru-RU" dirty="0" smtClean="0"/>
              <a:t>     Типичным представителем матричных систем является </a:t>
            </a:r>
            <a:r>
              <a:rPr lang="ru-RU" dirty="0" err="1" smtClean="0"/>
              <a:t>суперкомьютер</a:t>
            </a:r>
            <a:r>
              <a:rPr lang="ru-RU" dirty="0" smtClean="0"/>
              <a:t> ILLIAC IV, упрощенная схема которого изображена на рисунке. Вычислительный узел этой системы содержал процессорный элемент и модуль памяти из 2048 слов по 64 бита. Каждый процессорный элемент имел доступ только к собственной памяти, но при необходимости он мог связаться с любым из четырех своих непосредственных соседей. Единое устройство управления системы одновременно выдавало всем процессорным элементам одну и ту же команду, и каждый элемент выполнял ее над собственными операндами, находящимися у него в локальной памяти. Попутно заметим, что режим передачи информации, при котором сообщение посылает один узел, а принимают сразу все остальные узлы, называется </a:t>
            </a:r>
            <a:r>
              <a:rPr lang="ru-RU" b="1" dirty="0" smtClean="0"/>
              <a:t>широковещательным</a:t>
            </a:r>
            <a:r>
              <a:rPr lang="ru-RU" dirty="0" smtClean="0"/>
              <a:t>.</a:t>
            </a:r>
            <a:endParaRPr lang="ru-RU" dirty="0"/>
          </a:p>
        </p:txBody>
      </p:sp>
    </p:spTree>
    <p:extLst>
      <p:ext uri="{BB962C8B-B14F-4D97-AF65-F5344CB8AC3E}">
        <p14:creationId xmlns:p14="http://schemas.microsoft.com/office/powerpoint/2010/main" val="32017632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469107" y="755555"/>
            <a:ext cx="7575645" cy="5050430"/>
          </a:xfrm>
          <a:prstGeom prst="rect">
            <a:avLst/>
          </a:prstGeom>
        </p:spPr>
      </p:pic>
    </p:spTree>
    <p:extLst>
      <p:ext uri="{BB962C8B-B14F-4D97-AF65-F5344CB8AC3E}">
        <p14:creationId xmlns:p14="http://schemas.microsoft.com/office/powerpoint/2010/main" val="9663837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55093"/>
            <a:ext cx="10515600" cy="5521870"/>
          </a:xfrm>
        </p:spPr>
        <p:txBody>
          <a:bodyPr>
            <a:normAutofit fontScale="92500" lnSpcReduction="10000"/>
          </a:bodyPr>
          <a:lstStyle/>
          <a:p>
            <a:pPr marL="0" indent="0">
              <a:buNone/>
            </a:pPr>
            <a:r>
              <a:rPr lang="ru-RU" b="1" i="1" dirty="0" smtClean="0"/>
              <a:t>·     MISD</a:t>
            </a:r>
            <a:r>
              <a:rPr lang="ru-RU" dirty="0" smtClean="0"/>
              <a:t> – несколько команд оперируют над одними данными. Некоторые считаю</a:t>
            </a:r>
          </a:p>
          <a:p>
            <a:pPr marL="0" indent="0">
              <a:buNone/>
            </a:pPr>
            <a:endParaRPr lang="ru-RU" dirty="0"/>
          </a:p>
          <a:p>
            <a:pPr marL="0" indent="0">
              <a:buNone/>
            </a:pPr>
            <a:endParaRPr lang="ru-RU" dirty="0" smtClean="0"/>
          </a:p>
          <a:p>
            <a:pPr marL="0" indent="0">
              <a:buNone/>
            </a:pPr>
            <a:endParaRPr lang="ru-RU" dirty="0"/>
          </a:p>
          <a:p>
            <a:pPr marL="0" indent="0">
              <a:buNone/>
            </a:pPr>
            <a:endParaRPr lang="ru-RU" dirty="0" smtClean="0"/>
          </a:p>
          <a:p>
            <a:pPr marL="0" indent="0">
              <a:buNone/>
            </a:pPr>
            <a:endParaRPr lang="ru-RU" dirty="0"/>
          </a:p>
          <a:p>
            <a:pPr marL="0" indent="0">
              <a:buNone/>
            </a:pPr>
            <a:endParaRPr lang="ru-RU" dirty="0" smtClean="0"/>
          </a:p>
          <a:p>
            <a:pPr marL="0" indent="0">
              <a:buNone/>
            </a:pPr>
            <a:endParaRPr lang="ru-RU" dirty="0" smtClean="0"/>
          </a:p>
          <a:p>
            <a:pPr marL="0" indent="0" algn="just">
              <a:buNone/>
            </a:pPr>
            <a:r>
              <a:rPr lang="ru-RU" sz="2600" dirty="0"/>
              <a:t>·     </a:t>
            </a:r>
            <a:r>
              <a:rPr lang="ru-RU" sz="2600" b="1" i="1" u="sng" dirty="0"/>
              <a:t>MIMD</a:t>
            </a:r>
            <a:r>
              <a:rPr lang="ru-RU" sz="2600" dirty="0"/>
              <a:t> – несколько независимых процессов работают как часть большой системы. В эту категорию попадает большинство параллельных процессоров и </a:t>
            </a:r>
            <a:r>
              <a:rPr lang="ru-RU" sz="2600" dirty="0" err="1"/>
              <a:t>мультикомпьютеры</a:t>
            </a:r>
            <a:r>
              <a:rPr lang="ru-RU" sz="2600" dirty="0"/>
              <a:t> и </a:t>
            </a:r>
            <a:r>
              <a:rPr lang="ru-RU" sz="2600" dirty="0" err="1"/>
              <a:t>мультипроцессоры.</a:t>
            </a:r>
            <a:r>
              <a:rPr lang="ru-RU" sz="2600" dirty="0" err="1" smtClean="0"/>
              <a:t>т</a:t>
            </a:r>
            <a:r>
              <a:rPr lang="ru-RU" sz="2600" dirty="0" smtClean="0"/>
              <a:t> машинами MISD машины с конвейерами.</a:t>
            </a:r>
            <a:endParaRPr lang="ru-RU" sz="2600" dirty="0"/>
          </a:p>
        </p:txBody>
      </p:sp>
      <p:pic>
        <p:nvPicPr>
          <p:cNvPr id="4" name="Рисунок 3"/>
          <p:cNvPicPr>
            <a:picLocks noChangeAspect="1"/>
          </p:cNvPicPr>
          <p:nvPr/>
        </p:nvPicPr>
        <p:blipFill>
          <a:blip r:embed="rId2"/>
          <a:stretch>
            <a:fillRect/>
          </a:stretch>
        </p:blipFill>
        <p:spPr>
          <a:xfrm>
            <a:off x="3418995" y="1322981"/>
            <a:ext cx="5354010" cy="2637287"/>
          </a:xfrm>
          <a:prstGeom prst="rect">
            <a:avLst/>
          </a:prstGeom>
        </p:spPr>
      </p:pic>
    </p:spTree>
    <p:extLst>
      <p:ext uri="{BB962C8B-B14F-4D97-AF65-F5344CB8AC3E}">
        <p14:creationId xmlns:p14="http://schemas.microsoft.com/office/powerpoint/2010/main" val="23342916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859809"/>
            <a:ext cx="10515600" cy="5317154"/>
          </a:xfrm>
        </p:spPr>
        <p:txBody>
          <a:bodyPr>
            <a:normAutofit fontScale="92500" lnSpcReduction="10000"/>
          </a:bodyPr>
          <a:lstStyle/>
          <a:p>
            <a:pPr marL="0" indent="0" algn="just">
              <a:buNone/>
            </a:pPr>
            <a:r>
              <a:rPr lang="ru-RU" dirty="0" smtClean="0"/>
              <a:t>     Существует класс практически важных задач, для решения которых возможностей однопроцессорных компьютеров не хватает. Это задачи метеопрогноза, проектирования авиационной и космической техники, обработки изображений, управления оборонительными системами и т.д.</a:t>
            </a:r>
          </a:p>
          <a:p>
            <a:pPr marL="0" indent="0" algn="just">
              <a:buNone/>
            </a:pPr>
            <a:endParaRPr lang="ru-RU" dirty="0" smtClean="0"/>
          </a:p>
          <a:p>
            <a:pPr marL="0" indent="0" algn="just">
              <a:buNone/>
            </a:pPr>
            <a:r>
              <a:rPr lang="ru-RU" dirty="0" smtClean="0"/>
              <a:t>     Высокая производительность, высокая степень готовности к работе и отказоустойчивость могут быть обеспечены только с помощью многократного дублирования основных узлов системы, в том числе с помощью включения в состав компьютера более одного процессора. Необходимо обеспечить реально параллельное, то есть одновременное выполнение двух или более частей одной и той же программы двумя или более процессорами на одном или нескольких связанных компьютерах.</a:t>
            </a:r>
            <a:endParaRPr lang="ru-RU" dirty="0"/>
          </a:p>
        </p:txBody>
      </p:sp>
    </p:spTree>
    <p:extLst>
      <p:ext uri="{BB962C8B-B14F-4D97-AF65-F5344CB8AC3E}">
        <p14:creationId xmlns:p14="http://schemas.microsoft.com/office/powerpoint/2010/main" val="38228844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16.4. Классификация параллельных компьютерных систем класса MIMD</a:t>
            </a:r>
            <a:endParaRPr lang="ru-RU" b="1" dirty="0"/>
          </a:p>
        </p:txBody>
      </p:sp>
      <p:sp>
        <p:nvSpPr>
          <p:cNvPr id="3" name="Объект 2"/>
          <p:cNvSpPr>
            <a:spLocks noGrp="1"/>
          </p:cNvSpPr>
          <p:nvPr>
            <p:ph idx="1"/>
          </p:nvPr>
        </p:nvSpPr>
        <p:spPr>
          <a:xfrm>
            <a:off x="838200" y="1690688"/>
            <a:ext cx="10515600" cy="4669169"/>
          </a:xfrm>
        </p:spPr>
        <p:txBody>
          <a:bodyPr>
            <a:normAutofit fontScale="70000" lnSpcReduction="20000"/>
          </a:bodyPr>
          <a:lstStyle/>
          <a:p>
            <a:pPr marL="0" indent="0" algn="just">
              <a:buNone/>
            </a:pPr>
            <a:r>
              <a:rPr lang="ru-RU" dirty="0" smtClean="0"/>
              <a:t>     По данной классификации вычислительные системы этого типа делятся на многопроцессорные системы, совместно использующие оперативную память, и многомашинные системы, осуществляющие обмен с помощью передачи сообщений. Каждый из классов имеет определенные достоинства и недостатки. Преимуществами многопроцессорных систем с общей памятью являются:</a:t>
            </a:r>
          </a:p>
          <a:p>
            <a:pPr marL="0" indent="0" algn="just">
              <a:buNone/>
            </a:pPr>
            <a:endParaRPr lang="ru-RU" dirty="0" smtClean="0"/>
          </a:p>
          <a:p>
            <a:pPr marL="0" indent="0" algn="just">
              <a:buNone/>
            </a:pPr>
            <a:r>
              <a:rPr lang="ru-RU" dirty="0" smtClean="0"/>
              <a:t>1. Совместимость с хорошо отлаженными механизмами доступа к оперативной памяти, используемыми в однопроцессорных системах;</a:t>
            </a:r>
          </a:p>
          <a:p>
            <a:pPr marL="0" indent="0" algn="just">
              <a:buNone/>
            </a:pPr>
            <a:r>
              <a:rPr lang="ru-RU" dirty="0" smtClean="0"/>
              <a:t>2. Простота программирования приложений, простота разработки трансляторов и операционных систем;</a:t>
            </a:r>
          </a:p>
          <a:p>
            <a:pPr marL="0" indent="0" algn="just">
              <a:buNone/>
            </a:pPr>
            <a:r>
              <a:rPr lang="ru-RU" dirty="0" smtClean="0"/>
              <a:t>3. Малое время доступа, более высокая производительность линий связи;</a:t>
            </a:r>
          </a:p>
          <a:p>
            <a:pPr marL="0" indent="0" algn="just">
              <a:buNone/>
            </a:pPr>
            <a:r>
              <a:rPr lang="ru-RU" dirty="0" smtClean="0"/>
              <a:t>4. Возможность использования </a:t>
            </a:r>
            <a:r>
              <a:rPr lang="ru-RU" dirty="0" err="1" smtClean="0"/>
              <a:t>аппаратно</a:t>
            </a:r>
            <a:r>
              <a:rPr lang="ru-RU" dirty="0" smtClean="0"/>
              <a:t> управляемого кэширования.</a:t>
            </a:r>
          </a:p>
          <a:p>
            <a:pPr marL="0" indent="0" algn="just">
              <a:buNone/>
            </a:pPr>
            <a:r>
              <a:rPr lang="ru-RU" dirty="0" smtClean="0"/>
              <a:t>5. К преимуществам систем с передачей сообщений относятся:</a:t>
            </a:r>
          </a:p>
          <a:p>
            <a:pPr marL="0" indent="0" algn="just">
              <a:buNone/>
            </a:pPr>
            <a:r>
              <a:rPr lang="ru-RU" dirty="0" smtClean="0"/>
              <a:t>6. Более простое аппаратное устройство, не требующее согласованности кэш-памяти различных процессорных элементов;</a:t>
            </a:r>
          </a:p>
          <a:p>
            <a:pPr marL="0" indent="0" algn="just">
              <a:buNone/>
            </a:pPr>
            <a:r>
              <a:rPr lang="ru-RU" dirty="0" smtClean="0"/>
              <a:t>7. Возможность построения хорошо масштабируемых систем.</a:t>
            </a:r>
            <a:endParaRPr lang="ru-RU" dirty="0"/>
          </a:p>
        </p:txBody>
      </p:sp>
    </p:spTree>
    <p:extLst>
      <p:ext uri="{BB962C8B-B14F-4D97-AF65-F5344CB8AC3E}">
        <p14:creationId xmlns:p14="http://schemas.microsoft.com/office/powerpoint/2010/main" val="9809231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16.4.1. Мультипроцессоры</a:t>
            </a:r>
            <a:endParaRPr lang="ru-RU" b="1" dirty="0"/>
          </a:p>
        </p:txBody>
      </p:sp>
      <p:sp>
        <p:nvSpPr>
          <p:cNvPr id="3" name="Объект 2"/>
          <p:cNvSpPr>
            <a:spLocks noGrp="1"/>
          </p:cNvSpPr>
          <p:nvPr>
            <p:ph idx="1"/>
          </p:nvPr>
        </p:nvSpPr>
        <p:spPr/>
        <p:txBody>
          <a:bodyPr>
            <a:normAutofit fontScale="70000" lnSpcReduction="20000"/>
          </a:bodyPr>
          <a:lstStyle/>
          <a:p>
            <a:pPr marL="0" indent="0" algn="just">
              <a:buNone/>
            </a:pPr>
            <a:r>
              <a:rPr lang="ru-RU" dirty="0" smtClean="0"/>
              <a:t>     Существует три типа мультипроцессоров. Они различаются по способу реализации памяти совместного использования.</a:t>
            </a:r>
          </a:p>
          <a:p>
            <a:pPr marL="0" indent="0" algn="just">
              <a:buNone/>
            </a:pPr>
            <a:endParaRPr lang="ru-RU" dirty="0" smtClean="0"/>
          </a:p>
          <a:p>
            <a:pPr marL="0" indent="0" algn="just">
              <a:buNone/>
            </a:pPr>
            <a:r>
              <a:rPr lang="ru-RU" b="1" i="1" dirty="0" smtClean="0"/>
              <a:t>     </a:t>
            </a:r>
            <a:r>
              <a:rPr lang="ru-RU" b="1" i="1" u="sng" dirty="0" smtClean="0"/>
              <a:t>UMA (</a:t>
            </a:r>
            <a:r>
              <a:rPr lang="ru-RU" b="1" i="1" u="sng" dirty="0" err="1" smtClean="0"/>
              <a:t>Uniform</a:t>
            </a:r>
            <a:r>
              <a:rPr lang="ru-RU" b="1" i="1" u="sng" dirty="0" smtClean="0"/>
              <a:t> </a:t>
            </a:r>
            <a:r>
              <a:rPr lang="ru-RU" b="1" i="1" u="sng" dirty="0" err="1" smtClean="0"/>
              <a:t>Memory</a:t>
            </a:r>
            <a:r>
              <a:rPr lang="ru-RU" b="1" i="1" u="sng" dirty="0" smtClean="0"/>
              <a:t> </a:t>
            </a:r>
            <a:r>
              <a:rPr lang="ru-RU" b="1" i="1" u="sng" dirty="0" err="1" smtClean="0"/>
              <a:t>Access</a:t>
            </a:r>
            <a:r>
              <a:rPr lang="ru-RU" b="1" i="1" u="sng" dirty="0" smtClean="0"/>
              <a:t>) </a:t>
            </a:r>
            <a:r>
              <a:rPr lang="ru-RU" dirty="0" smtClean="0"/>
              <a:t>– архитектура с однородным доступом к памяти. В машинах UMA каждый процессор имеет одно и тоже время доступа к памяти. Такая однородность делает производительность предсказуемой, а этот факт очень важен для написания эффективной программы.</a:t>
            </a:r>
          </a:p>
          <a:p>
            <a:pPr marL="0" indent="0" algn="just">
              <a:buNone/>
            </a:pPr>
            <a:endParaRPr lang="ru-RU" dirty="0" smtClean="0"/>
          </a:p>
          <a:p>
            <a:pPr marL="0" indent="0" algn="just">
              <a:buNone/>
            </a:pPr>
            <a:r>
              <a:rPr lang="ru-RU" dirty="0" smtClean="0"/>
              <a:t>     Такие системы называют также </a:t>
            </a:r>
            <a:r>
              <a:rPr lang="ru-RU" b="1" dirty="0" smtClean="0"/>
              <a:t>симметричными мультипроцессорными системами </a:t>
            </a:r>
            <a:r>
              <a:rPr lang="ru-RU" dirty="0" smtClean="0"/>
              <a:t>и обозначают </a:t>
            </a:r>
            <a:r>
              <a:rPr lang="ru-RU" b="1" dirty="0" smtClean="0"/>
              <a:t>SMP</a:t>
            </a:r>
            <a:r>
              <a:rPr lang="ru-RU" dirty="0" smtClean="0"/>
              <a:t> (</a:t>
            </a:r>
            <a:r>
              <a:rPr lang="ru-RU" dirty="0" err="1" smtClean="0"/>
              <a:t>Symmetric</a:t>
            </a:r>
            <a:r>
              <a:rPr lang="ru-RU" dirty="0" smtClean="0"/>
              <a:t> </a:t>
            </a:r>
            <a:r>
              <a:rPr lang="ru-RU" dirty="0" err="1" smtClean="0"/>
              <a:t>Multi-Processing</a:t>
            </a:r>
            <a:r>
              <a:rPr lang="ru-RU" dirty="0" smtClean="0"/>
              <a:t>).</a:t>
            </a:r>
          </a:p>
          <a:p>
            <a:pPr marL="0" indent="0" algn="just">
              <a:buNone/>
            </a:pPr>
            <a:endParaRPr lang="ru-RU" dirty="0" smtClean="0"/>
          </a:p>
          <a:p>
            <a:pPr marL="0" indent="0" algn="just">
              <a:buNone/>
            </a:pPr>
            <a:r>
              <a:rPr lang="ru-RU" dirty="0" smtClean="0"/>
              <a:t>     Связи между процессорными элементами и модулями оперативной памяти организуются по высокоскоростным общим шинам и/или с помощью матричных коммутаторов. Количество процессорных элементов в системе класса SMP обычно не превышает 32-64.</a:t>
            </a:r>
            <a:endParaRPr lang="ru-RU" dirty="0"/>
          </a:p>
        </p:txBody>
      </p:sp>
    </p:spTree>
    <p:extLst>
      <p:ext uri="{BB962C8B-B14F-4D97-AF65-F5344CB8AC3E}">
        <p14:creationId xmlns:p14="http://schemas.microsoft.com/office/powerpoint/2010/main" val="8280571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14149"/>
            <a:ext cx="10515600" cy="5562814"/>
          </a:xfrm>
        </p:spPr>
        <p:txBody>
          <a:bodyPr>
            <a:normAutofit fontScale="92500" lnSpcReduction="20000"/>
          </a:bodyPr>
          <a:lstStyle/>
          <a:p>
            <a:pPr marL="0" indent="0" algn="just">
              <a:buNone/>
            </a:pPr>
            <a:r>
              <a:rPr lang="ru-RU" dirty="0" smtClean="0"/>
              <a:t>     Все процессорные элементы обычно работают под управлением единственной общей для всех процессоров операционной системы.</a:t>
            </a:r>
          </a:p>
          <a:p>
            <a:pPr marL="0" indent="0" algn="just">
              <a:buNone/>
            </a:pPr>
            <a:endParaRPr lang="ru-RU" dirty="0" smtClean="0"/>
          </a:p>
          <a:p>
            <a:pPr marL="0" indent="0" algn="just">
              <a:buNone/>
            </a:pPr>
            <a:r>
              <a:rPr lang="ru-RU" dirty="0" smtClean="0"/>
              <a:t>     Каждый процессорный элемент системы может иметь собственный кэш. Эта возможность вызывает проблему когерентности кэшей различных процессорных элементов, которая в целом аналогична проблеме когерентности кэша и оперативной памяти. Чтобы обеспечить согласованность данных в кэшах разных процессоров, доступ процессорных элементов к оперативной памяти реализуется на базе различных протоколов, обычно использующих принцип взаимоисключающего доступа.</a:t>
            </a:r>
          </a:p>
          <a:p>
            <a:pPr marL="0" indent="0" algn="just">
              <a:buNone/>
            </a:pPr>
            <a:endParaRPr lang="ru-RU" dirty="0" smtClean="0"/>
          </a:p>
          <a:p>
            <a:pPr marL="0" indent="0" algn="just">
              <a:buNone/>
            </a:pPr>
            <a:r>
              <a:rPr lang="ru-RU" dirty="0" smtClean="0"/>
              <a:t>     Системы </a:t>
            </a:r>
            <a:r>
              <a:rPr lang="ru-RU" dirty="0"/>
              <a:t>типа SMP просты в эксплуатации, не слишком дороги, но при этом отличаются относительно невысокой масштабируемостью. Характерным примером системы этого типа является компьютер </a:t>
            </a:r>
            <a:r>
              <a:rPr lang="ru-RU" dirty="0" err="1"/>
              <a:t>Sun</a:t>
            </a:r>
            <a:r>
              <a:rPr lang="ru-RU" dirty="0"/>
              <a:t> </a:t>
            </a:r>
            <a:r>
              <a:rPr lang="ru-RU" dirty="0" err="1"/>
              <a:t>Enterprise</a:t>
            </a:r>
            <a:r>
              <a:rPr lang="ru-RU" dirty="0"/>
              <a:t> 10000, состоящий из 64 процессорных элементов </a:t>
            </a:r>
            <a:r>
              <a:rPr lang="ru-RU" dirty="0" err="1"/>
              <a:t>Ultra</a:t>
            </a:r>
            <a:r>
              <a:rPr lang="ru-RU" dirty="0"/>
              <a:t> SPARC III.</a:t>
            </a:r>
          </a:p>
        </p:txBody>
      </p:sp>
    </p:spTree>
    <p:extLst>
      <p:ext uri="{BB962C8B-B14F-4D97-AF65-F5344CB8AC3E}">
        <p14:creationId xmlns:p14="http://schemas.microsoft.com/office/powerpoint/2010/main" val="34021000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14149"/>
            <a:ext cx="10515600" cy="5562814"/>
          </a:xfrm>
        </p:spPr>
        <p:txBody>
          <a:bodyPr>
            <a:normAutofit fontScale="92500" lnSpcReduction="20000"/>
          </a:bodyPr>
          <a:lstStyle/>
          <a:p>
            <a:pPr marL="0" indent="0" algn="just">
              <a:buNone/>
            </a:pPr>
            <a:r>
              <a:rPr lang="ru-RU" b="1" i="1" u="sng" dirty="0" smtClean="0"/>
              <a:t>NUMA (</a:t>
            </a:r>
            <a:r>
              <a:rPr lang="ru-RU" b="1" i="1" u="sng" dirty="0" err="1" smtClean="0"/>
              <a:t>Non</a:t>
            </a:r>
            <a:r>
              <a:rPr lang="ru-RU" b="1" i="1" u="sng" dirty="0" smtClean="0"/>
              <a:t> </a:t>
            </a:r>
            <a:r>
              <a:rPr lang="ru-RU" b="1" i="1" u="sng" dirty="0" err="1" smtClean="0"/>
              <a:t>Uniform</a:t>
            </a:r>
            <a:r>
              <a:rPr lang="ru-RU" b="1" i="1" u="sng" dirty="0" smtClean="0"/>
              <a:t> </a:t>
            </a:r>
            <a:r>
              <a:rPr lang="ru-RU" b="1" i="1" u="sng" dirty="0" err="1" smtClean="0"/>
              <a:t>Memory</a:t>
            </a:r>
            <a:r>
              <a:rPr lang="ru-RU" b="1" i="1" u="sng" dirty="0" smtClean="0"/>
              <a:t> </a:t>
            </a:r>
            <a:r>
              <a:rPr lang="ru-RU" b="1" i="1" u="sng" dirty="0" err="1" smtClean="0"/>
              <a:t>Access</a:t>
            </a:r>
            <a:r>
              <a:rPr lang="ru-RU" b="1" i="1" u="sng" dirty="0" smtClean="0"/>
              <a:t>)</a:t>
            </a:r>
            <a:r>
              <a:rPr lang="ru-RU" dirty="0" smtClean="0"/>
              <a:t> – архитектура с неоднородным доступом к памяти.</a:t>
            </a:r>
          </a:p>
          <a:p>
            <a:pPr marL="0" indent="0" algn="just">
              <a:buNone/>
            </a:pPr>
            <a:endParaRPr lang="ru-RU" dirty="0" smtClean="0"/>
          </a:p>
          <a:p>
            <a:pPr marL="0" indent="0" algn="just">
              <a:buNone/>
            </a:pPr>
            <a:r>
              <a:rPr lang="ru-RU" dirty="0" smtClean="0"/>
              <a:t>     Такие системы состоят из нескольких однородных базовых модулей, которые включают несколько процессорных элементов со своими локальными блоками оперативной памяти, а также блока общей для всех процессоров оперативной памяти. При этом вся оперативная память физически распределена между процессорными элементами, но логически является общей, с единым адресным пространством.</a:t>
            </a:r>
          </a:p>
          <a:p>
            <a:pPr marL="0" indent="0" algn="just">
              <a:buNone/>
            </a:pPr>
            <a:endParaRPr lang="ru-RU" dirty="0" smtClean="0"/>
          </a:p>
          <a:p>
            <a:pPr marL="0" indent="0" algn="just">
              <a:buNone/>
            </a:pPr>
            <a:r>
              <a:rPr lang="ru-RU" dirty="0" smtClean="0"/>
              <a:t>     По причине физического разделения доступ процессорного элемента к собственной локальной памяти оказывается в несколько раз быстрее, чем доступ к общему блоку памяти и к блокам локальной памяти других процессорных элементов. Время доступа к локальной и общей памяти в системах NUMA может различаться в 5-10 раз. Эти системы имеют очень хорошие возможности масштабирования, количество процессорных элементов в них может доходить до нескольких тысяч.</a:t>
            </a:r>
            <a:endParaRPr lang="ru-RU" dirty="0"/>
          </a:p>
        </p:txBody>
      </p:sp>
    </p:spTree>
    <p:extLst>
      <p:ext uri="{BB962C8B-B14F-4D97-AF65-F5344CB8AC3E}">
        <p14:creationId xmlns:p14="http://schemas.microsoft.com/office/powerpoint/2010/main" val="13256804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14149"/>
            <a:ext cx="10515600" cy="5562814"/>
          </a:xfrm>
        </p:spPr>
        <p:txBody>
          <a:bodyPr>
            <a:normAutofit/>
          </a:bodyPr>
          <a:lstStyle/>
          <a:p>
            <a:pPr marL="0" indent="0" algn="just">
              <a:buNone/>
            </a:pPr>
            <a:r>
              <a:rPr lang="ru-RU" dirty="0" smtClean="0"/>
              <a:t>     В архитектуре NUMA также существуют проблемы, связанные с доступом процессорных элементов к данным, модифицированным другим процессорным элементом и помещенным в его кэш-память. В связи с этим в класс NUMA входят системы без кэширования NC-NUMA (</a:t>
            </a:r>
            <a:r>
              <a:rPr lang="ru-RU" dirty="0" err="1" smtClean="0"/>
              <a:t>No</a:t>
            </a:r>
            <a:r>
              <a:rPr lang="ru-RU" dirty="0" smtClean="0"/>
              <a:t> </a:t>
            </a:r>
            <a:r>
              <a:rPr lang="ru-RU" dirty="0" err="1" smtClean="0"/>
              <a:t>Caching</a:t>
            </a:r>
            <a:r>
              <a:rPr lang="ru-RU" dirty="0" smtClean="0"/>
              <a:t> NUMA) и системы с согласованной кэш-памятью CC-NUMA (</a:t>
            </a:r>
            <a:r>
              <a:rPr lang="ru-RU" dirty="0" err="1" smtClean="0"/>
              <a:t>Coherent</a:t>
            </a:r>
            <a:r>
              <a:rPr lang="ru-RU" dirty="0" smtClean="0"/>
              <a:t> </a:t>
            </a:r>
            <a:r>
              <a:rPr lang="ru-RU" dirty="0" err="1" smtClean="0"/>
              <a:t>Cache</a:t>
            </a:r>
            <a:r>
              <a:rPr lang="ru-RU" dirty="0" smtClean="0"/>
              <a:t> NUMA), в которых проблемы когерентности решаются довольно эффективно. Характерным примером вычислительной системы класса NC-NUMA является машина </a:t>
            </a:r>
            <a:r>
              <a:rPr lang="ru-RU" dirty="0" err="1" smtClean="0"/>
              <a:t>Carnegie-Mellon</a:t>
            </a:r>
            <a:r>
              <a:rPr lang="ru-RU" dirty="0" smtClean="0"/>
              <a:t> </a:t>
            </a:r>
            <a:r>
              <a:rPr lang="ru-RU" dirty="0" err="1" smtClean="0"/>
              <a:t>Cm</a:t>
            </a:r>
            <a:r>
              <a:rPr lang="ru-RU" dirty="0" smtClean="0"/>
              <a:t>. Системами CC-NUMA являются: суперкомпьютеры </a:t>
            </a:r>
            <a:r>
              <a:rPr lang="ru-RU" dirty="0" err="1" smtClean="0"/>
              <a:t>Hewlett-Packard</a:t>
            </a:r>
            <a:r>
              <a:rPr lang="ru-RU" dirty="0" smtClean="0"/>
              <a:t> </a:t>
            </a:r>
            <a:r>
              <a:rPr lang="ru-RU" dirty="0" err="1" smtClean="0"/>
              <a:t>Superdome</a:t>
            </a:r>
            <a:r>
              <a:rPr lang="ru-RU" dirty="0" smtClean="0"/>
              <a:t>, SGI </a:t>
            </a:r>
            <a:r>
              <a:rPr lang="ru-RU" dirty="0" err="1" smtClean="0"/>
              <a:t>Origin</a:t>
            </a:r>
            <a:r>
              <a:rPr lang="ru-RU" dirty="0" smtClean="0"/>
              <a:t> 3000, </a:t>
            </a:r>
            <a:r>
              <a:rPr lang="ru-RU" dirty="0" err="1" smtClean="0"/>
              <a:t>Sun</a:t>
            </a:r>
            <a:r>
              <a:rPr lang="ru-RU" dirty="0" smtClean="0"/>
              <a:t> HPC 15000 и </a:t>
            </a:r>
            <a:r>
              <a:rPr lang="ru-RU" dirty="0" err="1" smtClean="0"/>
              <a:t>Sequent</a:t>
            </a:r>
            <a:r>
              <a:rPr lang="ru-RU" dirty="0" smtClean="0"/>
              <a:t> NUMA-Q 2000.</a:t>
            </a:r>
            <a:endParaRPr lang="ru-RU" dirty="0"/>
          </a:p>
        </p:txBody>
      </p:sp>
    </p:spTree>
    <p:extLst>
      <p:ext uri="{BB962C8B-B14F-4D97-AF65-F5344CB8AC3E}">
        <p14:creationId xmlns:p14="http://schemas.microsoft.com/office/powerpoint/2010/main" val="40778543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14149"/>
            <a:ext cx="10515600" cy="5562814"/>
          </a:xfrm>
        </p:spPr>
        <p:txBody>
          <a:bodyPr>
            <a:normAutofit/>
          </a:bodyPr>
          <a:lstStyle/>
          <a:p>
            <a:pPr marL="0" indent="0" algn="just">
              <a:buNone/>
            </a:pPr>
            <a:r>
              <a:rPr lang="ru-RU" dirty="0" smtClean="0"/>
              <a:t>     </a:t>
            </a:r>
            <a:r>
              <a:rPr lang="ru-RU" b="1" i="1" u="sng" dirty="0" smtClean="0"/>
              <a:t>COMA (</a:t>
            </a:r>
            <a:r>
              <a:rPr lang="ru-RU" b="1" i="1" u="sng" dirty="0" err="1" smtClean="0"/>
              <a:t>Cache</a:t>
            </a:r>
            <a:r>
              <a:rPr lang="ru-RU" b="1" i="1" u="sng" dirty="0" smtClean="0"/>
              <a:t> </a:t>
            </a:r>
            <a:r>
              <a:rPr lang="ru-RU" b="1" i="1" u="sng" dirty="0" err="1" smtClean="0"/>
              <a:t>Only</a:t>
            </a:r>
            <a:r>
              <a:rPr lang="ru-RU" b="1" i="1" u="sng" dirty="0" smtClean="0"/>
              <a:t> </a:t>
            </a:r>
            <a:r>
              <a:rPr lang="ru-RU" b="1" i="1" u="sng" dirty="0" err="1" smtClean="0"/>
              <a:t>Memory</a:t>
            </a:r>
            <a:r>
              <a:rPr lang="ru-RU" b="1" i="1" u="sng" dirty="0" smtClean="0"/>
              <a:t> </a:t>
            </a:r>
            <a:r>
              <a:rPr lang="ru-RU" b="1" i="1" u="sng" dirty="0" err="1" smtClean="0"/>
              <a:t>Access</a:t>
            </a:r>
            <a:r>
              <a:rPr lang="ru-RU" b="1" i="1" u="sng" dirty="0" smtClean="0"/>
              <a:t>) </a:t>
            </a:r>
            <a:r>
              <a:rPr lang="ru-RU" dirty="0" smtClean="0"/>
              <a:t>– архитектура с доступом только к кэш-памяти. В этой архитектуре локальная память каждого процессорного элемента используется только как кэш-память. При этом общая для всех процессорных элементов оперативная память в системе отсутствует. Отличительной особенностью этой архитектуры является отсутствие постоянной привязки строк кэша к адресам локальных блоков оперативной памяти. Строки помещаются в локальную память (кэш) любого из процессорных элементов по мере необходимости. Это избавляет от проблем согласования, но появляются сложности с удалением элементов, а также с определением наличия строк кэша в оперативной памяти. Эти системы пока не очень распространены, и еще не накоплен достаточный опыт их эксплуатации.</a:t>
            </a:r>
            <a:endParaRPr lang="ru-RU" dirty="0"/>
          </a:p>
        </p:txBody>
      </p:sp>
    </p:spTree>
    <p:extLst>
      <p:ext uri="{BB962C8B-B14F-4D97-AF65-F5344CB8AC3E}">
        <p14:creationId xmlns:p14="http://schemas.microsoft.com/office/powerpoint/2010/main" val="41330231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16.4.2. </a:t>
            </a:r>
            <a:r>
              <a:rPr lang="ru-RU" b="1" dirty="0" err="1" smtClean="0"/>
              <a:t>Мультикомпьютеры</a:t>
            </a:r>
            <a:endParaRPr lang="ru-RU" b="1" dirty="0"/>
          </a:p>
        </p:txBody>
      </p:sp>
      <p:sp>
        <p:nvSpPr>
          <p:cNvPr id="3" name="Объект 2"/>
          <p:cNvSpPr>
            <a:spLocks noGrp="1"/>
          </p:cNvSpPr>
          <p:nvPr>
            <p:ph idx="1"/>
          </p:nvPr>
        </p:nvSpPr>
        <p:spPr/>
        <p:txBody>
          <a:bodyPr>
            <a:normAutofit fontScale="70000" lnSpcReduction="20000"/>
          </a:bodyPr>
          <a:lstStyle/>
          <a:p>
            <a:pPr marL="0" indent="0" algn="just">
              <a:buNone/>
            </a:pPr>
            <a:r>
              <a:rPr lang="ru-RU" dirty="0" smtClean="0"/>
              <a:t>     Во вторую категорию MIMD попадают </a:t>
            </a:r>
            <a:r>
              <a:rPr lang="ru-RU" dirty="0" err="1" smtClean="0"/>
              <a:t>мультикомпьютеры</a:t>
            </a:r>
            <a:r>
              <a:rPr lang="ru-RU" dirty="0" smtClean="0"/>
              <a:t>. Они не имеют памяти совместного использования на архитектурном уровне. Поскольку </a:t>
            </a:r>
            <a:r>
              <a:rPr lang="ru-RU" dirty="0" err="1" smtClean="0"/>
              <a:t>мультикомпьютеры</a:t>
            </a:r>
            <a:r>
              <a:rPr lang="ru-RU" dirty="0" smtClean="0"/>
              <a:t> не имеют доступа к отдаленным модулям памяти, то они иногда называются машинами </a:t>
            </a:r>
            <a:r>
              <a:rPr lang="ru-RU" i="1" dirty="0" smtClean="0"/>
              <a:t>NORMA (NO </a:t>
            </a:r>
            <a:r>
              <a:rPr lang="ru-RU" i="1" dirty="0" err="1" smtClean="0"/>
              <a:t>Remote</a:t>
            </a:r>
            <a:r>
              <a:rPr lang="ru-RU" i="1" dirty="0" smtClean="0"/>
              <a:t> </a:t>
            </a:r>
            <a:r>
              <a:rPr lang="ru-RU" i="1" dirty="0" err="1" smtClean="0"/>
              <a:t>Memory</a:t>
            </a:r>
            <a:r>
              <a:rPr lang="ru-RU" i="1" dirty="0" smtClean="0"/>
              <a:t> </a:t>
            </a:r>
            <a:r>
              <a:rPr lang="ru-RU" i="1" dirty="0" err="1" smtClean="0"/>
              <a:t>Access</a:t>
            </a:r>
            <a:r>
              <a:rPr lang="ru-RU" i="1" dirty="0" smtClean="0"/>
              <a:t> </a:t>
            </a:r>
            <a:r>
              <a:rPr lang="ru-RU" dirty="0" smtClean="0"/>
              <a:t>– без доступа к отдаленным модулям памяти).</a:t>
            </a:r>
          </a:p>
          <a:p>
            <a:pPr marL="0" indent="0" algn="just">
              <a:buNone/>
            </a:pPr>
            <a:endParaRPr lang="ru-RU" dirty="0" smtClean="0"/>
          </a:p>
          <a:p>
            <a:pPr marL="0" indent="0" algn="just">
              <a:buNone/>
            </a:pPr>
            <a:r>
              <a:rPr lang="ru-RU" dirty="0" smtClean="0"/>
              <a:t>     </a:t>
            </a:r>
            <a:r>
              <a:rPr lang="ru-RU" dirty="0" err="1" smtClean="0"/>
              <a:t>Мультикомпьютеры</a:t>
            </a:r>
            <a:r>
              <a:rPr lang="ru-RU" dirty="0" smtClean="0"/>
              <a:t> можно разделить на две категории.</a:t>
            </a:r>
          </a:p>
          <a:p>
            <a:pPr marL="0" indent="0" algn="just">
              <a:buNone/>
            </a:pPr>
            <a:endParaRPr lang="ru-RU" dirty="0" smtClean="0"/>
          </a:p>
          <a:p>
            <a:pPr marL="0" indent="0" algn="just">
              <a:buNone/>
            </a:pPr>
            <a:r>
              <a:rPr lang="ru-RU" dirty="0" smtClean="0"/>
              <a:t>1. MPP (</a:t>
            </a:r>
            <a:r>
              <a:rPr lang="ru-RU" dirty="0" err="1" smtClean="0"/>
              <a:t>Massively</a:t>
            </a:r>
            <a:r>
              <a:rPr lang="ru-RU" dirty="0" smtClean="0"/>
              <a:t> </a:t>
            </a:r>
            <a:r>
              <a:rPr lang="ru-RU" dirty="0" err="1" smtClean="0"/>
              <a:t>Parallel</a:t>
            </a:r>
            <a:r>
              <a:rPr lang="ru-RU" dirty="0" smtClean="0"/>
              <a:t> </a:t>
            </a:r>
            <a:r>
              <a:rPr lang="ru-RU" dirty="0" err="1" smtClean="0"/>
              <a:t>Processor</a:t>
            </a:r>
            <a:r>
              <a:rPr lang="ru-RU" dirty="0" smtClean="0"/>
              <a:t>) – процессоры с массовым параллелизмом, дорогостоящие компьютеры, которые состоят из большого количества процессоров, связанных высокоскоростной коммуникационной сетью.</a:t>
            </a:r>
          </a:p>
          <a:p>
            <a:pPr marL="0" indent="0" algn="just">
              <a:buNone/>
            </a:pPr>
            <a:endParaRPr lang="ru-RU" dirty="0" smtClean="0"/>
          </a:p>
          <a:p>
            <a:pPr marL="0" indent="0" algn="just">
              <a:buNone/>
            </a:pPr>
            <a:r>
              <a:rPr lang="ru-RU" dirty="0" smtClean="0"/>
              <a:t>2. NOW (</a:t>
            </a:r>
            <a:r>
              <a:rPr lang="ru-RU" dirty="0" err="1" smtClean="0"/>
              <a:t>Network</a:t>
            </a:r>
            <a:r>
              <a:rPr lang="ru-RU" dirty="0" smtClean="0"/>
              <a:t> </a:t>
            </a:r>
            <a:r>
              <a:rPr lang="ru-RU" dirty="0" err="1" smtClean="0"/>
              <a:t>of</a:t>
            </a:r>
            <a:r>
              <a:rPr lang="ru-RU" dirty="0" smtClean="0"/>
              <a:t> </a:t>
            </a:r>
            <a:r>
              <a:rPr lang="ru-RU" dirty="0" err="1" smtClean="0"/>
              <a:t>Workstations</a:t>
            </a:r>
            <a:r>
              <a:rPr lang="ru-RU" dirty="0" smtClean="0"/>
              <a:t>), COW (</a:t>
            </a:r>
            <a:r>
              <a:rPr lang="ru-RU" dirty="0" err="1" smtClean="0"/>
              <a:t>Cluster</a:t>
            </a:r>
            <a:r>
              <a:rPr lang="ru-RU" dirty="0" smtClean="0"/>
              <a:t> </a:t>
            </a:r>
            <a:r>
              <a:rPr lang="ru-RU" dirty="0" err="1" smtClean="0"/>
              <a:t>of</a:t>
            </a:r>
            <a:r>
              <a:rPr lang="ru-RU" dirty="0" smtClean="0"/>
              <a:t> </a:t>
            </a:r>
            <a:r>
              <a:rPr lang="ru-RU" dirty="0" err="1" smtClean="0"/>
              <a:t>Workstations</a:t>
            </a:r>
            <a:r>
              <a:rPr lang="ru-RU" dirty="0" smtClean="0"/>
              <a:t>) – сети рабочих станций и кластеры рабочих станций, которые связываются при помощи уже имеющихся соединений.</a:t>
            </a:r>
            <a:endParaRPr lang="ru-RU" dirty="0"/>
          </a:p>
        </p:txBody>
      </p:sp>
    </p:spTree>
    <p:extLst>
      <p:ext uri="{BB962C8B-B14F-4D97-AF65-F5344CB8AC3E}">
        <p14:creationId xmlns:p14="http://schemas.microsoft.com/office/powerpoint/2010/main" val="31409036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16.5. Семантика памяти</a:t>
            </a:r>
            <a:endParaRPr lang="ru-RU" dirty="0"/>
          </a:p>
        </p:txBody>
      </p:sp>
      <p:sp>
        <p:nvSpPr>
          <p:cNvPr id="3" name="Объект 2"/>
          <p:cNvSpPr>
            <a:spLocks noGrp="1"/>
          </p:cNvSpPr>
          <p:nvPr>
            <p:ph idx="1"/>
          </p:nvPr>
        </p:nvSpPr>
        <p:spPr/>
        <p:txBody>
          <a:bodyPr>
            <a:normAutofit fontScale="77500" lnSpcReduction="20000"/>
          </a:bodyPr>
          <a:lstStyle/>
          <a:p>
            <a:pPr marL="0" indent="0" algn="just">
              <a:buNone/>
            </a:pPr>
            <a:r>
              <a:rPr lang="ru-RU" dirty="0" smtClean="0"/>
              <a:t>     Несмотря на то, что во всех мультипроцессорах процессорам предоставляется отображение одного адресного пространства, часто наряду с этим имеется множество модулей памяти, каждый из которых содержит какую-либо часть физической памяти. Процессоры и модули памяти соединяются сложной коммуникационной сетью. Несколько процессов могут конфликтовать из-за обращения к одним и тем же переменным; некоторые сообщения могут быть доставлены не в том порядке, в котором были отправлены. Кроме того, существуют многочисленные копии одних и тех же блоков памяти и т.д.</a:t>
            </a:r>
          </a:p>
          <a:p>
            <a:pPr marL="0" indent="0" algn="just">
              <a:buNone/>
            </a:pPr>
            <a:endParaRPr lang="ru-RU" dirty="0" smtClean="0"/>
          </a:p>
          <a:p>
            <a:pPr marL="0" indent="0" algn="just">
              <a:buNone/>
            </a:pPr>
            <a:r>
              <a:rPr lang="ru-RU" dirty="0" smtClean="0"/>
              <a:t>     Семантику памяти можно рассматривать как контракт между программным обеспечением и аппаратным обеспечением памяти. Если программное обеспечение соглашается следовать определенным правилам, то память соглашается выдавать определенные результаты. Основная проблема – каковы эти правила. Эти правила называются </a:t>
            </a:r>
            <a:r>
              <a:rPr lang="ru-RU" i="1" u="sng" dirty="0" smtClean="0"/>
              <a:t>моделями согласованности (моделями состоятельности)</a:t>
            </a:r>
            <a:r>
              <a:rPr lang="ru-RU" dirty="0" smtClean="0"/>
              <a:t>. Было предложено и разработано множество таких правил.</a:t>
            </a:r>
            <a:endParaRPr lang="ru-RU" dirty="0"/>
          </a:p>
        </p:txBody>
      </p:sp>
    </p:spTree>
    <p:extLst>
      <p:ext uri="{BB962C8B-B14F-4D97-AF65-F5344CB8AC3E}">
        <p14:creationId xmlns:p14="http://schemas.microsoft.com/office/powerpoint/2010/main" val="29865823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16.5.1. Строгая согласованность</a:t>
            </a:r>
            <a:endParaRPr lang="ru-RU" b="1" dirty="0"/>
          </a:p>
        </p:txBody>
      </p:sp>
      <p:sp>
        <p:nvSpPr>
          <p:cNvPr id="3" name="Объект 2"/>
          <p:cNvSpPr>
            <a:spLocks noGrp="1"/>
          </p:cNvSpPr>
          <p:nvPr>
            <p:ph idx="1"/>
          </p:nvPr>
        </p:nvSpPr>
        <p:spPr/>
        <p:txBody>
          <a:bodyPr/>
          <a:lstStyle/>
          <a:p>
            <a:pPr marL="0" indent="0" algn="just">
              <a:buNone/>
            </a:pPr>
            <a:r>
              <a:rPr lang="ru-RU" dirty="0" smtClean="0"/>
              <a:t>     Самая простая модель – </a:t>
            </a:r>
            <a:r>
              <a:rPr lang="ru-RU" i="1" u="sng" dirty="0" smtClean="0"/>
              <a:t>строгая согласованность</a:t>
            </a:r>
            <a:r>
              <a:rPr lang="ru-RU" dirty="0" smtClean="0"/>
              <a:t>. В такой системе при любом считывании из адреса X всегда возвращается значение самой последней записи в X. Программистам очень нравится такая модель, но она может быть реализована только следующим образом: должен быть один модуль памяти, который обслуживает все запросы по мере поступления, без кэш-памяти, без дублирования данных. Что в свою очередь очень сильно замедляет работу памяти.</a:t>
            </a:r>
            <a:endParaRPr lang="ru-RU" dirty="0"/>
          </a:p>
        </p:txBody>
      </p:sp>
    </p:spTree>
    <p:extLst>
      <p:ext uri="{BB962C8B-B14F-4D97-AF65-F5344CB8AC3E}">
        <p14:creationId xmlns:p14="http://schemas.microsoft.com/office/powerpoint/2010/main" val="7136849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just"/>
            <a:r>
              <a:rPr lang="ru-RU" b="1" dirty="0" smtClean="0"/>
              <a:t>16.5.2. Согласованность по последовательности (</a:t>
            </a:r>
            <a:r>
              <a:rPr lang="ru-RU" b="1" dirty="0" err="1" smtClean="0"/>
              <a:t>секвенциальная</a:t>
            </a:r>
            <a:r>
              <a:rPr lang="ru-RU" b="1" dirty="0" smtClean="0"/>
              <a:t> состоятельность)</a:t>
            </a:r>
            <a:endParaRPr lang="ru-RU" b="1" dirty="0"/>
          </a:p>
        </p:txBody>
      </p:sp>
      <p:sp>
        <p:nvSpPr>
          <p:cNvPr id="3" name="Объект 2"/>
          <p:cNvSpPr>
            <a:spLocks noGrp="1"/>
          </p:cNvSpPr>
          <p:nvPr>
            <p:ph idx="1"/>
          </p:nvPr>
        </p:nvSpPr>
        <p:spPr/>
        <p:txBody>
          <a:bodyPr>
            <a:normAutofit fontScale="77500" lnSpcReduction="20000"/>
          </a:bodyPr>
          <a:lstStyle/>
          <a:p>
            <a:pPr marL="0" indent="0" algn="just">
              <a:buNone/>
            </a:pPr>
            <a:r>
              <a:rPr lang="ru-RU" dirty="0"/>
              <a:t> </a:t>
            </a:r>
            <a:r>
              <a:rPr lang="ru-RU" dirty="0" smtClean="0"/>
              <a:t>    Согласованность по последовательности – при наличии нескольких запросов на чтение и запись аппаратное обеспечение определяет порядок всех запросов, но все процессоры наблюдают одну и ту последовательность запросов. Может возникнуть ситуация, при которой к одной и той же переменной обратятся несколько процессоров для записи и считывания. Т.е. возможна неоднозначность толкования последовательности обращений и процессы, обратившиеся к памяти практически одновременно (в течение одного цикла) могут считать различные результаты. Согласованность по последовательности гарантирует  единый глобальный порядок записей, который виден всем процессорам. Если один процессор видит, что записано число 3, то и остальные процессоры видят то же самое.</a:t>
            </a:r>
          </a:p>
          <a:p>
            <a:pPr marL="0" indent="0" algn="just">
              <a:buNone/>
            </a:pPr>
            <a:endParaRPr lang="ru-RU" dirty="0" smtClean="0"/>
          </a:p>
          <a:p>
            <a:pPr marL="0" indent="0" algn="just">
              <a:buNone/>
            </a:pPr>
            <a:r>
              <a:rPr lang="ru-RU" dirty="0" smtClean="0"/>
              <a:t>     Согласованность по последовательности очень полезна. Если несколько событий совершаются одновременно, существует определенный порядок, в котором эти события происходят, (сам порядок может определяться случайно) и все процессоры наблюдают тот же самый порядок.</a:t>
            </a:r>
          </a:p>
        </p:txBody>
      </p:sp>
    </p:spTree>
    <p:extLst>
      <p:ext uri="{BB962C8B-B14F-4D97-AF65-F5344CB8AC3E}">
        <p14:creationId xmlns:p14="http://schemas.microsoft.com/office/powerpoint/2010/main" val="2988256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16.1. Законы Амдала</a:t>
            </a:r>
            <a:endParaRPr lang="ru-RU" b="1" dirty="0"/>
          </a:p>
        </p:txBody>
      </p:sp>
      <p:sp>
        <p:nvSpPr>
          <p:cNvPr id="3" name="Объект 2"/>
          <p:cNvSpPr>
            <a:spLocks noGrp="1"/>
          </p:cNvSpPr>
          <p:nvPr>
            <p:ph idx="1"/>
          </p:nvPr>
        </p:nvSpPr>
        <p:spPr>
          <a:xfrm>
            <a:off x="838200" y="1473958"/>
            <a:ext cx="10515600" cy="4703005"/>
          </a:xfrm>
        </p:spPr>
        <p:txBody>
          <a:bodyPr>
            <a:normAutofit fontScale="92500" lnSpcReduction="20000"/>
          </a:bodyPr>
          <a:lstStyle/>
          <a:p>
            <a:pPr marL="0" indent="0" algn="just">
              <a:buNone/>
            </a:pPr>
            <a:r>
              <a:rPr lang="ru-RU" dirty="0" smtClean="0"/>
              <a:t>     Пусть пиковая производительность однопроцессорной системы равна T1, тогда пиковая производительность системы, состоящей из p таких процессоров увеличивается в p раз, T = pT1. </a:t>
            </a:r>
            <a:r>
              <a:rPr lang="ru-RU" b="1" dirty="0" smtClean="0"/>
              <a:t>Ускорением параллельной системы R</a:t>
            </a:r>
            <a:r>
              <a:rPr lang="ru-RU" dirty="0" smtClean="0"/>
              <a:t> назовем отношение ее производительности к производительности соответствующей однопроцессорной системы. Тогда пиковое ускорение R = T/T1 = p. Значит, пиковое ускорение p-процессорной системы равно p.</a:t>
            </a:r>
          </a:p>
          <a:p>
            <a:pPr marL="0" indent="0" algn="just">
              <a:buNone/>
            </a:pPr>
            <a:endParaRPr lang="ru-RU" dirty="0" smtClean="0"/>
          </a:p>
          <a:p>
            <a:pPr marL="0" indent="0" algn="just">
              <a:buNone/>
            </a:pPr>
            <a:r>
              <a:rPr lang="ru-RU" dirty="0" smtClean="0"/>
              <a:t>     Реальная производительность параллельной системы зависит не только от количества процессоров в системе и их производительности. Существенным фактором, влияющим на реальное ускорение системы, оказываются свойства выполняемой программы. Американский специалист в области вычислительных систем Р. Амдал, исследовавший вопросы производительности параллельных систем, доказал несколько утверждений, которые принято называть </a:t>
            </a:r>
            <a:r>
              <a:rPr lang="ru-RU" b="1" dirty="0" smtClean="0"/>
              <a:t>законами Амдала</a:t>
            </a:r>
            <a:r>
              <a:rPr lang="ru-RU" dirty="0" smtClean="0"/>
              <a:t>.</a:t>
            </a:r>
            <a:endParaRPr lang="ru-RU" dirty="0"/>
          </a:p>
        </p:txBody>
      </p:sp>
    </p:spTree>
    <p:extLst>
      <p:ext uri="{BB962C8B-B14F-4D97-AF65-F5344CB8AC3E}">
        <p14:creationId xmlns:p14="http://schemas.microsoft.com/office/powerpoint/2010/main" val="4645991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16.5.3. Процессорная согласованность</a:t>
            </a:r>
            <a:endParaRPr lang="ru-RU" b="1" dirty="0"/>
          </a:p>
        </p:txBody>
      </p:sp>
      <p:sp>
        <p:nvSpPr>
          <p:cNvPr id="3" name="Объект 2"/>
          <p:cNvSpPr>
            <a:spLocks noGrp="1"/>
          </p:cNvSpPr>
          <p:nvPr>
            <p:ph idx="1"/>
          </p:nvPr>
        </p:nvSpPr>
        <p:spPr>
          <a:xfrm>
            <a:off x="838200" y="1536700"/>
            <a:ext cx="10515600" cy="4640263"/>
          </a:xfrm>
        </p:spPr>
        <p:txBody>
          <a:bodyPr>
            <a:normAutofit fontScale="70000" lnSpcReduction="20000"/>
          </a:bodyPr>
          <a:lstStyle/>
          <a:p>
            <a:pPr marL="0" indent="0" algn="just">
              <a:buNone/>
            </a:pPr>
            <a:r>
              <a:rPr lang="ru-RU" dirty="0" smtClean="0"/>
              <a:t>     Процессорная согласованность – более проигрышная модель, но зато ее легче реализовать на больших мультипроцессорах. Она имеет два свойства:</a:t>
            </a:r>
          </a:p>
          <a:p>
            <a:pPr marL="0" indent="0" algn="just">
              <a:buNone/>
            </a:pPr>
            <a:r>
              <a:rPr lang="ru-RU" dirty="0" smtClean="0"/>
              <a:t>1.  Все процессоры воспринимают записи любого процессора в том порядке, в котором они начинаются;</a:t>
            </a:r>
          </a:p>
          <a:p>
            <a:pPr marL="0" indent="0" algn="just">
              <a:buNone/>
            </a:pPr>
            <a:r>
              <a:rPr lang="ru-RU" dirty="0" smtClean="0"/>
              <a:t>2.  Все процессоры видят записи в слово памяти в том порядке, в котором они происходят.</a:t>
            </a:r>
          </a:p>
          <a:p>
            <a:pPr marL="0" indent="0" algn="just">
              <a:buNone/>
            </a:pPr>
            <a:r>
              <a:rPr lang="ru-RU" dirty="0" smtClean="0"/>
              <a:t>     В первом пункте говорится, что если процессор 1 начинает запись значения 1А, 1В, 1С в какое-то место в памяти именно в таком порядке, то все другие процессоры видят эти записи в таком же порядке. Второй пункт нужен, чтобы каждое слово в памяти имело определенное недвусмысленное значение после того, как процессор совершил несколько записей в это слово, а затем остановился. Все должны воспринимать последнее значение.</a:t>
            </a:r>
          </a:p>
          <a:p>
            <a:pPr marL="0" indent="0" algn="just">
              <a:buNone/>
            </a:pPr>
            <a:r>
              <a:rPr lang="ru-RU" dirty="0" smtClean="0"/>
              <a:t>      При таких ограничениях возможна ситуация, что процессор 2 начнет записи 2А, 2В, 2С одновременно с записями процессора 1. Другие процессоры, считывающие слова из памяти, увидят последовательность из шести записей, например 1А, 2А, 1В, 2В, 1С, 2С или 1А, 1В, 1С, 2А, 2В, 2С и т.п. При процессорной согласованности не гарантируется, что каждый процессор видит одну и ту же последовательность. Единственное, что гарантируется совершенно точно, что никто не увидит последовательность 1В, 1А, … .</a:t>
            </a:r>
            <a:endParaRPr lang="ru-RU" dirty="0"/>
          </a:p>
        </p:txBody>
      </p:sp>
    </p:spTree>
    <p:extLst>
      <p:ext uri="{BB962C8B-B14F-4D97-AF65-F5344CB8AC3E}">
        <p14:creationId xmlns:p14="http://schemas.microsoft.com/office/powerpoint/2010/main" val="14514803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16.5.4. Слабая согласованность</a:t>
            </a:r>
            <a:endParaRPr lang="ru-RU" b="1" dirty="0"/>
          </a:p>
        </p:txBody>
      </p:sp>
      <p:sp>
        <p:nvSpPr>
          <p:cNvPr id="3" name="Объект 2"/>
          <p:cNvSpPr>
            <a:spLocks noGrp="1"/>
          </p:cNvSpPr>
          <p:nvPr>
            <p:ph idx="1"/>
          </p:nvPr>
        </p:nvSpPr>
        <p:spPr/>
        <p:txBody>
          <a:bodyPr>
            <a:normAutofit fontScale="77500" lnSpcReduction="20000"/>
          </a:bodyPr>
          <a:lstStyle/>
          <a:p>
            <a:pPr marL="0" indent="0" algn="just">
              <a:buNone/>
            </a:pPr>
            <a:r>
              <a:rPr lang="ru-RU" dirty="0" smtClean="0"/>
              <a:t>      При использовании модели слабой согласованности записи, произведенные одним процессором, воспринимаются не по порядку. Один процессор может увидеть 1А, 1В, а другой 1В, 1А. Чтобы внести порядок в этот хаос, в памяти содержатся элементы синхронизации или операции синхронизации. Когда выполняется синхронизация, все незаконченные записи завершаются, а новые не могут начаться пока не будут завершены все начатые и не будет проведена синхронизация. Синхронизация приводит память в стабильное состояние, когда не остается никаких незавершенных операций. Сами операции синхронизации согласованы по последовательности, т.е. все процессоры воспринимают один и тот же порядок.</a:t>
            </a:r>
          </a:p>
          <a:p>
            <a:pPr marL="0" indent="0" algn="just">
              <a:buNone/>
            </a:pPr>
            <a:endParaRPr lang="ru-RU" dirty="0" smtClean="0"/>
          </a:p>
          <a:p>
            <a:pPr marL="0" indent="0" algn="just">
              <a:buNone/>
            </a:pPr>
            <a:r>
              <a:rPr lang="ru-RU" dirty="0" smtClean="0"/>
              <a:t>     При слабой согласованности время разделяется на последовательные периоды, разграниченные моментами синхронизации. Внутри периодов в последовательность может быть видна различным процессорам по-разному, но в момент синхронизации происходит «выравнивание». </a:t>
            </a:r>
            <a:r>
              <a:rPr lang="ru-RU" dirty="0" err="1" smtClean="0"/>
              <a:t>Т.о</a:t>
            </a:r>
            <a:r>
              <a:rPr lang="ru-RU" dirty="0" smtClean="0"/>
              <a:t>. программное обеспечение вносит порядок в последовательность событий, хотя это и занимает некоторое время.</a:t>
            </a:r>
            <a:endParaRPr lang="ru-RU" dirty="0"/>
          </a:p>
        </p:txBody>
      </p:sp>
    </p:spTree>
    <p:extLst>
      <p:ext uri="{BB962C8B-B14F-4D97-AF65-F5344CB8AC3E}">
        <p14:creationId xmlns:p14="http://schemas.microsoft.com/office/powerpoint/2010/main" val="19040280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16.5.5. Свободная согласованность</a:t>
            </a:r>
            <a:endParaRPr lang="ru-RU" b="1" dirty="0"/>
          </a:p>
        </p:txBody>
      </p:sp>
      <p:sp>
        <p:nvSpPr>
          <p:cNvPr id="3" name="Объект 2"/>
          <p:cNvSpPr>
            <a:spLocks noGrp="1"/>
          </p:cNvSpPr>
          <p:nvPr>
            <p:ph idx="1"/>
          </p:nvPr>
        </p:nvSpPr>
        <p:spPr/>
        <p:txBody>
          <a:bodyPr>
            <a:normAutofit fontScale="77500" lnSpcReduction="20000"/>
          </a:bodyPr>
          <a:lstStyle/>
          <a:p>
            <a:pPr marL="0" indent="0" algn="just">
              <a:buNone/>
            </a:pPr>
            <a:r>
              <a:rPr lang="ru-RU" dirty="0" smtClean="0"/>
              <a:t>     Слабая согласованность не очень эффективный метод, поскольку он требует завершения всех операций памяти и задерживает выполнение новых операций до тех пор, пока старые не будут завершены. При </a:t>
            </a:r>
            <a:r>
              <a:rPr lang="ru-RU" i="1" u="sng" dirty="0" smtClean="0"/>
              <a:t>свободной согласованности </a:t>
            </a:r>
            <a:r>
              <a:rPr lang="ru-RU" dirty="0" smtClean="0"/>
              <a:t>используется нечто похожее на критические секции программы. Идея состоит в следующем. Если процесс выходит за пределы критической области, это не значит, что все записи должны немедленно завершиться. Требуется только, чтобы все записи были завершены до того, как процесс снова войдет в эту критическую область.</a:t>
            </a:r>
          </a:p>
          <a:p>
            <a:pPr marL="0" indent="0" algn="just">
              <a:buNone/>
            </a:pPr>
            <a:r>
              <a:rPr lang="ru-RU" dirty="0" smtClean="0"/>
              <a:t>     В такой модели операция синхронизации разделяется на две разные операции. Чтобы считать или записать общую переменную, процессор (т.е. его ПО) сначала должно выполнить операцию </a:t>
            </a:r>
            <a:r>
              <a:rPr lang="ru-RU" b="1" i="1" dirty="0" err="1" smtClean="0"/>
              <a:t>acquire</a:t>
            </a:r>
            <a:r>
              <a:rPr lang="ru-RU" dirty="0" smtClean="0"/>
              <a:t> над переменной синхронизации, чтобы  получить монопольный доступ к общим разделяемым данным. Затем процессор может использовать эти данные по своему усмотрению, а затем процессор выполняет операцию </a:t>
            </a:r>
            <a:r>
              <a:rPr lang="ru-RU" b="1" i="1" dirty="0" err="1" smtClean="0"/>
              <a:t>release</a:t>
            </a:r>
            <a:r>
              <a:rPr lang="ru-RU" dirty="0" smtClean="0"/>
              <a:t> над переменной синхронизации, чтобы показать, что он завершил работу. Операция </a:t>
            </a:r>
            <a:r>
              <a:rPr lang="ru-RU" b="1" i="1" dirty="0" err="1" smtClean="0"/>
              <a:t>release</a:t>
            </a:r>
            <a:r>
              <a:rPr lang="ru-RU" dirty="0" smtClean="0"/>
              <a:t> не требует завершения незаконченных записей, однако она сама не может быть завершена, пока не закончатся все начатые записи. Новые операции памяти могут начаться сразу же.</a:t>
            </a:r>
            <a:endParaRPr lang="ru-RU" dirty="0"/>
          </a:p>
        </p:txBody>
      </p:sp>
    </p:spTree>
    <p:extLst>
      <p:ext uri="{BB962C8B-B14F-4D97-AF65-F5344CB8AC3E}">
        <p14:creationId xmlns:p14="http://schemas.microsoft.com/office/powerpoint/2010/main" val="11211894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409700"/>
            <a:ext cx="10515600" cy="4767263"/>
          </a:xfrm>
        </p:spPr>
        <p:txBody>
          <a:bodyPr/>
          <a:lstStyle/>
          <a:p>
            <a:pPr marL="0" indent="0" algn="just">
              <a:buNone/>
            </a:pPr>
            <a:r>
              <a:rPr lang="ru-RU" dirty="0" smtClean="0"/>
              <a:t>    Когда начинается новая операция  </a:t>
            </a:r>
            <a:r>
              <a:rPr lang="ru-RU" dirty="0" err="1" smtClean="0"/>
              <a:t>acquire</a:t>
            </a:r>
            <a:r>
              <a:rPr lang="ru-RU" dirty="0" smtClean="0"/>
              <a:t>, производится проверка, все ли начатые операции </a:t>
            </a:r>
            <a:r>
              <a:rPr lang="ru-RU" dirty="0" err="1" smtClean="0"/>
              <a:t>release</a:t>
            </a:r>
            <a:r>
              <a:rPr lang="ru-RU" dirty="0" smtClean="0"/>
              <a:t> завершены. Если нет, то операции </a:t>
            </a:r>
            <a:r>
              <a:rPr lang="ru-RU" dirty="0" err="1" smtClean="0"/>
              <a:t>acquire</a:t>
            </a:r>
            <a:r>
              <a:rPr lang="ru-RU" dirty="0" smtClean="0"/>
              <a:t> будут задержаны. Это гарантирует, что все переменные в критической области будут обновлены. Такая схема сложнее, чем слабая согласованность, но она имеет преимущество: здесь не надо задерживать выполнение команд без необходимости.</a:t>
            </a:r>
            <a:endParaRPr lang="ru-RU" dirty="0"/>
          </a:p>
        </p:txBody>
      </p:sp>
    </p:spTree>
    <p:extLst>
      <p:ext uri="{BB962C8B-B14F-4D97-AF65-F5344CB8AC3E}">
        <p14:creationId xmlns:p14="http://schemas.microsoft.com/office/powerpoint/2010/main" val="18769867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4000" b="1" dirty="0" smtClean="0"/>
              <a:t>16.6. Архитектуры UMA SMP (симметричная архитектура)</a:t>
            </a:r>
            <a:r>
              <a:rPr lang="ru-RU" b="1" dirty="0" smtClean="0"/>
              <a:t/>
            </a:r>
            <a:br>
              <a:rPr lang="ru-RU" b="1" dirty="0" smtClean="0"/>
            </a:br>
            <a:r>
              <a:rPr lang="ru-RU" sz="3100" b="1" dirty="0" smtClean="0"/>
              <a:t>16.6.1. UMA-мультипроцессоры с шинной организацией</a:t>
            </a:r>
            <a:endParaRPr lang="ru-RU" b="1" dirty="0"/>
          </a:p>
        </p:txBody>
      </p:sp>
      <p:sp>
        <p:nvSpPr>
          <p:cNvPr id="3" name="Объект 2"/>
          <p:cNvSpPr>
            <a:spLocks noGrp="1"/>
          </p:cNvSpPr>
          <p:nvPr>
            <p:ph idx="1"/>
          </p:nvPr>
        </p:nvSpPr>
        <p:spPr/>
        <p:txBody>
          <a:bodyPr>
            <a:normAutofit fontScale="92500" lnSpcReduction="10000"/>
          </a:bodyPr>
          <a:lstStyle/>
          <a:p>
            <a:pPr marL="0" indent="0" algn="just">
              <a:buNone/>
            </a:pPr>
            <a:r>
              <a:rPr lang="ru-RU" dirty="0" smtClean="0"/>
              <a:t>     В основе самых простых мультипроцессоров лежит одна шина. Если процессору нужно считать информацию из памяти, он проверяет, свободна ли шина.</a:t>
            </a:r>
          </a:p>
          <a:p>
            <a:pPr marL="0" indent="0" algn="just">
              <a:buNone/>
            </a:pPr>
            <a:r>
              <a:rPr lang="ru-RU" dirty="0" smtClean="0"/>
              <a:t>     Если шина занята, процессор ждет. При наличии двух или трех процессоров доступ к шине вполне управляем. При наличии большего числа процессоров (32, 64 и т.д.) производительность системы полностью ограничивается пропускной способностью шины, а большинство процессоров будут простаивать.</a:t>
            </a:r>
          </a:p>
          <a:p>
            <a:pPr marL="0" indent="0" algn="just">
              <a:buNone/>
            </a:pPr>
            <a:r>
              <a:rPr lang="ru-RU" dirty="0" smtClean="0"/>
              <a:t>     Для разрешения этой проблемы необходимо добавить кэш-память к каждому процессору. Поскольку теперь слова можно получать из кэш-памяти, то и движения в шине будет меньше и система сможет поддержать большее число процессоров.</a:t>
            </a:r>
            <a:endParaRPr lang="ru-RU" dirty="0"/>
          </a:p>
        </p:txBody>
      </p:sp>
    </p:spTree>
    <p:extLst>
      <p:ext uri="{BB962C8B-B14F-4D97-AF65-F5344CB8AC3E}">
        <p14:creationId xmlns:p14="http://schemas.microsoft.com/office/powerpoint/2010/main" val="37085210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rotWithShape="1">
          <a:blip r:embed="rId2"/>
          <a:srcRect l="-269" t="-1" r="269" b="7548"/>
          <a:stretch/>
        </p:blipFill>
        <p:spPr>
          <a:xfrm>
            <a:off x="3836987" y="474388"/>
            <a:ext cx="4722813" cy="5481912"/>
          </a:xfrm>
          <a:prstGeom prst="rect">
            <a:avLst/>
          </a:prstGeom>
        </p:spPr>
      </p:pic>
    </p:spTree>
    <p:extLst>
      <p:ext uri="{BB962C8B-B14F-4D97-AF65-F5344CB8AC3E}">
        <p14:creationId xmlns:p14="http://schemas.microsoft.com/office/powerpoint/2010/main" val="24469771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711200"/>
            <a:ext cx="10515600" cy="5465763"/>
          </a:xfrm>
        </p:spPr>
        <p:txBody>
          <a:bodyPr/>
          <a:lstStyle/>
          <a:p>
            <a:pPr marL="0" indent="0" algn="just">
              <a:buNone/>
            </a:pPr>
            <a:r>
              <a:rPr lang="ru-RU" dirty="0" smtClean="0"/>
              <a:t>     Следующая разработка – каждый процессор  имеет не только кэш-память, но и свою локальную память, к которой он получает доступ через локальную шину. Чтобы оптимально использовать такую конфигурацию, компилятор должен поместить в локальные модули памяти весь текст программы, константы, данные, предназначенные только для чтения, стеки, локальные переменные. Общая разделенная память используется только для общих переменных. В большинстве случаев такое разумное размещение сильно сокращает количество данных, передаваемых по шине и не требует активного вмешательства со стороны компилятора.</a:t>
            </a:r>
            <a:endParaRPr lang="ru-RU" dirty="0"/>
          </a:p>
        </p:txBody>
      </p:sp>
    </p:spTree>
    <p:extLst>
      <p:ext uri="{BB962C8B-B14F-4D97-AF65-F5344CB8AC3E}">
        <p14:creationId xmlns:p14="http://schemas.microsoft.com/office/powerpoint/2010/main" val="14792573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16.6.2.Отслеживание изменений данных в кэш-памяти</a:t>
            </a:r>
            <a:endParaRPr lang="ru-RU" b="1" dirty="0"/>
          </a:p>
        </p:txBody>
      </p:sp>
      <p:sp>
        <p:nvSpPr>
          <p:cNvPr id="3" name="Объект 2"/>
          <p:cNvSpPr>
            <a:spLocks noGrp="1"/>
          </p:cNvSpPr>
          <p:nvPr>
            <p:ph idx="1"/>
          </p:nvPr>
        </p:nvSpPr>
        <p:spPr/>
        <p:txBody>
          <a:bodyPr>
            <a:normAutofit fontScale="92500" lnSpcReduction="10000"/>
          </a:bodyPr>
          <a:lstStyle/>
          <a:p>
            <a:pPr marL="0" indent="0" algn="just">
              <a:buNone/>
            </a:pPr>
            <a:r>
              <a:rPr lang="ru-RU" dirty="0" smtClean="0"/>
              <a:t>     В современных мультипроцессорных системах с каждым процессором, как правило, ассоциируется несколько уровней кэшей. Такая организация необходима для обеспечения хорошей производительности. Однако имеется проблема.</a:t>
            </a:r>
          </a:p>
          <a:p>
            <a:pPr marL="0" indent="0" algn="just">
              <a:buNone/>
            </a:pPr>
            <a:endParaRPr lang="ru-RU" dirty="0" smtClean="0"/>
          </a:p>
          <a:p>
            <a:pPr marL="0" indent="0" algn="just">
              <a:buNone/>
            </a:pPr>
            <a:r>
              <a:rPr lang="ru-RU" dirty="0" smtClean="0"/>
              <a:t>     Предположим, что память согласована по последовательности. Процессор 1 содержит в своей кэш-памяти строку. Процессор 2 пытается считать данные из этой же строки. Если не оговорено иное, процессор 2 получает в свою кэш-память копию строки. В этом нет ничего страшного, пока процессор 1 не внес изменения в строку кэш-памяти. В таком случае процессор 2 имеет устаревший данные, и нарушается принцип согласования данных по последовательности.</a:t>
            </a:r>
            <a:endParaRPr lang="ru-RU" dirty="0"/>
          </a:p>
        </p:txBody>
      </p:sp>
    </p:spTree>
    <p:extLst>
      <p:ext uri="{BB962C8B-B14F-4D97-AF65-F5344CB8AC3E}">
        <p14:creationId xmlns:p14="http://schemas.microsoft.com/office/powerpoint/2010/main" val="15281147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08000"/>
            <a:ext cx="10515600" cy="5668963"/>
          </a:xfrm>
        </p:spPr>
        <p:txBody>
          <a:bodyPr>
            <a:normAutofit lnSpcReduction="10000"/>
          </a:bodyPr>
          <a:lstStyle/>
          <a:p>
            <a:pPr marL="0" indent="0" algn="just">
              <a:buNone/>
            </a:pPr>
            <a:r>
              <a:rPr lang="ru-RU" dirty="0" smtClean="0"/>
              <a:t>     Такая проблема называется непротиворечивостью кэшей. Без решения этой проблемы нельзя использовать кэш-память в мультипроцессорных системах с общей шиной. Существуют алгоритмы, позволяющие разрешить эту проблему, которые называются протоколами когерентности кэширования. Эти протоколы различаются деталями, но все не допускают одновременного появления разных вариантов одной и той же строки в разных блоках кэш-памяти.</a:t>
            </a:r>
          </a:p>
          <a:p>
            <a:pPr marL="0" indent="0" algn="just">
              <a:buNone/>
            </a:pPr>
            <a:endParaRPr lang="ru-RU" dirty="0" smtClean="0"/>
          </a:p>
          <a:p>
            <a:pPr marL="0" indent="0" algn="just">
              <a:buNone/>
            </a:pPr>
            <a:r>
              <a:rPr lang="ru-RU" dirty="0" smtClean="0"/>
              <a:t>     Во всех решениях контроллер кэш-памяти разрабатывается таким образом, чтобы кэш-память могла перехватить запросы на шине от других процессоров и кэш-памятей и предпринимала определенные действия в необходимых случаях. Такие устройства называются кэш-памятью с отслеживанием (</a:t>
            </a:r>
            <a:r>
              <a:rPr lang="ru-RU" dirty="0" err="1" smtClean="0"/>
              <a:t>snooping</a:t>
            </a:r>
            <a:r>
              <a:rPr lang="ru-RU" dirty="0" smtClean="0"/>
              <a:t> </a:t>
            </a:r>
            <a:r>
              <a:rPr lang="ru-RU" dirty="0" err="1" smtClean="0"/>
              <a:t>caches</a:t>
            </a:r>
            <a:r>
              <a:rPr lang="ru-RU" dirty="0" smtClean="0"/>
              <a:t> или </a:t>
            </a:r>
            <a:r>
              <a:rPr lang="ru-RU" dirty="0" err="1" smtClean="0"/>
              <a:t>snoopy</a:t>
            </a:r>
            <a:r>
              <a:rPr lang="ru-RU" dirty="0" smtClean="0"/>
              <a:t> </a:t>
            </a:r>
            <a:r>
              <a:rPr lang="ru-RU" dirty="0" err="1" smtClean="0"/>
              <a:t>caches</a:t>
            </a:r>
            <a:r>
              <a:rPr lang="ru-RU" dirty="0" smtClean="0"/>
              <a:t>).</a:t>
            </a:r>
            <a:endParaRPr lang="ru-RU" dirty="0"/>
          </a:p>
        </p:txBody>
      </p:sp>
    </p:spTree>
    <p:extLst>
      <p:ext uri="{BB962C8B-B14F-4D97-AF65-F5344CB8AC3E}">
        <p14:creationId xmlns:p14="http://schemas.microsoft.com/office/powerpoint/2010/main" val="14764862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20700"/>
            <a:ext cx="10515600" cy="5656263"/>
          </a:xfrm>
        </p:spPr>
        <p:txBody>
          <a:bodyPr/>
          <a:lstStyle/>
          <a:p>
            <a:pPr marL="0" indent="0" algn="just">
              <a:buNone/>
            </a:pPr>
            <a:r>
              <a:rPr lang="ru-RU" dirty="0" smtClean="0"/>
              <a:t>     Самый простой протокол когерентности кэширования называется сквозным кэшированием. Возможны 4 варианта, которые приведены в таблице.</a:t>
            </a:r>
            <a:endParaRPr lang="ru-RU" dirty="0"/>
          </a:p>
        </p:txBody>
      </p:sp>
      <p:pic>
        <p:nvPicPr>
          <p:cNvPr id="4" name="Рисунок 3"/>
          <p:cNvPicPr>
            <a:picLocks noChangeAspect="1"/>
          </p:cNvPicPr>
          <p:nvPr/>
        </p:nvPicPr>
        <p:blipFill>
          <a:blip r:embed="rId2"/>
          <a:stretch>
            <a:fillRect/>
          </a:stretch>
        </p:blipFill>
        <p:spPr>
          <a:xfrm>
            <a:off x="1617072" y="2450924"/>
            <a:ext cx="8957855" cy="3111676"/>
          </a:xfrm>
          <a:prstGeom prst="rect">
            <a:avLst/>
          </a:prstGeom>
        </p:spPr>
      </p:pic>
    </p:spTree>
    <p:extLst>
      <p:ext uri="{BB962C8B-B14F-4D97-AF65-F5344CB8AC3E}">
        <p14:creationId xmlns:p14="http://schemas.microsoft.com/office/powerpoint/2010/main" val="2415460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96036"/>
            <a:ext cx="10515600" cy="5480927"/>
          </a:xfrm>
        </p:spPr>
        <p:txBody>
          <a:bodyPr>
            <a:normAutofit fontScale="92500" lnSpcReduction="20000"/>
          </a:bodyPr>
          <a:lstStyle/>
          <a:p>
            <a:pPr marL="0" indent="0" algn="just">
              <a:buNone/>
            </a:pPr>
            <a:r>
              <a:rPr lang="ru-RU" dirty="0" smtClean="0"/>
              <a:t>     </a:t>
            </a:r>
            <a:r>
              <a:rPr lang="ru-RU" b="1" dirty="0" smtClean="0"/>
              <a:t>Первый закон Амдала</a:t>
            </a:r>
            <a:r>
              <a:rPr lang="ru-RU" dirty="0" smtClean="0"/>
              <a:t>. Производительность вычислительной системы, состоящей из нескольких связанных между собой устройств, определяется самым непроизводительным устройством. Общая эффективность всегда окажется связанной с самым неэффективным компонентом.</a:t>
            </a:r>
          </a:p>
          <a:p>
            <a:pPr marL="0" indent="0" algn="just">
              <a:buNone/>
            </a:pPr>
            <a:endParaRPr lang="ru-RU" dirty="0" smtClean="0"/>
          </a:p>
          <a:p>
            <a:pPr marL="0" indent="0" algn="just">
              <a:buNone/>
            </a:pPr>
            <a:r>
              <a:rPr lang="ru-RU" dirty="0" smtClean="0"/>
              <a:t>     Почти в любой программе можно выделить участки, которые допускают распараллеливание. Это означает, что на таком участке существуют ветви, которые могут быть переданы для одновременного выполнения нескольким центральным процессорам. Кроме того, в программах существуют участки, допускающие только последовательное выполнение операций.</a:t>
            </a:r>
          </a:p>
          <a:p>
            <a:pPr marL="0" indent="0" algn="just">
              <a:buNone/>
            </a:pPr>
            <a:endParaRPr lang="ru-RU" dirty="0" smtClean="0"/>
          </a:p>
          <a:p>
            <a:pPr marL="0" indent="0" algn="just">
              <a:buNone/>
            </a:pPr>
            <a:r>
              <a:rPr lang="ru-RU" dirty="0" smtClean="0"/>
              <a:t>     Наличие таких участков в программах является фактором, ограничивающим реальное повышение производительности многопроцессорных систем. Количественно это ограничение описывается вторым законом Амдала.</a:t>
            </a:r>
            <a:endParaRPr lang="ru-RU" dirty="0"/>
          </a:p>
        </p:txBody>
      </p:sp>
    </p:spTree>
    <p:extLst>
      <p:ext uri="{BB962C8B-B14F-4D97-AF65-F5344CB8AC3E}">
        <p14:creationId xmlns:p14="http://schemas.microsoft.com/office/powerpoint/2010/main" val="2381328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749300"/>
            <a:ext cx="10515600" cy="5427663"/>
          </a:xfrm>
        </p:spPr>
        <p:txBody>
          <a:bodyPr/>
          <a:lstStyle/>
          <a:p>
            <a:pPr marL="0" indent="0" algn="just">
              <a:buNone/>
            </a:pPr>
            <a:r>
              <a:rPr lang="ru-RU" dirty="0" smtClean="0"/>
              <a:t>     Возможны различные варианты реализации этого протокола. Можно не удалять измененное слово из остальных кэшей, а заменять новым. Т.е. необходимо выбрать между </a:t>
            </a:r>
            <a:r>
              <a:rPr lang="ru-RU" i="1" u="sng" dirty="0" smtClean="0"/>
              <a:t>стратегией обновления</a:t>
            </a:r>
            <a:r>
              <a:rPr lang="ru-RU" dirty="0" smtClean="0"/>
              <a:t> и </a:t>
            </a:r>
            <a:r>
              <a:rPr lang="ru-RU" i="1" u="sng" dirty="0" smtClean="0"/>
              <a:t>стратегией признания данных </a:t>
            </a:r>
            <a:r>
              <a:rPr lang="ru-RU" dirty="0" smtClean="0"/>
              <a:t>недействительными. Сообщения об обновлении данных несут полезную нагрузку и, следовательно, они больше по размеру, чем сообщения о недействительности данных, зато они могут предотвратить последующие кэш-промахи.</a:t>
            </a:r>
            <a:endParaRPr lang="ru-RU" dirty="0"/>
          </a:p>
        </p:txBody>
      </p:sp>
    </p:spTree>
    <p:extLst>
      <p:ext uri="{BB962C8B-B14F-4D97-AF65-F5344CB8AC3E}">
        <p14:creationId xmlns:p14="http://schemas.microsoft.com/office/powerpoint/2010/main" val="12423383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16.6.3. Протокол </a:t>
            </a:r>
            <a:r>
              <a:rPr lang="en-US" b="1" dirty="0" smtClean="0"/>
              <a:t>MESI</a:t>
            </a:r>
            <a:endParaRPr lang="ru-RU" b="1" dirty="0"/>
          </a:p>
        </p:txBody>
      </p:sp>
      <p:sp>
        <p:nvSpPr>
          <p:cNvPr id="3" name="Объект 2"/>
          <p:cNvSpPr>
            <a:spLocks noGrp="1"/>
          </p:cNvSpPr>
          <p:nvPr>
            <p:ph idx="1"/>
          </p:nvPr>
        </p:nvSpPr>
        <p:spPr/>
        <p:txBody>
          <a:bodyPr>
            <a:normAutofit fontScale="85000" lnSpcReduction="20000"/>
          </a:bodyPr>
          <a:lstStyle/>
          <a:p>
            <a:pPr marL="0" indent="0" algn="just">
              <a:buNone/>
            </a:pPr>
            <a:r>
              <a:rPr lang="ru-RU" dirty="0" smtClean="0"/>
              <a:t>     Один из популярных протоколов с обратной записью, использующий стратегию признания данных недействительными, называется MESI (по первым буквам четырех состояний). В его основе лежит протокол однократной записи. Этот протокол используется в </a:t>
            </a:r>
            <a:r>
              <a:rPr lang="ru-RU" dirty="0" err="1" smtClean="0"/>
              <a:t>Pentium</a:t>
            </a:r>
            <a:r>
              <a:rPr lang="ru-RU" dirty="0" smtClean="0"/>
              <a:t> II и других процессорах для отслеживания шины. Каждый элемент кэш-памяти может находится в одном из четырех состояний:</a:t>
            </a:r>
          </a:p>
          <a:p>
            <a:pPr marL="0" indent="0" algn="just">
              <a:buNone/>
            </a:pPr>
            <a:endParaRPr lang="ru-RU" dirty="0" smtClean="0"/>
          </a:p>
          <a:p>
            <a:pPr marL="0" indent="0" algn="just">
              <a:buNone/>
            </a:pPr>
            <a:r>
              <a:rPr lang="ru-RU" dirty="0" smtClean="0"/>
              <a:t>1. </a:t>
            </a:r>
            <a:r>
              <a:rPr lang="ru-RU" dirty="0" err="1" smtClean="0"/>
              <a:t>Invalid</a:t>
            </a:r>
            <a:r>
              <a:rPr lang="ru-RU" dirty="0" smtClean="0"/>
              <a:t> – элемент кэш-памяти содержит недействительные данные.</a:t>
            </a:r>
          </a:p>
          <a:p>
            <a:pPr marL="0" indent="0" algn="just">
              <a:buNone/>
            </a:pPr>
            <a:r>
              <a:rPr lang="ru-RU" dirty="0" smtClean="0"/>
              <a:t>2. </a:t>
            </a:r>
            <a:r>
              <a:rPr lang="ru-RU" dirty="0" err="1" smtClean="0"/>
              <a:t>Shared</a:t>
            </a:r>
            <a:r>
              <a:rPr lang="ru-RU" dirty="0" smtClean="0"/>
              <a:t> – несколько кэшей могут содержать данную строку, основная память обновлена.</a:t>
            </a:r>
          </a:p>
          <a:p>
            <a:pPr marL="0" indent="0" algn="just">
              <a:buNone/>
            </a:pPr>
            <a:r>
              <a:rPr lang="ru-RU" dirty="0" smtClean="0"/>
              <a:t>3. </a:t>
            </a:r>
            <a:r>
              <a:rPr lang="ru-RU" dirty="0" err="1" smtClean="0"/>
              <a:t>Exclusive</a:t>
            </a:r>
            <a:r>
              <a:rPr lang="ru-RU" dirty="0" smtClean="0"/>
              <a:t> – никакой другой кэш не содержит эту строку, основная память обновлена.</a:t>
            </a:r>
          </a:p>
          <a:p>
            <a:pPr marL="0" indent="0" algn="just">
              <a:buNone/>
            </a:pPr>
            <a:r>
              <a:rPr lang="ru-RU" dirty="0" smtClean="0"/>
              <a:t>4. </a:t>
            </a:r>
            <a:r>
              <a:rPr lang="ru-RU" dirty="0" err="1" smtClean="0"/>
              <a:t>Modified</a:t>
            </a:r>
            <a:r>
              <a:rPr lang="ru-RU" dirty="0" smtClean="0"/>
              <a:t> – элемент действителен, основная память недействительна, копий элемента не существует.</a:t>
            </a:r>
            <a:endParaRPr lang="ru-RU" dirty="0"/>
          </a:p>
        </p:txBody>
      </p:sp>
    </p:spTree>
    <p:extLst>
      <p:ext uri="{BB962C8B-B14F-4D97-AF65-F5344CB8AC3E}">
        <p14:creationId xmlns:p14="http://schemas.microsoft.com/office/powerpoint/2010/main" val="21683039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85800"/>
            <a:ext cx="10515600" cy="5491163"/>
          </a:xfrm>
        </p:spPr>
        <p:txBody>
          <a:bodyPr>
            <a:normAutofit fontScale="92500" lnSpcReduction="10000"/>
          </a:bodyPr>
          <a:lstStyle/>
          <a:p>
            <a:pPr marL="0" indent="0" algn="just">
              <a:buNone/>
            </a:pPr>
            <a:r>
              <a:rPr lang="ru-RU" dirty="0" smtClean="0"/>
              <a:t>     При загрузке процессора все элементы кэш-памяти помечаются как недействительные. При первом считывании из основной памяти нужная строка вызывается в кэш-память данного процессора и помечается как Е. При последующих считываниях процессор использует эту строку, но не использует шину. Другой процессор может вызвать эту же строку, но при отслеживании исходный держатель (процессор 1) узнает, что он не единственный и объявляет, что у него есть копия. Обе копии помечаются состоянием S. При последующих чтениях кэшированных строк в состоянии S процессор не использует шину и не меняет состояние элемента.</a:t>
            </a:r>
          </a:p>
          <a:p>
            <a:pPr marL="0" indent="0" algn="just">
              <a:buNone/>
            </a:pPr>
            <a:endParaRPr lang="ru-RU" dirty="0" smtClean="0"/>
          </a:p>
          <a:p>
            <a:pPr marL="0" indent="0" algn="just">
              <a:buNone/>
            </a:pPr>
            <a:r>
              <a:rPr lang="ru-RU" dirty="0" smtClean="0"/>
              <a:t>     Если процессор 2 произведет запись в строку кэш-памяти с состоянием S, то он помещает сигнал о недействительности на шину, который сообщает всем процессорам, что нужно отбросить все копии. Соответствующая строка переходит в состояние М. Эта строка не записывается в основную память.</a:t>
            </a:r>
            <a:endParaRPr lang="ru-RU" dirty="0"/>
          </a:p>
        </p:txBody>
      </p:sp>
    </p:spTree>
    <p:extLst>
      <p:ext uri="{BB962C8B-B14F-4D97-AF65-F5344CB8AC3E}">
        <p14:creationId xmlns:p14="http://schemas.microsoft.com/office/powerpoint/2010/main" val="22344970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812800"/>
            <a:ext cx="10515600" cy="5364163"/>
          </a:xfrm>
        </p:spPr>
        <p:txBody>
          <a:bodyPr>
            <a:normAutofit fontScale="92500" lnSpcReduction="10000"/>
          </a:bodyPr>
          <a:lstStyle/>
          <a:p>
            <a:pPr marL="0" indent="0" algn="just">
              <a:buNone/>
            </a:pPr>
            <a:r>
              <a:rPr lang="ru-RU" dirty="0" smtClean="0"/>
              <a:t>Варианты:</a:t>
            </a:r>
          </a:p>
          <a:p>
            <a:pPr marL="0" indent="0" algn="just">
              <a:buNone/>
            </a:pPr>
            <a:endParaRPr lang="ru-RU" dirty="0" smtClean="0"/>
          </a:p>
          <a:p>
            <a:pPr marL="0" indent="0" algn="just">
              <a:buNone/>
            </a:pPr>
            <a:r>
              <a:rPr lang="ru-RU" dirty="0" smtClean="0"/>
              <a:t>1. Если процессору 3 необходимо считать эту строку происходит следующее.  Процессор 2, который содержит эту строку, знает, что копия в основной памяти недействительна, поэтому он передает на шину сигнал, который сообщает процессору 3 чтобы он подождал, пока процессор 2 запишет данные в основную память. Как только строка попала в основную память, процессор 3 вызывает из памяти копию строки и в обоих кэшах эта строка помечается как S.</a:t>
            </a:r>
          </a:p>
          <a:p>
            <a:pPr marL="0" indent="0" algn="just">
              <a:buNone/>
            </a:pPr>
            <a:endParaRPr lang="ru-RU" dirty="0" smtClean="0"/>
          </a:p>
          <a:p>
            <a:pPr marL="0" indent="0" algn="just">
              <a:buNone/>
            </a:pPr>
            <a:r>
              <a:rPr lang="ru-RU" dirty="0" smtClean="0"/>
              <a:t>2. Если процессор 1 собрался записать слово в этой строке, то процессор 2 видит это и передает сигнал о том, что нужно подождать, пока строка не будет записана в основную память. Когда строка записана, процессор помечает собственную строку как недействительную. </a:t>
            </a:r>
            <a:endParaRPr lang="ru-RU" dirty="0"/>
          </a:p>
        </p:txBody>
      </p:sp>
    </p:spTree>
    <p:extLst>
      <p:ext uri="{BB962C8B-B14F-4D97-AF65-F5344CB8AC3E}">
        <p14:creationId xmlns:p14="http://schemas.microsoft.com/office/powerpoint/2010/main" val="11674742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16.6.4. UMA-мультипроцессоры с перекрестной коммутацией</a:t>
            </a:r>
            <a:endParaRPr lang="ru-RU" b="1" dirty="0"/>
          </a:p>
        </p:txBody>
      </p:sp>
      <p:sp>
        <p:nvSpPr>
          <p:cNvPr id="3" name="Объект 2"/>
          <p:cNvSpPr>
            <a:spLocks noGrp="1"/>
          </p:cNvSpPr>
          <p:nvPr>
            <p:ph idx="1"/>
          </p:nvPr>
        </p:nvSpPr>
        <p:spPr/>
        <p:txBody>
          <a:bodyPr>
            <a:normAutofit lnSpcReduction="10000"/>
          </a:bodyPr>
          <a:lstStyle/>
          <a:p>
            <a:pPr marL="0" indent="0" algn="just">
              <a:buNone/>
            </a:pPr>
            <a:r>
              <a:rPr lang="ru-RU" dirty="0" smtClean="0"/>
              <a:t>     Даже </a:t>
            </a:r>
            <a:r>
              <a:rPr lang="ru-RU" dirty="0"/>
              <a:t>при всех возможных оптимизациях использование только одной шины ограничивает размер мультипроцессора UMA до 16 или 32 </a:t>
            </a:r>
            <a:r>
              <a:rPr lang="ru-RU" dirty="0" smtClean="0"/>
              <a:t>процессоров.</a:t>
            </a:r>
          </a:p>
          <a:p>
            <a:pPr marL="0" indent="0" algn="just">
              <a:buNone/>
            </a:pPr>
            <a:r>
              <a:rPr lang="ru-RU" dirty="0" smtClean="0"/>
              <a:t>     Самая </a:t>
            </a:r>
            <a:r>
              <a:rPr lang="ru-RU" dirty="0"/>
              <a:t>простая схема соединения процессоров с k блоками памяти – координатный коммутатор (рис 16.7). Координатный коммутатор представляет собой </a:t>
            </a:r>
            <a:r>
              <a:rPr lang="ru-RU" i="1" u="sng" dirty="0"/>
              <a:t>неблок­иру­емую сеть</a:t>
            </a:r>
            <a:r>
              <a:rPr lang="ru-RU" dirty="0"/>
              <a:t>. Это значит, что процессор всегда будет связан с нужным модулем памяти. Никакого предварительного плани­рования не требуется. Недостатком координатного коммутатора является то, что число узлов растет как n</a:t>
            </a:r>
            <a:r>
              <a:rPr lang="ru-RU" baseline="30000" dirty="0"/>
              <a:t>2</a:t>
            </a:r>
            <a:r>
              <a:rPr lang="ru-RU" dirty="0"/>
              <a:t>. Поэтому координатные коммутаторы приемлемы для систем средних размеров.</a:t>
            </a:r>
          </a:p>
        </p:txBody>
      </p:sp>
    </p:spTree>
    <p:extLst>
      <p:ext uri="{BB962C8B-B14F-4D97-AF65-F5344CB8AC3E}">
        <p14:creationId xmlns:p14="http://schemas.microsoft.com/office/powerpoint/2010/main" val="40020524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b="1" dirty="0" smtClean="0"/>
              <a:t>Sun Enterprise 10000</a:t>
            </a:r>
            <a:endParaRPr lang="ru-RU" b="1" dirty="0"/>
          </a:p>
        </p:txBody>
      </p:sp>
      <p:sp>
        <p:nvSpPr>
          <p:cNvPr id="3" name="Объект 2"/>
          <p:cNvSpPr>
            <a:spLocks noGrp="1"/>
          </p:cNvSpPr>
          <p:nvPr>
            <p:ph idx="1"/>
          </p:nvPr>
        </p:nvSpPr>
        <p:spPr/>
        <p:txBody>
          <a:bodyPr>
            <a:normAutofit fontScale="85000" lnSpcReduction="10000"/>
          </a:bodyPr>
          <a:lstStyle/>
          <a:p>
            <a:pPr marL="0" indent="0" algn="just">
              <a:buNone/>
            </a:pPr>
            <a:r>
              <a:rPr lang="ru-RU" dirty="0"/>
              <a:t> </a:t>
            </a:r>
            <a:r>
              <a:rPr lang="ru-RU" dirty="0" smtClean="0"/>
              <a:t>    Эта </a:t>
            </a:r>
            <a:r>
              <a:rPr lang="ru-RU" dirty="0"/>
              <a:t>система состоит из одного корпуса с 64 процессорами. Координатный коммутатор </a:t>
            </a:r>
            <a:r>
              <a:rPr lang="ru-RU" i="1" u="sng" dirty="0" err="1"/>
              <a:t>Gigaplahe</a:t>
            </a:r>
            <a:r>
              <a:rPr lang="ru-RU" i="1" u="sng" dirty="0"/>
              <a:t>-XP</a:t>
            </a:r>
            <a:r>
              <a:rPr lang="ru-RU" dirty="0"/>
              <a:t> запакован в плату, содержащую 8 гнезд на каждой стороне. Каждое гнездо вмещает плату (400 х 500 мм), содержащую 4 процессора </a:t>
            </a:r>
            <a:r>
              <a:rPr lang="ru-RU" dirty="0" err="1"/>
              <a:t>UltraSPARC</a:t>
            </a:r>
            <a:r>
              <a:rPr lang="ru-RU" dirty="0"/>
              <a:t> II на 333 МГц и ОЗУ на 4 Гбайт. Благодаря жестким требованиям к синхронизации и малому времени ожидания доступ к памяти вне платы занимает столько же времени, что и доступ к памяти на плате. </a:t>
            </a:r>
            <a:endParaRPr lang="ru-RU" dirty="0" smtClean="0"/>
          </a:p>
          <a:p>
            <a:pPr marL="0" indent="0" algn="just">
              <a:buNone/>
            </a:pPr>
            <a:r>
              <a:rPr lang="ru-RU" smtClean="0"/>
              <a:t>     Иметь </a:t>
            </a:r>
            <a:r>
              <a:rPr lang="ru-RU" dirty="0"/>
              <a:t>только одну шину для взаимодействия всех процессоров и всех блоков памяти неудобно, поэтому в системе </a:t>
            </a:r>
            <a:r>
              <a:rPr lang="ru-RU" dirty="0" err="1"/>
              <a:t>Enterprise</a:t>
            </a:r>
            <a:r>
              <a:rPr lang="ru-RU" dirty="0"/>
              <a:t> 10000 применяется другая стратегия. Здесь используется координатный коммутатор 16 х 16 для перемещения данных между основной памятью и блоками кэш-памяти. Длина строки кэш-памяти составляет 64 байта, а ширина канала связи – 16 байт, строка кэш-памяти перемещается за 4 цикла. Координатный коммутатор работает от точки к точке, поэтому его нельзя использовать для сохранения когерентности кэш-памяти.</a:t>
            </a:r>
          </a:p>
        </p:txBody>
      </p:sp>
    </p:spTree>
    <p:extLst>
      <p:ext uri="{BB962C8B-B14F-4D97-AF65-F5344CB8AC3E}">
        <p14:creationId xmlns:p14="http://schemas.microsoft.com/office/powerpoint/2010/main" val="2382995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863600"/>
            <a:ext cx="10515600" cy="5313363"/>
          </a:xfrm>
        </p:spPr>
        <p:txBody>
          <a:bodyPr>
            <a:normAutofit/>
          </a:bodyPr>
          <a:lstStyle/>
          <a:p>
            <a:pPr marL="0" indent="0" algn="just">
              <a:buNone/>
            </a:pPr>
            <a:r>
              <a:rPr lang="ru-RU" sz="2000" dirty="0" smtClean="0"/>
              <a:t>      По этой причине помимо координатного коммутатора имеются 4 адресные шины, которые используются для отслеживания строк в кэш-памяти. Каждая шина использует ¼ часть физического адресного пространства. Для выбора шины используется 2 адресных бита. В случае промаха кэш-памяти при считывании процессор должен считать данные из основной памяти и тогда он обращается к соответствующей адресной шине, чтобы узнать, нет ли нужной строки в других блоках кэш-памяти. Все 16 плат отслеживают все 4 адресные шины одновременно, поэтому, если ответа нет, это означает, что требуемая строка отсутствует в кэш-памяти и следует обратиться в основную память.</a:t>
            </a:r>
            <a:endParaRPr lang="ru-RU" sz="2000" dirty="0"/>
          </a:p>
        </p:txBody>
      </p:sp>
      <p:pic>
        <p:nvPicPr>
          <p:cNvPr id="4" name="Рисунок 3"/>
          <p:cNvPicPr>
            <a:picLocks noChangeAspect="1"/>
          </p:cNvPicPr>
          <p:nvPr/>
        </p:nvPicPr>
        <p:blipFill>
          <a:blip r:embed="rId2"/>
          <a:stretch>
            <a:fillRect/>
          </a:stretch>
        </p:blipFill>
        <p:spPr>
          <a:xfrm>
            <a:off x="2740928" y="3238500"/>
            <a:ext cx="6710144" cy="2605881"/>
          </a:xfrm>
          <a:prstGeom prst="rect">
            <a:avLst/>
          </a:prstGeom>
        </p:spPr>
      </p:pic>
    </p:spTree>
    <p:extLst>
      <p:ext uri="{BB962C8B-B14F-4D97-AF65-F5344CB8AC3E}">
        <p14:creationId xmlns:p14="http://schemas.microsoft.com/office/powerpoint/2010/main" val="6507194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96900"/>
            <a:ext cx="10515600" cy="5580063"/>
          </a:xfrm>
        </p:spPr>
        <p:txBody>
          <a:bodyPr>
            <a:normAutofit fontScale="85000" lnSpcReduction="10000"/>
          </a:bodyPr>
          <a:lstStyle/>
          <a:p>
            <a:pPr marL="0" indent="0" algn="just">
              <a:buNone/>
            </a:pPr>
            <a:r>
              <a:rPr lang="ru-RU" dirty="0" smtClean="0"/>
              <a:t>     Вызов из памяти происходит от точки к точке по координатному коммутатору по 16 байт. Цикл шины составляет 12 </a:t>
            </a:r>
            <a:r>
              <a:rPr lang="ru-RU" dirty="0" err="1" smtClean="0"/>
              <a:t>нс</a:t>
            </a:r>
            <a:r>
              <a:rPr lang="ru-RU" dirty="0" smtClean="0"/>
              <a:t> (83,3 МГц), и каждая адресная шина может отслеживаться в каждом цикле любой другой шины, т.е. возможно 167 млн </a:t>
            </a:r>
            <a:r>
              <a:rPr lang="ru-RU" dirty="0" err="1" smtClean="0"/>
              <a:t>отслеживаний</a:t>
            </a:r>
            <a:r>
              <a:rPr lang="ru-RU" dirty="0" smtClean="0"/>
              <a:t>/с. Каждое отслеживание может потребовать передачи строки кэш-памяти в 64 байта, поэтому узел должен обеспечить передачу со скоростью 9.93 Гбайт/с. Строку кэш-памяти в 64 байта можно передать за 4 цикла (48 </a:t>
            </a:r>
            <a:r>
              <a:rPr lang="ru-RU" dirty="0" err="1" smtClean="0"/>
              <a:t>нс</a:t>
            </a:r>
            <a:r>
              <a:rPr lang="ru-RU" dirty="0" smtClean="0"/>
              <a:t>) при пропускной способности в 1.24 </a:t>
            </a:r>
            <a:r>
              <a:rPr lang="ru-RU" dirty="0" err="1" smtClean="0"/>
              <a:t>Гбайта</a:t>
            </a:r>
            <a:r>
              <a:rPr lang="ru-RU" dirty="0" smtClean="0"/>
              <a:t>/с за одну передачу. Поскольку узел может обрабатывать 16 передач одновременно, его максимальная пропускная способность – 19.87 Гбайт/с, а этого достаточно для поддержания скорости отслеживания, даже если учесть возможность возникновения конфликтной ситуации, при которой практическая пропускная способность снижается до 60% от теоретической. </a:t>
            </a:r>
          </a:p>
          <a:p>
            <a:pPr marL="0" indent="0" algn="just">
              <a:buNone/>
            </a:pPr>
            <a:endParaRPr lang="ru-RU" dirty="0" smtClean="0"/>
          </a:p>
          <a:p>
            <a:pPr marL="0" indent="0" algn="just">
              <a:buNone/>
            </a:pPr>
            <a:r>
              <a:rPr lang="ru-RU" dirty="0" smtClean="0"/>
              <a:t>     </a:t>
            </a:r>
            <a:r>
              <a:rPr lang="ru-RU" dirty="0" err="1" smtClean="0"/>
              <a:t>Enterprise</a:t>
            </a:r>
            <a:r>
              <a:rPr lang="ru-RU" dirty="0" smtClean="0"/>
              <a:t> 10000 использует 4 отслеживающие шины параллельно и очень широкий коммутатор для передачи данных. Такая система преодолевает предел в 64 процессора. Но для существенного увеличения числа процессоров требуется иной подход.</a:t>
            </a:r>
            <a:endParaRPr lang="ru-RU" dirty="0"/>
          </a:p>
        </p:txBody>
      </p:sp>
    </p:spTree>
    <p:extLst>
      <p:ext uri="{BB962C8B-B14F-4D97-AF65-F5344CB8AC3E}">
        <p14:creationId xmlns:p14="http://schemas.microsoft.com/office/powerpoint/2010/main" val="33028453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16.6.5. UMA-мультипроцессоры с многоступенчатой коммутацией</a:t>
            </a:r>
            <a:endParaRPr lang="ru-RU" b="1" dirty="0"/>
          </a:p>
        </p:txBody>
      </p:sp>
      <p:sp>
        <p:nvSpPr>
          <p:cNvPr id="3" name="Объект 2"/>
          <p:cNvSpPr>
            <a:spLocks noGrp="1"/>
          </p:cNvSpPr>
          <p:nvPr>
            <p:ph idx="1"/>
          </p:nvPr>
        </p:nvSpPr>
        <p:spPr/>
        <p:txBody>
          <a:bodyPr>
            <a:normAutofit/>
          </a:bodyPr>
          <a:lstStyle/>
          <a:p>
            <a:pPr marL="0" indent="0" algn="just">
              <a:buNone/>
            </a:pPr>
            <a:r>
              <a:rPr lang="ru-RU" sz="1800" dirty="0" smtClean="0"/>
              <a:t>     В основе другого подхода лежит коммутатор 2 х 2. Коммутатор содержит два входа и два выхода. Сообщения, приходящие на один из входов могут переключаться на любой выход. Коммутаторы 2 х 2 можно компоновать различными способами и получать многоступенчатые сети. Один из возможных вариантов – сеть </a:t>
            </a:r>
            <a:r>
              <a:rPr lang="ru-RU" sz="1800" dirty="0" err="1" smtClean="0"/>
              <a:t>omega</a:t>
            </a:r>
            <a:r>
              <a:rPr lang="ru-RU" sz="1800" dirty="0" smtClean="0"/>
              <a:t>. В этой сети соединены 8 процессоров и 8 модулей памяти, используя 12 коммутаторов. Для n процессоров и n модулей памяти потребуется log2n ступеней, n/2 коммутаторов на каждой ступени. Всего (nlog2n)/2 коммутаторов, что значительно лучше, чем n2.</a:t>
            </a:r>
            <a:endParaRPr lang="ru-RU" sz="1800" dirty="0"/>
          </a:p>
        </p:txBody>
      </p:sp>
      <p:pic>
        <p:nvPicPr>
          <p:cNvPr id="4" name="Рисунок 3"/>
          <p:cNvPicPr>
            <a:picLocks noChangeAspect="1"/>
          </p:cNvPicPr>
          <p:nvPr/>
        </p:nvPicPr>
        <p:blipFill>
          <a:blip r:embed="rId2"/>
          <a:stretch>
            <a:fillRect/>
          </a:stretch>
        </p:blipFill>
        <p:spPr>
          <a:xfrm>
            <a:off x="3692525" y="3512538"/>
            <a:ext cx="4806950" cy="3097812"/>
          </a:xfrm>
          <a:prstGeom prst="rect">
            <a:avLst/>
          </a:prstGeom>
        </p:spPr>
      </p:pic>
    </p:spTree>
    <p:extLst>
      <p:ext uri="{BB962C8B-B14F-4D97-AF65-F5344CB8AC3E}">
        <p14:creationId xmlns:p14="http://schemas.microsoft.com/office/powerpoint/2010/main" val="17954063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6100"/>
            <a:ext cx="10515600" cy="5630863"/>
          </a:xfrm>
        </p:spPr>
        <p:txBody>
          <a:bodyPr>
            <a:normAutofit fontScale="92500" lnSpcReduction="20000"/>
          </a:bodyPr>
          <a:lstStyle/>
          <a:p>
            <a:pPr marL="0" indent="0" algn="just">
              <a:buNone/>
            </a:pPr>
            <a:r>
              <a:rPr lang="ru-RU" dirty="0" smtClean="0"/>
              <a:t>     Рисунок разводки сети </a:t>
            </a:r>
            <a:r>
              <a:rPr lang="ru-RU" dirty="0" err="1" smtClean="0"/>
              <a:t>omega</a:t>
            </a:r>
            <a:r>
              <a:rPr lang="ru-RU" dirty="0" smtClean="0"/>
              <a:t> называют полным тасованием. По мере прохождения сообщения по сети последовательно используются биты адреса получателя. Эти биты замещаются битами адреса отправителя, </a:t>
            </a:r>
            <a:r>
              <a:rPr lang="ru-RU" dirty="0" err="1" smtClean="0"/>
              <a:t>т.о</a:t>
            </a:r>
            <a:r>
              <a:rPr lang="ru-RU" dirty="0" smtClean="0"/>
              <a:t>. получатель знает, откуда пришел запрос.</a:t>
            </a:r>
          </a:p>
          <a:p>
            <a:pPr marL="0" indent="0" algn="just">
              <a:buNone/>
            </a:pPr>
            <a:endParaRPr lang="ru-RU" dirty="0" smtClean="0"/>
          </a:p>
          <a:p>
            <a:pPr marL="0" indent="0" algn="just">
              <a:buNone/>
            </a:pPr>
            <a:r>
              <a:rPr lang="ru-RU" dirty="0" smtClean="0"/>
              <a:t>     Рассмотрим, что произойдет, если процессору 001 нужно записать обратиться в модуль памяти 001, одновременно процессор 000 обращается в модуль 000.  Запрос может вступить в конфликт с запросом процессора 001 на коммутаторе 3А. Одному из запросов придется подождать. В отличии от координатного коммутатора, сеть </a:t>
            </a:r>
            <a:r>
              <a:rPr lang="ru-RU" dirty="0" err="1" smtClean="0"/>
              <a:t>omega</a:t>
            </a:r>
            <a:r>
              <a:rPr lang="ru-RU" dirty="0" smtClean="0"/>
              <a:t> – блокируемая сеть.</a:t>
            </a:r>
          </a:p>
          <a:p>
            <a:pPr marL="0" indent="0" algn="just">
              <a:buNone/>
            </a:pPr>
            <a:endParaRPr lang="ru-RU" dirty="0" smtClean="0"/>
          </a:p>
          <a:p>
            <a:pPr marL="0" indent="0" algn="just">
              <a:buNone/>
            </a:pPr>
            <a:r>
              <a:rPr lang="ru-RU" dirty="0" smtClean="0"/>
              <a:t>     В такой сети желательно равномерно распределить обращения к памяти по модулям. Один из возможных способов – использовать младшие биты в качестве номера модуля памяти. В такой памяти, где последовательные слова располагаются в разных модулях памяти, называется расслоенной. </a:t>
            </a:r>
            <a:endParaRPr lang="ru-RU" dirty="0"/>
          </a:p>
        </p:txBody>
      </p:sp>
    </p:spTree>
    <p:extLst>
      <p:ext uri="{BB962C8B-B14F-4D97-AF65-F5344CB8AC3E}">
        <p14:creationId xmlns:p14="http://schemas.microsoft.com/office/powerpoint/2010/main" val="3698675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27797"/>
            <a:ext cx="10515600" cy="5549166"/>
          </a:xfrm>
        </p:spPr>
        <p:txBody>
          <a:bodyPr>
            <a:normAutofit fontScale="92500" lnSpcReduction="10000"/>
          </a:bodyPr>
          <a:lstStyle/>
          <a:p>
            <a:pPr marL="0" indent="0" algn="just">
              <a:buNone/>
            </a:pPr>
            <a:r>
              <a:rPr lang="ru-RU" b="1" dirty="0" smtClean="0"/>
              <a:t>     Второй закон Амдала</a:t>
            </a:r>
            <a:r>
              <a:rPr lang="ru-RU" dirty="0" smtClean="0"/>
              <a:t>. Пусть вычислительная система состоит из p процессоров. Предположим, что k из N операций алгоритма могут выполняться только последовательно. Пусть β = k/N – доля последовательных операций в алгоритме, 0 ≤ β ≤ 1. Тогда максимально возможное ускорение системы R = 1 / (β + (1- β)/p).</a:t>
            </a:r>
          </a:p>
          <a:p>
            <a:pPr marL="0" indent="0" algn="just">
              <a:buNone/>
            </a:pPr>
            <a:endParaRPr lang="ru-RU" dirty="0" smtClean="0"/>
          </a:p>
          <a:p>
            <a:pPr marL="0" indent="0" algn="just">
              <a:buNone/>
            </a:pPr>
            <a:r>
              <a:rPr lang="ru-RU" dirty="0" smtClean="0"/>
              <a:t>     Очевидно, что предел выражения для ускорения R при неограниченном увеличении количества процессоров, то есть при p, стремящемся к бесконечности равен 1/ β. Пусть, например, доля операций, которые могут быть выполнены последовательно, равна β = 0,1, тогда реальное ускорение R не может быть больше 10 при любом количестве процессоров. Практический вывод из этих соображений состоит в том, что для общего повышения эффективности нужно не только наращивать количество процессоров в системе, но и улучшать свойства программы, в частности, уменьшать долю операций, выполняемых только последовательно.</a:t>
            </a:r>
          </a:p>
          <a:p>
            <a:pPr marL="0" indent="0">
              <a:buNone/>
            </a:pPr>
            <a:endParaRPr lang="ru-RU" dirty="0" smtClean="0"/>
          </a:p>
          <a:p>
            <a:pPr marL="0" indent="0">
              <a:buNone/>
            </a:pPr>
            <a:endParaRPr lang="ru-RU" dirty="0"/>
          </a:p>
        </p:txBody>
      </p:sp>
    </p:spTree>
    <p:extLst>
      <p:ext uri="{BB962C8B-B14F-4D97-AF65-F5344CB8AC3E}">
        <p14:creationId xmlns:p14="http://schemas.microsoft.com/office/powerpoint/2010/main" val="27966810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16.7. Мультипроцессоры </a:t>
            </a:r>
            <a:r>
              <a:rPr lang="en-US" b="1" dirty="0" smtClean="0"/>
              <a:t>NUMA</a:t>
            </a:r>
            <a:endParaRPr lang="ru-RU" b="1" dirty="0"/>
          </a:p>
        </p:txBody>
      </p:sp>
      <p:sp>
        <p:nvSpPr>
          <p:cNvPr id="3" name="Объект 2"/>
          <p:cNvSpPr>
            <a:spLocks noGrp="1"/>
          </p:cNvSpPr>
          <p:nvPr>
            <p:ph idx="1"/>
          </p:nvPr>
        </p:nvSpPr>
        <p:spPr/>
        <p:txBody>
          <a:bodyPr>
            <a:normAutofit lnSpcReduction="10000"/>
          </a:bodyPr>
          <a:lstStyle/>
          <a:p>
            <a:pPr marL="0" indent="0" algn="just">
              <a:buNone/>
            </a:pPr>
            <a:r>
              <a:rPr lang="ru-RU" dirty="0" smtClean="0"/>
              <a:t>     Для дальнейшего увеличения количества процессоров в системе необходимо находить дополнительные технические решения.  </a:t>
            </a:r>
          </a:p>
          <a:p>
            <a:pPr marL="0" indent="0" algn="just">
              <a:buNone/>
            </a:pPr>
            <a:endParaRPr lang="ru-RU" dirty="0" smtClean="0"/>
          </a:p>
          <a:p>
            <a:pPr marL="0" indent="0" algn="just">
              <a:buNone/>
            </a:pPr>
            <a:r>
              <a:rPr lang="ru-RU" dirty="0" smtClean="0"/>
              <a:t>     Мультипроцессоры NUMA (</a:t>
            </a:r>
            <a:r>
              <a:rPr lang="ru-RU" dirty="0" err="1" smtClean="0"/>
              <a:t>NonUniform</a:t>
            </a:r>
            <a:r>
              <a:rPr lang="ru-RU" dirty="0" smtClean="0"/>
              <a:t> </a:t>
            </a:r>
            <a:r>
              <a:rPr lang="ru-RU" dirty="0" err="1" smtClean="0"/>
              <a:t>Memory</a:t>
            </a:r>
            <a:r>
              <a:rPr lang="ru-RU" dirty="0" smtClean="0"/>
              <a:t> </a:t>
            </a:r>
            <a:r>
              <a:rPr lang="ru-RU" dirty="0" err="1" smtClean="0"/>
              <a:t>Access</a:t>
            </a:r>
            <a:r>
              <a:rPr lang="ru-RU" dirty="0" smtClean="0"/>
              <a:t> – с неоднородным доступом к памяти). Как и мультипроцессоры UMA, они обеспечивают единое адресное пространство для всех процессоров, но в отличие от машин UMA, доступ к локальным модулям памяти происходит быстрее, чем к удаленным. Следовательно, все программы UMA будут работать без изменений на машинах NUMA, но производительность будет хуже, чем на машинах UMA с той же тактовой частотой.</a:t>
            </a:r>
            <a:endParaRPr lang="ru-RU" dirty="0"/>
          </a:p>
        </p:txBody>
      </p:sp>
    </p:spTree>
    <p:extLst>
      <p:ext uri="{BB962C8B-B14F-4D97-AF65-F5344CB8AC3E}">
        <p14:creationId xmlns:p14="http://schemas.microsoft.com/office/powerpoint/2010/main" val="15047894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60400"/>
            <a:ext cx="10515600" cy="5516563"/>
          </a:xfrm>
        </p:spPr>
        <p:txBody>
          <a:bodyPr>
            <a:normAutofit fontScale="92500" lnSpcReduction="10000"/>
          </a:bodyPr>
          <a:lstStyle/>
          <a:p>
            <a:pPr marL="0" indent="0" algn="just">
              <a:buNone/>
            </a:pPr>
            <a:r>
              <a:rPr lang="ru-RU" dirty="0" smtClean="0"/>
              <a:t>     Машины NUMA три ключевые характеристики, которыми все они обладают и которые в совокупности отличают их от других мультипроцессоров.</a:t>
            </a:r>
          </a:p>
          <a:p>
            <a:pPr marL="0" indent="0" algn="just">
              <a:buNone/>
            </a:pPr>
            <a:r>
              <a:rPr lang="ru-RU" dirty="0" smtClean="0"/>
              <a:t>1. Существует одно адресное пространство, видимое для всех процессоров.</a:t>
            </a:r>
          </a:p>
          <a:p>
            <a:pPr marL="0" indent="0" algn="just">
              <a:buNone/>
            </a:pPr>
            <a:r>
              <a:rPr lang="ru-RU" dirty="0" smtClean="0"/>
              <a:t>2. Доступ к удаленной памяти осуществляется с использованием команд </a:t>
            </a:r>
            <a:r>
              <a:rPr lang="ru-RU" dirty="0" err="1" smtClean="0"/>
              <a:t>load</a:t>
            </a:r>
            <a:r>
              <a:rPr lang="ru-RU" dirty="0" smtClean="0"/>
              <a:t> и </a:t>
            </a:r>
            <a:r>
              <a:rPr lang="ru-RU" dirty="0" err="1" smtClean="0"/>
              <a:t>store</a:t>
            </a:r>
            <a:r>
              <a:rPr lang="ru-RU" dirty="0" smtClean="0"/>
              <a:t>.</a:t>
            </a:r>
          </a:p>
          <a:p>
            <a:pPr marL="0" indent="0" algn="just">
              <a:buNone/>
            </a:pPr>
            <a:r>
              <a:rPr lang="ru-RU" dirty="0" smtClean="0"/>
              <a:t>3. Доступ к удаленной памяти происходит медленнее, чем доступ к локальной памяти.</a:t>
            </a:r>
          </a:p>
          <a:p>
            <a:pPr marL="0" indent="0" algn="just">
              <a:buNone/>
            </a:pPr>
            <a:r>
              <a:rPr lang="ru-RU" dirty="0" smtClean="0"/>
              <a:t>     Если время доступа к удаленной памяти не скрыто (кэш-память отсутствует), то такая система называется NC-NUMA (</a:t>
            </a:r>
            <a:r>
              <a:rPr lang="ru-RU" dirty="0" err="1" smtClean="0"/>
              <a:t>No</a:t>
            </a:r>
            <a:r>
              <a:rPr lang="ru-RU" dirty="0" smtClean="0"/>
              <a:t> </a:t>
            </a:r>
            <a:r>
              <a:rPr lang="ru-RU" dirty="0" err="1" smtClean="0"/>
              <a:t>Caching</a:t>
            </a:r>
            <a:r>
              <a:rPr lang="ru-RU" dirty="0" smtClean="0"/>
              <a:t> NUMA – NUMA без кэширования. Если присутствуют согласованные кэши, то система называется CC-NUMA (</a:t>
            </a:r>
            <a:r>
              <a:rPr lang="ru-RU" dirty="0" err="1" smtClean="0"/>
              <a:t>Coherenet</a:t>
            </a:r>
            <a:r>
              <a:rPr lang="ru-RU" dirty="0" smtClean="0"/>
              <a:t> </a:t>
            </a:r>
            <a:r>
              <a:rPr lang="ru-RU" dirty="0" err="1" smtClean="0"/>
              <a:t>Cache</a:t>
            </a:r>
            <a:r>
              <a:rPr lang="ru-RU" dirty="0" smtClean="0"/>
              <a:t> NUMA – NUMA с согласованной кэш-памятью).</a:t>
            </a:r>
            <a:endParaRPr lang="ru-RU" dirty="0"/>
          </a:p>
        </p:txBody>
      </p:sp>
    </p:spTree>
    <p:extLst>
      <p:ext uri="{BB962C8B-B14F-4D97-AF65-F5344CB8AC3E}">
        <p14:creationId xmlns:p14="http://schemas.microsoft.com/office/powerpoint/2010/main" val="16352292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6100"/>
            <a:ext cx="10515600" cy="5630863"/>
          </a:xfrm>
        </p:spPr>
        <p:txBody>
          <a:bodyPr/>
          <a:lstStyle/>
          <a:p>
            <a:pPr marL="0" indent="0" algn="just">
              <a:buNone/>
            </a:pPr>
            <a:r>
              <a:rPr lang="ru-RU" dirty="0" smtClean="0"/>
              <a:t>     </a:t>
            </a:r>
            <a:r>
              <a:rPr lang="ru-RU" sz="2400" dirty="0" smtClean="0"/>
              <a:t>Упрощенная структурная схема системы NC-NUMA. Запрос памяти приходит в блок управления памятью. Определяется, находятся ли требуемые данные в локальной памяти. Если да, то запрос отправляется по локальной шине. Если данных в локальной памяти нет, то запрос отправляется по системной шине к системе, в которой присутствуют данные. В первых таких системах (70-е годы) обращение к системной шине требовало времени в 10 раз большее, чем обращение к локальной памяти.</a:t>
            </a:r>
            <a:endParaRPr lang="ru-RU" sz="2400" dirty="0"/>
          </a:p>
        </p:txBody>
      </p:sp>
      <p:pic>
        <p:nvPicPr>
          <p:cNvPr id="4" name="Рисунок 3"/>
          <p:cNvPicPr>
            <a:picLocks noChangeAspect="1"/>
          </p:cNvPicPr>
          <p:nvPr/>
        </p:nvPicPr>
        <p:blipFill>
          <a:blip r:embed="rId2"/>
          <a:stretch>
            <a:fillRect/>
          </a:stretch>
        </p:blipFill>
        <p:spPr>
          <a:xfrm>
            <a:off x="2528849" y="3759200"/>
            <a:ext cx="7134301" cy="1917700"/>
          </a:xfrm>
          <a:prstGeom prst="rect">
            <a:avLst/>
          </a:prstGeom>
        </p:spPr>
      </p:pic>
    </p:spTree>
    <p:extLst>
      <p:ext uri="{BB962C8B-B14F-4D97-AF65-F5344CB8AC3E}">
        <p14:creationId xmlns:p14="http://schemas.microsoft.com/office/powerpoint/2010/main" val="15745213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60400"/>
            <a:ext cx="10515600" cy="5516563"/>
          </a:xfrm>
        </p:spPr>
        <p:txBody>
          <a:bodyPr>
            <a:normAutofit fontScale="92500"/>
          </a:bodyPr>
          <a:lstStyle/>
          <a:p>
            <a:pPr marL="0" indent="0" algn="just">
              <a:buNone/>
            </a:pPr>
            <a:r>
              <a:rPr lang="ru-RU" dirty="0" smtClean="0"/>
              <a:t>     Согласованность памяти гарантировало отсутствие кэш-памяти, т.к. каждое слово имеется в единственном экземпляре. Машина NC-NUMA использует сложное программное обеспечение для перемещения страниц, чтобы максимально увеличить производительность.</a:t>
            </a:r>
          </a:p>
          <a:p>
            <a:pPr marL="0" indent="0" algn="just">
              <a:buNone/>
            </a:pPr>
            <a:endParaRPr lang="ru-RU" dirty="0" smtClean="0"/>
          </a:p>
          <a:p>
            <a:pPr marL="0" indent="0" algn="just">
              <a:buNone/>
            </a:pPr>
            <a:r>
              <a:rPr lang="ru-RU" dirty="0" smtClean="0"/>
              <a:t>     Обычно существует «сторожевой процесс» (демон), так называемый страничный сканер, который запускается каждые несколько секунд. Он должен следить за статистикой использования страниц и перемещать их таким образом, чтобы улучшить производительность. Было рассмотрено множество алгоритмов, но ни один из них не работает лучше других при любых обстоятельствах.  </a:t>
            </a:r>
          </a:p>
          <a:p>
            <a:pPr marL="0" indent="0" algn="just">
              <a:buNone/>
            </a:pPr>
            <a:endParaRPr lang="ru-RU" dirty="0" smtClean="0"/>
          </a:p>
          <a:p>
            <a:pPr marL="0" indent="0" algn="just">
              <a:buNone/>
            </a:pPr>
            <a:r>
              <a:rPr lang="ru-RU" dirty="0" smtClean="0"/>
              <a:t> </a:t>
            </a:r>
            <a:endParaRPr lang="ru-RU" dirty="0"/>
          </a:p>
        </p:txBody>
      </p:sp>
    </p:spTree>
    <p:extLst>
      <p:ext uri="{BB962C8B-B14F-4D97-AF65-F5344CB8AC3E}">
        <p14:creationId xmlns:p14="http://schemas.microsoft.com/office/powerpoint/2010/main" val="24514030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16.7.1. CC-NUMA </a:t>
            </a:r>
            <a:r>
              <a:rPr lang="ru-RU" b="1" dirty="0" smtClean="0"/>
              <a:t>мультипроцессоры</a:t>
            </a:r>
            <a:endParaRPr lang="ru-RU" b="1" dirty="0"/>
          </a:p>
        </p:txBody>
      </p:sp>
      <p:sp>
        <p:nvSpPr>
          <p:cNvPr id="3" name="Объект 2"/>
          <p:cNvSpPr>
            <a:spLocks noGrp="1"/>
          </p:cNvSpPr>
          <p:nvPr>
            <p:ph idx="1"/>
          </p:nvPr>
        </p:nvSpPr>
        <p:spPr/>
        <p:txBody>
          <a:bodyPr>
            <a:normAutofit fontScale="77500" lnSpcReduction="20000"/>
          </a:bodyPr>
          <a:lstStyle/>
          <a:p>
            <a:pPr marL="0" indent="0" algn="just">
              <a:buNone/>
            </a:pPr>
            <a:r>
              <a:rPr lang="ru-RU" dirty="0" smtClean="0"/>
              <a:t>     Мультипроцессоры плохо расширяются, т.к. в них нет кэш-памяти. Добавление кэш-памяти порождает проблему согласованности кэшей. Один из вариантов – отслеживание системной шины. Технически это сделать несложно, но использование координатного переключателя ограничивает возможности расширения системы за счет резко возрастающих аппаратных затрат.</a:t>
            </a:r>
          </a:p>
          <a:p>
            <a:pPr marL="0" indent="0" algn="just">
              <a:buNone/>
            </a:pPr>
            <a:endParaRPr lang="ru-RU" dirty="0" smtClean="0"/>
          </a:p>
          <a:p>
            <a:pPr marL="0" indent="0" algn="just">
              <a:buNone/>
            </a:pPr>
            <a:r>
              <a:rPr lang="ru-RU" dirty="0" smtClean="0"/>
              <a:t>     Самый популярный подход к построению больших мультипроцессоров CC-NUMA (</a:t>
            </a:r>
            <a:r>
              <a:rPr lang="ru-RU" dirty="0" err="1" smtClean="0"/>
              <a:t>Coherent</a:t>
            </a:r>
            <a:r>
              <a:rPr lang="ru-RU" dirty="0" smtClean="0"/>
              <a:t> </a:t>
            </a:r>
            <a:r>
              <a:rPr lang="ru-RU" dirty="0" err="1" smtClean="0"/>
              <a:t>Cache</a:t>
            </a:r>
            <a:r>
              <a:rPr lang="ru-RU" dirty="0" smtClean="0"/>
              <a:t> NUMA – NUMA с согласованной кэш-памятью) – мультипроцессор на основе каталога. Основная идея состоит в сохранении базы данных, которая сообщает, где именно находится каждая строка кэш-памяти и каково ее состояние. При обращении к строке кэш-памяти из базы данных выявляется информация о том, где находится эта строка, и изменялась ли она. Поскольку обращение к базе данных происходит на каждой команде, которая обращается к памяти, то база данных должна находится в высокоскоростном специализированном программном обеспечении, которое  способно выдавать информацию за долю цикла шины.</a:t>
            </a:r>
            <a:endParaRPr lang="ru-RU" dirty="0"/>
          </a:p>
        </p:txBody>
      </p:sp>
    </p:spTree>
    <p:extLst>
      <p:ext uri="{BB962C8B-B14F-4D97-AF65-F5344CB8AC3E}">
        <p14:creationId xmlns:p14="http://schemas.microsoft.com/office/powerpoint/2010/main" val="22044710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C:\Users\VICTOR~1\AppData\Local\Temp\Rar$EXa0.176\%D0%AD%D0%A0%D0%A3%D0%94\AK_html2\%D0%A2%D0%B5%D0%BE%D1%80%D0%B8%D1%8F\content\ak2\theme16.files\image022.gif"/>
          <p:cNvSpPr>
            <a:spLocks noGrp="1" noChangeAspect="1" noChangeArrowheads="1"/>
          </p:cNvSpPr>
          <p:nvPr>
            <p:ph idx="1"/>
          </p:nvPr>
        </p:nvSpPr>
        <p:spPr bwMode="auto">
          <a:xfrm>
            <a:off x="939800" y="457200"/>
            <a:ext cx="10515600" cy="537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lgn="just">
              <a:buNone/>
            </a:pPr>
            <a:r>
              <a:rPr lang="ru-RU" sz="2000" dirty="0" smtClean="0"/>
              <a:t>     В качестве примера рассмотрим систему из 256 узлов, каждый из которых состоит из одного процессора и 16 Мбайт ОЗУ, связанного с процессором через локальную шину. Общий объем памяти – 232 байт. Она разделена на 226 строк кэш-памяти по 64 байта каждая. Память статически распределена по узлам: 0-16 М -- 0 узел, 16-32 – узел 1 и т.д. Узлы связаны через сеть. Сеть может быть реализована в виде решетки, гиперкуба или другой топологии. Каждый узел содержит элементы каталога для 218 64-битных строк кэш-памяти, составляя свою 224-битную память.</a:t>
            </a:r>
            <a:endParaRPr lang="ru-RU" sz="2000" dirty="0"/>
          </a:p>
        </p:txBody>
      </p:sp>
      <p:pic>
        <p:nvPicPr>
          <p:cNvPr id="5" name="Рисунок 4"/>
          <p:cNvPicPr>
            <a:picLocks noChangeAspect="1"/>
          </p:cNvPicPr>
          <p:nvPr/>
        </p:nvPicPr>
        <p:blipFill>
          <a:blip r:embed="rId2"/>
          <a:stretch>
            <a:fillRect/>
          </a:stretch>
        </p:blipFill>
        <p:spPr>
          <a:xfrm>
            <a:off x="3683028" y="2705099"/>
            <a:ext cx="5029144" cy="3128964"/>
          </a:xfrm>
          <a:prstGeom prst="rect">
            <a:avLst/>
          </a:prstGeom>
        </p:spPr>
      </p:pic>
    </p:spTree>
    <p:extLst>
      <p:ext uri="{BB962C8B-B14F-4D97-AF65-F5344CB8AC3E}">
        <p14:creationId xmlns:p14="http://schemas.microsoft.com/office/powerpoint/2010/main" val="23042959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876300"/>
            <a:ext cx="10515600" cy="5300663"/>
          </a:xfrm>
        </p:spPr>
        <p:txBody>
          <a:bodyPr>
            <a:normAutofit fontScale="92500" lnSpcReduction="10000"/>
          </a:bodyPr>
          <a:lstStyle/>
          <a:p>
            <a:pPr marL="0" indent="0" algn="just">
              <a:buNone/>
            </a:pPr>
            <a:r>
              <a:rPr lang="ru-RU" dirty="0"/>
              <a:t> </a:t>
            </a:r>
            <a:r>
              <a:rPr lang="ru-RU" dirty="0" smtClean="0"/>
              <a:t>    Проследим путь команды из процессора 20, который обращается к кэшированной строке. Процессор передает ее на блок управления памятью, который переводит ее в физический адрес, например 0х24000108. Блок управления разделяет этот адрес на три части. Получили: узел 36, строка 4, смещение 8. Слово находится в 36 узле, поэтому необходимо делать запрос через сеть, узнать есть ли строка 4 в кэш-памяти и где именно. Когда запрос прибывает в узел 36, он направляется в аппаратное обеспечение каталога. Аппаратное обеспечение индексирует таблицу в 218 элементов (один элемент на строку) и извлекает элемент 4. Если строка отсутствует в кэш-памяти, то аппаратное обеспечение вызывает строку из локального ОЗУ, отправляет в узел 20 и обновляет элемент каталога 4, показывая, что эта строка размещена в кэш-памяти узла 20. Если строка присутствует в кэш-памяти, то аппаратное обеспечение обновляет элемент каталога, и объявляет элемент кэш-памяти в узле 36 недействительным.</a:t>
            </a:r>
            <a:endParaRPr lang="ru-RU" dirty="0"/>
          </a:p>
        </p:txBody>
      </p:sp>
    </p:spTree>
    <p:extLst>
      <p:ext uri="{BB962C8B-B14F-4D97-AF65-F5344CB8AC3E}">
        <p14:creationId xmlns:p14="http://schemas.microsoft.com/office/powerpoint/2010/main" val="191655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774700"/>
            <a:ext cx="10515600" cy="5402263"/>
          </a:xfrm>
        </p:spPr>
        <p:txBody>
          <a:bodyPr>
            <a:normAutofit/>
          </a:bodyPr>
          <a:lstStyle/>
          <a:p>
            <a:pPr marL="0" indent="0" algn="just">
              <a:buNone/>
            </a:pPr>
            <a:r>
              <a:rPr lang="ru-RU" dirty="0" smtClean="0"/>
              <a:t>     Определим, какой объем памяти занимают каталоги. Каждый узел содержит 16 Мбайт ОЗУ и 219 9-битных элементов для слежения за этим ОЗУ. Таким образом непроизводственные затраты каталога составляют 9х219 бит от 16 Мбайт или около 1,76%. Если расширить длину строки до 128 байт, то непроизводственные затраты снизятся до 1%.</a:t>
            </a:r>
          </a:p>
          <a:p>
            <a:pPr marL="0" indent="0" algn="just">
              <a:buNone/>
            </a:pPr>
            <a:endParaRPr lang="ru-RU" dirty="0" smtClean="0"/>
          </a:p>
          <a:p>
            <a:pPr marL="0" indent="0" algn="just">
              <a:buNone/>
            </a:pPr>
            <a:r>
              <a:rPr lang="ru-RU" dirty="0" smtClean="0"/>
              <a:t>     Недостаток разработки в том, что строка может быть кэширована только в одном узле. Существуют различные варианты преодоления этого недостатка и все они связаны с дополнительными непроизводственными затратами памяти.</a:t>
            </a:r>
            <a:endParaRPr lang="ru-RU" dirty="0"/>
          </a:p>
        </p:txBody>
      </p:sp>
    </p:spTree>
    <p:extLst>
      <p:ext uri="{BB962C8B-B14F-4D97-AF65-F5344CB8AC3E}">
        <p14:creationId xmlns:p14="http://schemas.microsoft.com/office/powerpoint/2010/main" val="2870684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16.7.2. Мультипроцессор </a:t>
            </a:r>
            <a:r>
              <a:rPr lang="en-US" b="1" dirty="0" smtClean="0"/>
              <a:t>Stanford DASH</a:t>
            </a:r>
            <a:endParaRPr lang="ru-RU" b="1" dirty="0"/>
          </a:p>
        </p:txBody>
      </p:sp>
      <p:sp>
        <p:nvSpPr>
          <p:cNvPr id="3" name="Объект 2"/>
          <p:cNvSpPr>
            <a:spLocks noGrp="1"/>
          </p:cNvSpPr>
          <p:nvPr>
            <p:ph idx="1"/>
          </p:nvPr>
        </p:nvSpPr>
        <p:spPr/>
        <p:txBody>
          <a:bodyPr>
            <a:normAutofit fontScale="85000" lnSpcReduction="20000"/>
          </a:bodyPr>
          <a:lstStyle/>
          <a:p>
            <a:pPr marL="0" indent="0" algn="just">
              <a:buNone/>
            </a:pPr>
            <a:r>
              <a:rPr lang="ru-RU" dirty="0" smtClean="0"/>
              <a:t>     Первый мультипроцессор CC-NUMA на основе каталога DASH (</a:t>
            </a:r>
            <a:r>
              <a:rPr lang="ru-RU" dirty="0" err="1" smtClean="0"/>
              <a:t>Directory</a:t>
            </a:r>
            <a:r>
              <a:rPr lang="ru-RU" dirty="0" smtClean="0"/>
              <a:t> </a:t>
            </a:r>
            <a:r>
              <a:rPr lang="ru-RU" dirty="0" err="1" smtClean="0"/>
              <a:t>Architecture</a:t>
            </a:r>
            <a:r>
              <a:rPr lang="ru-RU" dirty="0" smtClean="0"/>
              <a:t> </a:t>
            </a:r>
            <a:r>
              <a:rPr lang="ru-RU" dirty="0" err="1" smtClean="0"/>
              <a:t>for</a:t>
            </a:r>
            <a:r>
              <a:rPr lang="ru-RU" dirty="0" smtClean="0"/>
              <a:t> </a:t>
            </a:r>
            <a:r>
              <a:rPr lang="ru-RU" dirty="0" err="1" smtClean="0"/>
              <a:t>Shared</a:t>
            </a:r>
            <a:r>
              <a:rPr lang="ru-RU" dirty="0" smtClean="0"/>
              <a:t> </a:t>
            </a:r>
            <a:r>
              <a:rPr lang="ru-RU" dirty="0" err="1" smtClean="0"/>
              <a:t>memory</a:t>
            </a:r>
            <a:r>
              <a:rPr lang="ru-RU" dirty="0" smtClean="0"/>
              <a:t> – архитектуры на основе каталога для памяти совместного использования) был разработан в Стэндфордском университете как исследовательский проект. В ней применялся ряд промышленных компонент. Схема машины DASH в упрощенном варианте представлена на рис. 16.12. Она состоит из 16 кластеров, каждый из которых содержит шину, 4 процессора, 16 Мбайт глобальной памяти, а также некоторые устройства ввода/вывода (диски и т.п.), которые на схеме не показаны. Каждый процессор отслеживает только свою локальную шину. Локальная совместимость поддерживается с помощью отслеживания, для глобальной совместимости нужны иные механизмы, т.к. глобального отслеживания не существует.</a:t>
            </a:r>
          </a:p>
          <a:p>
            <a:pPr marL="0" indent="0" algn="just">
              <a:buNone/>
            </a:pPr>
            <a:endParaRPr lang="ru-RU" dirty="0" smtClean="0"/>
          </a:p>
          <a:p>
            <a:pPr marL="0" indent="0" algn="just">
              <a:buNone/>
            </a:pPr>
            <a:r>
              <a:rPr lang="ru-RU" dirty="0" smtClean="0"/>
              <a:t>     Полный объем адресного пространства в данной системе равен 256 Мбайт. Адресное пространство разделено на 16 областей по 16 Мбайт каждая.</a:t>
            </a:r>
            <a:endParaRPr lang="ru-RU" dirty="0"/>
          </a:p>
        </p:txBody>
      </p:sp>
    </p:spTree>
    <p:extLst>
      <p:ext uri="{BB962C8B-B14F-4D97-AF65-F5344CB8AC3E}">
        <p14:creationId xmlns:p14="http://schemas.microsoft.com/office/powerpoint/2010/main" val="7561941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5000"/>
            <a:ext cx="10515600" cy="5541963"/>
          </a:xfrm>
        </p:spPr>
        <p:txBody>
          <a:bodyPr>
            <a:normAutofit/>
          </a:bodyPr>
          <a:lstStyle/>
          <a:p>
            <a:pPr marL="0" indent="0" algn="just">
              <a:buNone/>
            </a:pPr>
            <a:r>
              <a:rPr lang="ru-RU" dirty="0" smtClean="0"/>
              <a:t>     Каждый кластер содержит каталог, который следит за тем, какие кластеры в настоящий момент имеют копии своих строк. Поскольку каждый кластер содержит 1 М строк, то в каталоге содержится 1 М элементов, по одному на каждую строку. Каждый элемент содержит битовое отображение по одному биту на кластер, который показывает, имеется ли в данный момент строка данного кластера в кэш-памяти. Кроме того, элемент содержит 2-х битное поле, которое сообщает о состоянии строки.</a:t>
            </a:r>
          </a:p>
          <a:p>
            <a:pPr marL="0" indent="0" algn="just">
              <a:buNone/>
            </a:pPr>
            <a:endParaRPr lang="ru-RU" dirty="0" smtClean="0"/>
          </a:p>
          <a:p>
            <a:pPr marL="0" indent="0" algn="just">
              <a:buNone/>
            </a:pPr>
            <a:r>
              <a:rPr lang="ru-RU" dirty="0" smtClean="0"/>
              <a:t>     Получается, что объем каждого каталога превышает 2 </a:t>
            </a:r>
            <a:r>
              <a:rPr lang="ru-RU" dirty="0" err="1" smtClean="0"/>
              <a:t>Мбайта</a:t>
            </a:r>
            <a:r>
              <a:rPr lang="ru-RU" dirty="0" smtClean="0"/>
              <a:t>. При наличии 16 кластеров непроизводственные затраты составляют 14 % от 256 Мбайт.</a:t>
            </a:r>
            <a:endParaRPr lang="ru-RU" dirty="0"/>
          </a:p>
        </p:txBody>
      </p:sp>
    </p:spTree>
    <p:extLst>
      <p:ext uri="{BB962C8B-B14F-4D97-AF65-F5344CB8AC3E}">
        <p14:creationId xmlns:p14="http://schemas.microsoft.com/office/powerpoint/2010/main" val="33351203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16.2.  Топология параллельных систем.</a:t>
            </a:r>
            <a:endParaRPr lang="ru-RU" b="1" dirty="0"/>
          </a:p>
        </p:txBody>
      </p:sp>
      <p:sp>
        <p:nvSpPr>
          <p:cNvPr id="3" name="Объект 2"/>
          <p:cNvSpPr>
            <a:spLocks noGrp="1"/>
          </p:cNvSpPr>
          <p:nvPr>
            <p:ph idx="1"/>
          </p:nvPr>
        </p:nvSpPr>
        <p:spPr>
          <a:xfrm>
            <a:off x="838200" y="1514901"/>
            <a:ext cx="10515600" cy="4662062"/>
          </a:xfrm>
        </p:spPr>
        <p:txBody>
          <a:bodyPr>
            <a:normAutofit fontScale="85000" lnSpcReduction="20000"/>
          </a:bodyPr>
          <a:lstStyle/>
          <a:p>
            <a:pPr marL="0" indent="0" algn="just">
              <a:buNone/>
            </a:pPr>
            <a:r>
              <a:rPr lang="ru-RU" dirty="0" smtClean="0"/>
              <a:t>     Из-за наличия в составе параллельной вычислительной системы более одного центрального процессора его уникальность в составе системы теряется. Процессор становится одним из многих аналогичных узлов. Поэтому в параллельных вычислительных системах термин «центральный процессор» заменяется термином </a:t>
            </a:r>
            <a:r>
              <a:rPr lang="ru-RU" b="1" dirty="0" smtClean="0"/>
              <a:t>процессорный элемент (ПЭ), процессорных модуль (ПМ) или процессорный узел (ПУ).</a:t>
            </a:r>
          </a:p>
          <a:p>
            <a:pPr marL="0" indent="0" algn="just">
              <a:buNone/>
            </a:pPr>
            <a:endParaRPr lang="ru-RU" dirty="0" smtClean="0"/>
          </a:p>
          <a:p>
            <a:pPr marL="0" indent="0" algn="just">
              <a:buNone/>
            </a:pPr>
            <a:r>
              <a:rPr lang="ru-RU" dirty="0" smtClean="0"/>
              <a:t>     Вычислительные системы с параллельной архитектурой характеризуются:</a:t>
            </a:r>
          </a:p>
          <a:p>
            <a:pPr marL="0" indent="0" algn="just">
              <a:buNone/>
            </a:pPr>
            <a:r>
              <a:rPr lang="ru-RU" dirty="0" smtClean="0"/>
              <a:t>1. Типом и мощностью процессорных элементов;</a:t>
            </a:r>
          </a:p>
          <a:p>
            <a:pPr marL="0" indent="0" algn="just">
              <a:buNone/>
            </a:pPr>
            <a:r>
              <a:rPr lang="ru-RU" dirty="0" smtClean="0"/>
              <a:t>2. Масштабируемостью, то есть возможным количеством процессорных элементов;</a:t>
            </a:r>
          </a:p>
          <a:p>
            <a:pPr marL="0" indent="0" algn="just">
              <a:buNone/>
            </a:pPr>
            <a:r>
              <a:rPr lang="ru-RU" dirty="0" smtClean="0"/>
              <a:t>3. Объемом и типом модулей памяти;</a:t>
            </a:r>
          </a:p>
          <a:p>
            <a:pPr marL="0" indent="0" algn="just">
              <a:buNone/>
            </a:pPr>
            <a:r>
              <a:rPr lang="ru-RU" dirty="0" smtClean="0"/>
              <a:t>4. Возможными связями и способом взаимодействия между процессорными элементами, а также между процессорными элементами и модулями памяти.</a:t>
            </a:r>
            <a:endParaRPr lang="ru-RU" dirty="0"/>
          </a:p>
        </p:txBody>
      </p:sp>
    </p:spTree>
    <p:extLst>
      <p:ext uri="{BB962C8B-B14F-4D97-AF65-F5344CB8AC3E}">
        <p14:creationId xmlns:p14="http://schemas.microsoft.com/office/powerpoint/2010/main" val="18739413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20700"/>
            <a:ext cx="10515600" cy="5656263"/>
          </a:xfrm>
        </p:spPr>
        <p:txBody>
          <a:bodyPr>
            <a:normAutofit/>
          </a:bodyPr>
          <a:lstStyle/>
          <a:p>
            <a:pPr marL="0" indent="0" algn="just">
              <a:buNone/>
            </a:pPr>
            <a:r>
              <a:rPr lang="ru-RU" sz="2400" dirty="0" smtClean="0"/>
              <a:t>     Если число процессоров на кластере возрастает, то это не приводит к увеличению объема памяти каталога. Большое число процессоров на кластер позволяет погашать стоимость памяти каталога, а также контроллера шины, сокращая стоимость на каждый процессор.</a:t>
            </a:r>
            <a:endParaRPr lang="ru-RU" sz="2400" dirty="0"/>
          </a:p>
        </p:txBody>
      </p:sp>
      <p:pic>
        <p:nvPicPr>
          <p:cNvPr id="4" name="Рисунок 3"/>
          <p:cNvPicPr>
            <a:picLocks noChangeAspect="1"/>
          </p:cNvPicPr>
          <p:nvPr/>
        </p:nvPicPr>
        <p:blipFill>
          <a:blip r:embed="rId2"/>
          <a:stretch>
            <a:fillRect/>
          </a:stretch>
        </p:blipFill>
        <p:spPr>
          <a:xfrm>
            <a:off x="3195637" y="2049362"/>
            <a:ext cx="5859463" cy="4127602"/>
          </a:xfrm>
          <a:prstGeom prst="rect">
            <a:avLst/>
          </a:prstGeom>
        </p:spPr>
      </p:pic>
    </p:spTree>
    <p:extLst>
      <p:ext uri="{BB962C8B-B14F-4D97-AF65-F5344CB8AC3E}">
        <p14:creationId xmlns:p14="http://schemas.microsoft.com/office/powerpoint/2010/main" val="1061075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22300"/>
            <a:ext cx="10515600" cy="5554663"/>
          </a:xfrm>
        </p:spPr>
        <p:txBody>
          <a:bodyPr>
            <a:normAutofit fontScale="62500" lnSpcReduction="20000"/>
          </a:bodyPr>
          <a:lstStyle/>
          <a:p>
            <a:pPr marL="0" indent="0" algn="just">
              <a:buNone/>
            </a:pPr>
            <a:r>
              <a:rPr lang="ru-RU" dirty="0" smtClean="0"/>
              <a:t>     Каждый кластер в DASH связан с интерфейсом, который дает возможность кластеру обмениваться информацией с другими кластерами. Интерфейсы связаны через </a:t>
            </a:r>
            <a:r>
              <a:rPr lang="ru-RU" dirty="0" err="1" smtClean="0"/>
              <a:t>межкластерные</a:t>
            </a:r>
            <a:r>
              <a:rPr lang="ru-RU" dirty="0" smtClean="0"/>
              <a:t> каналы в прямоугольную решетку. В системе использована маршрутизация «червоточина», поэтому первая часть пакета может быть направлена дальше еще до того, как получен весь пакет, что сокращает задержку на каждом транзитном участке. Существует два набора </a:t>
            </a:r>
            <a:r>
              <a:rPr lang="ru-RU" dirty="0" err="1" smtClean="0"/>
              <a:t>межкластерных</a:t>
            </a:r>
            <a:r>
              <a:rPr lang="ru-RU" dirty="0" smtClean="0"/>
              <a:t> пакетов: один для запрашиваемых, другой – для ответных. </a:t>
            </a:r>
            <a:r>
              <a:rPr lang="ru-RU" dirty="0" err="1" smtClean="0"/>
              <a:t>Межкластерные</a:t>
            </a:r>
            <a:r>
              <a:rPr lang="ru-RU" dirty="0" smtClean="0"/>
              <a:t> каналы не отслеживаются.</a:t>
            </a:r>
          </a:p>
          <a:p>
            <a:pPr marL="0" indent="0" algn="just">
              <a:buNone/>
            </a:pPr>
            <a:endParaRPr lang="ru-RU" dirty="0" smtClean="0"/>
          </a:p>
          <a:p>
            <a:pPr marL="0" indent="0" algn="just">
              <a:buNone/>
            </a:pPr>
            <a:r>
              <a:rPr lang="ru-RU" dirty="0" smtClean="0"/>
              <a:t>      Каждая строка кэш-памяти может быть в одном из трех состояний:</a:t>
            </a:r>
          </a:p>
          <a:p>
            <a:pPr marL="0" indent="0" algn="just">
              <a:buNone/>
            </a:pPr>
            <a:endParaRPr lang="ru-RU" dirty="0" smtClean="0"/>
          </a:p>
          <a:p>
            <a:pPr marL="0" indent="0" algn="just">
              <a:buNone/>
            </a:pPr>
            <a:r>
              <a:rPr lang="ru-RU" dirty="0" smtClean="0"/>
              <a:t>1. UNCACHED (</a:t>
            </a:r>
            <a:r>
              <a:rPr lang="ru-RU" dirty="0" err="1" smtClean="0"/>
              <a:t>некэшированная</a:t>
            </a:r>
            <a:r>
              <a:rPr lang="ru-RU" dirty="0" smtClean="0"/>
              <a:t>) – строка находится в памяти.</a:t>
            </a:r>
          </a:p>
          <a:p>
            <a:pPr marL="0" indent="0" algn="just">
              <a:buNone/>
            </a:pPr>
            <a:endParaRPr lang="ru-RU" dirty="0" smtClean="0"/>
          </a:p>
          <a:p>
            <a:pPr marL="0" indent="0" algn="just">
              <a:buNone/>
            </a:pPr>
            <a:r>
              <a:rPr lang="ru-RU" dirty="0" smtClean="0"/>
              <a:t>2. SHARED (совместно используемая) – память содержит новейшие данные, строка может находится в нескольких блоках кэш-памяти.</a:t>
            </a:r>
          </a:p>
          <a:p>
            <a:pPr marL="0" indent="0" algn="just">
              <a:buNone/>
            </a:pPr>
            <a:endParaRPr lang="ru-RU" dirty="0" smtClean="0"/>
          </a:p>
          <a:p>
            <a:pPr marL="0" indent="0" algn="just">
              <a:buNone/>
            </a:pPr>
            <a:r>
              <a:rPr lang="ru-RU" dirty="0" smtClean="0"/>
              <a:t>3. MODIFIED (измененная) – строка, содержащаяся в памяти неправильная; данная строка находится только в одной кэш-памяти.</a:t>
            </a:r>
          </a:p>
          <a:p>
            <a:pPr marL="0" indent="0" algn="just">
              <a:buNone/>
            </a:pPr>
            <a:endParaRPr lang="ru-RU" dirty="0" smtClean="0"/>
          </a:p>
          <a:p>
            <a:pPr marL="0" indent="0" algn="just">
              <a:buNone/>
            </a:pPr>
            <a:r>
              <a:rPr lang="ru-RU" dirty="0" smtClean="0"/>
              <a:t>      Состояние каждой строки кэш-памяти содержится в поле Состояние в соответствующем элементе каталога</a:t>
            </a:r>
            <a:endParaRPr lang="ru-RU" dirty="0"/>
          </a:p>
        </p:txBody>
      </p:sp>
    </p:spTree>
    <p:extLst>
      <p:ext uri="{BB962C8B-B14F-4D97-AF65-F5344CB8AC3E}">
        <p14:creationId xmlns:p14="http://schemas.microsoft.com/office/powerpoint/2010/main" val="214562328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22300"/>
            <a:ext cx="10515600" cy="5554663"/>
          </a:xfrm>
        </p:spPr>
        <p:txBody>
          <a:bodyPr/>
          <a:lstStyle/>
          <a:p>
            <a:pPr marL="0" indent="0" algn="just">
              <a:buNone/>
            </a:pPr>
            <a:r>
              <a:rPr lang="ru-RU" dirty="0" smtClean="0"/>
              <a:t>     Сохранить согласованность памяти в системе DASH довольно трудно, и происходит это очень медленно. Для одного обращения в память иногда нужно отправлять несколько сообщений. Более того, чтобы память была согласована, доступ нельзя завершить, пока прием пакетов не будет подтвержден, а это снижает производительность. Для разрешения этих проблем в системе DASH используются два набора </a:t>
            </a:r>
            <a:r>
              <a:rPr lang="ru-RU" dirty="0" err="1" smtClean="0"/>
              <a:t>межкластерных</a:t>
            </a:r>
            <a:r>
              <a:rPr lang="ru-RU" dirty="0" smtClean="0"/>
              <a:t> каналов, конвейеризация записи, применяется свободная согласованность вместо согласованности по последовательности.</a:t>
            </a:r>
            <a:endParaRPr lang="ru-RU" dirty="0"/>
          </a:p>
        </p:txBody>
      </p:sp>
    </p:spTree>
    <p:extLst>
      <p:ext uri="{BB962C8B-B14F-4D97-AF65-F5344CB8AC3E}">
        <p14:creationId xmlns:p14="http://schemas.microsoft.com/office/powerpoint/2010/main" val="257458616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16.7.3. Мультипроцессор </a:t>
            </a:r>
            <a:r>
              <a:rPr lang="en-US" b="1" dirty="0" smtClean="0"/>
              <a:t>Sequent NUMA-Q</a:t>
            </a:r>
            <a:endParaRPr lang="ru-RU" b="1" dirty="0"/>
          </a:p>
        </p:txBody>
      </p:sp>
      <p:sp>
        <p:nvSpPr>
          <p:cNvPr id="3" name="Объект 2"/>
          <p:cNvSpPr>
            <a:spLocks noGrp="1"/>
          </p:cNvSpPr>
          <p:nvPr>
            <p:ph idx="1"/>
          </p:nvPr>
        </p:nvSpPr>
        <p:spPr/>
        <p:txBody>
          <a:bodyPr>
            <a:normAutofit fontScale="85000" lnSpcReduction="20000"/>
          </a:bodyPr>
          <a:lstStyle/>
          <a:p>
            <a:pPr marL="0" indent="0" algn="just">
              <a:buNone/>
            </a:pPr>
            <a:r>
              <a:rPr lang="ru-RU" dirty="0" smtClean="0"/>
              <a:t>     Машина DASH никогда не была коммерческим продуктом. Одно из коммерческих изделий машин этого класса – </a:t>
            </a:r>
            <a:r>
              <a:rPr lang="ru-RU" dirty="0" err="1" smtClean="0"/>
              <a:t>Sequent</a:t>
            </a:r>
            <a:r>
              <a:rPr lang="ru-RU" dirty="0" smtClean="0"/>
              <a:t> NUMA-Q 2000. В ней используется интересный протокол когерентности кэширования SCI (</a:t>
            </a:r>
            <a:r>
              <a:rPr lang="ru-RU" dirty="0" err="1" smtClean="0"/>
              <a:t>Scalable</a:t>
            </a:r>
            <a:r>
              <a:rPr lang="ru-RU" dirty="0" smtClean="0"/>
              <a:t> </a:t>
            </a:r>
            <a:r>
              <a:rPr lang="ru-RU" dirty="0" err="1" smtClean="0"/>
              <a:t>Coherent</a:t>
            </a:r>
            <a:r>
              <a:rPr lang="ru-RU" dirty="0" smtClean="0"/>
              <a:t> </a:t>
            </a:r>
            <a:r>
              <a:rPr lang="ru-RU" dirty="0" err="1" smtClean="0"/>
              <a:t>Interface</a:t>
            </a:r>
            <a:r>
              <a:rPr lang="ru-RU" dirty="0" smtClean="0"/>
              <a:t> – масштабируемый когерентный интерфейс). Этот протокол стандартизирован (стандарт IEEE 1569) и используется в ряде других машин CC-NUMA.</a:t>
            </a:r>
          </a:p>
          <a:p>
            <a:pPr marL="0" indent="0" algn="just">
              <a:buNone/>
            </a:pPr>
            <a:endParaRPr lang="ru-RU" dirty="0" smtClean="0"/>
          </a:p>
          <a:p>
            <a:pPr marL="0" indent="0" algn="just">
              <a:buNone/>
            </a:pPr>
            <a:r>
              <a:rPr lang="ru-RU" dirty="0" smtClean="0"/>
              <a:t>     В основе машины </a:t>
            </a:r>
            <a:r>
              <a:rPr lang="ru-RU" dirty="0" err="1" smtClean="0"/>
              <a:t>Sequent</a:t>
            </a:r>
            <a:r>
              <a:rPr lang="ru-RU" dirty="0" smtClean="0"/>
              <a:t> NUMA-Q лежит стандартная плата </a:t>
            </a:r>
            <a:r>
              <a:rPr lang="ru-RU" dirty="0" err="1" smtClean="0"/>
              <a:t>quard</a:t>
            </a:r>
            <a:r>
              <a:rPr lang="ru-RU" dirty="0" smtClean="0"/>
              <a:t> </a:t>
            </a:r>
            <a:r>
              <a:rPr lang="ru-RU" dirty="0" err="1" smtClean="0"/>
              <a:t>board</a:t>
            </a:r>
            <a:r>
              <a:rPr lang="ru-RU" dirty="0" smtClean="0"/>
              <a:t>    производства </a:t>
            </a:r>
            <a:r>
              <a:rPr lang="ru-RU" dirty="0" err="1" smtClean="0"/>
              <a:t>Intel</a:t>
            </a:r>
            <a:r>
              <a:rPr lang="ru-RU" dirty="0" smtClean="0"/>
              <a:t>. Плата содержит 4 процессора </a:t>
            </a:r>
            <a:r>
              <a:rPr lang="ru-RU" dirty="0" err="1" smtClean="0"/>
              <a:t>Pentium-Pro</a:t>
            </a:r>
            <a:r>
              <a:rPr lang="ru-RU" dirty="0" smtClean="0"/>
              <a:t> и до 4 Гбайт ОЗУ. Каждый процессор содержит кэш-память первого и второго уровней. Непротиворечивость кэшей сохраняется благодаря отслеживанию локальной шины платы с использованием протокола MESI. Скорость передачи данных в локальной шине составляет 534 Мбайт/с. Размер строки кэш-памяти равен 64 байтам.</a:t>
            </a:r>
            <a:endParaRPr lang="ru-RU" dirty="0"/>
          </a:p>
        </p:txBody>
      </p:sp>
    </p:spTree>
    <p:extLst>
      <p:ext uri="{BB962C8B-B14F-4D97-AF65-F5344CB8AC3E}">
        <p14:creationId xmlns:p14="http://schemas.microsoft.com/office/powerpoint/2010/main" val="28718525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47700"/>
            <a:ext cx="10515600" cy="5529263"/>
          </a:xfrm>
        </p:spPr>
        <p:txBody>
          <a:bodyPr>
            <a:normAutofit fontScale="92500" lnSpcReduction="10000"/>
          </a:bodyPr>
          <a:lstStyle/>
          <a:p>
            <a:pPr marL="0" indent="0" algn="just">
              <a:buNone/>
            </a:pPr>
            <a:r>
              <a:rPr lang="ru-RU" dirty="0" smtClean="0"/>
              <a:t>     Чтобы расширить систему надо вставить плату сетевого контроллера в гнездо сетевого контроллера на плате. Сетевой контроллер (плата IQ-</a:t>
            </a:r>
            <a:r>
              <a:rPr lang="ru-RU" dirty="0" err="1" smtClean="0"/>
              <a:t>Link</a:t>
            </a:r>
            <a:r>
              <a:rPr lang="ru-RU" dirty="0" smtClean="0"/>
              <a:t>) соединяет все платы в один мультипроцессор. Задача контроллера – реализовать протокол SCI. Каждая плата IQ-</a:t>
            </a:r>
            <a:r>
              <a:rPr lang="ru-RU" dirty="0" err="1" smtClean="0"/>
              <a:t>Link</a:t>
            </a:r>
            <a:r>
              <a:rPr lang="ru-RU" dirty="0" smtClean="0"/>
              <a:t> содержит 32 Мбайт кэш-памяти, каталог, который следит за там, что находится кэше, интерфейс с локальной шиной платы </a:t>
            </a:r>
            <a:r>
              <a:rPr lang="ru-RU" dirty="0" err="1" smtClean="0"/>
              <a:t>quard</a:t>
            </a:r>
            <a:r>
              <a:rPr lang="ru-RU" dirty="0" smtClean="0"/>
              <a:t> </a:t>
            </a:r>
            <a:r>
              <a:rPr lang="ru-RU" dirty="0" err="1" smtClean="0"/>
              <a:t>board</a:t>
            </a:r>
            <a:r>
              <a:rPr lang="ru-RU" dirty="0" smtClean="0"/>
              <a:t> и микросхему, называемую информационным ядром, соединяющим плату IQ-</a:t>
            </a:r>
            <a:r>
              <a:rPr lang="ru-RU" dirty="0" err="1" smtClean="0"/>
              <a:t>Link</a:t>
            </a:r>
            <a:r>
              <a:rPr lang="ru-RU" dirty="0" smtClean="0"/>
              <a:t> с другими платами IQ-</a:t>
            </a:r>
            <a:r>
              <a:rPr lang="ru-RU" dirty="0" err="1" smtClean="0"/>
              <a:t>Link</a:t>
            </a:r>
            <a:r>
              <a:rPr lang="ru-RU" dirty="0" smtClean="0"/>
              <a:t>. Эта микросхема подкачивает данные от входа к выходу, сохраняя те данные, которые направляются в ее узел и передавая прочие данные без изменений.</a:t>
            </a:r>
          </a:p>
          <a:p>
            <a:pPr marL="0" indent="0" algn="just">
              <a:buNone/>
            </a:pPr>
            <a:endParaRPr lang="ru-RU" dirty="0" smtClean="0"/>
          </a:p>
          <a:p>
            <a:pPr marL="0" indent="0" algn="just">
              <a:buNone/>
            </a:pPr>
            <a:r>
              <a:rPr lang="ru-RU" dirty="0" smtClean="0"/>
              <a:t>     В этой разработке присутствуют два уровня протокола когерентности кэширования: протокол SCI поддерживает непротиворечивость всех кэшей, протокол MESI используется для сохранения непротиворечивости между четырьмя процессорами и кэш-памятью на 32 Мбайт в каждом узле.</a:t>
            </a:r>
            <a:endParaRPr lang="ru-RU" dirty="0"/>
          </a:p>
        </p:txBody>
      </p:sp>
    </p:spTree>
    <p:extLst>
      <p:ext uri="{BB962C8B-B14F-4D97-AF65-F5344CB8AC3E}">
        <p14:creationId xmlns:p14="http://schemas.microsoft.com/office/powerpoint/2010/main" val="310762818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3400"/>
            <a:ext cx="10515600" cy="5643563"/>
          </a:xfrm>
        </p:spPr>
        <p:txBody>
          <a:bodyPr/>
          <a:lstStyle/>
          <a:p>
            <a:pPr marL="0" indent="0">
              <a:buNone/>
            </a:pPr>
            <a:r>
              <a:rPr lang="ru-RU" dirty="0" smtClean="0"/>
              <a:t>Рассмотрим интерфейс SCI. Этот интерфейс был разработан для того, чтобы заменить шину в больших мультипроцессорах и </a:t>
            </a:r>
            <a:r>
              <a:rPr lang="ru-RU" dirty="0" err="1" smtClean="0"/>
              <a:t>мультикомпьютерах</a:t>
            </a:r>
            <a:r>
              <a:rPr lang="ru-RU" dirty="0" smtClean="0"/>
              <a:t>.</a:t>
            </a:r>
            <a:endParaRPr lang="ru-RU" dirty="0"/>
          </a:p>
        </p:txBody>
      </p:sp>
      <p:pic>
        <p:nvPicPr>
          <p:cNvPr id="4" name="Рисунок 3"/>
          <p:cNvPicPr>
            <a:picLocks noChangeAspect="1"/>
          </p:cNvPicPr>
          <p:nvPr/>
        </p:nvPicPr>
        <p:blipFill>
          <a:blip r:embed="rId2"/>
          <a:stretch>
            <a:fillRect/>
          </a:stretch>
        </p:blipFill>
        <p:spPr>
          <a:xfrm>
            <a:off x="3575653" y="1901610"/>
            <a:ext cx="5040694" cy="4275353"/>
          </a:xfrm>
          <a:prstGeom prst="rect">
            <a:avLst/>
          </a:prstGeom>
        </p:spPr>
      </p:pic>
    </p:spTree>
    <p:extLst>
      <p:ext uri="{BB962C8B-B14F-4D97-AF65-F5344CB8AC3E}">
        <p14:creationId xmlns:p14="http://schemas.microsoft.com/office/powerpoint/2010/main" val="23406698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863600"/>
            <a:ext cx="10515600" cy="5313363"/>
          </a:xfrm>
        </p:spPr>
        <p:txBody>
          <a:bodyPr>
            <a:normAutofit fontScale="77500" lnSpcReduction="20000"/>
          </a:bodyPr>
          <a:lstStyle/>
          <a:p>
            <a:pPr marL="0" indent="0" algn="just">
              <a:buNone/>
            </a:pPr>
            <a:r>
              <a:rPr lang="ru-RU" dirty="0" smtClean="0"/>
              <a:t>SCI поддерживает непротиворечивость кэшей, что важно для мультипроцессоров; и позволяет быстро передавать блоки, что актуально для </a:t>
            </a:r>
            <a:r>
              <a:rPr lang="ru-RU" dirty="0" err="1" smtClean="0"/>
              <a:t>мультикомпьютеров</a:t>
            </a:r>
            <a:r>
              <a:rPr lang="ru-RU" dirty="0" smtClean="0"/>
              <a:t>. SCI выдерживает нагрузку до 64 К узлов, адресное пространство каждого из которых может быть до 248 байтов. Самая большая система NUMA-Q состоит из 63 плат, которые содержат 252 процессора и почти 236 физической памяти.</a:t>
            </a:r>
          </a:p>
          <a:p>
            <a:pPr marL="0" indent="0" algn="just">
              <a:buNone/>
            </a:pPr>
            <a:endParaRPr lang="ru-RU" dirty="0" smtClean="0"/>
          </a:p>
          <a:p>
            <a:pPr marL="0" indent="0" algn="just">
              <a:buNone/>
            </a:pPr>
            <a:r>
              <a:rPr lang="ru-RU" dirty="0" smtClean="0"/>
              <a:t>Кольцо, соединяющее платы IQ-</a:t>
            </a:r>
            <a:r>
              <a:rPr lang="ru-RU" dirty="0" err="1" smtClean="0"/>
              <a:t>Link</a:t>
            </a:r>
            <a:r>
              <a:rPr lang="ru-RU" dirty="0" smtClean="0"/>
              <a:t> соответствует протоколу SCI и представляет собой не кольцо, а двухточечные кабели (от платы к плате). Ширина кабеля – 18 бит (1 синхронизация, 1 флаг, 16 информационных). Тактовая частота – 500 </a:t>
            </a:r>
            <a:r>
              <a:rPr lang="ru-RU" dirty="0" err="1" smtClean="0"/>
              <a:t>Мгц</a:t>
            </a:r>
            <a:r>
              <a:rPr lang="ru-RU" dirty="0" smtClean="0"/>
              <a:t>, скорость передачи данных – 1 Гбайт/с. Передача осуществляется пакетами. Состав пакета:</a:t>
            </a:r>
          </a:p>
          <a:p>
            <a:pPr marL="0" indent="0" algn="just">
              <a:buNone/>
            </a:pPr>
            <a:endParaRPr lang="ru-RU" dirty="0" smtClean="0"/>
          </a:p>
          <a:p>
            <a:pPr marL="0" indent="0" algn="just">
              <a:buNone/>
            </a:pPr>
            <a:r>
              <a:rPr lang="ru-RU" dirty="0" smtClean="0"/>
              <a:t>· заголовок 14 байт;</a:t>
            </a:r>
          </a:p>
          <a:p>
            <a:pPr marL="0" indent="0" algn="just">
              <a:buNone/>
            </a:pPr>
            <a:endParaRPr lang="ru-RU" dirty="0" smtClean="0"/>
          </a:p>
          <a:p>
            <a:pPr marL="0" indent="0" algn="just">
              <a:buNone/>
            </a:pPr>
            <a:r>
              <a:rPr lang="ru-RU" dirty="0" smtClean="0"/>
              <a:t>· 0, 16, 64 или 256 байт данных;</a:t>
            </a:r>
          </a:p>
          <a:p>
            <a:pPr marL="0" indent="0" algn="just">
              <a:buNone/>
            </a:pPr>
            <a:endParaRPr lang="ru-RU" dirty="0" smtClean="0"/>
          </a:p>
          <a:p>
            <a:pPr marL="0" indent="0" algn="just">
              <a:buNone/>
            </a:pPr>
            <a:r>
              <a:rPr lang="ru-RU" dirty="0" smtClean="0"/>
              <a:t>· контрольная сумма 2 байта.</a:t>
            </a:r>
            <a:endParaRPr lang="ru-RU" dirty="0"/>
          </a:p>
        </p:txBody>
      </p:sp>
    </p:spTree>
    <p:extLst>
      <p:ext uri="{BB962C8B-B14F-4D97-AF65-F5344CB8AC3E}">
        <p14:creationId xmlns:p14="http://schemas.microsoft.com/office/powerpoint/2010/main" val="24639128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20700"/>
            <a:ext cx="10515600" cy="5656263"/>
          </a:xfrm>
        </p:spPr>
        <p:txBody>
          <a:bodyPr>
            <a:normAutofit fontScale="92500" lnSpcReduction="20000"/>
          </a:bodyPr>
          <a:lstStyle/>
          <a:p>
            <a:pPr marL="0" indent="0" algn="just">
              <a:buNone/>
            </a:pPr>
            <a:r>
              <a:rPr lang="ru-RU" dirty="0" smtClean="0"/>
              <a:t>     Физическая память в машине распределена по узлам, так что каждая страница памяти имеет свою собственную машину. Каждая плата </a:t>
            </a:r>
            <a:r>
              <a:rPr lang="ru-RU" dirty="0" err="1" smtClean="0"/>
              <a:t>quard</a:t>
            </a:r>
            <a:r>
              <a:rPr lang="ru-RU" dirty="0" smtClean="0"/>
              <a:t> </a:t>
            </a:r>
            <a:r>
              <a:rPr lang="ru-RU" dirty="0" err="1" smtClean="0"/>
              <a:t>board</a:t>
            </a:r>
            <a:r>
              <a:rPr lang="ru-RU" dirty="0" smtClean="0"/>
              <a:t> может иметь до 4 Гбайт ОЗУ. Размер строки кэш-памяти – 64 байта. Таким образом каждая плата содержит 236 строк. Если строка не используется, она находится только в одном месте – в собственной памяти.</a:t>
            </a:r>
          </a:p>
          <a:p>
            <a:pPr marL="0" indent="0" algn="just">
              <a:buNone/>
            </a:pPr>
            <a:endParaRPr lang="ru-RU" dirty="0" smtClean="0"/>
          </a:p>
          <a:p>
            <a:pPr marL="0" indent="0" algn="just">
              <a:buNone/>
            </a:pPr>
            <a:r>
              <a:rPr lang="ru-RU" dirty="0" smtClean="0"/>
              <a:t>     Для каждого узла существует таблица локальной памяти из 236 элементов, по которой можно определить местоположение строк.</a:t>
            </a:r>
          </a:p>
          <a:p>
            <a:pPr marL="0" indent="0" algn="just">
              <a:buNone/>
            </a:pPr>
            <a:endParaRPr lang="ru-RU" dirty="0" smtClean="0"/>
          </a:p>
          <a:p>
            <a:pPr marL="0" indent="0" algn="just">
              <a:buNone/>
            </a:pPr>
            <a:r>
              <a:rPr lang="ru-RU" smtClean="0"/>
              <a:t>     Все </a:t>
            </a:r>
            <a:r>
              <a:rPr lang="ru-RU" dirty="0" smtClean="0"/>
              <a:t>копии строки кэш-памяти собираются в дважды связанный список. Элемент в таблице локальной памяти показывает, в каком узле находится головная часть списка. В машине NUMA-Q 2000 достаточно 6-битного номера, поскольку может быть максимум 32 узла. Для системы SCI максимального размера достаточно 16-битного номера. Такая схема для больших систем лучше, чем битовое отображение. Поэтому SCI более расширяема, чем DASH.</a:t>
            </a:r>
            <a:endParaRPr lang="ru-RU" dirty="0"/>
          </a:p>
        </p:txBody>
      </p:sp>
    </p:spTree>
    <p:extLst>
      <p:ext uri="{BB962C8B-B14F-4D97-AF65-F5344CB8AC3E}">
        <p14:creationId xmlns:p14="http://schemas.microsoft.com/office/powerpoint/2010/main" val="157771368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rmAutofit fontScale="85000" lnSpcReduction="20000"/>
          </a:bodyPr>
          <a:lstStyle/>
          <a:p>
            <a:pPr marL="0" indent="0" algn="just">
              <a:buNone/>
            </a:pPr>
            <a:r>
              <a:rPr lang="ru-RU" dirty="0" smtClean="0"/>
              <a:t>     Кроме </a:t>
            </a:r>
            <a:r>
              <a:rPr lang="ru-RU" dirty="0"/>
              <a:t>таблицы локальной памяти каждая плата IQ-</a:t>
            </a:r>
            <a:r>
              <a:rPr lang="ru-RU" dirty="0" err="1"/>
              <a:t>Link</a:t>
            </a:r>
            <a:r>
              <a:rPr lang="ru-RU" dirty="0"/>
              <a:t> содержит каталог с одним элементом для каждой строки кэш-памяти. Поскольку размер кэша составляет 32 Мбайт, строка включает 64 байта, то каждая плата IQ-</a:t>
            </a:r>
            <a:r>
              <a:rPr lang="ru-RU" dirty="0" err="1"/>
              <a:t>Link</a:t>
            </a:r>
            <a:r>
              <a:rPr lang="ru-RU" dirty="0"/>
              <a:t> может содержать 2</a:t>
            </a:r>
            <a:r>
              <a:rPr lang="ru-RU" baseline="30000" dirty="0"/>
              <a:t>19 </a:t>
            </a:r>
            <a:r>
              <a:rPr lang="ru-RU" dirty="0"/>
              <a:t>элементов. Если строка находится в одной кэш-памяти, то тот узел, в котором находится строка, указывается в таблице локальной памяти исходного узла. Если после этого данная строка появится в кэш-памяти другого узла, то в соответствии с новым протоколом исходный каталог будет указывать на новый элемент, который в свою очередь будет указывать на старый элемент. Таким образом, формируется двухэлементный список. Все новые узлы, содержащие эту строку, прибавляются в начало списка</a:t>
            </a:r>
            <a:r>
              <a:rPr lang="ru-RU" dirty="0" smtClean="0"/>
              <a:t>.</a:t>
            </a:r>
          </a:p>
          <a:p>
            <a:pPr marL="0" indent="0" algn="just">
              <a:buNone/>
            </a:pPr>
            <a:r>
              <a:rPr lang="ru-RU" dirty="0" smtClean="0"/>
              <a:t>     Каждый </a:t>
            </a:r>
            <a:r>
              <a:rPr lang="ru-RU" dirty="0"/>
              <a:t>элемент каталога состоит из 36 бит. Шесть бит указывают на узел, который содержит предыдущую строчку цепочки. Следующие шесть – на узел, содержащий следующую строчку цепочки. 0 – конец цепочки, поэтому максимальный размер системы – 63 узла, а не 64. 7 бит предназначены для записи состояния строки. Последние 13 бит – тэг, который используется для идентификации строки. </a:t>
            </a:r>
            <a:r>
              <a:rPr lang="ru-RU" i="1" u="sng" dirty="0"/>
              <a:t>(Замечание. Объем ОЗУ системы – 63 х 2</a:t>
            </a:r>
            <a:r>
              <a:rPr lang="ru-RU" i="1" u="sng" baseline="30000" dirty="0"/>
              <a:t>32</a:t>
            </a:r>
            <a:r>
              <a:rPr lang="ru-RU" i="1" u="sng" dirty="0"/>
              <a:t>≈2</a:t>
            </a:r>
            <a:r>
              <a:rPr lang="ru-RU" i="1" u="sng" baseline="30000" dirty="0"/>
              <a:t>38</a:t>
            </a:r>
            <a:r>
              <a:rPr lang="ru-RU" i="1" u="sng" dirty="0"/>
              <a:t>, что соответствует 2</a:t>
            </a:r>
            <a:r>
              <a:rPr lang="ru-RU" i="1" u="sng" baseline="30000" dirty="0"/>
              <a:t>32</a:t>
            </a:r>
            <a:r>
              <a:rPr lang="ru-RU" i="1" u="sng" dirty="0"/>
              <a:t> строк кэш-памяти. 2</a:t>
            </a:r>
            <a:r>
              <a:rPr lang="ru-RU" i="1" u="sng" baseline="30000" dirty="0"/>
              <a:t>32</a:t>
            </a:r>
            <a:r>
              <a:rPr lang="ru-RU" i="1" u="sng" dirty="0"/>
              <a:t>строк отображаются на 2</a:t>
            </a:r>
            <a:r>
              <a:rPr lang="ru-RU" i="1" u="sng" baseline="30000" dirty="0"/>
              <a:t>19</a:t>
            </a:r>
            <a:r>
              <a:rPr lang="ru-RU" i="1" u="sng" dirty="0"/>
              <a:t> элементов кэш-памяти. Существует 2</a:t>
            </a:r>
            <a:r>
              <a:rPr lang="ru-RU" i="1" u="sng" baseline="30000" dirty="0"/>
              <a:t>13</a:t>
            </a:r>
            <a:r>
              <a:rPr lang="ru-RU" i="1" u="sng" dirty="0"/>
              <a:t> строк, отображаемые на каждый элемент. Следовательно, 13-битный тэг требуется для идентификации строки).</a:t>
            </a:r>
            <a:endParaRPr lang="ru-RU" dirty="0"/>
          </a:p>
        </p:txBody>
      </p:sp>
    </p:spTree>
    <p:extLst>
      <p:ext uri="{BB962C8B-B14F-4D97-AF65-F5344CB8AC3E}">
        <p14:creationId xmlns:p14="http://schemas.microsoft.com/office/powerpoint/2010/main" val="7058091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rmAutofit fontScale="77500" lnSpcReduction="20000"/>
          </a:bodyPr>
          <a:lstStyle/>
          <a:p>
            <a:pPr marL="0" indent="0" algn="just">
              <a:buNone/>
            </a:pPr>
            <a:r>
              <a:rPr lang="ru-RU" dirty="0"/>
              <a:t> </a:t>
            </a:r>
            <a:r>
              <a:rPr lang="ru-RU" dirty="0" smtClean="0"/>
              <a:t>    Каждая </a:t>
            </a:r>
            <a:r>
              <a:rPr lang="ru-RU" dirty="0"/>
              <a:t>строка имеет фиксированную позицию только в одном блоке памяти. Строки могут находится в одном из трех состояний</a:t>
            </a:r>
            <a:r>
              <a:rPr lang="ru-RU" dirty="0" smtClean="0"/>
              <a:t>:</a:t>
            </a:r>
            <a:endParaRPr lang="ru-RU" dirty="0"/>
          </a:p>
          <a:p>
            <a:pPr marL="0" indent="0" algn="just">
              <a:buNone/>
            </a:pPr>
            <a:r>
              <a:rPr lang="ru-RU" dirty="0" smtClean="0"/>
              <a:t>· UNCACHED </a:t>
            </a:r>
            <a:r>
              <a:rPr lang="ru-RU" dirty="0"/>
              <a:t>(</a:t>
            </a:r>
            <a:r>
              <a:rPr lang="ru-RU" dirty="0" err="1"/>
              <a:t>некэшированная</a:t>
            </a:r>
            <a:r>
              <a:rPr lang="ru-RU" dirty="0"/>
              <a:t>) – строка находится в памяти</a:t>
            </a:r>
            <a:r>
              <a:rPr lang="ru-RU" dirty="0" smtClean="0"/>
              <a:t>.</a:t>
            </a:r>
            <a:endParaRPr lang="ru-RU" dirty="0"/>
          </a:p>
          <a:p>
            <a:pPr marL="0" indent="0" algn="just">
              <a:buNone/>
            </a:pPr>
            <a:r>
              <a:rPr lang="ru-RU" dirty="0" smtClean="0"/>
              <a:t>· SHARED </a:t>
            </a:r>
            <a:r>
              <a:rPr lang="ru-RU" dirty="0"/>
              <a:t>(совместно используемая) – память содержит новейшие данные, строка может находится в нескольких блоках кэш-памяти</a:t>
            </a:r>
            <a:r>
              <a:rPr lang="ru-RU" dirty="0" smtClean="0"/>
              <a:t>.</a:t>
            </a:r>
            <a:endParaRPr lang="ru-RU" dirty="0"/>
          </a:p>
          <a:p>
            <a:pPr marL="0" indent="0" algn="just">
              <a:buNone/>
            </a:pPr>
            <a:r>
              <a:rPr lang="ru-RU" dirty="0" smtClean="0"/>
              <a:t>· MODIFIED </a:t>
            </a:r>
            <a:r>
              <a:rPr lang="ru-RU" dirty="0"/>
              <a:t>(измененная) – строка, содержащаяся в памяти неправильная; данная строка находится только в одной кэш-памяти</a:t>
            </a:r>
            <a:r>
              <a:rPr lang="ru-RU" dirty="0" smtClean="0"/>
              <a:t>.</a:t>
            </a:r>
          </a:p>
          <a:p>
            <a:pPr marL="0" indent="0" algn="just">
              <a:buNone/>
            </a:pPr>
            <a:endParaRPr lang="ru-RU" dirty="0"/>
          </a:p>
          <a:p>
            <a:pPr marL="0" indent="0" algn="just">
              <a:buNone/>
            </a:pPr>
            <a:r>
              <a:rPr lang="ru-RU" dirty="0" smtClean="0"/>
              <a:t>     В </a:t>
            </a:r>
            <a:r>
              <a:rPr lang="ru-RU" dirty="0"/>
              <a:t>протоколе SCI определены 3 операции со списком: добавление узла к списку, удаление узла из списка, очистка всех узлов, кроме одного. Последняя операция нужна, если разделяемая строка изменена и становится единственной.</a:t>
            </a:r>
          </a:p>
          <a:p>
            <a:pPr marL="0" indent="0" algn="just">
              <a:buNone/>
            </a:pPr>
            <a:endParaRPr lang="ru-RU" dirty="0"/>
          </a:p>
          <a:p>
            <a:pPr marL="0" indent="0" algn="just">
              <a:buNone/>
            </a:pPr>
            <a:r>
              <a:rPr lang="ru-RU" dirty="0" smtClean="0"/>
              <a:t>     Протокол </a:t>
            </a:r>
            <a:r>
              <a:rPr lang="ru-RU" dirty="0"/>
              <a:t>SCI имеет три варианта сложности. Протокол минимальной степени сложности разрешает иметь только одну копию каждой кэш-строки в памяти. В соответствии с протоколом средней степени сложности каждая строка может кэшироваться в неограниченном количестве узлов. Полный протокол различает особенности для увеличения производительности. Полностью протокол изложен в стандарте IEEE 1596.</a:t>
            </a:r>
          </a:p>
        </p:txBody>
      </p:sp>
    </p:spTree>
    <p:extLst>
      <p:ext uri="{BB962C8B-B14F-4D97-AF65-F5344CB8AC3E}">
        <p14:creationId xmlns:p14="http://schemas.microsoft.com/office/powerpoint/2010/main" val="3652996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73206"/>
            <a:ext cx="10515600" cy="5603757"/>
          </a:xfrm>
        </p:spPr>
        <p:txBody>
          <a:bodyPr>
            <a:normAutofit fontScale="92500" lnSpcReduction="20000"/>
          </a:bodyPr>
          <a:lstStyle/>
          <a:p>
            <a:pPr marL="0" indent="0" algn="just">
              <a:buNone/>
            </a:pPr>
            <a:r>
              <a:rPr lang="ru-RU" dirty="0" smtClean="0"/>
              <a:t>     В современных параллельных вычислительных системах используются высокопроизводительные, в основном 64-битные, процессоры PA-RISC (PA 8700, PA 8800), </a:t>
            </a:r>
            <a:r>
              <a:rPr lang="ru-RU" dirty="0" err="1" smtClean="0"/>
              <a:t>Alpha</a:t>
            </a:r>
            <a:r>
              <a:rPr lang="ru-RU" dirty="0" smtClean="0"/>
              <a:t> (</a:t>
            </a:r>
            <a:r>
              <a:rPr lang="ru-RU" dirty="0" err="1" smtClean="0"/>
              <a:t>Alpha</a:t>
            </a:r>
            <a:r>
              <a:rPr lang="ru-RU" dirty="0" smtClean="0"/>
              <a:t> 21264, </a:t>
            </a:r>
            <a:r>
              <a:rPr lang="ru-RU" dirty="0" err="1" smtClean="0"/>
              <a:t>Alpha</a:t>
            </a:r>
            <a:r>
              <a:rPr lang="ru-RU" dirty="0" smtClean="0"/>
              <a:t> 21364, </a:t>
            </a:r>
            <a:r>
              <a:rPr lang="ru-RU" dirty="0" err="1" smtClean="0"/>
              <a:t>Alpha</a:t>
            </a:r>
            <a:r>
              <a:rPr lang="ru-RU" dirty="0" smtClean="0"/>
              <a:t> 21464), </a:t>
            </a:r>
            <a:r>
              <a:rPr lang="ru-RU" dirty="0" err="1" smtClean="0"/>
              <a:t>Power</a:t>
            </a:r>
            <a:r>
              <a:rPr lang="ru-RU" dirty="0" smtClean="0"/>
              <a:t> PC (</a:t>
            </a:r>
            <a:r>
              <a:rPr lang="ru-RU" dirty="0" err="1" smtClean="0"/>
              <a:t>Power</a:t>
            </a:r>
            <a:r>
              <a:rPr lang="ru-RU" dirty="0" smtClean="0"/>
              <a:t> 3, </a:t>
            </a:r>
            <a:r>
              <a:rPr lang="ru-RU" dirty="0" err="1" smtClean="0"/>
              <a:t>Power</a:t>
            </a:r>
            <a:r>
              <a:rPr lang="ru-RU" dirty="0" smtClean="0"/>
              <a:t> 970, </a:t>
            </a:r>
            <a:r>
              <a:rPr lang="ru-RU" dirty="0" err="1" smtClean="0"/>
              <a:t>Power</a:t>
            </a:r>
            <a:r>
              <a:rPr lang="ru-RU" dirty="0" smtClean="0"/>
              <a:t> 4), MIPS (R14000, R16000), </a:t>
            </a:r>
            <a:r>
              <a:rPr lang="ru-RU" dirty="0" err="1" smtClean="0"/>
              <a:t>Sun</a:t>
            </a:r>
            <a:r>
              <a:rPr lang="ru-RU" dirty="0" smtClean="0"/>
              <a:t> (</a:t>
            </a:r>
            <a:r>
              <a:rPr lang="ru-RU" dirty="0" err="1" smtClean="0"/>
              <a:t>UltraSPARC</a:t>
            </a:r>
            <a:r>
              <a:rPr lang="ru-RU" dirty="0" smtClean="0"/>
              <a:t> III, </a:t>
            </a:r>
            <a:r>
              <a:rPr lang="ru-RU" dirty="0" err="1" smtClean="0"/>
              <a:t>UltraSPARC</a:t>
            </a:r>
            <a:r>
              <a:rPr lang="ru-RU" dirty="0" smtClean="0"/>
              <a:t> IV), AMD (</a:t>
            </a:r>
            <a:r>
              <a:rPr lang="ru-RU" dirty="0" err="1" smtClean="0"/>
              <a:t>Opteron</a:t>
            </a:r>
            <a:r>
              <a:rPr lang="ru-RU" dirty="0" smtClean="0"/>
              <a:t>, </a:t>
            </a:r>
            <a:r>
              <a:rPr lang="ru-RU" dirty="0" err="1" smtClean="0"/>
              <a:t>Athlon</a:t>
            </a:r>
            <a:r>
              <a:rPr lang="ru-RU" dirty="0" smtClean="0"/>
              <a:t> 64), </a:t>
            </a:r>
            <a:r>
              <a:rPr lang="ru-RU" dirty="0" err="1" smtClean="0"/>
              <a:t>Intel</a:t>
            </a:r>
            <a:r>
              <a:rPr lang="ru-RU" dirty="0" smtClean="0"/>
              <a:t> (</a:t>
            </a:r>
            <a:r>
              <a:rPr lang="ru-RU" dirty="0" err="1" smtClean="0"/>
              <a:t>Xeon</a:t>
            </a:r>
            <a:r>
              <a:rPr lang="ru-RU" dirty="0" smtClean="0"/>
              <a:t> EM64T, </a:t>
            </a:r>
            <a:r>
              <a:rPr lang="ru-RU" dirty="0" err="1" smtClean="0"/>
              <a:t>Itanium</a:t>
            </a:r>
            <a:r>
              <a:rPr lang="ru-RU" dirty="0" smtClean="0"/>
              <a:t> 2) и другие.</a:t>
            </a:r>
          </a:p>
          <a:p>
            <a:pPr marL="0" indent="0" algn="just">
              <a:buNone/>
            </a:pPr>
            <a:endParaRPr lang="ru-RU" dirty="0" smtClean="0"/>
          </a:p>
          <a:p>
            <a:pPr marL="0" indent="0" algn="just">
              <a:buNone/>
            </a:pPr>
            <a:r>
              <a:rPr lang="ru-RU" dirty="0" smtClean="0"/>
              <a:t>      Различные системы допускают различную масштабируемость. Характерным является возможность включения в систему от 128 до 512 процессорных элементов. Вместе с тем существуют системы, содержащие десятки и сотни тысяч процессоров.</a:t>
            </a:r>
          </a:p>
          <a:p>
            <a:pPr marL="0" indent="0" algn="just">
              <a:buNone/>
            </a:pPr>
            <a:endParaRPr lang="ru-RU" dirty="0" smtClean="0"/>
          </a:p>
          <a:p>
            <a:pPr marL="0" indent="0" algn="just">
              <a:buNone/>
            </a:pPr>
            <a:r>
              <a:rPr lang="ru-RU" dirty="0" smtClean="0"/>
              <a:t>     Оперативная память в современных параллельных системах реализуется на высокопроизводительных микросхемах различных поколений DDR SDRAM. Ее общий объем обычно составляет десятки терабайт. Каждый процессор может иметь собственный внутренний кэш. Кроме того, в систему обычно включаются общие или индивидуальные внешние кэши нескольких уровней.</a:t>
            </a:r>
            <a:endParaRPr lang="ru-RU" dirty="0"/>
          </a:p>
        </p:txBody>
      </p:sp>
    </p:spTree>
    <p:extLst>
      <p:ext uri="{BB962C8B-B14F-4D97-AF65-F5344CB8AC3E}">
        <p14:creationId xmlns:p14="http://schemas.microsoft.com/office/powerpoint/2010/main" val="144437163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b="1" dirty="0"/>
              <a:t>16.7.4. NUMA-</a:t>
            </a:r>
            <a:r>
              <a:rPr lang="ru-RU" b="1" dirty="0"/>
              <a:t>мультипроцессор </a:t>
            </a:r>
            <a:r>
              <a:rPr lang="en-US" b="1" dirty="0"/>
              <a:t>Sun Fire </a:t>
            </a:r>
            <a:r>
              <a:rPr lang="en-US" b="1" dirty="0" smtClean="0"/>
              <a:t>E25K</a:t>
            </a:r>
            <a:endParaRPr lang="ru-RU" b="1" dirty="0"/>
          </a:p>
        </p:txBody>
      </p:sp>
      <p:sp>
        <p:nvSpPr>
          <p:cNvPr id="3" name="Объект 2"/>
          <p:cNvSpPr>
            <a:spLocks noGrp="1"/>
          </p:cNvSpPr>
          <p:nvPr>
            <p:ph idx="1"/>
          </p:nvPr>
        </p:nvSpPr>
        <p:spPr/>
        <p:txBody>
          <a:bodyPr>
            <a:normAutofit fontScale="92500" lnSpcReduction="20000"/>
          </a:bodyPr>
          <a:lstStyle/>
          <a:p>
            <a:pPr marL="0" indent="0" algn="just">
              <a:buNone/>
            </a:pPr>
            <a:r>
              <a:rPr lang="ru-RU" dirty="0" smtClean="0"/>
              <a:t>     Система </a:t>
            </a:r>
            <a:r>
              <a:rPr lang="ru-RU" dirty="0"/>
              <a:t>содержит 74 процессора </a:t>
            </a:r>
            <a:r>
              <a:rPr lang="ru-RU" dirty="0" err="1"/>
              <a:t>UltraSPARC</a:t>
            </a:r>
            <a:r>
              <a:rPr lang="ru-RU" dirty="0"/>
              <a:t> IV. </a:t>
            </a:r>
            <a:r>
              <a:rPr lang="ru-RU" dirty="0" err="1"/>
              <a:t>UltraSPARC</a:t>
            </a:r>
            <a:r>
              <a:rPr lang="ru-RU" dirty="0"/>
              <a:t> IV – сдвоенный процессор с общими кэшем и памятью. В семействе </a:t>
            </a:r>
            <a:r>
              <a:rPr lang="ru-RU" dirty="0" err="1"/>
              <a:t>Sun</a:t>
            </a:r>
            <a:r>
              <a:rPr lang="ru-RU" dirty="0"/>
              <a:t> </a:t>
            </a:r>
            <a:r>
              <a:rPr lang="ru-RU" dirty="0" err="1"/>
              <a:t>Fire</a:t>
            </a:r>
            <a:r>
              <a:rPr lang="ru-RU" dirty="0"/>
              <a:t> имеется и более простые модели, но интересно рассмотреть модель с максимальным числом процессоров.</a:t>
            </a:r>
          </a:p>
          <a:p>
            <a:pPr marL="0" indent="0" algn="just">
              <a:buNone/>
            </a:pPr>
            <a:endParaRPr lang="ru-RU" dirty="0"/>
          </a:p>
          <a:p>
            <a:pPr marL="0" indent="0" algn="just">
              <a:buNone/>
            </a:pPr>
            <a:r>
              <a:rPr lang="ru-RU" dirty="0" smtClean="0"/>
              <a:t>     Система </a:t>
            </a:r>
            <a:r>
              <a:rPr lang="ru-RU" dirty="0"/>
              <a:t>содержит 18 наборов плат. Каждый набор состоит из платы процессор-память, платы ввода\вывода с четырьмя PCI слотами и платы расширения. Плата расширения попарно объединяет платы процессор-память и ввода\вывода, связывая эти платы с центральной панелью, которая несет остальные платы и обеспечивает их коммутацию. На каждой плате процессор-память находятся 4 процессора и 4 модуля ОЗУ по 8 Гбайт. Таким образом, на каждой плате 8 процессоров и 32-гигобайтное ОЗУ. В целом система имеет 144 процессора, 576 Гбайт памяти и 72 </a:t>
            </a:r>
            <a:r>
              <a:rPr lang="ru-RU" dirty="0" smtClean="0"/>
              <a:t>PCI-слота.</a:t>
            </a:r>
            <a:endParaRPr lang="ru-RU" dirty="0"/>
          </a:p>
        </p:txBody>
      </p:sp>
    </p:spTree>
    <p:extLst>
      <p:ext uri="{BB962C8B-B14F-4D97-AF65-F5344CB8AC3E}">
        <p14:creationId xmlns:p14="http://schemas.microsoft.com/office/powerpoint/2010/main" val="20521889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rmAutofit fontScale="92500" lnSpcReduction="20000"/>
          </a:bodyPr>
          <a:lstStyle/>
          <a:p>
            <a:pPr marL="0" indent="0" algn="just">
              <a:buNone/>
            </a:pPr>
            <a:r>
              <a:rPr lang="ru-RU" dirty="0" smtClean="0"/>
              <a:t>     Число </a:t>
            </a:r>
            <a:r>
              <a:rPr lang="ru-RU" dirty="0"/>
              <a:t>18 было выбрано из соображений габаритов – это самая большая система, которую можно внести в дверь не разбирая. Для соединения 18 наборов плат на центральной панели имеются три схемы перекрестной коммутации размером 18 х 18 – по одной схеме для адресных линий, ответов и данных В дополнении к 18 наборам плат, в центральную панель вставляется плата управления системой, содержащая помимо процессора, интерфейсы для подключения различной периферии</a:t>
            </a:r>
            <a:r>
              <a:rPr lang="ru-RU" dirty="0" smtClean="0"/>
              <a:t>.</a:t>
            </a:r>
            <a:endParaRPr lang="ru-RU" dirty="0"/>
          </a:p>
          <a:p>
            <a:pPr marL="0" indent="0" algn="just">
              <a:buNone/>
            </a:pPr>
            <a:r>
              <a:rPr lang="ru-RU" dirty="0" smtClean="0"/>
              <a:t>     Подсистема </a:t>
            </a:r>
            <a:r>
              <a:rPr lang="ru-RU" dirty="0"/>
              <a:t>памяти не тривиальна</a:t>
            </a:r>
            <a:r>
              <a:rPr lang="ru-RU" dirty="0" smtClean="0"/>
              <a:t>.</a:t>
            </a:r>
            <a:endParaRPr lang="ru-RU" dirty="0"/>
          </a:p>
          <a:p>
            <a:pPr marL="0" indent="0" algn="just">
              <a:buNone/>
            </a:pPr>
            <a:r>
              <a:rPr lang="ru-RU" dirty="0" smtClean="0"/>
              <a:t>     На </a:t>
            </a:r>
            <a:r>
              <a:rPr lang="ru-RU" dirty="0"/>
              <a:t>уровне наборов плат логика слежения обеспечивает каждому процессору сверять поступающие запросы со списком блоков в его локальном кэше. Когда процессор обращается к слову памяти, он сначала преобразует виртуальный адрес в физический, затем проверяет наличие нужного блока в кэше.  Если нужный блок обнаружен в собственном кэше требуемое слово возвращается</a:t>
            </a:r>
            <a:r>
              <a:rPr lang="ru-RU" dirty="0" smtClean="0"/>
              <a:t>.</a:t>
            </a:r>
          </a:p>
          <a:p>
            <a:pPr marL="0" indent="0" algn="just">
              <a:buNone/>
            </a:pPr>
            <a:r>
              <a:rPr lang="ru-RU" dirty="0" smtClean="0"/>
              <a:t>     В </a:t>
            </a:r>
            <a:r>
              <a:rPr lang="ru-RU" dirty="0"/>
              <a:t>противном случае логика слежения проверяет, есть ли нужный блок в пределах того же набора плат. Если есть, то запрос выполняется.</a:t>
            </a:r>
          </a:p>
        </p:txBody>
      </p:sp>
    </p:spTree>
    <p:extLst>
      <p:ext uri="{BB962C8B-B14F-4D97-AF65-F5344CB8AC3E}">
        <p14:creationId xmlns:p14="http://schemas.microsoft.com/office/powerpoint/2010/main" val="1282369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rmAutofit/>
          </a:bodyPr>
          <a:lstStyle/>
          <a:p>
            <a:pPr marL="0" indent="0" algn="just">
              <a:buNone/>
            </a:pPr>
            <a:r>
              <a:rPr lang="ru-RU" sz="2400" dirty="0" smtClean="0"/>
              <a:t>     Если </a:t>
            </a:r>
            <a:r>
              <a:rPr lang="ru-RU" sz="2400" dirty="0"/>
              <a:t>нет, то запрос посылается через схему перекрестной коммутации адресных линий. Логика слежения позволяет обслуживать по одному запросу на такт. Тактовая частота 150 МГц, в секунду обрабатывается 150 миллионов запросов, или 2,7 млрд. запросов на все 18 плат</a:t>
            </a:r>
            <a:r>
              <a:rPr lang="ru-RU" sz="2400" dirty="0" smtClean="0"/>
              <a:t>.</a:t>
            </a:r>
          </a:p>
          <a:p>
            <a:pPr marL="0" indent="0" algn="just">
              <a:buNone/>
            </a:pPr>
            <a:endParaRPr lang="ru-RU" sz="2400" dirty="0"/>
          </a:p>
        </p:txBody>
      </p:sp>
      <p:pic>
        <p:nvPicPr>
          <p:cNvPr id="2" name="Рисунок 1"/>
          <p:cNvPicPr>
            <a:picLocks noChangeAspect="1"/>
          </p:cNvPicPr>
          <p:nvPr/>
        </p:nvPicPr>
        <p:blipFill>
          <a:blip r:embed="rId2"/>
          <a:stretch>
            <a:fillRect/>
          </a:stretch>
        </p:blipFill>
        <p:spPr>
          <a:xfrm>
            <a:off x="3148012" y="2005013"/>
            <a:ext cx="5895975" cy="4171950"/>
          </a:xfrm>
          <a:prstGeom prst="rect">
            <a:avLst/>
          </a:prstGeom>
        </p:spPr>
      </p:pic>
    </p:spTree>
    <p:extLst>
      <p:ext uri="{BB962C8B-B14F-4D97-AF65-F5344CB8AC3E}">
        <p14:creationId xmlns:p14="http://schemas.microsoft.com/office/powerpoint/2010/main" val="17828675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rmAutofit fontScale="92500" lnSpcReduction="10000"/>
          </a:bodyPr>
          <a:lstStyle/>
          <a:p>
            <a:pPr marL="0" indent="0" algn="just">
              <a:buNone/>
            </a:pPr>
            <a:r>
              <a:rPr lang="ru-RU" dirty="0"/>
              <a:t>Рассмотрим организацию памяти. На самом нижнем уровне адресное пространство в 576 Гбайт разбивается на 229 блока по 64 байта. Это неделимые элементы памяти. У каждого из них есть своя «родная» плата, где он «живет», пока не потребуется где-то еще. Когда процессору требуется блок, он сначала запрашивает копию со своего кэша, после чего работает с кэшированной копией. Хотя на каждой плате имеется два процессора, они имеют единое адресное пространство, а значит общий кэш.</a:t>
            </a:r>
          </a:p>
          <a:p>
            <a:pPr marL="0" indent="0" algn="just">
              <a:buNone/>
            </a:pPr>
            <a:endParaRPr lang="ru-RU" dirty="0"/>
          </a:p>
          <a:p>
            <a:pPr marL="0" indent="0" algn="just">
              <a:buNone/>
            </a:pPr>
            <a:r>
              <a:rPr lang="ru-RU" dirty="0"/>
              <a:t>Каждый блок памяти (и каждая строка кэша всех микросхем) может находиться в одном из трех состояний</a:t>
            </a:r>
            <a:r>
              <a:rPr lang="ru-RU" dirty="0" smtClean="0"/>
              <a:t>:</a:t>
            </a:r>
            <a:endParaRPr lang="ru-RU" dirty="0"/>
          </a:p>
          <a:p>
            <a:pPr marL="0" indent="0" algn="just">
              <a:buNone/>
            </a:pPr>
            <a:r>
              <a:rPr lang="ru-RU" dirty="0" smtClean="0"/>
              <a:t>· Эксклюзивный </a:t>
            </a:r>
            <a:r>
              <a:rPr lang="ru-RU" dirty="0"/>
              <a:t>доступ (для записи</a:t>
            </a:r>
            <a:r>
              <a:rPr lang="ru-RU" dirty="0" smtClean="0"/>
              <a:t>);</a:t>
            </a:r>
            <a:endParaRPr lang="ru-RU" dirty="0"/>
          </a:p>
          <a:p>
            <a:pPr marL="0" indent="0" algn="just">
              <a:buNone/>
            </a:pPr>
            <a:r>
              <a:rPr lang="ru-RU" dirty="0"/>
              <a:t>· </a:t>
            </a:r>
            <a:r>
              <a:rPr lang="ru-RU" dirty="0" smtClean="0"/>
              <a:t>Совместный </a:t>
            </a:r>
            <a:r>
              <a:rPr lang="ru-RU" dirty="0"/>
              <a:t>доступ (для чтения</a:t>
            </a:r>
            <a:r>
              <a:rPr lang="ru-RU" dirty="0" smtClean="0"/>
              <a:t>);</a:t>
            </a:r>
            <a:endParaRPr lang="ru-RU" dirty="0"/>
          </a:p>
          <a:p>
            <a:pPr marL="0" indent="0" algn="just">
              <a:buNone/>
            </a:pPr>
            <a:r>
              <a:rPr lang="ru-RU" dirty="0"/>
              <a:t>· </a:t>
            </a:r>
            <a:r>
              <a:rPr lang="ru-RU" dirty="0" smtClean="0"/>
              <a:t>Недействительный </a:t>
            </a:r>
            <a:r>
              <a:rPr lang="ru-RU" dirty="0"/>
              <a:t>(пустой).</a:t>
            </a:r>
          </a:p>
        </p:txBody>
      </p:sp>
    </p:spTree>
    <p:extLst>
      <p:ext uri="{BB962C8B-B14F-4D97-AF65-F5344CB8AC3E}">
        <p14:creationId xmlns:p14="http://schemas.microsoft.com/office/powerpoint/2010/main" val="9390104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rmAutofit/>
          </a:bodyPr>
          <a:lstStyle/>
          <a:p>
            <a:pPr marL="0" indent="0" algn="just">
              <a:buNone/>
            </a:pPr>
            <a:r>
              <a:rPr lang="ru-RU" dirty="0" smtClean="0"/>
              <a:t>     При </a:t>
            </a:r>
            <a:r>
              <a:rPr lang="ru-RU" dirty="0"/>
              <a:t>обращении в память процессор проверяет собственный кэш. Если блок там не обнаружен, инициируется запрос, который широковещательно распространяется в пределах своего набора плат. Если блок обнаружен в пределах своего набора, логика слежения определяет факт кэш-попадания и отвечает на запрос. Если строка находится в эксклюзивном доступе, она передается запросившему ее процессору, а исходная копия помещается как недействительная. Если строка находится в совместном доступе, она не передается запросившему ее процессору, т.к. память сама отправляет ответ, когда очищается строка кэша.</a:t>
            </a:r>
          </a:p>
        </p:txBody>
      </p:sp>
    </p:spTree>
    <p:extLst>
      <p:ext uri="{BB962C8B-B14F-4D97-AF65-F5344CB8AC3E}">
        <p14:creationId xmlns:p14="http://schemas.microsoft.com/office/powerpoint/2010/main" val="11656113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16.7.5. Мультипроцессоры </a:t>
            </a:r>
            <a:r>
              <a:rPr lang="en-US" b="1" dirty="0" smtClean="0"/>
              <a:t>COMA</a:t>
            </a:r>
            <a:endParaRPr lang="ru-RU" b="1" dirty="0"/>
          </a:p>
        </p:txBody>
      </p:sp>
      <p:sp>
        <p:nvSpPr>
          <p:cNvPr id="3" name="Объект 2"/>
          <p:cNvSpPr>
            <a:spLocks noGrp="1"/>
          </p:cNvSpPr>
          <p:nvPr>
            <p:ph idx="1"/>
          </p:nvPr>
        </p:nvSpPr>
        <p:spPr/>
        <p:txBody>
          <a:bodyPr>
            <a:normAutofit fontScale="85000" lnSpcReduction="20000"/>
          </a:bodyPr>
          <a:lstStyle/>
          <a:p>
            <a:pPr marL="0" indent="0" algn="just">
              <a:buNone/>
            </a:pPr>
            <a:r>
              <a:rPr lang="ru-RU" dirty="0" smtClean="0"/>
              <a:t>     Машины </a:t>
            </a:r>
            <a:r>
              <a:rPr lang="ru-RU" dirty="0"/>
              <a:t>NUMA и СС-NUMA имеют недостаток: обращения к удаленной памяти происходят гораздо медленнее, чем обращения к локальной памяти.</a:t>
            </a:r>
          </a:p>
          <a:p>
            <a:pPr marL="0" indent="0" algn="just">
              <a:buNone/>
            </a:pPr>
            <a:endParaRPr lang="ru-RU" dirty="0"/>
          </a:p>
          <a:p>
            <a:pPr marL="0" indent="0" algn="just">
              <a:buNone/>
            </a:pPr>
            <a:r>
              <a:rPr lang="ru-RU" dirty="0" smtClean="0"/>
              <a:t>     Машины </a:t>
            </a:r>
            <a:r>
              <a:rPr lang="ru-RU" dirty="0"/>
              <a:t>UМА, например, </a:t>
            </a:r>
            <a:r>
              <a:rPr lang="ru-RU" dirty="0" err="1"/>
              <a:t>Sun</a:t>
            </a:r>
            <a:r>
              <a:rPr lang="ru-RU" dirty="0"/>
              <a:t> </a:t>
            </a:r>
            <a:r>
              <a:rPr lang="ru-RU" dirty="0" err="1"/>
              <a:t>Enterprise</a:t>
            </a:r>
            <a:r>
              <a:rPr lang="ru-RU" dirty="0"/>
              <a:t> 10000 имеют очень высокую производительность, но ограничены в размерах и дорого стоят. Машины NUMA могут расширятся до больших размеров, но в таких системах трудно распределить страницы и предсказать, какие страницы понадобятся и страницы трудно перемещать из-за их значительных размеров. Это может привести к существенному сокращению производительности машины.</a:t>
            </a:r>
          </a:p>
          <a:p>
            <a:pPr marL="0" indent="0" algn="just">
              <a:buNone/>
            </a:pPr>
            <a:endParaRPr lang="ru-RU" dirty="0"/>
          </a:p>
          <a:p>
            <a:pPr marL="0" indent="0" algn="just">
              <a:buNone/>
            </a:pPr>
            <a:r>
              <a:rPr lang="ru-RU" dirty="0" smtClean="0"/>
              <a:t>     Существует </a:t>
            </a:r>
            <a:r>
              <a:rPr lang="ru-RU" dirty="0"/>
              <a:t>процессор, в котором эти проблемы разрешаются за счет того, что основная память каждого процессора используется как кэш-память. Такая машина называется COMA (</a:t>
            </a:r>
            <a:r>
              <a:rPr lang="ru-RU" dirty="0" err="1"/>
              <a:t>Cache</a:t>
            </a:r>
            <a:r>
              <a:rPr lang="ru-RU" dirty="0"/>
              <a:t> </a:t>
            </a:r>
            <a:r>
              <a:rPr lang="ru-RU" dirty="0" err="1"/>
              <a:t>Only</a:t>
            </a:r>
            <a:r>
              <a:rPr lang="ru-RU" dirty="0"/>
              <a:t> </a:t>
            </a:r>
            <a:r>
              <a:rPr lang="ru-RU" dirty="0" err="1"/>
              <a:t>Memory</a:t>
            </a:r>
            <a:r>
              <a:rPr lang="ru-RU" dirty="0"/>
              <a:t> </a:t>
            </a:r>
            <a:r>
              <a:rPr lang="ru-RU" dirty="0" err="1"/>
              <a:t>Access</a:t>
            </a:r>
            <a:r>
              <a:rPr lang="ru-RU" dirty="0"/>
              <a:t>). При такой организации памяти страницы не имеют собственных фиксированных машин.</a:t>
            </a:r>
          </a:p>
        </p:txBody>
      </p:sp>
    </p:spTree>
    <p:extLst>
      <p:ext uri="{BB962C8B-B14F-4D97-AF65-F5344CB8AC3E}">
        <p14:creationId xmlns:p14="http://schemas.microsoft.com/office/powerpoint/2010/main" val="37759560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rmAutofit/>
          </a:bodyPr>
          <a:lstStyle/>
          <a:p>
            <a:pPr marL="0" indent="0" algn="just">
              <a:buNone/>
            </a:pPr>
            <a:r>
              <a:rPr lang="ru-RU" dirty="0" smtClean="0"/>
              <a:t>     Вместо </a:t>
            </a:r>
            <a:r>
              <a:rPr lang="ru-RU" dirty="0"/>
              <a:t>этого физическое адресное пространство делится на строки, которые перемещаются по системе в случае необходимости. Блоки памяти не имеют собственных машин. Память, которая привлекает строки по мере необходимости, называется </a:t>
            </a:r>
            <a:r>
              <a:rPr lang="ru-RU" dirty="0" err="1"/>
              <a:t>attraction</a:t>
            </a:r>
            <a:r>
              <a:rPr lang="ru-RU" dirty="0"/>
              <a:t> </a:t>
            </a:r>
            <a:r>
              <a:rPr lang="ru-RU" dirty="0" err="1"/>
              <a:t>memory</a:t>
            </a:r>
            <a:r>
              <a:rPr lang="ru-RU" dirty="0"/>
              <a:t>. Использование основной памяти в качестве большой кэш-памяти увеличивает частоту успешных обращений в кэш-память, а, следовательно, и производительность.</a:t>
            </a:r>
          </a:p>
          <a:p>
            <a:pPr marL="0" indent="0" algn="just">
              <a:buNone/>
            </a:pPr>
            <a:endParaRPr lang="ru-RU" dirty="0"/>
          </a:p>
          <a:p>
            <a:pPr marL="0" indent="0" algn="just">
              <a:buNone/>
            </a:pPr>
            <a:r>
              <a:rPr lang="ru-RU" dirty="0"/>
              <a:t>В результате появляются две новые проблемы</a:t>
            </a:r>
            <a:r>
              <a:rPr lang="ru-RU" dirty="0" smtClean="0"/>
              <a:t>:</a:t>
            </a:r>
            <a:endParaRPr lang="ru-RU" dirty="0"/>
          </a:p>
          <a:p>
            <a:pPr marL="0" indent="0" algn="just">
              <a:buNone/>
            </a:pPr>
            <a:r>
              <a:rPr lang="ru-RU" dirty="0"/>
              <a:t>1. </a:t>
            </a:r>
            <a:r>
              <a:rPr lang="ru-RU" dirty="0" smtClean="0"/>
              <a:t> как </a:t>
            </a:r>
            <a:r>
              <a:rPr lang="ru-RU" dirty="0"/>
              <a:t>разместить строки кэш-памяти</a:t>
            </a:r>
            <a:r>
              <a:rPr lang="ru-RU" dirty="0" smtClean="0"/>
              <a:t>;</a:t>
            </a:r>
            <a:endParaRPr lang="ru-RU" dirty="0"/>
          </a:p>
          <a:p>
            <a:pPr marL="0" indent="0" algn="just">
              <a:buNone/>
            </a:pPr>
            <a:r>
              <a:rPr lang="ru-RU" dirty="0" smtClean="0"/>
              <a:t>2. если </a:t>
            </a:r>
            <a:r>
              <a:rPr lang="ru-RU" dirty="0"/>
              <a:t>строка удаляется из памяти, что произойдет, если это последняя копия.</a:t>
            </a:r>
          </a:p>
        </p:txBody>
      </p:sp>
    </p:spTree>
    <p:extLst>
      <p:ext uri="{BB962C8B-B14F-4D97-AF65-F5344CB8AC3E}">
        <p14:creationId xmlns:p14="http://schemas.microsoft.com/office/powerpoint/2010/main" val="24525820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rmAutofit fontScale="92500" lnSpcReduction="20000"/>
          </a:bodyPr>
          <a:lstStyle/>
          <a:p>
            <a:pPr marL="0" indent="0" algn="just">
              <a:buNone/>
            </a:pPr>
            <a:r>
              <a:rPr lang="ru-RU" dirty="0" smtClean="0"/>
              <a:t>     Первая </a:t>
            </a:r>
            <a:r>
              <a:rPr lang="ru-RU" dirty="0"/>
              <a:t>проблема возникает из-за того, что в такой системе строки не имеют постоянного местонахождения, а кочуют из машины в машину. Возникает необходимость постоянного отслеживания местонахождения каждой строки, а в данной реализации это означает постоянный поиск по всей памяти. Для обеспечения приемлемого быстродействия необходимо разрабатывать новое аппаратное обеспечение.</a:t>
            </a:r>
          </a:p>
          <a:p>
            <a:pPr marL="0" indent="0" algn="just">
              <a:buNone/>
            </a:pPr>
            <a:endParaRPr lang="ru-RU" dirty="0"/>
          </a:p>
          <a:p>
            <a:pPr marL="0" indent="0" algn="just">
              <a:buNone/>
            </a:pPr>
            <a:r>
              <a:rPr lang="ru-RU" dirty="0" smtClean="0"/>
              <a:t>     Вторая </a:t>
            </a:r>
            <a:r>
              <a:rPr lang="ru-RU" dirty="0"/>
              <a:t>проблема связана с удалением последней копии. Если происходит промах кэша, то строку надо откуда-то вызвать и какую-то удалить. А если удаляемая является последней копией? Тогда ее нужно каким-то образом сохранить. Таким образом, возникает необходимость учитывать и эту возможность.</a:t>
            </a:r>
          </a:p>
          <a:p>
            <a:pPr marL="0" indent="0" algn="just">
              <a:buNone/>
            </a:pPr>
            <a:endParaRPr lang="ru-RU" dirty="0"/>
          </a:p>
          <a:p>
            <a:pPr marL="0" indent="0" algn="just">
              <a:buNone/>
            </a:pPr>
            <a:r>
              <a:rPr lang="ru-RU" dirty="0" smtClean="0"/>
              <a:t>     Машина </a:t>
            </a:r>
            <a:r>
              <a:rPr lang="ru-RU" dirty="0"/>
              <a:t>COMA обещает существенно увеличить производительности системы, но в настоящее время известно очень мало машин COMA (2 машины: KSR-1 и </a:t>
            </a:r>
            <a:r>
              <a:rPr lang="ru-RU" dirty="0" err="1"/>
              <a:t>Data</a:t>
            </a:r>
            <a:r>
              <a:rPr lang="ru-RU" dirty="0"/>
              <a:t> </a:t>
            </a:r>
            <a:r>
              <a:rPr lang="ru-RU" dirty="0" err="1"/>
              <a:t>Diffusion</a:t>
            </a:r>
            <a:r>
              <a:rPr lang="ru-RU" dirty="0"/>
              <a:t> </a:t>
            </a:r>
            <a:r>
              <a:rPr lang="ru-RU" dirty="0" err="1"/>
              <a:t>Machine</a:t>
            </a:r>
            <a:r>
              <a:rPr lang="ru-RU" dirty="0"/>
              <a:t>), и для объективной оценки недостаточно информации</a:t>
            </a:r>
            <a:r>
              <a:rPr lang="ru-RU" dirty="0" smtClean="0"/>
              <a:t>.</a:t>
            </a:r>
            <a:endParaRPr lang="ru-RU" dirty="0"/>
          </a:p>
        </p:txBody>
      </p:sp>
    </p:spTree>
    <p:extLst>
      <p:ext uri="{BB962C8B-B14F-4D97-AF65-F5344CB8AC3E}">
        <p14:creationId xmlns:p14="http://schemas.microsoft.com/office/powerpoint/2010/main" val="28103883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16.8. </a:t>
            </a:r>
            <a:r>
              <a:rPr lang="ru-RU" b="1" dirty="0" err="1" smtClean="0"/>
              <a:t>Мультикомпьютеры</a:t>
            </a:r>
            <a:endParaRPr lang="ru-RU" b="1" dirty="0"/>
          </a:p>
        </p:txBody>
      </p:sp>
      <p:pic>
        <p:nvPicPr>
          <p:cNvPr id="4" name="Объект 3"/>
          <p:cNvPicPr>
            <a:picLocks noGrp="1" noChangeAspect="1"/>
          </p:cNvPicPr>
          <p:nvPr>
            <p:ph idx="1"/>
          </p:nvPr>
        </p:nvPicPr>
        <p:blipFill>
          <a:blip r:embed="rId2"/>
          <a:stretch>
            <a:fillRect/>
          </a:stretch>
        </p:blipFill>
        <p:spPr>
          <a:xfrm>
            <a:off x="2114818" y="1690688"/>
            <a:ext cx="7962363" cy="3335585"/>
          </a:xfrm>
          <a:prstGeom prst="rect">
            <a:avLst/>
          </a:prstGeom>
        </p:spPr>
      </p:pic>
    </p:spTree>
    <p:extLst>
      <p:ext uri="{BB962C8B-B14F-4D97-AF65-F5344CB8AC3E}">
        <p14:creationId xmlns:p14="http://schemas.microsoft.com/office/powerpoint/2010/main" val="42828031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16.8.1. Коммуникационные </a:t>
            </a:r>
            <a:r>
              <a:rPr lang="ru-RU" b="1" dirty="0" smtClean="0"/>
              <a:t>сети</a:t>
            </a:r>
            <a:endParaRPr lang="ru-RU" b="1" dirty="0"/>
          </a:p>
        </p:txBody>
      </p:sp>
      <p:sp>
        <p:nvSpPr>
          <p:cNvPr id="3" name="Объект 2"/>
          <p:cNvSpPr>
            <a:spLocks noGrp="1"/>
          </p:cNvSpPr>
          <p:nvPr>
            <p:ph idx="1"/>
          </p:nvPr>
        </p:nvSpPr>
        <p:spPr/>
        <p:txBody>
          <a:bodyPr>
            <a:normAutofit fontScale="70000" lnSpcReduction="20000"/>
          </a:bodyPr>
          <a:lstStyle/>
          <a:p>
            <a:pPr marL="0" indent="0" algn="just">
              <a:buNone/>
            </a:pPr>
            <a:r>
              <a:rPr lang="ru-RU" dirty="0" smtClean="0"/>
              <a:t>     Топология </a:t>
            </a:r>
            <a:r>
              <a:rPr lang="ru-RU" dirty="0"/>
              <a:t>сети </a:t>
            </a:r>
            <a:r>
              <a:rPr lang="ru-RU" dirty="0" err="1"/>
              <a:t>межсоединений</a:t>
            </a:r>
            <a:r>
              <a:rPr lang="ru-RU" dirty="0"/>
              <a:t> определяет, как расположены каналы связи и коммутаторы (это может быть кольцо, решетка, дерево и т.д.). Топологии изображают в виде графов, в которых дуги (ребра) – каналы связи, вершины (узлы) – коммутаторы. Степень вершины – это </a:t>
            </a:r>
            <a:r>
              <a:rPr lang="ru-RU" i="1" u="sng" dirty="0"/>
              <a:t>коэффициент разветвления</a:t>
            </a:r>
            <a:r>
              <a:rPr lang="ru-RU" dirty="0"/>
              <a:t>.</a:t>
            </a:r>
          </a:p>
          <a:p>
            <a:pPr marL="0" indent="0" algn="just">
              <a:buNone/>
            </a:pPr>
            <a:endParaRPr lang="ru-RU" dirty="0"/>
          </a:p>
          <a:p>
            <a:pPr marL="0" indent="0" algn="just">
              <a:buNone/>
            </a:pPr>
            <a:r>
              <a:rPr lang="ru-RU" dirty="0" smtClean="0"/>
              <a:t>     </a:t>
            </a:r>
            <a:r>
              <a:rPr lang="ru-RU" i="1" u="sng" dirty="0" smtClean="0"/>
              <a:t>Расстояние </a:t>
            </a:r>
            <a:r>
              <a:rPr lang="ru-RU" i="1" u="sng" dirty="0"/>
              <a:t>между двумя вершинами </a:t>
            </a:r>
            <a:r>
              <a:rPr lang="ru-RU" dirty="0"/>
              <a:t>– число ребер (дуг) которые нужно пройти, чтобы попасть из одной вершины в другую. </a:t>
            </a:r>
            <a:r>
              <a:rPr lang="ru-RU" i="1" u="sng" dirty="0"/>
              <a:t>Диаметр графа </a:t>
            </a:r>
            <a:r>
              <a:rPr lang="ru-RU" dirty="0"/>
              <a:t>– максимальное расстояние между двумя вершинами. </a:t>
            </a:r>
            <a:r>
              <a:rPr lang="ru-RU" i="1" u="sng" dirty="0"/>
              <a:t>Диаметр сети соединений </a:t>
            </a:r>
            <a:r>
              <a:rPr lang="ru-RU" dirty="0"/>
              <a:t>определяет самую большую задержку при передаче пакетов от одного процессора к другому или от процессора к памяти.</a:t>
            </a:r>
          </a:p>
          <a:p>
            <a:pPr marL="0" indent="0" algn="just">
              <a:buNone/>
            </a:pPr>
            <a:endParaRPr lang="ru-RU" dirty="0"/>
          </a:p>
          <a:p>
            <a:pPr marL="0" indent="0" algn="just">
              <a:buNone/>
            </a:pPr>
            <a:r>
              <a:rPr lang="ru-RU" dirty="0" smtClean="0"/>
              <a:t>     </a:t>
            </a:r>
            <a:r>
              <a:rPr lang="ru-RU" i="1" u="sng" dirty="0" smtClean="0"/>
              <a:t>Пропускная </a:t>
            </a:r>
            <a:r>
              <a:rPr lang="ru-RU" i="1" u="sng" dirty="0"/>
              <a:t>способность сети </a:t>
            </a:r>
            <a:r>
              <a:rPr lang="ru-RU" i="1" u="sng" dirty="0" err="1"/>
              <a:t>межсоединений</a:t>
            </a:r>
            <a:r>
              <a:rPr lang="ru-RU" i="1" u="sng" dirty="0"/>
              <a:t> </a:t>
            </a:r>
            <a:r>
              <a:rPr lang="ru-RU" dirty="0"/>
              <a:t>– количество данных, которое она может передать в секунду.</a:t>
            </a:r>
          </a:p>
          <a:p>
            <a:pPr marL="0" indent="0" algn="just">
              <a:buNone/>
            </a:pPr>
            <a:endParaRPr lang="ru-RU" dirty="0"/>
          </a:p>
          <a:p>
            <a:pPr marL="0" indent="0" algn="just">
              <a:buNone/>
            </a:pPr>
            <a:r>
              <a:rPr lang="ru-RU" dirty="0" smtClean="0"/>
              <a:t>     </a:t>
            </a:r>
            <a:r>
              <a:rPr lang="ru-RU" i="1" u="sng" dirty="0" err="1" smtClean="0"/>
              <a:t>Бисекционная</a:t>
            </a:r>
            <a:r>
              <a:rPr lang="ru-RU" dirty="0" smtClean="0"/>
              <a:t> </a:t>
            </a:r>
            <a:r>
              <a:rPr lang="ru-RU" dirty="0"/>
              <a:t>пропускная способность – минимальная из всех возможных пропускная способность (минимальный разрез сети). По мнению многих разработчиков, </a:t>
            </a:r>
            <a:r>
              <a:rPr lang="ru-RU" dirty="0" err="1"/>
              <a:t>бисекционная</a:t>
            </a:r>
            <a:r>
              <a:rPr lang="ru-RU" dirty="0"/>
              <a:t> пропускная способность – это самая важная характеристика сети.</a:t>
            </a:r>
          </a:p>
        </p:txBody>
      </p:sp>
    </p:spTree>
    <p:extLst>
      <p:ext uri="{BB962C8B-B14F-4D97-AF65-F5344CB8AC3E}">
        <p14:creationId xmlns:p14="http://schemas.microsoft.com/office/powerpoint/2010/main" val="2369893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736979"/>
            <a:ext cx="10515600" cy="5439984"/>
          </a:xfrm>
        </p:spPr>
        <p:txBody>
          <a:bodyPr/>
          <a:lstStyle/>
          <a:p>
            <a:pPr marL="0" indent="0" algn="just">
              <a:buNone/>
            </a:pPr>
            <a:r>
              <a:rPr lang="ru-RU" dirty="0" smtClean="0"/>
              <a:t>     Основными элементами структуры вычислительной системы, влияющими на ее производительность, являются способ соединения процессорных элементов и модулей памяти, а также организация связи между ними. Эти факторы оказываются даже более весомыми, чем индивидуальная мощность процессорных элементов, из которых построена система.</a:t>
            </a:r>
          </a:p>
          <a:p>
            <a:pPr marL="0" indent="0" algn="just">
              <a:buNone/>
            </a:pPr>
            <a:endParaRPr lang="ru-RU" dirty="0" smtClean="0"/>
          </a:p>
          <a:p>
            <a:pPr marL="0" indent="0" algn="just">
              <a:buNone/>
            </a:pPr>
            <a:r>
              <a:rPr lang="ru-RU" dirty="0" smtClean="0"/>
              <a:t>     Способ соединения процессорных элементов и модулей памяти в параллельной вычислительной системе называется </a:t>
            </a:r>
            <a:r>
              <a:rPr lang="ru-RU" b="1" dirty="0" smtClean="0"/>
              <a:t>топологией системы</a:t>
            </a:r>
            <a:r>
              <a:rPr lang="ru-RU" dirty="0" smtClean="0"/>
              <a:t>.</a:t>
            </a:r>
            <a:endParaRPr lang="ru-RU" dirty="0"/>
          </a:p>
        </p:txBody>
      </p:sp>
    </p:spTree>
    <p:extLst>
      <p:ext uri="{BB962C8B-B14F-4D97-AF65-F5344CB8AC3E}">
        <p14:creationId xmlns:p14="http://schemas.microsoft.com/office/powerpoint/2010/main" val="392112897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rmAutofit/>
          </a:bodyPr>
          <a:lstStyle/>
          <a:p>
            <a:pPr marL="0" indent="0" algn="just">
              <a:buNone/>
            </a:pPr>
            <a:r>
              <a:rPr lang="ru-RU" sz="2000" dirty="0" smtClean="0"/>
              <a:t>     Сети </a:t>
            </a:r>
            <a:r>
              <a:rPr lang="ru-RU" sz="2000" dirty="0" err="1"/>
              <a:t>межсоединений</a:t>
            </a:r>
            <a:r>
              <a:rPr lang="ru-RU" sz="2000" dirty="0"/>
              <a:t> можно характеризовать по их размерности. Размерность определяется по числу возможных вариантов перехода. Если выбора нет (один путь) – сеть </a:t>
            </a:r>
            <a:r>
              <a:rPr lang="ru-RU" sz="2000" dirty="0" err="1"/>
              <a:t>нульмерная</a:t>
            </a:r>
            <a:r>
              <a:rPr lang="ru-RU" sz="2000" dirty="0"/>
              <a:t> (рис. 16.16 а-в); два варианта (направо/налево) – одномерная (рис. 16.16 г); четыре варианта (направо/налево/вверх/вниз) – двумерная и (рис. 16.16 д, е) т. д. Трехмерная размерность – куб – приведена на рис. 16.16 ж, </a:t>
            </a:r>
            <a:r>
              <a:rPr lang="ru-RU" sz="2000" dirty="0" err="1"/>
              <a:t>черырехмерный</a:t>
            </a:r>
            <a:r>
              <a:rPr lang="ru-RU" sz="2000" dirty="0"/>
              <a:t> куб – рис. 16.16 з. N-мерный куб называют гиперкубом.</a:t>
            </a:r>
          </a:p>
        </p:txBody>
      </p:sp>
      <p:pic>
        <p:nvPicPr>
          <p:cNvPr id="4" name="Рисунок 3"/>
          <p:cNvPicPr>
            <a:picLocks noChangeAspect="1"/>
          </p:cNvPicPr>
          <p:nvPr/>
        </p:nvPicPr>
        <p:blipFill>
          <a:blip r:embed="rId2"/>
          <a:stretch>
            <a:fillRect/>
          </a:stretch>
        </p:blipFill>
        <p:spPr>
          <a:xfrm>
            <a:off x="2766548" y="2880853"/>
            <a:ext cx="6658904" cy="3296110"/>
          </a:xfrm>
          <a:prstGeom prst="rect">
            <a:avLst/>
          </a:prstGeom>
        </p:spPr>
      </p:pic>
    </p:spTree>
    <p:extLst>
      <p:ext uri="{BB962C8B-B14F-4D97-AF65-F5344CB8AC3E}">
        <p14:creationId xmlns:p14="http://schemas.microsoft.com/office/powerpoint/2010/main" val="204008623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16.8.1.1. </a:t>
            </a:r>
            <a:r>
              <a:rPr lang="ru-RU" b="1" dirty="0" smtClean="0"/>
              <a:t>Коммутация</a:t>
            </a:r>
            <a:endParaRPr lang="ru-RU" b="1" dirty="0"/>
          </a:p>
        </p:txBody>
      </p:sp>
      <p:sp>
        <p:nvSpPr>
          <p:cNvPr id="3" name="Объект 2"/>
          <p:cNvSpPr>
            <a:spLocks noGrp="1"/>
          </p:cNvSpPr>
          <p:nvPr>
            <p:ph idx="1"/>
          </p:nvPr>
        </p:nvSpPr>
        <p:spPr>
          <a:xfrm>
            <a:off x="838200" y="1493950"/>
            <a:ext cx="10515600" cy="4683014"/>
          </a:xfrm>
        </p:spPr>
        <p:txBody>
          <a:bodyPr>
            <a:normAutofit/>
          </a:bodyPr>
          <a:lstStyle/>
          <a:p>
            <a:pPr marL="0" indent="0" algn="just">
              <a:buNone/>
            </a:pPr>
            <a:r>
              <a:rPr lang="ru-RU" sz="1600" dirty="0" smtClean="0"/>
              <a:t>     На </a:t>
            </a:r>
            <a:r>
              <a:rPr lang="ru-RU" sz="1600" dirty="0"/>
              <a:t>рисунке каждый коммутатор имеет 4 входных и 4 выходных порта. Задача коммутатора – принимать пакеты, которые приходят на любой входной порт и отправлять пакеты из соответствующих выходных портов. Каждый выходной порт связан с входным портом другого коммутатора через последовательный или параллельный канал (пунктир­ная линия). Существуют спе­циальные сигналы для управления каналами. Па­рал­лель­­­ные каналы характеризуют­ся более высокой производи­тель­ностью, но в них возникает проблема </a:t>
            </a:r>
            <a:r>
              <a:rPr lang="ru-RU" sz="1600" dirty="0" err="1"/>
              <a:t>расфазировки</a:t>
            </a:r>
            <a:r>
              <a:rPr lang="ru-RU" sz="1600" dirty="0"/>
              <a:t> данных  (нужно быть уверенным, что все биты прибывают одновременно) и они стоят гораздо дороже</a:t>
            </a:r>
            <a:r>
              <a:rPr lang="ru-RU" sz="1600" dirty="0" smtClean="0"/>
              <a:t>.      </a:t>
            </a:r>
            <a:endParaRPr lang="ru-RU" sz="1600" dirty="0"/>
          </a:p>
        </p:txBody>
      </p:sp>
      <p:pic>
        <p:nvPicPr>
          <p:cNvPr id="4" name="Рисунок 3"/>
          <p:cNvPicPr>
            <a:picLocks noChangeAspect="1"/>
          </p:cNvPicPr>
          <p:nvPr/>
        </p:nvPicPr>
        <p:blipFill>
          <a:blip r:embed="rId2"/>
          <a:stretch>
            <a:fillRect/>
          </a:stretch>
        </p:blipFill>
        <p:spPr>
          <a:xfrm>
            <a:off x="4381500" y="3128964"/>
            <a:ext cx="3429000" cy="3048000"/>
          </a:xfrm>
          <a:prstGeom prst="rect">
            <a:avLst/>
          </a:prstGeom>
        </p:spPr>
      </p:pic>
    </p:spTree>
    <p:extLst>
      <p:ext uri="{BB962C8B-B14F-4D97-AF65-F5344CB8AC3E}">
        <p14:creationId xmlns:p14="http://schemas.microsoft.com/office/powerpoint/2010/main" val="262999267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rmAutofit/>
          </a:bodyPr>
          <a:lstStyle/>
          <a:p>
            <a:pPr marL="0" indent="0" algn="just">
              <a:buNone/>
            </a:pPr>
            <a:r>
              <a:rPr lang="ru-RU" sz="1800" dirty="0" smtClean="0"/>
              <a:t>     Существует </a:t>
            </a:r>
            <a:r>
              <a:rPr lang="ru-RU" sz="1800" dirty="0"/>
              <a:t>несколько стратегий переключений</a:t>
            </a:r>
            <a:r>
              <a:rPr lang="ru-RU" sz="1800" dirty="0" smtClean="0"/>
              <a:t>.</a:t>
            </a:r>
            <a:endParaRPr lang="ru-RU" sz="1800" dirty="0"/>
          </a:p>
          <a:p>
            <a:pPr marL="0" indent="0" algn="just">
              <a:buNone/>
            </a:pPr>
            <a:r>
              <a:rPr lang="ru-RU" sz="1800" dirty="0" smtClean="0"/>
              <a:t>     Коммутация </a:t>
            </a:r>
            <a:r>
              <a:rPr lang="ru-RU" sz="1800" dirty="0"/>
              <a:t>каналов – перед тем, как послать пакет, весь путь от начала до конца резервируется заранее. Все пор­ты и буферы затребованы заранее и поэтому биты на полной скорости перемещают­ся от источника к потреби­те­лю.  На рис. 16.18 – резерви­ру­ет­ся канал с использованием трех входных и трех выходных портов</a:t>
            </a:r>
            <a:r>
              <a:rPr lang="ru-RU" sz="1800" dirty="0" smtClean="0"/>
              <a:t>.</a:t>
            </a:r>
            <a:endParaRPr lang="ru-RU" sz="1800" dirty="0"/>
          </a:p>
          <a:p>
            <a:pPr marL="0" indent="0" algn="just">
              <a:buNone/>
            </a:pPr>
            <a:r>
              <a:rPr lang="ru-RU" sz="1800" dirty="0" smtClean="0"/>
              <a:t>     Коммутация </a:t>
            </a:r>
            <a:r>
              <a:rPr lang="ru-RU" sz="1800" dirty="0"/>
              <a:t>с проме­жу­то­чным хранением – здесь не требуется предварительного резервирования. Из исходного пункта посылается целый пакет к первому коммутатору, где он хранится целиком. Затем он передается следующему коммутатору и так до тех пор, пока не прибудет к месту назначения. Процесс перемещения пакета приведен на рис. 16.18. Никакого предварительного резервирования ресурсов не требуется.</a:t>
            </a:r>
          </a:p>
        </p:txBody>
      </p:sp>
      <p:pic>
        <p:nvPicPr>
          <p:cNvPr id="2" name="Рисунок 1"/>
          <p:cNvPicPr>
            <a:picLocks noChangeAspect="1"/>
          </p:cNvPicPr>
          <p:nvPr/>
        </p:nvPicPr>
        <p:blipFill>
          <a:blip r:embed="rId2"/>
          <a:stretch>
            <a:fillRect/>
          </a:stretch>
        </p:blipFill>
        <p:spPr>
          <a:xfrm>
            <a:off x="2983069" y="3493058"/>
            <a:ext cx="6225862" cy="2683905"/>
          </a:xfrm>
          <a:prstGeom prst="rect">
            <a:avLst/>
          </a:prstGeom>
        </p:spPr>
      </p:pic>
    </p:spTree>
    <p:extLst>
      <p:ext uri="{BB962C8B-B14F-4D97-AF65-F5344CB8AC3E}">
        <p14:creationId xmlns:p14="http://schemas.microsoft.com/office/powerpoint/2010/main" val="361938140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rmAutofit/>
          </a:bodyPr>
          <a:lstStyle/>
          <a:p>
            <a:pPr marL="0" indent="0" algn="just">
              <a:buNone/>
            </a:pPr>
            <a:r>
              <a:rPr lang="ru-RU" sz="2000" dirty="0" smtClean="0"/>
              <a:t>     Коммутаторы </a:t>
            </a:r>
            <a:r>
              <a:rPr lang="ru-RU" sz="2000" dirty="0"/>
              <a:t>с промежуточным хранением должны отправлять пакеты в буфер. Если бы не было буферизации, входящие пакеты, которым нужен занятый в данный выходной порт, пропадали бы.  Применяется три метода буферизации.</a:t>
            </a:r>
          </a:p>
          <a:p>
            <a:pPr marL="0" indent="0" algn="just">
              <a:buNone/>
            </a:pPr>
            <a:endParaRPr lang="ru-RU" sz="2000" dirty="0" smtClean="0"/>
          </a:p>
          <a:p>
            <a:pPr marL="0" indent="0" algn="just">
              <a:buNone/>
            </a:pPr>
            <a:r>
              <a:rPr lang="ru-RU" sz="2000" dirty="0" smtClean="0"/>
              <a:t>      При </a:t>
            </a:r>
            <a:r>
              <a:rPr lang="ru-RU" sz="2000" dirty="0"/>
              <a:t>буферизации на входе один или несколько буферов связываются с каждым входным портом в форме очереди типа FIFO. Если пакет нельзя передать, то он просто ждет своей очереди. Но если пакет ожидает, то следующий пакет также ожидает очереди, даже если требуемый ему порт свободен. Такая ситуация называется блокировкой начала очереди.</a:t>
            </a:r>
          </a:p>
          <a:p>
            <a:pPr marL="0" indent="0" algn="just">
              <a:buNone/>
            </a:pPr>
            <a:endParaRPr lang="ru-RU" sz="2000" dirty="0"/>
          </a:p>
          <a:p>
            <a:pPr marL="0" indent="0" algn="just">
              <a:buNone/>
            </a:pPr>
            <a:r>
              <a:rPr lang="ru-RU" sz="2000" dirty="0" smtClean="0"/>
              <a:t>     Проблема </a:t>
            </a:r>
            <a:r>
              <a:rPr lang="ru-RU" sz="2000" dirty="0"/>
              <a:t>может быть устранена с помощью буферизации на выходе. В этой системе буферы связаны с выходными портами. И при буферизации на входе и при буферизации на выходе с каждым портом связано определенное количество буферов. Если места недостаточно для хранения всех пакетов, то пакеты пропадают. Для разрешения этой проблемы используют общую буферизацию, при которой один буферный пул динамически распределяется по портам по мере необходимости. Однако такой метод требует достаточно сложного управления.</a:t>
            </a:r>
          </a:p>
        </p:txBody>
      </p:sp>
    </p:spTree>
    <p:extLst>
      <p:ext uri="{BB962C8B-B14F-4D97-AF65-F5344CB8AC3E}">
        <p14:creationId xmlns:p14="http://schemas.microsoft.com/office/powerpoint/2010/main" val="212257483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rmAutofit/>
          </a:bodyPr>
          <a:lstStyle/>
          <a:p>
            <a:pPr marL="0" indent="0" algn="just">
              <a:buNone/>
            </a:pPr>
            <a:r>
              <a:rPr lang="ru-RU" sz="2400" dirty="0" smtClean="0"/>
              <a:t>     При </a:t>
            </a:r>
            <a:r>
              <a:rPr lang="ru-RU" sz="2400" dirty="0"/>
              <a:t>коммутации без </a:t>
            </a:r>
            <a:r>
              <a:rPr lang="ru-RU" sz="2400" i="1" u="sng" dirty="0"/>
              <a:t>буферизации пакетов</a:t>
            </a:r>
            <a:r>
              <a:rPr lang="ru-RU" sz="2400" dirty="0"/>
              <a:t>, если первый блок пакета не может двигаться дальше, оставшаяся часть пакета продолжает поступать в коммутатор. В худшем случае эта схема превращается в коммутацию с промежуточным хранением. При другом типе маршрутизации, т.н. «</a:t>
            </a:r>
            <a:r>
              <a:rPr lang="ru-RU" sz="2400" dirty="0" err="1"/>
              <a:t>wormhole</a:t>
            </a:r>
            <a:r>
              <a:rPr lang="ru-RU" sz="2400" dirty="0"/>
              <a:t> </a:t>
            </a:r>
            <a:r>
              <a:rPr lang="ru-RU" sz="2400" dirty="0" err="1"/>
              <a:t>routing</a:t>
            </a:r>
            <a:r>
              <a:rPr lang="ru-RU" sz="2400" dirty="0"/>
              <a:t>» (червоточина), если первый блок не может двигаться дальше, то в исходный пункт подается сигнал остановить передачу и пакет может растянуться на несколько коммутаторов. После освобождения ресурсов продвижение пакета продолжается.   Это схоже с конвейерным выполнением команд в центральном процессоре: в любой момент времени каждый коммутатор выполняет часть работы.</a:t>
            </a:r>
          </a:p>
        </p:txBody>
      </p:sp>
    </p:spTree>
    <p:extLst>
      <p:ext uri="{BB962C8B-B14F-4D97-AF65-F5344CB8AC3E}">
        <p14:creationId xmlns:p14="http://schemas.microsoft.com/office/powerpoint/2010/main" val="223693873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16.8.1.2. Алгоритмы выбора </a:t>
            </a:r>
            <a:r>
              <a:rPr lang="ru-RU" b="1" dirty="0" smtClean="0"/>
              <a:t>маршрута</a:t>
            </a:r>
            <a:endParaRPr lang="ru-RU" b="1" dirty="0"/>
          </a:p>
        </p:txBody>
      </p:sp>
      <p:sp>
        <p:nvSpPr>
          <p:cNvPr id="3" name="Объект 2"/>
          <p:cNvSpPr>
            <a:spLocks noGrp="1"/>
          </p:cNvSpPr>
          <p:nvPr>
            <p:ph idx="1"/>
          </p:nvPr>
        </p:nvSpPr>
        <p:spPr/>
        <p:txBody>
          <a:bodyPr>
            <a:normAutofit fontScale="77500" lnSpcReduction="20000"/>
          </a:bodyPr>
          <a:lstStyle/>
          <a:p>
            <a:pPr marL="0" indent="0" algn="just">
              <a:buNone/>
            </a:pPr>
            <a:r>
              <a:rPr lang="ru-RU" dirty="0" smtClean="0"/>
              <a:t>     В </a:t>
            </a:r>
            <a:r>
              <a:rPr lang="ru-RU" dirty="0"/>
              <a:t>любой сети соединений с размерностью от одного и выше можно выбирать, по какому пути передавать пакеты от одного узла к другому. Правило, определяющее, какую последовательность узлов должен пройти пакет при движении от исходного пункта к пункту назначения, называется </a:t>
            </a:r>
            <a:r>
              <a:rPr lang="ru-RU" i="1" u="sng" dirty="0"/>
              <a:t>алгоритмом выбора маршрута</a:t>
            </a:r>
            <a:r>
              <a:rPr lang="ru-RU" dirty="0"/>
              <a:t>.</a:t>
            </a:r>
          </a:p>
          <a:p>
            <a:pPr marL="0" indent="0" algn="just">
              <a:buNone/>
            </a:pPr>
            <a:endParaRPr lang="ru-RU" dirty="0"/>
          </a:p>
          <a:p>
            <a:pPr marL="0" indent="0" algn="just">
              <a:buNone/>
            </a:pPr>
            <a:r>
              <a:rPr lang="ru-RU" dirty="0" smtClean="0"/>
              <a:t>     Алгоритмы </a:t>
            </a:r>
            <a:r>
              <a:rPr lang="ru-RU" dirty="0"/>
              <a:t>выбора маршрута можно разделить на две категории: </a:t>
            </a:r>
            <a:r>
              <a:rPr lang="ru-RU" i="1" u="sng" dirty="0"/>
              <a:t>маршрутизация от источника</a:t>
            </a:r>
            <a:r>
              <a:rPr lang="ru-RU" dirty="0"/>
              <a:t> и распределенная маршрутизация. При маршрутизации от источника источник определяет весь путь по сети заранее. Этот путь выражается списком из номеров портов, которые нужно будет использовать в каждом коммутаторе по пути к пункту назначения. Если путь лежит через k коммутаторов, то первые k байтов в каждом пакете будут содержать k номеров выходных портов, по 1 байту на каждый порт. Когда пакет доходит до коммутатора, первый байт отсекается и используется для определения выходного порта. Оставшаяся часть пакета используется для направления в соответствующий порт.</a:t>
            </a:r>
          </a:p>
        </p:txBody>
      </p:sp>
    </p:spTree>
    <p:extLst>
      <p:ext uri="{BB962C8B-B14F-4D97-AF65-F5344CB8AC3E}">
        <p14:creationId xmlns:p14="http://schemas.microsoft.com/office/powerpoint/2010/main" val="20815434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rmAutofit/>
          </a:bodyPr>
          <a:lstStyle/>
          <a:p>
            <a:pPr marL="0" indent="0" algn="just">
              <a:buNone/>
            </a:pPr>
            <a:r>
              <a:rPr lang="ru-RU" sz="2400" dirty="0" smtClean="0"/>
              <a:t>     При </a:t>
            </a:r>
            <a:r>
              <a:rPr lang="ru-RU" sz="2400" i="1" u="sng" dirty="0"/>
              <a:t>распределенной маршрутизации </a:t>
            </a:r>
            <a:r>
              <a:rPr lang="ru-RU" sz="2400" dirty="0"/>
              <a:t>каждый коммутатор сам решает, в какой порт отправить каждый приходящий пакет. Если выбор одинаков для каждого пакета, направленного к одному и тому же конечному пункту, то маршрутизация является </a:t>
            </a:r>
            <a:r>
              <a:rPr lang="ru-RU" sz="2400" i="1" u="sng" dirty="0"/>
              <a:t>статической</a:t>
            </a:r>
            <a:r>
              <a:rPr lang="ru-RU" sz="2400" dirty="0"/>
              <a:t>. Если коммутатор при выборе принимает во внимание текущий трафик, то маршрутизация является </a:t>
            </a:r>
            <a:r>
              <a:rPr lang="ru-RU" sz="2400" i="1" u="sng" dirty="0"/>
              <a:t>адаптивной</a:t>
            </a:r>
            <a:r>
              <a:rPr lang="ru-RU" sz="2400" dirty="0"/>
              <a:t>.</a:t>
            </a:r>
          </a:p>
          <a:p>
            <a:pPr marL="0" indent="0" algn="just">
              <a:buNone/>
            </a:pPr>
            <a:endParaRPr lang="ru-RU" sz="2400" dirty="0"/>
          </a:p>
          <a:p>
            <a:pPr marL="0" indent="0" algn="just">
              <a:buNone/>
            </a:pPr>
            <a:r>
              <a:rPr lang="ru-RU" sz="2400" dirty="0" smtClean="0"/>
              <a:t>     Популярным </a:t>
            </a:r>
            <a:r>
              <a:rPr lang="ru-RU" sz="2400" dirty="0"/>
              <a:t>алгоритмом маршрутизации, который применяется для прямоугольных решеток с любым числом измерений, является </a:t>
            </a:r>
            <a:r>
              <a:rPr lang="ru-RU" sz="2400" i="1" u="sng" dirty="0"/>
              <a:t>пространственная маршрутизация</a:t>
            </a:r>
            <a:r>
              <a:rPr lang="ru-RU" sz="2400" dirty="0"/>
              <a:t>. В соответствии с этим алгоритмом пакет сначала перемещается вдоль оси x до нужной координаты, и т.д.</a:t>
            </a:r>
          </a:p>
        </p:txBody>
      </p:sp>
    </p:spTree>
    <p:extLst>
      <p:ext uri="{BB962C8B-B14F-4D97-AF65-F5344CB8AC3E}">
        <p14:creationId xmlns:p14="http://schemas.microsoft.com/office/powerpoint/2010/main" val="403468871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t>16.8.2. MPP – процессоры с массовым </a:t>
            </a:r>
            <a:r>
              <a:rPr lang="ru-RU" b="1" dirty="0" smtClean="0"/>
              <a:t>параллелизмом</a:t>
            </a:r>
            <a:endParaRPr lang="ru-RU" b="1" dirty="0"/>
          </a:p>
        </p:txBody>
      </p:sp>
      <p:sp>
        <p:nvSpPr>
          <p:cNvPr id="3" name="Объект 2"/>
          <p:cNvSpPr>
            <a:spLocks noGrp="1"/>
          </p:cNvSpPr>
          <p:nvPr>
            <p:ph idx="1"/>
          </p:nvPr>
        </p:nvSpPr>
        <p:spPr/>
        <p:txBody>
          <a:bodyPr>
            <a:normAutofit fontScale="70000" lnSpcReduction="20000"/>
          </a:bodyPr>
          <a:lstStyle/>
          <a:p>
            <a:pPr marL="0" indent="0" algn="just">
              <a:buNone/>
            </a:pPr>
            <a:r>
              <a:rPr lang="ru-RU" dirty="0" smtClean="0"/>
              <a:t>     MPP </a:t>
            </a:r>
            <a:r>
              <a:rPr lang="ru-RU" dirty="0"/>
              <a:t>(</a:t>
            </a:r>
            <a:r>
              <a:rPr lang="ru-RU" dirty="0" err="1"/>
              <a:t>Massively</a:t>
            </a:r>
            <a:r>
              <a:rPr lang="ru-RU" dirty="0"/>
              <a:t> </a:t>
            </a:r>
            <a:r>
              <a:rPr lang="ru-RU" dirty="0" err="1"/>
              <a:t>Parallel</a:t>
            </a:r>
            <a:r>
              <a:rPr lang="ru-RU" dirty="0"/>
              <a:t> </a:t>
            </a:r>
            <a:r>
              <a:rPr lang="ru-RU" dirty="0" err="1"/>
              <a:t>Processor</a:t>
            </a:r>
            <a:r>
              <a:rPr lang="ru-RU" dirty="0"/>
              <a:t> – процессоры с массовым параллелизмом) – это огромные компьютеры, стоимостью несколько миллионов долларов. Они используются в научных исследованиях и промышленности для выполнения сложных вычислений, для обработки большого числа транзакций, для хранения больших баз данных и управления ими.</a:t>
            </a:r>
          </a:p>
          <a:p>
            <a:pPr marL="0" indent="0" algn="just">
              <a:buNone/>
            </a:pPr>
            <a:endParaRPr lang="ru-RU" dirty="0"/>
          </a:p>
          <a:p>
            <a:pPr marL="0" indent="0" algn="just">
              <a:buNone/>
            </a:pPr>
            <a:r>
              <a:rPr lang="ru-RU" dirty="0" smtClean="0"/>
              <a:t>     В </a:t>
            </a:r>
            <a:r>
              <a:rPr lang="ru-RU" dirty="0"/>
              <a:t>большинстве таких машин используются стандартные процессоры (</a:t>
            </a:r>
            <a:r>
              <a:rPr lang="ru-RU" dirty="0" err="1"/>
              <a:t>Pentium</a:t>
            </a:r>
            <a:r>
              <a:rPr lang="ru-RU" dirty="0"/>
              <a:t>, </a:t>
            </a:r>
            <a:r>
              <a:rPr lang="ru-RU" dirty="0" err="1"/>
              <a:t>UltraSPARC</a:t>
            </a:r>
            <a:r>
              <a:rPr lang="ru-RU" dirty="0"/>
              <a:t>, DEC </a:t>
            </a:r>
            <a:r>
              <a:rPr lang="ru-RU" dirty="0" err="1"/>
              <a:t>Alpha</a:t>
            </a:r>
            <a:r>
              <a:rPr lang="ru-RU" dirty="0"/>
              <a:t> и др</a:t>
            </a:r>
            <a:r>
              <a:rPr lang="ru-RU" dirty="0" smtClean="0"/>
              <a:t>.).</a:t>
            </a:r>
            <a:endParaRPr lang="ru-RU" dirty="0"/>
          </a:p>
          <a:p>
            <a:pPr marL="0" indent="0" algn="just">
              <a:buNone/>
            </a:pPr>
            <a:r>
              <a:rPr lang="ru-RU" dirty="0" smtClean="0"/>
              <a:t>     Особенности </a:t>
            </a:r>
            <a:r>
              <a:rPr lang="ru-RU" dirty="0"/>
              <a:t>MPP-</a:t>
            </a:r>
            <a:r>
              <a:rPr lang="ru-RU" dirty="0" err="1"/>
              <a:t>мультикомпьютеров</a:t>
            </a:r>
            <a:r>
              <a:rPr lang="ru-RU" dirty="0" smtClean="0"/>
              <a:t>:</a:t>
            </a:r>
            <a:endParaRPr lang="ru-RU" dirty="0"/>
          </a:p>
          <a:p>
            <a:pPr marL="0" indent="0" algn="just">
              <a:buNone/>
            </a:pPr>
            <a:r>
              <a:rPr lang="ru-RU" dirty="0"/>
              <a:t>· </a:t>
            </a:r>
            <a:r>
              <a:rPr lang="ru-RU" dirty="0" smtClean="0"/>
              <a:t>наличие </a:t>
            </a:r>
            <a:r>
              <a:rPr lang="ru-RU" dirty="0"/>
              <a:t>высокопроизводительной сети передачи сообщений</a:t>
            </a:r>
            <a:r>
              <a:rPr lang="ru-RU" dirty="0" smtClean="0"/>
              <a:t>;</a:t>
            </a:r>
            <a:endParaRPr lang="ru-RU" dirty="0"/>
          </a:p>
          <a:p>
            <a:pPr marL="0" indent="0" algn="just">
              <a:buNone/>
            </a:pPr>
            <a:r>
              <a:rPr lang="ru-RU" dirty="0"/>
              <a:t>· </a:t>
            </a:r>
            <a:r>
              <a:rPr lang="ru-RU" dirty="0" smtClean="0"/>
              <a:t>высокая </a:t>
            </a:r>
            <a:r>
              <a:rPr lang="ru-RU" dirty="0"/>
              <a:t>производительность процессов ввода-вывода (связана с необходимостью обработки огромных объемов данных</a:t>
            </a:r>
            <a:r>
              <a:rPr lang="ru-RU" dirty="0" smtClean="0"/>
              <a:t>);</a:t>
            </a:r>
            <a:endParaRPr lang="ru-RU" dirty="0"/>
          </a:p>
          <a:p>
            <a:pPr marL="0" indent="0" algn="just">
              <a:buNone/>
            </a:pPr>
            <a:r>
              <a:rPr lang="ru-RU" dirty="0"/>
              <a:t>· </a:t>
            </a:r>
            <a:r>
              <a:rPr lang="ru-RU" dirty="0" smtClean="0"/>
              <a:t>отказоустойчивость </a:t>
            </a:r>
            <a:r>
              <a:rPr lang="ru-RU" dirty="0"/>
              <a:t>– система сохраняет работоспособность при отказе части процессоров</a:t>
            </a:r>
            <a:r>
              <a:rPr lang="ru-RU" dirty="0" smtClean="0"/>
              <a:t>;</a:t>
            </a:r>
            <a:endParaRPr lang="ru-RU" dirty="0"/>
          </a:p>
          <a:p>
            <a:pPr marL="0" indent="0" algn="just">
              <a:buNone/>
            </a:pPr>
            <a:r>
              <a:rPr lang="ru-RU" dirty="0"/>
              <a:t>· </a:t>
            </a:r>
            <a:r>
              <a:rPr lang="ru-RU" dirty="0" smtClean="0"/>
              <a:t>наличие </a:t>
            </a:r>
            <a:r>
              <a:rPr lang="ru-RU" dirty="0"/>
              <a:t>специального аппаратного и программного обеспечения для контроля и диагностики системы, обнаружения и устранения неисправностей.</a:t>
            </a:r>
          </a:p>
        </p:txBody>
      </p:sp>
    </p:spTree>
    <p:extLst>
      <p:ext uri="{BB962C8B-B14F-4D97-AF65-F5344CB8AC3E}">
        <p14:creationId xmlns:p14="http://schemas.microsoft.com/office/powerpoint/2010/main" val="4884891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16.8.2.1. </a:t>
            </a:r>
            <a:r>
              <a:rPr lang="en-US" b="1" dirty="0" err="1" smtClean="0"/>
              <a:t>BlueGene</a:t>
            </a:r>
            <a:endParaRPr lang="ru-RU" b="1" dirty="0"/>
          </a:p>
        </p:txBody>
      </p:sp>
      <p:sp>
        <p:nvSpPr>
          <p:cNvPr id="3" name="Объект 2"/>
          <p:cNvSpPr>
            <a:spLocks noGrp="1"/>
          </p:cNvSpPr>
          <p:nvPr>
            <p:ph idx="1"/>
          </p:nvPr>
        </p:nvSpPr>
        <p:spPr/>
        <p:txBody>
          <a:bodyPr>
            <a:normAutofit fontScale="85000" lnSpcReduction="20000"/>
          </a:bodyPr>
          <a:lstStyle/>
          <a:p>
            <a:pPr marL="0" indent="0" algn="just">
              <a:buNone/>
            </a:pPr>
            <a:r>
              <a:rPr lang="ru-RU" dirty="0" smtClean="0"/>
              <a:t>     Система </a:t>
            </a:r>
            <a:r>
              <a:rPr lang="ru-RU" dirty="0" err="1"/>
              <a:t>BlueGene</a:t>
            </a:r>
            <a:r>
              <a:rPr lang="ru-RU" dirty="0"/>
              <a:t> была задумана IBM в 1999 году как суперкомпьютер для решения задач большой сложности в биологии. IBM вложила в разработку и постройку этого компьютера $100 млн. Заказ на такую машину поступил в 2001 году от Департамента энергетики.</a:t>
            </a:r>
          </a:p>
          <a:p>
            <a:pPr marL="0" indent="0" algn="just">
              <a:buNone/>
            </a:pPr>
            <a:endParaRPr lang="ru-RU" dirty="0" smtClean="0"/>
          </a:p>
          <a:p>
            <a:pPr marL="0" indent="0" algn="just">
              <a:buNone/>
            </a:pPr>
            <a:r>
              <a:rPr lang="ru-RU" dirty="0"/>
              <a:t> </a:t>
            </a:r>
            <a:r>
              <a:rPr lang="ru-RU" dirty="0" smtClean="0"/>
              <a:t>    Целью </a:t>
            </a:r>
            <a:r>
              <a:rPr lang="ru-RU" dirty="0"/>
              <a:t>проекта было построение не только самой быстрой, но и самой эффективной в показателях терафлоп/с, терафлоп/ватт, терафлоп/м3. По этой причине IBM отказалась от принципа использования самых быстрых компонентов независимо от цены. Вместо этого был выпущен собственный однокристальный компонент, работающий с умеренным быстродействием, обладающий низким энергопотреблением. Первая микросхема появилась в 2003 году, первая четверть машины – 2004 г. Тогда же она была сертифицирована как самый производительный компьютер с производительностью 71 терафлоп/с.</a:t>
            </a:r>
          </a:p>
        </p:txBody>
      </p:sp>
    </p:spTree>
    <p:extLst>
      <p:ext uri="{BB962C8B-B14F-4D97-AF65-F5344CB8AC3E}">
        <p14:creationId xmlns:p14="http://schemas.microsoft.com/office/powerpoint/2010/main" val="20073222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rmAutofit/>
          </a:bodyPr>
          <a:lstStyle/>
          <a:p>
            <a:pPr marL="0" indent="0" algn="just">
              <a:buNone/>
            </a:pPr>
            <a:r>
              <a:rPr lang="ru-RU" sz="2400" dirty="0"/>
              <a:t>В основе системы лежит узел, образованный из специализированной микросхемы </a:t>
            </a:r>
            <a:r>
              <a:rPr lang="ru-RU" sz="2400" dirty="0" err="1"/>
              <a:t>PowerPC</a:t>
            </a:r>
            <a:r>
              <a:rPr lang="ru-RU" sz="2400" dirty="0"/>
              <a:t> </a:t>
            </a:r>
            <a:r>
              <a:rPr lang="ru-RU" sz="2400" dirty="0" smtClean="0"/>
              <a:t>440.</a:t>
            </a:r>
            <a:endParaRPr lang="ru-RU" sz="2400" dirty="0"/>
          </a:p>
        </p:txBody>
      </p:sp>
      <p:pic>
        <p:nvPicPr>
          <p:cNvPr id="2" name="Рисунок 1"/>
          <p:cNvPicPr>
            <a:picLocks noChangeAspect="1"/>
          </p:cNvPicPr>
          <p:nvPr/>
        </p:nvPicPr>
        <p:blipFill>
          <a:blip r:embed="rId2"/>
          <a:stretch>
            <a:fillRect/>
          </a:stretch>
        </p:blipFill>
        <p:spPr>
          <a:xfrm>
            <a:off x="2483375" y="1721005"/>
            <a:ext cx="7225249" cy="3972119"/>
          </a:xfrm>
          <a:prstGeom prst="rect">
            <a:avLst/>
          </a:prstGeom>
        </p:spPr>
      </p:pic>
    </p:spTree>
    <p:extLst>
      <p:ext uri="{BB962C8B-B14F-4D97-AF65-F5344CB8AC3E}">
        <p14:creationId xmlns:p14="http://schemas.microsoft.com/office/powerpoint/2010/main" val="35932477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736979"/>
            <a:ext cx="10515600" cy="5439984"/>
          </a:xfrm>
        </p:spPr>
        <p:txBody>
          <a:bodyPr>
            <a:normAutofit lnSpcReduction="10000"/>
          </a:bodyPr>
          <a:lstStyle/>
          <a:p>
            <a:pPr marL="0" indent="0" algn="just">
              <a:buNone/>
            </a:pPr>
            <a:r>
              <a:rPr lang="ru-RU" dirty="0" smtClean="0"/>
              <a:t>      Существуют статические и динамические топологии. В статических топологиях соединение элементов системы фиксировано и не изменяется с течением времени. В динамических схемах все компоненты системы подключаются к переключательному устройству – коммутатору, которое может соединять любые компоненты друг с другом. В целом статические топологии отличаются, с одной стороны, более высоким быстродействием, так как все связи между процессорными элементами известны и уже установлены, а с другой – невысокими возможностями масштабирования системы, так как включение нового элемента обычно требует физической перестройки системы связей и перенастройки программного обеспечения. Динамические топологии, наоборот, отличаются высокими возможностями масштабируемости и меньшим быстродействием.</a:t>
            </a:r>
            <a:endParaRPr lang="ru-RU" dirty="0"/>
          </a:p>
        </p:txBody>
      </p:sp>
    </p:spTree>
    <p:extLst>
      <p:ext uri="{BB962C8B-B14F-4D97-AF65-F5344CB8AC3E}">
        <p14:creationId xmlns:p14="http://schemas.microsoft.com/office/powerpoint/2010/main" val="370920441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rmAutofit/>
          </a:bodyPr>
          <a:lstStyle/>
          <a:p>
            <a:pPr marL="0" indent="0" algn="just">
              <a:buNone/>
            </a:pPr>
            <a:r>
              <a:rPr lang="ru-RU" sz="2400" dirty="0" smtClean="0"/>
              <a:t>     Узел </a:t>
            </a:r>
            <a:r>
              <a:rPr lang="ru-RU" sz="2400" dirty="0"/>
              <a:t>состоит из двух ядер </a:t>
            </a:r>
            <a:r>
              <a:rPr lang="ru-RU" sz="2400" dirty="0" err="1"/>
              <a:t>PowerPC</a:t>
            </a:r>
            <a:r>
              <a:rPr lang="ru-RU" sz="2400" dirty="0"/>
              <a:t> 440, работающих с частотой 700 МГц. </a:t>
            </a:r>
            <a:r>
              <a:rPr lang="ru-RU" sz="2400" dirty="0" err="1"/>
              <a:t>PowerPC</a:t>
            </a:r>
            <a:r>
              <a:rPr lang="ru-RU" sz="2400" dirty="0"/>
              <a:t> 440 – конвейеризированный сдвоенный </a:t>
            </a:r>
            <a:r>
              <a:rPr lang="ru-RU" sz="2400" dirty="0" err="1"/>
              <a:t>суперскалярный</a:t>
            </a:r>
            <a:r>
              <a:rPr lang="ru-RU" sz="2400" dirty="0"/>
              <a:t> процессор. Два процесса идентичны, но программируются отдельно. Один используется для вычислений, второй – для взаимодействия с остальными 65535 узлами.</a:t>
            </a:r>
          </a:p>
          <a:p>
            <a:pPr marL="0" indent="0" algn="just">
              <a:buNone/>
            </a:pPr>
            <a:endParaRPr lang="ru-RU" sz="2400" dirty="0"/>
          </a:p>
          <a:p>
            <a:pPr marL="0" indent="0" algn="just">
              <a:buNone/>
            </a:pPr>
            <a:r>
              <a:rPr lang="ru-RU" sz="2400" dirty="0" smtClean="0"/>
              <a:t>     На </a:t>
            </a:r>
            <a:r>
              <a:rPr lang="ru-RU" sz="2400" dirty="0"/>
              <a:t>микросхеме поддерживается три уровня кэширования. Кэш первого уровня раздельный (32 Кбайт на команды и 32 на данные). Кэши первого уровня на двух процессорах не согласованы и используются, фактически как буферы предвыборки. В кэшах второго уровня реализуется механизм слежения друг за другом. Кэш третьего уровня объединенный.</a:t>
            </a:r>
          </a:p>
        </p:txBody>
      </p:sp>
    </p:spTree>
    <p:extLst>
      <p:ext uri="{BB962C8B-B14F-4D97-AF65-F5344CB8AC3E}">
        <p14:creationId xmlns:p14="http://schemas.microsoft.com/office/powerpoint/2010/main" val="385523659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rmAutofit/>
          </a:bodyPr>
          <a:lstStyle/>
          <a:p>
            <a:pPr marL="0" indent="0" algn="just">
              <a:buNone/>
            </a:pPr>
            <a:r>
              <a:rPr lang="ru-RU" sz="2400" dirty="0" smtClean="0"/>
              <a:t>     Для </a:t>
            </a:r>
            <a:r>
              <a:rPr lang="ru-RU" sz="2400" dirty="0"/>
              <a:t>сравнения: промах кэш памяти на первом уровне обходится в 11 тактов, промах на втором – 28, промах на третьем уровне – 75 тактов.</a:t>
            </a:r>
          </a:p>
          <a:p>
            <a:pPr marL="0" indent="0" algn="just">
              <a:buNone/>
            </a:pPr>
            <a:endParaRPr lang="ru-RU" sz="2400" dirty="0"/>
          </a:p>
          <a:p>
            <a:pPr marL="0" indent="0" algn="just">
              <a:buNone/>
            </a:pPr>
            <a:r>
              <a:rPr lang="ru-RU" sz="2400" dirty="0" smtClean="0"/>
              <a:t>     Кэши </a:t>
            </a:r>
            <a:r>
              <a:rPr lang="ru-RU" sz="2400" dirty="0"/>
              <a:t>второго уровня соединяются с небольшим блоком памяти SRAM. Предназначается для отладки, загрузки, взаимодействия с главным хостом, на котором хранится системный стек, для предоставления средств синхронизации</a:t>
            </a:r>
            <a:r>
              <a:rPr lang="ru-RU" sz="2400" dirty="0" smtClean="0"/>
              <a:t>.</a:t>
            </a:r>
            <a:endParaRPr lang="ru-RU" sz="2400" dirty="0"/>
          </a:p>
        </p:txBody>
      </p:sp>
      <p:pic>
        <p:nvPicPr>
          <p:cNvPr id="2" name="Рисунок 1"/>
          <p:cNvPicPr>
            <a:picLocks noChangeAspect="1"/>
          </p:cNvPicPr>
          <p:nvPr/>
        </p:nvPicPr>
        <p:blipFill rotWithShape="1">
          <a:blip r:embed="rId2"/>
          <a:srcRect b="16733"/>
          <a:stretch/>
        </p:blipFill>
        <p:spPr>
          <a:xfrm>
            <a:off x="5239387" y="3404014"/>
            <a:ext cx="1713225" cy="26978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5461843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rmAutofit fontScale="92500" lnSpcReduction="10000"/>
          </a:bodyPr>
          <a:lstStyle/>
          <a:p>
            <a:pPr marL="0" indent="0" algn="just">
              <a:buNone/>
            </a:pPr>
            <a:r>
              <a:rPr lang="ru-RU" sz="2400" dirty="0" smtClean="0"/>
              <a:t>     Для </a:t>
            </a:r>
            <a:r>
              <a:rPr lang="ru-RU" sz="2400" dirty="0"/>
              <a:t>более высокого уровня была разработана плата, на которую устанавливается две микросхемы и оперативная память на 1 Гбайт. В дальнейшем планируется 4 </a:t>
            </a:r>
            <a:r>
              <a:rPr lang="ru-RU" sz="2400" dirty="0" smtClean="0"/>
              <a:t>Гбайт. </a:t>
            </a:r>
            <a:r>
              <a:rPr lang="ru-RU" sz="2400" dirty="0"/>
              <a:t>Платы монтируются на панели, по 16 на каждой. На панели получается 32 процессора и 16 Гбайт памяти. 32 панелей вставляются в стойку размером 60 х 90 см. </a:t>
            </a:r>
            <a:r>
              <a:rPr lang="ru-RU" sz="2400" dirty="0" err="1"/>
              <a:t>Т.о</a:t>
            </a:r>
            <a:r>
              <a:rPr lang="ru-RU" sz="2400" dirty="0"/>
              <a:t>. на стойке – 1024 процессора. Система состоит из 64 стоек. Всего 65336 вычислительных процессоров, 65536 коммуникационных процессоров. Производительность 4,6∙1014 команд в секунду.</a:t>
            </a:r>
          </a:p>
          <a:p>
            <a:pPr marL="0" indent="0" algn="just">
              <a:buNone/>
            </a:pPr>
            <a:endParaRPr lang="ru-RU" sz="2400" dirty="0"/>
          </a:p>
          <a:p>
            <a:pPr marL="0" indent="0" algn="just">
              <a:buNone/>
            </a:pPr>
            <a:r>
              <a:rPr lang="ru-RU" sz="2400" dirty="0" smtClean="0"/>
              <a:t>     Система </a:t>
            </a:r>
            <a:r>
              <a:rPr lang="ru-RU" sz="2400" dirty="0"/>
              <a:t>представляет собой микрокомпьютер в том смысле, что ни один из процессоров не имеет доступа к общей памяти, не используется вызов страниц по требованию. Вместо этого система имеет 1024 узла ввода-вывода, которые соединяются с дисками и другой периферией</a:t>
            </a:r>
            <a:r>
              <a:rPr lang="ru-RU" sz="2400" dirty="0" smtClean="0"/>
              <a:t>.</a:t>
            </a:r>
          </a:p>
          <a:p>
            <a:pPr marL="0" indent="0" algn="just">
              <a:buNone/>
            </a:pPr>
            <a:endParaRPr lang="ru-RU" sz="2400" dirty="0" smtClean="0"/>
          </a:p>
          <a:p>
            <a:pPr marL="0" indent="0" algn="just">
              <a:buNone/>
            </a:pPr>
            <a:r>
              <a:rPr lang="ru-RU" sz="2400" dirty="0" smtClean="0"/>
              <a:t>     Для </a:t>
            </a:r>
            <a:r>
              <a:rPr lang="ru-RU" sz="2400" dirty="0"/>
              <a:t>подключения микросхем требуется масштабируемая и высокопроизводительная коммуникационная сеть. В качестве топологии выбран трехмерный тор 64 х32 х 32. Конструктивно каждая стойка на 1024 узла образует тор 8 х 8 х16.</a:t>
            </a:r>
          </a:p>
        </p:txBody>
      </p:sp>
    </p:spTree>
    <p:extLst>
      <p:ext uri="{BB962C8B-B14F-4D97-AF65-F5344CB8AC3E}">
        <p14:creationId xmlns:p14="http://schemas.microsoft.com/office/powerpoint/2010/main" val="304236277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Autofit/>
          </a:bodyPr>
          <a:lstStyle/>
          <a:p>
            <a:pPr marL="0" indent="0" algn="just">
              <a:buNone/>
            </a:pPr>
            <a:r>
              <a:rPr lang="ru-RU" sz="2400" dirty="0" smtClean="0"/>
              <a:t>     Взаимодействие </a:t>
            </a:r>
            <a:r>
              <a:rPr lang="ru-RU" sz="2400" dirty="0"/>
              <a:t>в трехмерном торе поддерживается в форме </a:t>
            </a:r>
            <a:r>
              <a:rPr lang="ru-RU" sz="2400" b="1" dirty="0"/>
              <a:t>виртуальной сквозной маршрутизации</a:t>
            </a:r>
            <a:r>
              <a:rPr lang="ru-RU" sz="2400" dirty="0" smtClean="0"/>
              <a:t>.</a:t>
            </a:r>
            <a:endParaRPr lang="ru-RU" sz="2400" dirty="0"/>
          </a:p>
          <a:p>
            <a:pPr marL="0" indent="0" algn="just">
              <a:buNone/>
            </a:pPr>
            <a:r>
              <a:rPr lang="ru-RU" sz="2400" dirty="0" smtClean="0"/>
              <a:t>     В </a:t>
            </a:r>
            <a:r>
              <a:rPr lang="ru-RU" sz="2400" dirty="0"/>
              <a:t>добавление к трехмерному тору в системе существуют и другие коммуникационные сети. Вторая сеть имеет древовидную структуру, которая используется для распределенных вычислений</a:t>
            </a:r>
            <a:r>
              <a:rPr lang="ru-RU" sz="2400" dirty="0" smtClean="0"/>
              <a:t>.</a:t>
            </a:r>
            <a:endParaRPr lang="ru-RU" sz="2400" dirty="0"/>
          </a:p>
          <a:p>
            <a:pPr marL="0" indent="0" algn="just">
              <a:buNone/>
            </a:pPr>
            <a:r>
              <a:rPr lang="ru-RU" sz="2400" dirty="0" smtClean="0"/>
              <a:t>     Третья </a:t>
            </a:r>
            <a:r>
              <a:rPr lang="ru-RU" sz="2400" dirty="0"/>
              <a:t>сеть используется для глобальных приостановок и прерываний</a:t>
            </a:r>
            <a:r>
              <a:rPr lang="ru-RU" sz="2400" dirty="0" smtClean="0"/>
              <a:t>.</a:t>
            </a:r>
            <a:endParaRPr lang="ru-RU" sz="2400" dirty="0"/>
          </a:p>
          <a:p>
            <a:pPr marL="0" indent="0" algn="just">
              <a:buNone/>
            </a:pPr>
            <a:r>
              <a:rPr lang="ru-RU" sz="2400" dirty="0" smtClean="0"/>
              <a:t>     Четвертая </a:t>
            </a:r>
            <a:r>
              <a:rPr lang="ru-RU" sz="2400" dirty="0"/>
              <a:t>и пятая сети построены на основе технологии </a:t>
            </a:r>
            <a:r>
              <a:rPr lang="ru-RU" sz="2400" dirty="0" err="1"/>
              <a:t>Gigabit</a:t>
            </a:r>
            <a:r>
              <a:rPr lang="ru-RU" sz="2400" dirty="0"/>
              <a:t> </a:t>
            </a:r>
            <a:r>
              <a:rPr lang="ru-RU" sz="2400" dirty="0" err="1"/>
              <a:t>Ethernet</a:t>
            </a:r>
            <a:r>
              <a:rPr lang="ru-RU" sz="2400" dirty="0"/>
              <a:t>. Одна используется для обмена информацией с внешними источниками, вторая для отладки</a:t>
            </a:r>
            <a:r>
              <a:rPr lang="ru-RU" sz="2400" dirty="0" smtClean="0"/>
              <a:t>.</a:t>
            </a:r>
            <a:endParaRPr lang="ru-RU" sz="2400" dirty="0"/>
          </a:p>
          <a:p>
            <a:pPr marL="0" indent="0" algn="just">
              <a:buNone/>
            </a:pPr>
            <a:r>
              <a:rPr lang="ru-RU" sz="2400" dirty="0" smtClean="0"/>
              <a:t>     На </a:t>
            </a:r>
            <a:r>
              <a:rPr lang="ru-RU" sz="2400" dirty="0"/>
              <a:t>каждом вычислительном и коммуникационном узле имеется специализированная малая операционная система, поддерживающая одного пользователя и один процесс. Эта система производительна, проста и надежна.</a:t>
            </a:r>
          </a:p>
        </p:txBody>
      </p:sp>
    </p:spTree>
    <p:extLst>
      <p:ext uri="{BB962C8B-B14F-4D97-AF65-F5344CB8AC3E}">
        <p14:creationId xmlns:p14="http://schemas.microsoft.com/office/powerpoint/2010/main" val="322247356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16.8.2.2. </a:t>
            </a:r>
            <a:r>
              <a:rPr lang="en-US" b="1" dirty="0" err="1" smtClean="0"/>
              <a:t>RedStorm</a:t>
            </a:r>
            <a:endParaRPr lang="ru-RU" b="1" dirty="0"/>
          </a:p>
        </p:txBody>
      </p:sp>
      <p:sp>
        <p:nvSpPr>
          <p:cNvPr id="3" name="Объект 2"/>
          <p:cNvSpPr>
            <a:spLocks noGrp="1"/>
          </p:cNvSpPr>
          <p:nvPr>
            <p:ph idx="1"/>
          </p:nvPr>
        </p:nvSpPr>
        <p:spPr/>
        <p:txBody>
          <a:bodyPr>
            <a:normAutofit fontScale="85000" lnSpcReduction="20000"/>
          </a:bodyPr>
          <a:lstStyle/>
          <a:p>
            <a:pPr marL="0" indent="0" algn="just">
              <a:buNone/>
            </a:pPr>
            <a:r>
              <a:rPr lang="ru-RU" dirty="0" smtClean="0"/>
              <a:t>     </a:t>
            </a:r>
            <a:r>
              <a:rPr lang="ru-RU" dirty="0" err="1" smtClean="0"/>
              <a:t>RedStorm</a:t>
            </a:r>
            <a:r>
              <a:rPr lang="ru-RU" dirty="0" smtClean="0"/>
              <a:t> </a:t>
            </a:r>
            <a:r>
              <a:rPr lang="ru-RU" dirty="0"/>
              <a:t>(</a:t>
            </a:r>
            <a:r>
              <a:rPr lang="ru-RU" dirty="0" err="1"/>
              <a:t>Thor’s</a:t>
            </a:r>
            <a:r>
              <a:rPr lang="ru-RU" dirty="0"/>
              <a:t> </a:t>
            </a:r>
            <a:r>
              <a:rPr lang="ru-RU" dirty="0" err="1"/>
              <a:t>Hammer</a:t>
            </a:r>
            <a:r>
              <a:rPr lang="ru-RU" dirty="0"/>
              <a:t>) разработана в лаборатории </a:t>
            </a:r>
            <a:r>
              <a:rPr lang="ru-RU" dirty="0" err="1"/>
              <a:t>Sandia</a:t>
            </a:r>
            <a:r>
              <a:rPr lang="ru-RU" dirty="0"/>
              <a:t> по заданию министерства энергетики США. Предыдущая разработка </a:t>
            </a:r>
            <a:r>
              <a:rPr lang="ru-RU" dirty="0" err="1"/>
              <a:t>Sandia</a:t>
            </a:r>
            <a:r>
              <a:rPr lang="ru-RU" dirty="0"/>
              <a:t> базировалась на узлах </a:t>
            </a:r>
            <a:r>
              <a:rPr lang="ru-RU" dirty="0" err="1"/>
              <a:t>Intel</a:t>
            </a:r>
            <a:r>
              <a:rPr lang="ru-RU" dirty="0"/>
              <a:t>, возникли проблемы. В 2002 году </a:t>
            </a:r>
            <a:r>
              <a:rPr lang="ru-RU" dirty="0" err="1"/>
              <a:t>Sandia</a:t>
            </a:r>
            <a:r>
              <a:rPr lang="ru-RU" dirty="0"/>
              <a:t> решила заменить предыдущую систему и решила использовать продукцию компании </a:t>
            </a:r>
            <a:r>
              <a:rPr lang="ru-RU" dirty="0" err="1"/>
              <a:t>Cray</a:t>
            </a:r>
            <a:r>
              <a:rPr lang="ru-RU" dirty="0"/>
              <a:t> </a:t>
            </a:r>
            <a:r>
              <a:rPr lang="ru-RU" dirty="0" err="1"/>
              <a:t>Research</a:t>
            </a:r>
            <a:r>
              <a:rPr lang="ru-RU" dirty="0"/>
              <a:t>. К 2004 году система была уже поставлена, что объясняется тем, что </a:t>
            </a:r>
            <a:r>
              <a:rPr lang="ru-RU" dirty="0" err="1"/>
              <a:t>RedStorm</a:t>
            </a:r>
            <a:r>
              <a:rPr lang="ru-RU" dirty="0"/>
              <a:t> состоит из обычных компонентов (за исключением микросхемы маршрутизации).</a:t>
            </a:r>
          </a:p>
          <a:p>
            <a:pPr marL="0" indent="0" algn="just">
              <a:buNone/>
            </a:pPr>
            <a:endParaRPr lang="ru-RU" dirty="0"/>
          </a:p>
          <a:p>
            <a:pPr marL="0" indent="0" algn="just">
              <a:buNone/>
            </a:pPr>
            <a:r>
              <a:rPr lang="ru-RU" dirty="0" smtClean="0"/>
              <a:t>     Используется </a:t>
            </a:r>
            <a:r>
              <a:rPr lang="ru-RU" dirty="0"/>
              <a:t>процессор AMD </a:t>
            </a:r>
            <a:r>
              <a:rPr lang="ru-RU" dirty="0" err="1"/>
              <a:t>Opteron</a:t>
            </a:r>
            <a:r>
              <a:rPr lang="ru-RU" dirty="0"/>
              <a:t>. Он поддерживает три режима работы</a:t>
            </a:r>
            <a:r>
              <a:rPr lang="ru-RU" dirty="0" smtClean="0"/>
              <a:t>:</a:t>
            </a:r>
            <a:endParaRPr lang="ru-RU" dirty="0"/>
          </a:p>
          <a:p>
            <a:pPr marL="0" indent="0" algn="just">
              <a:buNone/>
            </a:pPr>
            <a:r>
              <a:rPr lang="ru-RU" dirty="0"/>
              <a:t>·     унаследованный, совместим с </a:t>
            </a:r>
            <a:r>
              <a:rPr lang="ru-RU" dirty="0" err="1"/>
              <a:t>Pentium</a:t>
            </a:r>
            <a:r>
              <a:rPr lang="ru-RU" dirty="0" smtClean="0"/>
              <a:t>;</a:t>
            </a:r>
            <a:endParaRPr lang="ru-RU" dirty="0"/>
          </a:p>
          <a:p>
            <a:pPr marL="0" indent="0" algn="just">
              <a:buNone/>
            </a:pPr>
            <a:r>
              <a:rPr lang="ru-RU" dirty="0"/>
              <a:t>·     совместимости – 64-разрядная адресация при 32-ых программах</a:t>
            </a:r>
            <a:r>
              <a:rPr lang="ru-RU" dirty="0" smtClean="0"/>
              <a:t>;</a:t>
            </a:r>
            <a:endParaRPr lang="ru-RU" dirty="0"/>
          </a:p>
          <a:p>
            <a:pPr marL="0" indent="0" algn="just">
              <a:buNone/>
            </a:pPr>
            <a:r>
              <a:rPr lang="ru-RU" dirty="0"/>
              <a:t>·     64-разрядный для адресов и данных.</a:t>
            </a:r>
          </a:p>
        </p:txBody>
      </p:sp>
    </p:spTree>
    <p:extLst>
      <p:ext uri="{BB962C8B-B14F-4D97-AF65-F5344CB8AC3E}">
        <p14:creationId xmlns:p14="http://schemas.microsoft.com/office/powerpoint/2010/main" val="373542032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rmAutofit/>
          </a:bodyPr>
          <a:lstStyle/>
          <a:p>
            <a:pPr marL="0" indent="0" algn="just">
              <a:buNone/>
            </a:pPr>
            <a:r>
              <a:rPr lang="ru-RU" sz="2400" dirty="0"/>
              <a:t> </a:t>
            </a:r>
            <a:r>
              <a:rPr lang="ru-RU" sz="2400" dirty="0" smtClean="0"/>
              <a:t>    Еще </a:t>
            </a:r>
            <a:r>
              <a:rPr lang="ru-RU" sz="2400" dirty="0"/>
              <a:t>одно преимущество – наличие контроллера памяти, работающего на частоте процессора, а не на частоте шины, что существенно повышает производительность памяти. Контроллер позволяет работать с восемью модулями DIMM памяти по 4 Гбайт каждый (всего – 32 Гбайт). В системе </a:t>
            </a:r>
            <a:r>
              <a:rPr lang="ru-RU" sz="2400" dirty="0" err="1"/>
              <a:t>Red</a:t>
            </a:r>
            <a:r>
              <a:rPr lang="ru-RU" sz="2400" dirty="0"/>
              <a:t> </a:t>
            </a:r>
            <a:r>
              <a:rPr lang="ru-RU" sz="2400" dirty="0" err="1"/>
              <a:t>Storm</a:t>
            </a:r>
            <a:r>
              <a:rPr lang="ru-RU" sz="2400" dirty="0"/>
              <a:t> устанавливается 2-4 Гбайт, предусмотрена возможность расширения.</a:t>
            </a:r>
          </a:p>
          <a:p>
            <a:pPr marL="0" indent="0" algn="just">
              <a:buNone/>
            </a:pPr>
            <a:endParaRPr lang="ru-RU" sz="2400" dirty="0"/>
          </a:p>
          <a:p>
            <a:pPr marL="0" indent="0" algn="just">
              <a:buNone/>
            </a:pPr>
            <a:r>
              <a:rPr lang="ru-RU" sz="2400" dirty="0" smtClean="0"/>
              <a:t>     Каждому </a:t>
            </a:r>
            <a:r>
              <a:rPr lang="ru-RU" sz="2400" dirty="0"/>
              <a:t>процессору </a:t>
            </a:r>
            <a:r>
              <a:rPr lang="ru-RU" sz="2400" dirty="0" err="1"/>
              <a:t>Opteron</a:t>
            </a:r>
            <a:r>
              <a:rPr lang="ru-RU" sz="2400" dirty="0"/>
              <a:t> выделяется собственный специализированный сетевой процессор </a:t>
            </a:r>
            <a:r>
              <a:rPr lang="ru-RU" sz="2400" dirty="0" err="1"/>
              <a:t>Seastar</a:t>
            </a:r>
            <a:r>
              <a:rPr lang="ru-RU" sz="2400" dirty="0"/>
              <a:t> (IBM). Это критически важный элемент, так как практические весь обмен информацией в системе происходит через сеть </a:t>
            </a:r>
            <a:r>
              <a:rPr lang="ru-RU" sz="2400" dirty="0" err="1"/>
              <a:t>Seastar</a:t>
            </a:r>
            <a:r>
              <a:rPr lang="ru-RU" sz="2400" dirty="0"/>
              <a:t>.</a:t>
            </a:r>
          </a:p>
        </p:txBody>
      </p:sp>
    </p:spTree>
    <p:extLst>
      <p:ext uri="{BB962C8B-B14F-4D97-AF65-F5344CB8AC3E}">
        <p14:creationId xmlns:p14="http://schemas.microsoft.com/office/powerpoint/2010/main" val="284224524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rmAutofit/>
          </a:bodyPr>
          <a:lstStyle/>
          <a:p>
            <a:pPr marL="0" indent="0" algn="just">
              <a:buNone/>
            </a:pPr>
            <a:r>
              <a:rPr lang="ru-RU" sz="2400" dirty="0" smtClean="0"/>
              <a:t>     Процессоры </a:t>
            </a:r>
            <a:r>
              <a:rPr lang="ru-RU" sz="2400" dirty="0" err="1"/>
              <a:t>Opteron</a:t>
            </a:r>
            <a:r>
              <a:rPr lang="ru-RU" sz="2400" dirty="0"/>
              <a:t> – обычные процессоры, но установлены на специальную плату. На каждой плате 4 процессора, память на 4 Гбайт, 4 процессора </a:t>
            </a:r>
            <a:r>
              <a:rPr lang="ru-RU" sz="2400" dirty="0" err="1"/>
              <a:t>Seastar</a:t>
            </a:r>
            <a:r>
              <a:rPr lang="ru-RU" sz="2400" dirty="0"/>
              <a:t>, процессор RAS, микросхема </a:t>
            </a:r>
            <a:r>
              <a:rPr lang="ru-RU" sz="2400" dirty="0" err="1"/>
              <a:t>Ethernet</a:t>
            </a:r>
            <a:r>
              <a:rPr lang="ru-RU" sz="2400" dirty="0"/>
              <a:t> на 100 Мбит/с.</a:t>
            </a:r>
          </a:p>
        </p:txBody>
      </p:sp>
      <p:pic>
        <p:nvPicPr>
          <p:cNvPr id="2" name="Рисунок 1"/>
          <p:cNvPicPr>
            <a:picLocks noChangeAspect="1"/>
          </p:cNvPicPr>
          <p:nvPr/>
        </p:nvPicPr>
        <p:blipFill>
          <a:blip r:embed="rId2"/>
          <a:stretch>
            <a:fillRect/>
          </a:stretch>
        </p:blipFill>
        <p:spPr>
          <a:xfrm>
            <a:off x="2884909" y="2228045"/>
            <a:ext cx="6422181" cy="3263050"/>
          </a:xfrm>
          <a:prstGeom prst="rect">
            <a:avLst/>
          </a:prstGeom>
        </p:spPr>
      </p:pic>
    </p:spTree>
    <p:extLst>
      <p:ext uri="{BB962C8B-B14F-4D97-AF65-F5344CB8AC3E}">
        <p14:creationId xmlns:p14="http://schemas.microsoft.com/office/powerpoint/2010/main" val="180315148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rmAutofit/>
          </a:bodyPr>
          <a:lstStyle/>
          <a:p>
            <a:pPr marL="0" indent="0" algn="just">
              <a:buNone/>
            </a:pPr>
            <a:r>
              <a:rPr lang="ru-RU" sz="2400" dirty="0" smtClean="0"/>
              <a:t>     Набор </a:t>
            </a:r>
            <a:r>
              <a:rPr lang="ru-RU" sz="2400" dirty="0"/>
              <a:t>8 плат вставляется в кассету, 3 кассеты образуют стойку (96 процессоров). Система содержит 108 стоек. Всего 10368 процессоров, память 10 Тбайт, общей памяти нет. Теоретическая вычислительная мощность – 41 терафлоп/с.</a:t>
            </a:r>
          </a:p>
          <a:p>
            <a:pPr marL="0" indent="0" algn="just">
              <a:buNone/>
            </a:pPr>
            <a:endParaRPr lang="ru-RU" sz="2400" dirty="0"/>
          </a:p>
          <a:p>
            <a:pPr marL="0" indent="0" algn="just">
              <a:buNone/>
            </a:pPr>
            <a:r>
              <a:rPr lang="ru-RU" sz="2400" dirty="0" smtClean="0"/>
              <a:t>     </a:t>
            </a:r>
            <a:r>
              <a:rPr lang="ru-RU" sz="2400" dirty="0" err="1" smtClean="0"/>
              <a:t>Маршрутиризаторы</a:t>
            </a:r>
            <a:r>
              <a:rPr lang="ru-RU" sz="2400" dirty="0" smtClean="0"/>
              <a:t> </a:t>
            </a:r>
            <a:r>
              <a:rPr lang="ru-RU" sz="2400" dirty="0" err="1"/>
              <a:t>Seastar</a:t>
            </a:r>
            <a:r>
              <a:rPr lang="ru-RU" sz="2400" dirty="0"/>
              <a:t> соединены друг с другом в трехмерный тор. Еще одна сеть построена на основе </a:t>
            </a:r>
            <a:r>
              <a:rPr lang="ru-RU" sz="2400" dirty="0" err="1"/>
              <a:t>Ethernet</a:t>
            </a:r>
            <a:r>
              <a:rPr lang="ru-RU" sz="2400" dirty="0"/>
              <a:t> со скоростью 100 Мбит/с и служит для обслуживания и поддержки системы. В дополнение к 108 вычислительным стойкам имеется 16 стоек ввода/вывода и обслуживания. В каждой из них установлено 32 процессора </a:t>
            </a:r>
            <a:r>
              <a:rPr lang="ru-RU" sz="2400" dirty="0" err="1"/>
              <a:t>Opteron</a:t>
            </a:r>
            <a:r>
              <a:rPr lang="ru-RU" sz="2400" dirty="0"/>
              <a:t>. Из них 256 – ввод/вывод, 256 – обслуживание. Общий объем дискового пространства – 240 Тбайт, общая производительность дисковой системы – 50 Гбайт/с.</a:t>
            </a:r>
          </a:p>
        </p:txBody>
      </p:sp>
    </p:spTree>
    <p:extLst>
      <p:ext uri="{BB962C8B-B14F-4D97-AF65-F5344CB8AC3E}">
        <p14:creationId xmlns:p14="http://schemas.microsoft.com/office/powerpoint/2010/main" val="144241523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rmAutofit/>
          </a:bodyPr>
          <a:lstStyle/>
          <a:p>
            <a:pPr marL="0" indent="0" algn="just">
              <a:buNone/>
            </a:pPr>
            <a:r>
              <a:rPr lang="ru-RU" sz="2400" dirty="0" smtClean="0"/>
              <a:t>     Система </a:t>
            </a:r>
            <a:r>
              <a:rPr lang="ru-RU" sz="2400" dirty="0"/>
              <a:t>при помощи механических переключателей разбивается на две части – секретную и </a:t>
            </a:r>
            <a:r>
              <a:rPr lang="ru-RU" sz="2400" dirty="0" smtClean="0"/>
              <a:t>несекретную. </a:t>
            </a:r>
            <a:r>
              <a:rPr lang="ru-RU" sz="2400" dirty="0"/>
              <a:t>Из общего числа процессоров 2688 всегда секретны, 2688 – всегда несекретны, остальные 4992 можно переключать между секциями</a:t>
            </a:r>
            <a:r>
              <a:rPr lang="ru-RU" sz="2400" dirty="0" smtClean="0"/>
              <a:t>.</a:t>
            </a:r>
            <a:endParaRPr lang="ru-RU" sz="2400" dirty="0"/>
          </a:p>
          <a:p>
            <a:pPr marL="0" indent="0" algn="just">
              <a:buNone/>
            </a:pPr>
            <a:r>
              <a:rPr lang="ru-RU" sz="2400" dirty="0" smtClean="0"/>
              <a:t>     Вся </a:t>
            </a:r>
            <a:r>
              <a:rPr lang="ru-RU" sz="2400" dirty="0"/>
              <a:t>система располагается в отдельном здании 2000 м2, спроектированном таким образом, чтобы система могла расширятся до 30000 процессоров</a:t>
            </a:r>
            <a:r>
              <a:rPr lang="ru-RU" sz="2400" dirty="0" smtClean="0"/>
              <a:t>.</a:t>
            </a:r>
            <a:endParaRPr lang="ru-RU" sz="2400" dirty="0"/>
          </a:p>
          <a:p>
            <a:pPr marL="0" indent="0" algn="just">
              <a:buNone/>
            </a:pPr>
            <a:r>
              <a:rPr lang="ru-RU" sz="2400" dirty="0" smtClean="0"/>
              <a:t>      Общая </a:t>
            </a:r>
            <a:r>
              <a:rPr lang="ru-RU" sz="2400" dirty="0"/>
              <a:t>стоимость проекта (включая разработку около $100 млн. </a:t>
            </a:r>
            <a:r>
              <a:rPr lang="ru-RU" sz="2400" dirty="0" err="1"/>
              <a:t>Cray</a:t>
            </a:r>
            <a:r>
              <a:rPr lang="ru-RU" sz="2400" dirty="0"/>
              <a:t> рассчитывает продавать уменьшенные копии под названием Х3Т.</a:t>
            </a:r>
          </a:p>
        </p:txBody>
      </p:sp>
    </p:spTree>
    <p:extLst>
      <p:ext uri="{BB962C8B-B14F-4D97-AF65-F5344CB8AC3E}">
        <p14:creationId xmlns:p14="http://schemas.microsoft.com/office/powerpoint/2010/main" val="196632064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31065"/>
            <a:ext cx="10515600" cy="5545898"/>
          </a:xfrm>
        </p:spPr>
        <p:txBody>
          <a:bodyPr>
            <a:normAutofit/>
          </a:bodyPr>
          <a:lstStyle/>
          <a:p>
            <a:pPr marL="0" indent="0" algn="just">
              <a:buNone/>
            </a:pPr>
            <a:r>
              <a:rPr lang="ru-RU" sz="2000" dirty="0" smtClean="0"/>
              <a:t>      Вычислительные </a:t>
            </a:r>
            <a:r>
              <a:rPr lang="ru-RU" sz="2000" dirty="0"/>
              <a:t>узлы работают под управлением облегченного ядра </a:t>
            </a:r>
            <a:r>
              <a:rPr lang="ru-RU" sz="2000" dirty="0" err="1"/>
              <a:t>Catamount</a:t>
            </a:r>
            <a:r>
              <a:rPr lang="ru-RU" sz="2000" dirty="0"/>
              <a:t> (дикая кошка). Узлы ввода/вывода под </a:t>
            </a:r>
            <a:r>
              <a:rPr lang="ru-RU" sz="2000" dirty="0" err="1"/>
              <a:t>Linux</a:t>
            </a:r>
            <a:r>
              <a:rPr lang="ru-RU" sz="2000" dirty="0"/>
              <a:t> с поддержкой интерфейса MPI. На </a:t>
            </a:r>
            <a:r>
              <a:rPr lang="ru-RU" sz="2000" dirty="0" err="1"/>
              <a:t>Red</a:t>
            </a:r>
            <a:r>
              <a:rPr lang="ru-RU" sz="2000" dirty="0"/>
              <a:t> </a:t>
            </a:r>
            <a:r>
              <a:rPr lang="ru-RU" sz="2000" dirty="0" err="1"/>
              <a:t>Storm</a:t>
            </a:r>
            <a:r>
              <a:rPr lang="ru-RU" sz="2000" dirty="0"/>
              <a:t> можно запускать имеющиеся программы предыдущей </a:t>
            </a:r>
            <a:r>
              <a:rPr lang="ru-RU" sz="2000" dirty="0" err="1"/>
              <a:t>Red</a:t>
            </a:r>
            <a:r>
              <a:rPr lang="ru-RU" sz="2000" dirty="0" smtClean="0"/>
              <a:t>.</a:t>
            </a:r>
          </a:p>
          <a:p>
            <a:pPr marL="0" indent="0" algn="just">
              <a:buNone/>
            </a:pPr>
            <a:r>
              <a:rPr lang="ru-RU" sz="2000" dirty="0" smtClean="0"/>
              <a:t>     </a:t>
            </a:r>
          </a:p>
          <a:p>
            <a:pPr marL="0" indent="0" algn="just">
              <a:buNone/>
            </a:pPr>
            <a:endParaRPr lang="ru-RU" sz="2000" dirty="0"/>
          </a:p>
          <a:p>
            <a:pPr marL="0" indent="0" algn="just">
              <a:buNone/>
            </a:pPr>
            <a:endParaRPr lang="ru-RU" sz="2000" dirty="0" smtClean="0"/>
          </a:p>
          <a:p>
            <a:pPr marL="0" indent="0" algn="just">
              <a:buNone/>
            </a:pPr>
            <a:endParaRPr lang="ru-RU" sz="2000" dirty="0"/>
          </a:p>
          <a:p>
            <a:pPr marL="0" indent="0" algn="just">
              <a:buNone/>
            </a:pPr>
            <a:endParaRPr lang="ru-RU" sz="2000" dirty="0" smtClean="0"/>
          </a:p>
          <a:p>
            <a:pPr marL="0" indent="0" algn="just">
              <a:buNone/>
            </a:pPr>
            <a:endParaRPr lang="ru-RU" sz="2000" dirty="0"/>
          </a:p>
          <a:p>
            <a:pPr marL="0" indent="0" algn="just">
              <a:buNone/>
            </a:pPr>
            <a:endParaRPr lang="ru-RU" sz="2000" dirty="0" smtClean="0"/>
          </a:p>
          <a:p>
            <a:pPr marL="0" indent="0" algn="just">
              <a:buNone/>
            </a:pPr>
            <a:endParaRPr lang="ru-RU" sz="2000" dirty="0"/>
          </a:p>
          <a:p>
            <a:pPr marL="0" indent="0" algn="just">
              <a:buNone/>
            </a:pPr>
            <a:r>
              <a:rPr lang="ru-RU" sz="2000" dirty="0" smtClean="0"/>
              <a:t>     В </a:t>
            </a:r>
            <a:r>
              <a:rPr lang="ru-RU" sz="2000" dirty="0"/>
              <a:t>такой системе вопросы надежности выходят на первый план. У аппаратного обеспечения предыдущей </a:t>
            </a:r>
            <a:r>
              <a:rPr lang="ru-RU" sz="2000" dirty="0" err="1"/>
              <a:t>Red</a:t>
            </a:r>
            <a:r>
              <a:rPr lang="ru-RU" sz="2000" dirty="0"/>
              <a:t> среднее время наработки на отказ составляло 900 часов, но операционная система обеспечивала только 40 часов</a:t>
            </a:r>
          </a:p>
        </p:txBody>
      </p:sp>
      <p:pic>
        <p:nvPicPr>
          <p:cNvPr id="2" name="Рисунок 1"/>
          <p:cNvPicPr>
            <a:picLocks noChangeAspect="1"/>
          </p:cNvPicPr>
          <p:nvPr/>
        </p:nvPicPr>
        <p:blipFill>
          <a:blip r:embed="rId2"/>
          <a:stretch>
            <a:fillRect/>
          </a:stretch>
        </p:blipFill>
        <p:spPr>
          <a:xfrm>
            <a:off x="2916293" y="1715097"/>
            <a:ext cx="6359414" cy="2991468"/>
          </a:xfrm>
          <a:prstGeom prst="rect">
            <a:avLst/>
          </a:prstGeom>
        </p:spPr>
      </p:pic>
    </p:spTree>
    <p:extLst>
      <p:ext uri="{BB962C8B-B14F-4D97-AF65-F5344CB8AC3E}">
        <p14:creationId xmlns:p14="http://schemas.microsoft.com/office/powerpoint/2010/main" val="1585243041"/>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5351</TotalTime>
  <Words>13907</Words>
  <Application>Microsoft Office PowerPoint</Application>
  <PresentationFormat>Широкоэкранный</PresentationFormat>
  <Paragraphs>508</Paragraphs>
  <Slides>128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128</vt:i4>
      </vt:variant>
    </vt:vector>
  </HeadingPairs>
  <TitlesOfParts>
    <vt:vector size="132" baseType="lpstr">
      <vt:lpstr>Arial</vt:lpstr>
      <vt:lpstr>Calibri</vt:lpstr>
      <vt:lpstr>Calibri Light</vt:lpstr>
      <vt:lpstr>Тема Office</vt:lpstr>
      <vt:lpstr>16. Архитектуры компьютеров параллельного действия</vt:lpstr>
      <vt:lpstr>Презентация PowerPoint</vt:lpstr>
      <vt:lpstr>16.1. Законы Амдала</vt:lpstr>
      <vt:lpstr>Презентация PowerPoint</vt:lpstr>
      <vt:lpstr>Презентация PowerPoint</vt:lpstr>
      <vt:lpstr>16.2.  Топология параллельных систем.</vt:lpstr>
      <vt:lpstr>Презентация PowerPoint</vt:lpstr>
      <vt:lpstr>Презентация PowerPoint</vt:lpstr>
      <vt:lpstr>Презентация PowerPoint</vt:lpstr>
      <vt:lpstr>16.3. Классификация параллельных систем по Флинну</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16.4. Классификация параллельных компьютерных систем класса MIMD</vt:lpstr>
      <vt:lpstr>16.4.1. Мультипроцессоры</vt:lpstr>
      <vt:lpstr>Презентация PowerPoint</vt:lpstr>
      <vt:lpstr>Презентация PowerPoint</vt:lpstr>
      <vt:lpstr>Презентация PowerPoint</vt:lpstr>
      <vt:lpstr>Презентация PowerPoint</vt:lpstr>
      <vt:lpstr>16.4.2. Мультикомпьютеры</vt:lpstr>
      <vt:lpstr>16.5. Семантика памяти</vt:lpstr>
      <vt:lpstr>16.5.1. Строгая согласованность</vt:lpstr>
      <vt:lpstr>16.5.2. Согласованность по последовательности (секвенциальная состоятельность)</vt:lpstr>
      <vt:lpstr>16.5.3. Процессорная согласованность</vt:lpstr>
      <vt:lpstr>16.5.4. Слабая согласованность</vt:lpstr>
      <vt:lpstr>16.5.5. Свободная согласованность</vt:lpstr>
      <vt:lpstr>Презентация PowerPoint</vt:lpstr>
      <vt:lpstr>16.6. Архитектуры UMA SMP (симметричная архитектура) 16.6.1. UMA-мультипроцессоры с шинной организацией</vt:lpstr>
      <vt:lpstr>Презентация PowerPoint</vt:lpstr>
      <vt:lpstr>Презентация PowerPoint</vt:lpstr>
      <vt:lpstr>16.6.2.Отслеживание изменений данных в кэш-памяти</vt:lpstr>
      <vt:lpstr>Презентация PowerPoint</vt:lpstr>
      <vt:lpstr>Презентация PowerPoint</vt:lpstr>
      <vt:lpstr>Презентация PowerPoint</vt:lpstr>
      <vt:lpstr>16.6.3. Протокол MESI</vt:lpstr>
      <vt:lpstr>Презентация PowerPoint</vt:lpstr>
      <vt:lpstr>Презентация PowerPoint</vt:lpstr>
      <vt:lpstr>16.6.4. UMA-мультипроцессоры с перекрестной коммутацией</vt:lpstr>
      <vt:lpstr>Sun Enterprise 10000</vt:lpstr>
      <vt:lpstr>Презентация PowerPoint</vt:lpstr>
      <vt:lpstr>Презентация PowerPoint</vt:lpstr>
      <vt:lpstr>16.6.5. UMA-мультипроцессоры с многоступенчатой коммутацией</vt:lpstr>
      <vt:lpstr>Презентация PowerPoint</vt:lpstr>
      <vt:lpstr>16.7. Мультипроцессоры NUMA</vt:lpstr>
      <vt:lpstr>Презентация PowerPoint</vt:lpstr>
      <vt:lpstr>Презентация PowerPoint</vt:lpstr>
      <vt:lpstr>Презентация PowerPoint</vt:lpstr>
      <vt:lpstr>16.7.1. CC-NUMA мультипроцессоры</vt:lpstr>
      <vt:lpstr>Презентация PowerPoint</vt:lpstr>
      <vt:lpstr>Презентация PowerPoint</vt:lpstr>
      <vt:lpstr>Презентация PowerPoint</vt:lpstr>
      <vt:lpstr>16.7.2. Мультипроцессор Stanford DASH</vt:lpstr>
      <vt:lpstr>Презентация PowerPoint</vt:lpstr>
      <vt:lpstr>Презентация PowerPoint</vt:lpstr>
      <vt:lpstr>Презентация PowerPoint</vt:lpstr>
      <vt:lpstr>Презентация PowerPoint</vt:lpstr>
      <vt:lpstr>16.7.3. Мультипроцессор Sequent NUMA-Q</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16.7.4. NUMA-мультипроцессор Sun Fire E25K</vt:lpstr>
      <vt:lpstr>Презентация PowerPoint</vt:lpstr>
      <vt:lpstr>Презентация PowerPoint</vt:lpstr>
      <vt:lpstr>Презентация PowerPoint</vt:lpstr>
      <vt:lpstr>Презентация PowerPoint</vt:lpstr>
      <vt:lpstr>16.7.5. Мультипроцессоры COMA</vt:lpstr>
      <vt:lpstr>Презентация PowerPoint</vt:lpstr>
      <vt:lpstr>Презентация PowerPoint</vt:lpstr>
      <vt:lpstr>16.8. Мультикомпьютеры</vt:lpstr>
      <vt:lpstr>16.8.1. Коммуникационные сети</vt:lpstr>
      <vt:lpstr>Презентация PowerPoint</vt:lpstr>
      <vt:lpstr>16.8.1.1. Коммутация</vt:lpstr>
      <vt:lpstr>Презентация PowerPoint</vt:lpstr>
      <vt:lpstr>Презентация PowerPoint</vt:lpstr>
      <vt:lpstr>Презентация PowerPoint</vt:lpstr>
      <vt:lpstr>16.8.1.2. Алгоритмы выбора маршрута</vt:lpstr>
      <vt:lpstr>Презентация PowerPoint</vt:lpstr>
      <vt:lpstr>16.8.2. MPP – процессоры с массовым параллелизмом</vt:lpstr>
      <vt:lpstr>16.8.2.1. BlueGene</vt:lpstr>
      <vt:lpstr>Презентация PowerPoint</vt:lpstr>
      <vt:lpstr>Презентация PowerPoint</vt:lpstr>
      <vt:lpstr>Презентация PowerPoint</vt:lpstr>
      <vt:lpstr>Презентация PowerPoint</vt:lpstr>
      <vt:lpstr>Презентация PowerPoint</vt:lpstr>
      <vt:lpstr>16.8.2.2. RedStorm</vt:lpstr>
      <vt:lpstr>Презентация PowerPoint</vt:lpstr>
      <vt:lpstr>Презентация PowerPoint</vt:lpstr>
      <vt:lpstr>Презентация PowerPoint</vt:lpstr>
      <vt:lpstr>Презентация PowerPoint</vt:lpstr>
      <vt:lpstr>Презентация PowerPoint</vt:lpstr>
      <vt:lpstr>16.8.2.3. Сравнение систем BlueGene и RedStorm</vt:lpstr>
      <vt:lpstr>Презентация PowerPoint</vt:lpstr>
      <vt:lpstr>16.8.3. Кластерные вычисления</vt:lpstr>
      <vt:lpstr>Презентация PowerPoint</vt:lpstr>
      <vt:lpstr>16.8.3.1. Google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16.8.4. Коммуникационное программное обеспечение для мультикомпьютеров</vt:lpstr>
      <vt:lpstr>Презентация PowerPoint</vt:lpstr>
      <vt:lpstr>16.8.5. Планирование</vt:lpstr>
      <vt:lpstr>Презентация PowerPoint</vt:lpstr>
      <vt:lpstr>Презентация PowerPoint</vt:lpstr>
      <vt:lpstr>16.8.5. Совместно используемая память на прикладном уровне</vt:lpstr>
      <vt:lpstr>16.5.5.1. Распределенная совместно используемая память</vt:lpstr>
      <vt:lpstr>Презентация PowerPoint</vt:lpstr>
      <vt:lpstr>Презентация PowerPoint</vt:lpstr>
      <vt:lpstr>16.8.6. Производительность</vt:lpstr>
      <vt:lpstr>16.8.6.1. Метрика аппаратного обеспечения</vt:lpstr>
      <vt:lpstr>Презентация PowerPoint</vt:lpstr>
      <vt:lpstr>16.8.6.3. Способы достижения высокой производительности</vt:lpstr>
      <vt:lpstr>Презентация PowerPoint</vt:lpstr>
      <vt:lpstr>Презентация PowerPoint</vt:lpstr>
      <vt:lpstr>16.8.7. Распределенные вычисления</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16. Архитектуры компьютеров параллельного действия</dc:title>
  <dc:creator>Учетная запись Майкрософт</dc:creator>
  <cp:lastModifiedBy>Учетная запись Майкрософт</cp:lastModifiedBy>
  <cp:revision>38</cp:revision>
  <dcterms:created xsi:type="dcterms:W3CDTF">2022-11-10T18:36:04Z</dcterms:created>
  <dcterms:modified xsi:type="dcterms:W3CDTF">2022-11-17T22:04:55Z</dcterms:modified>
</cp:coreProperties>
</file>