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7" r:id="rId10"/>
    <p:sldId id="268" r:id="rId11"/>
    <p:sldId id="269" r:id="rId12"/>
    <p:sldId id="263" r:id="rId13"/>
    <p:sldId id="264" r:id="rId14"/>
    <p:sldId id="265" r:id="rId15"/>
    <p:sldId id="270" r:id="rId16"/>
    <p:sldId id="271" r:id="rId17"/>
    <p:sldId id="272" r:id="rId18"/>
    <p:sldId id="273" r:id="rId19"/>
    <p:sldId id="274" r:id="rId20"/>
    <p:sldId id="275" r:id="rId21"/>
    <p:sldId id="279" r:id="rId22"/>
    <p:sldId id="276" r:id="rId23"/>
    <p:sldId id="277" r:id="rId24"/>
    <p:sldId id="278" r:id="rId25"/>
    <p:sldId id="280" r:id="rId26"/>
    <p:sldId id="281" r:id="rId27"/>
    <p:sldId id="282" r:id="rId28"/>
    <p:sldId id="283" r:id="rId29"/>
    <p:sldId id="284" r:id="rId30"/>
    <p:sldId id="285" r:id="rId31"/>
    <p:sldId id="292" r:id="rId32"/>
    <p:sldId id="286" r:id="rId33"/>
    <p:sldId id="287" r:id="rId34"/>
    <p:sldId id="293" r:id="rId35"/>
    <p:sldId id="288" r:id="rId36"/>
    <p:sldId id="289" r:id="rId37"/>
    <p:sldId id="294" r:id="rId38"/>
    <p:sldId id="295" r:id="rId39"/>
    <p:sldId id="290" r:id="rId40"/>
    <p:sldId id="296" r:id="rId41"/>
    <p:sldId id="297"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41571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3177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47577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87036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264220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A002F20-6CFB-455A-AD9B-5EED737CE9D5}"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43802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A002F20-6CFB-455A-AD9B-5EED737CE9D5}" type="datetimeFigureOut">
              <a:rPr lang="ru-RU" smtClean="0"/>
              <a:t>23.11.2022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29543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A002F20-6CFB-455A-AD9B-5EED737CE9D5}" type="datetimeFigureOut">
              <a:rPr lang="ru-RU" smtClean="0"/>
              <a:t>23.11.2022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402806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A002F20-6CFB-455A-AD9B-5EED737CE9D5}" type="datetimeFigureOut">
              <a:rPr lang="ru-RU" smtClean="0"/>
              <a:t>23.11.2022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4645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A002F20-6CFB-455A-AD9B-5EED737CE9D5}"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03185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A002F20-6CFB-455A-AD9B-5EED737CE9D5}"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31320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02F20-6CFB-455A-AD9B-5EED737CE9D5}" type="datetimeFigureOut">
              <a:rPr lang="ru-RU" smtClean="0"/>
              <a:t>23.11.2022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B200D-E133-4052-8583-F63266473861}" type="slidenum">
              <a:rPr lang="ru-RU" smtClean="0"/>
              <a:t>‹#›</a:t>
            </a:fld>
            <a:endParaRPr lang="ru-RU"/>
          </a:p>
        </p:txBody>
      </p:sp>
    </p:spTree>
    <p:extLst>
      <p:ext uri="{BB962C8B-B14F-4D97-AF65-F5344CB8AC3E}">
        <p14:creationId xmlns:p14="http://schemas.microsoft.com/office/powerpoint/2010/main" val="322941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Тема 2. Представление данных</a:t>
            </a:r>
            <a:endParaRPr lang="ru-RU" b="1"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1480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2.3.1. Форматы представления чисел в компьютере</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Для представления числовых данных в компьютерах используются два принципиально разных формата: формат с </a:t>
            </a:r>
            <a:r>
              <a:rPr lang="ru-RU" b="1" dirty="0" smtClean="0"/>
              <a:t>фиксированной точкой </a:t>
            </a:r>
            <a:r>
              <a:rPr lang="ru-RU" dirty="0" smtClean="0"/>
              <a:t>(запятой) и формат с </a:t>
            </a:r>
            <a:r>
              <a:rPr lang="ru-RU" b="1" dirty="0" smtClean="0"/>
              <a:t>плавающей точкой </a:t>
            </a:r>
            <a:r>
              <a:rPr lang="ru-RU" dirty="0" smtClean="0"/>
              <a:t>(запятой).</a:t>
            </a:r>
          </a:p>
          <a:p>
            <a:pPr marL="0" indent="0" algn="just">
              <a:buNone/>
            </a:pPr>
            <a:endParaRPr lang="ru-RU" dirty="0" smtClean="0"/>
          </a:p>
          <a:p>
            <a:pPr marL="0" indent="0" algn="just">
              <a:buNone/>
            </a:pPr>
            <a:r>
              <a:rPr lang="ru-RU" dirty="0" smtClean="0"/>
              <a:t>Формат с фиксированной точкой предназначен для абсолютно точного представления целых чисел. В программировании эти числа относятся к целому типу, в то время как формат с плавающей точкой используется для представления только нецелых, приближенных чисел. В программировании такие числа относятся к вещественному типу. Напомним, что вещественные числа возникают в задачах в результате различных измерений (например, измерений веса тела или его длины), которые, как известно, всегда выполняются с некоторой погрешностью, приближенно.</a:t>
            </a:r>
            <a:endParaRPr lang="ru-RU" dirty="0"/>
          </a:p>
        </p:txBody>
      </p:sp>
    </p:spTree>
    <p:extLst>
      <p:ext uri="{BB962C8B-B14F-4D97-AF65-F5344CB8AC3E}">
        <p14:creationId xmlns:p14="http://schemas.microsoft.com/office/powerpoint/2010/main" val="1375365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2.3.2. Форматы целых чисел</a:t>
            </a:r>
            <a:endParaRPr lang="ru-RU" b="1" dirty="0"/>
          </a:p>
        </p:txBody>
      </p:sp>
      <p:sp>
        <p:nvSpPr>
          <p:cNvPr id="3" name="Объект 2"/>
          <p:cNvSpPr>
            <a:spLocks noGrp="1"/>
          </p:cNvSpPr>
          <p:nvPr>
            <p:ph idx="1"/>
          </p:nvPr>
        </p:nvSpPr>
        <p:spPr/>
        <p:txBody>
          <a:bodyPr/>
          <a:lstStyle/>
          <a:p>
            <a:pPr marL="0" indent="0" algn="just">
              <a:buNone/>
            </a:pPr>
            <a:r>
              <a:rPr lang="ru-RU" dirty="0" smtClean="0"/>
              <a:t>Существуют две модификации формата с фиксированной точкой, которые принято называть его </a:t>
            </a:r>
            <a:r>
              <a:rPr lang="ru-RU" dirty="0" err="1" smtClean="0"/>
              <a:t>беззнаковым</a:t>
            </a:r>
            <a:r>
              <a:rPr lang="ru-RU" dirty="0" smtClean="0"/>
              <a:t> и знаковым представлениями. </a:t>
            </a:r>
            <a:r>
              <a:rPr lang="ru-RU" dirty="0" err="1" smtClean="0"/>
              <a:t>Беззнаковое</a:t>
            </a:r>
            <a:r>
              <a:rPr lang="ru-RU" dirty="0" smtClean="0"/>
              <a:t> представление используется для работы с целыми неотрицательными числами, а существующее в нескольких вариантах знаковое – для работы как с положительными, так и с отрицательными числами</a:t>
            </a:r>
          </a:p>
          <a:p>
            <a:pPr marL="0" indent="0" algn="just">
              <a:buNone/>
            </a:pPr>
            <a:endParaRPr lang="ru-RU" dirty="0" smtClean="0"/>
          </a:p>
          <a:p>
            <a:pPr marL="0" indent="0" algn="just">
              <a:buNone/>
            </a:pPr>
            <a:endParaRPr lang="ru-RU" dirty="0"/>
          </a:p>
        </p:txBody>
      </p:sp>
    </p:spTree>
    <p:extLst>
      <p:ext uri="{BB962C8B-B14F-4D97-AF65-F5344CB8AC3E}">
        <p14:creationId xmlns:p14="http://schemas.microsoft.com/office/powerpoint/2010/main" val="4237546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Autofit/>
          </a:bodyPr>
          <a:lstStyle/>
          <a:p>
            <a:pPr marL="0" indent="0" algn="just">
              <a:buNone/>
            </a:pPr>
            <a:r>
              <a:rPr lang="ru-RU" sz="2000" b="1" dirty="0" err="1" smtClean="0"/>
              <a:t>Беззнаковое</a:t>
            </a:r>
            <a:r>
              <a:rPr lang="ru-RU" sz="2000" b="1" dirty="0" smtClean="0"/>
              <a:t> представление формата с фиксированной точкой</a:t>
            </a:r>
          </a:p>
          <a:p>
            <a:pPr marL="0" indent="0" algn="just">
              <a:buNone/>
            </a:pPr>
            <a:r>
              <a:rPr lang="ru-RU" sz="2000" dirty="0" smtClean="0"/>
              <a:t>В </a:t>
            </a:r>
            <a:r>
              <a:rPr lang="ru-RU" sz="2000" dirty="0" err="1" smtClean="0"/>
              <a:t>беззнаковом</a:t>
            </a:r>
            <a:r>
              <a:rPr lang="ru-RU" sz="2000" dirty="0" smtClean="0"/>
              <a:t> представлении целого числа используется прямой двоичных код, который представляет собой запись этого числа в двоичной системе счисления. При этом все разряды занятого числом поля содержат его значащие цифры. Точка, отделяющая целую часть от дробной считается расположенной, фиксированной справа от крайнего правого разряда. Следовательно, под дробную часть числа отводится нулевое количество разрядов, и в данном варианте кодировки возможна работа только с целыми числами. Постоянное расположение, фиксация позиции точки дала название формату – с фиксированной точкой.</a:t>
            </a:r>
          </a:p>
          <a:p>
            <a:pPr marL="0" indent="0" algn="just">
              <a:buNone/>
            </a:pPr>
            <a:endParaRPr lang="ru-RU" sz="2000" dirty="0" smtClean="0"/>
          </a:p>
          <a:p>
            <a:pPr marL="0" indent="0" algn="just">
              <a:buNone/>
            </a:pPr>
            <a:r>
              <a:rPr lang="ru-RU" sz="2000" dirty="0" smtClean="0"/>
              <a:t>Для кодирования чисел в формате с фиксированной точкой используются поля длиной 1, 2 или 4 байта, поэтому N может быть равно 8, 16, 32. В таблице 2.1  приведены обычно используемые в программировании названия соответствующих этим полям целых типов и диапазоны их возможных значений.</a:t>
            </a:r>
            <a:endParaRPr lang="ru-RU" sz="2000" dirty="0"/>
          </a:p>
        </p:txBody>
      </p:sp>
      <p:pic>
        <p:nvPicPr>
          <p:cNvPr id="2" name="Рисунок 1"/>
          <p:cNvPicPr>
            <a:picLocks noChangeAspect="1"/>
          </p:cNvPicPr>
          <p:nvPr/>
        </p:nvPicPr>
        <p:blipFill>
          <a:blip r:embed="rId2"/>
          <a:stretch>
            <a:fillRect/>
          </a:stretch>
        </p:blipFill>
        <p:spPr>
          <a:xfrm>
            <a:off x="3147871" y="4728210"/>
            <a:ext cx="6473801" cy="1448753"/>
          </a:xfrm>
          <a:prstGeom prst="rect">
            <a:avLst/>
          </a:prstGeom>
        </p:spPr>
      </p:pic>
    </p:spTree>
    <p:extLst>
      <p:ext uri="{BB962C8B-B14F-4D97-AF65-F5344CB8AC3E}">
        <p14:creationId xmlns:p14="http://schemas.microsoft.com/office/powerpoint/2010/main" val="295751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b="1" dirty="0" smtClean="0"/>
              <a:t>Знаковые представления формата с фиксированной точкой</a:t>
            </a:r>
          </a:p>
          <a:p>
            <a:pPr marL="0" indent="0" algn="just">
              <a:buNone/>
            </a:pPr>
            <a:r>
              <a:rPr lang="ru-RU" dirty="0" smtClean="0"/>
              <a:t>В истории развития архитектуры компьютеров использовались четыре различных варианта представления знаковых чисел:</a:t>
            </a:r>
          </a:p>
          <a:p>
            <a:pPr marL="0" indent="0" algn="just">
              <a:buNone/>
            </a:pPr>
            <a:endParaRPr lang="ru-RU" dirty="0" smtClean="0"/>
          </a:p>
          <a:p>
            <a:pPr marL="0" indent="0" algn="just">
              <a:buNone/>
            </a:pPr>
            <a:r>
              <a:rPr lang="ru-RU" dirty="0" smtClean="0"/>
              <a:t>1. Система со знаком;</a:t>
            </a:r>
          </a:p>
          <a:p>
            <a:pPr marL="0" indent="0" algn="just">
              <a:buNone/>
            </a:pPr>
            <a:r>
              <a:rPr lang="ru-RU" dirty="0" smtClean="0"/>
              <a:t>2. Обратный код, поразрядное дополнение или код с дополнением до единицы;</a:t>
            </a:r>
          </a:p>
          <a:p>
            <a:pPr marL="0" indent="0" algn="just">
              <a:buNone/>
            </a:pPr>
            <a:r>
              <a:rPr lang="ru-RU" dirty="0" smtClean="0"/>
              <a:t>3. Дополнительный, комплементарный код или код с дополнением до двух;</a:t>
            </a:r>
          </a:p>
          <a:p>
            <a:pPr marL="0" indent="0" algn="just">
              <a:buNone/>
            </a:pPr>
            <a:r>
              <a:rPr lang="ru-RU" dirty="0" smtClean="0"/>
              <a:t>4. Система со смещением.</a:t>
            </a:r>
          </a:p>
          <a:p>
            <a:pPr marL="0" indent="0" algn="just">
              <a:buNone/>
            </a:pPr>
            <a:endParaRPr lang="ru-RU" dirty="0" smtClean="0"/>
          </a:p>
          <a:p>
            <a:pPr marL="0" indent="0" algn="just">
              <a:buNone/>
            </a:pPr>
            <a:r>
              <a:rPr lang="ru-RU" dirty="0" smtClean="0"/>
              <a:t>В настоящее время первые две системы устарели и практически вышли из употребления. Тем не менее по ходу изложения материала мы затронем и эти устаревшие системы.</a:t>
            </a:r>
            <a:endParaRPr lang="ru-RU" dirty="0"/>
          </a:p>
        </p:txBody>
      </p:sp>
    </p:spTree>
    <p:extLst>
      <p:ext uri="{BB962C8B-B14F-4D97-AF65-F5344CB8AC3E}">
        <p14:creationId xmlns:p14="http://schemas.microsoft.com/office/powerpoint/2010/main" val="96674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10000"/>
          </a:bodyPr>
          <a:lstStyle/>
          <a:p>
            <a:pPr marL="0" indent="0" algn="just">
              <a:buNone/>
            </a:pPr>
            <a:r>
              <a:rPr lang="ru-RU" dirty="0" smtClean="0"/>
              <a:t>Очевидно, что для машинного представления знаковых чисел нужно определенным образом закодировать знак числа и его модуль. Так как существует всего два знака чисел, «+» и «–», то самое простое напрашивающееся решение состоит в том, чтобы представить код знака одной двоичной цифрой и выделить под него один из разрядов поля, а во всех остальных разрядах записывать модуль числа, кодируя его, например, с помощью прямого двоичного кода, так же как кодируются </a:t>
            </a:r>
            <a:r>
              <a:rPr lang="ru-RU" dirty="0" err="1" smtClean="0"/>
              <a:t>беззнаковые</a:t>
            </a:r>
            <a:r>
              <a:rPr lang="ru-RU" dirty="0" smtClean="0"/>
              <a:t> целые числа. Такой способ называется </a:t>
            </a:r>
            <a:r>
              <a:rPr lang="ru-RU" b="1" dirty="0" smtClean="0"/>
              <a:t>системой</a:t>
            </a:r>
            <a:r>
              <a:rPr lang="ru-RU" dirty="0" smtClean="0"/>
              <a:t> </a:t>
            </a:r>
            <a:r>
              <a:rPr lang="ru-RU" b="1" dirty="0" smtClean="0"/>
              <a:t>кодирования со знаком</a:t>
            </a:r>
            <a:r>
              <a:rPr lang="ru-RU" dirty="0" smtClean="0"/>
              <a:t>. Код знака числа принято размещать в самом левом разряде поля, который в связи с этим принято называть </a:t>
            </a:r>
            <a:r>
              <a:rPr lang="ru-RU" b="1" dirty="0" smtClean="0"/>
              <a:t>знаковым битом</a:t>
            </a:r>
            <a:r>
              <a:rPr lang="ru-RU" dirty="0" smtClean="0"/>
              <a:t>. По традиции знак «плюс» кодируется нулем, а знак «минус» – единицей. Таким образом, если в знаковом бите находится нуль, это означает, что остальные биты поля содержат модуль положительного числа, а если знаковый бит занят единицей, то в них находится модуль отрицательного числа. Заметим, что можно было бы договориться и о другом способе кодирования знака, но по ряду причин выбран именно этот способ.</a:t>
            </a:r>
            <a:endParaRPr lang="ru-RU" dirty="0"/>
          </a:p>
        </p:txBody>
      </p:sp>
    </p:spTree>
    <p:extLst>
      <p:ext uri="{BB962C8B-B14F-4D97-AF65-F5344CB8AC3E}">
        <p14:creationId xmlns:p14="http://schemas.microsoft.com/office/powerpoint/2010/main" val="3421091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smtClean="0"/>
              <a:t>Обратите внимание на то, что в знаковом представлении различные биты кода играют различную роль, в то время как во всех </a:t>
            </a:r>
            <a:r>
              <a:rPr lang="ru-RU" dirty="0" err="1" smtClean="0"/>
              <a:t>рассматривавшихся</a:t>
            </a:r>
            <a:r>
              <a:rPr lang="ru-RU" dirty="0" smtClean="0"/>
              <a:t> ранее вариантах кодирования все цифры кода играют одну и ту же роль, например, образуют код отдельного символа текста или являются значащими цифрами </a:t>
            </a:r>
            <a:r>
              <a:rPr lang="ru-RU" dirty="0" err="1" smtClean="0"/>
              <a:t>беззнакового</a:t>
            </a:r>
            <a:r>
              <a:rPr lang="ru-RU" dirty="0" smtClean="0"/>
              <a:t> кода целого числа. Закрепление за разрядами поля конкретных функций хранения различных элементов кода принято называть </a:t>
            </a:r>
            <a:r>
              <a:rPr lang="ru-RU" b="1" dirty="0" smtClean="0"/>
              <a:t>разрядной сеткой</a:t>
            </a:r>
            <a:r>
              <a:rPr lang="ru-RU" dirty="0" smtClean="0"/>
              <a:t>.</a:t>
            </a:r>
          </a:p>
          <a:p>
            <a:pPr marL="0" indent="0" algn="just">
              <a:buNone/>
            </a:pPr>
            <a:endParaRPr lang="ru-RU" dirty="0" smtClean="0"/>
          </a:p>
          <a:p>
            <a:pPr marL="0" indent="0" algn="just">
              <a:buNone/>
            </a:pPr>
            <a:r>
              <a:rPr lang="ru-RU" dirty="0" smtClean="0"/>
              <a:t>Поскольку один из N битов поля отводится под знак числа, под запись кода модуля остается N-1 битов. Следовательно, в таком поле могут быть закодированы целые числа в диапазоне</a:t>
            </a:r>
          </a:p>
          <a:p>
            <a:pPr marL="0" indent="0" algn="just">
              <a:buNone/>
            </a:pPr>
            <a:endParaRPr lang="ru-RU" dirty="0" smtClean="0"/>
          </a:p>
          <a:p>
            <a:pPr marL="0" indent="0" algn="just">
              <a:buNone/>
            </a:pPr>
            <a:endParaRPr lang="ru-RU" dirty="0"/>
          </a:p>
        </p:txBody>
      </p:sp>
      <p:pic>
        <p:nvPicPr>
          <p:cNvPr id="7" name="Рисунок 6"/>
          <p:cNvPicPr>
            <a:picLocks noChangeAspect="1"/>
          </p:cNvPicPr>
          <p:nvPr/>
        </p:nvPicPr>
        <p:blipFill>
          <a:blip r:embed="rId2"/>
          <a:stretch>
            <a:fillRect/>
          </a:stretch>
        </p:blipFill>
        <p:spPr>
          <a:xfrm>
            <a:off x="5042194" y="5773003"/>
            <a:ext cx="2107612" cy="403959"/>
          </a:xfrm>
          <a:prstGeom prst="rect">
            <a:avLst/>
          </a:prstGeom>
        </p:spPr>
      </p:pic>
    </p:spTree>
    <p:extLst>
      <p:ext uri="{BB962C8B-B14F-4D97-AF65-F5344CB8AC3E}">
        <p14:creationId xmlns:p14="http://schemas.microsoft.com/office/powerpoint/2010/main" val="2901160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7500" lnSpcReduction="20000"/>
          </a:bodyPr>
          <a:lstStyle/>
          <a:p>
            <a:pPr marL="0" indent="0" algn="just">
              <a:buNone/>
            </a:pPr>
            <a:r>
              <a:rPr lang="ru-RU" b="1" dirty="0" smtClean="0"/>
              <a:t>Такое представление обладает следующими особенностями.</a:t>
            </a:r>
          </a:p>
          <a:p>
            <a:pPr marL="0" indent="0" algn="just">
              <a:buNone/>
            </a:pPr>
            <a:r>
              <a:rPr lang="ru-RU" dirty="0" smtClean="0"/>
              <a:t>1. 010 </a:t>
            </a:r>
            <a:r>
              <a:rPr lang="ru-RU" dirty="0" err="1" smtClean="0"/>
              <a:t>соответсвует</a:t>
            </a:r>
            <a:r>
              <a:rPr lang="ru-RU" dirty="0" smtClean="0"/>
              <a:t> два кода 00…..0 (+010) и 10…0 (-010), что приводит к дополнительным аппаратным затратам при анализе кода.</a:t>
            </a:r>
          </a:p>
          <a:p>
            <a:pPr marL="0" indent="0" algn="just">
              <a:buNone/>
            </a:pPr>
            <a:endParaRPr lang="ru-RU" dirty="0" smtClean="0"/>
          </a:p>
          <a:p>
            <a:pPr marL="0" indent="0" algn="just">
              <a:buNone/>
            </a:pPr>
            <a:r>
              <a:rPr lang="ru-RU" dirty="0" smtClean="0"/>
              <a:t>2.  Во-вторых, и это самое главное, возникает специальная арифметика с совершенно непривычными правилами выполнения самых обычных действий. Так по правилам обычной арифметики, сложение чисел +410 и -410 дает в результате 010. А теперь выполним сложение для полученных ранее кодов этих чисел: 000001002 + 100001002 = 100010002­. Как видим, получен совершенно неожиданный результат: вместо ожидавшегося кода числа 010 сложение дало код числа -810. Этот результат является следствием неудачного выбора способа кодирования. Его нужно выбирать исходя из логики использования кода, а не из «напрашивающегося» или «очевидного» на первый взгляд подхода. Основное требование при выборе системы кодирования чисел состоит в том, что полученный код должен удовлетворять правилам выполнения сложения и вычитания в двоичной системе счисления. В связи с этим код каждого следующего положительного числа должен получаться прибавлением единицы к коду текущего числа, а код каждого следующего отрицательного числа должен получаться вычитанием единицы из кода текущего числа. Построенный таким образом код принято называть </a:t>
            </a:r>
            <a:r>
              <a:rPr lang="ru-RU" b="1" dirty="0" smtClean="0"/>
              <a:t>дополнительным</a:t>
            </a:r>
            <a:r>
              <a:rPr lang="ru-RU" dirty="0" smtClean="0"/>
              <a:t>, </a:t>
            </a:r>
            <a:r>
              <a:rPr lang="ru-RU" b="1" dirty="0" smtClean="0"/>
              <a:t>с</a:t>
            </a:r>
            <a:r>
              <a:rPr lang="ru-RU" dirty="0" smtClean="0"/>
              <a:t> </a:t>
            </a:r>
            <a:r>
              <a:rPr lang="ru-RU" b="1" dirty="0" smtClean="0"/>
              <a:t>дополнением до двух </a:t>
            </a:r>
            <a:r>
              <a:rPr lang="ru-RU" dirty="0" smtClean="0"/>
              <a:t>или </a:t>
            </a:r>
            <a:r>
              <a:rPr lang="ru-RU" b="1" dirty="0" smtClean="0"/>
              <a:t>комплементарным</a:t>
            </a:r>
            <a:r>
              <a:rPr lang="ru-RU" dirty="0" smtClean="0"/>
              <a:t> (от </a:t>
            </a:r>
            <a:r>
              <a:rPr lang="ru-RU" dirty="0" err="1" smtClean="0"/>
              <a:t>complementary</a:t>
            </a:r>
            <a:r>
              <a:rPr lang="ru-RU" dirty="0" smtClean="0"/>
              <a:t> – дополняющий).</a:t>
            </a:r>
            <a:endParaRPr lang="ru-RU" dirty="0"/>
          </a:p>
        </p:txBody>
      </p:sp>
    </p:spTree>
    <p:extLst>
      <p:ext uri="{BB962C8B-B14F-4D97-AF65-F5344CB8AC3E}">
        <p14:creationId xmlns:p14="http://schemas.microsoft.com/office/powerpoint/2010/main" val="1198514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0000" lnSpcReduction="20000"/>
          </a:bodyPr>
          <a:lstStyle/>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ctr">
              <a:buNone/>
            </a:pPr>
            <a:endParaRPr lang="ru-RU" dirty="0" smtClean="0"/>
          </a:p>
          <a:p>
            <a:pPr marL="0" indent="0" algn="ctr">
              <a:buNone/>
            </a:pPr>
            <a:r>
              <a:rPr lang="ru-RU" dirty="0" smtClean="0"/>
              <a:t>Получение дополнительных кодов</a:t>
            </a:r>
          </a:p>
          <a:p>
            <a:pPr marL="0" indent="0" algn="just">
              <a:buNone/>
            </a:pPr>
            <a:endParaRPr lang="ru-RU" dirty="0"/>
          </a:p>
          <a:p>
            <a:pPr marL="0" indent="0" algn="just">
              <a:buNone/>
            </a:pPr>
            <a:r>
              <a:rPr lang="ru-RU" dirty="0" smtClean="0"/>
              <a:t>Способ кодирования знаковых чисел, основанный на использовании дополнительного кода устраняет все отмеченные ранее недостатки применения системы кодирования со знаком. Во-первых, необходимые арифметические свойства удовлетворяются автоматически по способу построения кода. Например, при сложении кодов 01002 (+410) и 11002(–410) получается код 100002­, старшая единица которого не помещается в используемые четыре разряда и отбрасывается. Таким образом, остается код 00002­, который в точности соответствует нужному результату. Отметим, что это общий технический прием при выполнении действий со знаковыми числами. Он аналогичен приему, использованному в рассуждениях при получении дополнительного кода числа –1. Можно считать, что во время выполнения аналогичных операций возвращается заем, выполненный ранее из воображаемого дополнительного разряда.</a:t>
            </a:r>
            <a:endParaRPr lang="ru-RU" dirty="0"/>
          </a:p>
        </p:txBody>
      </p:sp>
      <p:pic>
        <p:nvPicPr>
          <p:cNvPr id="4" name="Рисунок 3"/>
          <p:cNvPicPr>
            <a:picLocks noChangeAspect="1"/>
          </p:cNvPicPr>
          <p:nvPr/>
        </p:nvPicPr>
        <p:blipFill>
          <a:blip r:embed="rId2"/>
          <a:stretch>
            <a:fillRect/>
          </a:stretch>
        </p:blipFill>
        <p:spPr>
          <a:xfrm>
            <a:off x="4712200" y="545909"/>
            <a:ext cx="2767600" cy="2233938"/>
          </a:xfrm>
          <a:prstGeom prst="rect">
            <a:avLst/>
          </a:prstGeom>
        </p:spPr>
      </p:pic>
    </p:spTree>
    <p:extLst>
      <p:ext uri="{BB962C8B-B14F-4D97-AF65-F5344CB8AC3E}">
        <p14:creationId xmlns:p14="http://schemas.microsoft.com/office/powerpoint/2010/main" val="3631449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smtClean="0"/>
              <a:t>Во-вторых, исчезла неоднозначность кодирования нуля. В самом деле, код 10002, который раньше вместе с кодом 00002 использовался для кодирования нуля, оказался закрепленным за кодом максимального по модулю отрицательного числа -810. Это привело к тому, что диапазоны представления положительных и отрицательных чисел стали несимметричными. В самом деле, если для записи кода используется только 4 бита, то при выборе любого способа кодирования возможно формирование</a:t>
            </a:r>
          </a:p>
          <a:p>
            <a:pPr marL="0" indent="0" algn="just">
              <a:buNone/>
            </a:pPr>
            <a:endParaRPr lang="ru-RU" dirty="0" smtClean="0"/>
          </a:p>
          <a:p>
            <a:pPr marL="0" indent="0" algn="just">
              <a:buNone/>
            </a:pPr>
            <a:r>
              <a:rPr lang="ru-RU" dirty="0" smtClean="0"/>
              <a:t>всего 24 = 16 различных кодов. Из них при применении системы со знаком 14 кодов закреплено за ненулевыми числами из симметричного диапазона от ‑710 до +710, и еще два кода, 00002 и 1000­2, соответствуют нулю. Применение дополнительного кода позволяет изобразить шестнадцать целых чисел (вместе с нулем) из несимметричного диапазона от -810 до +710. При этом под нуль занят всего один код 00002, а закрепление кода 10002 за числом -810 как раз и приводит к появлению несимметричности диапазона.</a:t>
            </a:r>
            <a:endParaRPr lang="ru-RU" dirty="0"/>
          </a:p>
        </p:txBody>
      </p:sp>
    </p:spTree>
    <p:extLst>
      <p:ext uri="{BB962C8B-B14F-4D97-AF65-F5344CB8AC3E}">
        <p14:creationId xmlns:p14="http://schemas.microsoft.com/office/powerpoint/2010/main" val="46690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smtClean="0"/>
              <a:t>При использовании дополнительного кода в поле длиной N бит можно закодировать числа в диапазоне</a:t>
            </a:r>
            <a:endParaRPr lang="ru-RU" dirty="0"/>
          </a:p>
        </p:txBody>
      </p:sp>
      <p:pic>
        <p:nvPicPr>
          <p:cNvPr id="2" name="Рисунок 1"/>
          <p:cNvPicPr>
            <a:picLocks noChangeAspect="1"/>
          </p:cNvPicPr>
          <p:nvPr/>
        </p:nvPicPr>
        <p:blipFill>
          <a:blip r:embed="rId2"/>
          <a:stretch>
            <a:fillRect/>
          </a:stretch>
        </p:blipFill>
        <p:spPr>
          <a:xfrm>
            <a:off x="4645971" y="1421569"/>
            <a:ext cx="2900055" cy="358609"/>
          </a:xfrm>
          <a:prstGeom prst="rect">
            <a:avLst/>
          </a:prstGeom>
        </p:spPr>
      </p:pic>
      <p:pic>
        <p:nvPicPr>
          <p:cNvPr id="4" name="Рисунок 3"/>
          <p:cNvPicPr>
            <a:picLocks noChangeAspect="1"/>
          </p:cNvPicPr>
          <p:nvPr/>
        </p:nvPicPr>
        <p:blipFill>
          <a:blip r:embed="rId3"/>
          <a:stretch>
            <a:fillRect/>
          </a:stretch>
        </p:blipFill>
        <p:spPr>
          <a:xfrm>
            <a:off x="1399041" y="2257094"/>
            <a:ext cx="9393914" cy="1721475"/>
          </a:xfrm>
          <a:prstGeom prst="rect">
            <a:avLst/>
          </a:prstGeom>
        </p:spPr>
      </p:pic>
    </p:spTree>
    <p:extLst>
      <p:ext uri="{BB962C8B-B14F-4D97-AF65-F5344CB8AC3E}">
        <p14:creationId xmlns:p14="http://schemas.microsoft.com/office/powerpoint/2010/main" val="2175288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dirty="0" smtClean="0"/>
              <a:t>При компьютерной обработке информации приходится иметь дело с текстовыми, графическими, числовыми, звуковыми и другими данными. Для хранения данных различной природы применяются различные способы их представления в двоичном алфавите – различные способы кодировки. Кроме того, для одной и той же разновидности данных также могут использоваться различные способы кодировки, которые отличаются друг от друга эффективностью и различными требованиями к ресурсам компьютера.</a:t>
            </a:r>
          </a:p>
          <a:p>
            <a:pPr marL="0" indent="0" algn="just">
              <a:buNone/>
            </a:pPr>
            <a:endParaRPr lang="ru-RU" dirty="0" smtClean="0"/>
          </a:p>
          <a:p>
            <a:pPr marL="0" indent="0" algn="just">
              <a:buNone/>
            </a:pPr>
            <a:r>
              <a:rPr lang="ru-RU" dirty="0" smtClean="0"/>
              <a:t>Конкретный способ кодирования той или иной разновидности информации в компьютере принято называть форматом данных.</a:t>
            </a:r>
          </a:p>
          <a:p>
            <a:pPr marL="0" indent="0" algn="just">
              <a:buNone/>
            </a:pPr>
            <a:endParaRPr lang="ru-RU" dirty="0" smtClean="0"/>
          </a:p>
          <a:p>
            <a:pPr marL="0" indent="0" algn="just">
              <a:buNone/>
            </a:pPr>
            <a:r>
              <a:rPr lang="ru-RU" dirty="0" smtClean="0"/>
              <a:t>В общем случае термин «формат» понимается как строго определенный, исчерпывающе полный набор правил. Следовательно, в приведенном ранее определении речь идет об исчерпывающем наборе правил кодирования в компьютере той или иной разновидности данных.</a:t>
            </a:r>
            <a:endParaRPr lang="ru-RU" dirty="0"/>
          </a:p>
        </p:txBody>
      </p:sp>
    </p:spTree>
    <p:extLst>
      <p:ext uri="{BB962C8B-B14F-4D97-AF65-F5344CB8AC3E}">
        <p14:creationId xmlns:p14="http://schemas.microsoft.com/office/powerpoint/2010/main" val="681760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smtClean="0"/>
              <a:t>Получение дополнительного кода целых чисел.</a:t>
            </a:r>
          </a:p>
          <a:p>
            <a:pPr marL="0" indent="0" algn="just">
              <a:buNone/>
            </a:pPr>
            <a:endParaRPr lang="ru-RU" dirty="0" smtClean="0"/>
          </a:p>
          <a:p>
            <a:pPr marL="0" indent="0" algn="just">
              <a:buNone/>
            </a:pPr>
            <a:r>
              <a:rPr lang="ru-RU" dirty="0" smtClean="0"/>
              <a:t>1. Прямой код записывается в выбранное поле длиной 1, 2 или 4 байта.</a:t>
            </a:r>
          </a:p>
          <a:p>
            <a:pPr marL="0" indent="0" algn="just">
              <a:buNone/>
            </a:pPr>
            <a:endParaRPr lang="ru-RU" dirty="0" smtClean="0"/>
          </a:p>
          <a:p>
            <a:pPr marL="0" indent="0" algn="just">
              <a:buNone/>
            </a:pPr>
            <a:r>
              <a:rPr lang="ru-RU" dirty="0" smtClean="0"/>
              <a:t>2. Прямой код инвертируется (обращается), то есть каждая цифра 1 кода заменяется цифрой 0. Заметим, что полученный таким образом код называется </a:t>
            </a:r>
            <a:r>
              <a:rPr lang="ru-RU" b="1" dirty="0" smtClean="0"/>
              <a:t>обратным</a:t>
            </a:r>
            <a:r>
              <a:rPr lang="ru-RU" dirty="0" smtClean="0"/>
              <a:t>, </a:t>
            </a:r>
            <a:r>
              <a:rPr lang="ru-RU" b="1" dirty="0" smtClean="0"/>
              <a:t>с дополнением до единицы </a:t>
            </a:r>
            <a:r>
              <a:rPr lang="ru-RU" dirty="0" smtClean="0"/>
              <a:t>или </a:t>
            </a:r>
            <a:r>
              <a:rPr lang="ru-RU" b="1" dirty="0" smtClean="0"/>
              <a:t>с поразрядным дополнением</a:t>
            </a:r>
            <a:r>
              <a:rPr lang="ru-RU" dirty="0" smtClean="0"/>
              <a:t>. К обратному коду прибавляется единица.</a:t>
            </a:r>
            <a:endParaRPr lang="ru-RU" dirty="0"/>
          </a:p>
        </p:txBody>
      </p:sp>
    </p:spTree>
    <p:extLst>
      <p:ext uri="{BB962C8B-B14F-4D97-AF65-F5344CB8AC3E}">
        <p14:creationId xmlns:p14="http://schemas.microsoft.com/office/powerpoint/2010/main" val="749191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2.3.3 Формат вещественных чисел</a:t>
            </a:r>
            <a:endParaRPr lang="ru-RU" b="1" dirty="0"/>
          </a:p>
        </p:txBody>
      </p:sp>
      <p:sp>
        <p:nvSpPr>
          <p:cNvPr id="3" name="Объект 2"/>
          <p:cNvSpPr>
            <a:spLocks noGrp="1"/>
          </p:cNvSpPr>
          <p:nvPr>
            <p:ph idx="1"/>
          </p:nvPr>
        </p:nvSpPr>
        <p:spPr>
          <a:xfrm>
            <a:off x="838200" y="1528549"/>
            <a:ext cx="10515600" cy="4648414"/>
          </a:xfrm>
        </p:spPr>
        <p:txBody>
          <a:bodyPr>
            <a:normAutofit fontScale="77500" lnSpcReduction="20000"/>
          </a:bodyPr>
          <a:lstStyle/>
          <a:p>
            <a:pPr marL="0" indent="0" algn="just">
              <a:buNone/>
            </a:pPr>
            <a:r>
              <a:rPr lang="ru-RU" dirty="0" smtClean="0"/>
              <a:t>Обычно используемая запись числа в виде ±a, b, содержащем целую (а) и дробную (b) части, считается основной формой записи вещественных чисел. В естественных науках довольно часто вместо основной формы числа используется его запись в виде произведения двух сомножителей, один из которых является основанием системы счисления в некоторой степени, например: 2,9 ∙ 1018 или 0,91 ∙ 10-31. Чаще всего такая запись используется во время работы с очень большими или очень маленькими по модулю числами. При этом достигается значительная экономия во времени, наглядности, в простоте восприятия содержащего такие числа текста. Сравните, например, способы записи одного и того же числа: 2 900 000 000 000 000 000 и 2,9 ∙ 1018, а также 0,000000000000000000000000000000091 и 0,091 ∙ 10-30.</a:t>
            </a:r>
          </a:p>
          <a:p>
            <a:pPr marL="0" indent="0" algn="just">
              <a:buNone/>
            </a:pPr>
            <a:endParaRPr lang="ru-RU" dirty="0" smtClean="0"/>
          </a:p>
          <a:p>
            <a:pPr marL="0" indent="0" algn="just">
              <a:buNone/>
            </a:pPr>
            <a:r>
              <a:rPr lang="ru-RU" dirty="0" smtClean="0"/>
              <a:t>Запись вида ±</a:t>
            </a:r>
            <a:r>
              <a:rPr lang="ru-RU" dirty="0" err="1" smtClean="0"/>
              <a:t>m×p±q</a:t>
            </a:r>
            <a:r>
              <a:rPr lang="ru-RU" dirty="0" smtClean="0"/>
              <a:t> называется </a:t>
            </a:r>
            <a:r>
              <a:rPr lang="ru-RU" b="1" dirty="0" smtClean="0"/>
              <a:t>формой с порядком </a:t>
            </a:r>
            <a:r>
              <a:rPr lang="ru-RU" dirty="0" smtClean="0"/>
              <a:t>или </a:t>
            </a:r>
            <a:r>
              <a:rPr lang="ru-RU" b="1" dirty="0" smtClean="0"/>
              <a:t>экспоненциальной формой </a:t>
            </a:r>
            <a:r>
              <a:rPr lang="ru-RU" dirty="0" smtClean="0"/>
              <a:t>вещественного числа. Некоторые авторы используют также название </a:t>
            </a:r>
            <a:r>
              <a:rPr lang="ru-RU" b="1" dirty="0" smtClean="0"/>
              <a:t>полулогарифмическая форма</a:t>
            </a:r>
            <a:r>
              <a:rPr lang="ru-RU" dirty="0" smtClean="0"/>
              <a:t>. Сомножитель m принято называть </a:t>
            </a:r>
            <a:r>
              <a:rPr lang="ru-RU" b="1" dirty="0" smtClean="0"/>
              <a:t>мантиссой</a:t>
            </a:r>
            <a:r>
              <a:rPr lang="ru-RU" dirty="0" smtClean="0"/>
              <a:t>, а степень ±q, в которую возводится основание p системы счисления, – </a:t>
            </a:r>
            <a:r>
              <a:rPr lang="ru-RU" b="1" dirty="0" smtClean="0"/>
              <a:t>порядком</a:t>
            </a:r>
            <a:r>
              <a:rPr lang="ru-RU" dirty="0" smtClean="0"/>
              <a:t> числа. Так, для числа 2,9 ∙ 1018 мантисса m = 2,9, основание p = 10, а порядок q = 18.</a:t>
            </a:r>
            <a:endParaRPr lang="ru-RU" dirty="0"/>
          </a:p>
        </p:txBody>
      </p:sp>
    </p:spTree>
    <p:extLst>
      <p:ext uri="{BB962C8B-B14F-4D97-AF65-F5344CB8AC3E}">
        <p14:creationId xmlns:p14="http://schemas.microsoft.com/office/powerpoint/2010/main" val="3815605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b="1" dirty="0" smtClean="0"/>
              <a:t>Нормализованные числа</a:t>
            </a:r>
          </a:p>
          <a:p>
            <a:pPr marL="0" indent="0" algn="just">
              <a:buNone/>
            </a:pPr>
            <a:r>
              <a:rPr lang="ru-RU" dirty="0" smtClean="0"/>
              <a:t>Обсуждаемая форма </a:t>
            </a:r>
            <a:r>
              <a:rPr lang="ru-RU" dirty="0" err="1" smtClean="0"/>
              <a:t>представлени</a:t>
            </a:r>
            <a:r>
              <a:rPr lang="ru-RU" dirty="0" smtClean="0"/>
              <a:t> чисел не дает однозначной записи одного и того же числа. Например</a:t>
            </a:r>
          </a:p>
          <a:p>
            <a:pPr marL="0" indent="0" algn="just">
              <a:buNone/>
            </a:pPr>
            <a:endParaRPr lang="ru-RU" dirty="0" smtClean="0"/>
          </a:p>
          <a:p>
            <a:pPr marL="0" indent="0" algn="ctr">
              <a:buNone/>
            </a:pPr>
            <a:r>
              <a:rPr lang="ru-RU" dirty="0" smtClean="0"/>
              <a:t>1234,5 =123,45 ∙10</a:t>
            </a:r>
            <a:r>
              <a:rPr lang="ru-RU" dirty="0" smtClean="0"/>
              <a:t>^</a:t>
            </a:r>
            <a:r>
              <a:rPr lang="ru-RU" dirty="0" smtClean="0"/>
              <a:t>1=12,345∙10</a:t>
            </a:r>
            <a:r>
              <a:rPr lang="ru-RU" dirty="0" smtClean="0"/>
              <a:t>^</a:t>
            </a:r>
            <a:r>
              <a:rPr lang="ru-RU" dirty="0" smtClean="0"/>
              <a:t>2=1,2345∙10^3 ….</a:t>
            </a:r>
          </a:p>
          <a:p>
            <a:pPr marL="0" indent="0" algn="just">
              <a:buNone/>
            </a:pPr>
            <a:endParaRPr lang="ru-RU" dirty="0" smtClean="0"/>
          </a:p>
          <a:p>
            <a:pPr marL="0" indent="0" algn="just">
              <a:buNone/>
            </a:pPr>
            <a:r>
              <a:rPr lang="ru-RU" dirty="0" smtClean="0"/>
              <a:t>Чтобы избавиться от указанной неоднозначности, на значение мантиссы m накладывают какое-либо ограничение, например, 0,1 ≤ m &lt; 1 или 1 ≤ m &lt; 10. Отметим, что в стандартах последнего времени закрепилось использование ограничения 1 ≤ m &lt; 10, которое в случае двоичной системы счисления означает, что целая часть мантиссы всегда должна быть равна единице.</a:t>
            </a:r>
            <a:endParaRPr lang="ru-RU" dirty="0"/>
          </a:p>
        </p:txBody>
      </p:sp>
    </p:spTree>
    <p:extLst>
      <p:ext uri="{BB962C8B-B14F-4D97-AF65-F5344CB8AC3E}">
        <p14:creationId xmlns:p14="http://schemas.microsoft.com/office/powerpoint/2010/main" val="1513679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62500" lnSpcReduction="20000"/>
          </a:bodyPr>
          <a:lstStyle/>
          <a:p>
            <a:pPr marL="0" indent="0" algn="just">
              <a:buNone/>
            </a:pPr>
            <a:r>
              <a:rPr lang="ru-RU" b="1" dirty="0" smtClean="0"/>
              <a:t>Выполнение операций над нормализованными числами</a:t>
            </a:r>
          </a:p>
          <a:p>
            <a:pPr marL="0" indent="0" algn="just">
              <a:buNone/>
            </a:pPr>
            <a:r>
              <a:rPr lang="ru-RU" dirty="0" smtClean="0"/>
              <a:t>Операций на числами в основной форме выполняются поразрядно. При представлении числа в нормализованном виде так делать нельзя, т.к. «вес» одно и того же разряда мантиссы зависит от величины порядка числа.</a:t>
            </a:r>
          </a:p>
          <a:p>
            <a:pPr marL="0" indent="0" algn="just">
              <a:buNone/>
            </a:pPr>
            <a:endParaRPr lang="ru-RU" dirty="0" smtClean="0"/>
          </a:p>
          <a:p>
            <a:pPr marL="0" indent="0" algn="just">
              <a:buNone/>
            </a:pPr>
            <a:r>
              <a:rPr lang="ru-RU" dirty="0" smtClean="0"/>
              <a:t>Поэтому перед выполнением операции производят выравнивание порядков, т.е. производится процедура приведения чисел к одинаковому порядку. Это делается при помощи </a:t>
            </a:r>
            <a:r>
              <a:rPr lang="ru-RU" dirty="0" err="1" smtClean="0"/>
              <a:t>денормализации</a:t>
            </a:r>
            <a:r>
              <a:rPr lang="ru-RU" dirty="0" smtClean="0"/>
              <a:t> числа с меньшим порядком. Для этого порядок числа увеличивается на единицу, а мантисса уменьшается в десять раз. Так выполняется до тех пор, пока порядки чисел не станут равными.</a:t>
            </a:r>
          </a:p>
          <a:p>
            <a:pPr marL="0" indent="0" algn="just">
              <a:buNone/>
            </a:pPr>
            <a:endParaRPr lang="ru-RU" dirty="0" smtClean="0"/>
          </a:p>
          <a:p>
            <a:pPr marL="0" indent="0" algn="ctr">
              <a:buNone/>
            </a:pPr>
            <a:r>
              <a:rPr lang="ru-RU" dirty="0" smtClean="0"/>
              <a:t>1,23456=0,123456∙10</a:t>
            </a:r>
            <a:r>
              <a:rPr lang="ru-RU" dirty="0" smtClean="0"/>
              <a:t>^</a:t>
            </a:r>
            <a:r>
              <a:rPr lang="ru-RU" dirty="0" smtClean="0"/>
              <a:t>1=0,0123456∙10</a:t>
            </a:r>
            <a:r>
              <a:rPr lang="ru-RU" dirty="0" smtClean="0"/>
              <a:t>^</a:t>
            </a:r>
            <a:r>
              <a:rPr lang="ru-RU" dirty="0" smtClean="0"/>
              <a:t>2=0,0123456∙10</a:t>
            </a:r>
            <a:r>
              <a:rPr lang="ru-RU" dirty="0" smtClean="0"/>
              <a:t>^</a:t>
            </a:r>
            <a:r>
              <a:rPr lang="ru-RU" dirty="0" smtClean="0"/>
              <a:t>3=….</a:t>
            </a:r>
          </a:p>
          <a:p>
            <a:pPr marL="0" indent="0" algn="just">
              <a:buNone/>
            </a:pPr>
            <a:endParaRPr lang="ru-RU" dirty="0" smtClean="0"/>
          </a:p>
          <a:p>
            <a:pPr marL="0" indent="0" algn="just">
              <a:buNone/>
            </a:pPr>
            <a:r>
              <a:rPr lang="ru-RU" dirty="0" smtClean="0"/>
              <a:t>После выполнения действия результат может быть ненормализованным. В этом случае, следует выполнить процедуру нормализации числа.</a:t>
            </a:r>
          </a:p>
          <a:p>
            <a:pPr marL="0" indent="0" algn="just">
              <a:buNone/>
            </a:pPr>
            <a:endParaRPr lang="ru-RU" dirty="0" smtClean="0"/>
          </a:p>
          <a:p>
            <a:pPr marL="0" indent="0" algn="just">
              <a:buNone/>
            </a:pPr>
            <a:r>
              <a:rPr lang="ru-RU" dirty="0" smtClean="0"/>
              <a:t>Обнаруженное усложнение выполнения действий над нормализованными числами является платой за возможность работать с числами из гораздо более широкого диапазона, чем в формате с фиксированной точкой. Заметим также, что используемый для представления вещественных чисел формат с плавающей точкой получил свое название в связи с необходимостью перемещать во время выполнения арифметических операций текущее положение точки (запятой), отделяющей целую часть числа от дробной.</a:t>
            </a:r>
            <a:endParaRPr lang="ru-RU" dirty="0"/>
          </a:p>
        </p:txBody>
      </p:sp>
    </p:spTree>
    <p:extLst>
      <p:ext uri="{BB962C8B-B14F-4D97-AF65-F5344CB8AC3E}">
        <p14:creationId xmlns:p14="http://schemas.microsoft.com/office/powerpoint/2010/main" val="1786387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62500" lnSpcReduction="20000"/>
          </a:bodyPr>
          <a:lstStyle/>
          <a:p>
            <a:pPr marL="0" indent="0" algn="just">
              <a:buNone/>
            </a:pPr>
            <a:r>
              <a:rPr lang="ru-RU" b="1" dirty="0" smtClean="0"/>
              <a:t>Общие принципы кодирования чисел в формате с плавающей точкой</a:t>
            </a:r>
          </a:p>
          <a:p>
            <a:pPr marL="0" indent="0" algn="just">
              <a:buNone/>
            </a:pPr>
            <a:endParaRPr lang="ru-RU" dirty="0" smtClean="0"/>
          </a:p>
          <a:p>
            <a:pPr marL="0" indent="0" algn="just">
              <a:buNone/>
            </a:pPr>
            <a:r>
              <a:rPr lang="ru-RU" dirty="0" smtClean="0"/>
              <a:t>Для кодирования вещественных чисел в формате с плавающей точкой используется их нормализованная форма ±</a:t>
            </a:r>
            <a:r>
              <a:rPr lang="ru-RU" dirty="0" err="1" smtClean="0"/>
              <a:t>m×p±q</a:t>
            </a:r>
            <a:r>
              <a:rPr lang="ru-RU" dirty="0" smtClean="0"/>
              <a:t>, 1 ≤ m &lt; 10. Анализ этой формы показывает, что в системе счисления с заданным основанием p код нормализованного числа должен содержать:</a:t>
            </a:r>
          </a:p>
          <a:p>
            <a:pPr marL="0" indent="0" algn="just">
              <a:buNone/>
            </a:pPr>
            <a:r>
              <a:rPr lang="ru-RU" dirty="0" smtClean="0"/>
              <a:t>1.                     Код знака числа;</a:t>
            </a:r>
          </a:p>
          <a:p>
            <a:pPr marL="0" indent="0" algn="just">
              <a:buNone/>
            </a:pPr>
            <a:r>
              <a:rPr lang="ru-RU" dirty="0" smtClean="0"/>
              <a:t>2.                     Код нормализованной мантиссы 1 ≤ m &lt; 10;</a:t>
            </a:r>
          </a:p>
          <a:p>
            <a:pPr marL="0" indent="0" algn="just">
              <a:buNone/>
            </a:pPr>
            <a:r>
              <a:rPr lang="ru-RU" dirty="0" smtClean="0"/>
              <a:t>3.                     Код знака порядка;</a:t>
            </a:r>
          </a:p>
          <a:p>
            <a:pPr marL="0" indent="0" algn="just">
              <a:buNone/>
            </a:pPr>
            <a:r>
              <a:rPr lang="ru-RU" dirty="0" smtClean="0"/>
              <a:t>4.                     Код порядка p.</a:t>
            </a:r>
          </a:p>
          <a:p>
            <a:pPr marL="0" indent="0" algn="just">
              <a:buNone/>
            </a:pPr>
            <a:r>
              <a:rPr lang="ru-RU" dirty="0" smtClean="0"/>
              <a:t>В ранний период развития вычислительной техники разные разработчики компьютеров использовали различные аппаратные реализации формата с плавающей точкой. Его техническая реализация имеет много тонкостей, связанных с реакцией процессора на возникающие во время вычислений ситуации исчезновения порядка и переполнения. Неаккуратный подход к реализации иногда приводил к возникновению грубых ошибок в вычислениях. Кроме того, различные представления формата с плавающей точкой препятствовали переносу программ с компьютеров одной модели на компьютеры других моделей. Такой разнобой продолжался до начала 1980-х гг., когда одной из комиссий </a:t>
            </a:r>
            <a:r>
              <a:rPr lang="ru-RU" b="1" dirty="0" smtClean="0"/>
              <a:t>IEEE</a:t>
            </a:r>
            <a:r>
              <a:rPr lang="ru-RU" dirty="0" smtClean="0"/>
              <a:t> (</a:t>
            </a:r>
            <a:r>
              <a:rPr lang="ru-RU" dirty="0" err="1" smtClean="0"/>
              <a:t>Institute</a:t>
            </a:r>
            <a:r>
              <a:rPr lang="ru-RU" dirty="0" smtClean="0"/>
              <a:t> </a:t>
            </a:r>
            <a:r>
              <a:rPr lang="ru-RU" dirty="0" err="1" smtClean="0"/>
              <a:t>of</a:t>
            </a:r>
            <a:r>
              <a:rPr lang="ru-RU" dirty="0" smtClean="0"/>
              <a:t> </a:t>
            </a:r>
            <a:r>
              <a:rPr lang="ru-RU" dirty="0" err="1" smtClean="0"/>
              <a:t>Electrical</a:t>
            </a:r>
            <a:r>
              <a:rPr lang="ru-RU" dirty="0" smtClean="0"/>
              <a:t> </a:t>
            </a:r>
            <a:r>
              <a:rPr lang="ru-RU" dirty="0" err="1" smtClean="0"/>
              <a:t>and</a:t>
            </a:r>
            <a:r>
              <a:rPr lang="ru-RU" dirty="0" smtClean="0"/>
              <a:t> </a:t>
            </a:r>
            <a:r>
              <a:rPr lang="ru-RU" dirty="0" err="1" smtClean="0"/>
              <a:t>Electronics</a:t>
            </a:r>
            <a:r>
              <a:rPr lang="ru-RU" dirty="0" smtClean="0"/>
              <a:t> </a:t>
            </a:r>
            <a:r>
              <a:rPr lang="ru-RU" dirty="0" err="1" smtClean="0"/>
              <a:t>Engineers</a:t>
            </a:r>
            <a:r>
              <a:rPr lang="ru-RU" dirty="0" smtClean="0"/>
              <a:t> – Международный институт инженеров по электротехнике и электронике) было поручено создание стандарта для реализации формата с плавающей точкой. В результате был создан стандарт на представление формата с плавающей точкой в компьютерах, который под номером </a:t>
            </a:r>
            <a:r>
              <a:rPr lang="ru-RU" b="1" dirty="0" smtClean="0"/>
              <a:t>IEEE</a:t>
            </a:r>
            <a:r>
              <a:rPr lang="ru-RU" dirty="0" smtClean="0"/>
              <a:t> </a:t>
            </a:r>
            <a:r>
              <a:rPr lang="ru-RU" b="1" dirty="0" smtClean="0"/>
              <a:t>754</a:t>
            </a:r>
            <a:r>
              <a:rPr lang="ru-RU" dirty="0" smtClean="0"/>
              <a:t> бы принят в 1985 г. в качестве международного. В настоящее время процессоры основных мировых разработчиков (</a:t>
            </a:r>
            <a:r>
              <a:rPr lang="ru-RU" dirty="0" err="1" smtClean="0"/>
              <a:t>Intel</a:t>
            </a:r>
            <a:r>
              <a:rPr lang="ru-RU" dirty="0" smtClean="0"/>
              <a:t>, SPARC, </a:t>
            </a:r>
            <a:r>
              <a:rPr lang="ru-RU" dirty="0" err="1" smtClean="0"/>
              <a:t>Power</a:t>
            </a:r>
            <a:r>
              <a:rPr lang="ru-RU" dirty="0" smtClean="0"/>
              <a:t> и т.д.) придерживаются этого стандарта.</a:t>
            </a:r>
            <a:endParaRPr lang="ru-RU" dirty="0"/>
          </a:p>
        </p:txBody>
      </p:sp>
    </p:spTree>
    <p:extLst>
      <p:ext uri="{BB962C8B-B14F-4D97-AF65-F5344CB8AC3E}">
        <p14:creationId xmlns:p14="http://schemas.microsoft.com/office/powerpoint/2010/main" val="2585538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85000" lnSpcReduction="20000"/>
          </a:bodyPr>
          <a:lstStyle/>
          <a:p>
            <a:pPr marL="0" indent="0" algn="just">
              <a:buNone/>
            </a:pPr>
            <a:r>
              <a:rPr lang="ru-RU" dirty="0" smtClean="0"/>
              <a:t>Стандарт IEEE 754 предусматривает, что двоичные коды чисел в формате с плавающей точкой могут занимать поля длиной 4, 8 и 10 байтов. В соответствии с общими принципами кодирования чисел в этом формате поля содержат код знака числа, код порядка и его знака, а также код мантиссы.</a:t>
            </a:r>
          </a:p>
          <a:p>
            <a:pPr marL="0" indent="0" algn="just">
              <a:buNone/>
            </a:pPr>
            <a:endParaRPr lang="ru-RU" dirty="0" smtClean="0"/>
          </a:p>
          <a:p>
            <a:pPr marL="0" indent="0" algn="just">
              <a:buNone/>
            </a:pPr>
            <a:r>
              <a:rPr lang="ru-RU" dirty="0" smtClean="0"/>
              <a:t>Код знака числа как всегда занимает один, самый левый разряд поля. Кодируется знак также стандартным образом: 0 для положительных чисел и 1 – для отрицательных. Разработчики стандарта предложили использовать для кодирования порядка со знаком систему со смещением, константа которой равна K = 2N-1 – 1, где N – количество разрядов поля, выделенных под хранение порядка и его знака. Если истинный порядок нормализованного числа равен </a:t>
            </a:r>
            <a:r>
              <a:rPr lang="ru-RU" dirty="0" err="1" smtClean="0"/>
              <a:t>Pн</a:t>
            </a:r>
            <a:r>
              <a:rPr lang="ru-RU" dirty="0" smtClean="0"/>
              <a:t>, то в указанных битах поля записывается прямой двоичных (</a:t>
            </a:r>
            <a:r>
              <a:rPr lang="ru-RU" dirty="0" err="1" smtClean="0"/>
              <a:t>беззнаковый</a:t>
            </a:r>
            <a:r>
              <a:rPr lang="ru-RU" dirty="0" smtClean="0"/>
              <a:t>) код суммы </a:t>
            </a:r>
            <a:r>
              <a:rPr lang="ru-RU" dirty="0" err="1" smtClean="0"/>
              <a:t>Рм</a:t>
            </a:r>
            <a:r>
              <a:rPr lang="ru-RU" dirty="0" smtClean="0"/>
              <a:t> = </a:t>
            </a:r>
            <a:r>
              <a:rPr lang="ru-RU" dirty="0" err="1" smtClean="0"/>
              <a:t>Рн</a:t>
            </a:r>
            <a:r>
              <a:rPr lang="ru-RU" dirty="0" smtClean="0"/>
              <a:t> + К, который принято называть машинным порядком исходного вещественного числа. Количество разрядов N, которое выделяется под </a:t>
            </a:r>
            <a:r>
              <a:rPr lang="ru-RU" b="1" dirty="0" smtClean="0"/>
              <a:t>машинный порядок </a:t>
            </a:r>
            <a:r>
              <a:rPr lang="ru-RU" dirty="0" smtClean="0"/>
              <a:t>равно 8, 11 и 15 для 4-, 8- и 10-байтовых полей соответственно. Таким образом, в обсуждаемом стандарте минимально возможный N-битовый машинный порядок у обычных чисел – 000…012, а максимально возможный – 111...102. Более подробно это вопрос обсуждается далее.</a:t>
            </a:r>
            <a:endParaRPr lang="ru-RU" dirty="0"/>
          </a:p>
        </p:txBody>
      </p:sp>
    </p:spTree>
    <p:extLst>
      <p:ext uri="{BB962C8B-B14F-4D97-AF65-F5344CB8AC3E}">
        <p14:creationId xmlns:p14="http://schemas.microsoft.com/office/powerpoint/2010/main" val="2598409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lnSpcReduction="10000"/>
          </a:bodyPr>
          <a:lstStyle/>
          <a:p>
            <a:pPr marL="0" indent="0" algn="just">
              <a:buNone/>
            </a:pPr>
            <a:r>
              <a:rPr lang="ru-RU" dirty="0" smtClean="0"/>
              <a:t>Оставшиеся от знакового бита и кода порядка разряды полей отводятся под код мантиссы, который, таким образом, занимает 23, 52 и 64 бита для 4-, 8- и 10-байтовых полей соответственно. В стандарте IEEE 754 мантисса всегда считается нормализованной, за исключением уже </a:t>
            </a:r>
            <a:r>
              <a:rPr lang="ru-RU" dirty="0" err="1" smtClean="0"/>
              <a:t>упоминавшихся</a:t>
            </a:r>
            <a:r>
              <a:rPr lang="ru-RU" dirty="0" smtClean="0"/>
              <a:t> специальных значений, которые имеют порядки 000…002 и 111…112. Но у нормализованной мантиссы в двоичной системе счисления целая часть всегда равна единице. Поэтому разработчики стандарта предложили при хранении числа эту всегда равную единице целую часть не указывать в разрядной сетке поля. При хранении кодов чисел она только подразумевается, но во время выполнения действий целая часть автоматически восстанавливается. С помощью этого приема обеспечивается увеличение точности дробной части мантиссы, так как сэкономленный на неявно задаваемой целой части разряд отводится под дополнительную цифру дробной части мантиссы.</a:t>
            </a:r>
            <a:endParaRPr lang="ru-RU" dirty="0"/>
          </a:p>
        </p:txBody>
      </p:sp>
    </p:spTree>
    <p:extLst>
      <p:ext uri="{BB962C8B-B14F-4D97-AF65-F5344CB8AC3E}">
        <p14:creationId xmlns:p14="http://schemas.microsoft.com/office/powerpoint/2010/main" val="3527706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400" dirty="0"/>
              <a:t>Имеется три формата с плавающей точкой (одинарной точности ОТ, двойной точности ДТ, расширенной точности РТ). Значащие числа находятся в поле мантиссы, поле порядка показывает фактическое положение десятичной точки в разрядах мантиссы, а бит знака определяет знак </a:t>
            </a:r>
            <a:r>
              <a:rPr lang="ru-RU" sz="2400" dirty="0" smtClean="0"/>
              <a:t>числа.</a:t>
            </a:r>
            <a:endParaRPr lang="ru-RU" sz="2400" dirty="0"/>
          </a:p>
        </p:txBody>
      </p:sp>
      <p:pic>
        <p:nvPicPr>
          <p:cNvPr id="2" name="Рисунок 1"/>
          <p:cNvPicPr>
            <a:picLocks noChangeAspect="1"/>
          </p:cNvPicPr>
          <p:nvPr/>
        </p:nvPicPr>
        <p:blipFill>
          <a:blip r:embed="rId2"/>
          <a:stretch>
            <a:fillRect/>
          </a:stretch>
        </p:blipFill>
        <p:spPr>
          <a:xfrm>
            <a:off x="2118757" y="1870133"/>
            <a:ext cx="7954485" cy="4591691"/>
          </a:xfrm>
          <a:prstGeom prst="rect">
            <a:avLst/>
          </a:prstGeom>
        </p:spPr>
      </p:pic>
    </p:spTree>
    <p:extLst>
      <p:ext uri="{BB962C8B-B14F-4D97-AF65-F5344CB8AC3E}">
        <p14:creationId xmlns:p14="http://schemas.microsoft.com/office/powerpoint/2010/main" val="3210504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0000" lnSpcReduction="20000"/>
          </a:bodyPr>
          <a:lstStyle/>
          <a:p>
            <a:pPr marL="0" indent="0" algn="just">
              <a:buNone/>
            </a:pPr>
            <a:r>
              <a:rPr lang="ru-RU" dirty="0" smtClean="0"/>
              <a:t>Устройство FPU обычно поддерживает представление мантиссы в нормализованной форме, т.е. старший бит равен 1. Следовательно, за исключением числа нуль мантисса состоит из целой части и дроби в следующем виде: 1.(F1)(F2)(F3) … (</a:t>
            </a:r>
            <a:r>
              <a:rPr lang="ru-RU" dirty="0" err="1" smtClean="0"/>
              <a:t>Fn</a:t>
            </a:r>
            <a:r>
              <a:rPr lang="ru-RU" dirty="0" smtClean="0"/>
              <a:t>), где </a:t>
            </a:r>
            <a:r>
              <a:rPr lang="ru-RU" dirty="0" err="1" smtClean="0"/>
              <a:t>Fi</a:t>
            </a:r>
            <a:r>
              <a:rPr lang="ru-RU" dirty="0" smtClean="0"/>
              <a:t> = 0 или 1.</a:t>
            </a:r>
          </a:p>
          <a:p>
            <a:pPr marL="0" indent="0" algn="just">
              <a:buNone/>
            </a:pPr>
            <a:r>
              <a:rPr lang="ru-RU" dirty="0" smtClean="0"/>
              <a:t>В форматах ОТ и ДТ бит F0 при передаче чисел и хранении их в памяти не фигурирует. Это т.н. скрытый и неявный бит, который содержит 1. Следовательно, в этих форматах невозможно представить ненормализованные числа (за некоторым исключением). Кроме того, скрытый бит не позволяет представить в этих форматах нуль, и он должен кодироваться как специальное значение.</a:t>
            </a:r>
          </a:p>
          <a:p>
            <a:pPr marL="0" indent="0" algn="just">
              <a:buNone/>
            </a:pPr>
            <a:r>
              <a:rPr lang="ru-RU" dirty="0" smtClean="0"/>
              <a:t>Числа в формате РТ имеют явный бит F0. Напомним, что внутри FPU числа хранятся только в этом формате. Перевод в другие форматы из них осуществляется автоматически.</a:t>
            </a:r>
          </a:p>
          <a:p>
            <a:pPr marL="0" indent="0" algn="just">
              <a:buNone/>
            </a:pPr>
            <a:r>
              <a:rPr lang="ru-RU" dirty="0" smtClean="0"/>
              <a:t>В качестве примера рассмотрим представление числа –247.375 в вещественных форматах FPU.</a:t>
            </a:r>
          </a:p>
          <a:p>
            <a:pPr marL="0" indent="0" algn="just">
              <a:buNone/>
            </a:pPr>
            <a:r>
              <a:rPr lang="ru-RU" dirty="0" smtClean="0"/>
              <a:t>-247.375 =&gt;-11110111.011</a:t>
            </a:r>
          </a:p>
          <a:p>
            <a:pPr marL="0" indent="0" algn="just">
              <a:buNone/>
            </a:pPr>
            <a:r>
              <a:rPr lang="ru-RU" dirty="0" smtClean="0"/>
              <a:t>Определяем истинный порядок. Он равен –7.</a:t>
            </a:r>
          </a:p>
          <a:p>
            <a:pPr marL="0" indent="0" algn="just">
              <a:buNone/>
            </a:pPr>
            <a:r>
              <a:rPr lang="ru-RU" dirty="0" smtClean="0"/>
              <a:t>Смещенный порядок:</a:t>
            </a:r>
          </a:p>
          <a:p>
            <a:pPr marL="0" indent="0" algn="just">
              <a:buNone/>
            </a:pPr>
            <a:r>
              <a:rPr lang="ru-RU" dirty="0" smtClean="0"/>
              <a:t>·        для обычной точности: 7+127=134 è 1000 0110</a:t>
            </a:r>
          </a:p>
          <a:p>
            <a:pPr marL="0" indent="0" algn="just">
              <a:buNone/>
            </a:pPr>
            <a:r>
              <a:rPr lang="ru-RU" dirty="0" smtClean="0"/>
              <a:t>·        для двойной точности: 7+1023=1030 è100 0000 0110</a:t>
            </a:r>
          </a:p>
          <a:p>
            <a:pPr marL="0" indent="0" algn="just">
              <a:buNone/>
            </a:pPr>
            <a:r>
              <a:rPr lang="ru-RU" dirty="0" smtClean="0"/>
              <a:t>·        для расширенной точности: 7+16383=16390 è 100 0000 0000 0110.</a:t>
            </a:r>
            <a:endParaRPr lang="ru-RU" dirty="0"/>
          </a:p>
        </p:txBody>
      </p:sp>
    </p:spTree>
    <p:extLst>
      <p:ext uri="{BB962C8B-B14F-4D97-AF65-F5344CB8AC3E}">
        <p14:creationId xmlns:p14="http://schemas.microsoft.com/office/powerpoint/2010/main" val="1451910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400" dirty="0" smtClean="0"/>
              <a:t>Значения чисел:</a:t>
            </a:r>
          </a:p>
          <a:p>
            <a:pPr marL="0" indent="0" algn="just">
              <a:buNone/>
            </a:pPr>
            <a:endParaRPr lang="ru-RU" sz="2400" dirty="0" smtClean="0"/>
          </a:p>
          <a:p>
            <a:pPr marL="0" indent="0" algn="just">
              <a:buNone/>
            </a:pPr>
            <a:r>
              <a:rPr lang="ru-RU" sz="2400" dirty="0" smtClean="0"/>
              <a:t>·        ОТ: 1 1000 0110 1110 1110 0110 00 ….00</a:t>
            </a:r>
          </a:p>
          <a:p>
            <a:pPr marL="0" indent="0" algn="just">
              <a:buNone/>
            </a:pPr>
            <a:r>
              <a:rPr lang="ru-RU" sz="2400" dirty="0" smtClean="0"/>
              <a:t>·        ДТ: 1 100 0000 0110 1110 1110 0110 00 ….00</a:t>
            </a:r>
          </a:p>
          <a:p>
            <a:pPr marL="0" indent="0" algn="just">
              <a:buNone/>
            </a:pPr>
            <a:r>
              <a:rPr lang="ru-RU" sz="2400" dirty="0" smtClean="0"/>
              <a:t>·        РТ:1 110 0000 0000 0110 1111 0111 0011 00…00.</a:t>
            </a:r>
          </a:p>
          <a:p>
            <a:pPr marL="0" indent="0" algn="just">
              <a:buNone/>
            </a:pPr>
            <a:endParaRPr lang="ru-RU" sz="2400" dirty="0" smtClean="0"/>
          </a:p>
          <a:p>
            <a:pPr marL="0" indent="0" algn="just">
              <a:buNone/>
            </a:pPr>
            <a:r>
              <a:rPr lang="ru-RU" sz="2400" dirty="0" smtClean="0"/>
              <a:t>Специальные значения. Форматы чисел допускают представление специальных объектов и значений. Для их представления зарезервированы значения смещенного порядка 000 … 0 и 111 … 1.</a:t>
            </a:r>
            <a:endParaRPr lang="ru-RU" sz="2400" dirty="0"/>
          </a:p>
        </p:txBody>
      </p:sp>
      <p:pic>
        <p:nvPicPr>
          <p:cNvPr id="2" name="Рисунок 1"/>
          <p:cNvPicPr>
            <a:picLocks noChangeAspect="1"/>
          </p:cNvPicPr>
          <p:nvPr/>
        </p:nvPicPr>
        <p:blipFill>
          <a:blip r:embed="rId2"/>
          <a:stretch>
            <a:fillRect/>
          </a:stretch>
        </p:blipFill>
        <p:spPr>
          <a:xfrm>
            <a:off x="3015317" y="4841817"/>
            <a:ext cx="6161366" cy="1335145"/>
          </a:xfrm>
          <a:prstGeom prst="rect">
            <a:avLst/>
          </a:prstGeom>
        </p:spPr>
      </p:pic>
    </p:spTree>
    <p:extLst>
      <p:ext uri="{BB962C8B-B14F-4D97-AF65-F5344CB8AC3E}">
        <p14:creationId xmlns:p14="http://schemas.microsoft.com/office/powerpoint/2010/main" val="3779804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2.1 Тестовые данные.</a:t>
            </a:r>
            <a:endParaRPr lang="ru-RU" b="1" dirty="0"/>
          </a:p>
        </p:txBody>
      </p:sp>
      <p:sp>
        <p:nvSpPr>
          <p:cNvPr id="3" name="Объект 2"/>
          <p:cNvSpPr>
            <a:spLocks noGrp="1"/>
          </p:cNvSpPr>
          <p:nvPr>
            <p:ph idx="1"/>
          </p:nvPr>
        </p:nvSpPr>
        <p:spPr>
          <a:xfrm>
            <a:off x="838200" y="1514901"/>
            <a:ext cx="10515600" cy="4662062"/>
          </a:xfrm>
        </p:spPr>
        <p:txBody>
          <a:bodyPr>
            <a:normAutofit fontScale="62500" lnSpcReduction="20000"/>
          </a:bodyPr>
          <a:lstStyle/>
          <a:p>
            <a:pPr marL="0" indent="0" algn="just">
              <a:buNone/>
            </a:pPr>
            <a:r>
              <a:rPr lang="ru-RU" dirty="0" smtClean="0"/>
              <a:t>При хранении в компьютере любой текст рассматривается как линейная последовательность символов. Каждому символу в последовательности ставится в соответствие конкретный двоичный код, состоящий ровно из восьми двоичных разрядов (одного байта).</a:t>
            </a:r>
          </a:p>
          <a:p>
            <a:pPr marL="0" indent="0" algn="just">
              <a:buNone/>
            </a:pPr>
            <a:endParaRPr lang="ru-RU" dirty="0" smtClean="0"/>
          </a:p>
          <a:p>
            <a:pPr marL="0" indent="0" algn="just">
              <a:buNone/>
            </a:pPr>
            <a:r>
              <a:rPr lang="ru-RU" dirty="0" smtClean="0"/>
              <a:t>Алфавит, используемый для представления текстов на естественном языке должен содержать как минимум 52 латинские буквы (строчные и прописные), десятичные цифры, знаки препинания, математические знаки, специальные знаки и т.д., всего примерно 150 символов. Исходы из теоретических соображений, это требует при равномерном алфавитном двоичном кодировании для представления любого знака исходного алфавита log2150 = 7,2, т.е. восьми двоичных цифр.</a:t>
            </a:r>
          </a:p>
          <a:p>
            <a:pPr marL="0" indent="0" algn="just">
              <a:buNone/>
            </a:pPr>
            <a:endParaRPr lang="ru-RU" dirty="0" smtClean="0"/>
          </a:p>
          <a:p>
            <a:pPr marL="0" indent="0" algn="just">
              <a:buNone/>
            </a:pPr>
            <a:r>
              <a:rPr lang="ru-RU" dirty="0" smtClean="0"/>
              <a:t>Списки всех используемых при записи текстов символов и однозначно соответствующих им двоичных кодов образуют так называемые </a:t>
            </a:r>
            <a:r>
              <a:rPr lang="ru-RU" b="1" dirty="0" smtClean="0"/>
              <a:t>кодовые таблицы</a:t>
            </a:r>
            <a:r>
              <a:rPr lang="ru-RU" dirty="0" smtClean="0"/>
              <a:t>. В практике программирования применяются различные кодовые таблицы. Одной из наиболее часто используемых является кодовая таблица </a:t>
            </a:r>
            <a:r>
              <a:rPr lang="ru-RU" b="1" dirty="0" smtClean="0"/>
              <a:t>ASCII</a:t>
            </a:r>
            <a:r>
              <a:rPr lang="ru-RU" dirty="0" smtClean="0"/>
              <a:t> (</a:t>
            </a:r>
            <a:r>
              <a:rPr lang="ru-RU" dirty="0" err="1" smtClean="0"/>
              <a:t>American</a:t>
            </a:r>
            <a:r>
              <a:rPr lang="ru-RU" dirty="0" smtClean="0"/>
              <a:t> </a:t>
            </a:r>
            <a:r>
              <a:rPr lang="ru-RU" dirty="0" err="1" smtClean="0"/>
              <a:t>Standard</a:t>
            </a:r>
            <a:r>
              <a:rPr lang="ru-RU" dirty="0" smtClean="0"/>
              <a:t> </a:t>
            </a:r>
            <a:r>
              <a:rPr lang="ru-RU" dirty="0" err="1" smtClean="0"/>
              <a:t>Code</a:t>
            </a:r>
            <a:r>
              <a:rPr lang="ru-RU" dirty="0" smtClean="0"/>
              <a:t> </a:t>
            </a:r>
            <a:r>
              <a:rPr lang="ru-RU" dirty="0" err="1" smtClean="0"/>
              <a:t>for</a:t>
            </a:r>
            <a:r>
              <a:rPr lang="ru-RU" dirty="0" smtClean="0"/>
              <a:t> </a:t>
            </a:r>
            <a:r>
              <a:rPr lang="ru-RU" dirty="0" err="1" smtClean="0"/>
              <a:t>Information</a:t>
            </a:r>
            <a:r>
              <a:rPr lang="ru-RU" dirty="0" smtClean="0"/>
              <a:t> </a:t>
            </a:r>
            <a:r>
              <a:rPr lang="ru-RU" dirty="0" err="1" smtClean="0"/>
              <a:t>Interchange</a:t>
            </a:r>
            <a:r>
              <a:rPr lang="ru-RU" dirty="0" smtClean="0"/>
              <a:t> – американский стандартный код для обмена информацией). В этой таблице зафиксированы коды для 128 различных символов. Их список и соответствующие им восьмиразрядные (то есть состоящие из восьми двоичных цифр, разрядов) двоичные коды образуют основную (базовую) кодовую таблицу ASCII. Но один байт может содержать 256 различных восьмиразрядных кодов. Это означает, что в стандарте ASCII задействована только половина возможностей 8-битного кодирования. Имеются различные расширения основной кодовой таблицы ASCII, в которых задаются коды еще для 128 символов, в том числе и для символов различных национальных алфавитов.</a:t>
            </a:r>
            <a:endParaRPr lang="ru-RU" dirty="0"/>
          </a:p>
        </p:txBody>
      </p:sp>
    </p:spTree>
    <p:extLst>
      <p:ext uri="{BB962C8B-B14F-4D97-AF65-F5344CB8AC3E}">
        <p14:creationId xmlns:p14="http://schemas.microsoft.com/office/powerpoint/2010/main" val="579308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smtClean="0"/>
              <a:t>Сравнивая логику вычислений с данными, представленными в формате с фиксированной точкой, и логику выполнения действий над данными в формате с плавающей точкой, несложно заметить существенно более сложный характер вычислений с плавающей точкой. В последнем случае необходимо, по крайней мере, уметь выделять одиночные биты и некоторые группы битов – участки полей, которые соответствуют кодам порядка и мантиссы. Дальнейшая раздельная обработка этих кодов уже близка к действиям над целочисленными данными. Для выделения некоторых групп битов процессор должен в дополнение к вышеперечисленным операциям сравнения, сложения и сдвига «уметь» выполнять над двоичными кодами такие операции, как дизъюнкция, конъюнкция и отрицание.</a:t>
            </a:r>
          </a:p>
          <a:p>
            <a:pPr marL="0" indent="0" algn="just">
              <a:buNone/>
            </a:pPr>
            <a:endParaRPr lang="ru-RU" dirty="0" smtClean="0"/>
          </a:p>
          <a:p>
            <a:pPr marL="0" indent="0" algn="just">
              <a:buNone/>
            </a:pPr>
            <a:r>
              <a:rPr lang="ru-RU" dirty="0" smtClean="0"/>
              <a:t>Минимальный набор действий, которыми владеть процессор компьютера, включает операции сравнения, сложения, дизъюнкции и конъюнкции, а также пересылки, отрицания и сдвига одиночного кода на некоторое количество разрядов вправо и влево.</a:t>
            </a:r>
            <a:endParaRPr lang="ru-RU" dirty="0"/>
          </a:p>
        </p:txBody>
      </p:sp>
    </p:spTree>
    <p:extLst>
      <p:ext uri="{BB962C8B-B14F-4D97-AF65-F5344CB8AC3E}">
        <p14:creationId xmlns:p14="http://schemas.microsoft.com/office/powerpoint/2010/main" val="1881759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2.3.4 Особенности компьютерной арифметики</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Завершая обсуждение принципов кодирования числовой информации, необходимо особо подчеркнуть, что, несмотря на используемые в современных компьютерах изощренные приемы кодирования, достичь полного соответствия между обычно арифметикой и компьютерной обработкой числовых данных принципиально невозможно. Этот вывод является следствием того, что в любом случае код числа в памяти компьютера, представляющего собой реальное техническое устройство, занимает конечное количество разрядов поля. Это количество теоретически можно сделать сколь угодно большим, но оно принципиально не может быть бесконечным, в то время как в математике числа в общем случае изображаются бесконечным количеством значащих цифр.</a:t>
            </a:r>
          </a:p>
          <a:p>
            <a:pPr marL="0" indent="0" algn="just">
              <a:buNone/>
            </a:pPr>
            <a:endParaRPr lang="ru-RU" dirty="0" smtClean="0"/>
          </a:p>
          <a:p>
            <a:pPr marL="0" indent="0" algn="just">
              <a:buNone/>
            </a:pPr>
            <a:r>
              <a:rPr lang="ru-RU" dirty="0" smtClean="0"/>
              <a:t>Конечность количество разрядов поля, используемого для записи кода числа, приводит, во-первых, к ограниченности диапазонов кодируемых целых и вещественных чисел, а во-вторых, к конечной точности представления вещественных чисел. Если результат выполнения некоторой операции над данными с фиксированной точкой выйдет за границы диапазона представимых в данном поле чисел, то либо лишние биты окажутся утерянными, либо будет сформировано сообщение о возникновении ошибки и вычисления будут остановлены. Если для представления чисел используется формат с плавающей точкой, то результат может быть заменен машинным нулем или бесконечностью. В этом случае в зависимости от конкретной ситуации дальнейшие вычисления могут вернуть приемлемый приближенный результат либо так же, как и в предыдущем случае, может быть сформировано сообщение об ошибке с прекращением вычислений.</a:t>
            </a:r>
            <a:endParaRPr lang="ru-RU" dirty="0"/>
          </a:p>
        </p:txBody>
      </p:sp>
    </p:spTree>
    <p:extLst>
      <p:ext uri="{BB962C8B-B14F-4D97-AF65-F5344CB8AC3E}">
        <p14:creationId xmlns:p14="http://schemas.microsoft.com/office/powerpoint/2010/main" val="3451283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smtClean="0"/>
              <a:t>Пример нарушения ассоциативного закона в компьютерной арифметике рассматривался ранее. В точки зрения обычной арифметики, значение выражения (y – x) + x всегда одно и то же и равно у, в то время как получаемый на компьютере результат существенно зависит от значений величин x и у, от используемого формата кодирования – с фиксированной или с плавающей точкой, а если используется формат с плавающей точкой, то и от реализованной в компьютере реакции на исчезновение порядка.</a:t>
            </a:r>
          </a:p>
          <a:p>
            <a:pPr marL="0" indent="0" algn="just">
              <a:buNone/>
            </a:pPr>
            <a:endParaRPr lang="ru-RU" dirty="0" smtClean="0"/>
          </a:p>
          <a:p>
            <a:pPr marL="0" indent="0" algn="just">
              <a:buNone/>
            </a:pPr>
            <a:r>
              <a:rPr lang="ru-RU" dirty="0" smtClean="0"/>
              <a:t>Теперь рассмотрим пример нарушения дистрибутивного закона. Пусть требуется вычислить значение выражения (x + y)z. Если значения х и у велики, то их суммирование может вызвать переполнение, и тогда результат не будет получен вообще или же он может трактоваться как бесконечно большой. С другой стороны, если сомножитель z мал и выражение реализовано в эквивалентном с точки зрения обычной арифметики виде </a:t>
            </a:r>
            <a:r>
              <a:rPr lang="ru-RU" dirty="0" err="1" smtClean="0"/>
              <a:t>xz</a:t>
            </a:r>
            <a:r>
              <a:rPr lang="ru-RU" dirty="0" smtClean="0"/>
              <a:t> + </a:t>
            </a:r>
            <a:r>
              <a:rPr lang="ru-RU" dirty="0" err="1" smtClean="0"/>
              <a:t>yz</a:t>
            </a:r>
            <a:r>
              <a:rPr lang="ru-RU" dirty="0" smtClean="0"/>
              <a:t>, то велика вероятность того, что вычисления вернут правильный результат. Итак, мы опять сталкиваемся с ситуацией, когда эквивалентные с точки зрения обычной математики выражения в компьютерном варианте вычислений могут иметь разные значения.</a:t>
            </a:r>
            <a:endParaRPr lang="ru-RU" dirty="0"/>
          </a:p>
        </p:txBody>
      </p:sp>
    </p:spTree>
    <p:extLst>
      <p:ext uri="{BB962C8B-B14F-4D97-AF65-F5344CB8AC3E}">
        <p14:creationId xmlns:p14="http://schemas.microsoft.com/office/powerpoint/2010/main" val="2927995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10000"/>
          </a:bodyPr>
          <a:lstStyle/>
          <a:p>
            <a:pPr marL="0" indent="0" algn="just">
              <a:buNone/>
            </a:pPr>
            <a:r>
              <a:rPr lang="ru-RU" dirty="0" smtClean="0"/>
              <a:t>Известно, что на числовой прямой любой отрезок или интервал содержит несчетное множество действительных чисел, в то время как любое поле для представления чисел в формате с плавающей точкой всегда может быть использовано для записи лишь конечного количества различных кодов. Это влечет за собой следующую особенность, связанную с отсутствием свойства плотности у множества чисел с плавающей точкой. Свойство плотности множества действительных чисел состоит в том, что для любых двух действительных чисел α и β существует число χ – такое, что α &lt; χ &lt; β. В компьютерной математике из-за отсутствия этого свойства между двумя кодами не всегда можно найти код, обладающий таким свойством. И если в результате вычислений получается не представимое в разрядной сетке число, то его приходится округлять в ту или иную сторону. Соответственно на результат начинает влиять выбранный в компьютере способ округления, и при определенных обстоятельствах ошибки округления могут накапливаться, существенно корректируя окончательный результат.</a:t>
            </a:r>
            <a:endParaRPr lang="ru-RU" dirty="0"/>
          </a:p>
        </p:txBody>
      </p:sp>
    </p:spTree>
    <p:extLst>
      <p:ext uri="{BB962C8B-B14F-4D97-AF65-F5344CB8AC3E}">
        <p14:creationId xmlns:p14="http://schemas.microsoft.com/office/powerpoint/2010/main" val="1162702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2.4. Аудио- и видеоданные</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Развитие способов кодирования звуковой информации, а также движущихся изображений – </a:t>
            </a:r>
            <a:r>
              <a:rPr lang="ru-RU" b="1" dirty="0" smtClean="0"/>
              <a:t>анимации</a:t>
            </a:r>
            <a:r>
              <a:rPr lang="ru-RU" dirty="0" smtClean="0"/>
              <a:t> и видеозаписей – происходило с запаздыванием относительно способов кодирования рассмотренных выше разновидностей информации. Приемлемые способы хранения и воспроизведения с помощью компьютера звуковых и видеозаписей появились только в 1990-х годах. Эти способы работы со звуком и видео получили название </a:t>
            </a:r>
            <a:r>
              <a:rPr lang="ru-RU" b="1" dirty="0" smtClean="0"/>
              <a:t>мультимедийных технологий</a:t>
            </a:r>
            <a:r>
              <a:rPr lang="ru-RU" dirty="0" smtClean="0"/>
              <a:t>.</a:t>
            </a:r>
          </a:p>
          <a:p>
            <a:pPr marL="0" indent="0" algn="just">
              <a:buNone/>
            </a:pPr>
            <a:endParaRPr lang="ru-RU" dirty="0" smtClean="0"/>
          </a:p>
          <a:p>
            <a:pPr marL="0" indent="0" algn="just">
              <a:buNone/>
            </a:pPr>
            <a:r>
              <a:rPr lang="ru-RU" dirty="0" smtClean="0"/>
              <a:t>Звук представляет собой довольно сложное, непрерывное колебание воздуха. Основной подход к кодированию звука, который называется </a:t>
            </a:r>
            <a:r>
              <a:rPr lang="ru-RU" dirty="0" err="1" smtClean="0"/>
              <a:t>преобрзованием</a:t>
            </a:r>
            <a:r>
              <a:rPr lang="ru-RU" dirty="0" smtClean="0"/>
              <a:t> в </a:t>
            </a:r>
            <a:r>
              <a:rPr lang="ru-RU" b="1" dirty="0" smtClean="0"/>
              <a:t>цифровую форму</a:t>
            </a:r>
            <a:r>
              <a:rPr lang="ru-RU" dirty="0" smtClean="0"/>
              <a:t>, </a:t>
            </a:r>
            <a:r>
              <a:rPr lang="ru-RU" b="1" dirty="0" smtClean="0"/>
              <a:t>оцифровыванием</a:t>
            </a:r>
            <a:r>
              <a:rPr lang="ru-RU" dirty="0" smtClean="0"/>
              <a:t> или </a:t>
            </a:r>
            <a:r>
              <a:rPr lang="ru-RU" b="1" dirty="0" smtClean="0"/>
              <a:t>дискретизацией</a:t>
            </a:r>
            <a:r>
              <a:rPr lang="ru-RU" dirty="0" smtClean="0"/>
              <a:t>, основан на том, что непрерывный звуковой сигнал заменяется дискретным (то есть состоящим из обособленных, раздельных элементов) набором значений сигнала – </a:t>
            </a:r>
            <a:r>
              <a:rPr lang="ru-RU" b="1" dirty="0" smtClean="0"/>
              <a:t>отсчетов сигнала </a:t>
            </a:r>
            <a:r>
              <a:rPr lang="ru-RU" dirty="0" smtClean="0"/>
              <a:t>– в некоторые последовательные моменты времени. Каждый отсчет кодируется в одном из рассмотренных ранее числовых форматов. Таким образом, кодирование и обработка звуковых данных фактически сводятся к кодированию и обработке числовых данных.</a:t>
            </a:r>
            <a:endParaRPr lang="ru-RU" dirty="0"/>
          </a:p>
        </p:txBody>
      </p:sp>
    </p:spTree>
    <p:extLst>
      <p:ext uri="{BB962C8B-B14F-4D97-AF65-F5344CB8AC3E}">
        <p14:creationId xmlns:p14="http://schemas.microsoft.com/office/powerpoint/2010/main" val="3089953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000" dirty="0" smtClean="0"/>
              <a:t>В соответствии с этим определением количество отсчетов сигнала в единицу времени называется </a:t>
            </a:r>
            <a:r>
              <a:rPr lang="ru-RU" sz="2000" b="1" dirty="0" smtClean="0"/>
              <a:t>частотой дискретизации</a:t>
            </a:r>
            <a:r>
              <a:rPr lang="ru-RU" sz="2000" dirty="0" smtClean="0"/>
              <a:t>. Так, на рис. 2.5 сигнал, длящийся 2 с, заменяется 100 отсчетами (жирные точки на графике амплитуды сигнала). Следовательно, в данном случае частота дискретизации равна 50 Гц. При записи звука в мультимедийных технологиях применяются частоты 8, 11, 22 и 44 кГц. Частота дискретизации 44 кГц означает, что одна секунда непрерывного звучания заменяется набором из сорока четырех тысяч отдельных отсчетов сигнала. Чем выше частота дискретизации, тем лучше качество оцифрованного звука. В последних разработках частота дискретизации достигает 192 кГц.</a:t>
            </a:r>
            <a:endParaRPr lang="ru-RU" sz="2000" dirty="0"/>
          </a:p>
        </p:txBody>
      </p:sp>
      <p:pic>
        <p:nvPicPr>
          <p:cNvPr id="2" name="Рисунок 1"/>
          <p:cNvPicPr>
            <a:picLocks noChangeAspect="1"/>
          </p:cNvPicPr>
          <p:nvPr/>
        </p:nvPicPr>
        <p:blipFill>
          <a:blip r:embed="rId2"/>
          <a:stretch>
            <a:fillRect/>
          </a:stretch>
        </p:blipFill>
        <p:spPr>
          <a:xfrm>
            <a:off x="3133725" y="2786062"/>
            <a:ext cx="5924550" cy="3390900"/>
          </a:xfrm>
          <a:prstGeom prst="rect">
            <a:avLst/>
          </a:prstGeom>
        </p:spPr>
      </p:pic>
      <p:sp>
        <p:nvSpPr>
          <p:cNvPr id="4" name="Прямоугольник 3"/>
          <p:cNvSpPr/>
          <p:nvPr/>
        </p:nvSpPr>
        <p:spPr>
          <a:xfrm>
            <a:off x="5631770" y="5992296"/>
            <a:ext cx="928459" cy="369332"/>
          </a:xfrm>
          <a:prstGeom prst="rect">
            <a:avLst/>
          </a:prstGeom>
        </p:spPr>
        <p:txBody>
          <a:bodyPr wrap="none">
            <a:spAutoFit/>
          </a:bodyPr>
          <a:lstStyle/>
          <a:p>
            <a:r>
              <a:rPr lang="ru-RU" dirty="0" smtClean="0"/>
              <a:t>Рис. 2.5</a:t>
            </a:r>
            <a:endParaRPr lang="ru-RU" dirty="0"/>
          </a:p>
        </p:txBody>
      </p:sp>
    </p:spTree>
    <p:extLst>
      <p:ext uri="{BB962C8B-B14F-4D97-AF65-F5344CB8AC3E}">
        <p14:creationId xmlns:p14="http://schemas.microsoft.com/office/powerpoint/2010/main" val="889472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smtClean="0"/>
              <a:t>Каждый отдельный отсчет представляет собой число, которое затем можно представить в виде некоторого двоичного кода. Качество преобразования звука в цифровую форму определяется не только частотой дискретизации, но и количеством битов памяти, отводимых на запись кода одного отсчета. Этот параметр принято называть </a:t>
            </a:r>
            <a:r>
              <a:rPr lang="ru-RU" b="1" dirty="0" smtClean="0"/>
              <a:t>разрядностью преобразования</a:t>
            </a:r>
            <a:r>
              <a:rPr lang="ru-RU" dirty="0" smtClean="0"/>
              <a:t>. В настоящее время обычно используются разрядности 8, 16, 24 бит. На описанных принципах основывается формат </a:t>
            </a:r>
            <a:r>
              <a:rPr lang="ru-RU" b="1" dirty="0" smtClean="0"/>
              <a:t>WAV</a:t>
            </a:r>
            <a:r>
              <a:rPr lang="ru-RU" dirty="0" smtClean="0"/>
              <a:t> (от </a:t>
            </a:r>
            <a:r>
              <a:rPr lang="ru-RU" dirty="0" err="1" smtClean="0"/>
              <a:t>WAVeform-audio</a:t>
            </a:r>
            <a:r>
              <a:rPr lang="ru-RU" dirty="0" smtClean="0"/>
              <a:t> – волновая форма аудио) кодирования звука.</a:t>
            </a:r>
          </a:p>
          <a:p>
            <a:pPr marL="0" indent="0" algn="just">
              <a:buNone/>
            </a:pPr>
            <a:endParaRPr lang="ru-RU" dirty="0" smtClean="0"/>
          </a:p>
          <a:p>
            <a:pPr marL="0" indent="0" algn="just">
              <a:buNone/>
            </a:pPr>
            <a:r>
              <a:rPr lang="ru-RU" dirty="0" smtClean="0"/>
              <a:t>Кодирование видеоинформации – еще более сложная проблема, чем кодирование звуковой информации, так как нужно позаботиться не только о дискретизации непрерывных движений, но и о синхронизации изображения со звуковым сопровождением. В настоящее время для этого используется формат, который называется </a:t>
            </a:r>
            <a:r>
              <a:rPr lang="ru-RU" b="1" dirty="0" smtClean="0"/>
              <a:t>AVI</a:t>
            </a:r>
            <a:r>
              <a:rPr lang="ru-RU" dirty="0" smtClean="0"/>
              <a:t> (</a:t>
            </a:r>
            <a:r>
              <a:rPr lang="ru-RU" dirty="0" err="1" smtClean="0"/>
              <a:t>Audio-Video</a:t>
            </a:r>
            <a:r>
              <a:rPr lang="ru-RU" dirty="0" smtClean="0"/>
              <a:t> </a:t>
            </a:r>
            <a:r>
              <a:rPr lang="ru-RU" dirty="0" err="1" smtClean="0"/>
              <a:t>Interleaved</a:t>
            </a:r>
            <a:r>
              <a:rPr lang="ru-RU" dirty="0" smtClean="0"/>
              <a:t> – чередующиеся аудио и видео). Отметим, что основные мультимедийные форматы AVI и WAV очень требовательны к памяти. Поэтому на практике применяются различные способы компрессии (сжатия) звуковых и </a:t>
            </a:r>
            <a:r>
              <a:rPr lang="ru-RU" dirty="0" err="1" smtClean="0"/>
              <a:t>видеокодов</a:t>
            </a:r>
            <a:r>
              <a:rPr lang="ru-RU" dirty="0" smtClean="0"/>
              <a:t>.</a:t>
            </a:r>
            <a:endParaRPr lang="ru-RU" dirty="0"/>
          </a:p>
        </p:txBody>
      </p:sp>
    </p:spTree>
    <p:extLst>
      <p:ext uri="{BB962C8B-B14F-4D97-AF65-F5344CB8AC3E}">
        <p14:creationId xmlns:p14="http://schemas.microsoft.com/office/powerpoint/2010/main" val="1565152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2.5 Принцип обезличивания кода.</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Для компьютера не существует разницы между кодами данных различной природы. Интерпретация (истолкование смысла) машинного кода может быть самой разной. Один и тот же код разыми программами может рассматриваться и как число, и как текст, и как изображение, и как звук. Другими словами, как именно трактуется, понимается тот или иной машинный код, определяется обрабатывающей этот код программой.</a:t>
            </a:r>
          </a:p>
          <a:p>
            <a:pPr marL="0" indent="0" algn="just">
              <a:buNone/>
            </a:pPr>
            <a:endParaRPr lang="ru-RU" dirty="0" smtClean="0"/>
          </a:p>
          <a:p>
            <a:pPr marL="0" indent="0" algn="just">
              <a:buNone/>
            </a:pPr>
            <a:r>
              <a:rPr lang="ru-RU" dirty="0" smtClean="0"/>
              <a:t>Принцип обезличивания машинного кода состоит в том, что один и тот же код может восприниматься процессором компьютера в любом из используемых в аппаратных и программных средствах способов кодирования. Конкретная трактовка кода определяется обращающейся к коду программой.</a:t>
            </a:r>
          </a:p>
          <a:p>
            <a:pPr marL="0" indent="0" algn="just">
              <a:buNone/>
            </a:pPr>
            <a:endParaRPr lang="ru-RU" dirty="0" smtClean="0"/>
          </a:p>
          <a:p>
            <a:pPr marL="0" indent="0" algn="just">
              <a:buNone/>
            </a:pPr>
            <a:r>
              <a:rPr lang="ru-RU" dirty="0" smtClean="0"/>
              <a:t> </a:t>
            </a:r>
            <a:endParaRPr lang="ru-RU" dirty="0"/>
          </a:p>
        </p:txBody>
      </p:sp>
    </p:spTree>
    <p:extLst>
      <p:ext uri="{BB962C8B-B14F-4D97-AF65-F5344CB8AC3E}">
        <p14:creationId xmlns:p14="http://schemas.microsoft.com/office/powerpoint/2010/main" val="1168802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2.6 Надежность кодирования</a:t>
            </a:r>
            <a:endParaRPr lang="ru-RU" b="1" dirty="0"/>
          </a:p>
        </p:txBody>
      </p:sp>
      <p:sp>
        <p:nvSpPr>
          <p:cNvPr id="3" name="Объект 2"/>
          <p:cNvSpPr>
            <a:spLocks noGrp="1"/>
          </p:cNvSpPr>
          <p:nvPr>
            <p:ph idx="1"/>
          </p:nvPr>
        </p:nvSpPr>
        <p:spPr/>
        <p:txBody>
          <a:bodyPr>
            <a:noAutofit/>
          </a:bodyPr>
          <a:lstStyle/>
          <a:p>
            <a:pPr marL="0" indent="0" algn="just">
              <a:buNone/>
            </a:pPr>
            <a:r>
              <a:rPr lang="ru-RU" sz="1800" dirty="0" smtClean="0"/>
              <a:t>Одним из важнейших аспектов организации </a:t>
            </a:r>
            <a:r>
              <a:rPr lang="ru-RU" sz="1800" dirty="0" err="1" smtClean="0"/>
              <a:t>храения</a:t>
            </a:r>
            <a:r>
              <a:rPr lang="ru-RU" sz="1800" dirty="0" smtClean="0"/>
              <a:t> и передачи кодов данных является обеспечение их надежности и безошибочности. Существует множество различных факторов, воздействие которых на аппаратные средства компьютера приводит к искажению кодов данных. К ним относятся, например, влияние сильных электромагнитных полей от источников, находящихся вблизи запоминающих, передающих устройств и линий связи, влияние температурного расширения материалов, из которых состоят запоминающие устройства, сбои в работе аппаратуры, механические удар и т.д. Для защиты данных от большинства таких факторов к настоящему времени уже разработан и внедрены достаточно надежные средства.</a:t>
            </a:r>
          </a:p>
          <a:p>
            <a:pPr marL="0" indent="0" algn="just">
              <a:buNone/>
            </a:pPr>
            <a:endParaRPr lang="ru-RU" sz="1800" dirty="0" smtClean="0"/>
          </a:p>
          <a:p>
            <a:pPr marL="0" indent="0" algn="just">
              <a:buNone/>
            </a:pPr>
            <a:r>
              <a:rPr lang="ru-RU" sz="1800" dirty="0" smtClean="0"/>
              <a:t>Вместе с тем, применяя специальные методы кодирования, можно обеспечить контроль за появлением ошибки и даже восстановление исходного кода после ее обнаружения. Применение этих методов позволяет снизить вероятность ошибки до 10-9 и ниже.</a:t>
            </a:r>
          </a:p>
          <a:p>
            <a:pPr marL="0" indent="0" algn="just">
              <a:buNone/>
            </a:pPr>
            <a:endParaRPr lang="ru-RU" sz="1800" dirty="0" smtClean="0"/>
          </a:p>
          <a:p>
            <a:pPr marL="0" indent="0" algn="just">
              <a:buNone/>
            </a:pPr>
            <a:r>
              <a:rPr lang="ru-RU" sz="1800" dirty="0" smtClean="0"/>
              <a:t>Общим методом обеспечения надежности </a:t>
            </a:r>
            <a:r>
              <a:rPr lang="ru-RU" sz="1800" dirty="0" err="1" smtClean="0"/>
              <a:t>храения</a:t>
            </a:r>
            <a:r>
              <a:rPr lang="ru-RU" sz="1800" dirty="0" smtClean="0"/>
              <a:t> и </a:t>
            </a:r>
            <a:r>
              <a:rPr lang="ru-RU" sz="1800" dirty="0" err="1" smtClean="0"/>
              <a:t>передчи</a:t>
            </a:r>
            <a:r>
              <a:rPr lang="ru-RU" sz="1800" dirty="0" smtClean="0"/>
              <a:t> данных в компьютере и по линиям связи является включение в код дополнительных контрольных разрядов (битов). Существует много различных вариантов этого метода.</a:t>
            </a:r>
            <a:endParaRPr lang="ru-RU" sz="1800" dirty="0"/>
          </a:p>
        </p:txBody>
      </p:sp>
    </p:spTree>
    <p:extLst>
      <p:ext uri="{BB962C8B-B14F-4D97-AF65-F5344CB8AC3E}">
        <p14:creationId xmlns:p14="http://schemas.microsoft.com/office/powerpoint/2010/main" val="16153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85000" lnSpcReduction="20000"/>
          </a:bodyPr>
          <a:lstStyle/>
          <a:p>
            <a:pPr marL="0" indent="0" algn="just">
              <a:buNone/>
            </a:pPr>
            <a:r>
              <a:rPr lang="ru-RU" dirty="0" smtClean="0"/>
              <a:t> Во многих компьютерах одним из уровней контроля за появлением ошибок является включение в байт дополнительного, контрольного девятого разряда, который формируется аппаратурой автоматически. А те восемь битов, из которых, как мы до сих пор считали, состоит байт, в дальнейшем будем называть </a:t>
            </a:r>
            <a:r>
              <a:rPr lang="ru-RU" b="1" dirty="0" smtClean="0"/>
              <a:t>информационными</a:t>
            </a:r>
            <a:r>
              <a:rPr lang="ru-RU" dirty="0" smtClean="0"/>
              <a:t>. Значение контрольного разряда определяется так, чтобы общее количество разрядов байта (всех информационных и контрольного), которые содержат 1, было нечетным. Рассмотрим, например, байт с информационными битами 1001 11102. Количество единиц в нем нечетно, следовательно, аппаратура сформирует значение контрольного бита, равное 0. При этом общее количество единиц в девяти битах байта останется нечетным. А, например, для байта с информационными битами 1001 01102­, количество единиц в котором четное, контрольный бит окажется равным 1 – в результате образуется нужное нечетное количество единиц.</a:t>
            </a:r>
          </a:p>
          <a:p>
            <a:pPr marL="0" indent="0" algn="just">
              <a:buNone/>
            </a:pPr>
            <a:endParaRPr lang="ru-RU" dirty="0" smtClean="0"/>
          </a:p>
          <a:p>
            <a:pPr marL="0" indent="0" algn="just">
              <a:buNone/>
            </a:pPr>
            <a:r>
              <a:rPr lang="ru-RU" dirty="0" smtClean="0"/>
              <a:t>Кроме введения контрольного разряда существуют и более развитые способы кодирования, которые не только позволяют установить факт появления ошибок большой кратности, но и обеспечивают их исправление. К таким способам относятся коды, принцип построения которых в 1948 г. предложил Р. Хемминг.</a:t>
            </a:r>
            <a:endParaRPr lang="ru-RU" dirty="0"/>
          </a:p>
        </p:txBody>
      </p:sp>
    </p:spTree>
    <p:extLst>
      <p:ext uri="{BB962C8B-B14F-4D97-AF65-F5344CB8AC3E}">
        <p14:creationId xmlns:p14="http://schemas.microsoft.com/office/powerpoint/2010/main" val="3104284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85000" lnSpcReduction="20000"/>
          </a:bodyPr>
          <a:lstStyle/>
          <a:p>
            <a:pPr marL="0" indent="0" algn="just">
              <a:buNone/>
            </a:pPr>
            <a:r>
              <a:rPr lang="ru-RU" dirty="0" smtClean="0"/>
              <a:t>Если учесть все возможные буквы, входящие в национальные алфавиты различных стран, все возможные символы, которые встречаются в математических и других специальных текстах, то их общее количество окажется значительно больше 256 символов, кодирование которых обеспечивает один байт. Поэтому было разработано несколько десятков различных кодовых таблиц. При этом в разных кодовых таблицах один и тот же код может соответствовать разным символам.</a:t>
            </a:r>
          </a:p>
          <a:p>
            <a:pPr marL="0" indent="0" algn="just">
              <a:buNone/>
            </a:pPr>
            <a:endParaRPr lang="ru-RU" dirty="0" smtClean="0"/>
          </a:p>
          <a:p>
            <a:pPr marL="0" indent="0" algn="just">
              <a:buNone/>
            </a:pPr>
            <a:r>
              <a:rPr lang="ru-RU" dirty="0" smtClean="0"/>
              <a:t>Учитывая недостаточность возможностей </a:t>
            </a:r>
            <a:r>
              <a:rPr lang="ru-RU" dirty="0" err="1" smtClean="0"/>
              <a:t>обсуждавшихся</a:t>
            </a:r>
            <a:r>
              <a:rPr lang="ru-RU" dirty="0" smtClean="0"/>
              <a:t> кодовых таблиц, в последнее время все шире используется кодовая таблица </a:t>
            </a:r>
            <a:r>
              <a:rPr lang="ru-RU" b="1" dirty="0" smtClean="0"/>
              <a:t>UNICODE</a:t>
            </a:r>
            <a:r>
              <a:rPr lang="ru-RU" dirty="0" smtClean="0"/>
              <a:t> (</a:t>
            </a:r>
            <a:r>
              <a:rPr lang="ru-RU" dirty="0" err="1" smtClean="0"/>
              <a:t>UNIversal</a:t>
            </a:r>
            <a:r>
              <a:rPr lang="ru-RU" dirty="0" smtClean="0"/>
              <a:t> CODE – универсальный код), в которой для кода одного символа отводится два байта, а не один, как в рассмотренных ранее таблицах. С помощью двух байтов, то есть 16 битов, можно закодировать уже 216 = 65536 различных символов. Такого количества кодов вполне достаточно, чтобы представить большинство из встречающихся во всевозможных текстах символов.</a:t>
            </a:r>
          </a:p>
          <a:p>
            <a:pPr marL="0" indent="0" algn="just">
              <a:buNone/>
            </a:pPr>
            <a:endParaRPr lang="ru-RU" dirty="0" smtClean="0"/>
          </a:p>
          <a:p>
            <a:pPr marL="0" indent="0" algn="just">
              <a:buNone/>
            </a:pPr>
            <a:r>
              <a:rPr lang="ru-RU" dirty="0" smtClean="0"/>
              <a:t>Основные элементарные действия, которые должен уметь выполнять компьютер при обработке текстовых данных – сравнение кодов двух символов и замена одного кода другим.</a:t>
            </a:r>
            <a:endParaRPr lang="ru-RU" dirty="0"/>
          </a:p>
        </p:txBody>
      </p:sp>
    </p:spTree>
    <p:extLst>
      <p:ext uri="{BB962C8B-B14F-4D97-AF65-F5344CB8AC3E}">
        <p14:creationId xmlns:p14="http://schemas.microsoft.com/office/powerpoint/2010/main" val="2004576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1800" dirty="0" smtClean="0"/>
              <a:t>Теперь рассмотрим предложенный Р. Хеммингом общий порядок построения кодов, обеспечивающий однозначное обнаружение и исправление ошибок в кодах данных. Он включает в себя следующие действия.</a:t>
            </a:r>
          </a:p>
          <a:p>
            <a:pPr marL="0" indent="0" algn="just">
              <a:buNone/>
            </a:pPr>
            <a:r>
              <a:rPr lang="ru-RU" sz="1800" dirty="0" smtClean="0"/>
              <a:t>1. Контрольные биты вставляются в исходный код и нумеруются совместно с информационными битами слева направо начиная с 1.</a:t>
            </a:r>
          </a:p>
          <a:p>
            <a:pPr marL="0" indent="0" algn="just">
              <a:buNone/>
            </a:pPr>
            <a:r>
              <a:rPr lang="ru-RU" sz="1800" dirty="0" smtClean="0"/>
              <a:t>2. Контрольные биты располагаются в позициях с номерами n = 2k, k = 0, 1, 2, 3… объединенного кода, то есть в позициях с номерами n = 1, 2, 4, 8, 16 …</a:t>
            </a:r>
          </a:p>
          <a:p>
            <a:pPr marL="0" indent="0" algn="just">
              <a:buNone/>
            </a:pPr>
            <a:r>
              <a:rPr lang="ru-RU" sz="1800" dirty="0" smtClean="0"/>
              <a:t>3. Для каждого контрольного разряда с номером n весь код делится на группы, состоящие из 2n битов.</a:t>
            </a:r>
          </a:p>
          <a:p>
            <a:pPr marL="0" indent="0" algn="just">
              <a:buNone/>
            </a:pPr>
            <a:r>
              <a:rPr lang="ru-RU" sz="1800" dirty="0" smtClean="0"/>
              <a:t>4. Контрольный бит с номером n контролирует в группе первые n подряд расположенных битов кода (для первой группы, включая контрольный) с пропуском следующих n битов.</a:t>
            </a:r>
          </a:p>
          <a:p>
            <a:pPr marL="0" indent="0" algn="just">
              <a:buNone/>
            </a:pPr>
            <a:r>
              <a:rPr lang="ru-RU" sz="1800" dirty="0" smtClean="0"/>
              <a:t>5. В каждой группе контрольный бит формируется так, чтобы общее количество единиц в ней было нечетным.</a:t>
            </a:r>
            <a:endParaRPr lang="ru-RU" sz="1800" dirty="0"/>
          </a:p>
        </p:txBody>
      </p:sp>
      <p:pic>
        <p:nvPicPr>
          <p:cNvPr id="2" name="Рисунок 1"/>
          <p:cNvPicPr>
            <a:picLocks noChangeAspect="1"/>
          </p:cNvPicPr>
          <p:nvPr/>
        </p:nvPicPr>
        <p:blipFill>
          <a:blip r:embed="rId2"/>
          <a:stretch>
            <a:fillRect/>
          </a:stretch>
        </p:blipFill>
        <p:spPr>
          <a:xfrm>
            <a:off x="3133405" y="4239126"/>
            <a:ext cx="5925190" cy="2362267"/>
          </a:xfrm>
          <a:prstGeom prst="rect">
            <a:avLst/>
          </a:prstGeom>
        </p:spPr>
      </p:pic>
    </p:spTree>
    <p:extLst>
      <p:ext uri="{BB962C8B-B14F-4D97-AF65-F5344CB8AC3E}">
        <p14:creationId xmlns:p14="http://schemas.microsoft.com/office/powerpoint/2010/main" val="436225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7500" lnSpcReduction="20000"/>
          </a:bodyPr>
          <a:lstStyle/>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smtClean="0"/>
              <a:t>Для определения ошибочного бита важно знать не какие информационные биты относятся к данному контрольному, а какие контрольные биты закреплены за данным информационным. Анализ показывает, что в общем случае информационный бит с номером b проверяется контрольными битами с номерами b1, b2 … </a:t>
            </a:r>
            <a:r>
              <a:rPr lang="ru-RU" dirty="0" err="1" smtClean="0"/>
              <a:t>bk</a:t>
            </a:r>
            <a:r>
              <a:rPr lang="ru-RU" dirty="0" smtClean="0"/>
              <a:t>, такими, что b = b1 + b2 + … + </a:t>
            </a:r>
            <a:r>
              <a:rPr lang="ru-RU" dirty="0" err="1" smtClean="0"/>
              <a:t>bk</a:t>
            </a:r>
            <a:r>
              <a:rPr lang="ru-RU" dirty="0" smtClean="0"/>
              <a:t>. Это значит, что номер ошибочного бита равен сумме номеров контрольных битов, обнаруживших ошибку.</a:t>
            </a:r>
          </a:p>
          <a:p>
            <a:pPr marL="0" indent="0" algn="just">
              <a:buNone/>
            </a:pPr>
            <a:endParaRPr lang="ru-RU" dirty="0" smtClean="0"/>
          </a:p>
          <a:p>
            <a:pPr marL="0" indent="0" algn="just">
              <a:buNone/>
            </a:pPr>
            <a:r>
              <a:rPr lang="ru-RU" dirty="0" smtClean="0"/>
              <a:t>Методы построения кодов Хемминга и некоторых других, более мощных способов кодирования, используются в различных устройствах памяти компьютера. В частности, на этих методах  основан аппаратных механизм контроля оперативной памяти ECC (</a:t>
            </a:r>
            <a:r>
              <a:rPr lang="ru-RU" dirty="0" err="1" smtClean="0"/>
              <a:t>Error</a:t>
            </a:r>
            <a:r>
              <a:rPr lang="ru-RU" dirty="0" smtClean="0"/>
              <a:t> </a:t>
            </a:r>
            <a:r>
              <a:rPr lang="ru-RU" dirty="0" err="1" smtClean="0"/>
              <a:t>Checking</a:t>
            </a:r>
            <a:r>
              <a:rPr lang="ru-RU" dirty="0" smtClean="0"/>
              <a:t> </a:t>
            </a:r>
            <a:r>
              <a:rPr lang="ru-RU" dirty="0" err="1" smtClean="0"/>
              <a:t>and</a:t>
            </a:r>
            <a:r>
              <a:rPr lang="ru-RU" dirty="0" smtClean="0"/>
              <a:t> </a:t>
            </a:r>
            <a:r>
              <a:rPr lang="ru-RU" dirty="0" err="1" smtClean="0"/>
              <a:t>Correcting</a:t>
            </a:r>
            <a:r>
              <a:rPr lang="ru-RU" dirty="0" smtClean="0"/>
              <a:t> – контроль и исправление ошибок), который является дополнительным средством обеспечения высокой ее помехоустойчивости.</a:t>
            </a:r>
            <a:endParaRPr lang="ru-RU" dirty="0"/>
          </a:p>
        </p:txBody>
      </p:sp>
      <p:pic>
        <p:nvPicPr>
          <p:cNvPr id="2" name="Рисунок 1"/>
          <p:cNvPicPr>
            <a:picLocks noChangeAspect="1"/>
          </p:cNvPicPr>
          <p:nvPr/>
        </p:nvPicPr>
        <p:blipFill>
          <a:blip r:embed="rId2"/>
          <a:stretch>
            <a:fillRect/>
          </a:stretch>
        </p:blipFill>
        <p:spPr>
          <a:xfrm>
            <a:off x="2817837" y="641445"/>
            <a:ext cx="6556325" cy="1653535"/>
          </a:xfrm>
          <a:prstGeom prst="rect">
            <a:avLst/>
          </a:prstGeom>
        </p:spPr>
      </p:pic>
    </p:spTree>
    <p:extLst>
      <p:ext uri="{BB962C8B-B14F-4D97-AF65-F5344CB8AC3E}">
        <p14:creationId xmlns:p14="http://schemas.microsoft.com/office/powerpoint/2010/main" val="244700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a:bodyPr>
          <a:lstStyle/>
          <a:p>
            <a:pPr marL="0" indent="0" algn="just">
              <a:buNone/>
            </a:pPr>
            <a:r>
              <a:rPr lang="ru-RU" sz="1800" dirty="0" smtClean="0"/>
              <a:t>Для рассмотрения общих принципов кодирования графических данных рассмотрим изображение на экране компьютера. Изображение состоит из некоторого количества горизонтальных линий (строк). Каждая строка состоит из элементарных точек – пикселов (</a:t>
            </a:r>
            <a:r>
              <a:rPr lang="ru-RU" sz="1800" dirty="0" err="1" smtClean="0"/>
              <a:t>PICture’S</a:t>
            </a:r>
            <a:r>
              <a:rPr lang="ru-RU" sz="1800" dirty="0" smtClean="0"/>
              <a:t> </a:t>
            </a:r>
            <a:r>
              <a:rPr lang="ru-RU" sz="1800" dirty="0" err="1" smtClean="0"/>
              <a:t>Element</a:t>
            </a:r>
            <a:r>
              <a:rPr lang="ru-RU" sz="1800" dirty="0" smtClean="0"/>
              <a:t>). Весь массив называют растром. Разрешающая способность (разрешение) – определяется количеством пикселей.</a:t>
            </a:r>
          </a:p>
          <a:p>
            <a:pPr marL="0" indent="0" algn="just">
              <a:buNone/>
            </a:pPr>
            <a:endParaRPr lang="ru-RU" sz="1800" dirty="0" smtClean="0"/>
          </a:p>
          <a:p>
            <a:pPr marL="0" indent="0" algn="just">
              <a:buNone/>
            </a:pPr>
            <a:r>
              <a:rPr lang="ru-RU" sz="1800" dirty="0" smtClean="0"/>
              <a:t>Строки, из которых состоит изображение, можно просматривать сверху вниз друг за другом. Такой способ работы с изображением называется строчной разверткой или сканированием. Таким образом, все изображение можно представить как линейную последовательность пикселов.</a:t>
            </a:r>
          </a:p>
          <a:p>
            <a:pPr marL="0" indent="0" algn="just">
              <a:buNone/>
            </a:pPr>
            <a:endParaRPr lang="ru-RU" sz="1800" dirty="0" smtClean="0"/>
          </a:p>
          <a:p>
            <a:pPr marL="0" indent="0" algn="just">
              <a:buNone/>
            </a:pPr>
            <a:r>
              <a:rPr lang="ru-RU" sz="1800" dirty="0" smtClean="0"/>
              <a:t>Рассмотрим принципы кодирования монохромного изображения (например, черно=белого). Каждый пиксел изображения может быть представлен либо «0», либо «1», а все изображение – двоичной последовательностью. Длина последовательности определяется </a:t>
            </a:r>
            <a:r>
              <a:rPr lang="ru-RU" sz="1800" dirty="0" err="1" smtClean="0"/>
              <a:t>разрешаюшей</a:t>
            </a:r>
            <a:r>
              <a:rPr lang="ru-RU" sz="1800" dirty="0" smtClean="0"/>
              <a:t> способностью. </a:t>
            </a:r>
            <a:r>
              <a:rPr lang="ru-RU" sz="1800" dirty="0" err="1" smtClean="0"/>
              <a:t>НапримерФ</a:t>
            </a:r>
            <a:r>
              <a:rPr lang="ru-RU" sz="1800" dirty="0" smtClean="0"/>
              <a:t>, при разрешающей способности 600 х 800, необходимое количество пикселов 480 000, которые могут быть закодированы при помощи 480 000 бит или 60 000 байт. </a:t>
            </a:r>
            <a:endParaRPr lang="ru-RU" sz="1800" dirty="0"/>
          </a:p>
        </p:txBody>
      </p:sp>
      <p:pic>
        <p:nvPicPr>
          <p:cNvPr id="2" name="Рисунок 1"/>
          <p:cNvPicPr>
            <a:picLocks noChangeAspect="1"/>
          </p:cNvPicPr>
          <p:nvPr/>
        </p:nvPicPr>
        <p:blipFill>
          <a:blip r:embed="rId2"/>
          <a:stretch>
            <a:fillRect/>
          </a:stretch>
        </p:blipFill>
        <p:spPr>
          <a:xfrm>
            <a:off x="3124200" y="5001548"/>
            <a:ext cx="5943600" cy="676275"/>
          </a:xfrm>
          <a:prstGeom prst="rect">
            <a:avLst/>
          </a:prstGeom>
        </p:spPr>
      </p:pic>
      <p:sp>
        <p:nvSpPr>
          <p:cNvPr id="4" name="Прямоугольник 3"/>
          <p:cNvSpPr/>
          <p:nvPr/>
        </p:nvSpPr>
        <p:spPr>
          <a:xfrm>
            <a:off x="3552804" y="5872535"/>
            <a:ext cx="5086392" cy="369332"/>
          </a:xfrm>
          <a:prstGeom prst="rect">
            <a:avLst/>
          </a:prstGeom>
        </p:spPr>
        <p:txBody>
          <a:bodyPr wrap="none">
            <a:spAutoFit/>
          </a:bodyPr>
          <a:lstStyle/>
          <a:p>
            <a:r>
              <a:rPr lang="ru-RU" dirty="0"/>
              <a:t>Пример кодирования черно-белого изображения</a:t>
            </a:r>
          </a:p>
        </p:txBody>
      </p:sp>
    </p:spTree>
    <p:extLst>
      <p:ext uri="{BB962C8B-B14F-4D97-AF65-F5344CB8AC3E}">
        <p14:creationId xmlns:p14="http://schemas.microsoft.com/office/powerpoint/2010/main" val="330063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a:bodyPr>
          <a:lstStyle/>
          <a:p>
            <a:pPr marL="0" indent="0" algn="just">
              <a:buNone/>
            </a:pPr>
            <a:r>
              <a:rPr lang="ru-RU" sz="2400" dirty="0" smtClean="0"/>
              <a:t>Однако полученное таким образом изображение будет чрезмерно контрастным. Реальное черно-белое изображение состоит не только из белого и черного цветов. В него входит множество различных промежуточных оттенков – серый, светло-серый, темно-серый и т.д. Если кроме белого и черного цветов использовать только две дополнительные градации, скажем, светло-серый и темно-серый цвета, то чтобы закодировать цветовое состояние одного пиксела, потребуется уже два бита. При этом кодировка может быть, например, такой: черный цвет – 002, темно-серый – 012, светло-серый – 102, белый – 112.</a:t>
            </a:r>
            <a:endParaRPr lang="ru-RU" sz="2400" dirty="0"/>
          </a:p>
        </p:txBody>
      </p:sp>
      <p:pic>
        <p:nvPicPr>
          <p:cNvPr id="2" name="Рисунок 1"/>
          <p:cNvPicPr>
            <a:picLocks noChangeAspect="1"/>
          </p:cNvPicPr>
          <p:nvPr/>
        </p:nvPicPr>
        <p:blipFill>
          <a:blip r:embed="rId2"/>
          <a:stretch>
            <a:fillRect/>
          </a:stretch>
        </p:blipFill>
        <p:spPr>
          <a:xfrm>
            <a:off x="4247403" y="4421929"/>
            <a:ext cx="3697193" cy="927709"/>
          </a:xfrm>
          <a:prstGeom prst="rect">
            <a:avLst/>
          </a:prstGeom>
        </p:spPr>
      </p:pic>
    </p:spTree>
    <p:extLst>
      <p:ext uri="{BB962C8B-B14F-4D97-AF65-F5344CB8AC3E}">
        <p14:creationId xmlns:p14="http://schemas.microsoft.com/office/powerpoint/2010/main" val="326142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dirty="0" smtClean="0"/>
              <a:t>Общепринятым на сегодняшний день и дающим достаточно реалистичные монохромные изображения считается кодирования состояния одного пиксела с помощью восьми битов, то есть одного байта, которое позволяет передавать 256 различных оттенков серого цвета, от полностью белого до полностью черного. В этом случае для передачи всего растра из 800х600 пикселов потребуется уже не 60 000, а 480 000 байтов.</a:t>
            </a:r>
          </a:p>
          <a:p>
            <a:pPr marL="0" indent="0" algn="just">
              <a:buNone/>
            </a:pPr>
            <a:endParaRPr lang="ru-RU" dirty="0" smtClean="0"/>
          </a:p>
          <a:p>
            <a:pPr marL="0" indent="0" algn="just">
              <a:buNone/>
            </a:pPr>
            <a:r>
              <a:rPr lang="ru-RU" dirty="0" smtClean="0"/>
              <a:t>Цветное изображение может изображаться различными способами. Один из них – метод RGB (</a:t>
            </a:r>
            <a:r>
              <a:rPr lang="ru-RU" dirty="0" err="1" smtClean="0"/>
              <a:t>Red</a:t>
            </a:r>
            <a:r>
              <a:rPr lang="ru-RU" dirty="0" smtClean="0"/>
              <a:t>, </a:t>
            </a:r>
            <a:r>
              <a:rPr lang="ru-RU" dirty="0" err="1" smtClean="0"/>
              <a:t>Green</a:t>
            </a:r>
            <a:r>
              <a:rPr lang="ru-RU" dirty="0" smtClean="0"/>
              <a:t>, </a:t>
            </a:r>
            <a:r>
              <a:rPr lang="ru-RU" dirty="0" err="1" smtClean="0"/>
              <a:t>Blue</a:t>
            </a:r>
            <a:r>
              <a:rPr lang="ru-RU" dirty="0" smtClean="0"/>
              <a:t>), который опирается на то, что человек воспринимает все цвета как сумму трех основных цветов. В таком представлении для кодирования каждого пиксела надо минимум три бита, тогда количество различных цветов пиксела равно восьми. Если каждый из цветов кодировать с помощью байта, то можно передать 256 оттенков каждого цвета или 16 777 216 различных цветов. Такой способ принято называть </a:t>
            </a:r>
            <a:r>
              <a:rPr lang="ru-RU" dirty="0" err="1" smtClean="0"/>
              <a:t>True</a:t>
            </a:r>
            <a:r>
              <a:rPr lang="ru-RU" dirty="0" smtClean="0"/>
              <a:t> </a:t>
            </a:r>
            <a:r>
              <a:rPr lang="ru-RU" dirty="0" err="1" smtClean="0"/>
              <a:t>Color</a:t>
            </a:r>
            <a:r>
              <a:rPr lang="ru-RU" dirty="0" smtClean="0"/>
              <a:t> (точный цвет) или полноцветным режимом.</a:t>
            </a:r>
            <a:endParaRPr lang="ru-RU" dirty="0"/>
          </a:p>
        </p:txBody>
      </p:sp>
    </p:spTree>
    <p:extLst>
      <p:ext uri="{BB962C8B-B14F-4D97-AF65-F5344CB8AC3E}">
        <p14:creationId xmlns:p14="http://schemas.microsoft.com/office/powerpoint/2010/main" val="210226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lnSpcReduction="10000"/>
          </a:bodyPr>
          <a:lstStyle/>
          <a:p>
            <a:pPr marL="0" indent="0" algn="just">
              <a:buNone/>
            </a:pPr>
            <a:r>
              <a:rPr lang="ru-RU" dirty="0" smtClean="0"/>
              <a:t>Полноцветный режим требует очень много памяти. Например, при разрешении экрана 600 х 800 метод RGB требует 1 440 000 байт, что соответствует 1,37 Мбайт. Отсюда возникает необходимость разработки различных режимов работы и графических форматов, которые позволяют сократить объем памяти.</a:t>
            </a:r>
          </a:p>
          <a:p>
            <a:pPr marL="0" indent="0" algn="just">
              <a:buNone/>
            </a:pPr>
            <a:endParaRPr lang="ru-RU" dirty="0" smtClean="0"/>
          </a:p>
          <a:p>
            <a:pPr marL="0" indent="0" algn="just">
              <a:buNone/>
            </a:pPr>
            <a:r>
              <a:rPr lang="ru-RU" dirty="0" smtClean="0"/>
              <a:t>Большинство действий, которые приходится выполнять над графическими данными в пиксельном формате, сводятся к замене текущего цвета пиксела другим цветом. Например, стирание какого-либо участка изображения – это не что иное как замена цветов всех пикселов стираемого участка цветом фона рисунка. Следовательно, и для графических данных элементарные действия, которые должен «уметь» выполнять компьютер, сводятся к сравнению двух двоичных кодов и замене одного кода другим.</a:t>
            </a:r>
            <a:endParaRPr lang="ru-RU" dirty="0"/>
          </a:p>
        </p:txBody>
      </p:sp>
    </p:spTree>
    <p:extLst>
      <p:ext uri="{BB962C8B-B14F-4D97-AF65-F5344CB8AC3E}">
        <p14:creationId xmlns:p14="http://schemas.microsoft.com/office/powerpoint/2010/main" val="257919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2.3 Числовые данные</a:t>
            </a:r>
            <a:endParaRPr lang="ru-RU" b="1" dirty="0"/>
          </a:p>
        </p:txBody>
      </p:sp>
      <p:sp>
        <p:nvSpPr>
          <p:cNvPr id="3" name="Объект 2"/>
          <p:cNvSpPr>
            <a:spLocks noGrp="1"/>
          </p:cNvSpPr>
          <p:nvPr>
            <p:ph idx="1"/>
          </p:nvPr>
        </p:nvSpPr>
        <p:spPr/>
        <p:txBody>
          <a:bodyPr>
            <a:normAutofit lnSpcReduction="10000"/>
          </a:bodyPr>
          <a:lstStyle/>
          <a:p>
            <a:pPr marL="0" indent="0" algn="just">
              <a:buNone/>
            </a:pPr>
            <a:r>
              <a:rPr lang="ru-RU" dirty="0" smtClean="0"/>
              <a:t>Вообще говоря, запись любого числа может рассматриваться как часть текста и в этом случае цифры – это обычные символы алфавита, для которых существенным являются только действия сравнения и замены.</a:t>
            </a:r>
          </a:p>
          <a:p>
            <a:pPr marL="0" indent="0" algn="just">
              <a:buNone/>
            </a:pPr>
            <a:endParaRPr lang="ru-RU" dirty="0" smtClean="0"/>
          </a:p>
          <a:p>
            <a:pPr marL="0" indent="0" algn="just">
              <a:buNone/>
            </a:pPr>
            <a:r>
              <a:rPr lang="ru-RU" dirty="0" smtClean="0"/>
              <a:t>Однако, в задачах обработки информации требуется выполнять различные математические операции над числами. Учитывая это принципиальное отличие, данные над которыми должны выполнятся математические преобразования, выделяют в особую группу числовых данных и для них применяются специальные способы кодирования.</a:t>
            </a:r>
            <a:endParaRPr lang="ru-RU" dirty="0"/>
          </a:p>
        </p:txBody>
      </p:sp>
    </p:spTree>
    <p:extLst>
      <p:ext uri="{BB962C8B-B14F-4D97-AF65-F5344CB8AC3E}">
        <p14:creationId xmlns:p14="http://schemas.microsoft.com/office/powerpoint/2010/main" val="2774672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5712</Words>
  <Application>Microsoft Office PowerPoint</Application>
  <PresentationFormat>Широкоэкранный</PresentationFormat>
  <Paragraphs>180</Paragraphs>
  <Slides>41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41</vt:i4>
      </vt:variant>
    </vt:vector>
  </HeadingPairs>
  <TitlesOfParts>
    <vt:vector size="45" baseType="lpstr">
      <vt:lpstr>Arial</vt:lpstr>
      <vt:lpstr>Calibri</vt:lpstr>
      <vt:lpstr>Calibri Light</vt:lpstr>
      <vt:lpstr>Тема Office</vt:lpstr>
      <vt:lpstr>Тема 2. Представление данных</vt:lpstr>
      <vt:lpstr>Презентация PowerPoint</vt:lpstr>
      <vt:lpstr>2.1 Тестовые данные.</vt:lpstr>
      <vt:lpstr>Презентация PowerPoint</vt:lpstr>
      <vt:lpstr>Презентация PowerPoint</vt:lpstr>
      <vt:lpstr>Презентация PowerPoint</vt:lpstr>
      <vt:lpstr>Презентация PowerPoint</vt:lpstr>
      <vt:lpstr>Презентация PowerPoint</vt:lpstr>
      <vt:lpstr>2.3 Числовые данные</vt:lpstr>
      <vt:lpstr>2.3.1. Форматы представления чисел в компьютере</vt:lpstr>
      <vt:lpstr>2.3.2. Форматы целых чисел</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2.3.3 Формат вещественных чисел</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2.3.4 Особенности компьютерной арифметики</vt:lpstr>
      <vt:lpstr>Презентация PowerPoint</vt:lpstr>
      <vt:lpstr>Презентация PowerPoint</vt:lpstr>
      <vt:lpstr>2.4. Аудио- и видеоданные</vt:lpstr>
      <vt:lpstr>Презентация PowerPoint</vt:lpstr>
      <vt:lpstr>Презентация PowerPoint</vt:lpstr>
      <vt:lpstr>2.5 Принцип обезличивания кода.</vt:lpstr>
      <vt:lpstr>2.6 Надежность кодирования</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 Представление данных</dc:title>
  <dc:creator>Учетная запись Майкрософт</dc:creator>
  <cp:lastModifiedBy>Учетная запись Майкрософт</cp:lastModifiedBy>
  <cp:revision>7</cp:revision>
  <dcterms:created xsi:type="dcterms:W3CDTF">2022-11-22T22:02:52Z</dcterms:created>
  <dcterms:modified xsi:type="dcterms:W3CDTF">2022-11-22T23:04:27Z</dcterms:modified>
</cp:coreProperties>
</file>