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9" r:id="rId7"/>
    <p:sldId id="270" r:id="rId8"/>
    <p:sldId id="271" r:id="rId9"/>
    <p:sldId id="260" r:id="rId10"/>
    <p:sldId id="272" r:id="rId11"/>
    <p:sldId id="273" r:id="rId12"/>
    <p:sldId id="261" r:id="rId13"/>
    <p:sldId id="274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4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7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8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30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8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BC40-68AE-41BA-A9CE-3FCE4C830958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C39A-D68D-460F-A83C-F454CDA55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4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 3. Логические основы обработки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3.2.3. Арифметически-логическое устройство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функции процессора, связанные с выполнением тех или иных действий над данными, сосредоточены в его внутреннем блоке, который принято называть </a:t>
            </a:r>
            <a:r>
              <a:rPr lang="ru-RU" b="1" dirty="0" smtClean="0"/>
              <a:t>арифметико-логическим устройством </a:t>
            </a:r>
            <a:r>
              <a:rPr lang="ru-RU" dirty="0" smtClean="0"/>
              <a:t>(АЛУ).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Часть процессора, выполняющая арифметические, логические и иные операции над данными, называется арифметико-логическим устройством.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3.3. Схемы памяти на базовых вентилях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Схемы, состоящие из базовых вентилей, применяются не только для создания устройств, выполняющих действия над данными. Они используются также и для реализации одной из разновидностей памяти в компьютере. Но схемы памяти не могут быть отнесены к группе комбинационных схем, так как получаемый на их выходах результат зависит не только от поступивших на вход данных, но и от текущего состояния схемы. Собственно говоря, эта зависимость и обеспечивает принципиальную возможность запоминания данных. Схемы, обладающие такими свойствами, относятся к группе последовательных схем. Кроме того, для них используется название </a:t>
            </a:r>
            <a:r>
              <a:rPr lang="ru-RU" b="1" dirty="0" smtClean="0"/>
              <a:t>«автоматы с памятью».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Устройство на базовых вентилях, которое можно использовать для хранения одного бита данных, называется </a:t>
            </a:r>
            <a:r>
              <a:rPr lang="ru-RU" b="1" dirty="0" smtClean="0"/>
              <a:t>триггером</a:t>
            </a:r>
            <a:r>
              <a:rPr lang="ru-RU" dirty="0" smtClean="0"/>
              <a:t>, или </a:t>
            </a:r>
            <a:r>
              <a:rPr lang="ru-RU" b="1" dirty="0" smtClean="0"/>
              <a:t>SR-защелкой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Триггером (от </a:t>
            </a:r>
            <a:r>
              <a:rPr lang="ru-RU" dirty="0" err="1" smtClean="0"/>
              <a:t>trigger</a:t>
            </a:r>
            <a:r>
              <a:rPr lang="ru-RU" dirty="0" smtClean="0"/>
              <a:t> – защелка, спусковой крючок) называется устройство, которое может сколь угодно долго находиться в одном из двух состояний устойчивого равновесия и переключается из одного состояния в другое скачком по сигналу или воздействию извне. Триггер может быть реализован, в частности, на электровакуумных лампах накаливания и на полупроводниковых устройствах.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Входы функционируют согласно названиям: S – </a:t>
            </a:r>
            <a:r>
              <a:rPr lang="ru-RU" dirty="0" err="1" smtClean="0"/>
              <a:t>set</a:t>
            </a:r>
            <a:r>
              <a:rPr lang="ru-RU" dirty="0" smtClean="0"/>
              <a:t>, R – </a:t>
            </a:r>
            <a:r>
              <a:rPr lang="ru-RU" dirty="0" err="1" smtClean="0"/>
              <a:t>reset</a:t>
            </a:r>
            <a:r>
              <a:rPr lang="ru-RU" dirty="0" smtClean="0"/>
              <a:t>. Устойчивыми при S = 0 и R = 0 являются два состояния, когда на входах/выходах V и  находятся различные значения, и неустойчивым – одно состояние, когда на них находятся одинаковые значения. Значение, находящееся на основном выходе V любом из устойчивых состояний, считается значением, хранящимся в триггера.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При любом исходном состоянии триггера появление 1 на входе S (при сохранении R = 0) переводит его в состояние 1. Можно считать, что эта ситуация эквивалентна записи значения 1 в триггер.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При любом исходном состоянии триггера появление 1 на входе R (при сохранении S = 0) переводит триггер в состояние 0. Можно считать, что эта ситуация эквивалентна записи 0 в триггер. Итак, триггер запоминает, на каком его входе S или R в последний раз было единичное значение. На основе этого свойства конструируются некоторые реальные схемы памяти компьютера.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3.4. Интегральные схемы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Интегральная схема (ИС), или микросхема, представляет собой микроминиатюрную электрическую цепь, которая содержит некоторое количество элементов, эквивалентных транзисторам, резисторам и т.д. Вся схема с помощью специальной технологии размещается на очень маленькой кремниевой или какой-либо другой подходящей по свойствам пластинке, точнее на поверхности или же внутри полупроводникового кристалла.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Микросхема обычно помещается в прямоугольный пластиковый, керамический или иной корпус, снабженный контактными ножками, которые служат входами и выходами схемы. Длина корпусов микросхем колеблется от 0,5 до 5 см.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6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Интегральные схемы характеризуются </a:t>
            </a:r>
            <a:r>
              <a:rPr lang="ru-RU" b="1" dirty="0" smtClean="0"/>
              <a:t>степенью интеграции</a:t>
            </a:r>
            <a:r>
              <a:rPr lang="ru-RU" dirty="0" smtClean="0"/>
              <a:t>. Она численно равна количеству транзисторов (иногда вентилей), из которых состоит схема. Степень интеграции используется для деления микросхем на четыре группы: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1. Малые интегральные схемы (МИС) – до 102 транзисторов;</a:t>
            </a:r>
          </a:p>
          <a:p>
            <a:pPr marL="0" indent="0" algn="just">
              <a:buNone/>
            </a:pPr>
            <a:r>
              <a:rPr lang="ru-RU" dirty="0" smtClean="0"/>
              <a:t>2. Средние интегральные схемы (СИС) – от 102 до 103 транзисторов;</a:t>
            </a:r>
          </a:p>
          <a:p>
            <a:pPr marL="0" indent="0" algn="just">
              <a:buNone/>
            </a:pPr>
            <a:r>
              <a:rPr lang="ru-RU" dirty="0" smtClean="0"/>
              <a:t>3. Большие интегральные схемы (БИС) – от 103 до 105 транзисторов;</a:t>
            </a:r>
          </a:p>
          <a:p>
            <a:pPr marL="0" indent="0" algn="just">
              <a:buNone/>
            </a:pPr>
            <a:r>
              <a:rPr lang="ru-RU" dirty="0" smtClean="0"/>
              <a:t>4. Сверхбольшие интегральные схемы (СБИС) – свыше 105 транзисторов.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Кроме того, часто используемыми параметрами микросхем являются линейны размер вентиля и уже </a:t>
            </a:r>
            <a:r>
              <a:rPr lang="ru-RU" dirty="0" err="1" smtClean="0"/>
              <a:t>упоминавшаяся</a:t>
            </a:r>
            <a:r>
              <a:rPr lang="ru-RU" dirty="0" smtClean="0"/>
              <a:t> ранее площадь микросхемы (не следует путать с площадью корпуса микросхемы). Современные вентили имеют линейные размеры, измеряемые микрометрами (1 мкм = 10-6 м) и нанометрами (1 </a:t>
            </a:r>
            <a:r>
              <a:rPr lang="ru-RU" dirty="0" err="1" smtClean="0"/>
              <a:t>нм</a:t>
            </a:r>
            <a:r>
              <a:rPr lang="ru-RU" dirty="0" smtClean="0"/>
              <a:t> = 10-9 м).</a:t>
            </a:r>
          </a:p>
          <a:p>
            <a:pPr marL="0" indent="0" algn="just">
              <a:buNone/>
            </a:pPr>
            <a:r>
              <a:rPr lang="ru-RU" dirty="0" smtClean="0"/>
              <a:t>Интегральные схемы обычно специально создаются для решения конкретных задач, например, таких, как хранение или обработка данных. Название микросхемы включает ее специализацию: микросхема памяти или микросхема процессора. Микросхемы процессоров обычно называют еще более кратко – </a:t>
            </a:r>
            <a:r>
              <a:rPr lang="ru-RU" b="1" dirty="0" smtClean="0"/>
              <a:t>микропроцессор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dirty="0" smtClean="0"/>
              <a:t>Микропроцессором</a:t>
            </a:r>
            <a:r>
              <a:rPr lang="ru-RU" dirty="0" smtClean="0"/>
              <a:t> называется интегральная схема, обеспечивающая выполнение всех функций процессора компьютера.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5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После рассмотрения способов представления данных в памяти компьютера необходимо выяснить, как осуществляется их обработка. Рассмотрим некоторые вопросы, связанные с физическими и логическими основами обработки дискретных данных.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3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3.1. Понятие такта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выполнении действий над данными участвуют несколько устройств. Эти действия должны быть согласованы и синхронизированы друг с другом. Для синхронизации работы компьютера используется специальное устройство – тактовый генератор, который через равные промежутки времени вырабатывает импульсы синхронизации – синхроимпульсы.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Промежуток времени от начала одного импульса синхронизации до начала следующего за ним импульса называется тактом. Такты обладают равными длительностями с высокой степенью точности.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Выполнение процессором любых действий всегда происходит во время некоторой части такта, а за ней следует пауза, в течение которой ничего не происходит. Наличие такой паузы является принципиальным фактором, обусловленным физическими законами, которые управляют работой процессора.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Рассматривая выполнение процессором некоторой последовательности действий, можно считать, что любые действия, происходящие внутри такта, происходят мгновенно, в моменты времени t0, t1, t2, …, соответствующие границам тактов.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1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С понятием такта связана тактовая частота – одна из важнейших технических характеристик различных устройств компьютера.</a:t>
            </a:r>
          </a:p>
          <a:p>
            <a:pPr marL="0" indent="0" algn="just">
              <a:buNone/>
            </a:pPr>
            <a:r>
              <a:rPr lang="ru-RU" dirty="0" smtClean="0"/>
              <a:t>Тактовая частота представляет собой техническую характеристику отдельных устройств компьютера, которая равна количеству тактов, управляющих работой устройства, в единицу времени. Единицей измерения тактовой частоты является герц, равный одному такту в секунду.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Тактовая частота является одним из главных факторов, определяющих скорость обработки данных компьютером. Первые персональные компьютеры работали на частотах 5 – 10 МГц. В настоящее время процессоры компьютеров работают с тактовыми частотами от сотен мегагерц до 3 – 4 ГГц. Возможно, в недалеком будущем появятся процессоры с тактовой частотой порядка 10 ГГц. Однако следует заметить, что, согласно теоретическим оценкам, процессоры, выполненные по современным технологиям, не смогут превзойти частот 30 – 40 ГГц.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Совокупность, состоящая из двоичного кода выполняемой программы, значений обрабатываемых дискретных данных, а также набора дискретных значений и признаков, которые используются для управления процессом обработки, образует внутреннее состояние компьютера.</a:t>
            </a:r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58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С точки зрения введенного понятия внутреннего состояния компьютера, можно считать, что в моменты времени t0, t1, t2… происходит мгновенный переход компьютера из одного внутреннего состояния в другое – из состояния, соответствующего значениям обрабатываемых данных и признаков до выполнения действия, в состояние, соответствующее значениям данных и признаков после выполнения этого действия. Таким образом, множество внутренних состояний компьютера также является дискретным. В связи с этим говорят, что компьютер в целом является дискретным устройством.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Устройства, обеспечивающие работу с дискретными данными или сигналами, обладающие дискретным множеством внутренних состояний, а также выполняющие действия в дискретные моменты времени, называются дискретными. Компьютер в целом относится к группе дискретных устройств.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3.2 Вентили и комбинационные схемы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Основными базовыми операциями, которые должен выполнять процессор компьютера, являются логические операции И (отрицание), ИЛИ (дизъюнкция), ИЛИ (конъюнкция), арифметическое сложение, сдвиг. Используемые для реализаций этих и других операций устройства принято называть вентилями (от немецкого </a:t>
            </a:r>
            <a:r>
              <a:rPr lang="ru-RU" dirty="0" err="1" smtClean="0"/>
              <a:t>Ventil</a:t>
            </a:r>
            <a:r>
              <a:rPr lang="ru-RU" dirty="0" smtClean="0"/>
              <a:t> – клапан)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Вентилем называется физическое устройство, реализующее одну из базовых логических операций: отрицание, дизъюнкцию, конъюнкцию, исключающую дизъюнкцию и т.д. Вентили, входящие в состав процессоров компьютера, называют также логическими элементами.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2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3.2.1.Основные логические элементы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756" y="2238233"/>
            <a:ext cx="9608488" cy="26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3.2.2 Реализация вентилей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1938 г. известный специалист в области теории информации Клод Шеннон предложил использовать для моделирования основных логических операций релейно-контактные электрические схемы. Этот подход был использован в электромеханических релейных вычислительных машинах Z-3 (Германия, Конрад </a:t>
            </a:r>
            <a:r>
              <a:rPr lang="ru-RU" dirty="0" err="1" smtClean="0"/>
              <a:t>Цузе</a:t>
            </a:r>
            <a:r>
              <a:rPr lang="ru-RU" dirty="0" smtClean="0"/>
              <a:t>, 1939), «Марк 2» (США, </a:t>
            </a:r>
            <a:r>
              <a:rPr lang="ru-RU" dirty="0" err="1" smtClean="0"/>
              <a:t>Говард</a:t>
            </a:r>
            <a:r>
              <a:rPr lang="ru-RU" dirty="0" smtClean="0"/>
              <a:t> </a:t>
            </a:r>
            <a:r>
              <a:rPr lang="ru-RU" dirty="0" err="1" smtClean="0"/>
              <a:t>Айкен</a:t>
            </a:r>
            <a:r>
              <a:rPr lang="ru-RU" dirty="0" smtClean="0"/>
              <a:t>, 1947), РВМ‑1 (СССР, Н.И. Бессонов, 1951) и в целом ряде других машин.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Знаки двоичного алфавита 0 и 1 моделируются отсутствием или наличием тока в цепи соответственно. Заметим: переключатели называются релейными потому, что управление ими обычно осуществляется с помощью электромагнитных реле.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Уже в 1950-е годы релейные вычислительные машины были вытеснены сначала ламповыми, а затем транзисторными компьютерами.</a:t>
            </a:r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54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Все современные вентили реализуются на основе полупроводниковых устройств – </a:t>
            </a:r>
            <a:r>
              <a:rPr lang="ru-RU" b="1" dirty="0" smtClean="0"/>
              <a:t>транзисторов</a:t>
            </a:r>
            <a:r>
              <a:rPr lang="ru-RU" dirty="0" smtClean="0"/>
              <a:t> или их аналогов в интегральных схемах, характерное время срабатывания которых в настоящее время приближается к долям наносекунды (1 </a:t>
            </a:r>
            <a:r>
              <a:rPr lang="ru-RU" dirty="0" err="1" smtClean="0"/>
              <a:t>нс</a:t>
            </a:r>
            <a:r>
              <a:rPr lang="ru-RU" dirty="0" smtClean="0"/>
              <a:t> = 10-9 с).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вентильных схемах на базе транзисторов двоичному знаку 0 соответствует низкое напряжение с уровнем от 0 до 1 В, а двоичному знаку 1 – высокое напряжение с уровнем от 2 до 5 В. Могут применяться и другие конкретные значения напряжений, однако в любом случае используется два четко различимых его уровня.</a:t>
            </a:r>
          </a:p>
          <a:p>
            <a:pPr marL="0" indent="0" algn="just">
              <a:buNone/>
            </a:pPr>
            <a:r>
              <a:rPr lang="ru-RU" dirty="0" smtClean="0"/>
              <a:t>Вентили «НЕ», «НЕ И» и «НЕ ИЛИ», используемые для построения других вентилей и произвольных схем, считаются базовыми, а схемы, которые получаются с помощью всевозможных комбинаций базовых вентилей, принято называть </a:t>
            </a:r>
            <a:r>
              <a:rPr lang="ru-RU" b="1" dirty="0" smtClean="0"/>
              <a:t>цифровыми логическими схемами</a:t>
            </a:r>
            <a:r>
              <a:rPr lang="ru-RU" dirty="0" smtClean="0"/>
              <a:t>. Важным частным случаем цифровых схем являются </a:t>
            </a:r>
            <a:r>
              <a:rPr lang="ru-RU" b="1" dirty="0" smtClean="0"/>
              <a:t>комбинационные схемы</a:t>
            </a:r>
            <a:r>
              <a:rPr lang="ru-RU" dirty="0" smtClean="0"/>
              <a:t>, в которых значения, получаемые на выходах схемы, зависят только от значений, поступающих на ее входы. Такие схемы классифицируются также как </a:t>
            </a:r>
            <a:r>
              <a:rPr lang="ru-RU" b="1" dirty="0" smtClean="0"/>
              <a:t>схемы без памяти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построения комбинационной схемы необходимо представить логическую функцию в виде логической формулы, провести минимизацию и получить правило соединения логических элементов. Эти вопросы были рассмотрены в других курсах.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Существуют типовые комбинационные схемы, например, компаратор, дешифратор, шифратор, мультиплексор, </a:t>
            </a:r>
            <a:r>
              <a:rPr lang="ru-RU" dirty="0" err="1" smtClean="0"/>
              <a:t>демультиплексор</a:t>
            </a:r>
            <a:r>
              <a:rPr lang="ru-RU" dirty="0" smtClean="0"/>
              <a:t>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1594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Тема 3. Логические основы обработки данных</vt:lpstr>
      <vt:lpstr>Презентация PowerPoint</vt:lpstr>
      <vt:lpstr>3.1. Понятие такта</vt:lpstr>
      <vt:lpstr>Презентация PowerPoint</vt:lpstr>
      <vt:lpstr>Презентация PowerPoint</vt:lpstr>
      <vt:lpstr>3.2 Вентили и комбинационные схемы</vt:lpstr>
      <vt:lpstr>3.2.1.Основные логические элементы</vt:lpstr>
      <vt:lpstr>3.2.2 Реализация вентилей</vt:lpstr>
      <vt:lpstr>Презентация PowerPoint</vt:lpstr>
      <vt:lpstr> 3.2.3. Арифметически-логическое устройство</vt:lpstr>
      <vt:lpstr>3.3. Схемы памяти на базовых вентилях</vt:lpstr>
      <vt:lpstr>Презентация PowerPoint</vt:lpstr>
      <vt:lpstr>3.4. Интегральные схемы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Логические основы обработки данных</dc:title>
  <dc:creator>Учетная запись Майкрософт</dc:creator>
  <cp:lastModifiedBy>Учетная запись Майкрософт</cp:lastModifiedBy>
  <cp:revision>4</cp:revision>
  <dcterms:created xsi:type="dcterms:W3CDTF">2022-11-22T23:04:34Z</dcterms:created>
  <dcterms:modified xsi:type="dcterms:W3CDTF">2022-11-22T23:24:16Z</dcterms:modified>
</cp:coreProperties>
</file>