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58" r:id="rId6"/>
    <p:sldId id="260" r:id="rId7"/>
    <p:sldId id="259" r:id="rId8"/>
    <p:sldId id="261" r:id="rId9"/>
    <p:sldId id="262" r:id="rId10"/>
    <p:sldId id="263" r:id="rId11"/>
    <p:sldId id="264" r:id="rId12"/>
    <p:sldId id="268" r:id="rId13"/>
    <p:sldId id="272" r:id="rId14"/>
    <p:sldId id="273" r:id="rId15"/>
    <p:sldId id="274" r:id="rId16"/>
    <p:sldId id="275" r:id="rId17"/>
    <p:sldId id="276" r:id="rId18"/>
    <p:sldId id="277" r:id="rId19"/>
    <p:sldId id="269" r:id="rId20"/>
    <p:sldId id="278" r:id="rId21"/>
    <p:sldId id="270" r:id="rId22"/>
    <p:sldId id="282" r:id="rId23"/>
    <p:sldId id="271" r:id="rId24"/>
    <p:sldId id="283" r:id="rId25"/>
    <p:sldId id="284" r:id="rId26"/>
    <p:sldId id="279" r:id="rId27"/>
    <p:sldId id="285" r:id="rId28"/>
    <p:sldId id="286" r:id="rId29"/>
    <p:sldId id="287" r:id="rId30"/>
    <p:sldId id="280" r:id="rId31"/>
    <p:sldId id="281" r:id="rId32"/>
    <p:sldId id="288" r:id="rId33"/>
    <p:sldId id="289" r:id="rId34"/>
    <p:sldId id="292" r:id="rId35"/>
    <p:sldId id="290" r:id="rId36"/>
    <p:sldId id="291" r:id="rId37"/>
    <p:sldId id="293" r:id="rId38"/>
    <p:sldId id="298" r:id="rId39"/>
    <p:sldId id="299" r:id="rId40"/>
    <p:sldId id="294" r:id="rId41"/>
    <p:sldId id="295"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B989D51-1E77-4348-BACF-77C891CF4C97}"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221484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B989D51-1E77-4348-BACF-77C891CF4C97}"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283938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B989D51-1E77-4348-BACF-77C891CF4C97}"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417124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B989D51-1E77-4348-BACF-77C891CF4C97}"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48468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B989D51-1E77-4348-BACF-77C891CF4C97}"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137475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B989D51-1E77-4348-BACF-77C891CF4C97}"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419444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B989D51-1E77-4348-BACF-77C891CF4C97}" type="datetimeFigureOut">
              <a:rPr lang="ru-RU" smtClean="0"/>
              <a:t>23.11.2022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923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B989D51-1E77-4348-BACF-77C891CF4C97}" type="datetimeFigureOut">
              <a:rPr lang="ru-RU" smtClean="0"/>
              <a:t>23.11.2022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319157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B989D51-1E77-4348-BACF-77C891CF4C97}" type="datetimeFigureOut">
              <a:rPr lang="ru-RU" smtClean="0"/>
              <a:t>23.11.2022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265418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B989D51-1E77-4348-BACF-77C891CF4C97}"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20318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B989D51-1E77-4348-BACF-77C891CF4C97}"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CE91B13-69BF-438C-AB22-3C3DA4B5F5FC}" type="slidenum">
              <a:rPr lang="ru-RU" smtClean="0"/>
              <a:t>‹#›</a:t>
            </a:fld>
            <a:endParaRPr lang="ru-RU"/>
          </a:p>
        </p:txBody>
      </p:sp>
    </p:spTree>
    <p:extLst>
      <p:ext uri="{BB962C8B-B14F-4D97-AF65-F5344CB8AC3E}">
        <p14:creationId xmlns:p14="http://schemas.microsoft.com/office/powerpoint/2010/main" val="195459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89D51-1E77-4348-BACF-77C891CF4C97}" type="datetimeFigureOut">
              <a:rPr lang="ru-RU" smtClean="0"/>
              <a:t>23.11.2022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91B13-69BF-438C-AB22-3C3DA4B5F5FC}" type="slidenum">
              <a:rPr lang="ru-RU" smtClean="0"/>
              <a:t>‹#›</a:t>
            </a:fld>
            <a:endParaRPr lang="ru-RU"/>
          </a:p>
        </p:txBody>
      </p:sp>
    </p:spTree>
    <p:extLst>
      <p:ext uri="{BB962C8B-B14F-4D97-AF65-F5344CB8AC3E}">
        <p14:creationId xmlns:p14="http://schemas.microsoft.com/office/powerpoint/2010/main" val="3125800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Тема 4 Многоуровневая компьютерная организация</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026463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92500" lnSpcReduction="10000"/>
          </a:bodyPr>
          <a:lstStyle/>
          <a:p>
            <a:pPr marL="0" indent="0" algn="just">
              <a:buNone/>
            </a:pPr>
            <a:r>
              <a:rPr lang="ru-RU" dirty="0" smtClean="0"/>
              <a:t>Второй уровень – уровень архитектуры системы команд. Руководства по машинному языку, выпускаемые фирмами-производителями содержат информацию именно об этом уровне. Когда там описывается система команд, то описываются команды, выполняемые программой-интерпретатором или аппаратными средствами.</a:t>
            </a:r>
          </a:p>
          <a:p>
            <a:pPr marL="0" indent="0" algn="just">
              <a:buNone/>
            </a:pPr>
            <a:endParaRPr lang="ru-RU" dirty="0" smtClean="0"/>
          </a:p>
          <a:p>
            <a:pPr marL="0" indent="0" algn="just">
              <a:buNone/>
            </a:pPr>
            <a:r>
              <a:rPr lang="ru-RU" dirty="0" smtClean="0"/>
              <a:t>Следующий третий уровень – уровень операционной системы – обычно гибридный. Большинство команд этого уровня имеется также и на уровне  архитектуры системы команд (команды, имеющиеся на одном уровне, также могут иметься и на других). Особенности уровня: новые команды, иная организация памяти, способность выполнять две и более программ одновременно и некоторые другие. Команды третьего уровня, идентичные командам второго, выполняются микропрограммой или аппаратными средствами, а не операционной системой. Часть команд (не имеющихся на втором уровне), выполняются операционной системой.</a:t>
            </a:r>
            <a:endParaRPr lang="ru-RU" dirty="0"/>
          </a:p>
        </p:txBody>
      </p:sp>
    </p:spTree>
    <p:extLst>
      <p:ext uri="{BB962C8B-B14F-4D97-AF65-F5344CB8AC3E}">
        <p14:creationId xmlns:p14="http://schemas.microsoft.com/office/powerpoint/2010/main" val="3481421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92500" lnSpcReduction="20000"/>
          </a:bodyPr>
          <a:lstStyle/>
          <a:p>
            <a:pPr marL="0" indent="0" algn="just">
              <a:buNone/>
            </a:pPr>
            <a:r>
              <a:rPr lang="ru-RU" dirty="0" smtClean="0"/>
              <a:t>Нижние уровни конструируются не для того, что бы с ними работал обычный программист. Они предназначены для работы интерпретаторов и трансляторов и поддерживаются системными программистами. Уровни с четвертого и выше предназначены для работы прикладных программистов. Следующая особенность: уровни 2 и 3 обычно интерпретируются, а уровни 4 и выше как правило, поддерживаются транслятором. Уровни 1, 2 и 3 – цифровые, т.е. программы, написанные на языках этих уровней, состоят из наборов цифр. Начиная с четвертого уровня, языки содержат слова и сокращения, понятные человеку.</a:t>
            </a:r>
          </a:p>
          <a:p>
            <a:pPr marL="0" indent="0" algn="just">
              <a:buNone/>
            </a:pPr>
            <a:endParaRPr lang="ru-RU" dirty="0" smtClean="0"/>
          </a:p>
          <a:p>
            <a:pPr marL="0" indent="0" algn="just">
              <a:buNone/>
            </a:pPr>
            <a:r>
              <a:rPr lang="ru-RU" dirty="0" smtClean="0"/>
              <a:t>Четвертый уровень представляет собой символьную запись языка более низкого уровня. Программа, которая выполняет трансляцию называется ассемблером.</a:t>
            </a:r>
          </a:p>
          <a:p>
            <a:pPr marL="0" indent="0" algn="just">
              <a:buNone/>
            </a:pPr>
            <a:endParaRPr lang="ru-RU" dirty="0" smtClean="0"/>
          </a:p>
          <a:p>
            <a:pPr marL="0" indent="0" algn="just">
              <a:buNone/>
            </a:pPr>
            <a:r>
              <a:rPr lang="ru-RU" dirty="0" smtClean="0"/>
              <a:t>Пятый уровень обычно состоит из языков, разработанных для прикладных программистов. Такие языки называются языками высокого уровня.</a:t>
            </a:r>
          </a:p>
          <a:p>
            <a:pPr marL="0" indent="0" algn="just">
              <a:buNone/>
            </a:pPr>
            <a:endParaRPr lang="ru-RU" dirty="0"/>
          </a:p>
        </p:txBody>
      </p:sp>
    </p:spTree>
    <p:extLst>
      <p:ext uri="{BB962C8B-B14F-4D97-AF65-F5344CB8AC3E}">
        <p14:creationId xmlns:p14="http://schemas.microsoft.com/office/powerpoint/2010/main" val="3398036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a:bodyPr>
          <a:lstStyle/>
          <a:p>
            <a:pPr marL="0" indent="0" algn="just">
              <a:buNone/>
            </a:pPr>
            <a:r>
              <a:rPr lang="ru-RU" dirty="0" smtClean="0"/>
              <a:t>Выводы: компьютер проектируется как иерархическая структура уровней, каждый из которых надстраива6ется над предыдущим. Каждый уровень представляет собой абстракцию с различными объектами и операциями.</a:t>
            </a:r>
          </a:p>
          <a:p>
            <a:pPr marL="0" indent="0" algn="just">
              <a:buNone/>
            </a:pPr>
            <a:endParaRPr lang="ru-RU" dirty="0" smtClean="0"/>
          </a:p>
          <a:p>
            <a:pPr marL="0" indent="0" algn="just">
              <a:buNone/>
            </a:pPr>
            <a:r>
              <a:rPr lang="ru-RU" dirty="0" smtClean="0"/>
              <a:t>Набор типов данных, операций и особенностей каждого уровня называется архитектурой. Архитектура связана с аспектами, которые видны программисту. Аспекты разработки, технологии и т.д. не являются частью архитектуры. Термины компьютерная архитектура и компьютерная организация в сущности означают одно и то же.</a:t>
            </a:r>
          </a:p>
        </p:txBody>
      </p:sp>
    </p:spTree>
    <p:extLst>
      <p:ext uri="{BB962C8B-B14F-4D97-AF65-F5344CB8AC3E}">
        <p14:creationId xmlns:p14="http://schemas.microsoft.com/office/powerpoint/2010/main" val="1152444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4.1.2 Развитие многоуровневых машин</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i="1" u="sng" dirty="0" smtClean="0"/>
              <a:t>Аппаратное обеспечение </a:t>
            </a:r>
            <a:r>
              <a:rPr lang="ru-RU" dirty="0" smtClean="0"/>
              <a:t>состоит из электронных схем, памяти, устройств ввода-вывода, т.е. из осязаемых объектов.</a:t>
            </a:r>
          </a:p>
          <a:p>
            <a:pPr marL="0" indent="0" algn="just">
              <a:buNone/>
            </a:pPr>
            <a:endParaRPr lang="ru-RU" dirty="0" smtClean="0"/>
          </a:p>
          <a:p>
            <a:pPr marL="0" indent="0" algn="just">
              <a:buNone/>
            </a:pPr>
            <a:r>
              <a:rPr lang="ru-RU" i="1" u="sng" dirty="0" smtClean="0"/>
              <a:t>Программное обеспечение </a:t>
            </a:r>
            <a:r>
              <a:rPr lang="ru-RU" dirty="0" smtClean="0"/>
              <a:t>состоит из алгоритмов и программ. В первых вычислительных машинах разница между программными и аппаратными средствами была очевидной. Со временем эта грань стала размываться. Сейчас можно говорить о том, что аппаратное и программное обеспечения логически эквивалентны. Карен </a:t>
            </a:r>
            <a:r>
              <a:rPr lang="ru-RU" dirty="0" err="1" smtClean="0"/>
              <a:t>Панетта</a:t>
            </a:r>
            <a:r>
              <a:rPr lang="ru-RU" dirty="0" smtClean="0"/>
              <a:t> </a:t>
            </a:r>
            <a:r>
              <a:rPr lang="ru-RU" dirty="0" err="1" smtClean="0"/>
              <a:t>Ленц</a:t>
            </a:r>
            <a:r>
              <a:rPr lang="ru-RU" dirty="0" smtClean="0"/>
              <a:t> говорил: «Аппаратное обеспечение – это всего лишь окаменевшее программное обеспечение». Разделение функций программного и аппаратного обеспечения определяется такими факторами как стоимость, скорость, надежность, а также частота ожидаемых изменений.</a:t>
            </a:r>
            <a:endParaRPr lang="ru-RU" dirty="0"/>
          </a:p>
        </p:txBody>
      </p:sp>
    </p:spTree>
    <p:extLst>
      <p:ext uri="{BB962C8B-B14F-4D97-AF65-F5344CB8AC3E}">
        <p14:creationId xmlns:p14="http://schemas.microsoft.com/office/powerpoint/2010/main" val="3689531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4.1.2.1. Изобретение микропрограммирования</a:t>
            </a:r>
            <a:endParaRPr lang="ru-RU" b="1"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smtClean="0"/>
              <a:t>У первых компьютеров было только два уровня уровень архитектуры набора команд и цифровой логический уровень.</a:t>
            </a:r>
          </a:p>
          <a:p>
            <a:pPr marL="0" indent="0" algn="just">
              <a:buNone/>
            </a:pPr>
            <a:endParaRPr lang="ru-RU" dirty="0" smtClean="0"/>
          </a:p>
          <a:p>
            <a:pPr marL="0" indent="0" algn="just">
              <a:buNone/>
            </a:pPr>
            <a:r>
              <a:rPr lang="ru-RU" dirty="0" smtClean="0"/>
              <a:t>В 1951 году Морис Уилкс (Кембриджский университет) предложил идею трехуровневого компьютера. Такой компьютер должен иметь встроенный неизменяемый интерпретатор (микропрограмму), функция которого заключалась в выполнении программ посредством интерпретатора. Таким образом, аппаратное обеспечение должно было выполнять только микропрограммы с ограниченным набором команд. Электронные схемы существенно упростились, цена уменьшилась, а надежность возросла. К 70-м годам идея микропрограммирования стала преобладающей.</a:t>
            </a:r>
            <a:endParaRPr lang="ru-RU" dirty="0"/>
          </a:p>
        </p:txBody>
      </p:sp>
    </p:spTree>
    <p:extLst>
      <p:ext uri="{BB962C8B-B14F-4D97-AF65-F5344CB8AC3E}">
        <p14:creationId xmlns:p14="http://schemas.microsoft.com/office/powerpoint/2010/main" val="982986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4.1.2.2 Изобретение операционной системы</a:t>
            </a:r>
            <a:endParaRPr lang="ru-RU" b="1" dirty="0"/>
          </a:p>
        </p:txBody>
      </p:sp>
      <p:sp>
        <p:nvSpPr>
          <p:cNvPr id="3" name="Объект 2"/>
          <p:cNvSpPr>
            <a:spLocks noGrp="1"/>
          </p:cNvSpPr>
          <p:nvPr>
            <p:ph idx="1"/>
          </p:nvPr>
        </p:nvSpPr>
        <p:spPr/>
        <p:txBody>
          <a:bodyPr>
            <a:normAutofit/>
          </a:bodyPr>
          <a:lstStyle/>
          <a:p>
            <a:pPr marL="0" indent="0" algn="just">
              <a:buNone/>
            </a:pPr>
            <a:r>
              <a:rPr lang="ru-RU" sz="2000" dirty="0" smtClean="0"/>
              <a:t>Первые операционные системы появились в 60-е годы. Придумана она была для того, чтобы автоматизировать работу оператора. Однако создание операционной системы было первым шагом на пути в развитии новой виртуальной машины. К уровню архитектуры команд добавлялись новые команды и в итоге сформировался новый уровень. Некоторые команды нового уровня были идентичны командам предыдущего, но появились и другие команды, которые полностью отличались. Эти команды тогда назывались </a:t>
            </a:r>
            <a:r>
              <a:rPr lang="ru-RU" sz="2000" i="1" u="sng" dirty="0" smtClean="0"/>
              <a:t>макросами ОС </a:t>
            </a:r>
            <a:r>
              <a:rPr lang="ru-RU" sz="2000" dirty="0" smtClean="0"/>
              <a:t>или </a:t>
            </a:r>
            <a:r>
              <a:rPr lang="ru-RU" sz="2000" i="1" u="sng" dirty="0" smtClean="0"/>
              <a:t>вызовами супервизора</a:t>
            </a:r>
            <a:r>
              <a:rPr lang="ru-RU" sz="2000" dirty="0" smtClean="0"/>
              <a:t>. Сейчас используют термин системный вызов. Первые операционные системы были ориентированы на работу в </a:t>
            </a:r>
            <a:r>
              <a:rPr lang="ru-RU" sz="2000" i="1" u="sng" dirty="0" smtClean="0"/>
              <a:t>пакетном режиме</a:t>
            </a:r>
            <a:r>
              <a:rPr lang="ru-RU" sz="2000" dirty="0" smtClean="0"/>
              <a:t>. В начале 60-х годов в МТИ разработали операционную систему, которая позволяла одновременно работать нескольким пользователям. В такой системе ресурсы центрального процессора разделялись между несколькими пользователями. Такие системы назывались и сейчас называются системами с </a:t>
            </a:r>
            <a:r>
              <a:rPr lang="ru-RU" sz="2000" i="1" u="sng" dirty="0" smtClean="0"/>
              <a:t>разделением времени</a:t>
            </a:r>
            <a:r>
              <a:rPr lang="ru-RU" sz="2000" dirty="0" smtClean="0"/>
              <a:t>.</a:t>
            </a:r>
            <a:endParaRPr lang="ru-RU" sz="2000" dirty="0"/>
          </a:p>
        </p:txBody>
      </p:sp>
    </p:spTree>
    <p:extLst>
      <p:ext uri="{BB962C8B-B14F-4D97-AF65-F5344CB8AC3E}">
        <p14:creationId xmlns:p14="http://schemas.microsoft.com/office/powerpoint/2010/main" val="1021691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4.1.2.3 Перемещение функциональности на уровень микрокоманд</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С 1970 г. микропрограммирование стало обычным, производители вводили новые команды путем расширения микропрограммы, т.е. программными методами. Многие новые команды не представляли особой ценности, т.к. эти же действия можно было сделать уже имеющимися средствами. Однако новые команды могли выполнять операции быстрее или предоставляли дополнительные удобства пользователю. Например:</a:t>
            </a:r>
          </a:p>
          <a:p>
            <a:pPr marL="0" indent="0" algn="just">
              <a:buNone/>
            </a:pPr>
            <a:endParaRPr lang="ru-RU" dirty="0" smtClean="0"/>
          </a:p>
          <a:p>
            <a:pPr marL="0" indent="0" algn="just">
              <a:buNone/>
            </a:pPr>
            <a:r>
              <a:rPr lang="ru-RU" dirty="0" smtClean="0"/>
              <a:t>1. Ускорение работы с массивами (индексная и косвенная адресация)</a:t>
            </a:r>
          </a:p>
          <a:p>
            <a:pPr marL="0" indent="0" algn="just">
              <a:buNone/>
            </a:pPr>
            <a:r>
              <a:rPr lang="ru-RU" dirty="0" smtClean="0"/>
              <a:t>2. Системы прерывания, которые дают команду процессору, как только закончилась операция ввода или вывода;</a:t>
            </a:r>
          </a:p>
          <a:p>
            <a:pPr marL="0" indent="0" algn="just">
              <a:buNone/>
            </a:pPr>
            <a:r>
              <a:rPr lang="ru-RU" dirty="0" smtClean="0"/>
              <a:t>3. Способность приостановить одну программу и начать другую, используя небольшое количество команд (переключение процесса);</a:t>
            </a:r>
          </a:p>
          <a:p>
            <a:pPr marL="0" indent="0" algn="just">
              <a:buNone/>
            </a:pPr>
            <a:r>
              <a:rPr lang="ru-RU" dirty="0" smtClean="0"/>
              <a:t>4. Специальные команды для обработки изображений, мультимедийных данных.</a:t>
            </a:r>
            <a:endParaRPr lang="ru-RU" dirty="0"/>
          </a:p>
        </p:txBody>
      </p:sp>
    </p:spTree>
    <p:extLst>
      <p:ext uri="{BB962C8B-B14F-4D97-AF65-F5344CB8AC3E}">
        <p14:creationId xmlns:p14="http://schemas.microsoft.com/office/powerpoint/2010/main" val="2756671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4.1.2.4 Устранение микропрограммирования</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В 60-х – 70-х годах количество микропрограмм увеличивалось, но они работали все медленнее и медленнее, т.к. требовали значительного объема памяти. Пришло понимание того, что с устранением микропрограмм резко сократится количество команд и компьютеры станут работать быстрее. Таким образом, компьютеры вернулись к тому состоянию, в котором они были до изобретения микропрограммирования.</a:t>
            </a:r>
          </a:p>
          <a:p>
            <a:pPr marL="0" indent="0" algn="just">
              <a:buNone/>
            </a:pPr>
            <a:endParaRPr lang="ru-RU" dirty="0" smtClean="0"/>
          </a:p>
          <a:p>
            <a:pPr marL="0" indent="0" algn="just">
              <a:buNone/>
            </a:pPr>
            <a:r>
              <a:rPr lang="ru-RU" dirty="0" smtClean="0"/>
              <a:t>Вывод: граница между аппаратным и программным обеспечением постоянно перемещается. Так же обстоит дело с уровнями – между ними нет четких границ.</a:t>
            </a:r>
          </a:p>
          <a:p>
            <a:pPr marL="0" indent="0" algn="just">
              <a:buNone/>
            </a:pPr>
            <a:endParaRPr lang="ru-RU" dirty="0" smtClean="0"/>
          </a:p>
          <a:p>
            <a:pPr marL="0" indent="0" algn="just">
              <a:buNone/>
            </a:pPr>
            <a:r>
              <a:rPr lang="ru-RU" dirty="0" smtClean="0"/>
              <a:t> </a:t>
            </a:r>
            <a:endParaRPr lang="ru-RU" dirty="0"/>
          </a:p>
        </p:txBody>
      </p:sp>
    </p:spTree>
    <p:extLst>
      <p:ext uri="{BB962C8B-B14F-4D97-AF65-F5344CB8AC3E}">
        <p14:creationId xmlns:p14="http://schemas.microsoft.com/office/powerpoint/2010/main" val="3757695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4.2 Развитие компьютерной архитектуры</a:t>
            </a:r>
            <a:br>
              <a:rPr lang="ru-RU" b="1" dirty="0" smtClean="0"/>
            </a:br>
            <a:r>
              <a:rPr lang="ru-RU" sz="3100" b="1" dirty="0" smtClean="0"/>
              <a:t>4.2.1. Нулевое поколение – механические компьютеры (1642-1945)</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Первую счетную машину создал французский ученый </a:t>
            </a:r>
            <a:r>
              <a:rPr lang="ru-RU" dirty="0" err="1" smtClean="0"/>
              <a:t>Блез</a:t>
            </a:r>
            <a:r>
              <a:rPr lang="ru-RU" dirty="0" smtClean="0"/>
              <a:t> Паскаль в 1642 году. Ему тогда было 19 лет, он создал машину для своего отца, сборщика налогов. Машина могла выполнять только операции сложения и вычитания.</a:t>
            </a:r>
          </a:p>
          <a:p>
            <a:pPr marL="0" indent="0" algn="just">
              <a:buNone/>
            </a:pPr>
            <a:endParaRPr lang="ru-RU" dirty="0" smtClean="0"/>
          </a:p>
          <a:p>
            <a:pPr marL="0" indent="0" algn="just">
              <a:buNone/>
            </a:pPr>
            <a:r>
              <a:rPr lang="ru-RU" dirty="0" smtClean="0"/>
              <a:t>Тридцать лет спустя великий немецкий математик Готфрид Вильгельм Лейбниц (1646-1716) построил счетную машину, которая помимо операций сложения и вычитания могла выполнять операции умножения и деления.</a:t>
            </a:r>
          </a:p>
          <a:p>
            <a:pPr marL="0" indent="0" algn="just">
              <a:buNone/>
            </a:pPr>
            <a:endParaRPr lang="ru-RU" dirty="0" smtClean="0"/>
          </a:p>
          <a:p>
            <a:pPr marL="0" indent="0" algn="just">
              <a:buNone/>
            </a:pPr>
            <a:r>
              <a:rPr lang="ru-RU" dirty="0" smtClean="0"/>
              <a:t>Еще через 150 лет профессор математики Кембриджского университета Чарльз </a:t>
            </a:r>
            <a:r>
              <a:rPr lang="ru-RU" dirty="0" err="1" smtClean="0"/>
              <a:t>Бэбидж</a:t>
            </a:r>
            <a:r>
              <a:rPr lang="ru-RU" dirty="0" smtClean="0"/>
              <a:t> (1792-1871) (изобретатель спидометра) разработал и сконструировал разностную машину, предназначенную для подсчета таблиц чисел морской навигации. Машина могла выполнять только один алгоритм – метод конечных разностей с использованием полиномов. Машина, выполнявшая только один алгоритм, </a:t>
            </a:r>
            <a:r>
              <a:rPr lang="ru-RU" dirty="0" err="1" smtClean="0"/>
              <a:t>Бэбиджу</a:t>
            </a:r>
            <a:r>
              <a:rPr lang="ru-RU" dirty="0" smtClean="0"/>
              <a:t> вскоре наскучила и он начал разрабатывать (и потратил на это очень много средств) аналитическую машину. У аналитической машины было запоминающее устройство, вычислительное устройство, устройство ввода (для перфокарт), устройство вывода (перфоратор и печатающее устройство).</a:t>
            </a:r>
            <a:endParaRPr lang="ru-RU" dirty="0"/>
          </a:p>
        </p:txBody>
      </p:sp>
    </p:spTree>
    <p:extLst>
      <p:ext uri="{BB962C8B-B14F-4D97-AF65-F5344CB8AC3E}">
        <p14:creationId xmlns:p14="http://schemas.microsoft.com/office/powerpoint/2010/main" val="925087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77500" lnSpcReduction="20000"/>
          </a:bodyPr>
          <a:lstStyle/>
          <a:p>
            <a:pPr marL="0" indent="0" algn="just">
              <a:buNone/>
            </a:pPr>
            <a:r>
              <a:rPr lang="ru-RU" dirty="0" smtClean="0"/>
              <a:t>Машина могла выполнять разные задачи. Она считывала команды с перфокарт и выполняла их. Поскольку аналитическая машина программировалась на ассемблере, то ей было необходимо программное обеспечение. Первый программист – племянница поэта Байрона Ада </a:t>
            </a:r>
            <a:r>
              <a:rPr lang="ru-RU" dirty="0" err="1" smtClean="0"/>
              <a:t>Ловлейс</a:t>
            </a:r>
            <a:r>
              <a:rPr lang="ru-RU" dirty="0" smtClean="0"/>
              <a:t>. В ее честь назван язык программирования АДА. Аналитическая машина была механической. Идеи </a:t>
            </a:r>
            <a:r>
              <a:rPr lang="ru-RU" dirty="0" err="1" smtClean="0"/>
              <a:t>Бэбиджа</a:t>
            </a:r>
            <a:r>
              <a:rPr lang="ru-RU" dirty="0" smtClean="0"/>
              <a:t> опередили эпоху в том смысле, что технологическая база не позволяла создавать устройства такой сложности с приемлемой надежностью.</a:t>
            </a:r>
          </a:p>
          <a:p>
            <a:pPr marL="0" indent="0" algn="just">
              <a:buNone/>
            </a:pPr>
            <a:endParaRPr lang="ru-RU" dirty="0" smtClean="0"/>
          </a:p>
          <a:p>
            <a:pPr marL="0" indent="0" algn="just">
              <a:buNone/>
            </a:pPr>
            <a:r>
              <a:rPr lang="ru-RU" dirty="0" smtClean="0"/>
              <a:t>В конце 30-х -- начале 40-х годов ХХ века счетные машины были сконструированы в Германии и Америке, в которых  были использованы электромагнитные реле. Машина Джона </a:t>
            </a:r>
            <a:r>
              <a:rPr lang="ru-RU" dirty="0" err="1" smtClean="0"/>
              <a:t>Атанасова</a:t>
            </a:r>
            <a:r>
              <a:rPr lang="ru-RU" dirty="0" smtClean="0"/>
              <a:t> была очень развита для своего времени. В ней использовалась бинарная арифметика, информационные емкости, которые периодически обновлялись. К сожалению, эта машина так и не заработала.</a:t>
            </a:r>
          </a:p>
          <a:p>
            <a:pPr marL="0" indent="0" algn="just">
              <a:buNone/>
            </a:pPr>
            <a:endParaRPr lang="ru-RU" dirty="0" smtClean="0"/>
          </a:p>
          <a:p>
            <a:pPr marL="0" indent="0" algn="just">
              <a:buNone/>
            </a:pPr>
            <a:r>
              <a:rPr lang="ru-RU" dirty="0" err="1" smtClean="0"/>
              <a:t>Говард</a:t>
            </a:r>
            <a:r>
              <a:rPr lang="ru-RU" dirty="0" smtClean="0"/>
              <a:t> </a:t>
            </a:r>
            <a:r>
              <a:rPr lang="ru-RU" dirty="0" err="1" smtClean="0"/>
              <a:t>Айкен</a:t>
            </a:r>
            <a:r>
              <a:rPr lang="ru-RU" dirty="0" smtClean="0"/>
              <a:t>, опираясь на исследования </a:t>
            </a:r>
            <a:r>
              <a:rPr lang="ru-RU" dirty="0" err="1" smtClean="0"/>
              <a:t>Бэбиджа</a:t>
            </a:r>
            <a:r>
              <a:rPr lang="ru-RU" dirty="0" smtClean="0"/>
              <a:t>, решил создать такой же компьютер, но на основе реле. Работа над первым компьютером была закончена в 1944 году. Называлась машина «MARK 1». Затем началась эра электроники.</a:t>
            </a:r>
            <a:endParaRPr lang="ru-RU" dirty="0"/>
          </a:p>
        </p:txBody>
      </p:sp>
    </p:spTree>
    <p:extLst>
      <p:ext uri="{BB962C8B-B14F-4D97-AF65-F5344CB8AC3E}">
        <p14:creationId xmlns:p14="http://schemas.microsoft.com/office/powerpoint/2010/main" val="194991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dirty="0" smtClean="0"/>
              <a:t>Цифровой компьютер – это машина, которая может решать задачи, выполняя поданные ей команды. Последовательность команд, описывающих решение определенной задачи, называется программой. Электронные схемы каждого компьютера могут распознавать и выполнять ограниченный набор простых команд. Поэтому все программы перед выполнением должны быть превращены в последовательность таких команд, которые обычно не сложнее чем</a:t>
            </a:r>
          </a:p>
          <a:p>
            <a:pPr marL="0" indent="0" algn="just">
              <a:buNone/>
            </a:pPr>
            <a:endParaRPr lang="ru-RU" dirty="0" smtClean="0"/>
          </a:p>
          <a:p>
            <a:pPr marL="0" indent="0" algn="just">
              <a:buNone/>
            </a:pPr>
            <a:r>
              <a:rPr lang="ru-RU" dirty="0" smtClean="0"/>
              <a:t>1.  Сложить два числа;</a:t>
            </a:r>
          </a:p>
          <a:p>
            <a:pPr marL="0" indent="0" algn="just">
              <a:buNone/>
            </a:pPr>
            <a:r>
              <a:rPr lang="ru-RU" dirty="0" smtClean="0"/>
              <a:t>2.  Проверить, не является ли число нулем;</a:t>
            </a:r>
          </a:p>
          <a:p>
            <a:pPr marL="0" indent="0" algn="just">
              <a:buNone/>
            </a:pPr>
            <a:r>
              <a:rPr lang="ru-RU" dirty="0" smtClean="0"/>
              <a:t>3.  Скопировать кусок данных из одной части памяти в другую.</a:t>
            </a:r>
          </a:p>
          <a:p>
            <a:pPr marL="0" indent="0" algn="just">
              <a:buNone/>
            </a:pPr>
            <a:endParaRPr lang="ru-RU" dirty="0" smtClean="0"/>
          </a:p>
          <a:p>
            <a:pPr marL="0" indent="0" algn="just">
              <a:buNone/>
            </a:pPr>
            <a:r>
              <a:rPr lang="ru-RU" dirty="0" smtClean="0"/>
              <a:t>Это примитивные команды и являются тем языком, которым человек общается с компьютером. Такой язык называется машинным. Обычно разработчик старается сделать машинные команды как можно проще, что бы избежать дополнительных сложностей при конструировании компьютера, снизить затраты на электронику. Поэтому большинство машинных языков очень примитивны и их использование трудно и утомительно.</a:t>
            </a:r>
          </a:p>
          <a:p>
            <a:pPr marL="0" indent="0" algn="just">
              <a:buNone/>
            </a:pPr>
            <a:endParaRPr lang="ru-RU" dirty="0" smtClean="0"/>
          </a:p>
          <a:p>
            <a:pPr marL="0" indent="0" algn="just">
              <a:buNone/>
            </a:pPr>
            <a:r>
              <a:rPr lang="ru-RU" dirty="0" smtClean="0"/>
              <a:t>Это привело к тому, что с течением времени появились ряд уровней абстракций, каждая из которых настраивается над абстракцией более низкого уровня. Такой поход называется многоуровневой компьютерной организацией. Такой подход в рассмотрении архитектуры компьютера принят в классической книге «Архитектура компьютера» Эндрю  </a:t>
            </a:r>
            <a:r>
              <a:rPr lang="ru-RU" dirty="0" err="1" smtClean="0"/>
              <a:t>Таненбаума</a:t>
            </a:r>
            <a:r>
              <a:rPr lang="ru-RU" dirty="0" smtClean="0"/>
              <a:t>, ведущего специалиста в области разработки компьютеров из МТИ. </a:t>
            </a:r>
            <a:endParaRPr lang="ru-RU" dirty="0"/>
          </a:p>
        </p:txBody>
      </p:sp>
    </p:spTree>
    <p:extLst>
      <p:ext uri="{BB962C8B-B14F-4D97-AF65-F5344CB8AC3E}">
        <p14:creationId xmlns:p14="http://schemas.microsoft.com/office/powerpoint/2010/main" val="2021165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4.2.2 Первое поколение – электронные лампы (1945-1955)</a:t>
            </a:r>
            <a:endParaRPr lang="ru-RU" b="1" dirty="0"/>
          </a:p>
        </p:txBody>
      </p:sp>
      <p:sp>
        <p:nvSpPr>
          <p:cNvPr id="3" name="Объект 2"/>
          <p:cNvSpPr>
            <a:spLocks noGrp="1"/>
          </p:cNvSpPr>
          <p:nvPr>
            <p:ph idx="1"/>
          </p:nvPr>
        </p:nvSpPr>
        <p:spPr/>
        <p:txBody>
          <a:bodyPr>
            <a:normAutofit fontScale="92500" lnSpcReduction="10000"/>
          </a:bodyPr>
          <a:lstStyle/>
          <a:p>
            <a:pPr marL="0" indent="0" algn="just">
              <a:buNone/>
            </a:pPr>
            <a:r>
              <a:rPr lang="ru-RU" dirty="0" smtClean="0"/>
              <a:t>Стимулом для разработки электронного компьютера стала Вторая мировая война. Машина создавалась для шифровки и дешифровки в Великобритании. Одним из создателей этой машины был Алан Тьюринг.</a:t>
            </a:r>
          </a:p>
          <a:p>
            <a:pPr marL="0" indent="0" algn="just">
              <a:buNone/>
            </a:pPr>
            <a:endParaRPr lang="ru-RU" dirty="0" smtClean="0"/>
          </a:p>
          <a:p>
            <a:pPr marL="0" indent="0" algn="just">
              <a:buNone/>
            </a:pPr>
            <a:r>
              <a:rPr lang="ru-RU" dirty="0" smtClean="0"/>
              <a:t>В Америке Джон </a:t>
            </a:r>
            <a:r>
              <a:rPr lang="ru-RU" dirty="0" err="1" smtClean="0"/>
              <a:t>Моушли</a:t>
            </a:r>
            <a:r>
              <a:rPr lang="ru-RU" dirty="0" smtClean="0"/>
              <a:t> со своим студентом Дж. </a:t>
            </a:r>
            <a:r>
              <a:rPr lang="ru-RU" dirty="0" err="1" smtClean="0"/>
              <a:t>Преспером</a:t>
            </a:r>
            <a:r>
              <a:rPr lang="ru-RU" dirty="0" smtClean="0"/>
              <a:t> </a:t>
            </a:r>
            <a:r>
              <a:rPr lang="ru-RU" dirty="0" err="1" smtClean="0"/>
              <a:t>Экертом</a:t>
            </a:r>
            <a:r>
              <a:rPr lang="ru-RU" dirty="0" smtClean="0"/>
              <a:t> начали конструировать компьютер, предназначенный в первую очередь для составления таблиц для нацеливания тяжелой артиллерии.  К моменту завершения разработки война закончилась, машина стала не нужна для военных целей, и разработчикам было разрешено организовать школу, где они рассказывали о своей работе. Эта машина – ENIAC. Патент на ЦВМ они не получили, т.к. приоритет был отдан </a:t>
            </a:r>
            <a:r>
              <a:rPr lang="ru-RU" dirty="0" err="1" smtClean="0"/>
              <a:t>Атанасову</a:t>
            </a:r>
            <a:r>
              <a:rPr lang="ru-RU" dirty="0" smtClean="0"/>
              <a:t>.</a:t>
            </a:r>
            <a:endParaRPr lang="ru-RU" dirty="0"/>
          </a:p>
        </p:txBody>
      </p:sp>
    </p:spTree>
    <p:extLst>
      <p:ext uri="{BB962C8B-B14F-4D97-AF65-F5344CB8AC3E}">
        <p14:creationId xmlns:p14="http://schemas.microsoft.com/office/powerpoint/2010/main" val="511151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a:bodyPr>
          <a:lstStyle/>
          <a:p>
            <a:pPr marL="0" indent="0" algn="just">
              <a:buNone/>
            </a:pPr>
            <a:r>
              <a:rPr lang="ru-RU" sz="1800" dirty="0" smtClean="0"/>
              <a:t>В это же время в Институт специальных исследований в </a:t>
            </a:r>
            <a:r>
              <a:rPr lang="ru-RU" sz="1800" dirty="0" err="1" smtClean="0"/>
              <a:t>Принстоне</a:t>
            </a:r>
            <a:r>
              <a:rPr lang="ru-RU" sz="1800" dirty="0" smtClean="0"/>
              <a:t> приехал один из участников проекта ENIAC Джон фон Нейман, чтобы сконструировать свою версию компьютера.</a:t>
            </a:r>
          </a:p>
          <a:p>
            <a:pPr marL="0" indent="0" algn="just">
              <a:buNone/>
            </a:pPr>
            <a:r>
              <a:rPr lang="ru-RU" sz="1800" dirty="0" smtClean="0"/>
              <a:t>Он предложил размещать программу вместе с данными в оперативной памяти и использовать бинарную арифметику. Основной проект известен теперь как фон-неймановская вычислительная машина.  Он был использован в машине EDSAC. Практически все современные компьютеры являются фон-неймановскими машинами. Схема архитектуры этой машины приведена на рисунке В3. Машина не имела операций с плавающей точкой. Нейман полагал, что любой сведущий математик способен держать плавающую точку в голове.</a:t>
            </a:r>
          </a:p>
          <a:p>
            <a:pPr marL="0" indent="0" algn="just">
              <a:buNone/>
            </a:pPr>
            <a:r>
              <a:rPr lang="ru-RU" sz="1800" dirty="0" smtClean="0"/>
              <a:t>Приблизительно в это же время в МТИ был создан компьютер Whirlwind-1. Особен­нос­ти компьютера: слова неболь­шой длины (16 бит) и работа в РМВ. Он является прототипом мини-компьютера.</a:t>
            </a:r>
          </a:p>
          <a:p>
            <a:pPr marL="0" indent="0" algn="just">
              <a:buNone/>
            </a:pPr>
            <a:r>
              <a:rPr lang="ru-RU" sz="1800" dirty="0" smtClean="0"/>
              <a:t>В 1953 году IBM создала свой первый компьютер IBM-704.</a:t>
            </a:r>
            <a:endParaRPr lang="ru-RU" sz="1800" dirty="0"/>
          </a:p>
        </p:txBody>
      </p:sp>
      <p:pic>
        <p:nvPicPr>
          <p:cNvPr id="2" name="Рисунок 1"/>
          <p:cNvPicPr>
            <a:picLocks noChangeAspect="1"/>
          </p:cNvPicPr>
          <p:nvPr/>
        </p:nvPicPr>
        <p:blipFill>
          <a:blip r:embed="rId2"/>
          <a:stretch>
            <a:fillRect/>
          </a:stretch>
        </p:blipFill>
        <p:spPr>
          <a:xfrm>
            <a:off x="4487862" y="3889612"/>
            <a:ext cx="3216276" cy="2287351"/>
          </a:xfrm>
          <a:prstGeom prst="rect">
            <a:avLst/>
          </a:prstGeom>
        </p:spPr>
      </p:pic>
    </p:spTree>
    <p:extLst>
      <p:ext uri="{BB962C8B-B14F-4D97-AF65-F5344CB8AC3E}">
        <p14:creationId xmlns:p14="http://schemas.microsoft.com/office/powerpoint/2010/main" val="1147938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4.2.3.Второе поколение – транзисторы (1955-1965)</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Транзисторы были изобретены в лаборатории </a:t>
            </a:r>
            <a:r>
              <a:rPr lang="ru-RU" dirty="0" err="1" smtClean="0"/>
              <a:t>Bell</a:t>
            </a:r>
            <a:r>
              <a:rPr lang="ru-RU" dirty="0" smtClean="0"/>
              <a:t> Джоном </a:t>
            </a:r>
            <a:r>
              <a:rPr lang="ru-RU" dirty="0" err="1" smtClean="0"/>
              <a:t>Бардином</a:t>
            </a:r>
            <a:r>
              <a:rPr lang="ru-RU" dirty="0" smtClean="0"/>
              <a:t>, </a:t>
            </a:r>
            <a:r>
              <a:rPr lang="ru-RU" dirty="0" err="1" smtClean="0"/>
              <a:t>Уолтером</a:t>
            </a:r>
            <a:r>
              <a:rPr lang="ru-RU" dirty="0" smtClean="0"/>
              <a:t> </a:t>
            </a:r>
            <a:r>
              <a:rPr lang="ru-RU" dirty="0" err="1" smtClean="0"/>
              <a:t>Браттейном</a:t>
            </a:r>
            <a:r>
              <a:rPr lang="ru-RU" dirty="0" smtClean="0"/>
              <a:t> и Уильямом </a:t>
            </a:r>
            <a:r>
              <a:rPr lang="ru-RU" dirty="0" err="1" smtClean="0"/>
              <a:t>Шокли</a:t>
            </a:r>
            <a:r>
              <a:rPr lang="ru-RU" dirty="0" smtClean="0"/>
              <a:t>, за что в 1956 году им была присуждена Нобелевская премия.  Первый компьютер на транзисторах был построен в МТИ и назывался ТХ-1, а затем ТХ-2. Практического значения эти компьютеры не имели, но один из разработчиков, Кеннет </a:t>
            </a:r>
            <a:r>
              <a:rPr lang="ru-RU" dirty="0" err="1" smtClean="0"/>
              <a:t>Ольсен</a:t>
            </a:r>
            <a:r>
              <a:rPr lang="ru-RU" dirty="0" smtClean="0"/>
              <a:t> в 1957 году основал фирму DEC  и произвели первую серийную машину на транзисторах PDP-1 (1961 г.). Эта была самая быстродействующая машина того времени. Время цикла – 5 микросекунд. Это в два раза меньше, чем у IBM-7090 (транзисторного аналога IBM-709). Стоил PDP-1 $120 000, а IBM – миллионы. Компания DEC продала десятки компьютеров PDP и так возникла компьютерная промышленность. Один из компьютеров был отдан в МТИ, где был создан первый графический дисплей, а студенты написали первую компьютерную игру – «Война миров».</a:t>
            </a:r>
            <a:endParaRPr lang="ru-RU" dirty="0"/>
          </a:p>
        </p:txBody>
      </p:sp>
    </p:spTree>
    <p:extLst>
      <p:ext uri="{BB962C8B-B14F-4D97-AF65-F5344CB8AC3E}">
        <p14:creationId xmlns:p14="http://schemas.microsoft.com/office/powerpoint/2010/main" val="1309460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55000" lnSpcReduction="20000"/>
          </a:bodyPr>
          <a:lstStyle/>
          <a:p>
            <a:pPr marL="0" indent="0" algn="just">
              <a:buNone/>
            </a:pPr>
            <a:r>
              <a:rPr lang="ru-RU" dirty="0" smtClean="0"/>
              <a:t>Затем была создана машина PDP-8, которая была 12-разрядной, стоила $16 000, а главное нововведение – одна шина. Шина – это набор параллельно соединенных проводов для связи компонентов компьютера. Структура компьютера с общей шиной приведена на рис. В4. Такая структура с тех пор используется во всех компьютерах.</a:t>
            </a:r>
          </a:p>
          <a:p>
            <a:pPr marL="0" indent="0" algn="just">
              <a:buNone/>
            </a:pPr>
            <a:endParaRPr lang="ru-RU" dirty="0" smtClean="0"/>
          </a:p>
          <a:p>
            <a:pPr marL="0" indent="0" algn="just">
              <a:buNone/>
            </a:pPr>
            <a:r>
              <a:rPr lang="ru-RU" dirty="0" smtClean="0"/>
              <a:t>   </a:t>
            </a:r>
          </a:p>
          <a:p>
            <a:pPr marL="0" indent="0" algn="just">
              <a:buNone/>
            </a:pPr>
            <a:endParaRPr lang="ru-RU" dirty="0" smtClean="0"/>
          </a:p>
          <a:p>
            <a:pPr marL="0" indent="0" algn="just">
              <a:buNone/>
            </a:pPr>
            <a:r>
              <a:rPr lang="ru-RU" dirty="0" smtClean="0"/>
              <a:t> </a:t>
            </a:r>
          </a:p>
          <a:p>
            <a:pPr marL="0" indent="0" algn="just">
              <a:buNone/>
            </a:pPr>
            <a:endParaRPr lang="ru-RU" dirty="0" smtClean="0"/>
          </a:p>
          <a:p>
            <a:pPr marL="0" indent="0" algn="just">
              <a:buNone/>
            </a:pPr>
            <a:r>
              <a:rPr lang="ru-RU" dirty="0" smtClean="0"/>
              <a:t>В 964 году компания CDC выпустила машину CDC-6600, которая имела производительность на порядок выше, чем IBM-7090 и ее более дешевый аналог IBM-1401. Высокая производительность обеспечивалась за счет  того, что внутри центрального процессора находилась машина с высокой степенью параллелизма. Разработчиком этого компьютера был Сеймур Крей. Он посвятил свою жизнь созданию мощных компьютеров, которые сейчас называются суперкомпьютерами. Это компьютеры CDC-6600, CDC-7600, Crey-1.</a:t>
            </a:r>
          </a:p>
          <a:p>
            <a:pPr marL="0" indent="0" algn="just">
              <a:buNone/>
            </a:pPr>
            <a:endParaRPr lang="ru-RU" dirty="0" smtClean="0"/>
          </a:p>
          <a:p>
            <a:pPr marL="0" indent="0" algn="just">
              <a:buNone/>
            </a:pPr>
            <a:r>
              <a:rPr lang="ru-RU" dirty="0" smtClean="0"/>
              <a:t>Разработчики упомянутых выше компьютеров занимались в первую очередь аппаратным обеспечением, стремясь повысить его надежность, быстродействие и снизить стоимость.</a:t>
            </a:r>
          </a:p>
          <a:p>
            <a:pPr marL="0" indent="0" algn="just">
              <a:buNone/>
            </a:pPr>
            <a:endParaRPr lang="ru-RU" dirty="0" smtClean="0"/>
          </a:p>
          <a:p>
            <a:pPr marL="0" indent="0" algn="just">
              <a:buNone/>
            </a:pPr>
            <a:r>
              <a:rPr lang="ru-RU" dirty="0" smtClean="0"/>
              <a:t>Следует отметить еще один проект – </a:t>
            </a:r>
            <a:r>
              <a:rPr lang="ru-RU" dirty="0" err="1" smtClean="0"/>
              <a:t>Burroughs</a:t>
            </a:r>
            <a:r>
              <a:rPr lang="ru-RU" dirty="0" smtClean="0"/>
              <a:t> B50000. Разработчики создавали компьютер с намерением программировать ее на языке </a:t>
            </a:r>
            <a:r>
              <a:rPr lang="ru-RU" dirty="0" err="1" smtClean="0"/>
              <a:t>Algol</a:t>
            </a:r>
            <a:r>
              <a:rPr lang="ru-RU" dirty="0" smtClean="0"/>
              <a:t> 60 (предшественник языка </a:t>
            </a:r>
            <a:r>
              <a:rPr lang="ru-RU" dirty="0" err="1" smtClean="0"/>
              <a:t>Pascal</a:t>
            </a:r>
            <a:r>
              <a:rPr lang="ru-RU" dirty="0" smtClean="0"/>
              <a:t>), сконструировав аппаратное обеспечение так, что бы упростить работу компилятору. Так появилась идея, что программное обеспечение тоже надо учитывать при разработке компьютера.</a:t>
            </a:r>
            <a:endParaRPr lang="ru-RU" dirty="0"/>
          </a:p>
        </p:txBody>
      </p:sp>
      <p:pic>
        <p:nvPicPr>
          <p:cNvPr id="5" name="Рисунок 4"/>
          <p:cNvPicPr>
            <a:picLocks noChangeAspect="1"/>
          </p:cNvPicPr>
          <p:nvPr/>
        </p:nvPicPr>
        <p:blipFill>
          <a:blip r:embed="rId2"/>
          <a:stretch>
            <a:fillRect/>
          </a:stretch>
        </p:blipFill>
        <p:spPr>
          <a:xfrm>
            <a:off x="3395662" y="1257229"/>
            <a:ext cx="5400675" cy="1095375"/>
          </a:xfrm>
          <a:prstGeom prst="rect">
            <a:avLst/>
          </a:prstGeom>
        </p:spPr>
      </p:pic>
    </p:spTree>
    <p:extLst>
      <p:ext uri="{BB962C8B-B14F-4D97-AF65-F5344CB8AC3E}">
        <p14:creationId xmlns:p14="http://schemas.microsoft.com/office/powerpoint/2010/main" val="787406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4.2.4 Третье поколение – интегральные схемы (1965-1980)</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В 1958 году была изобретена кремниевая технология (изобретатель – Роберт </a:t>
            </a:r>
            <a:r>
              <a:rPr lang="ru-RU" dirty="0" err="1" smtClean="0"/>
              <a:t>Нойс</a:t>
            </a:r>
            <a:r>
              <a:rPr lang="ru-RU" dirty="0" smtClean="0"/>
              <a:t>). Компьютеры на интегральных схемах были меньшего размера, работали быстрее, стоили дешевле. Наиболее значительные следующие.</a:t>
            </a:r>
          </a:p>
          <a:p>
            <a:pPr marL="0" indent="0" algn="just">
              <a:buNone/>
            </a:pPr>
            <a:endParaRPr lang="ru-RU" dirty="0" smtClean="0"/>
          </a:p>
          <a:p>
            <a:pPr marL="0" indent="0" algn="just">
              <a:buNone/>
            </a:pPr>
            <a:r>
              <a:rPr lang="ru-RU" dirty="0" smtClean="0"/>
              <a:t>К 1964 г. Фирма IBM лидировала на рынке, но выпускаемые ей компьютеры были </a:t>
            </a:r>
            <a:r>
              <a:rPr lang="ru-RU" dirty="0" err="1" smtClean="0"/>
              <a:t>программно</a:t>
            </a:r>
            <a:r>
              <a:rPr lang="ru-RU" dirty="0" smtClean="0"/>
              <a:t> несовместимы. Компания сделала решительный шаг. Она выпустила серию компьютеров на транзисторах </a:t>
            </a:r>
            <a:r>
              <a:rPr lang="ru-RU" dirty="0" err="1" smtClean="0"/>
              <a:t>System</a:t>
            </a:r>
            <a:r>
              <a:rPr lang="ru-RU" dirty="0" smtClean="0"/>
              <a:t> 360, которые были предназначены как для научных, так и для коммерческих расчетов. </a:t>
            </a:r>
            <a:r>
              <a:rPr lang="ru-RU" dirty="0" err="1" smtClean="0"/>
              <a:t>System</a:t>
            </a:r>
            <a:r>
              <a:rPr lang="ru-RU" dirty="0" smtClean="0"/>
              <a:t> 360 содержала много нововведений. Это было семейство компьютеров с одним и тем де ассемблером. Каждая новая модель была больше и мощнее предыдущей. Идея создания семейств компьютеров вскоре стала популярной и в течении нескольких лет большинство компьютерных компаний выпустило целые серии сходных машин.</a:t>
            </a:r>
          </a:p>
          <a:p>
            <a:pPr marL="0" indent="0" algn="just">
              <a:buNone/>
            </a:pPr>
            <a:endParaRPr lang="ru-RU" dirty="0" smtClean="0"/>
          </a:p>
          <a:p>
            <a:pPr marL="0" indent="0" algn="just">
              <a:buNone/>
            </a:pPr>
            <a:r>
              <a:rPr lang="ru-RU" dirty="0" smtClean="0"/>
              <a:t>Еще одно нововведение – мультипрограммирование. В памяти располагалось несколько программ и пока одна программа ждала окончания ввода-вывода, другая выполнялась.</a:t>
            </a:r>
          </a:p>
          <a:p>
            <a:pPr marL="0" indent="0" algn="just">
              <a:buNone/>
            </a:pPr>
            <a:endParaRPr lang="ru-RU" dirty="0" smtClean="0"/>
          </a:p>
          <a:p>
            <a:pPr marL="0" indent="0" algn="just">
              <a:buNone/>
            </a:pPr>
            <a:r>
              <a:rPr lang="ru-RU" dirty="0" smtClean="0"/>
              <a:t>Мир микрокомпьютеров сделал также большой шаг вперед вместе с производством компьютеров PDP-11. Во многих отношениях PDP-11 была младшим братом IBM 360 по организации компьютера и наличию в семействе машин разной стоимости и производительности.</a:t>
            </a:r>
            <a:endParaRPr lang="ru-RU" dirty="0"/>
          </a:p>
        </p:txBody>
      </p:sp>
    </p:spTree>
    <p:extLst>
      <p:ext uri="{BB962C8B-B14F-4D97-AF65-F5344CB8AC3E}">
        <p14:creationId xmlns:p14="http://schemas.microsoft.com/office/powerpoint/2010/main" val="465441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4.2.5. Четвертое поколение – сверхбольшие интегральные схемы</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Появление СБИС в 80-х годах позволило помещать на одну плату сначала десятки тысяч, а затем и миллионы транзисторов. К 80-м годам цены на компьютеры упали на столько, что приобретать компьютеры смогли не только организации, но и отдельные люди. Началась эра персональных компьютеров. Первые персональные компьютеры продавались в виде комплектов, как правило, на базе </a:t>
            </a:r>
            <a:r>
              <a:rPr lang="ru-RU" dirty="0" err="1" smtClean="0"/>
              <a:t>Intel</a:t>
            </a:r>
            <a:r>
              <a:rPr lang="ru-RU" dirty="0" smtClean="0"/>
              <a:t> 8080. Программное обеспечение пользователь писал сам. Затем появилась операционная система CP/M. Эта ОС помещалась на дискету, включала систему управления файлами и интерпретатор для выполнения пользовательских команд, которые набирались на клавиатуре.</a:t>
            </a:r>
          </a:p>
          <a:p>
            <a:pPr marL="0" indent="0" algn="just">
              <a:buNone/>
            </a:pPr>
            <a:endParaRPr lang="ru-RU" dirty="0" smtClean="0"/>
          </a:p>
          <a:p>
            <a:pPr marL="0" indent="0" algn="just">
              <a:buNone/>
            </a:pPr>
            <a:r>
              <a:rPr lang="ru-RU" dirty="0" smtClean="0"/>
              <a:t>Компания IBM, лидирующая в то время на рынке компьютеров, тоже решила заняться производством персоналок. Для ускорения процесса разработки копания IBM предоставила одному своему сотруднику, Филипу </a:t>
            </a:r>
            <a:r>
              <a:rPr lang="ru-RU" dirty="0" err="1" smtClean="0"/>
              <a:t>Эстриджу</a:t>
            </a:r>
            <a:r>
              <a:rPr lang="ru-RU" dirty="0" smtClean="0"/>
              <a:t> крупную сумму денег на создание персонального компьютера. Компьютер IBM PC появился в 1981 году и стал самым покупаемым в истории.</a:t>
            </a:r>
            <a:endParaRPr lang="ru-RU" dirty="0"/>
          </a:p>
        </p:txBody>
      </p:sp>
    </p:spTree>
    <p:extLst>
      <p:ext uri="{BB962C8B-B14F-4D97-AF65-F5344CB8AC3E}">
        <p14:creationId xmlns:p14="http://schemas.microsoft.com/office/powerpoint/2010/main" val="376655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85000" lnSpcReduction="20000"/>
          </a:bodyPr>
          <a:lstStyle/>
          <a:p>
            <a:pPr marL="0" indent="0" algn="just">
              <a:buNone/>
            </a:pPr>
            <a:r>
              <a:rPr lang="ru-RU" dirty="0" smtClean="0"/>
              <a:t>Но IBM вместо того, чтобы держать проект в секрете или защитить его патентами, опубликовала полные проекты, включая электронные схемы. Многие компания тут же начали делать клоны, которые продавали дешевле. Из других компаний, производивших персональные компьютеры на базе своих процессоров, выжить удалось только некоторым, и то только потому, что они работали в узких областях.</a:t>
            </a:r>
          </a:p>
          <a:p>
            <a:pPr marL="0" indent="0" algn="just">
              <a:buNone/>
            </a:pPr>
            <a:endParaRPr lang="ru-RU" dirty="0" smtClean="0"/>
          </a:p>
          <a:p>
            <a:pPr marL="0" indent="0" algn="just">
              <a:buNone/>
            </a:pPr>
            <a:r>
              <a:rPr lang="ru-RU" dirty="0" smtClean="0"/>
              <a:t>Первая версия IBM PC была оснащена операционной системой MS-DOS, которую выпускала крошечная компания </a:t>
            </a:r>
            <a:r>
              <a:rPr lang="ru-RU" dirty="0" err="1" smtClean="0"/>
              <a:t>Microsoft</a:t>
            </a:r>
            <a:r>
              <a:rPr lang="ru-RU" dirty="0" smtClean="0"/>
              <a:t>. Эта компания разработала также собственную ОС </a:t>
            </a:r>
            <a:r>
              <a:rPr lang="ru-RU" dirty="0" err="1" smtClean="0"/>
              <a:t>Windows</a:t>
            </a:r>
            <a:r>
              <a:rPr lang="ru-RU" dirty="0" smtClean="0"/>
              <a:t>, которая работала на базе MS-DOS. Успех процессора 8088 воодушевил </a:t>
            </a:r>
            <a:r>
              <a:rPr lang="ru-RU" dirty="0" err="1" smtClean="0"/>
              <a:t>Intel</a:t>
            </a:r>
            <a:r>
              <a:rPr lang="ru-RU" dirty="0" smtClean="0"/>
              <a:t> на усовершенствования. Модель 386 – первый представитель линейки </a:t>
            </a:r>
            <a:r>
              <a:rPr lang="ru-RU" dirty="0" err="1" smtClean="0"/>
              <a:t>Pentium</a:t>
            </a:r>
            <a:r>
              <a:rPr lang="ru-RU" dirty="0" smtClean="0"/>
              <a:t>.</a:t>
            </a:r>
          </a:p>
          <a:p>
            <a:pPr marL="0" indent="0" algn="just">
              <a:buNone/>
            </a:pPr>
            <a:endParaRPr lang="ru-RU" dirty="0" smtClean="0"/>
          </a:p>
          <a:p>
            <a:pPr marL="0" indent="0" algn="just">
              <a:buNone/>
            </a:pPr>
            <a:r>
              <a:rPr lang="ru-RU" dirty="0" smtClean="0"/>
              <a:t>В середине 80-х годов на CISC-архитектурой на RISC-компьютеры, которые проще и работают быстрее. В 90-х годах появились </a:t>
            </a:r>
            <a:r>
              <a:rPr lang="ru-RU" dirty="0" err="1" smtClean="0"/>
              <a:t>суперскалярные</a:t>
            </a:r>
            <a:r>
              <a:rPr lang="ru-RU" dirty="0" smtClean="0"/>
              <a:t> компьютеры. Первый 64-разрядный компьютер был выпущен в 1992 году (</a:t>
            </a:r>
            <a:r>
              <a:rPr lang="ru-RU" dirty="0" err="1" smtClean="0"/>
              <a:t>Alpha</a:t>
            </a:r>
            <a:r>
              <a:rPr lang="ru-RU" dirty="0" smtClean="0"/>
              <a:t>, DEC), но коммерческий успех был скромным – 64-разрядные компьютеры приобрели популярность только в спустя десятилетие и в качестве персональных серверов.</a:t>
            </a:r>
            <a:endParaRPr lang="ru-RU" dirty="0"/>
          </a:p>
        </p:txBody>
      </p:sp>
    </p:spTree>
    <p:extLst>
      <p:ext uri="{BB962C8B-B14F-4D97-AF65-F5344CB8AC3E}">
        <p14:creationId xmlns:p14="http://schemas.microsoft.com/office/powerpoint/2010/main" val="2458127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4.2.6 Пятое поколение – невидимые компьютеры</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В 1981 году правительство Японии объявило о намерении выделить национальным компаниям 500 миллионов долларов на разработку компьютеров пятого поколения на основе технологий искусственного интеллекта. Однако проект, в целом, оказался несостоятельным. Причина, скорее всего, заключается в том, что идея несколько опередила технологию.</a:t>
            </a:r>
          </a:p>
          <a:p>
            <a:pPr marL="0" indent="0" algn="just">
              <a:buNone/>
            </a:pPr>
            <a:endParaRPr lang="ru-RU" dirty="0" smtClean="0"/>
          </a:p>
          <a:p>
            <a:pPr marL="0" indent="0" algn="just">
              <a:buNone/>
            </a:pPr>
            <a:r>
              <a:rPr lang="ru-RU" dirty="0" smtClean="0"/>
              <a:t>Пятое поколение компьютеров материализовалось в виде малых по размерам компьютеров – карманных компьютеров и «невидимых компьютеров» – компьютеров, встраиваемых в бытовую технику, банковские карточки и т.п. Процессоры этого типа предусматривают большие функциональные возможности, широкий спектр применения за умеренную цену. Компьютеры пятого поколения ассоциируются не с некоторой архитектурой, а парадигмой использования. В настоящее время этому явлению применяется термин «всепроникающая компьютеризация».</a:t>
            </a:r>
            <a:endParaRPr lang="ru-RU" dirty="0"/>
          </a:p>
        </p:txBody>
      </p:sp>
    </p:spTree>
    <p:extLst>
      <p:ext uri="{BB962C8B-B14F-4D97-AF65-F5344CB8AC3E}">
        <p14:creationId xmlns:p14="http://schemas.microsoft.com/office/powerpoint/2010/main" val="2835901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4.3 ТИПЫ КОМПЬЮТЕРОВ</a:t>
            </a:r>
            <a:br>
              <a:rPr lang="ru-RU" b="1" dirty="0" smtClean="0"/>
            </a:br>
            <a:r>
              <a:rPr lang="ru-RU" sz="3600" b="1" dirty="0" smtClean="0"/>
              <a:t>4.3.1 Технологические аспекты</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Закон технологического прогресса, известный как закон Мура (Гордон </a:t>
            </a:r>
            <a:r>
              <a:rPr lang="ru-RU" dirty="0" err="1" smtClean="0"/>
              <a:t>Мур</a:t>
            </a:r>
            <a:r>
              <a:rPr lang="ru-RU" dirty="0" smtClean="0"/>
              <a:t> – один из основателей </a:t>
            </a:r>
            <a:r>
              <a:rPr lang="ru-RU" dirty="0" err="1" smtClean="0"/>
              <a:t>Intel</a:t>
            </a:r>
            <a:r>
              <a:rPr lang="ru-RU" dirty="0" smtClean="0"/>
              <a:t>) утверждает, что количество транзисторов на одной микросхеме удваивается каждые 18 месяцев. По сути закон Мура не закон, а эмпирическое наблюдение за развитием технологий, и, по мнению специалистов, продержится еще лет 10, может больше. Однако, существует физический предел, определяемый принципом неопределенности Гейзенберга.</a:t>
            </a:r>
          </a:p>
          <a:p>
            <a:pPr marL="0" indent="0" algn="just">
              <a:buNone/>
            </a:pPr>
            <a:endParaRPr lang="ru-RU" dirty="0" smtClean="0"/>
          </a:p>
          <a:p>
            <a:pPr marL="0" indent="0" algn="just">
              <a:buNone/>
            </a:pPr>
            <a:r>
              <a:rPr lang="ru-RU" dirty="0" smtClean="0"/>
              <a:t>Закон Мура связан с так называемым </a:t>
            </a:r>
            <a:r>
              <a:rPr lang="ru-RU" b="1" dirty="0" smtClean="0"/>
              <a:t>эффективным циклом</a:t>
            </a:r>
            <a:r>
              <a:rPr lang="ru-RU" dirty="0" smtClean="0"/>
              <a:t>. Т.е. новые возможности порождают новые потребности, для удовлетворения которых требуются новые возможности и т.д.</a:t>
            </a:r>
          </a:p>
          <a:p>
            <a:pPr marL="0" indent="0" algn="just">
              <a:buNone/>
            </a:pPr>
            <a:endParaRPr lang="ru-RU" dirty="0" smtClean="0"/>
          </a:p>
          <a:p>
            <a:pPr marL="0" indent="0" algn="just">
              <a:buNone/>
            </a:pPr>
            <a:r>
              <a:rPr lang="ru-RU" dirty="0" smtClean="0"/>
              <a:t>Еще один фактор развития компьютерных технологий – первый закон программного обеспечения, названный в честь Натана </a:t>
            </a:r>
            <a:r>
              <a:rPr lang="ru-RU" dirty="0" err="1" smtClean="0"/>
              <a:t>Мирвольда</a:t>
            </a:r>
            <a:r>
              <a:rPr lang="ru-RU" dirty="0" smtClean="0"/>
              <a:t> (главный администратор </a:t>
            </a:r>
            <a:r>
              <a:rPr lang="ru-RU" dirty="0" err="1" smtClean="0"/>
              <a:t>Microsoft</a:t>
            </a:r>
            <a:r>
              <a:rPr lang="ru-RU" dirty="0" smtClean="0"/>
              <a:t>). Закон гласит: программное обеспечение это газ, который полностью заполняет резервуар, в котором находится. Т.е. программное обеспечение продолжает развиваться и требовать все больше ресурсов.</a:t>
            </a:r>
          </a:p>
          <a:p>
            <a:pPr marL="0" indent="0" algn="just">
              <a:buNone/>
            </a:pPr>
            <a:endParaRPr lang="ru-RU" dirty="0" smtClean="0"/>
          </a:p>
          <a:p>
            <a:pPr marL="0" indent="0" algn="just">
              <a:buNone/>
            </a:pPr>
            <a:r>
              <a:rPr lang="ru-RU" dirty="0" smtClean="0"/>
              <a:t>Шутка Г. Мура на тему темпов развития IT-технологий: если бы авиационные технологии развивались такими же темпами, как компьютерные, то самолеты стоили бы $500, облетали Землю за 20 минут на 20 литрах керосина и были бы размером с обувную коробку.</a:t>
            </a:r>
            <a:endParaRPr lang="ru-RU" dirty="0"/>
          </a:p>
        </p:txBody>
      </p:sp>
    </p:spTree>
    <p:extLst>
      <p:ext uri="{BB962C8B-B14F-4D97-AF65-F5344CB8AC3E}">
        <p14:creationId xmlns:p14="http://schemas.microsoft.com/office/powerpoint/2010/main" val="3946298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4.3.2 Широкий спектр компьютеров</a:t>
            </a:r>
            <a:endParaRPr lang="ru-RU" b="1" dirty="0"/>
          </a:p>
        </p:txBody>
      </p:sp>
      <p:sp>
        <p:nvSpPr>
          <p:cNvPr id="3" name="Объект 2"/>
          <p:cNvSpPr>
            <a:spLocks noGrp="1"/>
          </p:cNvSpPr>
          <p:nvPr>
            <p:ph idx="1"/>
          </p:nvPr>
        </p:nvSpPr>
        <p:spPr/>
        <p:txBody>
          <a:bodyPr>
            <a:normAutofit/>
          </a:bodyPr>
          <a:lstStyle/>
          <a:p>
            <a:pPr marL="0" indent="0" algn="just">
              <a:buNone/>
            </a:pPr>
            <a:r>
              <a:rPr lang="ru-RU" sz="2000" dirty="0" smtClean="0"/>
              <a:t>Исследователь из лаборатории </a:t>
            </a:r>
            <a:r>
              <a:rPr lang="ru-RU" sz="2000" dirty="0" err="1" smtClean="0"/>
              <a:t>Bell</a:t>
            </a:r>
            <a:r>
              <a:rPr lang="ru-RU" sz="2000" dirty="0" smtClean="0"/>
              <a:t> Ричард </a:t>
            </a:r>
            <a:r>
              <a:rPr lang="ru-RU" sz="2000" dirty="0" err="1" smtClean="0"/>
              <a:t>Хамминг</a:t>
            </a:r>
            <a:r>
              <a:rPr lang="ru-RU" sz="2000" dirty="0" smtClean="0"/>
              <a:t> заметил, что количественное изменение характеристик на порядок ведет к качественному изменению. В компьютерных технологиях количественные характеристики изменились за  30 лет на 6 порядков. Компьютерные технологии развиваются как по пути увеличения мощности так и снижения цены на единицу мощности. Примерная классификация компьютеров приведена в таблице.</a:t>
            </a:r>
            <a:endParaRPr lang="ru-RU" sz="2000" dirty="0"/>
          </a:p>
        </p:txBody>
      </p:sp>
      <p:pic>
        <p:nvPicPr>
          <p:cNvPr id="4" name="Рисунок 3"/>
          <p:cNvPicPr>
            <a:picLocks noChangeAspect="1"/>
          </p:cNvPicPr>
          <p:nvPr/>
        </p:nvPicPr>
        <p:blipFill>
          <a:blip r:embed="rId2"/>
          <a:stretch>
            <a:fillRect/>
          </a:stretch>
        </p:blipFill>
        <p:spPr>
          <a:xfrm>
            <a:off x="1970983" y="3496311"/>
            <a:ext cx="8250033" cy="2113250"/>
          </a:xfrm>
          <a:prstGeom prst="rect">
            <a:avLst/>
          </a:prstGeom>
        </p:spPr>
      </p:pic>
    </p:spTree>
    <p:extLst>
      <p:ext uri="{BB962C8B-B14F-4D97-AF65-F5344CB8AC3E}">
        <p14:creationId xmlns:p14="http://schemas.microsoft.com/office/powerpoint/2010/main" val="2800721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4.1 Современные многоуровневые машины</a:t>
            </a:r>
            <a:endParaRPr lang="ru-RU" b="1" dirty="0"/>
          </a:p>
        </p:txBody>
      </p:sp>
      <p:sp>
        <p:nvSpPr>
          <p:cNvPr id="3" name="Объект 2"/>
          <p:cNvSpPr>
            <a:spLocks noGrp="1"/>
          </p:cNvSpPr>
          <p:nvPr>
            <p:ph idx="1"/>
          </p:nvPr>
        </p:nvSpPr>
        <p:spPr/>
        <p:txBody>
          <a:bodyPr/>
          <a:lstStyle/>
          <a:p>
            <a:pPr marL="0" indent="0" algn="just">
              <a:buNone/>
            </a:pPr>
            <a:r>
              <a:rPr lang="ru-RU" dirty="0" smtClean="0"/>
              <a:t>Существует разница между тем, что удобно людям и тем, что удобно для компьютера (или что удобно программисту и что удобно разработчику электроники). В литературе это получило название семантического разрыва. Семантический разрыв определяет различие принципов, лежащих в основе языков программирования высокого уровня и тех принципов, которые определяют архитектуру ЭВМ. В этом курсе мы рассмотрим, каким образом можно решить эти проблемы.</a:t>
            </a:r>
            <a:endParaRPr lang="ru-RU" dirty="0"/>
          </a:p>
        </p:txBody>
      </p:sp>
    </p:spTree>
    <p:extLst>
      <p:ext uri="{BB962C8B-B14F-4D97-AF65-F5344CB8AC3E}">
        <p14:creationId xmlns:p14="http://schemas.microsoft.com/office/powerpoint/2010/main" val="1502225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62500" lnSpcReduction="20000"/>
          </a:bodyPr>
          <a:lstStyle/>
          <a:p>
            <a:pPr marL="0" indent="0" algn="just">
              <a:buNone/>
            </a:pPr>
            <a:r>
              <a:rPr lang="ru-RU" b="1" dirty="0" smtClean="0"/>
              <a:t>Одноразовые компьютеры</a:t>
            </a:r>
          </a:p>
          <a:p>
            <a:pPr marL="0" indent="0" algn="just">
              <a:buNone/>
            </a:pPr>
            <a:r>
              <a:rPr lang="ru-RU" dirty="0" smtClean="0"/>
              <a:t>Наибольшим достижением в этой области можно считать появление микросхем RFID (</a:t>
            </a:r>
            <a:r>
              <a:rPr lang="ru-RU" dirty="0" err="1" smtClean="0"/>
              <a:t>Radio</a:t>
            </a:r>
            <a:r>
              <a:rPr lang="ru-RU" dirty="0" smtClean="0"/>
              <a:t> </a:t>
            </a:r>
            <a:r>
              <a:rPr lang="ru-RU" dirty="0" err="1" smtClean="0"/>
              <a:t>Frequency</a:t>
            </a:r>
            <a:r>
              <a:rPr lang="ru-RU" dirty="0" smtClean="0"/>
              <a:t> </a:t>
            </a:r>
            <a:r>
              <a:rPr lang="ru-RU" dirty="0" err="1" smtClean="0"/>
              <a:t>Identification</a:t>
            </a:r>
            <a:r>
              <a:rPr lang="ru-RU" dirty="0" smtClean="0"/>
              <a:t> – радиочастотная идентификация). Эти микросхемы без батареек, содержат приемо-передатчик, который по внешнему запросу выдает код. Это может быть использовано для снятия штрих-кодов, идентифицировать можно до конкретной единицы продукции, с увеличением объема памяти таких микросхем можно записывать и другие данные.</a:t>
            </a:r>
          </a:p>
          <a:p>
            <a:pPr marL="0" indent="0" algn="just">
              <a:buNone/>
            </a:pPr>
            <a:endParaRPr lang="ru-RU" dirty="0" smtClean="0"/>
          </a:p>
          <a:p>
            <a:pPr marL="0" indent="0" algn="just">
              <a:buNone/>
            </a:pPr>
            <a:r>
              <a:rPr lang="ru-RU" dirty="0" smtClean="0"/>
              <a:t>Микросхемы могут быть активными и пассивными, работать на разных частотах (чем выше частота, тем выше скорость передачи данных, но меньше радиус действия).</a:t>
            </a:r>
          </a:p>
          <a:p>
            <a:pPr marL="0" indent="0" algn="just">
              <a:buNone/>
            </a:pPr>
            <a:endParaRPr lang="ru-RU" dirty="0" smtClean="0"/>
          </a:p>
          <a:p>
            <a:pPr marL="0" indent="0" algn="just">
              <a:buNone/>
            </a:pPr>
            <a:r>
              <a:rPr lang="ru-RU" b="1" dirty="0" smtClean="0"/>
              <a:t>Микроконтроллеры</a:t>
            </a:r>
          </a:p>
          <a:p>
            <a:pPr marL="0" indent="0" algn="just">
              <a:buNone/>
            </a:pPr>
            <a:r>
              <a:rPr lang="ru-RU" dirty="0" smtClean="0"/>
              <a:t>Микроконтроллеры выполняют функции управления устройствами и организации пользовательских интерфейсов. В отличие от RFID-микросхем, которые выполняют минимальный набор функций, микроконтроллеры представляют собой полноценные вычислительные устройства. Содержат процессор, память, устройства ввода-вывода. В ряде случаев программное обеспечение прошивается в памяти производителем.</a:t>
            </a:r>
          </a:p>
          <a:p>
            <a:pPr marL="0" indent="0" algn="just">
              <a:buNone/>
            </a:pPr>
            <a:endParaRPr lang="ru-RU" dirty="0" smtClean="0"/>
          </a:p>
          <a:p>
            <a:pPr marL="0" indent="0" algn="just">
              <a:buNone/>
            </a:pPr>
            <a:r>
              <a:rPr lang="ru-RU" dirty="0" smtClean="0"/>
              <a:t>Микроконтроллеры разделяются на универсальные и специализированные.</a:t>
            </a:r>
          </a:p>
          <a:p>
            <a:pPr marL="0" indent="0" algn="just">
              <a:buNone/>
            </a:pPr>
            <a:endParaRPr lang="ru-RU" dirty="0" smtClean="0"/>
          </a:p>
          <a:p>
            <a:pPr marL="0" indent="0" algn="just">
              <a:buNone/>
            </a:pPr>
            <a:r>
              <a:rPr lang="ru-RU" dirty="0" smtClean="0"/>
              <a:t>Особенности микроконтроллеров; низкие цены, работа в реальном масштабе времени, жесткие ограничения на размер и электропотребление.</a:t>
            </a:r>
            <a:endParaRPr lang="ru-RU" dirty="0"/>
          </a:p>
        </p:txBody>
      </p:sp>
    </p:spTree>
    <p:extLst>
      <p:ext uri="{BB962C8B-B14F-4D97-AF65-F5344CB8AC3E}">
        <p14:creationId xmlns:p14="http://schemas.microsoft.com/office/powerpoint/2010/main" val="37954004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92500" lnSpcReduction="10000"/>
          </a:bodyPr>
          <a:lstStyle/>
          <a:p>
            <a:pPr marL="0" indent="0" algn="just">
              <a:buNone/>
            </a:pPr>
            <a:r>
              <a:rPr lang="ru-RU" b="1" dirty="0" smtClean="0"/>
              <a:t>Игровые компьютеры</a:t>
            </a:r>
          </a:p>
          <a:p>
            <a:pPr marL="0" indent="0" algn="just">
              <a:buNone/>
            </a:pPr>
            <a:r>
              <a:rPr lang="ru-RU" dirty="0" smtClean="0"/>
              <a:t>Это обычные компьютеры, в которых расширенные возможности графических и звуковых   контроллеров сочетаются с ограниченным ПО и пониженной расширяемостью. Они оптимизированы на конкретную область применения – выполнение трехмерных игр. Все остальное считается вторичным – отсюда и низкая, по сравнению с ПК, цена.</a:t>
            </a:r>
          </a:p>
          <a:p>
            <a:pPr marL="0" indent="0" algn="just">
              <a:buNone/>
            </a:pPr>
            <a:endParaRPr lang="ru-RU" dirty="0"/>
          </a:p>
          <a:p>
            <a:pPr marL="0" indent="0" algn="just">
              <a:buNone/>
            </a:pPr>
            <a:r>
              <a:rPr lang="ru-RU" b="1" dirty="0" smtClean="0"/>
              <a:t>Персональные компьютеры</a:t>
            </a:r>
          </a:p>
          <a:p>
            <a:pPr marL="0" indent="0" algn="just">
              <a:buNone/>
            </a:pPr>
            <a:r>
              <a:rPr lang="ru-RU" dirty="0" smtClean="0"/>
              <a:t>Некоторые специалисты называют ПК с процессорами </a:t>
            </a:r>
            <a:r>
              <a:rPr lang="ru-RU" dirty="0" err="1" smtClean="0"/>
              <a:t>Intel</a:t>
            </a:r>
            <a:r>
              <a:rPr lang="ru-RU" dirty="0" smtClean="0"/>
              <a:t>, отделяя их от компьютеров, оснащенных высокопроизводительными RISC-микросхемами (</a:t>
            </a:r>
            <a:r>
              <a:rPr lang="ru-RU" dirty="0" err="1" smtClean="0"/>
              <a:t>Sun</a:t>
            </a:r>
            <a:r>
              <a:rPr lang="ru-RU" dirty="0" smtClean="0"/>
              <a:t> </a:t>
            </a:r>
            <a:r>
              <a:rPr lang="ru-RU" dirty="0" err="1" smtClean="0"/>
              <a:t>UltraSPARC</a:t>
            </a:r>
            <a:r>
              <a:rPr lang="ru-RU" dirty="0" smtClean="0"/>
              <a:t>), которые называют рабочими станциями. Но особой разницы между этими компьютерами нет.</a:t>
            </a:r>
          </a:p>
          <a:p>
            <a:pPr marL="0" indent="0" algn="just">
              <a:buNone/>
            </a:pPr>
            <a:endParaRPr lang="ru-RU" dirty="0" smtClean="0"/>
          </a:p>
          <a:p>
            <a:pPr marL="0" indent="0" algn="just">
              <a:buNone/>
            </a:pPr>
            <a:r>
              <a:rPr lang="ru-RU" dirty="0" smtClean="0"/>
              <a:t>К персональным компьютерам близки карманные компьютеры PDA.</a:t>
            </a:r>
          </a:p>
          <a:p>
            <a:pPr marL="0" indent="0" algn="just">
              <a:buNone/>
            </a:pPr>
            <a:endParaRPr lang="ru-RU" dirty="0"/>
          </a:p>
        </p:txBody>
      </p:sp>
    </p:spTree>
    <p:extLst>
      <p:ext uri="{BB962C8B-B14F-4D97-AF65-F5344CB8AC3E}">
        <p14:creationId xmlns:p14="http://schemas.microsoft.com/office/powerpoint/2010/main" val="3856001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70000" lnSpcReduction="20000"/>
          </a:bodyPr>
          <a:lstStyle/>
          <a:p>
            <a:pPr marL="0" indent="0" algn="just">
              <a:buNone/>
            </a:pPr>
            <a:r>
              <a:rPr lang="ru-RU" b="1" dirty="0" smtClean="0"/>
              <a:t>Серверы</a:t>
            </a:r>
          </a:p>
          <a:p>
            <a:pPr marL="0" indent="0" algn="just">
              <a:buNone/>
            </a:pPr>
            <a:r>
              <a:rPr lang="ru-RU" dirty="0" smtClean="0"/>
              <a:t>Мощные персональные компьютеры и рабочие станции часто используются в качестве сетевых серверов как в пределах локальной сети, так и в Интернете. Серверы поставляются в однопроцессорной или мультипроцессорной конфигурациях. Некоторые серверы способны обрабатывать до миллиона транзакций в секунду.</a:t>
            </a:r>
          </a:p>
          <a:p>
            <a:pPr marL="0" indent="0" algn="just">
              <a:buNone/>
            </a:pPr>
            <a:endParaRPr lang="ru-RU" dirty="0" smtClean="0"/>
          </a:p>
          <a:p>
            <a:pPr marL="0" indent="0" algn="just">
              <a:buNone/>
            </a:pPr>
            <a:r>
              <a:rPr lang="ru-RU" dirty="0" smtClean="0"/>
              <a:t>С точки зрения архитектуры серверы ничем не отличаются от персональных компьютеров, только работают быстрее, имеют больше дискового пространства, устанавливают более быстрые сетевые соединения. Серверы работают под управлением тех же операционных систем, как правило </a:t>
            </a:r>
            <a:r>
              <a:rPr lang="ru-RU" dirty="0" err="1" smtClean="0"/>
              <a:t>Windows</a:t>
            </a:r>
            <a:r>
              <a:rPr lang="ru-RU" dirty="0" smtClean="0"/>
              <a:t> и UNIX.</a:t>
            </a:r>
          </a:p>
          <a:p>
            <a:pPr marL="0" indent="0" algn="just">
              <a:buNone/>
            </a:pPr>
            <a:endParaRPr lang="ru-RU" dirty="0" smtClean="0"/>
          </a:p>
          <a:p>
            <a:pPr marL="0" indent="0" algn="just">
              <a:buNone/>
            </a:pPr>
            <a:r>
              <a:rPr lang="ru-RU" b="1" dirty="0" smtClean="0"/>
              <a:t>Комплексы рабочих станций</a:t>
            </a:r>
          </a:p>
          <a:p>
            <a:pPr marL="0" indent="0" algn="just">
              <a:buNone/>
            </a:pPr>
            <a:r>
              <a:rPr lang="ru-RU" dirty="0" smtClean="0"/>
              <a:t>COW-системы (</a:t>
            </a:r>
            <a:r>
              <a:rPr lang="ru-RU" dirty="0" err="1" smtClean="0"/>
              <a:t>Clusters</a:t>
            </a:r>
            <a:r>
              <a:rPr lang="ru-RU" dirty="0" smtClean="0"/>
              <a:t> </a:t>
            </a:r>
            <a:r>
              <a:rPr lang="ru-RU" dirty="0" err="1" smtClean="0"/>
              <a:t>of</a:t>
            </a:r>
            <a:r>
              <a:rPr lang="ru-RU" dirty="0" smtClean="0"/>
              <a:t> </a:t>
            </a:r>
            <a:r>
              <a:rPr lang="ru-RU" dirty="0" err="1" smtClean="0"/>
              <a:t>Workstations</a:t>
            </a:r>
            <a:r>
              <a:rPr lang="ru-RU" dirty="0" smtClean="0"/>
              <a:t>) – кластеры рабочих станций состоят из нескольких персональных компьютеров или рабочих станций. Эти компьютеры соединены высокоскоростной сетью и снабжены специальным ПО. Предназначены для решения «больших» задач.</a:t>
            </a:r>
          </a:p>
          <a:p>
            <a:pPr marL="0" indent="0" algn="just">
              <a:buNone/>
            </a:pPr>
            <a:endParaRPr lang="ru-RU" dirty="0" smtClean="0"/>
          </a:p>
          <a:p>
            <a:pPr marL="0" indent="0" algn="just">
              <a:buNone/>
            </a:pPr>
            <a:r>
              <a:rPr lang="ru-RU" dirty="0" smtClean="0"/>
              <a:t>В виде кластеров могут быть организованы веб-серверы. Если частота обращения в страницам сайта исчисляется тысячами в секунду, то дешевле организовать кластер из нескольких сотен (или тысяч) серверов и распределить между ними нагрузку. Такие кластеры называются серверными фермами (</a:t>
            </a:r>
            <a:r>
              <a:rPr lang="ru-RU" dirty="0" err="1" smtClean="0"/>
              <a:t>server</a:t>
            </a:r>
            <a:r>
              <a:rPr lang="ru-RU" dirty="0" smtClean="0"/>
              <a:t> </a:t>
            </a:r>
            <a:r>
              <a:rPr lang="ru-RU" dirty="0" err="1" smtClean="0"/>
              <a:t>farms</a:t>
            </a:r>
            <a:r>
              <a:rPr lang="ru-RU" dirty="0" smtClean="0"/>
              <a:t>).</a:t>
            </a:r>
            <a:endParaRPr lang="ru-RU" dirty="0"/>
          </a:p>
        </p:txBody>
      </p:sp>
    </p:spTree>
    <p:extLst>
      <p:ext uri="{BB962C8B-B14F-4D97-AF65-F5344CB8AC3E}">
        <p14:creationId xmlns:p14="http://schemas.microsoft.com/office/powerpoint/2010/main" val="1901663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77500" lnSpcReduction="20000"/>
          </a:bodyPr>
          <a:lstStyle/>
          <a:p>
            <a:pPr marL="0" indent="0" algn="just">
              <a:buNone/>
            </a:pPr>
            <a:r>
              <a:rPr lang="ru-RU" b="1" dirty="0" err="1" smtClean="0"/>
              <a:t>Мэйнфреймы</a:t>
            </a:r>
            <a:endParaRPr lang="ru-RU" b="1" dirty="0" smtClean="0"/>
          </a:p>
          <a:p>
            <a:pPr marL="0" indent="0" algn="just">
              <a:buNone/>
            </a:pPr>
            <a:r>
              <a:rPr lang="ru-RU" dirty="0" smtClean="0"/>
              <a:t>Это большие компьютеры, размером с комнату. В большинстве случаев эти системы – потомки больших компьютеров IBM 360/370. Обычно они работают не намного быстрее, чем мощные серверы, но у них выше скорость процессов ввода/вывода, обладают большим дисковым пространством. Эти системы дорогие. Многие компании считают, что выгоднее вложить деньги в такую систему, чем переписывать все программное обеспечение под персональные компьютеры. Именно из-за этих систем и возникла проблема 2000 года.</a:t>
            </a:r>
          </a:p>
          <a:p>
            <a:pPr marL="0" indent="0" algn="just">
              <a:buNone/>
            </a:pPr>
            <a:endParaRPr lang="ru-RU" dirty="0" smtClean="0"/>
          </a:p>
          <a:p>
            <a:pPr marL="0" indent="0" algn="just">
              <a:buNone/>
            </a:pPr>
            <a:r>
              <a:rPr lang="ru-RU" dirty="0" smtClean="0"/>
              <a:t>В последнее время под влиянием Интернета наблюдается возрождение </a:t>
            </a:r>
            <a:r>
              <a:rPr lang="ru-RU" dirty="0" err="1" smtClean="0"/>
              <a:t>мэйнфреймов</a:t>
            </a:r>
            <a:r>
              <a:rPr lang="ru-RU" dirty="0" smtClean="0"/>
              <a:t> как полноценной категории компьютеров. Они занимают нишу мощных серверов Интернета, способных обрабатывать огромное количество транзакций в секунду.</a:t>
            </a:r>
          </a:p>
          <a:p>
            <a:pPr marL="0" indent="0" algn="just">
              <a:buNone/>
            </a:pPr>
            <a:endParaRPr lang="ru-RU" dirty="0" smtClean="0"/>
          </a:p>
          <a:p>
            <a:pPr marL="0" indent="0" algn="just">
              <a:buNone/>
            </a:pPr>
            <a:r>
              <a:rPr lang="ru-RU" dirty="0" smtClean="0"/>
              <a:t>До последнего времени существовала еще одна категория вычислительных машин – суперкомпьютеры. Это системы с высокопроизводительными процессорами, высокоскоростные диски, сетевые интерфейсы. Сейчас, когда вычислительные возможности, аналогичные тем, которые предлагают суперкомпьютеры реализуются в виде кластеров, эта категория компьютеров постепенно отмирает.</a:t>
            </a:r>
            <a:endParaRPr lang="ru-RU" dirty="0"/>
          </a:p>
        </p:txBody>
      </p:sp>
    </p:spTree>
    <p:extLst>
      <p:ext uri="{BB962C8B-B14F-4D97-AF65-F5344CB8AC3E}">
        <p14:creationId xmlns:p14="http://schemas.microsoft.com/office/powerpoint/2010/main" val="462169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4.4 СЕМЕЙСТВА КОМПЬЮТЕРОВ</a:t>
            </a:r>
            <a:br>
              <a:rPr lang="ru-RU" b="1" dirty="0" smtClean="0"/>
            </a:br>
            <a:r>
              <a:rPr lang="ru-RU" sz="3600" b="1" dirty="0" smtClean="0"/>
              <a:t>4.4.1 </a:t>
            </a:r>
            <a:r>
              <a:rPr lang="ru-RU" sz="3600" b="1" dirty="0" err="1" smtClean="0"/>
              <a:t>Pentium</a:t>
            </a:r>
            <a:r>
              <a:rPr lang="ru-RU" sz="3600" b="1" dirty="0" smtClean="0"/>
              <a:t> 4</a:t>
            </a:r>
            <a:endParaRPr lang="ru-RU" sz="3600" b="1" dirty="0"/>
          </a:p>
        </p:txBody>
      </p:sp>
      <p:sp>
        <p:nvSpPr>
          <p:cNvPr id="3" name="Объект 2"/>
          <p:cNvSpPr>
            <a:spLocks noGrp="1"/>
          </p:cNvSpPr>
          <p:nvPr>
            <p:ph idx="1"/>
          </p:nvPr>
        </p:nvSpPr>
        <p:spPr/>
        <p:txBody>
          <a:bodyPr>
            <a:normAutofit fontScale="55000" lnSpcReduction="20000"/>
          </a:bodyPr>
          <a:lstStyle/>
          <a:p>
            <a:pPr marL="0" indent="0" algn="just">
              <a:buNone/>
            </a:pPr>
            <a:r>
              <a:rPr lang="ru-RU" dirty="0" smtClean="0"/>
              <a:t>В 1968 году Роберт </a:t>
            </a:r>
            <a:r>
              <a:rPr lang="ru-RU" dirty="0" err="1" smtClean="0"/>
              <a:t>Нойс</a:t>
            </a:r>
            <a:r>
              <a:rPr lang="ru-RU" dirty="0" smtClean="0"/>
              <a:t>, изобретатель кремниевой интегральной схемы, Гордон </a:t>
            </a:r>
            <a:r>
              <a:rPr lang="ru-RU" dirty="0" err="1" smtClean="0"/>
              <a:t>Мур</a:t>
            </a:r>
            <a:r>
              <a:rPr lang="ru-RU" dirty="0" smtClean="0"/>
              <a:t> и Артур Рок, капиталист из Сан-Франциско, основали корпорацию </a:t>
            </a:r>
            <a:r>
              <a:rPr lang="ru-RU" dirty="0" err="1" smtClean="0"/>
              <a:t>Intel</a:t>
            </a:r>
            <a:r>
              <a:rPr lang="ru-RU" dirty="0" smtClean="0"/>
              <a:t> для производства микросхем. Сначала дела шли не очень хорошо. В 60-х годах калькуляторы были размером с принтер и весили 20 кг.</a:t>
            </a:r>
          </a:p>
          <a:p>
            <a:pPr marL="0" indent="0" algn="just">
              <a:buNone/>
            </a:pPr>
            <a:endParaRPr lang="ru-RU" dirty="0" smtClean="0"/>
          </a:p>
          <a:p>
            <a:pPr marL="0" indent="0" algn="just">
              <a:buNone/>
            </a:pPr>
            <a:r>
              <a:rPr lang="ru-RU" dirty="0" smtClean="0"/>
              <a:t>В 1969 году японская фирма </a:t>
            </a:r>
            <a:r>
              <a:rPr lang="ru-RU" dirty="0" err="1" smtClean="0"/>
              <a:t>Buscom</a:t>
            </a:r>
            <a:r>
              <a:rPr lang="ru-RU" dirty="0" smtClean="0"/>
              <a:t> обратилась к компании </a:t>
            </a:r>
            <a:r>
              <a:rPr lang="ru-RU" dirty="0" err="1" smtClean="0"/>
              <a:t>Intel</a:t>
            </a:r>
            <a:r>
              <a:rPr lang="ru-RU" dirty="0" smtClean="0"/>
              <a:t> с просьбой выпустить 12 несерийных микросхем. Инженер </a:t>
            </a:r>
            <a:r>
              <a:rPr lang="ru-RU" dirty="0" err="1" smtClean="0"/>
              <a:t>Тэд</a:t>
            </a:r>
            <a:r>
              <a:rPr lang="ru-RU" dirty="0" smtClean="0"/>
              <a:t> </a:t>
            </a:r>
            <a:r>
              <a:rPr lang="ru-RU" dirty="0" err="1" smtClean="0"/>
              <a:t>Хофф</a:t>
            </a:r>
            <a:r>
              <a:rPr lang="ru-RU" dirty="0" smtClean="0"/>
              <a:t> решил, что можно поместить 4-х битный универсальный процессор на одну микросхему. Так в 1970 году появился первый процессор на одной микросхеме, процессор 4004. В 1972 году </a:t>
            </a:r>
            <a:r>
              <a:rPr lang="ru-RU" dirty="0" err="1" smtClean="0"/>
              <a:t>Intel</a:t>
            </a:r>
            <a:r>
              <a:rPr lang="ru-RU" dirty="0" smtClean="0"/>
              <a:t> выпустила 8-битный процессор 8008.</a:t>
            </a:r>
          </a:p>
          <a:p>
            <a:pPr marL="0" indent="0" algn="just">
              <a:buNone/>
            </a:pPr>
            <a:endParaRPr lang="ru-RU" dirty="0" smtClean="0"/>
          </a:p>
          <a:p>
            <a:pPr marL="0" indent="0" algn="just">
              <a:buNone/>
            </a:pPr>
            <a:r>
              <a:rPr lang="ru-RU" dirty="0" smtClean="0"/>
              <a:t>Новая микросхема вызвала большой интерес и </a:t>
            </a:r>
            <a:r>
              <a:rPr lang="ru-RU" dirty="0" err="1" smtClean="0"/>
              <a:t>Intel</a:t>
            </a:r>
            <a:r>
              <a:rPr lang="ru-RU" dirty="0" smtClean="0"/>
              <a:t> начала разработку новой микросхемы, у которой предел обращения к памяти в 16 Кбайт был преодолен. Так появился 8080, выпущенный в 1974 году. Этот процессор произвел революцию.</a:t>
            </a:r>
          </a:p>
          <a:p>
            <a:pPr marL="0" indent="0" algn="just">
              <a:buNone/>
            </a:pPr>
            <a:endParaRPr lang="ru-RU" dirty="0" smtClean="0"/>
          </a:p>
          <a:p>
            <a:pPr marL="0" indent="0" algn="just">
              <a:buNone/>
            </a:pPr>
            <a:r>
              <a:rPr lang="ru-RU" dirty="0" smtClean="0"/>
              <a:t>1978 год – процессор 8086. Он имел 16-разрядные внутренние регистры, 16-разрядные внутренние и внешние шины данных и мог адресовать до 1 Мб физической памяти. Быстродействие – 0,8 MIPS (миллион оп/с).</a:t>
            </a:r>
          </a:p>
          <a:p>
            <a:pPr marL="0" indent="0" algn="just">
              <a:buNone/>
            </a:pPr>
            <a:endParaRPr lang="ru-RU" dirty="0" smtClean="0"/>
          </a:p>
          <a:p>
            <a:pPr marL="0" indent="0" algn="just">
              <a:buNone/>
            </a:pPr>
            <a:r>
              <a:rPr lang="ru-RU" dirty="0" smtClean="0"/>
              <a:t>Затем появился 8088, с такой же архитектурой, как у 8086. Он имел шину не 16, а 8 бит, работал медленнее, но был дешевле. Когда фирма IBM выбрала 8088 для IBM PC, эта микросхема стала эталоном в производстве персональных компьютеров.</a:t>
            </a:r>
            <a:endParaRPr lang="ru-RU" dirty="0"/>
          </a:p>
        </p:txBody>
      </p:sp>
    </p:spTree>
    <p:extLst>
      <p:ext uri="{BB962C8B-B14F-4D97-AF65-F5344CB8AC3E}">
        <p14:creationId xmlns:p14="http://schemas.microsoft.com/office/powerpoint/2010/main" val="930318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77500" lnSpcReduction="20000"/>
          </a:bodyPr>
          <a:lstStyle/>
          <a:p>
            <a:pPr marL="0" indent="0" algn="just">
              <a:buNone/>
            </a:pPr>
            <a:r>
              <a:rPr lang="ru-RU" dirty="0" smtClean="0"/>
              <a:t>В начале 80-х годов </a:t>
            </a:r>
            <a:r>
              <a:rPr lang="ru-RU" dirty="0" err="1" smtClean="0"/>
              <a:t>Intel</a:t>
            </a:r>
            <a:r>
              <a:rPr lang="ru-RU" dirty="0" smtClean="0"/>
              <a:t> разработала 80286, совместимый с 8086. Он уже мог адресовать до 16 Мб физической памяти, имел специальный защищенный режим работы, который обеспечивал гибкий механизм адресации, управление доступом к памяти, управление привилегиями и т.п. Система команд также была расширена, а быстродействие достигало 2,7 MIPS.</a:t>
            </a:r>
          </a:p>
          <a:p>
            <a:pPr marL="0" indent="0" algn="just">
              <a:buNone/>
            </a:pPr>
            <a:endParaRPr lang="ru-RU" dirty="0" smtClean="0"/>
          </a:p>
          <a:p>
            <a:pPr marL="0" indent="0" algn="just">
              <a:buNone/>
            </a:pPr>
            <a:r>
              <a:rPr lang="ru-RU" dirty="0" smtClean="0"/>
              <a:t>Intel386 (1985) – это уже полностью 32-разрядный микропроцессор с 32-разрядными внутренними регистрами и шинами данных. Его адресное пространство – 4 Гб. Добавлены страничный механизм и добавлен новый режим работы V86, который обеспечивал совместимость данного микропроцессора с программами, написанными для предыдущих устройств серии. Внутренняя архитектура микропроцессора Intel386 позволила организовать параллельное выполнение нескольких операций (выборка команд, декодирование, исполнение команд) что позволило увеличить быстродействие до 6 MIPS. Приблизительно в это же время была разработана новая операционная система </a:t>
            </a:r>
            <a:r>
              <a:rPr lang="ru-RU" dirty="0" err="1" smtClean="0"/>
              <a:t>Windows</a:t>
            </a:r>
            <a:r>
              <a:rPr lang="ru-RU" dirty="0" smtClean="0"/>
              <a:t>.</a:t>
            </a:r>
          </a:p>
          <a:p>
            <a:pPr marL="0" indent="0" algn="just">
              <a:buNone/>
            </a:pPr>
            <a:endParaRPr lang="ru-RU" dirty="0" smtClean="0"/>
          </a:p>
          <a:p>
            <a:pPr marL="0" indent="0" algn="just">
              <a:buNone/>
            </a:pPr>
            <a:r>
              <a:rPr lang="ru-RU" dirty="0" smtClean="0"/>
              <a:t>В 1989 г. выпущен микропроцессор Intel486, который содержал интегрированное устройство вычислений с плавающей точкой (FPU) и внутреннюю кэш-память для данных и команд.</a:t>
            </a:r>
          </a:p>
        </p:txBody>
      </p:sp>
    </p:spTree>
    <p:extLst>
      <p:ext uri="{BB962C8B-B14F-4D97-AF65-F5344CB8AC3E}">
        <p14:creationId xmlns:p14="http://schemas.microsoft.com/office/powerpoint/2010/main" val="8194783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77500" lnSpcReduction="20000"/>
          </a:bodyPr>
          <a:lstStyle/>
          <a:p>
            <a:pPr marL="0" indent="0" algn="just">
              <a:buNone/>
            </a:pPr>
            <a:r>
              <a:rPr lang="ru-RU" dirty="0" smtClean="0"/>
              <a:t>В 1993 году был создан первый микропроцессор семейства P5 – </a:t>
            </a:r>
            <a:r>
              <a:rPr lang="ru-RU" dirty="0" err="1" smtClean="0"/>
              <a:t>Pentium</a:t>
            </a:r>
            <a:r>
              <a:rPr lang="ru-RU" dirty="0" smtClean="0"/>
              <a:t>, характеризующийся значительно более совершенной архитектурой. В этих процессорах устройство целочисленных вычислений имело два практически идентичных блока, в которых различные команды могли выполняться параллельно. Были доработаны модули, отвечающие за выборку и декодирование команд: была предусмотрена возможность прогнозировать действия процессора, путем осуществления предвыборку и </a:t>
            </a:r>
            <a:r>
              <a:rPr lang="ru-RU" dirty="0" err="1" smtClean="0"/>
              <a:t>предекодирование</a:t>
            </a:r>
            <a:r>
              <a:rPr lang="ru-RU" dirty="0" smtClean="0"/>
              <a:t> команд еще до получения результатов предыдущих команд. Переработано FPU с целью повышения его быстродействия. Были внесены некоторые изменения в архитектуру процессов: появилась поддержка объемных страниц, более гибким стал режим V86, введены дополнительные средства внутренней самодиагностики. Быстродействие таких процессоров могло достигать 100 MIPS.</a:t>
            </a:r>
          </a:p>
          <a:p>
            <a:pPr marL="0" indent="0" algn="just">
              <a:buNone/>
            </a:pPr>
            <a:endParaRPr lang="ru-RU" dirty="0" smtClean="0"/>
          </a:p>
          <a:p>
            <a:pPr marL="0" indent="0" algn="just">
              <a:buNone/>
            </a:pPr>
            <a:r>
              <a:rPr lang="ru-RU" dirty="0" smtClean="0"/>
              <a:t>В 1993-1997 </a:t>
            </a:r>
            <a:r>
              <a:rPr lang="ru-RU" dirty="0" err="1" smtClean="0"/>
              <a:t>Intel</a:t>
            </a:r>
            <a:r>
              <a:rPr lang="ru-RU" dirty="0" smtClean="0"/>
              <a:t> продолжал работу по совершенствованию архитектуры своих процессоров. Был выпущен </a:t>
            </a:r>
            <a:r>
              <a:rPr lang="ru-RU" dirty="0" err="1" smtClean="0"/>
              <a:t>Pentium</a:t>
            </a:r>
            <a:r>
              <a:rPr lang="ru-RU" dirty="0" smtClean="0"/>
              <a:t> </a:t>
            </a:r>
            <a:r>
              <a:rPr lang="ru-RU" dirty="0" err="1" smtClean="0"/>
              <a:t>Pro</a:t>
            </a:r>
            <a:r>
              <a:rPr lang="ru-RU" dirty="0" smtClean="0"/>
              <a:t> – микропроцессор архитектуры P6, которая стала основной для более поздних микропроцессоров, вплоть до </a:t>
            </a:r>
            <a:r>
              <a:rPr lang="ru-RU" dirty="0" err="1" smtClean="0"/>
              <a:t>Pentium</a:t>
            </a:r>
            <a:r>
              <a:rPr lang="ru-RU" dirty="0" smtClean="0"/>
              <a:t> III. В этих процессорах: четыре модуля параллельно осуществляли выполнение команд, предвыборка дополнилась возможностями предсказания ветвлений, кэш-память стала двухуровневой, введена расширенная система обработки мультимедийной информации (MMX).</a:t>
            </a:r>
            <a:endParaRPr lang="ru-RU" dirty="0"/>
          </a:p>
        </p:txBody>
      </p:sp>
    </p:spTree>
    <p:extLst>
      <p:ext uri="{BB962C8B-B14F-4D97-AF65-F5344CB8AC3E}">
        <p14:creationId xmlns:p14="http://schemas.microsoft.com/office/powerpoint/2010/main" val="55913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62500" lnSpcReduction="20000"/>
          </a:bodyPr>
          <a:lstStyle/>
          <a:p>
            <a:pPr marL="0" indent="0" algn="just">
              <a:buNone/>
            </a:pPr>
            <a:r>
              <a:rPr lang="ru-RU" dirty="0" err="1" smtClean="0"/>
              <a:t>Pentium</a:t>
            </a:r>
            <a:r>
              <a:rPr lang="ru-RU" dirty="0" smtClean="0"/>
              <a:t> II/III – их быстродействие может достигать 1000 MIPS, объем оперативной памяти до 64 Гб, внутренней кэш-памяти – 2 Мб. Система обработки мультимедийной информации была усовершенствована: в микропроцессор </a:t>
            </a:r>
            <a:r>
              <a:rPr lang="ru-RU" dirty="0" err="1" smtClean="0"/>
              <a:t>Pentium</a:t>
            </a:r>
            <a:r>
              <a:rPr lang="ru-RU" dirty="0" smtClean="0"/>
              <a:t> III были введены 70 новых так называемых SIMD-команд.</a:t>
            </a:r>
          </a:p>
          <a:p>
            <a:pPr marL="0" indent="0" algn="just">
              <a:buNone/>
            </a:pPr>
            <a:r>
              <a:rPr lang="ru-RU" dirty="0" smtClean="0"/>
              <a:t>Помимо основной линейки процессоров </a:t>
            </a:r>
            <a:r>
              <a:rPr lang="ru-RU" dirty="0" err="1" smtClean="0"/>
              <a:t>Intel</a:t>
            </a:r>
            <a:r>
              <a:rPr lang="ru-RU" dirty="0" smtClean="0"/>
              <a:t> разрабатывает специальные микросхемы. Например,</a:t>
            </a:r>
          </a:p>
          <a:p>
            <a:pPr marL="0" indent="0" algn="just">
              <a:buNone/>
            </a:pPr>
            <a:endParaRPr lang="ru-RU" dirty="0" smtClean="0"/>
          </a:p>
          <a:p>
            <a:pPr marL="0" indent="0" algn="just">
              <a:buNone/>
            </a:pPr>
            <a:r>
              <a:rPr lang="ru-RU" dirty="0" smtClean="0"/>
              <a:t>1. 1998 г. – </a:t>
            </a:r>
            <a:r>
              <a:rPr lang="ru-RU" dirty="0" err="1" smtClean="0"/>
              <a:t>Celeron</a:t>
            </a:r>
            <a:r>
              <a:rPr lang="ru-RU" dirty="0" smtClean="0"/>
              <a:t>, уступал по производительности </a:t>
            </a:r>
            <a:r>
              <a:rPr lang="ru-RU" dirty="0" err="1" smtClean="0"/>
              <a:t>Pentium</a:t>
            </a:r>
            <a:r>
              <a:rPr lang="ru-RU" dirty="0" smtClean="0"/>
              <a:t>, но и стоил дешевле.</a:t>
            </a:r>
          </a:p>
          <a:p>
            <a:pPr marL="0" indent="0" algn="just">
              <a:buNone/>
            </a:pPr>
            <a:r>
              <a:rPr lang="ru-RU" dirty="0" smtClean="0"/>
              <a:t>2. 1988 г., </a:t>
            </a:r>
            <a:r>
              <a:rPr lang="ru-RU" dirty="0" err="1" smtClean="0"/>
              <a:t>Xeon</a:t>
            </a:r>
            <a:r>
              <a:rPr lang="ru-RU" dirty="0" smtClean="0"/>
              <a:t> – имеет кэш-память большего объема, ускоренная внутренняя шина, усовершенствованные средства поддержки мультипроцессорного режима.</a:t>
            </a:r>
          </a:p>
          <a:p>
            <a:pPr marL="0" indent="0" algn="just">
              <a:buNone/>
            </a:pPr>
            <a:r>
              <a:rPr lang="ru-RU" dirty="0" smtClean="0"/>
              <a:t>3. </a:t>
            </a:r>
            <a:r>
              <a:rPr lang="ru-RU" dirty="0" err="1" smtClean="0"/>
              <a:t>Pentium</a:t>
            </a:r>
            <a:r>
              <a:rPr lang="ru-RU" dirty="0" smtClean="0"/>
              <a:t> 4 (2000 г.) – система основана на новом конструктивном решении, по традиции обошел все предыдущие модели по производительности. В версии с тактовой частотой в 3,06 ГГц была введена </a:t>
            </a:r>
            <a:r>
              <a:rPr lang="ru-RU" dirty="0" err="1" smtClean="0"/>
              <a:t>многопоточность</a:t>
            </a:r>
            <a:r>
              <a:rPr lang="ru-RU" dirty="0" smtClean="0"/>
              <a:t>. Для повышения скорости обработки звуковых и видеоданных был внедрен дополнительный набор SSE-команд.</a:t>
            </a:r>
          </a:p>
          <a:p>
            <a:pPr marL="0" indent="0" algn="just">
              <a:buNone/>
            </a:pPr>
            <a:r>
              <a:rPr lang="ru-RU" dirty="0" smtClean="0"/>
              <a:t>4. В 2003 г. Появилась микросхема </a:t>
            </a:r>
            <a:r>
              <a:rPr lang="ru-RU" dirty="0" err="1" smtClean="0"/>
              <a:t>Pentium</a:t>
            </a:r>
            <a:r>
              <a:rPr lang="ru-RU" dirty="0" smtClean="0"/>
              <a:t> M – мобильный.</a:t>
            </a:r>
          </a:p>
          <a:p>
            <a:pPr marL="0" indent="0" algn="just">
              <a:buNone/>
            </a:pPr>
            <a:endParaRPr lang="ru-RU" dirty="0" smtClean="0"/>
          </a:p>
          <a:p>
            <a:pPr marL="0" indent="0" algn="just">
              <a:buNone/>
            </a:pPr>
            <a:r>
              <a:rPr lang="ru-RU" dirty="0" smtClean="0"/>
              <a:t>Все микросхемы </a:t>
            </a:r>
            <a:r>
              <a:rPr lang="ru-RU" dirty="0" err="1" smtClean="0"/>
              <a:t>Intel</a:t>
            </a:r>
            <a:r>
              <a:rPr lang="ru-RU" dirty="0" smtClean="0"/>
              <a:t> обратно совместимы. Закон Мура применим и к процессорам. Однако возникает проблема теплоотдачи, что, вероятно, внесет коррективы в этот закон.</a:t>
            </a:r>
          </a:p>
          <a:p>
            <a:pPr marL="0" indent="0" algn="just">
              <a:buNone/>
            </a:pPr>
            <a:r>
              <a:rPr lang="ru-RU" dirty="0" smtClean="0"/>
              <a:t>В ноябре 2004 г. </a:t>
            </a:r>
            <a:r>
              <a:rPr lang="ru-RU" dirty="0" err="1" smtClean="0"/>
              <a:t>Intel</a:t>
            </a:r>
            <a:r>
              <a:rPr lang="ru-RU" dirty="0" smtClean="0"/>
              <a:t> прекратила выпуск </a:t>
            </a:r>
            <a:r>
              <a:rPr lang="ru-RU" dirty="0" err="1" smtClean="0"/>
              <a:t>Pentium</a:t>
            </a:r>
            <a:r>
              <a:rPr lang="ru-RU" dirty="0" smtClean="0"/>
              <a:t> 4 с тактовой частотой 4 ГГц из-за проблем с теплоотдачей. Проблему повышения быстродействия решают за счет размещения на одной микросхеме двух процессоров и увеличения объема кэш-памяти – память потребляет меньше энергии.</a:t>
            </a:r>
            <a:endParaRPr lang="ru-RU" dirty="0"/>
          </a:p>
        </p:txBody>
      </p:sp>
    </p:spTree>
    <p:extLst>
      <p:ext uri="{BB962C8B-B14F-4D97-AF65-F5344CB8AC3E}">
        <p14:creationId xmlns:p14="http://schemas.microsoft.com/office/powerpoint/2010/main" val="3355245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4.4.2 </a:t>
            </a:r>
            <a:r>
              <a:rPr lang="en-US" b="1" dirty="0" err="1" smtClean="0"/>
              <a:t>UltraSPARC</a:t>
            </a:r>
            <a:r>
              <a:rPr lang="en-US" b="1" dirty="0" smtClean="0"/>
              <a:t> III</a:t>
            </a:r>
            <a:endParaRPr lang="ru-RU" b="1" dirty="0"/>
          </a:p>
        </p:txBody>
      </p:sp>
      <p:sp>
        <p:nvSpPr>
          <p:cNvPr id="3" name="Объект 2"/>
          <p:cNvSpPr>
            <a:spLocks noGrp="1"/>
          </p:cNvSpPr>
          <p:nvPr>
            <p:ph idx="1"/>
          </p:nvPr>
        </p:nvSpPr>
        <p:spPr>
          <a:xfrm>
            <a:off x="838200" y="1542196"/>
            <a:ext cx="10912522" cy="4885899"/>
          </a:xfrm>
        </p:spPr>
        <p:txBody>
          <a:bodyPr>
            <a:normAutofit fontScale="55000" lnSpcReduction="20000"/>
          </a:bodyPr>
          <a:lstStyle/>
          <a:p>
            <a:pPr marL="0" indent="0" algn="just">
              <a:buNone/>
            </a:pPr>
            <a:r>
              <a:rPr lang="ru-RU" dirty="0" smtClean="0"/>
              <a:t>В 70-х годах в университетах очень популярной была ОС UNIX, но персональные компьютеры не подходили для этой системы. Энди </a:t>
            </a:r>
            <a:r>
              <a:rPr lang="ru-RU" dirty="0" err="1" smtClean="0"/>
              <a:t>Бехтольсхайм</a:t>
            </a:r>
            <a:r>
              <a:rPr lang="ru-RU" dirty="0" smtClean="0"/>
              <a:t> (аспирант из </a:t>
            </a:r>
            <a:r>
              <a:rPr lang="ru-RU" dirty="0" err="1" smtClean="0"/>
              <a:t>Стенфорда</a:t>
            </a:r>
            <a:r>
              <a:rPr lang="ru-RU" dirty="0" smtClean="0"/>
              <a:t>) разрешил эту проблему, самостоятельно построив рабочую станцию UNIX из стандартных компонентов, имеющихся в продаже и назвал ее SUN (сеть </a:t>
            </a:r>
            <a:r>
              <a:rPr lang="ru-RU" dirty="0" err="1" smtClean="0"/>
              <a:t>Стенфордского</a:t>
            </a:r>
            <a:r>
              <a:rPr lang="ru-RU" dirty="0" smtClean="0"/>
              <a:t> университета).</a:t>
            </a:r>
          </a:p>
          <a:p>
            <a:pPr marL="0" indent="0" algn="just">
              <a:buNone/>
            </a:pPr>
            <a:endParaRPr lang="ru-RU" dirty="0" smtClean="0"/>
          </a:p>
          <a:p>
            <a:pPr marL="0" indent="0" algn="just">
              <a:buNone/>
            </a:pPr>
            <a:r>
              <a:rPr lang="ru-RU" dirty="0" smtClean="0"/>
              <a:t>27-летний индиец </a:t>
            </a:r>
            <a:r>
              <a:rPr lang="ru-RU" dirty="0" err="1" smtClean="0"/>
              <a:t>Винод</a:t>
            </a:r>
            <a:r>
              <a:rPr lang="ru-RU" dirty="0" smtClean="0"/>
              <a:t> </a:t>
            </a:r>
            <a:r>
              <a:rPr lang="ru-RU" dirty="0" err="1" smtClean="0"/>
              <a:t>Косла</a:t>
            </a:r>
            <a:r>
              <a:rPr lang="ru-RU" dirty="0" smtClean="0"/>
              <a:t> предложил Энди </a:t>
            </a:r>
            <a:r>
              <a:rPr lang="ru-RU" dirty="0" err="1" smtClean="0"/>
              <a:t>Бехтольсхайму</a:t>
            </a:r>
            <a:r>
              <a:rPr lang="ru-RU" dirty="0" smtClean="0"/>
              <a:t>  организовать компанию по производству рабочих станций SUN. Он нанял также аспиранта Скотта Мак-</a:t>
            </a:r>
            <a:r>
              <a:rPr lang="ru-RU" dirty="0" err="1" smtClean="0"/>
              <a:t>Нили</a:t>
            </a:r>
            <a:r>
              <a:rPr lang="ru-RU" dirty="0" smtClean="0"/>
              <a:t> и программиста Билла </a:t>
            </a:r>
            <a:r>
              <a:rPr lang="ru-RU" dirty="0" err="1" smtClean="0"/>
              <a:t>Джоя</a:t>
            </a:r>
            <a:r>
              <a:rPr lang="ru-RU" dirty="0" smtClean="0"/>
              <a:t>, главного создателя системы UNIX. Они организовали компанию </a:t>
            </a:r>
            <a:r>
              <a:rPr lang="ru-RU" dirty="0" err="1" smtClean="0"/>
              <a:t>Sun</a:t>
            </a:r>
            <a:r>
              <a:rPr lang="ru-RU" dirty="0" smtClean="0"/>
              <a:t> </a:t>
            </a:r>
            <a:r>
              <a:rPr lang="ru-RU" dirty="0" err="1" smtClean="0"/>
              <a:t>Microsystems</a:t>
            </a:r>
            <a:r>
              <a:rPr lang="ru-RU" dirty="0" smtClean="0"/>
              <a:t>. Первый компьютер был оснащен процессором </a:t>
            </a:r>
            <a:r>
              <a:rPr lang="ru-RU" dirty="0" err="1" smtClean="0"/>
              <a:t>Motorola</a:t>
            </a:r>
            <a:r>
              <a:rPr lang="ru-RU" dirty="0" smtClean="0"/>
              <a:t> 68020 и имел большой успех, так же, как и последующие модели. Они были мощнее персональных компьютеров и имели аппаратные и программные средства работы в сети ARPANET (предшественник </a:t>
            </a:r>
            <a:r>
              <a:rPr lang="ru-RU" dirty="0" err="1" smtClean="0"/>
              <a:t>Internet</a:t>
            </a:r>
            <a:r>
              <a:rPr lang="ru-RU" dirty="0" smtClean="0"/>
              <a:t>). В 1987 году компания решила разработать свой собственный процессор, основанном на революционном проекте Калифорнийского университета (RISC II). Этот процессор назывался SPARC (</a:t>
            </a:r>
            <a:r>
              <a:rPr lang="ru-RU" dirty="0" err="1" smtClean="0"/>
              <a:t>Scalable</a:t>
            </a:r>
            <a:r>
              <a:rPr lang="ru-RU" dirty="0" smtClean="0"/>
              <a:t> </a:t>
            </a:r>
            <a:r>
              <a:rPr lang="ru-RU" dirty="0" err="1" smtClean="0"/>
              <a:t>Processor</a:t>
            </a:r>
            <a:r>
              <a:rPr lang="ru-RU" dirty="0" smtClean="0"/>
              <a:t> </a:t>
            </a:r>
            <a:r>
              <a:rPr lang="ru-RU" dirty="0" err="1" smtClean="0"/>
              <a:t>ARCitecture</a:t>
            </a:r>
            <a:r>
              <a:rPr lang="ru-RU" dirty="0" smtClean="0"/>
              <a:t> – наращиваемая архитектура процессора).</a:t>
            </a:r>
          </a:p>
          <a:p>
            <a:pPr marL="0" indent="0" algn="just">
              <a:buNone/>
            </a:pPr>
            <a:endParaRPr lang="ru-RU" dirty="0" smtClean="0"/>
          </a:p>
          <a:p>
            <a:pPr marL="0" indent="0" algn="just">
              <a:buNone/>
            </a:pPr>
            <a:r>
              <a:rPr lang="ru-RU" dirty="0" smtClean="0"/>
              <a:t>В отличие от других компаний, </a:t>
            </a:r>
            <a:r>
              <a:rPr lang="ru-RU" dirty="0" err="1" smtClean="0"/>
              <a:t>Sun</a:t>
            </a:r>
            <a:r>
              <a:rPr lang="ru-RU" dirty="0" smtClean="0"/>
              <a:t> решила не производить процессоры, а предоставила патент нескольким компаниям. Так появились </a:t>
            </a:r>
            <a:r>
              <a:rPr lang="ru-RU" dirty="0" err="1" smtClean="0"/>
              <a:t>MicroSPARC</a:t>
            </a:r>
            <a:r>
              <a:rPr lang="ru-RU" dirty="0" smtClean="0"/>
              <a:t>, </a:t>
            </a:r>
            <a:r>
              <a:rPr lang="ru-RU" dirty="0" err="1" smtClean="0"/>
              <a:t>HyperSPARC</a:t>
            </a:r>
            <a:r>
              <a:rPr lang="ru-RU" dirty="0" smtClean="0"/>
              <a:t>, </a:t>
            </a:r>
            <a:r>
              <a:rPr lang="ru-RU" dirty="0" err="1" smtClean="0"/>
              <a:t>SuperSPARC</a:t>
            </a:r>
            <a:r>
              <a:rPr lang="ru-RU" dirty="0" smtClean="0"/>
              <a:t>, </a:t>
            </a:r>
            <a:r>
              <a:rPr lang="ru-RU" dirty="0" err="1" smtClean="0"/>
              <a:t>TurboSPARC</a:t>
            </a:r>
            <a:r>
              <a:rPr lang="ru-RU" dirty="0" smtClean="0"/>
              <a:t>.</a:t>
            </a:r>
          </a:p>
          <a:p>
            <a:pPr marL="0" indent="0" algn="just">
              <a:buNone/>
            </a:pPr>
            <a:endParaRPr lang="ru-RU" dirty="0" smtClean="0"/>
          </a:p>
          <a:p>
            <a:pPr marL="0" indent="0" algn="just">
              <a:buNone/>
            </a:pPr>
            <a:r>
              <a:rPr lang="ru-RU" dirty="0" smtClean="0"/>
              <a:t>Первый SPARC был 32-разрядным, а в 1995 году была разработана 64-разрядная версия. </a:t>
            </a:r>
            <a:r>
              <a:rPr lang="ru-RU" dirty="0" err="1" smtClean="0"/>
              <a:t>UltraSPARC</a:t>
            </a:r>
            <a:r>
              <a:rPr lang="ru-RU" dirty="0" smtClean="0"/>
              <a:t> с самого начала был предназначен для работы с изображениями, аудио, видео и мультимедиа вообще.</a:t>
            </a:r>
          </a:p>
          <a:p>
            <a:pPr marL="0" indent="0" algn="just">
              <a:buNone/>
            </a:pPr>
            <a:endParaRPr lang="ru-RU" dirty="0" smtClean="0"/>
          </a:p>
          <a:p>
            <a:pPr marL="0" indent="0" algn="just">
              <a:buNone/>
            </a:pPr>
            <a:r>
              <a:rPr lang="ru-RU" dirty="0" err="1" smtClean="0"/>
              <a:t>UltraSPARC</a:t>
            </a:r>
            <a:r>
              <a:rPr lang="ru-RU" dirty="0" smtClean="0"/>
              <a:t> IV </a:t>
            </a:r>
            <a:r>
              <a:rPr lang="ru-RU" dirty="0" err="1" smtClean="0"/>
              <a:t>представлят</a:t>
            </a:r>
            <a:r>
              <a:rPr lang="ru-RU" dirty="0" smtClean="0"/>
              <a:t> собой двухпроцессорный комплекс, где два процессора </a:t>
            </a:r>
            <a:r>
              <a:rPr lang="ru-RU" dirty="0" err="1" smtClean="0"/>
              <a:t>UltraSPARC</a:t>
            </a:r>
            <a:r>
              <a:rPr lang="ru-RU" dirty="0" smtClean="0"/>
              <a:t> III размещены на одной микросхеме с одним КЭШем.</a:t>
            </a:r>
            <a:endParaRPr lang="ru-RU" dirty="0"/>
          </a:p>
        </p:txBody>
      </p:sp>
    </p:spTree>
    <p:extLst>
      <p:ext uri="{BB962C8B-B14F-4D97-AF65-F5344CB8AC3E}">
        <p14:creationId xmlns:p14="http://schemas.microsoft.com/office/powerpoint/2010/main" val="4155090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4.4.3 Микросхема 8051</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Микросхема применяется во встроенных системах, ее история началась в 1976 году. В это время уже сформировался спрос на встраиваемые вычислительные устройства, а использовать процессор 8080 с дополнительными модулями памяти оказывалось дорого.</a:t>
            </a:r>
          </a:p>
          <a:p>
            <a:pPr marL="0" indent="0" algn="just">
              <a:buNone/>
            </a:pPr>
            <a:endParaRPr lang="ru-RU" dirty="0" smtClean="0"/>
          </a:p>
          <a:p>
            <a:pPr marL="0" indent="0" algn="just">
              <a:buNone/>
            </a:pPr>
            <a:r>
              <a:rPr lang="ru-RU" dirty="0" smtClean="0"/>
              <a:t>Модель 8748 (</a:t>
            </a:r>
            <a:r>
              <a:rPr lang="ru-RU" dirty="0" err="1" smtClean="0"/>
              <a:t>Intel</a:t>
            </a:r>
            <a:r>
              <a:rPr lang="ru-RU" dirty="0" smtClean="0"/>
              <a:t>) – микроконтроллер на основе 17 000 транзисторов, состоит из процессора типа 8080, постоянной памяти в 1 Кбайт для размещения программ, оперативной памяти 64 байт, 8-разрядный таймер, 27 шин ввода/вывода. Микросхема имела коммерческий успех.</a:t>
            </a:r>
          </a:p>
          <a:p>
            <a:pPr marL="0" indent="0" algn="just">
              <a:buNone/>
            </a:pPr>
            <a:endParaRPr lang="ru-RU" dirty="0" smtClean="0"/>
          </a:p>
          <a:p>
            <a:pPr marL="0" indent="0" algn="just">
              <a:buNone/>
            </a:pPr>
            <a:r>
              <a:rPr lang="ru-RU" dirty="0" smtClean="0"/>
              <a:t>Следующая модель 8051 на 60 000 транзисторах появилась в 1980 г., где процессор был более быстрый, 4К постоянной и 128 байт оперативной памяти, 32 шины ввода/вывода, последовательный порт и два 16-разрядных таймера. Вскоре вышли другие модификации и сформировалось семейство микроконтроллеров MSC-51.</a:t>
            </a:r>
          </a:p>
          <a:p>
            <a:pPr marL="0" indent="0" algn="just">
              <a:buNone/>
            </a:pPr>
            <a:endParaRPr lang="ru-RU" dirty="0" smtClean="0"/>
          </a:p>
          <a:p>
            <a:pPr marL="0" indent="0" algn="just">
              <a:buNone/>
            </a:pPr>
            <a:r>
              <a:rPr lang="ru-RU" dirty="0" smtClean="0"/>
              <a:t>Функциональность микросхем определялась программным обеспечением, которое прошивалось в постоянной памяти. Для создания ПО использовались модели 8751 и 8752, предусматривающие возможность тестирования ПО и перезаписи памяти, </a:t>
            </a:r>
            <a:r>
              <a:rPr lang="ru-RU" dirty="0" err="1" smtClean="0"/>
              <a:t>т.о</a:t>
            </a:r>
            <a:r>
              <a:rPr lang="ru-RU" dirty="0" smtClean="0"/>
              <a:t>. можно было корректировать и отлаживать ПО. Разработанное и отлаженное ПО передавалось производителю, который прошивал память программ уже без возможности перезаписи.</a:t>
            </a:r>
            <a:endParaRPr lang="ru-RU" dirty="0"/>
          </a:p>
        </p:txBody>
      </p:sp>
    </p:spTree>
    <p:extLst>
      <p:ext uri="{BB962C8B-B14F-4D97-AF65-F5344CB8AC3E}">
        <p14:creationId xmlns:p14="http://schemas.microsoft.com/office/powerpoint/2010/main" val="1693300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4.1.1 Языки, уровни и виртуальные машины</a:t>
            </a:r>
            <a:endParaRPr lang="ru-RU" b="1" dirty="0"/>
          </a:p>
        </p:txBody>
      </p:sp>
      <p:sp>
        <p:nvSpPr>
          <p:cNvPr id="3" name="Объект 2"/>
          <p:cNvSpPr>
            <a:spLocks noGrp="1"/>
          </p:cNvSpPr>
          <p:nvPr>
            <p:ph idx="1"/>
          </p:nvPr>
        </p:nvSpPr>
        <p:spPr/>
        <p:txBody>
          <a:bodyPr>
            <a:normAutofit fontScale="62500" lnSpcReduction="20000"/>
          </a:bodyPr>
          <a:lstStyle/>
          <a:p>
            <a:pPr marL="0" indent="0" algn="just">
              <a:buNone/>
            </a:pPr>
            <a:r>
              <a:rPr lang="ru-RU" dirty="0" smtClean="0"/>
              <a:t>Обозначим через Я1 – язык программирования, удобный для человека. Машинные команды также образуют некоторый язык, понятный компьютеру, который обозначим как Я0. Для того, чтобы перевести программы с языка Я1 на понятный компьютеру язык Я0 можно использовать следующие подходы.</a:t>
            </a:r>
          </a:p>
          <a:p>
            <a:pPr marL="0" indent="0" algn="just">
              <a:buNone/>
            </a:pPr>
            <a:endParaRPr lang="ru-RU" dirty="0" smtClean="0"/>
          </a:p>
          <a:p>
            <a:pPr marL="0" indent="0" algn="just">
              <a:buNone/>
            </a:pPr>
            <a:r>
              <a:rPr lang="ru-RU" dirty="0" smtClean="0"/>
              <a:t>Первый способ – замена каждой команды, написанной на языке Я1 эквивалентным набором команд, написанных на языке Я0. В этом случае компьютер выполняет новую программу, написанную на языке Я0 вместо старой, записанной на языке Я1. Такая технология называется трансляцией.</a:t>
            </a:r>
          </a:p>
          <a:p>
            <a:pPr marL="0" indent="0" algn="just">
              <a:buNone/>
            </a:pPr>
            <a:endParaRPr lang="ru-RU" dirty="0" smtClean="0"/>
          </a:p>
          <a:p>
            <a:pPr marL="0" indent="0" algn="just">
              <a:buNone/>
            </a:pPr>
            <a:r>
              <a:rPr lang="ru-RU" dirty="0" smtClean="0"/>
              <a:t>Второй способ – написание программы на языке Я0, которая берет команды, написанные на языке Я1 в качестве исходных данных, рассматривает каждую команду по очереди и сразу выполняет эквивалентный набор команд языка Я0. Эта технология не требует составления новой программы на языке Я0, Эта технология называется интерпретацией, а программа, осуществляющая интерпретацию называется интерпретатором.</a:t>
            </a:r>
          </a:p>
          <a:p>
            <a:pPr marL="0" indent="0" algn="just">
              <a:buNone/>
            </a:pPr>
            <a:endParaRPr lang="ru-RU" dirty="0" smtClean="0"/>
          </a:p>
          <a:p>
            <a:pPr marL="0" indent="0" algn="just">
              <a:buNone/>
            </a:pPr>
            <a:r>
              <a:rPr lang="ru-RU" dirty="0" smtClean="0"/>
              <a:t>Различия между трансляцией и интерпретацией заключается в том, что при трансляции все программа Я1 переделывается в программу Я0 и программа Я1 может быть отброшена, а в память компьютера загружается программа Я0. При интерпретации каждая команда перекодируется и тут же выполняется.</a:t>
            </a:r>
            <a:endParaRPr lang="ru-RU" dirty="0"/>
          </a:p>
        </p:txBody>
      </p:sp>
    </p:spTree>
    <p:extLst>
      <p:ext uri="{BB962C8B-B14F-4D97-AF65-F5344CB8AC3E}">
        <p14:creationId xmlns:p14="http://schemas.microsoft.com/office/powerpoint/2010/main" val="1651932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85000" lnSpcReduction="20000"/>
          </a:bodyPr>
          <a:lstStyle/>
          <a:p>
            <a:pPr marL="0" indent="0" algn="just">
              <a:buNone/>
            </a:pPr>
            <a:r>
              <a:rPr lang="ru-RU" dirty="0" smtClean="0"/>
              <a:t>В настоящее время объем продаж микроконтроллеров на несколько порядков выше объема продаж процессоров </a:t>
            </a:r>
            <a:r>
              <a:rPr lang="ru-RU" dirty="0" err="1" smtClean="0"/>
              <a:t>Pentium</a:t>
            </a:r>
            <a:r>
              <a:rPr lang="ru-RU" dirty="0" smtClean="0"/>
              <a:t>, и только в 2001 году 8-разрядные стали продаваться лучше 4-х разрядных. Микросхемы серии 8051 одна из более распространенных.</a:t>
            </a:r>
          </a:p>
          <a:p>
            <a:pPr marL="0" indent="0" algn="just">
              <a:buNone/>
            </a:pPr>
            <a:endParaRPr lang="ru-RU" dirty="0" smtClean="0"/>
          </a:p>
          <a:p>
            <a:pPr marL="0" indent="0" algn="just">
              <a:buNone/>
            </a:pPr>
            <a:r>
              <a:rPr lang="ru-RU" dirty="0" smtClean="0"/>
              <a:t>Популярность объясняется ценой (10-15 центов в партии), производством микросхем по лицензии </a:t>
            </a:r>
            <a:r>
              <a:rPr lang="ru-RU" dirty="0" err="1" smtClean="0"/>
              <a:t>Intel</a:t>
            </a:r>
            <a:r>
              <a:rPr lang="ru-RU" dirty="0" smtClean="0"/>
              <a:t> занимаются множество фирм, поскольку микросхемы выпускаются давно, то для них имеется программное обеспечение и средства его разработки.</a:t>
            </a:r>
          </a:p>
          <a:p>
            <a:pPr marL="0" indent="0" algn="just">
              <a:buNone/>
            </a:pPr>
            <a:endParaRPr lang="ru-RU" dirty="0" smtClean="0"/>
          </a:p>
          <a:p>
            <a:pPr marL="0" indent="0" algn="just">
              <a:buNone/>
            </a:pPr>
            <a:r>
              <a:rPr lang="ru-RU" i="1" dirty="0" smtClean="0"/>
              <a:t>Актуальность архитектурных исследований. На одном из первых компьютеров мира EDSAC (1949 г., Кембридж) время такта 2 микросекунды (2*10-6), можно было 2*n операций выполнить за 18*n миллисекунд, т.е. 100 операций в секунду. Вычислительный узел суперкомпьютера HP V2600 время такта составляет 1.8 наносекунды (1.8*10-9 секунд), а пиковая производительность около 77 миллиардов арифметических операций в секунду. Таким образом производительность возросла в семьсот миллионов раз, а тактовая частота около 1000 раз.</a:t>
            </a:r>
            <a:endParaRPr lang="ru-RU" i="1" dirty="0"/>
          </a:p>
        </p:txBody>
      </p:sp>
    </p:spTree>
    <p:extLst>
      <p:ext uri="{BB962C8B-B14F-4D97-AF65-F5344CB8AC3E}">
        <p14:creationId xmlns:p14="http://schemas.microsoft.com/office/powerpoint/2010/main" val="3400292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1373193" y="1236350"/>
            <a:ext cx="9654198" cy="3697353"/>
          </a:xfrm>
          <a:prstGeom prst="rect">
            <a:avLst/>
          </a:prstGeom>
        </p:spPr>
      </p:pic>
    </p:spTree>
    <p:extLst>
      <p:ext uri="{BB962C8B-B14F-4D97-AF65-F5344CB8AC3E}">
        <p14:creationId xmlns:p14="http://schemas.microsoft.com/office/powerpoint/2010/main" val="103656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92500"/>
          </a:bodyPr>
          <a:lstStyle/>
          <a:p>
            <a:pPr marL="0" indent="0" algn="just">
              <a:buNone/>
            </a:pPr>
            <a:r>
              <a:rPr lang="ru-RU" dirty="0" smtClean="0"/>
              <a:t>На практике проще представить себе существование некоторого гипотетического компьютера, или виртуальной машины, для которой машинным языком является удобный для нас язык Я1, чем думать о трансляции и интерпретации. Назовем такую машину М1, а машину, понимающую язык Я0, машиной МО.</a:t>
            </a:r>
          </a:p>
          <a:p>
            <a:pPr marL="0" indent="0" algn="just">
              <a:buNone/>
            </a:pPr>
            <a:endParaRPr lang="ru-RU" dirty="0" smtClean="0"/>
          </a:p>
          <a:p>
            <a:pPr marL="0" indent="0" algn="just">
              <a:buNone/>
            </a:pPr>
            <a:r>
              <a:rPr lang="ru-RU" dirty="0" smtClean="0"/>
              <a:t>Хотелось бы сконструировать машину, для которой машинным языком был бы язык Я1, однако эта машина была бы слишком дорогой.</a:t>
            </a:r>
          </a:p>
          <a:p>
            <a:pPr marL="0" indent="0" algn="just">
              <a:buNone/>
            </a:pPr>
            <a:endParaRPr lang="ru-RU" dirty="0" smtClean="0"/>
          </a:p>
          <a:p>
            <a:pPr marL="0" indent="0" algn="just">
              <a:buNone/>
            </a:pPr>
            <a:r>
              <a:rPr lang="ru-RU" dirty="0" smtClean="0"/>
              <a:t>Для целесообразности трансляции и интерпретации необходимо, чтобы языки Я0 и Я1 не очень отличались друг от друга. Казалось бы, это требование находится в некотором противоречии с целью создания языка Я1, удобного для человека. Однако это противоречие разрешается следующим очевидным образом.</a:t>
            </a:r>
          </a:p>
          <a:p>
            <a:pPr marL="0" indent="0" algn="just">
              <a:buNone/>
            </a:pPr>
            <a:endParaRPr lang="ru-RU" dirty="0" smtClean="0"/>
          </a:p>
        </p:txBody>
      </p:sp>
    </p:spTree>
    <p:extLst>
      <p:ext uri="{BB962C8B-B14F-4D97-AF65-F5344CB8AC3E}">
        <p14:creationId xmlns:p14="http://schemas.microsoft.com/office/powerpoint/2010/main" val="3482987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a:bodyPr>
          <a:lstStyle/>
          <a:p>
            <a:pPr marL="0" indent="0" algn="just">
              <a:buNone/>
            </a:pPr>
            <a:r>
              <a:rPr lang="ru-RU" sz="2000" dirty="0" smtClean="0"/>
              <a:t>Создается следующий набор команд Я2, который в большей степени ориентирован на человека. Этому языку соответствует виртуальная машина М2, соответствующие трансляторы или интерпретаторы Я2-Я1 и т.д. Изобретение ряда языков, каждый из которых более удобен для человека, чем предыдущий может продолжаться до тех пор, пока мы не дойдем до подходящего. Каждый последующий язык рассматривает предыдущий как основу и поэтому можно представить компьютер в виде уровней.</a:t>
            </a:r>
            <a:endParaRPr lang="ru-RU" sz="2000" dirty="0"/>
          </a:p>
        </p:txBody>
      </p:sp>
      <p:pic>
        <p:nvPicPr>
          <p:cNvPr id="2" name="Рисунок 1"/>
          <p:cNvPicPr>
            <a:picLocks noChangeAspect="1"/>
          </p:cNvPicPr>
          <p:nvPr/>
        </p:nvPicPr>
        <p:blipFill>
          <a:blip r:embed="rId2"/>
          <a:stretch>
            <a:fillRect/>
          </a:stretch>
        </p:blipFill>
        <p:spPr>
          <a:xfrm>
            <a:off x="1605907" y="2427598"/>
            <a:ext cx="8980186" cy="3749365"/>
          </a:xfrm>
          <a:prstGeom prst="rect">
            <a:avLst/>
          </a:prstGeom>
        </p:spPr>
      </p:pic>
    </p:spTree>
    <p:extLst>
      <p:ext uri="{BB962C8B-B14F-4D97-AF65-F5344CB8AC3E}">
        <p14:creationId xmlns:p14="http://schemas.microsoft.com/office/powerpoint/2010/main" val="2494479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641445"/>
            <a:ext cx="10515600" cy="5535518"/>
          </a:xfrm>
        </p:spPr>
        <p:txBody>
          <a:bodyPr>
            <a:normAutofit/>
          </a:bodyPr>
          <a:lstStyle/>
          <a:p>
            <a:pPr marL="0" indent="0" algn="just">
              <a:buNone/>
            </a:pPr>
            <a:r>
              <a:rPr lang="ru-RU" sz="2000" dirty="0" smtClean="0"/>
              <a:t>Человеку, пишущему программы на языке </a:t>
            </a:r>
            <a:r>
              <a:rPr lang="ru-RU" sz="2000" dirty="0" err="1" smtClean="0"/>
              <a:t>Яn</a:t>
            </a:r>
            <a:r>
              <a:rPr lang="ru-RU" sz="2000" dirty="0" smtClean="0"/>
              <a:t> не обязательно знать об интерпретаторах и трансляторах более низких уровней. Большинство пользователей, использующих машину уровня n интересуются только этим уровнем. Однако для изучения работы компьютера необходимо иметь представление обо всех уровнях.</a:t>
            </a:r>
          </a:p>
          <a:p>
            <a:pPr marL="0" indent="0" algn="just">
              <a:buNone/>
            </a:pPr>
            <a:endParaRPr lang="ru-RU" sz="2000" dirty="0" smtClean="0"/>
          </a:p>
          <a:p>
            <a:pPr marL="0" indent="0" algn="just">
              <a:buNone/>
            </a:pPr>
            <a:r>
              <a:rPr lang="ru-RU" sz="2000" dirty="0" smtClean="0"/>
              <a:t>Деление на уровни является в некотором роде условным. Можно говорить о шести уровнях представления современного компьютера.</a:t>
            </a:r>
            <a:endParaRPr lang="ru-RU" sz="2000" dirty="0"/>
          </a:p>
        </p:txBody>
      </p:sp>
      <p:pic>
        <p:nvPicPr>
          <p:cNvPr id="5" name="Рисунок 4"/>
          <p:cNvPicPr>
            <a:picLocks noChangeAspect="1"/>
          </p:cNvPicPr>
          <p:nvPr/>
        </p:nvPicPr>
        <p:blipFill>
          <a:blip r:embed="rId2"/>
          <a:stretch>
            <a:fillRect/>
          </a:stretch>
        </p:blipFill>
        <p:spPr>
          <a:xfrm>
            <a:off x="3514364" y="3061853"/>
            <a:ext cx="5163271" cy="3115110"/>
          </a:xfrm>
          <a:prstGeom prst="rect">
            <a:avLst/>
          </a:prstGeom>
        </p:spPr>
      </p:pic>
      <p:sp>
        <p:nvSpPr>
          <p:cNvPr id="6" name="Прямоугольник 5"/>
          <p:cNvSpPr/>
          <p:nvPr/>
        </p:nvSpPr>
        <p:spPr>
          <a:xfrm>
            <a:off x="2801203" y="6310388"/>
            <a:ext cx="6096000" cy="646331"/>
          </a:xfrm>
          <a:prstGeom prst="rect">
            <a:avLst/>
          </a:prstGeom>
        </p:spPr>
        <p:txBody>
          <a:bodyPr>
            <a:spAutoFit/>
          </a:bodyPr>
          <a:lstStyle/>
          <a:p>
            <a:pPr algn="ctr"/>
            <a:r>
              <a:rPr lang="ru-RU" dirty="0" smtClean="0"/>
              <a:t>Рис. 4.2</a:t>
            </a:r>
          </a:p>
          <a:p>
            <a:pPr algn="ctr"/>
            <a:endParaRPr lang="ru-RU" dirty="0"/>
          </a:p>
        </p:txBody>
      </p:sp>
    </p:spTree>
    <p:extLst>
      <p:ext uri="{BB962C8B-B14F-4D97-AF65-F5344CB8AC3E}">
        <p14:creationId xmlns:p14="http://schemas.microsoft.com/office/powerpoint/2010/main" val="1540047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70000" lnSpcReduction="20000"/>
          </a:bodyPr>
          <a:lstStyle/>
          <a:p>
            <a:pPr marL="0" indent="0" algn="just">
              <a:buNone/>
            </a:pPr>
            <a:r>
              <a:rPr lang="ru-RU" dirty="0" smtClean="0"/>
              <a:t>На рисунке 4.2 отсутствует уровень физических устройств, расположенный ниже уровня 0. На этом уровне находятся электронные схемы, которые не являются предметом рассмотрения курса.</a:t>
            </a:r>
          </a:p>
          <a:p>
            <a:pPr marL="0" indent="0" algn="just">
              <a:buNone/>
            </a:pPr>
            <a:endParaRPr lang="ru-RU" dirty="0" smtClean="0"/>
          </a:p>
          <a:p>
            <a:pPr marL="0" indent="0" algn="just">
              <a:buNone/>
            </a:pPr>
            <a:r>
              <a:rPr lang="ru-RU" dirty="0" smtClean="0"/>
              <a:t>На самом нижнем уровне – цифровом логическом – объекты состоят из вентилей и хотя вентили являются электронными схемами, их работа может быть описана как цифровые средства. Вентили образуют биты памяти, которые в свою очередь, образуют регистры.</a:t>
            </a:r>
          </a:p>
          <a:p>
            <a:pPr marL="0" indent="0" algn="just">
              <a:buNone/>
            </a:pPr>
            <a:endParaRPr lang="ru-RU" dirty="0" smtClean="0"/>
          </a:p>
          <a:p>
            <a:pPr marL="0" indent="0" algn="just">
              <a:buNone/>
            </a:pPr>
            <a:r>
              <a:rPr lang="ru-RU" dirty="0" smtClean="0"/>
              <a:t>Следующий уровень – микроархитектурный. На этом уровне рассматриваются совокупности регистров, которые образуют локальную (или регистровую) память и арифметико-логическое устройство (АЛУ), предназначенное для выполнения простых операций.  Регистры вместе с АЛУ образуют тракт данных. Основная операция состоит в следующем: выбирается один или два регистра, АЛУ производит над ними некоторую операцию (например, сложение), результат помещается в один из регистров. В некоторых машинах тракт данных контролируется микропрограммой. На других контроль осуществляется аппаратными средствами.</a:t>
            </a:r>
          </a:p>
          <a:p>
            <a:pPr marL="0" indent="0" algn="just">
              <a:buNone/>
            </a:pPr>
            <a:endParaRPr lang="ru-RU" dirty="0" smtClean="0"/>
          </a:p>
          <a:p>
            <a:pPr marL="0" indent="0" algn="just">
              <a:buNone/>
            </a:pPr>
            <a:r>
              <a:rPr lang="ru-RU" dirty="0" smtClean="0"/>
              <a:t>Второй уровень – уровень архитектуры системы команд. Руководства по машинному языку, выпускаемые фирмами-производителями содержат информацию именно об этом уровне. Когда там описывается система команд, то описываются команды, выполняемые программой-интерпретатором или аппаратными средствами.</a:t>
            </a:r>
          </a:p>
          <a:p>
            <a:pPr marL="0" indent="0" algn="just">
              <a:buNone/>
            </a:pPr>
            <a:endParaRPr lang="ru-RU" dirty="0" smtClean="0"/>
          </a:p>
          <a:p>
            <a:pPr marL="0" indent="0" algn="just">
              <a:buNone/>
            </a:pPr>
            <a:endParaRPr lang="ru-RU" dirty="0"/>
          </a:p>
        </p:txBody>
      </p:sp>
    </p:spTree>
    <p:extLst>
      <p:ext uri="{BB962C8B-B14F-4D97-AF65-F5344CB8AC3E}">
        <p14:creationId xmlns:p14="http://schemas.microsoft.com/office/powerpoint/2010/main" val="2854137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92500" lnSpcReduction="10000"/>
          </a:bodyPr>
          <a:lstStyle/>
          <a:p>
            <a:pPr marL="0" indent="0" algn="just">
              <a:buNone/>
            </a:pPr>
            <a:r>
              <a:rPr lang="ru-RU" dirty="0" smtClean="0"/>
              <a:t>Второй уровень – уровень архитектуры системы команд. Руководства по машинному языку, выпускаемые фирмами-производителями содержат информацию именно об этом уровне. Когда там описывается система команд, то описываются команды, выполняемые программой-интерпретатором или аппаратными средствами.</a:t>
            </a:r>
          </a:p>
          <a:p>
            <a:pPr marL="0" indent="0" algn="just">
              <a:buNone/>
            </a:pPr>
            <a:endParaRPr lang="ru-RU" dirty="0" smtClean="0"/>
          </a:p>
          <a:p>
            <a:pPr marL="0" indent="0" algn="just">
              <a:buNone/>
            </a:pPr>
            <a:r>
              <a:rPr lang="ru-RU" dirty="0" smtClean="0"/>
              <a:t>Следующий третий уровень – уровень операционной системы – обычно гибридный. Большинство команд этого уровня имеется также и на уровне  архитектуры системы команд (команды, имеющиеся на одном уровне, также могут иметься и на других). Особенности уровня: новые команды, иная организация памяти, способность выполнять две и более программ одновременно и некоторые другие. Команды третьего уровня, идентичные командам второго, выполняются микропрограммой или аппаратными средствами, а не операционной системой. Часть команд (не имеющихся на втором уровне), выполняются операционной системой.</a:t>
            </a:r>
            <a:endParaRPr lang="ru-RU" dirty="0"/>
          </a:p>
        </p:txBody>
      </p:sp>
    </p:spTree>
    <p:extLst>
      <p:ext uri="{BB962C8B-B14F-4D97-AF65-F5344CB8AC3E}">
        <p14:creationId xmlns:p14="http://schemas.microsoft.com/office/powerpoint/2010/main" val="365291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5710</Words>
  <Application>Microsoft Office PowerPoint</Application>
  <PresentationFormat>Широкоэкранный</PresentationFormat>
  <Paragraphs>221</Paragraphs>
  <Slides>41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41</vt:i4>
      </vt:variant>
    </vt:vector>
  </HeadingPairs>
  <TitlesOfParts>
    <vt:vector size="45" baseType="lpstr">
      <vt:lpstr>Arial</vt:lpstr>
      <vt:lpstr>Calibri</vt:lpstr>
      <vt:lpstr>Calibri Light</vt:lpstr>
      <vt:lpstr>Тема Office</vt:lpstr>
      <vt:lpstr>Тема 4 Многоуровневая компьютерная организация</vt:lpstr>
      <vt:lpstr>Презентация PowerPoint</vt:lpstr>
      <vt:lpstr>4.1 Современные многоуровневые машины</vt:lpstr>
      <vt:lpstr>4.1.1 Языки, уровни и виртуальные машины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4.1.2 Развитие многоуровневых машин</vt:lpstr>
      <vt:lpstr>4.1.2.1. Изобретение микропрограммирования</vt:lpstr>
      <vt:lpstr>4.1.2.2 Изобретение операционной системы</vt:lpstr>
      <vt:lpstr>4.1.2.3 Перемещение функциональности на уровень микрокоманд</vt:lpstr>
      <vt:lpstr>4.1.2.4 Устранение микропрограммирования</vt:lpstr>
      <vt:lpstr>4.2 Развитие компьютерной архитектуры 4.2.1. Нулевое поколение – механические компьютеры (1642-1945)</vt:lpstr>
      <vt:lpstr>Презентация PowerPoint</vt:lpstr>
      <vt:lpstr>4.2.2 Первое поколение – электронные лампы (1945-1955)</vt:lpstr>
      <vt:lpstr>Презентация PowerPoint</vt:lpstr>
      <vt:lpstr>4.2.3.Второе поколение – транзисторы (1955-1965)</vt:lpstr>
      <vt:lpstr>Презентация PowerPoint</vt:lpstr>
      <vt:lpstr>4.2.4 Третье поколение – интегральные схемы (1965-1980)</vt:lpstr>
      <vt:lpstr>4.2.5. Четвертое поколение – сверхбольшие интегральные схемы</vt:lpstr>
      <vt:lpstr>Презентация PowerPoint</vt:lpstr>
      <vt:lpstr>4.2.6 Пятое поколение – невидимые компьютеры</vt:lpstr>
      <vt:lpstr>4.3 ТИПЫ КОМПЬЮТЕРОВ 4.3.1 Технологические аспекты</vt:lpstr>
      <vt:lpstr>4.3.2 Широкий спектр компьютеров</vt:lpstr>
      <vt:lpstr>Презентация PowerPoint</vt:lpstr>
      <vt:lpstr>Презентация PowerPoint</vt:lpstr>
      <vt:lpstr>Презентация PowerPoint</vt:lpstr>
      <vt:lpstr>Презентация PowerPoint</vt:lpstr>
      <vt:lpstr>4.4 СЕМЕЙСТВА КОМПЬЮТЕРОВ 4.4.1 Pentium 4</vt:lpstr>
      <vt:lpstr>Презентация PowerPoint</vt:lpstr>
      <vt:lpstr>Презентация PowerPoint</vt:lpstr>
      <vt:lpstr>Презентация PowerPoint</vt:lpstr>
      <vt:lpstr>4.4.2 UltraSPARC III</vt:lpstr>
      <vt:lpstr>4.4.3 Микросхема 8051</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4 Многоуровневая компьютерная организация</dc:title>
  <dc:creator>Учетная запись Майкрософт</dc:creator>
  <cp:lastModifiedBy>Учетная запись Майкрософт</cp:lastModifiedBy>
  <cp:revision>6</cp:revision>
  <dcterms:created xsi:type="dcterms:W3CDTF">2022-11-22T23:24:20Z</dcterms:created>
  <dcterms:modified xsi:type="dcterms:W3CDTF">2022-11-23T00:14:42Z</dcterms:modified>
</cp:coreProperties>
</file>