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4" r:id="rId5"/>
    <p:sldId id="259" r:id="rId6"/>
    <p:sldId id="260" r:id="rId7"/>
    <p:sldId id="261" r:id="rId8"/>
    <p:sldId id="265" r:id="rId9"/>
    <p:sldId id="266" r:id="rId10"/>
    <p:sldId id="267" r:id="rId11"/>
    <p:sldId id="268" r:id="rId12"/>
    <p:sldId id="262" r:id="rId13"/>
    <p:sldId id="263" r:id="rId14"/>
    <p:sldId id="269" r:id="rId15"/>
    <p:sldId id="270" r:id="rId16"/>
    <p:sldId id="274" r:id="rId17"/>
    <p:sldId id="271" r:id="rId18"/>
    <p:sldId id="275" r:id="rId19"/>
    <p:sldId id="280" r:id="rId20"/>
    <p:sldId id="272" r:id="rId21"/>
    <p:sldId id="273" r:id="rId22"/>
    <p:sldId id="281" r:id="rId23"/>
    <p:sldId id="276" r:id="rId24"/>
    <p:sldId id="277" r:id="rId25"/>
    <p:sldId id="285" r:id="rId26"/>
    <p:sldId id="286" r:id="rId27"/>
    <p:sldId id="278" r:id="rId28"/>
    <p:sldId id="287" r:id="rId29"/>
    <p:sldId id="288" r:id="rId30"/>
    <p:sldId id="279" r:id="rId31"/>
    <p:sldId id="282"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57" autoAdjust="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1DA56AC-784B-4F05-8A9F-6692E97982BB}"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176449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DA56AC-784B-4F05-8A9F-6692E97982BB}"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150137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DA56AC-784B-4F05-8A9F-6692E97982BB}"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320514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DA56AC-784B-4F05-8A9F-6692E97982BB}"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137779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1DA56AC-784B-4F05-8A9F-6692E97982BB}"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3129657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1DA56AC-784B-4F05-8A9F-6692E97982BB}" type="datetimeFigureOut">
              <a:rPr lang="ru-RU" smtClean="0"/>
              <a:t>23.11.2022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2885118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1DA56AC-784B-4F05-8A9F-6692E97982BB}" type="datetimeFigureOut">
              <a:rPr lang="ru-RU" smtClean="0"/>
              <a:t>23.11.2022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266604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1DA56AC-784B-4F05-8A9F-6692E97982BB}" type="datetimeFigureOut">
              <a:rPr lang="ru-RU" smtClean="0"/>
              <a:t>23.11.2022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73443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1DA56AC-784B-4F05-8A9F-6692E97982BB}" type="datetimeFigureOut">
              <a:rPr lang="ru-RU" smtClean="0"/>
              <a:t>23.11.2022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197165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1DA56AC-784B-4F05-8A9F-6692E97982BB}" type="datetimeFigureOut">
              <a:rPr lang="ru-RU" smtClean="0"/>
              <a:t>23.11.2022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282146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1DA56AC-784B-4F05-8A9F-6692E97982BB}" type="datetimeFigureOut">
              <a:rPr lang="ru-RU" smtClean="0"/>
              <a:t>23.11.2022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349660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A56AC-784B-4F05-8A9F-6692E97982BB}" type="datetimeFigureOut">
              <a:rPr lang="ru-RU" smtClean="0"/>
              <a:t>23.11.2022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D97C0-E19C-4D87-99E3-AE5183C31DED}" type="slidenum">
              <a:rPr lang="ru-RU" smtClean="0"/>
              <a:t>‹#›</a:t>
            </a:fld>
            <a:endParaRPr lang="ru-RU"/>
          </a:p>
        </p:txBody>
      </p:sp>
    </p:spTree>
    <p:extLst>
      <p:ext uri="{BB962C8B-B14F-4D97-AF65-F5344CB8AC3E}">
        <p14:creationId xmlns:p14="http://schemas.microsoft.com/office/powerpoint/2010/main" val="4181498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Тема 5. Организация компьютерных систем</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2587435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5.1.4. Параллелизм на уровне команд</a:t>
            </a:r>
            <a:endParaRPr lang="ru-RU" b="1" dirty="0"/>
          </a:p>
        </p:txBody>
      </p:sp>
      <p:sp>
        <p:nvSpPr>
          <p:cNvPr id="3" name="Объект 2"/>
          <p:cNvSpPr>
            <a:spLocks noGrp="1"/>
          </p:cNvSpPr>
          <p:nvPr>
            <p:ph idx="1"/>
          </p:nvPr>
        </p:nvSpPr>
        <p:spPr/>
        <p:txBody>
          <a:bodyPr/>
          <a:lstStyle/>
          <a:p>
            <a:pPr marL="0" indent="0" algn="just">
              <a:buNone/>
            </a:pPr>
            <a:r>
              <a:rPr lang="ru-RU" dirty="0" smtClean="0"/>
              <a:t>Параллелизм – возможность выполнять две и более операций одновременно. Существует две основные формы параллелизма: параллелизм на уровне команд и на уровне процессоров. В первом случае параллелизм осуществляется в пределах отдельных команд и обеспечивает выполнение большого количества команд в секунду. Во втором случае над одной задачей работают одновременно несколько процессоров. </a:t>
            </a:r>
          </a:p>
          <a:p>
            <a:pPr marL="0" indent="0" algn="just">
              <a:buNone/>
            </a:pPr>
            <a:endParaRPr lang="ru-RU" dirty="0" smtClean="0"/>
          </a:p>
          <a:p>
            <a:pPr marL="0" indent="0" algn="just">
              <a:buNone/>
            </a:pPr>
            <a:endParaRPr lang="ru-RU" dirty="0"/>
          </a:p>
        </p:txBody>
      </p:sp>
    </p:spTree>
    <p:extLst>
      <p:ext uri="{BB962C8B-B14F-4D97-AF65-F5344CB8AC3E}">
        <p14:creationId xmlns:p14="http://schemas.microsoft.com/office/powerpoint/2010/main" val="2586419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5.1.4.1. Конвейеры</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Главное препятствие высокой скорости выполнения команд является обращение в память. Для разрешения этой проблемы разработчики придумали средство для вызова команд  из памяти заранее. Эти команды помещались в набор регистров, который называется буфером выборки с упреждением.</a:t>
            </a:r>
          </a:p>
          <a:p>
            <a:pPr marL="0" indent="0" algn="just">
              <a:buNone/>
            </a:pPr>
            <a:endParaRPr lang="ru-RU" dirty="0" smtClean="0"/>
          </a:p>
          <a:p>
            <a:pPr marL="0" indent="0" algn="just">
              <a:buNone/>
            </a:pPr>
            <a:r>
              <a:rPr lang="ru-RU" dirty="0" smtClean="0"/>
              <a:t>Одним из самых простых и наиболее распространенным способов повышения быстродействия процессоров является конвейеризация процесса вычислений. В любом процессоре машинная команда проходит ряд этапов обработки, например: выборку команды из памяти (ВК), вычисление адреса операнда (ВА), выборку операнда из памяти (ВО), собственно выполнение операции.</a:t>
            </a:r>
          </a:p>
          <a:p>
            <a:pPr marL="0" indent="0" algn="just">
              <a:buNone/>
            </a:pPr>
            <a:endParaRPr lang="ru-RU" dirty="0" smtClean="0"/>
          </a:p>
          <a:p>
            <a:pPr marL="0" indent="0" algn="just">
              <a:buNone/>
            </a:pPr>
            <a:r>
              <a:rPr lang="ru-RU" dirty="0" smtClean="0"/>
              <a:t>В процессоре последовательной ЭВМ для выполнения этих функций используется единственное устройство, поэтому время выполнения команды равно: </a:t>
            </a:r>
            <a:r>
              <a:rPr lang="en-US" i="1" dirty="0" err="1"/>
              <a:t>t</a:t>
            </a:r>
            <a:r>
              <a:rPr lang="en-US" i="1" baseline="-25000" dirty="0" err="1"/>
              <a:t>k</a:t>
            </a:r>
            <a:r>
              <a:rPr lang="en-US" dirty="0"/>
              <a:t> =  </a:t>
            </a:r>
            <a:r>
              <a:rPr lang="en-US" i="1" dirty="0"/>
              <a:t>t</a:t>
            </a:r>
            <a:r>
              <a:rPr lang="ru-RU" baseline="-25000" dirty="0" err="1"/>
              <a:t>вк</a:t>
            </a:r>
            <a:r>
              <a:rPr lang="ru-RU" dirty="0"/>
              <a:t> + </a:t>
            </a:r>
            <a:r>
              <a:rPr lang="en-US" i="1" dirty="0"/>
              <a:t>t</a:t>
            </a:r>
            <a:r>
              <a:rPr lang="ru-RU" baseline="-25000" dirty="0" err="1"/>
              <a:t>ва</a:t>
            </a:r>
            <a:r>
              <a:rPr lang="ru-RU" dirty="0"/>
              <a:t> + </a:t>
            </a:r>
            <a:r>
              <a:rPr lang="en-US" i="1" dirty="0"/>
              <a:t>t</a:t>
            </a:r>
            <a:r>
              <a:rPr lang="ru-RU" baseline="-25000" dirty="0"/>
              <a:t>во</a:t>
            </a:r>
            <a:r>
              <a:rPr lang="ru-RU" dirty="0"/>
              <a:t> + </a:t>
            </a:r>
            <a:r>
              <a:rPr lang="en-US" i="1" dirty="0"/>
              <a:t>t</a:t>
            </a:r>
            <a:r>
              <a:rPr lang="ru-RU" baseline="-25000" dirty="0" err="1"/>
              <a:t>алу</a:t>
            </a:r>
            <a:r>
              <a:rPr lang="ru-RU" dirty="0"/>
              <a:t>.</a:t>
            </a:r>
          </a:p>
        </p:txBody>
      </p:sp>
    </p:spTree>
    <p:extLst>
      <p:ext uri="{BB962C8B-B14F-4D97-AF65-F5344CB8AC3E}">
        <p14:creationId xmlns:p14="http://schemas.microsoft.com/office/powerpoint/2010/main" val="319431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85000" lnSpcReduction="20000"/>
          </a:bodyPr>
          <a:lstStyle/>
          <a:p>
            <a:pPr marL="0" indent="0" algn="just">
              <a:buNone/>
            </a:pPr>
            <a:r>
              <a:rPr lang="ru-RU" dirty="0" smtClean="0"/>
              <a:t>Для того, чтобы уменьшить время выполнения команды можно для каждой функции ввести собственное оборудование. В таком процессоре любая команда проходит через все устройства, находясь на каждом этапе время </a:t>
            </a:r>
            <a:r>
              <a:rPr lang="ru-RU" dirty="0" err="1" smtClean="0"/>
              <a:t>Δt</a:t>
            </a:r>
            <a:r>
              <a:rPr lang="ru-RU" dirty="0" smtClean="0"/>
              <a:t>, постоянное для всех этапов.  Теперь, несмотря на то, что время выполнения операции может даже увеличиться, результаты выполнения команд появляются через интервалы времени </a:t>
            </a:r>
            <a:r>
              <a:rPr lang="el-GR" dirty="0"/>
              <a:t>Δ</a:t>
            </a:r>
            <a:r>
              <a:rPr lang="en-US" i="1" dirty="0"/>
              <a:t>t</a:t>
            </a:r>
            <a:r>
              <a:rPr lang="en-US" dirty="0"/>
              <a:t> = </a:t>
            </a:r>
            <a:r>
              <a:rPr lang="en-US" i="1" dirty="0" err="1"/>
              <a:t>t</a:t>
            </a:r>
            <a:r>
              <a:rPr lang="en-US" i="1" baseline="-25000" dirty="0" err="1"/>
              <a:t>k</a:t>
            </a:r>
            <a:r>
              <a:rPr lang="en-US" dirty="0"/>
              <a:t>/</a:t>
            </a:r>
            <a:r>
              <a:rPr lang="en-US" i="1" dirty="0"/>
              <a:t>n</a:t>
            </a:r>
            <a:r>
              <a:rPr lang="ru-RU" dirty="0" smtClean="0"/>
              <a:t>, где n – число этапов конвейера команд.</a:t>
            </a:r>
          </a:p>
          <a:p>
            <a:pPr marL="0" indent="0" algn="just">
              <a:buNone/>
            </a:pPr>
            <a:endParaRPr lang="ru-RU" dirty="0" smtClean="0"/>
          </a:p>
          <a:p>
            <a:pPr marL="0" indent="0" algn="just">
              <a:buNone/>
            </a:pPr>
            <a:r>
              <a:rPr lang="ru-RU" dirty="0" smtClean="0"/>
              <a:t>Приведенная временная диаграмма строилась в предположении, что в потоке отсутствуют команды условных переходов, все команды имеют одинаковое время прохождения каждого этапа.  Наличие команд условных переходов будет вынуждать переход к командам, которые в данный момент отсутствуют в конвейере, что потребует опустошения и повторного заполнения конвейера. Неодинаковая длина команд будет приводить к приостановке конвейера.</a:t>
            </a:r>
          </a:p>
          <a:p>
            <a:pPr marL="0" indent="0" algn="just">
              <a:buNone/>
            </a:pPr>
            <a:endParaRPr lang="ru-RU" dirty="0" smtClean="0"/>
          </a:p>
          <a:p>
            <a:pPr marL="0" indent="0" algn="just">
              <a:buNone/>
            </a:pPr>
            <a:r>
              <a:rPr lang="ru-RU" dirty="0"/>
              <a:t>Стандартный способ увеличения быстродействия конвейерного процессора состоит в следующем: в существующем варианте конвейера выбирается устройство с наибольшим временем срабатывания и разделяется на два или более устройств с меньшим временем срабатывания каждое.</a:t>
            </a:r>
            <a:endParaRPr lang="ru-RU" dirty="0" smtClean="0"/>
          </a:p>
        </p:txBody>
      </p:sp>
    </p:spTree>
    <p:extLst>
      <p:ext uri="{BB962C8B-B14F-4D97-AF65-F5344CB8AC3E}">
        <p14:creationId xmlns:p14="http://schemas.microsoft.com/office/powerpoint/2010/main" val="3150913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92500" lnSpcReduction="20000"/>
          </a:bodyPr>
          <a:lstStyle/>
          <a:p>
            <a:pPr marL="0" indent="0" algn="just">
              <a:buNone/>
            </a:pPr>
            <a:r>
              <a:rPr lang="ru-RU" dirty="0" smtClean="0"/>
              <a:t>На рис. 5.3 показан конвейер из 5 блоков, которые называются стадиями.</a:t>
            </a:r>
          </a:p>
          <a:p>
            <a:pPr marL="0" indent="0" algn="just">
              <a:buNone/>
            </a:pPr>
            <a:endParaRPr lang="ru-RU" dirty="0" smtClean="0"/>
          </a:p>
          <a:p>
            <a:pPr marL="0" indent="0" algn="just">
              <a:buNone/>
            </a:pPr>
            <a:endParaRPr lang="ru-RU" dirty="0" smtClean="0"/>
          </a:p>
          <a:p>
            <a:pPr marL="0" indent="0" algn="just">
              <a:buNone/>
            </a:pPr>
            <a:endParaRPr lang="ru-RU" dirty="0" smtClean="0"/>
          </a:p>
          <a:p>
            <a:pPr marL="0" indent="0" algn="just">
              <a:buNone/>
            </a:pPr>
            <a:r>
              <a:rPr lang="ru-RU" dirty="0" smtClean="0"/>
              <a:t> </a:t>
            </a:r>
          </a:p>
          <a:p>
            <a:pPr marL="0" indent="0" algn="just">
              <a:buNone/>
            </a:pPr>
            <a:endParaRPr lang="ru-RU" dirty="0" smtClean="0"/>
          </a:p>
          <a:p>
            <a:pPr marL="0" indent="0" algn="just">
              <a:buNone/>
            </a:pPr>
            <a:r>
              <a:rPr lang="ru-RU" dirty="0" smtClean="0"/>
              <a:t>Рассмотрим конвейеризация устройства выборки команд. Поскольку на каждый полученный в АЛУ результат происходит одна выборка команды из памяти, то время выборки команды не должно превышать времени выполнения операции в АЛУ. Но запоминающие устройства могут иметь цикл обращения в значительно превышающий требуемый цикл конвейера. Выходом из сложившейся ситуации может являться расслоение памяти – разделение ее на множество автономных по функционированию блоков. Число этих блоков </a:t>
            </a:r>
            <a:r>
              <a:rPr lang="en-US" i="1" dirty="0"/>
              <a:t>N</a:t>
            </a:r>
            <a:r>
              <a:rPr lang="en-US" dirty="0"/>
              <a:t> = </a:t>
            </a:r>
            <a:r>
              <a:rPr lang="en-US" i="1" dirty="0" err="1"/>
              <a:t>t</a:t>
            </a:r>
            <a:r>
              <a:rPr lang="en-US" i="1" baseline="-25000" dirty="0" err="1"/>
              <a:t>mem</a:t>
            </a:r>
            <a:r>
              <a:rPr lang="en-US" dirty="0"/>
              <a:t>/</a:t>
            </a:r>
            <a:r>
              <a:rPr lang="el-GR" dirty="0"/>
              <a:t>Δ</a:t>
            </a:r>
            <a:r>
              <a:rPr lang="en-US" i="1" dirty="0"/>
              <a:t>t</a:t>
            </a:r>
            <a:r>
              <a:rPr lang="ru-RU" dirty="0" smtClean="0"/>
              <a:t>, где </a:t>
            </a:r>
            <a:r>
              <a:rPr lang="en-US" i="1" dirty="0" err="1"/>
              <a:t>T</a:t>
            </a:r>
            <a:r>
              <a:rPr lang="en-US" i="1" baseline="-25000" dirty="0" err="1"/>
              <a:t>mem</a:t>
            </a:r>
            <a:r>
              <a:rPr lang="ru-RU" dirty="0" smtClean="0"/>
              <a:t> – время обращения в память, </a:t>
            </a:r>
            <a:r>
              <a:rPr lang="ru-RU" dirty="0" err="1" smtClean="0"/>
              <a:t>Δt</a:t>
            </a:r>
            <a:r>
              <a:rPr lang="ru-RU" dirty="0" smtClean="0"/>
              <a:t> – цикл конвейера. Обычно N выбирают как целую степень 2.</a:t>
            </a:r>
          </a:p>
        </p:txBody>
      </p:sp>
      <p:pic>
        <p:nvPicPr>
          <p:cNvPr id="2" name="Рисунок 1"/>
          <p:cNvPicPr>
            <a:picLocks noChangeAspect="1"/>
          </p:cNvPicPr>
          <p:nvPr/>
        </p:nvPicPr>
        <p:blipFill>
          <a:blip r:embed="rId2"/>
          <a:stretch>
            <a:fillRect/>
          </a:stretch>
        </p:blipFill>
        <p:spPr>
          <a:xfrm>
            <a:off x="3214471" y="1634836"/>
            <a:ext cx="5763057" cy="1274185"/>
          </a:xfrm>
          <a:prstGeom prst="rect">
            <a:avLst/>
          </a:prstGeom>
        </p:spPr>
      </p:pic>
    </p:spTree>
    <p:extLst>
      <p:ext uri="{BB962C8B-B14F-4D97-AF65-F5344CB8AC3E}">
        <p14:creationId xmlns:p14="http://schemas.microsoft.com/office/powerpoint/2010/main" val="2904476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lstStyle/>
          <a:p>
            <a:pPr marL="0" indent="0" algn="just">
              <a:buNone/>
            </a:pPr>
            <a:r>
              <a:rPr lang="ru-RU" dirty="0" smtClean="0"/>
              <a:t>Некоторые варианты такой памяти изображены на рис.5.4.</a:t>
            </a:r>
          </a:p>
          <a:p>
            <a:pPr marL="0" indent="0" algn="just">
              <a:buNone/>
            </a:pPr>
            <a:endParaRPr lang="ru-RU" dirty="0" smtClean="0"/>
          </a:p>
          <a:p>
            <a:pPr marL="0" indent="0" algn="just">
              <a:buNone/>
            </a:pPr>
            <a:endParaRPr lang="ru-RU" dirty="0" smtClean="0"/>
          </a:p>
        </p:txBody>
      </p:sp>
      <p:pic>
        <p:nvPicPr>
          <p:cNvPr id="2" name="Рисунок 1"/>
          <p:cNvPicPr>
            <a:picLocks noChangeAspect="1"/>
          </p:cNvPicPr>
          <p:nvPr/>
        </p:nvPicPr>
        <p:blipFill>
          <a:blip r:embed="rId2"/>
          <a:stretch>
            <a:fillRect/>
          </a:stretch>
        </p:blipFill>
        <p:spPr>
          <a:xfrm>
            <a:off x="4479780" y="1196352"/>
            <a:ext cx="3902220" cy="4980611"/>
          </a:xfrm>
          <a:prstGeom prst="rect">
            <a:avLst/>
          </a:prstGeom>
        </p:spPr>
      </p:pic>
    </p:spTree>
    <p:extLst>
      <p:ext uri="{BB962C8B-B14F-4D97-AF65-F5344CB8AC3E}">
        <p14:creationId xmlns:p14="http://schemas.microsoft.com/office/powerpoint/2010/main" val="1581771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lstStyle/>
          <a:p>
            <a:pPr marL="0" indent="0" algn="just">
              <a:buNone/>
            </a:pPr>
            <a:r>
              <a:rPr lang="ru-RU" dirty="0" smtClean="0"/>
              <a:t>Для организации чтения со сдвигом в регистры адреса (РА) блоков памяти 1 … 4 с интервалом </a:t>
            </a:r>
            <a:r>
              <a:rPr lang="ru-RU" dirty="0" err="1" smtClean="0"/>
              <a:t>Δt</a:t>
            </a:r>
            <a:r>
              <a:rPr lang="ru-RU" dirty="0" smtClean="0"/>
              <a:t> подается новый адрес из счетчика адресов команд. С таким же сдвигом по времени на выходе блока памяти будут появляться коман­ды, которые затем по­сту­пают в буфер команд (БК) (память типа очере­ди). Из БК считываются команды, которые ука­зы­ва­ет счетчик команд для БК. При достаточ­ной длине БК там могут, например, целиком раз­мещаться циклы. В этих случаях выборка команд будет происходить толь­ко из БК. В этих случаях выборка команд не будет мешать выборке операндов.</a:t>
            </a:r>
          </a:p>
          <a:p>
            <a:pPr marL="0" indent="0" algn="just">
              <a:buNone/>
            </a:pPr>
            <a:endParaRPr lang="ru-RU" dirty="0" smtClean="0"/>
          </a:p>
          <a:p>
            <a:pPr marL="0" indent="0" algn="just">
              <a:buNone/>
            </a:pPr>
            <a:r>
              <a:rPr lang="ru-RU" dirty="0" smtClean="0"/>
              <a:t>Во втором случае за один цикл памяти в БК заносится несколько команд, операции в БК выполняются как и ранее.</a:t>
            </a:r>
          </a:p>
        </p:txBody>
      </p:sp>
    </p:spTree>
    <p:extLst>
      <p:ext uri="{BB962C8B-B14F-4D97-AF65-F5344CB8AC3E}">
        <p14:creationId xmlns:p14="http://schemas.microsoft.com/office/powerpoint/2010/main" val="726303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73966"/>
          </a:xfrm>
        </p:spPr>
        <p:txBody>
          <a:bodyPr>
            <a:normAutofit fontScale="90000"/>
          </a:bodyPr>
          <a:lstStyle/>
          <a:p>
            <a:r>
              <a:rPr lang="ru-RU" b="1" dirty="0" smtClean="0"/>
              <a:t>5.1.4.2. </a:t>
            </a:r>
            <a:r>
              <a:rPr lang="ru-RU" b="1" dirty="0" err="1" smtClean="0"/>
              <a:t>Суперскалярные</a:t>
            </a:r>
            <a:r>
              <a:rPr lang="ru-RU" b="1" dirty="0" smtClean="0"/>
              <a:t> архитектуры</a:t>
            </a:r>
            <a:endParaRPr lang="ru-RU" b="1" dirty="0"/>
          </a:p>
        </p:txBody>
      </p:sp>
      <p:sp>
        <p:nvSpPr>
          <p:cNvPr id="3" name="Объект 2"/>
          <p:cNvSpPr>
            <a:spLocks noGrp="1"/>
          </p:cNvSpPr>
          <p:nvPr>
            <p:ph idx="1"/>
          </p:nvPr>
        </p:nvSpPr>
        <p:spPr>
          <a:xfrm>
            <a:off x="838200" y="1039092"/>
            <a:ext cx="10515600" cy="5137871"/>
          </a:xfrm>
        </p:spPr>
        <p:txBody>
          <a:bodyPr>
            <a:normAutofit fontScale="77500" lnSpcReduction="20000"/>
          </a:bodyPr>
          <a:lstStyle/>
          <a:p>
            <a:pPr marL="0" indent="0" algn="just">
              <a:buNone/>
            </a:pPr>
            <a:r>
              <a:rPr lang="ru-RU" dirty="0" smtClean="0"/>
              <a:t>Один конвейер хорошо, а два лучше. Одна из возможных схем процессора с двойным конвейером приведена на рис. 5.5.</a:t>
            </a:r>
          </a:p>
          <a:p>
            <a:pPr marL="0" indent="0" algn="just">
              <a:buNone/>
            </a:pPr>
            <a:endParaRPr lang="ru-RU" dirty="0" smtClean="0"/>
          </a:p>
          <a:p>
            <a:pPr marL="0" indent="0" algn="just">
              <a:buNone/>
            </a:pPr>
            <a:r>
              <a:rPr lang="ru-RU" dirty="0" smtClean="0"/>
              <a:t> </a:t>
            </a:r>
          </a:p>
          <a:p>
            <a:pPr marL="0" indent="0" algn="just">
              <a:buNone/>
            </a:pPr>
            <a:endParaRPr lang="ru-RU" dirty="0" smtClean="0"/>
          </a:p>
          <a:p>
            <a:pPr marL="0" indent="0" algn="just">
              <a:buNone/>
            </a:pPr>
            <a:endParaRPr lang="ru-RU" dirty="0" smtClean="0"/>
          </a:p>
          <a:p>
            <a:pPr marL="0" indent="0" algn="just">
              <a:buNone/>
            </a:pPr>
            <a:endParaRPr lang="ru-RU" dirty="0" smtClean="0"/>
          </a:p>
          <a:p>
            <a:pPr marL="0" indent="0" algn="just">
              <a:buNone/>
            </a:pPr>
            <a:r>
              <a:rPr lang="ru-RU" dirty="0" smtClean="0"/>
              <a:t>Сначала конвейеры использовались только в компьютерах RISC. Конвейеры в процессорах </a:t>
            </a:r>
            <a:r>
              <a:rPr lang="ru-RU" dirty="0" err="1" smtClean="0"/>
              <a:t>Intel</a:t>
            </a:r>
            <a:r>
              <a:rPr lang="ru-RU" dirty="0" smtClean="0"/>
              <a:t> появились только с 486, который содержал один конвейер, а </a:t>
            </a:r>
            <a:r>
              <a:rPr lang="ru-RU" dirty="0" err="1" smtClean="0"/>
              <a:t>Pentium</a:t>
            </a:r>
            <a:r>
              <a:rPr lang="ru-RU" dirty="0" smtClean="0"/>
              <a:t> – 2 конвейера из 5-ти стадий. Эти конвейеры были не одинаковы. Главный конвейер (u-конвейер) мог выполнять произвольные команды, а второй (v-конвейер) мог выполнять только простые команды с целыми числами, а также одну простую команду с плавающей точкой.</a:t>
            </a:r>
          </a:p>
          <a:p>
            <a:pPr marL="0" indent="0" algn="just">
              <a:buNone/>
            </a:pPr>
            <a:endParaRPr lang="ru-RU" dirty="0" smtClean="0"/>
          </a:p>
          <a:p>
            <a:pPr marL="0" indent="0" algn="just">
              <a:buNone/>
            </a:pPr>
            <a:r>
              <a:rPr lang="ru-RU" dirty="0" smtClean="0"/>
              <a:t>Имеются сложные правила определения, является ли пара команд совместимой для того, чтобы выполняться параллельно.</a:t>
            </a:r>
            <a:endParaRPr lang="ru-RU" dirty="0"/>
          </a:p>
        </p:txBody>
      </p:sp>
      <p:pic>
        <p:nvPicPr>
          <p:cNvPr id="4" name="Рисунок 3"/>
          <p:cNvPicPr>
            <a:picLocks noChangeAspect="1"/>
          </p:cNvPicPr>
          <p:nvPr/>
        </p:nvPicPr>
        <p:blipFill>
          <a:blip r:embed="rId2"/>
          <a:stretch>
            <a:fillRect/>
          </a:stretch>
        </p:blipFill>
        <p:spPr>
          <a:xfrm>
            <a:off x="3123785" y="1713058"/>
            <a:ext cx="5944430" cy="1581371"/>
          </a:xfrm>
          <a:prstGeom prst="rect">
            <a:avLst/>
          </a:prstGeom>
        </p:spPr>
      </p:pic>
    </p:spTree>
    <p:extLst>
      <p:ext uri="{BB962C8B-B14F-4D97-AF65-F5344CB8AC3E}">
        <p14:creationId xmlns:p14="http://schemas.microsoft.com/office/powerpoint/2010/main" val="5557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lstStyle/>
          <a:p>
            <a:pPr marL="0" indent="0" algn="just">
              <a:buNone/>
            </a:pPr>
            <a:r>
              <a:rPr lang="ru-RU" dirty="0" smtClean="0"/>
              <a:t>Переход к четырем конвейерам возможен в принципе, но требует значительных аппаратных затрат. Вместо этого используют другая идея – один конвейер с большим количеством функциональных блоков, как показано на рис. 5.5. (</a:t>
            </a:r>
            <a:r>
              <a:rPr lang="ru-RU" dirty="0" err="1" smtClean="0"/>
              <a:t>Pentium</a:t>
            </a:r>
            <a:r>
              <a:rPr lang="ru-RU" dirty="0" smtClean="0"/>
              <a:t> II).</a:t>
            </a:r>
          </a:p>
          <a:p>
            <a:pPr marL="0" indent="0" algn="just">
              <a:buNone/>
            </a:pPr>
            <a:endParaRPr lang="ru-RU" dirty="0" smtClean="0"/>
          </a:p>
          <a:p>
            <a:pPr marL="0" indent="0" algn="just">
              <a:buNone/>
            </a:pPr>
            <a:endParaRPr lang="ru-RU" dirty="0" smtClean="0"/>
          </a:p>
          <a:p>
            <a:pPr marL="0" indent="0" algn="just">
              <a:buNone/>
            </a:pPr>
            <a:endParaRPr lang="ru-RU" dirty="0" smtClean="0"/>
          </a:p>
          <a:p>
            <a:pPr marL="0" indent="0" algn="just">
              <a:buNone/>
            </a:pPr>
            <a:r>
              <a:rPr lang="ru-RU" dirty="0" smtClean="0"/>
              <a:t> </a:t>
            </a:r>
          </a:p>
          <a:p>
            <a:pPr marL="0" indent="0" algn="just">
              <a:buNone/>
            </a:pPr>
            <a:endParaRPr lang="ru-RU" dirty="0"/>
          </a:p>
          <a:p>
            <a:pPr marL="0" indent="0" algn="just">
              <a:buNone/>
            </a:pPr>
            <a:r>
              <a:rPr lang="ru-RU" dirty="0" smtClean="0"/>
              <a:t>В 1987 году для такого подхода был введен термин </a:t>
            </a:r>
            <a:r>
              <a:rPr lang="ru-RU" dirty="0" err="1" smtClean="0"/>
              <a:t>суперскалярная</a:t>
            </a:r>
            <a:r>
              <a:rPr lang="ru-RU" dirty="0" smtClean="0"/>
              <a:t> архитектура, хотя впервые такая структура была использована в конце 50-х в компьютере CDC 6600.</a:t>
            </a:r>
          </a:p>
        </p:txBody>
      </p:sp>
      <p:pic>
        <p:nvPicPr>
          <p:cNvPr id="4" name="Рисунок 3"/>
          <p:cNvPicPr>
            <a:picLocks noChangeAspect="1"/>
          </p:cNvPicPr>
          <p:nvPr/>
        </p:nvPicPr>
        <p:blipFill>
          <a:blip r:embed="rId2"/>
          <a:stretch>
            <a:fillRect/>
          </a:stretch>
        </p:blipFill>
        <p:spPr>
          <a:xfrm>
            <a:off x="3454611" y="2394387"/>
            <a:ext cx="5282778" cy="1988690"/>
          </a:xfrm>
          <a:prstGeom prst="rect">
            <a:avLst/>
          </a:prstGeom>
        </p:spPr>
      </p:pic>
    </p:spTree>
    <p:extLst>
      <p:ext uri="{BB962C8B-B14F-4D97-AF65-F5344CB8AC3E}">
        <p14:creationId xmlns:p14="http://schemas.microsoft.com/office/powerpoint/2010/main" val="1162743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 5.1.5.Параллелизм на уровне процессов</a:t>
            </a:r>
            <a:endParaRPr lang="ru-RU" b="1" dirty="0"/>
          </a:p>
        </p:txBody>
      </p:sp>
      <p:sp>
        <p:nvSpPr>
          <p:cNvPr id="3" name="Объект 2"/>
          <p:cNvSpPr>
            <a:spLocks noGrp="1"/>
          </p:cNvSpPr>
          <p:nvPr>
            <p:ph idx="1"/>
          </p:nvPr>
        </p:nvSpPr>
        <p:spPr/>
        <p:txBody>
          <a:bodyPr>
            <a:normAutofit/>
          </a:bodyPr>
          <a:lstStyle/>
          <a:p>
            <a:pPr marL="0" indent="0" algn="just">
              <a:buNone/>
            </a:pPr>
            <a:r>
              <a:rPr lang="ru-RU" dirty="0" smtClean="0"/>
              <a:t>Конвейерная  и </a:t>
            </a:r>
            <a:r>
              <a:rPr lang="ru-RU" dirty="0" err="1" smtClean="0"/>
              <a:t>суперскалярная</a:t>
            </a:r>
            <a:r>
              <a:rPr lang="ru-RU" dirty="0" smtClean="0"/>
              <a:t> архитектура обычно увеличивает скорость работы всего лишь в 5 – 10 раз. Чтобы увеличить скорость в 50, 100 и более раз необходимо разрабатывать компьютеры с несколькими процессорами.</a:t>
            </a:r>
          </a:p>
        </p:txBody>
      </p:sp>
    </p:spTree>
    <p:extLst>
      <p:ext uri="{BB962C8B-B14F-4D97-AF65-F5344CB8AC3E}">
        <p14:creationId xmlns:p14="http://schemas.microsoft.com/office/powerpoint/2010/main" val="3909103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46569"/>
          </a:xfrm>
        </p:spPr>
        <p:txBody>
          <a:bodyPr/>
          <a:lstStyle/>
          <a:p>
            <a:r>
              <a:rPr lang="ru-RU" b="1" dirty="0" smtClean="0"/>
              <a:t>5.1.5.1. Матричные компьютеры</a:t>
            </a:r>
            <a:endParaRPr lang="ru-RU" b="1" dirty="0"/>
          </a:p>
        </p:txBody>
      </p:sp>
      <p:sp>
        <p:nvSpPr>
          <p:cNvPr id="3" name="Объект 2"/>
          <p:cNvSpPr>
            <a:spLocks noGrp="1"/>
          </p:cNvSpPr>
          <p:nvPr>
            <p:ph idx="1"/>
          </p:nvPr>
        </p:nvSpPr>
        <p:spPr>
          <a:xfrm>
            <a:off x="838200" y="1211694"/>
            <a:ext cx="10515600" cy="4965269"/>
          </a:xfrm>
        </p:spPr>
        <p:txBody>
          <a:bodyPr/>
          <a:lstStyle/>
          <a:p>
            <a:pPr marL="0" indent="0" algn="just">
              <a:buNone/>
            </a:pPr>
            <a:r>
              <a:rPr lang="ru-RU" dirty="0" smtClean="0"/>
              <a:t>Многие научно-технические задачи предполагают использование массивов и других упорядоченных структур. Для таких структур может быть применен принцип параллельной обработки команд. Т.е. одно действие выполняется над множеством данных. Существует два основных метода, которые используются для быстрой обработки векторных операций.</a:t>
            </a:r>
            <a:endParaRPr lang="ru-RU" dirty="0"/>
          </a:p>
        </p:txBody>
      </p:sp>
      <p:pic>
        <p:nvPicPr>
          <p:cNvPr id="4" name="Рисунок 3"/>
          <p:cNvPicPr>
            <a:picLocks noChangeAspect="1"/>
          </p:cNvPicPr>
          <p:nvPr/>
        </p:nvPicPr>
        <p:blipFill>
          <a:blip r:embed="rId2"/>
          <a:stretch>
            <a:fillRect/>
          </a:stretch>
        </p:blipFill>
        <p:spPr>
          <a:xfrm>
            <a:off x="4967720" y="3694328"/>
            <a:ext cx="2838450" cy="2771775"/>
          </a:xfrm>
          <a:prstGeom prst="rect">
            <a:avLst/>
          </a:prstGeom>
        </p:spPr>
      </p:pic>
    </p:spTree>
    <p:extLst>
      <p:ext uri="{BB962C8B-B14F-4D97-AF65-F5344CB8AC3E}">
        <p14:creationId xmlns:p14="http://schemas.microsoft.com/office/powerpoint/2010/main" val="3719289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49526"/>
          </a:xfrm>
        </p:spPr>
        <p:txBody>
          <a:bodyPr/>
          <a:lstStyle/>
          <a:p>
            <a:r>
              <a:rPr lang="ru-RU" b="1" dirty="0" smtClean="0"/>
              <a:t>5.1. Процессоры</a:t>
            </a:r>
            <a:endParaRPr lang="ru-RU" b="1" dirty="0"/>
          </a:p>
        </p:txBody>
      </p:sp>
      <p:sp>
        <p:nvSpPr>
          <p:cNvPr id="3" name="Объект 2"/>
          <p:cNvSpPr>
            <a:spLocks noGrp="1"/>
          </p:cNvSpPr>
          <p:nvPr>
            <p:ph idx="1"/>
          </p:nvPr>
        </p:nvSpPr>
        <p:spPr>
          <a:xfrm>
            <a:off x="838200" y="1214652"/>
            <a:ext cx="10515600" cy="4962311"/>
          </a:xfrm>
        </p:spPr>
        <p:txBody>
          <a:bodyPr/>
          <a:lstStyle/>
          <a:p>
            <a:pPr marL="0" indent="0">
              <a:buNone/>
            </a:pPr>
            <a:r>
              <a:rPr lang="ru-RU" dirty="0" smtClean="0"/>
              <a:t>Цифровой компьютер состоит из связанных между собой процессора, памяти и устройств </a:t>
            </a:r>
            <a:r>
              <a:rPr lang="ru-RU" dirty="0"/>
              <a:t>ввода-вывода</a:t>
            </a:r>
            <a:r>
              <a:rPr lang="ru-RU" dirty="0" smtClean="0"/>
              <a:t>, рис. 5.1.</a:t>
            </a:r>
          </a:p>
        </p:txBody>
      </p:sp>
      <p:pic>
        <p:nvPicPr>
          <p:cNvPr id="5" name="Рисунок 4"/>
          <p:cNvPicPr>
            <a:picLocks noChangeAspect="1"/>
          </p:cNvPicPr>
          <p:nvPr/>
        </p:nvPicPr>
        <p:blipFill>
          <a:blip r:embed="rId2"/>
          <a:stretch>
            <a:fillRect/>
          </a:stretch>
        </p:blipFill>
        <p:spPr>
          <a:xfrm>
            <a:off x="3016510" y="2277262"/>
            <a:ext cx="6158979" cy="3462973"/>
          </a:xfrm>
          <a:prstGeom prst="rect">
            <a:avLst/>
          </a:prstGeom>
        </p:spPr>
      </p:pic>
      <p:sp>
        <p:nvSpPr>
          <p:cNvPr id="6" name="Прямоугольник 5"/>
          <p:cNvSpPr/>
          <p:nvPr/>
        </p:nvSpPr>
        <p:spPr>
          <a:xfrm>
            <a:off x="5572835" y="5853797"/>
            <a:ext cx="1046328" cy="677108"/>
          </a:xfrm>
          <a:prstGeom prst="rect">
            <a:avLst/>
          </a:prstGeom>
        </p:spPr>
        <p:txBody>
          <a:bodyPr wrap="square">
            <a:spAutoFit/>
          </a:bodyPr>
          <a:lstStyle/>
          <a:p>
            <a:pPr algn="ctr"/>
            <a:r>
              <a:rPr lang="ru-RU" sz="2000" dirty="0"/>
              <a:t>Рис. 5.1</a:t>
            </a:r>
          </a:p>
          <a:p>
            <a:pPr algn="ctr"/>
            <a:endParaRPr lang="ru-RU" dirty="0"/>
          </a:p>
        </p:txBody>
      </p:sp>
    </p:spTree>
    <p:extLst>
      <p:ext uri="{BB962C8B-B14F-4D97-AF65-F5344CB8AC3E}">
        <p14:creationId xmlns:p14="http://schemas.microsoft.com/office/powerpoint/2010/main" val="4232471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lnSpcReduction="10000"/>
          </a:bodyPr>
          <a:lstStyle/>
          <a:p>
            <a:pPr marL="0" indent="0" algn="just">
              <a:buNone/>
            </a:pPr>
            <a:r>
              <a:rPr lang="ru-RU" i="1" u="sng" dirty="0" smtClean="0"/>
              <a:t>Матричный процессор </a:t>
            </a:r>
            <a:r>
              <a:rPr lang="ru-RU" dirty="0" smtClean="0"/>
              <a:t>состоит из большого числа сходных процессоров, которые выполняют одну и ту же последовательность команд применительно к разным наборам данных. Первым таким процессором был ILLIAC IV, структурная схема которого изображена на рис. 5.7. Он содержит решетку 8 х 8 элементов процессор/память. Имеется блок контроля, который рассылал команды, выполняемые всеми элементами одновременно. Первоначально планировалось иметь четыре решетки, но из-за высокой стоимости была реализована только одна. Одна решетка (или сектор) выполняет 50 млн оп/с </a:t>
            </a:r>
            <a:r>
              <a:rPr lang="ru-RU" dirty="0" err="1" smtClean="0"/>
              <a:t>с</a:t>
            </a:r>
            <a:r>
              <a:rPr lang="ru-RU" dirty="0" smtClean="0"/>
              <a:t> </a:t>
            </a:r>
            <a:r>
              <a:rPr lang="ru-RU" dirty="0" err="1" smtClean="0"/>
              <a:t>п.з</a:t>
            </a:r>
            <a:r>
              <a:rPr lang="ru-RU" dirty="0" smtClean="0"/>
              <a:t>.</a:t>
            </a:r>
          </a:p>
          <a:p>
            <a:pPr marL="0" indent="0" algn="just">
              <a:buNone/>
            </a:pPr>
            <a:endParaRPr lang="ru-RU" dirty="0" smtClean="0"/>
          </a:p>
          <a:p>
            <a:pPr marL="0" indent="0" algn="just">
              <a:buNone/>
            </a:pPr>
            <a:r>
              <a:rPr lang="ru-RU" dirty="0" smtClean="0"/>
              <a:t>Для программистов </a:t>
            </a:r>
            <a:r>
              <a:rPr lang="ru-RU" i="1" u="sng" dirty="0" smtClean="0"/>
              <a:t>векторный процессор </a:t>
            </a:r>
            <a:r>
              <a:rPr lang="ru-RU" dirty="0" smtClean="0"/>
              <a:t>очень похож на массивно-параллельный. Но в отличие от первого, все операции сложения выполняются в одном блоке суммирования, который имеет конвейерную структуру.</a:t>
            </a:r>
          </a:p>
          <a:p>
            <a:pPr marL="0" indent="0" algn="just">
              <a:buNone/>
            </a:pPr>
            <a:endParaRPr lang="ru-RU" dirty="0" smtClean="0"/>
          </a:p>
          <a:p>
            <a:pPr marL="0" indent="0" algn="just">
              <a:buNone/>
            </a:pPr>
            <a:endParaRPr lang="ru-RU" dirty="0" smtClean="0"/>
          </a:p>
        </p:txBody>
      </p:sp>
    </p:spTree>
    <p:extLst>
      <p:ext uri="{BB962C8B-B14F-4D97-AF65-F5344CB8AC3E}">
        <p14:creationId xmlns:p14="http://schemas.microsoft.com/office/powerpoint/2010/main" val="2959687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92500" lnSpcReduction="20000"/>
          </a:bodyPr>
          <a:lstStyle/>
          <a:p>
            <a:pPr marL="0" indent="0" algn="just">
              <a:buNone/>
            </a:pPr>
            <a:r>
              <a:rPr lang="ru-RU" dirty="0" smtClean="0"/>
              <a:t>Оба типа процессора работают с массивами данных. Но у матричного процессора  имеется столько же суммирующих устройств, сколько элементов в массиве, то векторный процессор содержит </a:t>
            </a:r>
            <a:r>
              <a:rPr lang="ru-RU" i="1" u="sng" dirty="0" smtClean="0"/>
              <a:t>векторный регистр</a:t>
            </a:r>
            <a:r>
              <a:rPr lang="ru-RU" dirty="0" smtClean="0"/>
              <a:t>, состоящий из набора стандартных регистров. Эти регистры последовательно загружаются из памяти при помощи одной команды.</a:t>
            </a:r>
          </a:p>
          <a:p>
            <a:pPr marL="0" indent="0" algn="just">
              <a:buNone/>
            </a:pPr>
            <a:endParaRPr lang="ru-RU" dirty="0" smtClean="0"/>
          </a:p>
          <a:p>
            <a:pPr marL="0" indent="0" algn="just">
              <a:buNone/>
            </a:pPr>
            <a:r>
              <a:rPr lang="ru-RU" dirty="0" smtClean="0"/>
              <a:t>Векторные процессоры менее эффективны, но значительно дешевле. Векторный процессор может быть добавлен к обычному процессору и те части программы, которые могут быть преобразованы в векторную форму и выполняются векторным блоком, а остальная часть обычным процессором.</a:t>
            </a:r>
          </a:p>
          <a:p>
            <a:pPr marL="0" indent="0" algn="just">
              <a:buNone/>
            </a:pPr>
            <a:endParaRPr lang="ru-RU" dirty="0" smtClean="0"/>
          </a:p>
          <a:p>
            <a:pPr marL="0" indent="0" algn="just">
              <a:buNone/>
            </a:pPr>
            <a:r>
              <a:rPr lang="ru-RU" dirty="0" smtClean="0"/>
              <a:t>В настоящее время матричные процессоры не выпускаются, но принцип, на котором они реализованы используется, по-прежнему актуален. Например, аналогичная идея используется в наборах ММХ- и SSE- командах </a:t>
            </a:r>
            <a:r>
              <a:rPr lang="ru-RU" dirty="0" err="1" smtClean="0"/>
              <a:t>Pentium</a:t>
            </a:r>
            <a:r>
              <a:rPr lang="ru-RU" dirty="0" smtClean="0"/>
              <a:t> 4.</a:t>
            </a:r>
          </a:p>
          <a:p>
            <a:pPr marL="0" indent="0" algn="just">
              <a:buNone/>
            </a:pPr>
            <a:endParaRPr lang="ru-RU" dirty="0" smtClean="0"/>
          </a:p>
        </p:txBody>
      </p:sp>
    </p:spTree>
    <p:extLst>
      <p:ext uri="{BB962C8B-B14F-4D97-AF65-F5344CB8AC3E}">
        <p14:creationId xmlns:p14="http://schemas.microsoft.com/office/powerpoint/2010/main" val="1564047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46257"/>
          </a:xfrm>
        </p:spPr>
        <p:txBody>
          <a:bodyPr>
            <a:normAutofit fontScale="90000"/>
          </a:bodyPr>
          <a:lstStyle/>
          <a:p>
            <a:r>
              <a:rPr lang="ru-RU" b="1" dirty="0" smtClean="0"/>
              <a:t>5.1.5.2. Мультипроцессоры</a:t>
            </a:r>
            <a:endParaRPr lang="ru-RU" b="1" dirty="0"/>
          </a:p>
        </p:txBody>
      </p:sp>
      <p:sp>
        <p:nvSpPr>
          <p:cNvPr id="3" name="Объект 2"/>
          <p:cNvSpPr>
            <a:spLocks noGrp="1"/>
          </p:cNvSpPr>
          <p:nvPr>
            <p:ph idx="1"/>
          </p:nvPr>
        </p:nvSpPr>
        <p:spPr>
          <a:xfrm>
            <a:off x="838200" y="1011382"/>
            <a:ext cx="10515600" cy="5165581"/>
          </a:xfrm>
        </p:spPr>
        <p:txBody>
          <a:bodyPr>
            <a:normAutofit/>
          </a:bodyPr>
          <a:lstStyle/>
          <a:p>
            <a:pPr marL="0" indent="0" algn="just">
              <a:buNone/>
            </a:pPr>
            <a:r>
              <a:rPr lang="ru-RU" sz="2400" dirty="0" smtClean="0"/>
              <a:t>Система нескольких параллельных процессоров, разделяющих общую память, называется мультипроцессором. Поскольку каждый процессор может записывать или считывать  информацию из любой области памяти, их работа должна быть согласована. Схема одного из способов реализации этой идеи приведена на рис. 5.8 – система с общей памятью. Такие системы производят многие компании.</a:t>
            </a:r>
            <a:endParaRPr lang="ru-RU" sz="2400" dirty="0"/>
          </a:p>
        </p:txBody>
      </p:sp>
      <p:pic>
        <p:nvPicPr>
          <p:cNvPr id="4" name="Рисунок 3"/>
          <p:cNvPicPr>
            <a:picLocks noChangeAspect="1"/>
          </p:cNvPicPr>
          <p:nvPr/>
        </p:nvPicPr>
        <p:blipFill>
          <a:blip r:embed="rId2"/>
          <a:stretch>
            <a:fillRect/>
          </a:stretch>
        </p:blipFill>
        <p:spPr>
          <a:xfrm>
            <a:off x="2596428" y="3435927"/>
            <a:ext cx="7007115" cy="1637867"/>
          </a:xfrm>
          <a:prstGeom prst="rect">
            <a:avLst/>
          </a:prstGeom>
        </p:spPr>
      </p:pic>
    </p:spTree>
    <p:extLst>
      <p:ext uri="{BB962C8B-B14F-4D97-AF65-F5344CB8AC3E}">
        <p14:creationId xmlns:p14="http://schemas.microsoft.com/office/powerpoint/2010/main" val="21914144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92500" lnSpcReduction="20000"/>
          </a:bodyPr>
          <a:lstStyle/>
          <a:p>
            <a:pPr marL="0" indent="0" algn="just">
              <a:buNone/>
            </a:pPr>
            <a:r>
              <a:rPr lang="ru-RU" dirty="0" smtClean="0"/>
              <a:t>Увеличение количества процессоров порождает конфликты при использовании общей памяти. Для преодоления этого недостатка была предложена модель, схема которой приведена на рис. 5.9 – система с локальной памятью.</a:t>
            </a:r>
          </a:p>
          <a:p>
            <a:pPr marL="0" indent="0" algn="just">
              <a:buNone/>
            </a:pPr>
            <a:endParaRPr lang="ru-RU" dirty="0" smtClean="0"/>
          </a:p>
          <a:p>
            <a:pPr marL="0" indent="0" algn="just">
              <a:buNone/>
            </a:pPr>
            <a:endParaRPr lang="ru-RU" dirty="0" smtClean="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smtClean="0"/>
          </a:p>
          <a:p>
            <a:pPr marL="0" indent="0" algn="just">
              <a:buNone/>
            </a:pPr>
            <a:r>
              <a:rPr lang="ru-RU" dirty="0" smtClean="0"/>
              <a:t>Главное различие между системами с общей и индивидуальной памятью состоит в характере адресной системы. В машине с общей памятью адресное пространство является единым, следовательно, если в программах нескольких процессоров встречается одна и та же переменная x, то эти процессоры будут обращаться в одну и ту же ячейку памяти. </a:t>
            </a:r>
          </a:p>
        </p:txBody>
      </p:sp>
      <p:pic>
        <p:nvPicPr>
          <p:cNvPr id="2" name="Рисунок 1"/>
          <p:cNvPicPr>
            <a:picLocks noChangeAspect="1"/>
          </p:cNvPicPr>
          <p:nvPr/>
        </p:nvPicPr>
        <p:blipFill>
          <a:blip r:embed="rId2"/>
          <a:stretch>
            <a:fillRect/>
          </a:stretch>
        </p:blipFill>
        <p:spPr>
          <a:xfrm>
            <a:off x="3386137" y="2004147"/>
            <a:ext cx="5419725" cy="1990725"/>
          </a:xfrm>
          <a:prstGeom prst="rect">
            <a:avLst/>
          </a:prstGeom>
        </p:spPr>
      </p:pic>
    </p:spTree>
    <p:extLst>
      <p:ext uri="{BB962C8B-B14F-4D97-AF65-F5344CB8AC3E}">
        <p14:creationId xmlns:p14="http://schemas.microsoft.com/office/powerpoint/2010/main" val="936760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70000" lnSpcReduction="20000"/>
          </a:bodyPr>
          <a:lstStyle/>
          <a:p>
            <a:pPr marL="0" indent="0" algn="just">
              <a:buNone/>
            </a:pPr>
            <a:r>
              <a:rPr lang="ru-RU" dirty="0" smtClean="0"/>
              <a:t>Это ведет к следующим последствиям:</a:t>
            </a:r>
          </a:p>
          <a:p>
            <a:pPr marL="0" indent="0" algn="just">
              <a:buNone/>
            </a:pPr>
            <a:endParaRPr lang="ru-RU" dirty="0" smtClean="0"/>
          </a:p>
          <a:p>
            <a:pPr marL="0" indent="0" algn="just">
              <a:buNone/>
            </a:pPr>
            <a:r>
              <a:rPr lang="ru-RU" dirty="0" smtClean="0"/>
              <a:t>1. Наличие общей памяти не требует физического перемещения данных между взаимодействующими программами, которые параллельно выполняются на разных процессорах. Это упрощает программирование и исключает затраты времени на межпроцессорный обмен.</a:t>
            </a:r>
          </a:p>
          <a:p>
            <a:pPr marL="0" indent="0" algn="just">
              <a:buNone/>
            </a:pPr>
            <a:r>
              <a:rPr lang="ru-RU" dirty="0" smtClean="0"/>
              <a:t>2. Несколько процессоров могут одновременно обращаться к общим данным и это может привести к получению неверных результатов. Чтобы исключить такие ситуации, необходимо  ввести систему синхронизации параллельных процессов, что усложняет механизмы ОС.</a:t>
            </a:r>
          </a:p>
          <a:p>
            <a:pPr marL="0" indent="0" algn="just">
              <a:buNone/>
            </a:pPr>
            <a:r>
              <a:rPr lang="ru-RU" dirty="0" smtClean="0"/>
              <a:t>3. Поскольку при выполнении каждой команды каждым процессором необходимо обращаться в общую память, то требования пропускной способности шины этой памяти высоки, что и ограничивает число процессоров в системах с общей памятью.</a:t>
            </a:r>
          </a:p>
          <a:p>
            <a:pPr marL="0" indent="0" algn="just">
              <a:buNone/>
            </a:pPr>
            <a:endParaRPr lang="ru-RU" dirty="0" smtClean="0"/>
          </a:p>
          <a:p>
            <a:pPr marL="0" indent="0" algn="just">
              <a:buNone/>
            </a:pPr>
            <a:r>
              <a:rPr lang="ru-RU" dirty="0"/>
              <a:t>В системах с индивидуальной памятью каждый процессор имеет независимое адресное пространство, и наличие одной и той же переменной </a:t>
            </a:r>
            <a:r>
              <a:rPr lang="ru-RU" i="1" dirty="0"/>
              <a:t>x</a:t>
            </a:r>
            <a:r>
              <a:rPr lang="ru-RU" dirty="0"/>
              <a:t> в программах разных процессоров приводит к необходимости физического перемещения данных между взаимодействующими программами в разных процессорах. Однако, поскольку основная часть обращений производится каждым процессором в собственную память, то требования к шине ослабляются, и число процессоров в системах с распределенной памятью может достигать сотен.</a:t>
            </a:r>
            <a:endParaRPr lang="ru-RU" dirty="0" smtClean="0"/>
          </a:p>
          <a:p>
            <a:pPr marL="0" indent="0" algn="just">
              <a:buNone/>
            </a:pPr>
            <a:endParaRPr lang="ru-RU" dirty="0" smtClean="0"/>
          </a:p>
        </p:txBody>
      </p:sp>
    </p:spTree>
    <p:extLst>
      <p:ext uri="{BB962C8B-B14F-4D97-AF65-F5344CB8AC3E}">
        <p14:creationId xmlns:p14="http://schemas.microsoft.com/office/powerpoint/2010/main" val="15655809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5.1.5.3. </a:t>
            </a:r>
            <a:r>
              <a:rPr lang="ru-RU" b="1" dirty="0" err="1" smtClean="0"/>
              <a:t>Мультикомпьютеры</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Создание больших мультипроцессорных систем представляется сложной задачей, основная проблема которой состоит, чтобы связать все компьютеры с памятью. Чтобы избежать этих проблем было предложено создавать системы, состоящие из большого числа взаимосвязанных компьютеров, у каждого из которых имелась своя собственная память, а общей памяти нет. Такие системы называются </a:t>
            </a:r>
            <a:r>
              <a:rPr lang="ru-RU" dirty="0" err="1" smtClean="0"/>
              <a:t>мультикомпьютерами</a:t>
            </a:r>
            <a:r>
              <a:rPr lang="ru-RU" dirty="0" smtClean="0"/>
              <a:t>.  Обмен информацией происходит посредством посланий (сообщений). Каждый компьютер связан не обязательно со всеми другими, а только с некоторыми. В качестве топологии используются 2D, 3D, деревья, кольца. Для того, чтобы сообщения доходили до адресата, они могут проходить через один или несколько промежуточных компьютеров. Сейчас </a:t>
            </a:r>
            <a:r>
              <a:rPr lang="ru-RU" dirty="0" err="1" smtClean="0"/>
              <a:t>запусеаются</a:t>
            </a:r>
            <a:r>
              <a:rPr lang="ru-RU" dirty="0" smtClean="0"/>
              <a:t> в работу </a:t>
            </a:r>
            <a:r>
              <a:rPr lang="ru-RU" dirty="0" err="1" smtClean="0"/>
              <a:t>мультикомпьютеры</a:t>
            </a:r>
            <a:r>
              <a:rPr lang="ru-RU" dirty="0" smtClean="0"/>
              <a:t>, содержащие около 10 000 процессоров. Более подробно организацию таких систем рассмотрим в конце курса.</a:t>
            </a:r>
          </a:p>
          <a:p>
            <a:pPr marL="0" indent="0" algn="just">
              <a:buNone/>
            </a:pPr>
            <a:endParaRPr lang="ru-RU" dirty="0" smtClean="0"/>
          </a:p>
          <a:p>
            <a:pPr marL="0" indent="0" algn="just">
              <a:buNone/>
            </a:pPr>
            <a:r>
              <a:rPr lang="ru-RU" dirty="0" smtClean="0"/>
              <a:t> </a:t>
            </a:r>
            <a:endParaRPr lang="ru-RU" dirty="0"/>
          </a:p>
        </p:txBody>
      </p:sp>
    </p:spTree>
    <p:extLst>
      <p:ext uri="{BB962C8B-B14F-4D97-AF65-F5344CB8AC3E}">
        <p14:creationId xmlns:p14="http://schemas.microsoft.com/office/powerpoint/2010/main" val="32620270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49275"/>
          </a:xfrm>
        </p:spPr>
        <p:txBody>
          <a:bodyPr>
            <a:normAutofit fontScale="90000"/>
          </a:bodyPr>
          <a:lstStyle/>
          <a:p>
            <a:r>
              <a:rPr lang="ru-RU" b="1" dirty="0" smtClean="0"/>
              <a:t>5.2. Кэш-память</a:t>
            </a:r>
            <a:endParaRPr lang="ru-RU" b="1" dirty="0"/>
          </a:p>
        </p:txBody>
      </p:sp>
      <p:sp>
        <p:nvSpPr>
          <p:cNvPr id="3" name="Объект 2"/>
          <p:cNvSpPr>
            <a:spLocks noGrp="1"/>
          </p:cNvSpPr>
          <p:nvPr>
            <p:ph idx="1"/>
          </p:nvPr>
        </p:nvSpPr>
        <p:spPr>
          <a:xfrm>
            <a:off x="838200" y="1011382"/>
            <a:ext cx="10515600" cy="5165581"/>
          </a:xfrm>
        </p:spPr>
        <p:txBody>
          <a:bodyPr>
            <a:normAutofit fontScale="77500" lnSpcReduction="20000"/>
          </a:bodyPr>
          <a:lstStyle/>
          <a:p>
            <a:pPr marL="0" indent="0">
              <a:buNone/>
            </a:pPr>
            <a:r>
              <a:rPr lang="ru-RU" dirty="0" smtClean="0"/>
              <a:t>Процессоры всегда работали быстрее, чем память. Поэтому для повышения производительности системы в целом необходимо искать способы ускорения выборки команд и данных из памяти.</a:t>
            </a:r>
          </a:p>
          <a:p>
            <a:pPr marL="0" indent="0">
              <a:buNone/>
            </a:pPr>
            <a:endParaRPr lang="ru-RU" dirty="0" smtClean="0"/>
          </a:p>
          <a:p>
            <a:pPr marL="0" indent="0">
              <a:buNone/>
            </a:pPr>
            <a:r>
              <a:rPr lang="ru-RU" dirty="0" smtClean="0"/>
              <a:t>Существуют технологии сочетания малой, но быстрой памяти с большой и меленной и по разумной цене. Маленькая память с высокой скоростью обращения называется кэш-памятью. Сейчас мы рассмотрим принципы работы такой памяти, а более подробно этот вопрос будет обсуждаться позднее.</a:t>
            </a:r>
          </a:p>
          <a:p>
            <a:pPr marL="0" indent="0">
              <a:buNone/>
            </a:pPr>
            <a:endParaRPr lang="ru-RU" dirty="0" smtClean="0"/>
          </a:p>
          <a:p>
            <a:pPr marL="0" indent="0">
              <a:buNone/>
            </a:pPr>
            <a:r>
              <a:rPr lang="ru-RU" dirty="0" smtClean="0"/>
              <a:t>Основная идея кэш-памяти – в ней находятся слова, которые чаще всего используются. Процессор сначала обращается в кэш. Если там нет требуемого слова, он обращается в память.</a:t>
            </a:r>
          </a:p>
          <a:p>
            <a:pPr marL="0" indent="0">
              <a:buNone/>
            </a:pPr>
            <a:endParaRPr lang="ru-RU" dirty="0" smtClean="0"/>
          </a:p>
          <a:p>
            <a:pPr marL="0" indent="0">
              <a:buNone/>
            </a:pPr>
            <a:r>
              <a:rPr lang="ru-RU" dirty="0" smtClean="0"/>
              <a:t>Эффективность использования кэш памяти определяется тем, насколько «удачно» она заполнена. Основная идея заполнения кэш-памяти заключается в том, что, как правило, последовательно используемые  данные и команда расположены поблизости. Если определенное слово вызывается из памяти, то вместе с ним считываются и записываются в кэш соседние слова.</a:t>
            </a:r>
          </a:p>
        </p:txBody>
      </p:sp>
    </p:spTree>
    <p:extLst>
      <p:ext uri="{BB962C8B-B14F-4D97-AF65-F5344CB8AC3E}">
        <p14:creationId xmlns:p14="http://schemas.microsoft.com/office/powerpoint/2010/main" val="214350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lstStyle/>
          <a:p>
            <a:pPr marL="0" indent="0">
              <a:buNone/>
            </a:pPr>
            <a:r>
              <a:rPr lang="ru-RU" dirty="0" smtClean="0"/>
              <a:t>Разработка кэш-памяти очень важна для процессоров с высокой производительностью. При разработке кэш-памяти принципиальное значение имеет решение следующих вопросов:</a:t>
            </a:r>
          </a:p>
          <a:p>
            <a:pPr marL="0" indent="0">
              <a:buNone/>
            </a:pPr>
            <a:r>
              <a:rPr lang="ru-RU" dirty="0" smtClean="0"/>
              <a:t>1.    размер кэш-памяти;</a:t>
            </a:r>
          </a:p>
          <a:p>
            <a:pPr marL="0" indent="0">
              <a:buNone/>
            </a:pPr>
            <a:r>
              <a:rPr lang="ru-RU" dirty="0" smtClean="0"/>
              <a:t>2.    размер строки (</a:t>
            </a:r>
            <a:r>
              <a:rPr lang="ru-RU" dirty="0" err="1" smtClean="0"/>
              <a:t>cache</a:t>
            </a:r>
            <a:r>
              <a:rPr lang="ru-RU" dirty="0" smtClean="0"/>
              <a:t> </a:t>
            </a:r>
            <a:r>
              <a:rPr lang="ru-RU" dirty="0" err="1" smtClean="0"/>
              <a:t>lines</a:t>
            </a:r>
            <a:r>
              <a:rPr lang="ru-RU" dirty="0" smtClean="0"/>
              <a:t>) кэш-памяти (совместно переписываемые слова при обращении к основной памяти);</a:t>
            </a:r>
          </a:p>
          <a:p>
            <a:pPr marL="0" indent="0">
              <a:buNone/>
            </a:pPr>
            <a:r>
              <a:rPr lang="ru-RU" dirty="0" smtClean="0"/>
              <a:t>3.    устройство памяти (способ определения наличия требуемого слова);</a:t>
            </a:r>
          </a:p>
          <a:p>
            <a:pPr marL="0" indent="0">
              <a:buNone/>
            </a:pPr>
            <a:r>
              <a:rPr lang="ru-RU" dirty="0" smtClean="0"/>
              <a:t>4.    расположение данных и команд – </a:t>
            </a:r>
            <a:r>
              <a:rPr lang="ru-RU" i="1" u="sng" dirty="0" smtClean="0"/>
              <a:t>смежная память </a:t>
            </a:r>
            <a:r>
              <a:rPr lang="ru-RU" dirty="0" smtClean="0"/>
              <a:t>(данные и команды располагаются совместно или </a:t>
            </a:r>
            <a:r>
              <a:rPr lang="ru-RU" i="1" u="sng" dirty="0" smtClean="0"/>
              <a:t>раздельная</a:t>
            </a:r>
            <a:r>
              <a:rPr lang="ru-RU" dirty="0" smtClean="0"/>
              <a:t> (данные и команды располагаются в разных памятях;</a:t>
            </a:r>
          </a:p>
          <a:p>
            <a:pPr marL="0" indent="0">
              <a:buNone/>
            </a:pPr>
            <a:r>
              <a:rPr lang="ru-RU" dirty="0" smtClean="0"/>
              <a:t>5.    количество блоков кэш-памяти.</a:t>
            </a:r>
          </a:p>
          <a:p>
            <a:pPr marL="0" indent="0" algn="just">
              <a:buNone/>
            </a:pPr>
            <a:endParaRPr lang="ru-RU" dirty="0" smtClean="0"/>
          </a:p>
        </p:txBody>
      </p:sp>
    </p:spTree>
    <p:extLst>
      <p:ext uri="{BB962C8B-B14F-4D97-AF65-F5344CB8AC3E}">
        <p14:creationId xmlns:p14="http://schemas.microsoft.com/office/powerpoint/2010/main" val="1623152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90839"/>
          </a:xfrm>
        </p:spPr>
        <p:txBody>
          <a:bodyPr>
            <a:normAutofit fontScale="90000"/>
          </a:bodyPr>
          <a:lstStyle/>
          <a:p>
            <a:r>
              <a:rPr lang="ru-RU" b="1" dirty="0" smtClean="0"/>
              <a:t>5.3. Вспомогательная память</a:t>
            </a:r>
            <a:endParaRPr lang="ru-RU" b="1" dirty="0"/>
          </a:p>
        </p:txBody>
      </p:sp>
      <p:sp>
        <p:nvSpPr>
          <p:cNvPr id="3" name="Объект 2"/>
          <p:cNvSpPr>
            <a:spLocks noGrp="1"/>
          </p:cNvSpPr>
          <p:nvPr>
            <p:ph idx="1"/>
          </p:nvPr>
        </p:nvSpPr>
        <p:spPr>
          <a:xfrm>
            <a:off x="838200" y="955964"/>
            <a:ext cx="10515600" cy="5220999"/>
          </a:xfrm>
        </p:spPr>
        <p:txBody>
          <a:bodyPr>
            <a:normAutofit fontScale="85000" lnSpcReduction="10000"/>
          </a:bodyPr>
          <a:lstStyle/>
          <a:p>
            <a:pPr marL="0" indent="0" algn="just">
              <a:buNone/>
            </a:pPr>
            <a:r>
              <a:rPr lang="ru-RU" dirty="0" smtClean="0"/>
              <a:t>Сколько бы памяти не было, ее всегда будет мало. Иерархическая структура памяти является традиционным решением проблемы хранения большого количества информации. Структура изображена на рис. 5. 10.</a:t>
            </a:r>
          </a:p>
          <a:p>
            <a:pPr marL="0" indent="0" algn="just">
              <a:buNone/>
            </a:pPr>
            <a:endParaRPr lang="ru-RU" dirty="0" smtClean="0"/>
          </a:p>
          <a:p>
            <a:pPr marL="0" indent="0" algn="just">
              <a:buNone/>
            </a:pPr>
            <a:r>
              <a:rPr lang="ru-RU" dirty="0" smtClean="0"/>
              <a:t> </a:t>
            </a:r>
          </a:p>
          <a:p>
            <a:pPr marL="0" indent="0" algn="just">
              <a:buNone/>
            </a:pPr>
            <a:endParaRPr lang="ru-RU" dirty="0" smtClean="0"/>
          </a:p>
          <a:p>
            <a:pPr marL="0" indent="0" algn="just">
              <a:buNone/>
            </a:pPr>
            <a:endParaRPr lang="ru-RU" dirty="0" smtClean="0"/>
          </a:p>
          <a:p>
            <a:pPr marL="0" indent="0" algn="just">
              <a:buNone/>
            </a:pPr>
            <a:endParaRPr lang="ru-RU" dirty="0" smtClean="0"/>
          </a:p>
          <a:p>
            <a:pPr marL="0" indent="0" algn="just">
              <a:buNone/>
            </a:pPr>
            <a:endParaRPr lang="ru-RU" dirty="0" smtClean="0"/>
          </a:p>
          <a:p>
            <a:pPr marL="0" indent="0" algn="just">
              <a:buNone/>
            </a:pPr>
            <a:r>
              <a:rPr lang="ru-RU" dirty="0" smtClean="0"/>
              <a:t>По мере продвижения по структуре сверху вниз возрастают три параметра:</a:t>
            </a:r>
          </a:p>
          <a:p>
            <a:pPr marL="0" indent="0" algn="just">
              <a:buNone/>
            </a:pPr>
            <a:r>
              <a:rPr lang="ru-RU" dirty="0" smtClean="0"/>
              <a:t>1.       увеличивается время доступа;</a:t>
            </a:r>
          </a:p>
          <a:p>
            <a:pPr marL="0" indent="0" algn="just">
              <a:buNone/>
            </a:pPr>
            <a:r>
              <a:rPr lang="ru-RU" dirty="0" smtClean="0"/>
              <a:t>2.       увеличивается объем памяти;</a:t>
            </a:r>
          </a:p>
          <a:p>
            <a:pPr marL="0" indent="0" algn="just">
              <a:buNone/>
            </a:pPr>
            <a:r>
              <a:rPr lang="ru-RU" dirty="0" smtClean="0"/>
              <a:t>3.       увеличивается объем информации, получаемых на одну у.е.</a:t>
            </a:r>
            <a:endParaRPr lang="ru-RU" dirty="0"/>
          </a:p>
        </p:txBody>
      </p:sp>
      <p:pic>
        <p:nvPicPr>
          <p:cNvPr id="4" name="Рисунок 3"/>
          <p:cNvPicPr>
            <a:picLocks noChangeAspect="1"/>
          </p:cNvPicPr>
          <p:nvPr/>
        </p:nvPicPr>
        <p:blipFill>
          <a:blip r:embed="rId2"/>
          <a:stretch>
            <a:fillRect/>
          </a:stretch>
        </p:blipFill>
        <p:spPr>
          <a:xfrm>
            <a:off x="4186237" y="1931410"/>
            <a:ext cx="3819525" cy="2524125"/>
          </a:xfrm>
          <a:prstGeom prst="rect">
            <a:avLst/>
          </a:prstGeom>
        </p:spPr>
      </p:pic>
    </p:spTree>
    <p:extLst>
      <p:ext uri="{BB962C8B-B14F-4D97-AF65-F5344CB8AC3E}">
        <p14:creationId xmlns:p14="http://schemas.microsoft.com/office/powerpoint/2010/main" val="1081948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60111"/>
          </a:xfrm>
        </p:spPr>
        <p:txBody>
          <a:bodyPr>
            <a:normAutofit fontScale="90000"/>
          </a:bodyPr>
          <a:lstStyle/>
          <a:p>
            <a:r>
              <a:rPr lang="ru-RU" b="1" dirty="0" smtClean="0"/>
              <a:t>1.4. Процесс ввода-вывода</a:t>
            </a:r>
            <a:endParaRPr lang="ru-RU" b="1" dirty="0"/>
          </a:p>
        </p:txBody>
      </p:sp>
      <p:sp>
        <p:nvSpPr>
          <p:cNvPr id="3" name="Объект 2"/>
          <p:cNvSpPr>
            <a:spLocks noGrp="1"/>
          </p:cNvSpPr>
          <p:nvPr>
            <p:ph idx="1"/>
          </p:nvPr>
        </p:nvSpPr>
        <p:spPr>
          <a:xfrm>
            <a:off x="838200" y="1025236"/>
            <a:ext cx="10515600" cy="5151727"/>
          </a:xfrm>
        </p:spPr>
        <p:txBody>
          <a:bodyPr>
            <a:normAutofit fontScale="70000" lnSpcReduction="20000"/>
          </a:bodyPr>
          <a:lstStyle/>
          <a:p>
            <a:pPr marL="0" indent="0">
              <a:buNone/>
            </a:pPr>
            <a:r>
              <a:rPr lang="ru-RU" dirty="0" smtClean="0"/>
              <a:t>Большинство персональных компьютеров имеют структуру, сходную с приведенной на рис. 5.11.</a:t>
            </a:r>
          </a:p>
          <a:p>
            <a:pPr marL="0" indent="0">
              <a:buNone/>
            </a:pPr>
            <a:endParaRPr lang="ru-RU" dirty="0" smtClean="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smtClean="0"/>
          </a:p>
          <a:p>
            <a:pPr marL="0" indent="0">
              <a:buNone/>
            </a:pPr>
            <a:endParaRPr lang="ru-RU" dirty="0" smtClean="0"/>
          </a:p>
          <a:p>
            <a:pPr marL="0" indent="0">
              <a:buNone/>
            </a:pPr>
            <a:r>
              <a:rPr lang="ru-RU" dirty="0" smtClean="0"/>
              <a:t>На рисунке все компоненты соединены одной шиной, что соответствует логической структуре компьютера. Однако физически существуют различные шины.</a:t>
            </a:r>
          </a:p>
          <a:p>
            <a:pPr marL="0" indent="0">
              <a:buNone/>
            </a:pPr>
            <a:endParaRPr lang="ru-RU" dirty="0" smtClean="0"/>
          </a:p>
          <a:p>
            <a:pPr marL="0" indent="0">
              <a:buNone/>
            </a:pPr>
            <a:r>
              <a:rPr lang="ru-RU" dirty="0" smtClean="0"/>
              <a:t>Если контроллер считывает данные или записывает их в память без участия центрального процессора, то говорят, что осуществляется прямой доступ к памяти (</a:t>
            </a:r>
            <a:r>
              <a:rPr lang="ru-RU" dirty="0" err="1" smtClean="0"/>
              <a:t>Direct</a:t>
            </a:r>
            <a:r>
              <a:rPr lang="ru-RU" dirty="0" smtClean="0"/>
              <a:t> </a:t>
            </a:r>
            <a:r>
              <a:rPr lang="ru-RU" dirty="0" err="1" smtClean="0"/>
              <a:t>Memory</a:t>
            </a:r>
            <a:r>
              <a:rPr lang="ru-RU" dirty="0" smtClean="0"/>
              <a:t> </a:t>
            </a:r>
            <a:r>
              <a:rPr lang="ru-RU" dirty="0" err="1" smtClean="0"/>
              <a:t>Access</a:t>
            </a:r>
            <a:r>
              <a:rPr lang="ru-RU" dirty="0" smtClean="0"/>
              <a:t>  DMA). Когда передача данных заканчивается, контроллер вызывает прерывание, по которому ЦП приостанавливает работу текущей программы и выполняет особые процедуры – </a:t>
            </a:r>
            <a:r>
              <a:rPr lang="ru-RU" i="1" u="sng" dirty="0"/>
              <a:t>программу обработки </a:t>
            </a:r>
            <a:r>
              <a:rPr lang="ru-RU" i="1" u="sng" dirty="0" smtClean="0"/>
              <a:t>прерываний.</a:t>
            </a:r>
            <a:r>
              <a:rPr lang="ru-RU" dirty="0" smtClean="0"/>
              <a:t> Это необходимо, чтобы проверить правильность выполненных операций и сообщить операционной системе о завершении процесса ввода-вывода. </a:t>
            </a:r>
          </a:p>
          <a:p>
            <a:pPr marL="0" indent="0">
              <a:buNone/>
            </a:pPr>
            <a:endParaRPr lang="ru-RU" dirty="0" smtClean="0"/>
          </a:p>
        </p:txBody>
      </p:sp>
      <p:pic>
        <p:nvPicPr>
          <p:cNvPr id="4" name="Рисунок 3"/>
          <p:cNvPicPr>
            <a:picLocks noChangeAspect="1"/>
          </p:cNvPicPr>
          <p:nvPr/>
        </p:nvPicPr>
        <p:blipFill>
          <a:blip r:embed="rId2"/>
          <a:stretch>
            <a:fillRect/>
          </a:stretch>
        </p:blipFill>
        <p:spPr>
          <a:xfrm>
            <a:off x="3690937" y="1685347"/>
            <a:ext cx="4810125" cy="1828800"/>
          </a:xfrm>
          <a:prstGeom prst="rect">
            <a:avLst/>
          </a:prstGeom>
        </p:spPr>
      </p:pic>
    </p:spTree>
    <p:extLst>
      <p:ext uri="{BB962C8B-B14F-4D97-AF65-F5344CB8AC3E}">
        <p14:creationId xmlns:p14="http://schemas.microsoft.com/office/powerpoint/2010/main" val="2893922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lnSpcReduction="10000"/>
          </a:bodyPr>
          <a:lstStyle/>
          <a:p>
            <a:pPr marL="0" indent="0" algn="just">
              <a:buNone/>
            </a:pPr>
            <a:r>
              <a:rPr lang="ru-RU" dirty="0" smtClean="0"/>
              <a:t>Центральный процессор – мозг компьютера. Его задача – выполнять программы, находящиеся в основной памяти. Процессор состоит из нескольких частей. Блок управления отвечает за вызов  команд из памяти и определение их типа. АЛУ выполняет арифметические и логические операции. В центральном процессоре находится память для хранения промежуточных результатов и некоторых команд управления – регистровая память.</a:t>
            </a:r>
          </a:p>
          <a:p>
            <a:pPr marL="0" indent="0" algn="just">
              <a:buNone/>
            </a:pPr>
            <a:endParaRPr lang="ru-RU" dirty="0" smtClean="0"/>
          </a:p>
          <a:p>
            <a:pPr marL="0" indent="0" algn="just">
              <a:buNone/>
            </a:pPr>
            <a:r>
              <a:rPr lang="ru-RU" dirty="0" smtClean="0"/>
              <a:t>Самый важный регистр – счетчик команд (указатель команд), который указывает, какую команду следует выполнять дальше. Еще имеется регистр команд, в котором находится команда, выполняемая в данный момент. Это самая быстрая память. Разделяют регистры общего назначения и специальные. Количество регистров  и их организация определяется архитектурой компьютера.</a:t>
            </a:r>
          </a:p>
        </p:txBody>
      </p:sp>
    </p:spTree>
    <p:extLst>
      <p:ext uri="{BB962C8B-B14F-4D97-AF65-F5344CB8AC3E}">
        <p14:creationId xmlns:p14="http://schemas.microsoft.com/office/powerpoint/2010/main" val="673371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92500" lnSpcReduction="10000"/>
          </a:bodyPr>
          <a:lstStyle/>
          <a:p>
            <a:pPr marL="0" indent="0" algn="just">
              <a:buNone/>
            </a:pPr>
            <a:r>
              <a:rPr lang="ru-RU" dirty="0" smtClean="0"/>
              <a:t>Шина используется не только контроллером, но и ЦП. Возможны ситуации, когда процессор и контроллер одновременно хотят получить доступ к шине – в этом случае особая микросхема (</a:t>
            </a:r>
            <a:r>
              <a:rPr lang="ru-RU" i="1" u="sng" dirty="0" smtClean="0"/>
              <a:t>арбитр шины</a:t>
            </a:r>
            <a:r>
              <a:rPr lang="ru-RU" dirty="0" smtClean="0"/>
              <a:t>), чья очередь первая. Обычно предпочтение отдается устройствам ввода-вывода.</a:t>
            </a:r>
          </a:p>
          <a:p>
            <a:pPr marL="0" indent="0" algn="just">
              <a:buNone/>
            </a:pPr>
            <a:endParaRPr lang="ru-RU" dirty="0" smtClean="0"/>
          </a:p>
          <a:p>
            <a:pPr marL="0" indent="0" algn="just">
              <a:buNone/>
            </a:pPr>
            <a:r>
              <a:rPr lang="ru-RU" dirty="0" smtClean="0"/>
              <a:t>С увеличением производительности процессоров и памяти шина перестала справляться с нагрузкой. Разработка новой шины потребовала бы замены и контроллеров, поэтому IBM была вынуждена сохранить старую шину, которая сейчас называется шиной </a:t>
            </a:r>
            <a:r>
              <a:rPr lang="ru-RU" i="1" u="sng" dirty="0" smtClean="0"/>
              <a:t>ISA (стандартная промышленная шина)</a:t>
            </a:r>
            <a:r>
              <a:rPr lang="ru-RU" dirty="0" smtClean="0"/>
              <a:t>. Поскольку быстродействия шины не хватало, многие компании начали производить компьютеры с несколькими шинами. Сейчас самой популярной является шина </a:t>
            </a:r>
            <a:r>
              <a:rPr lang="ru-RU" i="1" u="sng" dirty="0" smtClean="0"/>
              <a:t>PCI (взаимодействие периферийных компонентов). </a:t>
            </a:r>
            <a:r>
              <a:rPr lang="ru-RU" dirty="0" smtClean="0"/>
              <a:t>Она была разработана компанией </a:t>
            </a:r>
            <a:r>
              <a:rPr lang="ru-RU" dirty="0" err="1" smtClean="0"/>
              <a:t>Intel</a:t>
            </a:r>
            <a:r>
              <a:rPr lang="ru-RU" dirty="0" smtClean="0"/>
              <a:t>, но все патенты были сделаны всеобщим достоянием, чтобы вся компьютерная индустрия могли перенять эту идею.</a:t>
            </a:r>
          </a:p>
          <a:p>
            <a:pPr marL="0" indent="0" algn="just">
              <a:buNone/>
            </a:pPr>
            <a:endParaRPr lang="ru-RU" dirty="0" smtClean="0"/>
          </a:p>
        </p:txBody>
      </p:sp>
    </p:spTree>
    <p:extLst>
      <p:ext uri="{BB962C8B-B14F-4D97-AF65-F5344CB8AC3E}">
        <p14:creationId xmlns:p14="http://schemas.microsoft.com/office/powerpoint/2010/main" val="3757776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a:bodyPr>
          <a:lstStyle/>
          <a:p>
            <a:pPr marL="0" indent="0" algn="just">
              <a:buNone/>
            </a:pPr>
            <a:r>
              <a:rPr lang="ru-RU" sz="2000" dirty="0" smtClean="0"/>
              <a:t>Типичная конфигурация приведена на рис. 5.12.</a:t>
            </a:r>
          </a:p>
          <a:p>
            <a:pPr marL="0" indent="0" algn="just">
              <a:buNone/>
            </a:pPr>
            <a:endParaRPr lang="ru-RU" sz="2000" dirty="0" smtClean="0"/>
          </a:p>
          <a:p>
            <a:pPr marL="0" indent="0" algn="just">
              <a:buNone/>
            </a:pPr>
            <a:r>
              <a:rPr lang="ru-RU" sz="2000" dirty="0" smtClean="0"/>
              <a:t>В такой конфигурации процессор общается с контроллером памяти по специальной шине с высокой скорость передачи данных. Периферийные устройства  с высокой скоростью передачи данных могут подсоединяться к шине PCI. Шина PSI имеет параллельное соединение с шиной ISA, чтобы можно было использовать контроллеры ISA и соответствующие устройства.</a:t>
            </a:r>
          </a:p>
          <a:p>
            <a:pPr marL="0" indent="0" algn="just">
              <a:buNone/>
            </a:pPr>
            <a:endParaRPr lang="ru-RU" sz="2000" dirty="0" smtClean="0"/>
          </a:p>
          <a:p>
            <a:pPr marL="0" indent="0" algn="just">
              <a:buNone/>
            </a:pPr>
            <a:endParaRPr lang="ru-RU" sz="2000" dirty="0" smtClean="0"/>
          </a:p>
          <a:p>
            <a:pPr marL="0" indent="0" algn="just">
              <a:buNone/>
            </a:pPr>
            <a:endParaRPr lang="ru-RU" sz="2000" dirty="0" smtClean="0"/>
          </a:p>
        </p:txBody>
      </p:sp>
      <p:pic>
        <p:nvPicPr>
          <p:cNvPr id="2" name="Рисунок 1"/>
          <p:cNvPicPr>
            <a:picLocks noChangeAspect="1"/>
          </p:cNvPicPr>
          <p:nvPr/>
        </p:nvPicPr>
        <p:blipFill>
          <a:blip r:embed="rId2"/>
          <a:stretch>
            <a:fillRect/>
          </a:stretch>
        </p:blipFill>
        <p:spPr>
          <a:xfrm>
            <a:off x="3426835" y="2817023"/>
            <a:ext cx="5467784" cy="3359940"/>
          </a:xfrm>
          <a:prstGeom prst="rect">
            <a:avLst/>
          </a:prstGeom>
        </p:spPr>
      </p:pic>
    </p:spTree>
    <p:extLst>
      <p:ext uri="{BB962C8B-B14F-4D97-AF65-F5344CB8AC3E}">
        <p14:creationId xmlns:p14="http://schemas.microsoft.com/office/powerpoint/2010/main" val="486860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5.1.1. Устройство центрального процессора</a:t>
            </a:r>
            <a:endParaRPr lang="ru-RU" b="1" dirty="0"/>
          </a:p>
        </p:txBody>
      </p:sp>
      <p:sp>
        <p:nvSpPr>
          <p:cNvPr id="3" name="Объект 2"/>
          <p:cNvSpPr>
            <a:spLocks noGrp="1"/>
          </p:cNvSpPr>
          <p:nvPr>
            <p:ph idx="1"/>
          </p:nvPr>
        </p:nvSpPr>
        <p:spPr/>
        <p:txBody>
          <a:bodyPr>
            <a:normAutofit fontScale="70000" lnSpcReduction="20000"/>
          </a:bodyPr>
          <a:lstStyle/>
          <a:p>
            <a:pPr marL="0" indent="0" algn="just">
              <a:buNone/>
            </a:pPr>
            <a:r>
              <a:rPr lang="ru-RU" dirty="0" smtClean="0"/>
              <a:t>Внутреннее устройство тракта данных типичного фон-неймановского компьютера приведено на рис. 5.2. Тракт данных состоит из регистров, АЛУ и нескольких соединяющих шин.</a:t>
            </a:r>
          </a:p>
          <a:p>
            <a:pPr marL="0" indent="0" algn="just">
              <a:buNone/>
            </a:pPr>
            <a:endParaRPr lang="ru-RU" dirty="0" smtClean="0"/>
          </a:p>
          <a:p>
            <a:pPr marL="0" indent="0" algn="just">
              <a:buNone/>
            </a:pPr>
            <a:r>
              <a:rPr lang="ru-RU" dirty="0" smtClean="0"/>
              <a:t>Центральный процессор выполняет каждую команду за несколько шагов:</a:t>
            </a:r>
          </a:p>
          <a:p>
            <a:pPr marL="0" indent="0" algn="just">
              <a:buNone/>
            </a:pPr>
            <a:r>
              <a:rPr lang="ru-RU" dirty="0" smtClean="0"/>
              <a:t>1. вызывает следующую команду из памяти и переносит ее в регистр команд;</a:t>
            </a:r>
          </a:p>
          <a:p>
            <a:pPr marL="0" indent="0" algn="just">
              <a:buNone/>
            </a:pPr>
            <a:r>
              <a:rPr lang="ru-RU" dirty="0" smtClean="0"/>
              <a:t>2. меняет положение указателя команд, который теперь указывает на следующую команду;</a:t>
            </a:r>
          </a:p>
          <a:p>
            <a:pPr marL="0" indent="0" algn="just">
              <a:buNone/>
            </a:pPr>
            <a:r>
              <a:rPr lang="ru-RU" dirty="0" smtClean="0"/>
              <a:t>3. определяет тип вызванной команды;</a:t>
            </a:r>
          </a:p>
          <a:p>
            <a:pPr marL="0" indent="0" algn="just">
              <a:buNone/>
            </a:pPr>
            <a:r>
              <a:rPr lang="ru-RU" dirty="0" smtClean="0"/>
              <a:t>4. если команда использует слово из памяти, определяет местонахождение этого слова;</a:t>
            </a:r>
          </a:p>
          <a:p>
            <a:pPr marL="0" indent="0" algn="just">
              <a:buNone/>
            </a:pPr>
            <a:r>
              <a:rPr lang="ru-RU" dirty="0" smtClean="0"/>
              <a:t>5. переносит слово (если это необходимо) в регистр центрального процессора;</a:t>
            </a:r>
          </a:p>
          <a:p>
            <a:pPr marL="0" indent="0" algn="just">
              <a:buNone/>
            </a:pPr>
            <a:r>
              <a:rPr lang="ru-RU" dirty="0" smtClean="0"/>
              <a:t>6. выполняет команду;</a:t>
            </a:r>
          </a:p>
          <a:p>
            <a:pPr marL="0" indent="0" algn="just">
              <a:buNone/>
            </a:pPr>
            <a:r>
              <a:rPr lang="ru-RU" dirty="0" smtClean="0"/>
              <a:t>7. переходит к шагу 1, чтобы начать выполнение следующей команды.</a:t>
            </a:r>
            <a:endParaRPr lang="ru-RU" dirty="0"/>
          </a:p>
        </p:txBody>
      </p:sp>
    </p:spTree>
    <p:extLst>
      <p:ext uri="{BB962C8B-B14F-4D97-AF65-F5344CB8AC3E}">
        <p14:creationId xmlns:p14="http://schemas.microsoft.com/office/powerpoint/2010/main" val="2507065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a:blip r:embed="rId2"/>
          <a:stretch>
            <a:fillRect/>
          </a:stretch>
        </p:blipFill>
        <p:spPr>
          <a:xfrm>
            <a:off x="4926842" y="350188"/>
            <a:ext cx="2306471" cy="6161732"/>
          </a:xfrm>
          <a:prstGeom prst="rect">
            <a:avLst/>
          </a:prstGeom>
        </p:spPr>
      </p:pic>
    </p:spTree>
    <p:extLst>
      <p:ext uri="{BB962C8B-B14F-4D97-AF65-F5344CB8AC3E}">
        <p14:creationId xmlns:p14="http://schemas.microsoft.com/office/powerpoint/2010/main" val="187054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70000" lnSpcReduction="20000"/>
          </a:bodyPr>
          <a:lstStyle/>
          <a:p>
            <a:pPr marL="0" indent="0" algn="just">
              <a:buNone/>
            </a:pPr>
            <a:r>
              <a:rPr lang="ru-RU" dirty="0" smtClean="0"/>
              <a:t>Такая последовательность шагов (выборка – декодирование – исполнение) является основой работы всех компьютеров.</a:t>
            </a:r>
          </a:p>
          <a:p>
            <a:pPr marL="0" indent="0" algn="just">
              <a:buNone/>
            </a:pPr>
            <a:endParaRPr lang="ru-RU" dirty="0" smtClean="0"/>
          </a:p>
          <a:p>
            <a:pPr marL="0" indent="0" algn="just">
              <a:buNone/>
            </a:pPr>
            <a:r>
              <a:rPr lang="ru-RU" dirty="0" smtClean="0"/>
              <a:t>Описание работы центрального процессора можно представить в виде программы. Такая программа называется программой-интерпретатором.</a:t>
            </a:r>
          </a:p>
          <a:p>
            <a:pPr marL="0" indent="0" algn="just">
              <a:buNone/>
            </a:pPr>
            <a:endParaRPr lang="ru-RU" dirty="0" smtClean="0"/>
          </a:p>
          <a:p>
            <a:pPr marL="0" indent="0" algn="just">
              <a:buNone/>
            </a:pPr>
            <a:r>
              <a:rPr lang="ru-RU" dirty="0" smtClean="0"/>
              <a:t>Сама возможность написать программу, имитирующую работу центрального процессора показывает, что программа не обязательно должна выполняться реальным процессором. Написание программ-интерпретаторов широко используется при разработке компьютерных систем. Интерпретатор разбивает команды на маленькие шажки.</a:t>
            </a:r>
          </a:p>
          <a:p>
            <a:pPr marL="0" indent="0" algn="just">
              <a:buNone/>
            </a:pPr>
            <a:endParaRPr lang="ru-RU" dirty="0" smtClean="0"/>
          </a:p>
          <a:p>
            <a:pPr marL="0" indent="0" algn="just">
              <a:buNone/>
            </a:pPr>
            <a:r>
              <a:rPr lang="ru-RU" dirty="0" smtClean="0"/>
              <a:t>Первые компьютеры содержали небольшое количество команд и эти команды были простыми. Но разработка более сложных компьютеров привела к появлению более сложных команд, т.к. при наличии более сложных команд программы выполняются быстрее, но это потребовало дополнительных затрат именно в аппаратную часть вычислительных систем.</a:t>
            </a:r>
          </a:p>
          <a:p>
            <a:pPr marL="0" indent="0" algn="just">
              <a:buNone/>
            </a:pPr>
            <a:endParaRPr lang="ru-RU" dirty="0" smtClean="0"/>
          </a:p>
          <a:p>
            <a:pPr marL="0" indent="0" algn="just">
              <a:buNone/>
            </a:pPr>
            <a:r>
              <a:rPr lang="ru-RU" dirty="0" smtClean="0"/>
              <a:t>Развитие программного обеспечения и требования к совместимости команд привели к тому, что сложные команды стали выполняться и на дешевых компьютерах.</a:t>
            </a:r>
          </a:p>
        </p:txBody>
      </p:sp>
    </p:spTree>
    <p:extLst>
      <p:ext uri="{BB962C8B-B14F-4D97-AF65-F5344CB8AC3E}">
        <p14:creationId xmlns:p14="http://schemas.microsoft.com/office/powerpoint/2010/main" val="1157650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62500" lnSpcReduction="20000"/>
          </a:bodyPr>
          <a:lstStyle/>
          <a:p>
            <a:pPr marL="0" indent="0" algn="just">
              <a:buNone/>
            </a:pPr>
            <a:r>
              <a:rPr lang="ru-RU" dirty="0" smtClean="0"/>
              <a:t>В конце 50-х годов компания IBM решила, что производство семейства компьютеров, совместимых </a:t>
            </a:r>
            <a:r>
              <a:rPr lang="ru-RU" dirty="0" err="1" smtClean="0"/>
              <a:t>программно</a:t>
            </a:r>
            <a:r>
              <a:rPr lang="ru-RU" dirty="0" smtClean="0"/>
              <a:t>, выгодно. Чтобы описать уровень совместимости компания ввела понятие архитектура. Новое семейство компьютеров должно иметь одну общую архитектуру и много разработок, отличающихся по цене и производительности.</a:t>
            </a:r>
          </a:p>
          <a:p>
            <a:pPr marL="0" indent="0" algn="just">
              <a:buNone/>
            </a:pPr>
            <a:endParaRPr lang="ru-RU" dirty="0" smtClean="0"/>
          </a:p>
          <a:p>
            <a:pPr marL="0" indent="0" algn="just">
              <a:buNone/>
            </a:pPr>
            <a:r>
              <a:rPr lang="ru-RU" dirty="0" smtClean="0"/>
              <a:t>Для переноса сложных команд на дешевые компьютеры использовалась интерпретация. Эта технология была предложена Уилксом в 1951 году и позволяла разрабатывать дешевые компьютеры, которые могли выполнять большое количество команд. Так была создана </a:t>
            </a:r>
            <a:r>
              <a:rPr lang="ru-RU" dirty="0" err="1" smtClean="0"/>
              <a:t>System</a:t>
            </a:r>
            <a:r>
              <a:rPr lang="ru-RU" dirty="0" smtClean="0"/>
              <a:t>/360. В дорогих компьютерах сложные команды выполнялись аппаратными методами, а в дешевых – программными. Простые компьютеры с интерпретатором имеют и некоторые другие преимущества:</a:t>
            </a:r>
          </a:p>
          <a:p>
            <a:pPr marL="0" indent="0" algn="just">
              <a:buNone/>
            </a:pPr>
            <a:endParaRPr lang="ru-RU" dirty="0" smtClean="0"/>
          </a:p>
          <a:p>
            <a:pPr marL="0" indent="0" algn="just">
              <a:buNone/>
            </a:pPr>
            <a:r>
              <a:rPr lang="ru-RU" dirty="0" smtClean="0"/>
              <a:t>1. возможность фиксировать неправильное выполнение команды и даже восполнять недостатки аппаратного обеспечения;</a:t>
            </a:r>
          </a:p>
          <a:p>
            <a:pPr marL="0" indent="0" algn="just">
              <a:buNone/>
            </a:pPr>
            <a:r>
              <a:rPr lang="ru-RU" dirty="0" smtClean="0"/>
              <a:t>2. возможность добавлять новые команды при минимальных затратах;</a:t>
            </a:r>
          </a:p>
          <a:p>
            <a:pPr marL="0" indent="0" algn="just">
              <a:buNone/>
            </a:pPr>
            <a:r>
              <a:rPr lang="ru-RU" dirty="0" smtClean="0"/>
              <a:t>3. структурированная организация, которая позволяет разрабатывать, проверять и добавлять новые команды.</a:t>
            </a:r>
          </a:p>
          <a:p>
            <a:pPr marL="0" indent="0" algn="just">
              <a:buNone/>
            </a:pPr>
            <a:endParaRPr lang="ru-RU" dirty="0" smtClean="0"/>
          </a:p>
          <a:p>
            <a:pPr marL="0" indent="0" algn="just">
              <a:buNone/>
            </a:pPr>
            <a:r>
              <a:rPr lang="ru-RU" dirty="0"/>
              <a:t>Со временем интерпретаторы стали применяться практически во всех компьютерах. Эта тенденция достигла своего пика в разработке компьютера VAX, у которого было несколько сотен команд и более 200 способов определения операндов в каждой команде. Это привело к появлению множества второстепенных команд. Производительности было уделено мало внимания, что и стало роковым для VAX, а также для производителя DEC. В 1998 году </a:t>
            </a:r>
            <a:r>
              <a:rPr lang="ru-RU" dirty="0" err="1"/>
              <a:t>Compaq</a:t>
            </a:r>
            <a:r>
              <a:rPr lang="ru-RU" dirty="0"/>
              <a:t> купила DEC.</a:t>
            </a:r>
            <a:endParaRPr lang="ru-RU" dirty="0" smtClean="0"/>
          </a:p>
        </p:txBody>
      </p:sp>
    </p:spTree>
    <p:extLst>
      <p:ext uri="{BB962C8B-B14F-4D97-AF65-F5344CB8AC3E}">
        <p14:creationId xmlns:p14="http://schemas.microsoft.com/office/powerpoint/2010/main" val="2838460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5.1.2. RISC </a:t>
            </a:r>
            <a:r>
              <a:rPr lang="ru-RU" b="1" dirty="0" smtClean="0"/>
              <a:t>и </a:t>
            </a:r>
            <a:r>
              <a:rPr lang="en-US" b="1" dirty="0" smtClean="0"/>
              <a:t>CISC</a:t>
            </a:r>
            <a:endParaRPr lang="ru-RU" b="1" dirty="0"/>
          </a:p>
        </p:txBody>
      </p:sp>
      <p:sp>
        <p:nvSpPr>
          <p:cNvPr id="3" name="Объект 2"/>
          <p:cNvSpPr>
            <a:spLocks noGrp="1"/>
          </p:cNvSpPr>
          <p:nvPr>
            <p:ph idx="1"/>
          </p:nvPr>
        </p:nvSpPr>
        <p:spPr>
          <a:xfrm>
            <a:off x="838200" y="1473958"/>
            <a:ext cx="10515600" cy="4703005"/>
          </a:xfrm>
        </p:spPr>
        <p:txBody>
          <a:bodyPr>
            <a:normAutofit fontScale="62500" lnSpcReduction="20000"/>
          </a:bodyPr>
          <a:lstStyle/>
          <a:p>
            <a:pPr marL="0" indent="0" algn="just">
              <a:buNone/>
            </a:pPr>
            <a:r>
              <a:rPr lang="ru-RU" dirty="0" smtClean="0"/>
              <a:t>В 1980 году группа разработчиков университета Беркли (Дэвид Паттерсон и Карло </a:t>
            </a:r>
            <a:r>
              <a:rPr lang="ru-RU" dirty="0" err="1" smtClean="0"/>
              <a:t>Секвин</a:t>
            </a:r>
            <a:r>
              <a:rPr lang="ru-RU" dirty="0" smtClean="0"/>
              <a:t>) начала разработку процессоров без использования интерпретаторов. Для обозначения этого понятия был придуман термин RISC (</a:t>
            </a:r>
            <a:r>
              <a:rPr lang="ru-RU" dirty="0" err="1" smtClean="0"/>
              <a:t>Reduced</a:t>
            </a:r>
            <a:r>
              <a:rPr lang="ru-RU" dirty="0" smtClean="0"/>
              <a:t> </a:t>
            </a:r>
            <a:r>
              <a:rPr lang="ru-RU" dirty="0" err="1" smtClean="0"/>
              <a:t>Instruction</a:t>
            </a:r>
            <a:r>
              <a:rPr lang="ru-RU" dirty="0" smtClean="0"/>
              <a:t> </a:t>
            </a:r>
            <a:r>
              <a:rPr lang="ru-RU" dirty="0" err="1" smtClean="0"/>
              <a:t>Set</a:t>
            </a:r>
            <a:r>
              <a:rPr lang="ru-RU" dirty="0" smtClean="0"/>
              <a:t> </a:t>
            </a:r>
            <a:r>
              <a:rPr lang="ru-RU" dirty="0" err="1" smtClean="0"/>
              <a:t>Computer</a:t>
            </a:r>
            <a:r>
              <a:rPr lang="ru-RU" dirty="0" smtClean="0"/>
              <a:t>). Новые процессоры существенно отличались от коммерческих процессоров того времени. Они имели ограниченный набор команд, а преимущество состояло в том, что выбор и декодирование команд осуществляется быстро.</a:t>
            </a:r>
          </a:p>
          <a:p>
            <a:pPr marL="0" indent="0" algn="just">
              <a:buNone/>
            </a:pPr>
            <a:r>
              <a:rPr lang="ru-RU" dirty="0" smtClean="0"/>
              <a:t>RISC противопоставляется CISC (</a:t>
            </a:r>
            <a:r>
              <a:rPr lang="ru-RU" dirty="0" err="1" smtClean="0"/>
              <a:t>Complex</a:t>
            </a:r>
            <a:r>
              <a:rPr lang="ru-RU" dirty="0" smtClean="0"/>
              <a:t> </a:t>
            </a:r>
            <a:r>
              <a:rPr lang="ru-RU" dirty="0" err="1" smtClean="0"/>
              <a:t>Instruction</a:t>
            </a:r>
            <a:r>
              <a:rPr lang="ru-RU" dirty="0" smtClean="0"/>
              <a:t> </a:t>
            </a:r>
            <a:r>
              <a:rPr lang="ru-RU" dirty="0" err="1" smtClean="0"/>
              <a:t>Set</a:t>
            </a:r>
            <a:r>
              <a:rPr lang="ru-RU" dirty="0" smtClean="0"/>
              <a:t> </a:t>
            </a:r>
            <a:r>
              <a:rPr lang="ru-RU" dirty="0" err="1" smtClean="0"/>
              <a:t>Computer</a:t>
            </a:r>
            <a:r>
              <a:rPr lang="ru-RU" dirty="0" smtClean="0"/>
              <a:t>). Типичный CISC-компьютер – VAX.</a:t>
            </a:r>
          </a:p>
          <a:p>
            <a:pPr marL="0" indent="0" algn="just">
              <a:buNone/>
            </a:pPr>
            <a:endParaRPr lang="ru-RU" dirty="0" smtClean="0"/>
          </a:p>
          <a:p>
            <a:pPr marL="0" indent="0" algn="just">
              <a:buNone/>
            </a:pPr>
            <a:r>
              <a:rPr lang="ru-RU" dirty="0" smtClean="0"/>
              <a:t>Учитывая преимущества RISC-компьютеров можно было предположить, что они стали бы доминировать над СISC-компьютерами. Однако этого не произошло.</a:t>
            </a:r>
          </a:p>
          <a:p>
            <a:pPr marL="0" indent="0" algn="just">
              <a:buNone/>
            </a:pPr>
            <a:endParaRPr lang="ru-RU" dirty="0" smtClean="0"/>
          </a:p>
          <a:p>
            <a:pPr marL="0" indent="0" algn="just">
              <a:buNone/>
            </a:pPr>
            <a:r>
              <a:rPr lang="ru-RU" dirty="0" smtClean="0"/>
              <a:t>Во-первых, RISC-компьютеры были несовместимы по программному обеспечению с другими моделями.</a:t>
            </a:r>
          </a:p>
          <a:p>
            <a:pPr marL="0" indent="0" algn="just">
              <a:buNone/>
            </a:pPr>
            <a:r>
              <a:rPr lang="ru-RU" dirty="0" smtClean="0"/>
              <a:t>Во-вторых, идеи RISC воплощались в компьютерах с СISC архитектурой. Например, процессоры </a:t>
            </a:r>
            <a:r>
              <a:rPr lang="ru-RU" dirty="0" err="1" smtClean="0"/>
              <a:t>Intel</a:t>
            </a:r>
            <a:r>
              <a:rPr lang="ru-RU" dirty="0" smtClean="0"/>
              <a:t> начиная с 486, содержат ядро RISC, которое выполняет наиболее простые (а, значит, наиболее распространенные) команды за один такт тракта данных. При таком «гибридном»   подходе работа происходит не так быстро, как у RISC, но программная совместимость оправдывает эту потерю в быстродействии.</a:t>
            </a:r>
            <a:endParaRPr lang="ru-RU" dirty="0"/>
          </a:p>
        </p:txBody>
      </p:sp>
    </p:spTree>
    <p:extLst>
      <p:ext uri="{BB962C8B-B14F-4D97-AF65-F5344CB8AC3E}">
        <p14:creationId xmlns:p14="http://schemas.microsoft.com/office/powerpoint/2010/main" val="2340541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5.1.3. Принципы разработки современных компьютеров</a:t>
            </a:r>
            <a:endParaRPr lang="ru-RU" b="1" dirty="0"/>
          </a:p>
        </p:txBody>
      </p:sp>
      <p:sp>
        <p:nvSpPr>
          <p:cNvPr id="3" name="Объект 2"/>
          <p:cNvSpPr>
            <a:spLocks noGrp="1"/>
          </p:cNvSpPr>
          <p:nvPr>
            <p:ph idx="1"/>
          </p:nvPr>
        </p:nvSpPr>
        <p:spPr/>
        <p:txBody>
          <a:bodyPr>
            <a:normAutofit fontScale="70000" lnSpcReduction="20000"/>
          </a:bodyPr>
          <a:lstStyle/>
          <a:p>
            <a:pPr marL="0" indent="0">
              <a:buNone/>
            </a:pPr>
            <a:r>
              <a:rPr lang="ru-RU" dirty="0" smtClean="0"/>
              <a:t>   Существует ряд принципов разработки, которые называются </a:t>
            </a:r>
            <a:r>
              <a:rPr lang="ru-RU" i="1" u="sng" dirty="0" smtClean="0"/>
              <a:t>принципами RISC</a:t>
            </a:r>
            <a:r>
              <a:rPr lang="ru-RU" dirty="0" smtClean="0"/>
              <a:t>, которым по возможности стараются следовать производители универсальных компьютеров.</a:t>
            </a:r>
          </a:p>
          <a:p>
            <a:pPr marL="0" indent="0">
              <a:buNone/>
            </a:pPr>
            <a:r>
              <a:rPr lang="ru-RU" dirty="0" smtClean="0"/>
              <a:t>   </a:t>
            </a:r>
            <a:r>
              <a:rPr lang="ru-RU" i="1" u="sng" dirty="0" smtClean="0"/>
              <a:t>Все команды непосредственно выполняются аппаратными средствами</a:t>
            </a:r>
            <a:r>
              <a:rPr lang="ru-RU" dirty="0" smtClean="0"/>
              <a:t>. Таким образом исключается этап интерпретации, что обеспечивает высокую скорость выполнения. Однако сложные и/или редко встречающиеся команды могут быть разбиты на несколько команд и выполняться как микропрограмма.</a:t>
            </a:r>
          </a:p>
          <a:p>
            <a:pPr marL="0" indent="0">
              <a:buNone/>
            </a:pPr>
            <a:r>
              <a:rPr lang="ru-RU" dirty="0" smtClean="0"/>
              <a:t>   </a:t>
            </a:r>
            <a:r>
              <a:rPr lang="ru-RU" i="1" u="sng" dirty="0" smtClean="0"/>
              <a:t>Компьютер должен начинать выполнение большого числа команд</a:t>
            </a:r>
            <a:r>
              <a:rPr lang="ru-RU" dirty="0" smtClean="0"/>
              <a:t>. Процессор MIPS-500 способен приступить к выполнению 500 млн ком/с. Этот принцип полагает, что параллелизм может играть главную роль в повышении производительности.</a:t>
            </a:r>
          </a:p>
          <a:p>
            <a:pPr marL="0" indent="0">
              <a:buNone/>
            </a:pPr>
            <a:r>
              <a:rPr lang="ru-RU" dirty="0" smtClean="0"/>
              <a:t>   </a:t>
            </a:r>
            <a:r>
              <a:rPr lang="ru-RU" i="1" u="sng" dirty="0" smtClean="0"/>
              <a:t>Команды должны легко декодироваться</a:t>
            </a:r>
            <a:r>
              <a:rPr lang="ru-RU" dirty="0" smtClean="0"/>
              <a:t>. Предел количества  вызываемых команд в секунду зависит от процесса декодирования. Декодирование необходимо для того, чтобы определить, какие ресурсы необходимы для выполнения команды. Полезны любые средства для упрощения процедуры декодирования.</a:t>
            </a:r>
          </a:p>
          <a:p>
            <a:pPr marL="0" indent="0">
              <a:buNone/>
            </a:pPr>
            <a:r>
              <a:rPr lang="ru-RU" i="1" dirty="0" smtClean="0"/>
              <a:t>   </a:t>
            </a:r>
            <a:r>
              <a:rPr lang="ru-RU" i="1" u="sng" dirty="0" smtClean="0"/>
              <a:t>К памяти должны обращаться только команды записи/считывания.</a:t>
            </a:r>
          </a:p>
          <a:p>
            <a:pPr marL="0" indent="0">
              <a:buNone/>
            </a:pPr>
            <a:r>
              <a:rPr lang="ru-RU" i="1" dirty="0"/>
              <a:t> </a:t>
            </a:r>
            <a:r>
              <a:rPr lang="ru-RU" i="1" dirty="0" smtClean="0"/>
              <a:t>  </a:t>
            </a:r>
            <a:r>
              <a:rPr lang="ru-RU" i="1" u="sng" dirty="0" smtClean="0"/>
              <a:t>Должно быть большое количество регистров.</a:t>
            </a:r>
            <a:endParaRPr lang="ru-RU" i="1" u="sng" dirty="0"/>
          </a:p>
        </p:txBody>
      </p:sp>
    </p:spTree>
    <p:extLst>
      <p:ext uri="{BB962C8B-B14F-4D97-AF65-F5344CB8AC3E}">
        <p14:creationId xmlns:p14="http://schemas.microsoft.com/office/powerpoint/2010/main" val="2199289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2869</Words>
  <Application>Microsoft Office PowerPoint</Application>
  <PresentationFormat>Широкоэкранный</PresentationFormat>
  <Paragraphs>169</Paragraphs>
  <Slides>31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31</vt:i4>
      </vt:variant>
    </vt:vector>
  </HeadingPairs>
  <TitlesOfParts>
    <vt:vector size="35" baseType="lpstr">
      <vt:lpstr>Arial</vt:lpstr>
      <vt:lpstr>Calibri</vt:lpstr>
      <vt:lpstr>Calibri Light</vt:lpstr>
      <vt:lpstr>Тема Office</vt:lpstr>
      <vt:lpstr>Тема 5. Организация компьютерных систем</vt:lpstr>
      <vt:lpstr>5.1. Процессоры</vt:lpstr>
      <vt:lpstr>Презентация PowerPoint</vt:lpstr>
      <vt:lpstr>5.1.1. Устройство центрального процессора</vt:lpstr>
      <vt:lpstr>Презентация PowerPoint</vt:lpstr>
      <vt:lpstr>Презентация PowerPoint</vt:lpstr>
      <vt:lpstr>Презентация PowerPoint</vt:lpstr>
      <vt:lpstr>5.1.2. RISC и CISC</vt:lpstr>
      <vt:lpstr>5.1.3. Принципы разработки современных компьютеров</vt:lpstr>
      <vt:lpstr>5.1.4. Параллелизм на уровне команд</vt:lpstr>
      <vt:lpstr>5.1.4.1. Конвейеры</vt:lpstr>
      <vt:lpstr>Презентация PowerPoint</vt:lpstr>
      <vt:lpstr>Презентация PowerPoint</vt:lpstr>
      <vt:lpstr>Презентация PowerPoint</vt:lpstr>
      <vt:lpstr>Презентация PowerPoint</vt:lpstr>
      <vt:lpstr>5.1.4.2. Суперскалярные архитектуры</vt:lpstr>
      <vt:lpstr>Презентация PowerPoint</vt:lpstr>
      <vt:lpstr> 5.1.5.Параллелизм на уровне процессов</vt:lpstr>
      <vt:lpstr>5.1.5.1. Матричные компьютеры</vt:lpstr>
      <vt:lpstr>Презентация PowerPoint</vt:lpstr>
      <vt:lpstr>Презентация PowerPoint</vt:lpstr>
      <vt:lpstr>5.1.5.2. Мультипроцессоры</vt:lpstr>
      <vt:lpstr>Презентация PowerPoint</vt:lpstr>
      <vt:lpstr>Презентация PowerPoint</vt:lpstr>
      <vt:lpstr>5.1.5.3. Мультикомпьютеры</vt:lpstr>
      <vt:lpstr>5.2. Кэш-память</vt:lpstr>
      <vt:lpstr>Презентация PowerPoint</vt:lpstr>
      <vt:lpstr>5.3. Вспомогательная память</vt:lpstr>
      <vt:lpstr>1.4. Процесс ввода-вывода</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5. Организация компьютерных систем</dc:title>
  <dc:creator>Учетная запись Майкрософт</dc:creator>
  <cp:lastModifiedBy>Учетная запись Майкрософт</cp:lastModifiedBy>
  <cp:revision>5</cp:revision>
  <dcterms:created xsi:type="dcterms:W3CDTF">2022-11-23T00:15:11Z</dcterms:created>
  <dcterms:modified xsi:type="dcterms:W3CDTF">2022-11-23T00:59:30Z</dcterms:modified>
</cp:coreProperties>
</file>