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6" r:id="rId7"/>
    <p:sldId id="261" r:id="rId8"/>
    <p:sldId id="267" r:id="rId9"/>
    <p:sldId id="268" r:id="rId10"/>
    <p:sldId id="269" r:id="rId11"/>
    <p:sldId id="270" r:id="rId12"/>
    <p:sldId id="271" r:id="rId13"/>
    <p:sldId id="272" r:id="rId14"/>
    <p:sldId id="273" r:id="rId15"/>
    <p:sldId id="262" r:id="rId16"/>
    <p:sldId id="274" r:id="rId17"/>
    <p:sldId id="263" r:id="rId18"/>
    <p:sldId id="275" r:id="rId19"/>
    <p:sldId id="276" r:id="rId20"/>
    <p:sldId id="264" r:id="rId21"/>
    <p:sldId id="277" r:id="rId22"/>
    <p:sldId id="265" r:id="rId23"/>
    <p:sldId id="278" r:id="rId24"/>
    <p:sldId id="279" r:id="rId25"/>
    <p:sldId id="283" r:id="rId26"/>
    <p:sldId id="280" r:id="rId27"/>
    <p:sldId id="281" r:id="rId28"/>
    <p:sldId id="282" r:id="rId29"/>
    <p:sldId id="284" r:id="rId30"/>
    <p:sldId id="288" r:id="rId31"/>
    <p:sldId id="289" r:id="rId32"/>
    <p:sldId id="285" r:id="rId33"/>
    <p:sldId id="286" r:id="rId34"/>
    <p:sldId id="294" r:id="rId35"/>
    <p:sldId id="287" r:id="rId36"/>
    <p:sldId id="290" r:id="rId37"/>
    <p:sldId id="291" r:id="rId38"/>
    <p:sldId id="295" r:id="rId39"/>
    <p:sldId id="292" r:id="rId40"/>
    <p:sldId id="293" r:id="rId41"/>
    <p:sldId id="296" r:id="rId42"/>
    <p:sldId id="300" r:id="rId4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3B640F8B-9E93-419F-B87F-8FE364E11AB7}" type="datetimeFigureOut">
              <a:rPr lang="ru-RU" smtClean="0"/>
              <a:t>24.03.2023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839A477-0B5D-41BF-A292-C87B491FB87D}" type="slidenum">
              <a:rPr lang="ru-RU" smtClean="0"/>
              <a:t>‹#›</a:t>
            </a:fld>
            <a:endParaRPr lang="ru-RU"/>
          </a:p>
        </p:txBody>
      </p:sp>
    </p:spTree>
    <p:extLst>
      <p:ext uri="{BB962C8B-B14F-4D97-AF65-F5344CB8AC3E}">
        <p14:creationId xmlns:p14="http://schemas.microsoft.com/office/powerpoint/2010/main" val="3970068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B640F8B-9E93-419F-B87F-8FE364E11AB7}" type="datetimeFigureOut">
              <a:rPr lang="ru-RU" smtClean="0"/>
              <a:t>24.03.2023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839A477-0B5D-41BF-A292-C87B491FB87D}" type="slidenum">
              <a:rPr lang="ru-RU" smtClean="0"/>
              <a:t>‹#›</a:t>
            </a:fld>
            <a:endParaRPr lang="ru-RU"/>
          </a:p>
        </p:txBody>
      </p:sp>
    </p:spTree>
    <p:extLst>
      <p:ext uri="{BB962C8B-B14F-4D97-AF65-F5344CB8AC3E}">
        <p14:creationId xmlns:p14="http://schemas.microsoft.com/office/powerpoint/2010/main" val="2754721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B640F8B-9E93-419F-B87F-8FE364E11AB7}" type="datetimeFigureOut">
              <a:rPr lang="ru-RU" smtClean="0"/>
              <a:t>24.03.2023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839A477-0B5D-41BF-A292-C87B491FB87D}" type="slidenum">
              <a:rPr lang="ru-RU" smtClean="0"/>
              <a:t>‹#›</a:t>
            </a:fld>
            <a:endParaRPr lang="ru-RU"/>
          </a:p>
        </p:txBody>
      </p:sp>
    </p:spTree>
    <p:extLst>
      <p:ext uri="{BB962C8B-B14F-4D97-AF65-F5344CB8AC3E}">
        <p14:creationId xmlns:p14="http://schemas.microsoft.com/office/powerpoint/2010/main" val="152375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B640F8B-9E93-419F-B87F-8FE364E11AB7}" type="datetimeFigureOut">
              <a:rPr lang="ru-RU" smtClean="0"/>
              <a:t>24.03.2023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839A477-0B5D-41BF-A292-C87B491FB87D}" type="slidenum">
              <a:rPr lang="ru-RU" smtClean="0"/>
              <a:t>‹#›</a:t>
            </a:fld>
            <a:endParaRPr lang="ru-RU"/>
          </a:p>
        </p:txBody>
      </p:sp>
    </p:spTree>
    <p:extLst>
      <p:ext uri="{BB962C8B-B14F-4D97-AF65-F5344CB8AC3E}">
        <p14:creationId xmlns:p14="http://schemas.microsoft.com/office/powerpoint/2010/main" val="383971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3B640F8B-9E93-419F-B87F-8FE364E11AB7}" type="datetimeFigureOut">
              <a:rPr lang="ru-RU" smtClean="0"/>
              <a:t>24.03.2023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839A477-0B5D-41BF-A292-C87B491FB87D}" type="slidenum">
              <a:rPr lang="ru-RU" smtClean="0"/>
              <a:t>‹#›</a:t>
            </a:fld>
            <a:endParaRPr lang="ru-RU"/>
          </a:p>
        </p:txBody>
      </p:sp>
    </p:spTree>
    <p:extLst>
      <p:ext uri="{BB962C8B-B14F-4D97-AF65-F5344CB8AC3E}">
        <p14:creationId xmlns:p14="http://schemas.microsoft.com/office/powerpoint/2010/main" val="371397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3B640F8B-9E93-419F-B87F-8FE364E11AB7}" type="datetimeFigureOut">
              <a:rPr lang="ru-RU" smtClean="0"/>
              <a:t>24.03.2023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839A477-0B5D-41BF-A292-C87B491FB87D}" type="slidenum">
              <a:rPr lang="ru-RU" smtClean="0"/>
              <a:t>‹#›</a:t>
            </a:fld>
            <a:endParaRPr lang="ru-RU"/>
          </a:p>
        </p:txBody>
      </p:sp>
    </p:spTree>
    <p:extLst>
      <p:ext uri="{BB962C8B-B14F-4D97-AF65-F5344CB8AC3E}">
        <p14:creationId xmlns:p14="http://schemas.microsoft.com/office/powerpoint/2010/main" val="1990791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3B640F8B-9E93-419F-B87F-8FE364E11AB7}" type="datetimeFigureOut">
              <a:rPr lang="ru-RU" smtClean="0"/>
              <a:t>24.03.2023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839A477-0B5D-41BF-A292-C87B491FB87D}" type="slidenum">
              <a:rPr lang="ru-RU" smtClean="0"/>
              <a:t>‹#›</a:t>
            </a:fld>
            <a:endParaRPr lang="ru-RU"/>
          </a:p>
        </p:txBody>
      </p:sp>
    </p:spTree>
    <p:extLst>
      <p:ext uri="{BB962C8B-B14F-4D97-AF65-F5344CB8AC3E}">
        <p14:creationId xmlns:p14="http://schemas.microsoft.com/office/powerpoint/2010/main" val="227506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3B640F8B-9E93-419F-B87F-8FE364E11AB7}" type="datetimeFigureOut">
              <a:rPr lang="ru-RU" smtClean="0"/>
              <a:t>24.03.2023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839A477-0B5D-41BF-A292-C87B491FB87D}" type="slidenum">
              <a:rPr lang="ru-RU" smtClean="0"/>
              <a:t>‹#›</a:t>
            </a:fld>
            <a:endParaRPr lang="ru-RU"/>
          </a:p>
        </p:txBody>
      </p:sp>
    </p:spTree>
    <p:extLst>
      <p:ext uri="{BB962C8B-B14F-4D97-AF65-F5344CB8AC3E}">
        <p14:creationId xmlns:p14="http://schemas.microsoft.com/office/powerpoint/2010/main" val="382006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B640F8B-9E93-419F-B87F-8FE364E11AB7}" type="datetimeFigureOut">
              <a:rPr lang="ru-RU" smtClean="0"/>
              <a:t>24.03.2023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839A477-0B5D-41BF-A292-C87B491FB87D}" type="slidenum">
              <a:rPr lang="ru-RU" smtClean="0"/>
              <a:t>‹#›</a:t>
            </a:fld>
            <a:endParaRPr lang="ru-RU"/>
          </a:p>
        </p:txBody>
      </p:sp>
    </p:spTree>
    <p:extLst>
      <p:ext uri="{BB962C8B-B14F-4D97-AF65-F5344CB8AC3E}">
        <p14:creationId xmlns:p14="http://schemas.microsoft.com/office/powerpoint/2010/main" val="1829930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3B640F8B-9E93-419F-B87F-8FE364E11AB7}" type="datetimeFigureOut">
              <a:rPr lang="ru-RU" smtClean="0"/>
              <a:t>24.03.2023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839A477-0B5D-41BF-A292-C87B491FB87D}" type="slidenum">
              <a:rPr lang="ru-RU" smtClean="0"/>
              <a:t>‹#›</a:t>
            </a:fld>
            <a:endParaRPr lang="ru-RU"/>
          </a:p>
        </p:txBody>
      </p:sp>
    </p:spTree>
    <p:extLst>
      <p:ext uri="{BB962C8B-B14F-4D97-AF65-F5344CB8AC3E}">
        <p14:creationId xmlns:p14="http://schemas.microsoft.com/office/powerpoint/2010/main" val="363266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3B640F8B-9E93-419F-B87F-8FE364E11AB7}" type="datetimeFigureOut">
              <a:rPr lang="ru-RU" smtClean="0"/>
              <a:t>24.03.2023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839A477-0B5D-41BF-A292-C87B491FB87D}" type="slidenum">
              <a:rPr lang="ru-RU" smtClean="0"/>
              <a:t>‹#›</a:t>
            </a:fld>
            <a:endParaRPr lang="ru-RU"/>
          </a:p>
        </p:txBody>
      </p:sp>
    </p:spTree>
    <p:extLst>
      <p:ext uri="{BB962C8B-B14F-4D97-AF65-F5344CB8AC3E}">
        <p14:creationId xmlns:p14="http://schemas.microsoft.com/office/powerpoint/2010/main" val="300453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640F8B-9E93-419F-B87F-8FE364E11AB7}" type="datetimeFigureOut">
              <a:rPr lang="ru-RU" smtClean="0"/>
              <a:t>24.03.2023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39A477-0B5D-41BF-A292-C87B491FB87D}" type="slidenum">
              <a:rPr lang="ru-RU" smtClean="0"/>
              <a:t>‹#›</a:t>
            </a:fld>
            <a:endParaRPr lang="ru-RU"/>
          </a:p>
        </p:txBody>
      </p:sp>
    </p:spTree>
    <p:extLst>
      <p:ext uri="{BB962C8B-B14F-4D97-AF65-F5344CB8AC3E}">
        <p14:creationId xmlns:p14="http://schemas.microsoft.com/office/powerpoint/2010/main" val="37466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dirty="0"/>
              <a:t>Тема 6. Микроархитектурный уровень</a:t>
            </a:r>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1447015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6.1.5. Разработка микроархитектурного уровня</a:t>
            </a:r>
          </a:p>
        </p:txBody>
      </p:sp>
      <p:sp>
        <p:nvSpPr>
          <p:cNvPr id="3" name="Объект 2"/>
          <p:cNvSpPr>
            <a:spLocks noGrp="1"/>
          </p:cNvSpPr>
          <p:nvPr>
            <p:ph idx="1"/>
          </p:nvPr>
        </p:nvSpPr>
        <p:spPr/>
        <p:txBody>
          <a:bodyPr/>
          <a:lstStyle/>
          <a:p>
            <a:pPr marL="0" indent="0" algn="just">
              <a:buNone/>
            </a:pPr>
            <a:r>
              <a:rPr lang="ru-RU" dirty="0"/>
              <a:t>При разработке микроархитектурного уровня постоянно приходится искать компромисс между желаниями и возможностями. При разработке центрального процессора очень важную роль играет выбор между высокой скоростью и низкой стоимостью, между сложностью программ и сложностью аппаратного обеспечения.</a:t>
            </a:r>
          </a:p>
        </p:txBody>
      </p:sp>
    </p:spTree>
    <p:extLst>
      <p:ext uri="{BB962C8B-B14F-4D97-AF65-F5344CB8AC3E}">
        <p14:creationId xmlns:p14="http://schemas.microsoft.com/office/powerpoint/2010/main" val="310416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6.1.5.1. Скорость и стоимость</a:t>
            </a:r>
          </a:p>
        </p:txBody>
      </p:sp>
      <p:sp>
        <p:nvSpPr>
          <p:cNvPr id="3" name="Объект 2"/>
          <p:cNvSpPr>
            <a:spLocks noGrp="1"/>
          </p:cNvSpPr>
          <p:nvPr>
            <p:ph idx="1"/>
          </p:nvPr>
        </p:nvSpPr>
        <p:spPr/>
        <p:txBody>
          <a:bodyPr>
            <a:normAutofit fontScale="62500" lnSpcReduction="20000"/>
          </a:bodyPr>
          <a:lstStyle/>
          <a:p>
            <a:pPr marL="0" indent="0" algn="just">
              <a:buNone/>
            </a:pPr>
            <a:r>
              <a:rPr lang="ru-RU" dirty="0"/>
              <a:t>Существует три основных подхода, которые позволяют увеличить скорость выполнения операций:</a:t>
            </a:r>
          </a:p>
          <a:p>
            <a:pPr marL="0" indent="0" algn="just">
              <a:buNone/>
            </a:pPr>
            <a:r>
              <a:rPr lang="ru-RU" dirty="0"/>
              <a:t>1. Сокращение количества циклов, необходимых для выполнения команды.</a:t>
            </a:r>
          </a:p>
          <a:p>
            <a:pPr marL="0" indent="0" algn="just">
              <a:buNone/>
            </a:pPr>
            <a:r>
              <a:rPr lang="ru-RU" dirty="0"/>
              <a:t>2. Упрощение организации машины таким образом, чтобы можно было сделать цикл короче.</a:t>
            </a:r>
          </a:p>
          <a:p>
            <a:pPr marL="0" indent="0" algn="just">
              <a:buNone/>
            </a:pPr>
            <a:r>
              <a:rPr lang="ru-RU" dirty="0"/>
              <a:t>3. Выполнение нескольких операций одновременно.</a:t>
            </a:r>
          </a:p>
          <a:p>
            <a:pPr marL="0" indent="0" algn="just">
              <a:buNone/>
            </a:pPr>
            <a:endParaRPr lang="ru-RU" dirty="0"/>
          </a:p>
          <a:p>
            <a:pPr marL="0" indent="0" algn="just">
              <a:buNone/>
            </a:pPr>
            <a:r>
              <a:rPr lang="ru-RU" dirty="0"/>
              <a:t>Первые два подхода очевидны, но существуют различные способы их реализации. Число циклов, необходимых для выполнения операции называется длиной пути. Длину пути можно уменьшить за счет введения дополнительного оборудования и использования параллельного выполнения команд. Основные подходы:</a:t>
            </a:r>
          </a:p>
          <a:p>
            <a:pPr marL="0" indent="0" algn="just">
              <a:buNone/>
            </a:pPr>
            <a:r>
              <a:rPr lang="ru-RU" dirty="0"/>
              <a:t>1. В микропрограмме, реализующей команду, находят циклы, для выполнения которых не требуется работа АЛУ. Такие циклы ставить в конце последовательности микрокоманд.</a:t>
            </a:r>
          </a:p>
          <a:p>
            <a:pPr marL="0" indent="0" algn="just">
              <a:buNone/>
            </a:pPr>
            <a:r>
              <a:rPr lang="ru-RU" dirty="0"/>
              <a:t>2. Введение дополнительной шины. Т.е. к АЛУ подвести две шины и на входы подавать сигналы с произвольных регистров. Таким образом исключается цикл передачи одного из операндов в </a:t>
            </a:r>
            <a:r>
              <a:rPr lang="ru-RU" dirty="0" err="1"/>
              <a:t>Акк</a:t>
            </a:r>
            <a:r>
              <a:rPr lang="ru-RU" dirty="0"/>
              <a:t>, но усложняется кодировка микрокоманды и аппаратура – переход к </a:t>
            </a:r>
            <a:r>
              <a:rPr lang="ru-RU" dirty="0" err="1"/>
              <a:t>трехшинной</a:t>
            </a:r>
            <a:r>
              <a:rPr lang="ru-RU" dirty="0"/>
              <a:t> архитектуре.</a:t>
            </a:r>
          </a:p>
          <a:p>
            <a:pPr marL="0" indent="0" algn="just">
              <a:buNone/>
            </a:pPr>
            <a:r>
              <a:rPr lang="ru-RU" dirty="0"/>
              <a:t>3. Введение блока выборки команд: процедура выборки следующей команды передается отдельному блоку – команды из памяти должны вызываться специализированным функциональным блоком.</a:t>
            </a:r>
          </a:p>
        </p:txBody>
      </p:sp>
    </p:spTree>
    <p:extLst>
      <p:ext uri="{BB962C8B-B14F-4D97-AF65-F5344CB8AC3E}">
        <p14:creationId xmlns:p14="http://schemas.microsoft.com/office/powerpoint/2010/main" val="2678890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6.1.5.2. Конвейерная архитектура</a:t>
            </a:r>
          </a:p>
        </p:txBody>
      </p:sp>
      <p:sp>
        <p:nvSpPr>
          <p:cNvPr id="3" name="Объект 2"/>
          <p:cNvSpPr>
            <a:spLocks noGrp="1"/>
          </p:cNvSpPr>
          <p:nvPr>
            <p:ph idx="1"/>
          </p:nvPr>
        </p:nvSpPr>
        <p:spPr/>
        <p:txBody>
          <a:bodyPr>
            <a:normAutofit fontScale="62500" lnSpcReduction="20000"/>
          </a:bodyPr>
          <a:lstStyle/>
          <a:p>
            <a:pPr marL="0" indent="0" algn="just">
              <a:buNone/>
            </a:pPr>
            <a:r>
              <a:rPr lang="ru-RU" dirty="0"/>
              <a:t>Следующий рассматриваемый вариант усовершенствования архитектуры – ввести в машину больше параллелизма.</a:t>
            </a:r>
          </a:p>
          <a:p>
            <a:pPr marL="0" indent="0" algn="just">
              <a:buNone/>
            </a:pPr>
            <a:r>
              <a:rPr lang="ru-RU" dirty="0"/>
              <a:t>Длительность цикла определяется временем, необходимым на прохождение сигнала через тракт данных. В цикле тракта данных есть три основных компонента:</a:t>
            </a:r>
          </a:p>
          <a:p>
            <a:pPr marL="0" indent="0" algn="just">
              <a:buNone/>
            </a:pPr>
            <a:endParaRPr lang="ru-RU" dirty="0"/>
          </a:p>
          <a:p>
            <a:pPr marL="0" indent="0" algn="just">
              <a:buNone/>
            </a:pPr>
            <a:r>
              <a:rPr lang="ru-RU" dirty="0"/>
              <a:t>1. Время, необходимое на передачу значений выбранных регистров на входы АЛУ.</a:t>
            </a:r>
          </a:p>
          <a:p>
            <a:pPr marL="0" indent="0" algn="just">
              <a:buNone/>
            </a:pPr>
            <a:r>
              <a:rPr lang="ru-RU" dirty="0"/>
              <a:t>2. Время работы АЛУ и схемы сдвига.</a:t>
            </a:r>
          </a:p>
          <a:p>
            <a:pPr marL="0" indent="0" algn="just">
              <a:buNone/>
            </a:pPr>
            <a:r>
              <a:rPr lang="ru-RU" dirty="0"/>
              <a:t>3. Время на передачу полученных значений в регистры и сохранение результатов.</a:t>
            </a:r>
          </a:p>
          <a:p>
            <a:pPr marL="0" indent="0" algn="just">
              <a:buNone/>
            </a:pPr>
            <a:endParaRPr lang="ru-RU" dirty="0"/>
          </a:p>
          <a:p>
            <a:pPr marL="0" indent="0" algn="just">
              <a:buNone/>
            </a:pPr>
            <a:r>
              <a:rPr lang="ru-RU" dirty="0"/>
              <a:t>Таким образом один цикл можно разбить на 3 цикла, более короткие. Продвижение микрокоманды осуществляется по трем устройствам. Следующая микрокоманда может быть начата до окончания предыдущей. Проблема: RAW-взаимозависимость (</a:t>
            </a:r>
            <a:r>
              <a:rPr lang="ru-RU" dirty="0" err="1"/>
              <a:t>Read</a:t>
            </a:r>
            <a:r>
              <a:rPr lang="ru-RU" dirty="0"/>
              <a:t> </a:t>
            </a:r>
            <a:r>
              <a:rPr lang="ru-RU" dirty="0" err="1"/>
              <a:t>After</a:t>
            </a:r>
            <a:r>
              <a:rPr lang="ru-RU" dirty="0"/>
              <a:t> </a:t>
            </a:r>
            <a:r>
              <a:rPr lang="ru-RU" dirty="0" err="1"/>
              <a:t>Write</a:t>
            </a:r>
            <a:r>
              <a:rPr lang="ru-RU" dirty="0"/>
              <a:t> – чтение после записи) – последующей операции могут понадобиться данные, которые еще не готовы. В таком случае возникает простой.</a:t>
            </a:r>
          </a:p>
          <a:p>
            <a:pPr marL="0" indent="0" algn="just">
              <a:buNone/>
            </a:pPr>
            <a:r>
              <a:rPr lang="ru-RU" dirty="0"/>
              <a:t>Это простейший конвейер с 3 стадиями, количество стадий (степень параллелизма может быть увеличена).</a:t>
            </a:r>
          </a:p>
        </p:txBody>
      </p:sp>
    </p:spTree>
    <p:extLst>
      <p:ext uri="{BB962C8B-B14F-4D97-AF65-F5344CB8AC3E}">
        <p14:creationId xmlns:p14="http://schemas.microsoft.com/office/powerpoint/2010/main" val="3274915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6.1.6. Увеличение производительности.</a:t>
            </a:r>
          </a:p>
        </p:txBody>
      </p:sp>
      <p:sp>
        <p:nvSpPr>
          <p:cNvPr id="3" name="Объект 2"/>
          <p:cNvSpPr>
            <a:spLocks noGrp="1"/>
          </p:cNvSpPr>
          <p:nvPr>
            <p:ph idx="1"/>
          </p:nvPr>
        </p:nvSpPr>
        <p:spPr/>
        <p:txBody>
          <a:bodyPr>
            <a:normAutofit fontScale="85000" lnSpcReduction="20000"/>
          </a:bodyPr>
          <a:lstStyle/>
          <a:p>
            <a:pPr marL="0" indent="0" algn="just">
              <a:buNone/>
            </a:pPr>
            <a:r>
              <a:rPr lang="ru-RU" dirty="0"/>
              <a:t>Усовершенствования компьютеров распадаются на две категории: усовершенствование реализации и усовершенствование архитектуры.</a:t>
            </a:r>
          </a:p>
          <a:p>
            <a:pPr marL="0" indent="0" algn="just">
              <a:buNone/>
            </a:pPr>
            <a:endParaRPr lang="ru-RU" dirty="0"/>
          </a:p>
          <a:p>
            <a:pPr marL="0" indent="0" algn="just">
              <a:buNone/>
            </a:pPr>
            <a:r>
              <a:rPr lang="ru-RU" dirty="0"/>
              <a:t>Усовершенствование реализации – такие способы построения нового процессора и памяти, после применения которых система работает быстрее, но архитектура не меняется. Это означает, что старые программы будут работать на новой машине. Это очень нравится потребителям. Например, улучшение производительности от 80386 к 80486, </a:t>
            </a:r>
            <a:r>
              <a:rPr lang="ru-RU" dirty="0" err="1"/>
              <a:t>Pentium</a:t>
            </a:r>
            <a:r>
              <a:rPr lang="ru-RU" dirty="0"/>
              <a:t>, </a:t>
            </a:r>
            <a:r>
              <a:rPr lang="ru-RU" dirty="0" err="1"/>
              <a:t>Pentium</a:t>
            </a:r>
            <a:r>
              <a:rPr lang="ru-RU" dirty="0"/>
              <a:t> </a:t>
            </a:r>
            <a:r>
              <a:rPr lang="ru-RU" dirty="0" err="1"/>
              <a:t>Pro</a:t>
            </a:r>
            <a:r>
              <a:rPr lang="ru-RU" dirty="0"/>
              <a:t>, </a:t>
            </a:r>
            <a:r>
              <a:rPr lang="ru-RU" dirty="0" err="1"/>
              <a:t>Pentium</a:t>
            </a:r>
            <a:r>
              <a:rPr lang="ru-RU" dirty="0"/>
              <a:t> II происходило без изменения архитектуры.</a:t>
            </a:r>
          </a:p>
          <a:p>
            <a:pPr marL="0" indent="0" algn="just">
              <a:buNone/>
            </a:pPr>
            <a:endParaRPr lang="ru-RU" dirty="0"/>
          </a:p>
          <a:p>
            <a:pPr marL="0" indent="0" algn="just">
              <a:buNone/>
            </a:pPr>
            <a:r>
              <a:rPr lang="ru-RU" dirty="0"/>
              <a:t>Однако возникаем момент, когда старая архитектура себя исчерпала и единственный способ развивать технологии дальше – начать новую разработку. Таким революционным скачком было появление RISC в 80-х годах.</a:t>
            </a:r>
          </a:p>
        </p:txBody>
      </p:sp>
    </p:spTree>
    <p:extLst>
      <p:ext uri="{BB962C8B-B14F-4D97-AF65-F5344CB8AC3E}">
        <p14:creationId xmlns:p14="http://schemas.microsoft.com/office/powerpoint/2010/main" val="281642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6.1.6.1. Кэш-память</a:t>
            </a:r>
          </a:p>
        </p:txBody>
      </p:sp>
      <p:sp>
        <p:nvSpPr>
          <p:cNvPr id="3" name="Объект 2"/>
          <p:cNvSpPr>
            <a:spLocks noGrp="1"/>
          </p:cNvSpPr>
          <p:nvPr>
            <p:ph idx="1"/>
          </p:nvPr>
        </p:nvSpPr>
        <p:spPr/>
        <p:txBody>
          <a:bodyPr>
            <a:normAutofit fontScale="77500" lnSpcReduction="20000"/>
          </a:bodyPr>
          <a:lstStyle/>
          <a:p>
            <a:pPr marL="0" indent="0" algn="just">
              <a:buNone/>
            </a:pPr>
            <a:r>
              <a:rPr lang="ru-RU" dirty="0"/>
              <a:t>Одним из основных вопросов при разработке компьютеров является построение такой системы памяти, которая могла бы передавать операнды процессору с той же скоростью, с которой она их обрабатывает. Однако, производительность процессора растет значительно быстрее, чем быстродействие памяти и относительно процессора память работает все медленнее с каждым десятилетием и эта ситуация все ухудшается.</a:t>
            </a:r>
          </a:p>
          <a:p>
            <a:pPr marL="0" indent="0" algn="just">
              <a:buNone/>
            </a:pPr>
            <a:endParaRPr lang="ru-RU" dirty="0"/>
          </a:p>
          <a:p>
            <a:pPr marL="0" indent="0" algn="just">
              <a:buNone/>
            </a:pPr>
            <a:r>
              <a:rPr lang="ru-RU" dirty="0"/>
              <a:t>Одним из способов решения этой проблемы является добавление кэш-памяти. Основная технология – введение разделенной кэш-памяти – отдельно для операндов и отдельно для команд. В такой кэш-памяти операции могут начинаться независимо, что увеличивает пропускную способность системы в целом.</a:t>
            </a:r>
          </a:p>
          <a:p>
            <a:pPr marL="0" indent="0" algn="just">
              <a:buNone/>
            </a:pPr>
            <a:endParaRPr lang="ru-RU" dirty="0"/>
          </a:p>
          <a:p>
            <a:pPr marL="0" indent="0" algn="just">
              <a:buNone/>
            </a:pPr>
            <a:r>
              <a:rPr lang="ru-RU" dirty="0"/>
              <a:t>Помимо этого между кэш-памятью и основной памятью часто помещают кэш-память второго уровня.</a:t>
            </a:r>
          </a:p>
        </p:txBody>
      </p:sp>
    </p:spTree>
    <p:extLst>
      <p:ext uri="{BB962C8B-B14F-4D97-AF65-F5344CB8AC3E}">
        <p14:creationId xmlns:p14="http://schemas.microsoft.com/office/powerpoint/2010/main" val="3488720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fontScale="77500" lnSpcReduction="20000"/>
          </a:bodyPr>
          <a:lstStyle/>
          <a:p>
            <a:pPr marL="0" indent="0" algn="just">
              <a:buNone/>
            </a:pPr>
            <a:r>
              <a:rPr lang="ru-RU" dirty="0"/>
              <a:t>Существует два типа локализации адресов:</a:t>
            </a:r>
          </a:p>
          <a:p>
            <a:pPr marL="0" indent="0" algn="just">
              <a:buNone/>
            </a:pPr>
            <a:endParaRPr lang="ru-RU" dirty="0"/>
          </a:p>
          <a:p>
            <a:pPr marL="0" indent="0" algn="just">
              <a:buNone/>
            </a:pPr>
            <a:r>
              <a:rPr lang="ru-RU" dirty="0"/>
              <a:t>1. </a:t>
            </a:r>
            <a:r>
              <a:rPr lang="ru-RU" i="1" u="sng" dirty="0"/>
              <a:t>Пространственная локализация </a:t>
            </a:r>
            <a:r>
              <a:rPr lang="ru-RU" dirty="0"/>
              <a:t>– основана на вероятности того, что в скором времени потребуется обратиться к ячейкам памяти, которые расположены рядом с недавно выбранными ячейками;</a:t>
            </a:r>
          </a:p>
          <a:p>
            <a:pPr marL="0" indent="0" algn="just">
              <a:buNone/>
            </a:pPr>
            <a:endParaRPr lang="ru-RU" dirty="0"/>
          </a:p>
          <a:p>
            <a:pPr marL="0" indent="0" algn="just">
              <a:buNone/>
            </a:pPr>
            <a:r>
              <a:rPr lang="ru-RU" dirty="0"/>
              <a:t>2. </a:t>
            </a:r>
            <a:r>
              <a:rPr lang="ru-RU" i="1" u="sng" dirty="0"/>
              <a:t>Временная локализация </a:t>
            </a:r>
            <a:r>
              <a:rPr lang="ru-RU" dirty="0"/>
              <a:t>– имеет место, когда недавно запрашиваемые ячейки запрашиваются снова. Принцип временной локализации используется в тех случаях, когда решается вопрос о том, какой элемент выкинуть из кэш-памяти в случае промаха. Обычно отбрасываются элементы, к которым не было обращений.</a:t>
            </a:r>
          </a:p>
          <a:p>
            <a:pPr marL="0" indent="0" algn="just">
              <a:buNone/>
            </a:pPr>
            <a:endParaRPr lang="ru-RU" dirty="0"/>
          </a:p>
          <a:p>
            <a:pPr marL="0" indent="0" algn="just">
              <a:buNone/>
            </a:pPr>
            <a:r>
              <a:rPr lang="ru-RU" dirty="0"/>
              <a:t>Во всех типах кэш-памяти используется следующая модель: основная память разделяется на блоки фиксированного размера, которые называются строками кэш-памяти. Строка состоит из нескольких последовательных байтов (от 4 до 64). При обращении к памяти сначала проверяется наличие требуемой информации в кэш-памяти и в случае промаха из кэш-памяти удаляется строка, а на ее место помещается требуемая из основной памяти. Трока больше, чем вызываемый элемент.</a:t>
            </a:r>
          </a:p>
        </p:txBody>
      </p:sp>
    </p:spTree>
    <p:extLst>
      <p:ext uri="{BB962C8B-B14F-4D97-AF65-F5344CB8AC3E}">
        <p14:creationId xmlns:p14="http://schemas.microsoft.com/office/powerpoint/2010/main" val="3299836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6.1.6.2. Прогнозирование ветвлений</a:t>
            </a:r>
          </a:p>
        </p:txBody>
      </p:sp>
      <p:sp>
        <p:nvSpPr>
          <p:cNvPr id="3" name="Объект 2"/>
          <p:cNvSpPr>
            <a:spLocks noGrp="1"/>
          </p:cNvSpPr>
          <p:nvPr>
            <p:ph idx="1"/>
          </p:nvPr>
        </p:nvSpPr>
        <p:spPr/>
        <p:txBody>
          <a:bodyPr>
            <a:normAutofit fontScale="92500" lnSpcReduction="20000"/>
          </a:bodyPr>
          <a:lstStyle/>
          <a:p>
            <a:pPr marL="0" indent="0" algn="just">
              <a:buNone/>
            </a:pPr>
            <a:r>
              <a:rPr lang="ru-RU" dirty="0"/>
              <a:t>Современные компьютеры сильно конвейеризированы, они могут содержать десять и более стадий. Но конвейеры дают высокое быстродействие только на линейном коде, а в случае наличия ветвления возникает проблема с выбором следующей команды.</a:t>
            </a:r>
          </a:p>
          <a:p>
            <a:pPr marL="0" indent="0" algn="just">
              <a:buNone/>
            </a:pPr>
            <a:endParaRPr lang="ru-RU" dirty="0"/>
          </a:p>
          <a:p>
            <a:pPr marL="0" indent="0" algn="just">
              <a:buNone/>
            </a:pPr>
            <a:r>
              <a:rPr lang="ru-RU" dirty="0"/>
              <a:t>Первые конвейеризированные процессоры простаивали до тех пор, пока не становилось известно, куда нужно выполнить переход.</a:t>
            </a:r>
          </a:p>
          <a:p>
            <a:pPr marL="0" indent="0" algn="just">
              <a:buNone/>
            </a:pPr>
            <a:endParaRPr lang="ru-RU" dirty="0"/>
          </a:p>
          <a:p>
            <a:pPr marL="0" indent="0" algn="just">
              <a:buNone/>
            </a:pPr>
            <a:r>
              <a:rPr lang="ru-RU" dirty="0"/>
              <a:t>Современные машины содержат средства, позволяющие прогнозировать переходы. Первое предположение заключается в том, что переход будет назад, т.к. если переход находится в конце цикла, то переход назад более вероятен. Если переход предсказан неправильно, то необходимо отменить выполненные команды.</a:t>
            </a:r>
          </a:p>
        </p:txBody>
      </p:sp>
    </p:spTree>
    <p:extLst>
      <p:ext uri="{BB962C8B-B14F-4D97-AF65-F5344CB8AC3E}">
        <p14:creationId xmlns:p14="http://schemas.microsoft.com/office/powerpoint/2010/main" val="3107427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fontScale="85000" lnSpcReduction="10000"/>
          </a:bodyPr>
          <a:lstStyle/>
          <a:p>
            <a:pPr marL="0" indent="0" algn="just">
              <a:buNone/>
            </a:pPr>
            <a:r>
              <a:rPr lang="ru-RU" i="1" u="sng" dirty="0" err="1"/>
              <a:t>Динамаческое</a:t>
            </a:r>
            <a:r>
              <a:rPr lang="ru-RU" i="1" u="sng" dirty="0"/>
              <a:t> прогнозирование ветвлений</a:t>
            </a:r>
            <a:r>
              <a:rPr lang="ru-RU" dirty="0"/>
              <a:t>. Один из самых простых способов – хранить специальную таблицу (в аппаратном обеспечении), в которую центральный процессор записывает условные переходы, когда они встречаются и там их можно искать, если он снова появляется. В такой таблице хранится адрес перехода и бит, который указывает, был ли сделан этот переход. Прогноз состоит в том, что программа пойдет тем же путем, что и в предыдущий раз. Если прогноз не верен, то бит меняется.</a:t>
            </a:r>
          </a:p>
          <a:p>
            <a:pPr marL="0" indent="0" algn="just">
              <a:buNone/>
            </a:pPr>
            <a:endParaRPr lang="ru-RU" dirty="0"/>
          </a:p>
          <a:p>
            <a:pPr marL="0" indent="0" algn="just">
              <a:buNone/>
            </a:pPr>
            <a:r>
              <a:rPr lang="ru-RU" i="1" u="sng" dirty="0"/>
              <a:t>Статическое прогнозирование ветвлений</a:t>
            </a:r>
            <a:r>
              <a:rPr lang="ru-RU" dirty="0"/>
              <a:t>. Динамическое прогнозирование происходит во время работы программы и это его положительное качество. Однако реализация динамического прогнозирования ветвлений требует специализированного и достаточно дорогого аппаратного обеспечения. Статическое прогнозирование осуществляется компилятором.</a:t>
            </a:r>
          </a:p>
          <a:p>
            <a:pPr marL="0" indent="0" algn="just">
              <a:buNone/>
            </a:pPr>
            <a:endParaRPr lang="ru-RU" dirty="0"/>
          </a:p>
          <a:p>
            <a:pPr marL="0" indent="0" algn="just">
              <a:buNone/>
            </a:pPr>
            <a:r>
              <a:rPr lang="ru-RU" dirty="0"/>
              <a:t>В некоторых машинах (</a:t>
            </a:r>
            <a:r>
              <a:rPr lang="ru-RU" dirty="0" err="1"/>
              <a:t>UltraSPARC</a:t>
            </a:r>
            <a:r>
              <a:rPr lang="ru-RU" dirty="0"/>
              <a:t>) введены дополнительные команды перехода, которые содержат бит, который указывает, совершать переход или нет.</a:t>
            </a:r>
          </a:p>
        </p:txBody>
      </p:sp>
    </p:spTree>
    <p:extLst>
      <p:ext uri="{BB962C8B-B14F-4D97-AF65-F5344CB8AC3E}">
        <p14:creationId xmlns:p14="http://schemas.microsoft.com/office/powerpoint/2010/main" val="966259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6.1.6.3. Исполнение с изменением последовательности и подмена регистров</a:t>
            </a:r>
          </a:p>
        </p:txBody>
      </p:sp>
      <p:sp>
        <p:nvSpPr>
          <p:cNvPr id="3" name="Объект 2"/>
          <p:cNvSpPr>
            <a:spLocks noGrp="1"/>
          </p:cNvSpPr>
          <p:nvPr>
            <p:ph idx="1"/>
          </p:nvPr>
        </p:nvSpPr>
        <p:spPr/>
        <p:txBody>
          <a:bodyPr>
            <a:normAutofit fontScale="62500" lnSpcReduction="20000"/>
          </a:bodyPr>
          <a:lstStyle/>
          <a:p>
            <a:pPr marL="0" indent="0" algn="just">
              <a:buNone/>
            </a:pPr>
            <a:r>
              <a:rPr lang="ru-RU" dirty="0"/>
              <a:t>Большинство современных компьютеров являются конвейеризированными и </a:t>
            </a:r>
            <a:r>
              <a:rPr lang="ru-RU" dirty="0" err="1"/>
              <a:t>суперскалярными</a:t>
            </a:r>
            <a:r>
              <a:rPr lang="ru-RU" dirty="0"/>
              <a:t>. Это означает, что там есть блок выборки команд, который заранее вызывает команды из памяти и передает их в блок декодирования. Блок декодирования передает декодированные команды в соответствующие функциональные блоки для выполнения.</a:t>
            </a:r>
          </a:p>
          <a:p>
            <a:pPr marL="0" indent="0" algn="just">
              <a:buNone/>
            </a:pPr>
            <a:endParaRPr lang="ru-RU" dirty="0"/>
          </a:p>
          <a:p>
            <a:pPr marL="0" indent="0" algn="just">
              <a:buNone/>
            </a:pPr>
            <a:r>
              <a:rPr lang="ru-RU" dirty="0"/>
              <a:t>При такой организации возникает следующая проблема: если выполняемой команде нужно значение, получаемое в предыдущей, то она не может начаться до тех пор, пока значение не будет получено. Существуют и другие виды взаимозависимости.</a:t>
            </a:r>
          </a:p>
          <a:p>
            <a:pPr marL="0" indent="0" algn="just">
              <a:buNone/>
            </a:pPr>
            <a:endParaRPr lang="ru-RU" dirty="0"/>
          </a:p>
          <a:p>
            <a:pPr marL="0" indent="0" algn="just">
              <a:buNone/>
            </a:pPr>
            <a:r>
              <a:rPr lang="ru-RU" dirty="0"/>
              <a:t>Для устранения этой проблемы используется подход, который заключается в том, что изменяется последовательность выполнения команд таким образом, чтобы зависимые команды не стояли друг за другом.</a:t>
            </a:r>
          </a:p>
          <a:p>
            <a:pPr marL="0" indent="0" algn="just">
              <a:buNone/>
            </a:pPr>
            <a:endParaRPr lang="ru-RU" dirty="0"/>
          </a:p>
          <a:p>
            <a:pPr marL="0" indent="0" algn="just">
              <a:buNone/>
            </a:pPr>
            <a:r>
              <a:rPr lang="ru-RU" dirty="0"/>
              <a:t>Возможна ситуация, при которой возникает конфликт при обращении к регистрам: необходимо записать информацию в регистр, а там еще хранятся невостребованные данные. Этого можно избежать, если записывать информацию не в занятый регистр, а куда-то в другое место (можно временно). Для реализации указанных возможностей необходимо вводить дополнительные аппаратные и программные средства.</a:t>
            </a:r>
          </a:p>
        </p:txBody>
      </p:sp>
    </p:spTree>
    <p:extLst>
      <p:ext uri="{BB962C8B-B14F-4D97-AF65-F5344CB8AC3E}">
        <p14:creationId xmlns:p14="http://schemas.microsoft.com/office/powerpoint/2010/main" val="1402810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6.1.6.4. Спекулятивное выполнение</a:t>
            </a:r>
          </a:p>
        </p:txBody>
      </p:sp>
      <p:sp>
        <p:nvSpPr>
          <p:cNvPr id="3" name="Объект 2"/>
          <p:cNvSpPr>
            <a:spLocks noGrp="1"/>
          </p:cNvSpPr>
          <p:nvPr>
            <p:ph idx="1"/>
          </p:nvPr>
        </p:nvSpPr>
        <p:spPr/>
        <p:txBody>
          <a:bodyPr>
            <a:normAutofit fontScale="77500" lnSpcReduction="20000"/>
          </a:bodyPr>
          <a:lstStyle/>
          <a:p>
            <a:pPr marL="0" indent="0" algn="just">
              <a:buNone/>
            </a:pPr>
            <a:r>
              <a:rPr lang="ru-RU" dirty="0"/>
              <a:t>Компьютерные программы можно разбить на </a:t>
            </a:r>
            <a:r>
              <a:rPr lang="ru-RU" i="1" u="sng" dirty="0"/>
              <a:t>базовые элементы (базовые блоки)</a:t>
            </a:r>
            <a:r>
              <a:rPr lang="ru-RU" dirty="0"/>
              <a:t>, каждый из которых представляет собой линейную последовательность команд с точкой входа и точкой выхода в конце. Базовый элемент не содержит никаких управляющих структур. Базовые элементы связываются между собой операторами управления. Рассмотренный выше прием переупорядочения команд эффективен внутри базового элемента.</a:t>
            </a:r>
          </a:p>
          <a:p>
            <a:pPr marL="0" indent="0" algn="just">
              <a:buNone/>
            </a:pPr>
            <a:endParaRPr lang="ru-RU" dirty="0"/>
          </a:p>
          <a:p>
            <a:pPr marL="0" indent="0" algn="just">
              <a:buNone/>
            </a:pPr>
            <a:r>
              <a:rPr lang="ru-RU" dirty="0"/>
              <a:t>Большинство базовых элементов очень короткие и в них недостаточно параллелизма.</a:t>
            </a:r>
          </a:p>
          <a:p>
            <a:pPr marL="0" indent="0" algn="just">
              <a:buNone/>
            </a:pPr>
            <a:endParaRPr lang="ru-RU" dirty="0"/>
          </a:p>
          <a:p>
            <a:pPr marL="0" indent="0" algn="just">
              <a:buNone/>
            </a:pPr>
            <a:r>
              <a:rPr lang="ru-RU" dirty="0"/>
              <a:t>Для повышения эффективности нужно сделать так, чтобы переупорядочение команд можно было применить не только в пределах одного базового элемента. Выгоднее всего передвинуть потенциально более медленный базовый элемент вперед, чтобы его выполнение началось раньше. Такой операцией может быть операция считывания из памяти, операция с плавающей точкой и т.д. Перемещение операции вверх называется </a:t>
            </a:r>
            <a:r>
              <a:rPr lang="ru-RU" i="1" u="sng" dirty="0"/>
              <a:t>подъемом</a:t>
            </a:r>
            <a:r>
              <a:rPr lang="ru-RU" dirty="0"/>
              <a:t>.</a:t>
            </a:r>
          </a:p>
        </p:txBody>
      </p:sp>
    </p:spTree>
    <p:extLst>
      <p:ext uri="{BB962C8B-B14F-4D97-AF65-F5344CB8AC3E}">
        <p14:creationId xmlns:p14="http://schemas.microsoft.com/office/powerpoint/2010/main" val="1424383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6.1. Микроархитектура</a:t>
            </a:r>
          </a:p>
        </p:txBody>
      </p:sp>
      <p:sp>
        <p:nvSpPr>
          <p:cNvPr id="3" name="Объект 2"/>
          <p:cNvSpPr>
            <a:spLocks noGrp="1"/>
          </p:cNvSpPr>
          <p:nvPr>
            <p:ph idx="1"/>
          </p:nvPr>
        </p:nvSpPr>
        <p:spPr/>
        <p:txBody>
          <a:bodyPr>
            <a:normAutofit fontScale="62500" lnSpcReduction="20000"/>
          </a:bodyPr>
          <a:lstStyle/>
          <a:p>
            <a:pPr marL="0" indent="0" algn="just">
              <a:buNone/>
            </a:pPr>
            <a:r>
              <a:rPr lang="ru-RU" dirty="0"/>
              <a:t>Над цифровым логическим уровнем находится микроархитектурный уровень. Его задача – интерпретация уровня команд в управляющие сигналы (команды) для цифровых устройств. Строение микроархитектурного уровня зависит от того, каков уровень архитектуры команд, от стоимости и назначения компьютера.</a:t>
            </a:r>
          </a:p>
          <a:p>
            <a:pPr marL="0" indent="0" algn="just">
              <a:buNone/>
            </a:pPr>
            <a:r>
              <a:rPr lang="ru-RU" dirty="0"/>
              <a:t>В настоящее время уровень архитектуры команд часто содержит простые команды, которые выполняются за один цикл (системы RISC). В других системах (например </a:t>
            </a:r>
            <a:r>
              <a:rPr lang="ru-RU" dirty="0" err="1"/>
              <a:t>Pentium</a:t>
            </a:r>
            <a:r>
              <a:rPr lang="ru-RU" dirty="0"/>
              <a:t> II) на этом уровне имеются более сложные команды, выполняемые за несколько циклов.</a:t>
            </a:r>
          </a:p>
          <a:p>
            <a:pPr marL="0" indent="0" algn="just">
              <a:buNone/>
            </a:pPr>
            <a:endParaRPr lang="ru-RU" dirty="0"/>
          </a:p>
          <a:p>
            <a:pPr marL="0" indent="0" algn="just">
              <a:buNone/>
            </a:pPr>
            <a:r>
              <a:rPr lang="ru-RU" dirty="0"/>
              <a:t>Для того, чтобы выполнить команду необходимо:</a:t>
            </a:r>
          </a:p>
          <a:p>
            <a:pPr marL="0" indent="0" algn="just">
              <a:buNone/>
            </a:pPr>
            <a:r>
              <a:rPr lang="ru-RU" dirty="0"/>
              <a:t>1.       Найти операнды в памяти;</a:t>
            </a:r>
          </a:p>
          <a:p>
            <a:pPr marL="0" indent="0" algn="just">
              <a:buNone/>
            </a:pPr>
            <a:r>
              <a:rPr lang="ru-RU" dirty="0"/>
              <a:t>2.       Считать операнды;</a:t>
            </a:r>
          </a:p>
          <a:p>
            <a:pPr marL="0" indent="0" algn="just">
              <a:buNone/>
            </a:pPr>
            <a:r>
              <a:rPr lang="ru-RU" dirty="0"/>
              <a:t>3.       Выполнить операцию;</a:t>
            </a:r>
          </a:p>
          <a:p>
            <a:pPr marL="0" indent="0" algn="just">
              <a:buNone/>
            </a:pPr>
            <a:r>
              <a:rPr lang="ru-RU" dirty="0"/>
              <a:t>4.       Записать полученный результат в память.</a:t>
            </a:r>
          </a:p>
          <a:p>
            <a:pPr marL="0" indent="0" algn="just">
              <a:buNone/>
            </a:pPr>
            <a:endParaRPr lang="ru-RU" dirty="0"/>
          </a:p>
          <a:p>
            <a:pPr marL="0" indent="0" algn="just">
              <a:buNone/>
            </a:pPr>
            <a:r>
              <a:rPr lang="ru-RU" dirty="0"/>
              <a:t>Управление уровнем команд со сложными командами отличается от управления уровнем с простыми операциями, т.к. выполнение сложных команд требует определенной последовательности операций.</a:t>
            </a:r>
          </a:p>
        </p:txBody>
      </p:sp>
    </p:spTree>
    <p:extLst>
      <p:ext uri="{BB962C8B-B14F-4D97-AF65-F5344CB8AC3E}">
        <p14:creationId xmlns:p14="http://schemas.microsoft.com/office/powerpoint/2010/main" val="2621852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fontScale="92500" lnSpcReduction="10000"/>
          </a:bodyPr>
          <a:lstStyle/>
          <a:p>
            <a:pPr marL="0" indent="0" algn="just">
              <a:buNone/>
            </a:pPr>
            <a:r>
              <a:rPr lang="ru-RU" dirty="0"/>
              <a:t>В этом случае возникает проблема: понадобится ли эта операция? Выполнение команды до того, как стало известно, понадобится ли она, называется </a:t>
            </a:r>
            <a:r>
              <a:rPr lang="ru-RU" i="1" u="sng" dirty="0"/>
              <a:t>спекулятивным выполнением</a:t>
            </a:r>
            <a:r>
              <a:rPr lang="ru-RU" dirty="0"/>
              <a:t>. Чтобы использовать эту технологию, требуется поддержка компилятора, аппаратного обеспечения и некоторое усовершенствование архитектуры.</a:t>
            </a:r>
          </a:p>
          <a:p>
            <a:pPr marL="0" indent="0" algn="just">
              <a:buNone/>
            </a:pPr>
            <a:endParaRPr lang="ru-RU" dirty="0"/>
          </a:p>
          <a:p>
            <a:pPr marL="0" indent="0" algn="just">
              <a:buNone/>
            </a:pPr>
            <a:r>
              <a:rPr lang="ru-RU" dirty="0"/>
              <a:t>В связи со спекулятивным выполнением команд возникают некоторые проблемы. Важно, чтобы ни одна из спекулятивных команд не имела окончательного результата, который нельзя отменить. Эта проблема решается путем подмены регистров.</a:t>
            </a:r>
          </a:p>
          <a:p>
            <a:pPr marL="0" indent="0" algn="just">
              <a:buNone/>
            </a:pPr>
            <a:endParaRPr lang="ru-RU" dirty="0"/>
          </a:p>
          <a:p>
            <a:pPr marL="0" indent="0" algn="just">
              <a:buNone/>
            </a:pPr>
            <a:r>
              <a:rPr lang="ru-RU" dirty="0"/>
              <a:t>Вторая проблема: что делать, если запрашиваемые спекулятивной командой данные не находятся в кэш-памяти? В ряде современных компьютеров в такой ситуации команда не выполняется.</a:t>
            </a:r>
          </a:p>
        </p:txBody>
      </p:sp>
    </p:spTree>
    <p:extLst>
      <p:ext uri="{BB962C8B-B14F-4D97-AF65-F5344CB8AC3E}">
        <p14:creationId xmlns:p14="http://schemas.microsoft.com/office/powerpoint/2010/main" val="1815962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6.2. Микроархитектура процессора </a:t>
            </a:r>
            <a:r>
              <a:rPr lang="ru-RU" b="1" dirty="0" err="1"/>
              <a:t>Pentium</a:t>
            </a:r>
            <a:r>
              <a:rPr lang="ru-RU" b="1" dirty="0"/>
              <a:t> 4</a:t>
            </a:r>
            <a:br>
              <a:rPr lang="ru-RU" b="1" dirty="0"/>
            </a:br>
            <a:r>
              <a:rPr lang="ru-RU" sz="3600" b="1" dirty="0"/>
              <a:t>6.2.1. Общий обзор системы </a:t>
            </a:r>
            <a:r>
              <a:rPr lang="ru-RU" sz="3600" b="1" dirty="0" err="1"/>
              <a:t>Pentium</a:t>
            </a:r>
            <a:r>
              <a:rPr lang="ru-RU" sz="3600" b="1" dirty="0"/>
              <a:t> 4</a:t>
            </a:r>
          </a:p>
        </p:txBody>
      </p:sp>
      <p:sp>
        <p:nvSpPr>
          <p:cNvPr id="3" name="Объект 2"/>
          <p:cNvSpPr>
            <a:spLocks noGrp="1"/>
          </p:cNvSpPr>
          <p:nvPr>
            <p:ph idx="1"/>
          </p:nvPr>
        </p:nvSpPr>
        <p:spPr/>
        <p:txBody>
          <a:bodyPr/>
          <a:lstStyle/>
          <a:p>
            <a:pPr marL="0" indent="0" algn="just">
              <a:buNone/>
            </a:pPr>
            <a:r>
              <a:rPr lang="ru-RU" dirty="0" err="1"/>
              <a:t>Pentium</a:t>
            </a:r>
            <a:r>
              <a:rPr lang="ru-RU" dirty="0"/>
              <a:t> 4 – поддерживает 32-битные операнды и арифметику, 64-битные операции с плавающей точкой, а также 8-ми и 16-ти битные операции, унаследованные от предыдущих моделей. Процессор может адресовать до 64 Гбайт памяти и считывать слова по 64 бита за раз.</a:t>
            </a:r>
          </a:p>
          <a:p>
            <a:pPr marL="0" indent="0" algn="just">
              <a:buNone/>
            </a:pPr>
            <a:endParaRPr lang="ru-RU" dirty="0"/>
          </a:p>
          <a:p>
            <a:pPr marL="0" indent="0" algn="just">
              <a:buNone/>
            </a:pPr>
            <a:r>
              <a:rPr lang="ru-RU" dirty="0"/>
              <a:t>Микроархитектура </a:t>
            </a:r>
            <a:r>
              <a:rPr lang="ru-RU" dirty="0" err="1"/>
              <a:t>Pentium</a:t>
            </a:r>
            <a:r>
              <a:rPr lang="ru-RU" dirty="0"/>
              <a:t> 4, называемая </a:t>
            </a:r>
            <a:r>
              <a:rPr lang="ru-RU" dirty="0" err="1"/>
              <a:t>NetBurst</a:t>
            </a:r>
            <a:r>
              <a:rPr lang="ru-RU" dirty="0"/>
              <a:t>, представляет собой решительный отход от принципов архитектуры, используемой   в процессорах </a:t>
            </a:r>
            <a:r>
              <a:rPr lang="ru-RU" dirty="0" err="1"/>
              <a:t>Pentium</a:t>
            </a:r>
            <a:r>
              <a:rPr lang="ru-RU" dirty="0"/>
              <a:t> </a:t>
            </a:r>
            <a:r>
              <a:rPr lang="ru-RU" dirty="0" err="1"/>
              <a:t>Pro</a:t>
            </a:r>
            <a:r>
              <a:rPr lang="ru-RU" dirty="0"/>
              <a:t>, </a:t>
            </a:r>
            <a:r>
              <a:rPr lang="ru-RU" dirty="0" err="1"/>
              <a:t>Pentium</a:t>
            </a:r>
            <a:r>
              <a:rPr lang="ru-RU" dirty="0"/>
              <a:t> II, </a:t>
            </a:r>
            <a:r>
              <a:rPr lang="ru-RU" dirty="0" err="1"/>
              <a:t>Pentium</a:t>
            </a:r>
            <a:r>
              <a:rPr lang="ru-RU" dirty="0"/>
              <a:t> III. Упрощенная схема архитектуры приведена на рис 6.3.</a:t>
            </a:r>
          </a:p>
        </p:txBody>
      </p:sp>
    </p:spTree>
    <p:extLst>
      <p:ext uri="{BB962C8B-B14F-4D97-AF65-F5344CB8AC3E}">
        <p14:creationId xmlns:p14="http://schemas.microsoft.com/office/powerpoint/2010/main" val="748257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a:blip r:embed="rId2"/>
          <a:stretch>
            <a:fillRect/>
          </a:stretch>
        </p:blipFill>
        <p:spPr>
          <a:xfrm>
            <a:off x="3083327" y="502390"/>
            <a:ext cx="5978786" cy="5855300"/>
          </a:xfrm>
          <a:prstGeom prst="rect">
            <a:avLst/>
          </a:prstGeom>
        </p:spPr>
      </p:pic>
    </p:spTree>
    <p:extLst>
      <p:ext uri="{BB962C8B-B14F-4D97-AF65-F5344CB8AC3E}">
        <p14:creationId xmlns:p14="http://schemas.microsoft.com/office/powerpoint/2010/main" val="4220055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fontScale="92500" lnSpcReduction="10000"/>
          </a:bodyPr>
          <a:lstStyle/>
          <a:p>
            <a:pPr marL="0" indent="0" algn="just">
              <a:buNone/>
            </a:pPr>
            <a:r>
              <a:rPr lang="ru-RU" i="1" u="sng" dirty="0"/>
              <a:t>Подсистема памяти </a:t>
            </a:r>
            <a:r>
              <a:rPr lang="ru-RU" dirty="0"/>
              <a:t>включает объединенный кэш второго уровня (L2), логика доступа к внешнему ОЗУ. Объем кэша от 256 Кбайт до 1 Мбайт. Длина строки 128 байт. На рисунке не показан блок предварительной выборки, который пытается перенести данные из основной памяти в кэш второго уровня до того, как они затребованы. Из кэша второго уровня данные могут передаваться в другие блоки кэш-памяти на очень высокой скорости, теоретическая пропускная способность – 96 Гбайт/с.</a:t>
            </a:r>
          </a:p>
          <a:p>
            <a:pPr marL="0" indent="0" algn="just">
              <a:buNone/>
            </a:pPr>
            <a:endParaRPr lang="ru-RU" dirty="0"/>
          </a:p>
          <a:p>
            <a:pPr marL="0" indent="0" algn="just">
              <a:buNone/>
            </a:pPr>
            <a:r>
              <a:rPr lang="ru-RU" dirty="0"/>
              <a:t>Блок предварительной обработки выбирает команды из L2 и декодирует их в порядке выполнения команд в программе. Каждая команда разбивается на последовательность RISC-операций. Таким образом, команда ISA процессора </a:t>
            </a:r>
            <a:r>
              <a:rPr lang="ru-RU" dirty="0" err="1"/>
              <a:t>Pentium</a:t>
            </a:r>
            <a:r>
              <a:rPr lang="ru-RU" dirty="0"/>
              <a:t> 4 преобразуется в последовательность RISC-операций, которые исполняются RISC-ядром микросхемы. Этот механизм позволяет соединить устаревший набор CISC-команд с современным трактом данных.</a:t>
            </a:r>
          </a:p>
          <a:p>
            <a:pPr marL="0" indent="0" algn="just">
              <a:buNone/>
            </a:pPr>
            <a:endParaRPr lang="ru-RU" dirty="0"/>
          </a:p>
        </p:txBody>
      </p:sp>
    </p:spTree>
    <p:extLst>
      <p:ext uri="{BB962C8B-B14F-4D97-AF65-F5344CB8AC3E}">
        <p14:creationId xmlns:p14="http://schemas.microsoft.com/office/powerpoint/2010/main" val="4012336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fontScale="92500" lnSpcReduction="20000"/>
          </a:bodyPr>
          <a:lstStyle/>
          <a:p>
            <a:pPr marL="0" indent="0" algn="just">
              <a:buNone/>
            </a:pPr>
            <a:r>
              <a:rPr lang="ru-RU" dirty="0"/>
              <a:t>Декодированные операции отправляются в кэш трас (</a:t>
            </a:r>
            <a:r>
              <a:rPr lang="ru-RU" dirty="0" err="1"/>
              <a:t>trace</a:t>
            </a:r>
            <a:r>
              <a:rPr lang="ru-RU" dirty="0"/>
              <a:t> </a:t>
            </a:r>
            <a:r>
              <a:rPr lang="ru-RU" dirty="0" err="1"/>
              <a:t>chase</a:t>
            </a:r>
            <a:r>
              <a:rPr lang="ru-RU" dirty="0"/>
              <a:t>), в роли которого выступает кэш команд первого уровня. Поскольку кэшируются не исходные команды, а декодированные операции, то тем самым исключается повторное декодирование и извлечение команд из кэша. В этом одно из отличий архитектуры </a:t>
            </a:r>
            <a:r>
              <a:rPr lang="ru-RU" dirty="0" err="1"/>
              <a:t>NetBurst</a:t>
            </a:r>
            <a:r>
              <a:rPr lang="ru-RU" dirty="0"/>
              <a:t>. Здесь же выполняется прогнозирование ветвлений.</a:t>
            </a:r>
          </a:p>
          <a:p>
            <a:pPr marL="0" indent="0" algn="just">
              <a:buNone/>
            </a:pPr>
            <a:endParaRPr lang="ru-RU" dirty="0"/>
          </a:p>
          <a:p>
            <a:pPr marL="0" indent="0" algn="just">
              <a:buNone/>
            </a:pPr>
            <a:r>
              <a:rPr lang="ru-RU" dirty="0"/>
              <a:t>В блок планировщика команд (</a:t>
            </a:r>
            <a:r>
              <a:rPr lang="ru-RU" i="1" u="sng" dirty="0"/>
              <a:t>контроль исполнения с изменением последовательности</a:t>
            </a:r>
            <a:r>
              <a:rPr lang="ru-RU" dirty="0"/>
              <a:t>) команды передаются в порядке, определяемым программой.  Выполняться команды могут в другой последовательности. Возвращаются они в «правильной» последовательности, за это отвечает блок пересортировки.</a:t>
            </a:r>
          </a:p>
          <a:p>
            <a:pPr marL="0" indent="0" algn="just">
              <a:buNone/>
            </a:pPr>
            <a:endParaRPr lang="ru-RU" dirty="0"/>
          </a:p>
          <a:p>
            <a:pPr marL="0" indent="0" algn="just">
              <a:buNone/>
            </a:pPr>
            <a:r>
              <a:rPr lang="ru-RU" dirty="0"/>
              <a:t>Блок исполнения объединяет специализированные блоки, которые работают параллельно. Данные они получают из регистрового файла и КЭШа первого уровня.</a:t>
            </a:r>
          </a:p>
          <a:p>
            <a:pPr marL="0" indent="0" algn="just">
              <a:buNone/>
            </a:pPr>
            <a:endParaRPr lang="ru-RU" dirty="0"/>
          </a:p>
        </p:txBody>
      </p:sp>
    </p:spTree>
    <p:extLst>
      <p:ext uri="{BB962C8B-B14F-4D97-AF65-F5344CB8AC3E}">
        <p14:creationId xmlns:p14="http://schemas.microsoft.com/office/powerpoint/2010/main" val="459012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6.2.2. Конвейер </a:t>
            </a:r>
            <a:r>
              <a:rPr lang="en-US" b="1" dirty="0" err="1"/>
              <a:t>NetBurst</a:t>
            </a:r>
            <a:endParaRPr lang="ru-RU" b="1" dirty="0"/>
          </a:p>
        </p:txBody>
      </p:sp>
      <p:sp>
        <p:nvSpPr>
          <p:cNvPr id="3" name="Объект 2"/>
          <p:cNvSpPr>
            <a:spLocks noGrp="1"/>
          </p:cNvSpPr>
          <p:nvPr>
            <p:ph idx="1"/>
          </p:nvPr>
        </p:nvSpPr>
        <p:spPr/>
        <p:txBody>
          <a:bodyPr>
            <a:normAutofit fontScale="70000" lnSpcReduction="20000"/>
          </a:bodyPr>
          <a:lstStyle/>
          <a:p>
            <a:pPr marL="0" indent="0" algn="just">
              <a:buNone/>
            </a:pPr>
            <a:r>
              <a:rPr lang="ru-RU" dirty="0"/>
              <a:t>Упрощенная схема конвейера </a:t>
            </a:r>
            <a:r>
              <a:rPr lang="ru-RU" dirty="0" err="1"/>
              <a:t>Pentium</a:t>
            </a:r>
            <a:r>
              <a:rPr lang="ru-RU" dirty="0"/>
              <a:t> 4 приведена на рис. 6.4.</a:t>
            </a:r>
          </a:p>
          <a:p>
            <a:pPr marL="0" indent="0" algn="just">
              <a:buNone/>
            </a:pPr>
            <a:endParaRPr lang="ru-RU" dirty="0"/>
          </a:p>
          <a:p>
            <a:pPr marL="0" indent="0" algn="just">
              <a:buNone/>
            </a:pPr>
            <a:r>
              <a:rPr lang="ru-RU" dirty="0"/>
              <a:t>Блок предварительной обработки получает инструкции из кэша второго уровня порциями по 64 бит. Они декодируются в микрооперации и помещаются в кэш трасс. Емкость кэша трасс составляет 12 000 микроопераций и по производительности сопоставим с традиционным кэшем первого уровня на 8 или 16 кбайт.</a:t>
            </a:r>
          </a:p>
          <a:p>
            <a:pPr marL="0" indent="0" algn="just">
              <a:buNone/>
            </a:pPr>
            <a:endParaRPr lang="ru-RU" dirty="0"/>
          </a:p>
          <a:p>
            <a:pPr marL="0" indent="0" algn="just">
              <a:buNone/>
            </a:pPr>
            <a:r>
              <a:rPr lang="ru-RU" dirty="0"/>
              <a:t>В кэше трасс каждые шесть микроопераций объединяются в группу, занимающую одну строку. Микрооперации из одной строки выполняются без нарушения последовательности, хотя они могут быть образованы на из последовательных команд. Практикуется также объединение трассируемых строк.</a:t>
            </a:r>
          </a:p>
          <a:p>
            <a:pPr marL="0" indent="0" algn="just">
              <a:buNone/>
            </a:pPr>
            <a:endParaRPr lang="ru-RU" dirty="0"/>
          </a:p>
          <a:p>
            <a:pPr marL="0" indent="0" algn="just">
              <a:buNone/>
            </a:pPr>
            <a:r>
              <a:rPr lang="ru-RU" dirty="0"/>
              <a:t>Если для выполнения команды требуется более четырех микроопераций, то она не декодируется и не помещается в КЭШ трасс. Эта операция помечается специальным маркерами система производит поиск микроопераций в памяти микрокоманд.</a:t>
            </a:r>
          </a:p>
          <a:p>
            <a:pPr marL="0" indent="0" algn="just">
              <a:buNone/>
            </a:pPr>
            <a:endParaRPr lang="ru-RU" dirty="0"/>
          </a:p>
        </p:txBody>
      </p:sp>
    </p:spTree>
    <p:extLst>
      <p:ext uri="{BB962C8B-B14F-4D97-AF65-F5344CB8AC3E}">
        <p14:creationId xmlns:p14="http://schemas.microsoft.com/office/powerpoint/2010/main" val="3043550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fontScale="92500" lnSpcReduction="10000"/>
          </a:bodyPr>
          <a:lstStyle/>
          <a:p>
            <a:pPr marL="0" indent="0" algn="just">
              <a:buNone/>
            </a:pPr>
            <a:r>
              <a:rPr lang="ru-RU" dirty="0"/>
              <a:t>Встретившись с командой безусловного перехода, блок декодирования ищет предсказанный объект в буфере объектов перехода (</a:t>
            </a:r>
            <a:r>
              <a:rPr lang="ru-RU" dirty="0" err="1"/>
              <a:t>Branch</a:t>
            </a:r>
            <a:r>
              <a:rPr lang="ru-RU" dirty="0"/>
              <a:t> </a:t>
            </a:r>
            <a:r>
              <a:rPr lang="ru-RU" dirty="0" err="1"/>
              <a:t>Target</a:t>
            </a:r>
            <a:r>
              <a:rPr lang="ru-RU" dirty="0"/>
              <a:t> </a:t>
            </a:r>
            <a:r>
              <a:rPr lang="ru-RU" dirty="0" err="1"/>
              <a:t>Buffer</a:t>
            </a:r>
            <a:r>
              <a:rPr lang="ru-RU" dirty="0"/>
              <a:t> – BTB) первого уровня и продолжает декодирование соответствующего адреса. В кэше BTB L1 сохраняются 4 000 последних переходов.  Если необходимая команда отсутствует в таблице, то применяется статическое прогнозирование ветвлений. Для прогнозирования микроопераций перехода применяется </a:t>
            </a:r>
            <a:r>
              <a:rPr lang="ru-RU" i="1" u="sng" dirty="0"/>
              <a:t>буфер трасс объекто</a:t>
            </a:r>
            <a:r>
              <a:rPr lang="ru-RU" dirty="0"/>
              <a:t>в перехода или </a:t>
            </a:r>
            <a:r>
              <a:rPr lang="ru-RU" i="1" u="sng" dirty="0"/>
              <a:t>ВТВ трасс</a:t>
            </a:r>
            <a:r>
              <a:rPr lang="ru-RU" dirty="0"/>
              <a:t>.</a:t>
            </a:r>
          </a:p>
          <a:p>
            <a:pPr marL="0" indent="0" algn="just">
              <a:buNone/>
            </a:pPr>
            <a:r>
              <a:rPr lang="ru-RU" dirty="0"/>
              <a:t>Второй компонент конвейера – логика исполнения с изменением последовательности – получает данные из кэша трасс емкостью 12000 микроопераций. При поступлении из блока предварительной обработки каждой последующей микрооперации (за цикл их поступает 3) блок распределения и подмены регистрирует ее в таблице, состоящей из 128 записей и </a:t>
            </a:r>
            <a:r>
              <a:rPr lang="ru-RU" i="1" u="sng" dirty="0"/>
              <a:t>называемой буфером переупорядочивания команд </a:t>
            </a:r>
            <a:r>
              <a:rPr lang="ru-RU" dirty="0"/>
              <a:t>(</a:t>
            </a:r>
            <a:r>
              <a:rPr lang="ru-RU" dirty="0" err="1"/>
              <a:t>ReOrder</a:t>
            </a:r>
            <a:r>
              <a:rPr lang="ru-RU" dirty="0"/>
              <a:t> </a:t>
            </a:r>
            <a:r>
              <a:rPr lang="ru-RU" dirty="0" err="1"/>
              <a:t>Buffer</a:t>
            </a:r>
            <a:r>
              <a:rPr lang="ru-RU" dirty="0"/>
              <a:t>, ROB). В этом буфере хранятся данные о состоянии микрооперации вплоть до пересортировки ее результатов.</a:t>
            </a:r>
          </a:p>
        </p:txBody>
      </p:sp>
    </p:spTree>
    <p:extLst>
      <p:ext uri="{BB962C8B-B14F-4D97-AF65-F5344CB8AC3E}">
        <p14:creationId xmlns:p14="http://schemas.microsoft.com/office/powerpoint/2010/main" val="1657954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a:blip r:embed="rId2"/>
          <a:stretch>
            <a:fillRect/>
          </a:stretch>
        </p:blipFill>
        <p:spPr>
          <a:xfrm>
            <a:off x="3574450" y="600075"/>
            <a:ext cx="5043100" cy="5576888"/>
          </a:xfrm>
          <a:prstGeom prst="rect">
            <a:avLst/>
          </a:prstGeom>
        </p:spPr>
      </p:pic>
    </p:spTree>
    <p:extLst>
      <p:ext uri="{BB962C8B-B14F-4D97-AF65-F5344CB8AC3E}">
        <p14:creationId xmlns:p14="http://schemas.microsoft.com/office/powerpoint/2010/main" val="2103680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fontScale="62500" lnSpcReduction="20000"/>
          </a:bodyPr>
          <a:lstStyle/>
          <a:p>
            <a:pPr marL="0" indent="0" algn="just">
              <a:buNone/>
            </a:pPr>
            <a:r>
              <a:rPr lang="ru-RU" dirty="0"/>
              <a:t>Затем блок распределения и подмены проводит проверку на предмет доступности ресурсов, необходимых для выполнения микрооперации. Если ресурсы свободны, то микрооперация устанавливается в очередь на выполнение. Для микроопераций, выполняемых в памяти и вне памяти устанавливаются разные очереди.  Если выполнение микрооперации в данный момент невозможно, она откладывается, однако обработка других микроопераций продолжается. Этот принцип позволяет поддерживать загрузку всех функциональных блоков на максимально высоком уровне. В каждый момент времени могут одновременно обрабатываться 126 команд, причем 48 из них могут загружаться из памяти, а 24 – сохраняться в памяти.</a:t>
            </a:r>
          </a:p>
          <a:p>
            <a:pPr marL="0" indent="0" algn="just">
              <a:buNone/>
            </a:pPr>
            <a:endParaRPr lang="ru-RU" dirty="0"/>
          </a:p>
          <a:p>
            <a:pPr marL="0" indent="0" algn="just">
              <a:buNone/>
            </a:pPr>
            <a:r>
              <a:rPr lang="ru-RU" dirty="0"/>
              <a:t>Блок распределения и подмены помещает готовые к выполнению операции помещает готовые к выполнению операции в одну из двух очередей. Четыре планировщика ответственны за извлечение микрокоманд из очередей. Каждый планировщик регламентирует обращение к тем или иным ресурсам:</a:t>
            </a:r>
          </a:p>
          <a:p>
            <a:pPr marL="0" indent="0" algn="just">
              <a:buNone/>
            </a:pPr>
            <a:endParaRPr lang="ru-RU" dirty="0"/>
          </a:p>
          <a:p>
            <a:pPr marL="0" indent="0" algn="just">
              <a:buNone/>
            </a:pPr>
            <a:r>
              <a:rPr lang="ru-RU" dirty="0"/>
              <a:t>1. Планировщик 1 – АЛУ1 и блок смещения операций с ПТ.</a:t>
            </a:r>
          </a:p>
          <a:p>
            <a:pPr marL="0" indent="0" algn="just">
              <a:buNone/>
            </a:pPr>
            <a:r>
              <a:rPr lang="ru-RU" dirty="0"/>
              <a:t>2. Планировщик 2 – АЛУ2 и блок исполнения операций с ПТ.</a:t>
            </a:r>
          </a:p>
          <a:p>
            <a:pPr marL="0" indent="0" algn="just">
              <a:buNone/>
            </a:pPr>
            <a:r>
              <a:rPr lang="ru-RU" dirty="0"/>
              <a:t>3. Планировщик 3 – команды загрузки.</a:t>
            </a:r>
          </a:p>
          <a:p>
            <a:pPr marL="0" indent="0" algn="just">
              <a:buNone/>
            </a:pPr>
            <a:r>
              <a:rPr lang="ru-RU" dirty="0"/>
              <a:t>4. Планировщик 4 – команды сохранения.</a:t>
            </a:r>
          </a:p>
          <a:p>
            <a:pPr marL="0" indent="0" algn="just">
              <a:buNone/>
            </a:pPr>
            <a:endParaRPr lang="ru-RU" dirty="0"/>
          </a:p>
          <a:p>
            <a:pPr marL="0" indent="0" algn="just">
              <a:buNone/>
            </a:pPr>
            <a:r>
              <a:rPr lang="ru-RU" dirty="0"/>
              <a:t>Поскольку планировщики и АЛУ работают на скорости, в двое превышающую тактовую частоту, то первые два планировщика могут передавать две микрооперации за цикл. С учетом того, что АЛУ также работает с удвоенной частотой, процессор </a:t>
            </a:r>
            <a:r>
              <a:rPr lang="ru-RU" dirty="0" err="1"/>
              <a:t>Pentium</a:t>
            </a:r>
            <a:r>
              <a:rPr lang="ru-RU" dirty="0"/>
              <a:t> 4 с тактовой частотой 3 ГГц может выполнять 12 млрд. целочисленных оп/с.</a:t>
            </a:r>
          </a:p>
        </p:txBody>
      </p:sp>
    </p:spTree>
    <p:extLst>
      <p:ext uri="{BB962C8B-B14F-4D97-AF65-F5344CB8AC3E}">
        <p14:creationId xmlns:p14="http://schemas.microsoft.com/office/powerpoint/2010/main" val="4214719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fontScale="77500" lnSpcReduction="20000"/>
          </a:bodyPr>
          <a:lstStyle/>
          <a:p>
            <a:pPr marL="0" indent="0" algn="just">
              <a:buNone/>
            </a:pPr>
            <a:r>
              <a:rPr lang="ru-RU" dirty="0"/>
              <a:t>Так как операции выполняются с нарушением последовательности, то результаты могут быть помещены в кэш первого уровня только после пересортировки.  Такую операцию выполняет блок </a:t>
            </a:r>
            <a:r>
              <a:rPr lang="ru-RU" i="1" u="sng" dirty="0"/>
              <a:t>пересортировки</a:t>
            </a:r>
            <a:r>
              <a:rPr lang="ru-RU" dirty="0"/>
              <a:t>.</a:t>
            </a:r>
          </a:p>
          <a:p>
            <a:pPr marL="0" indent="0" algn="just">
              <a:buNone/>
            </a:pPr>
            <a:endParaRPr lang="ru-RU" dirty="0"/>
          </a:p>
          <a:p>
            <a:pPr marL="0" indent="0" algn="just">
              <a:buNone/>
            </a:pPr>
            <a:r>
              <a:rPr lang="ru-RU" dirty="0"/>
              <a:t>Если команда сохранения прошла пересортировку результатов, но предшествующие команды еще не завершились, кэш обновлять нельзя и результат передается в буфер незавершенных команд. Буфер рассчитан на 24 команды сохранения. Если одна из последующих команд загрузки пытается считать сохраненные данные, то эти данные непосредственно из буфера будут направлены к команде. Этот процесс называется </a:t>
            </a:r>
            <a:r>
              <a:rPr lang="ru-RU" i="1" u="sng" dirty="0"/>
              <a:t>перенаправлением для загрузки </a:t>
            </a:r>
            <a:r>
              <a:rPr lang="ru-RU" dirty="0"/>
              <a:t>(</a:t>
            </a:r>
            <a:r>
              <a:rPr lang="ru-RU" dirty="0" err="1"/>
              <a:t>store-to-load-forwarding</a:t>
            </a:r>
            <a:r>
              <a:rPr lang="ru-RU" dirty="0"/>
              <a:t>).</a:t>
            </a:r>
          </a:p>
          <a:p>
            <a:pPr marL="0" indent="0" algn="just">
              <a:buNone/>
            </a:pPr>
            <a:endParaRPr lang="ru-RU" dirty="0"/>
          </a:p>
          <a:p>
            <a:pPr marL="0" indent="0" algn="just">
              <a:buNone/>
            </a:pPr>
            <a:r>
              <a:rPr lang="ru-RU" dirty="0"/>
              <a:t>Таким образом, в </a:t>
            </a:r>
            <a:r>
              <a:rPr lang="ru-RU" dirty="0" err="1"/>
              <a:t>Pentium</a:t>
            </a:r>
            <a:r>
              <a:rPr lang="ru-RU" dirty="0"/>
              <a:t> 4 поддерживается старая архитектура команд, которая выполняется на современном RISC – ядре. Это достигается путем деления команд </a:t>
            </a:r>
            <a:r>
              <a:rPr lang="ru-RU" dirty="0" err="1"/>
              <a:t>Pentium</a:t>
            </a:r>
            <a:r>
              <a:rPr lang="ru-RU" dirty="0"/>
              <a:t> на микрооперации, их кэширования и передачи (по три микрооперации за раз) конвейеру, где они выполняются с помощью нескольких АЛУ, которые в оптимальных условиях обрабатывают до 6 микроопераций за цикл. Микрооперации выполняются с отклонением от исходной последовательности, но возвращаются и сохраняются в кэше первого уровня в заданном порядке.</a:t>
            </a:r>
          </a:p>
        </p:txBody>
      </p:sp>
    </p:spTree>
    <p:extLst>
      <p:ext uri="{BB962C8B-B14F-4D97-AF65-F5344CB8AC3E}">
        <p14:creationId xmlns:p14="http://schemas.microsoft.com/office/powerpoint/2010/main" val="4233735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fontScale="77500" lnSpcReduction="20000"/>
          </a:bodyPr>
          <a:lstStyle/>
          <a:p>
            <a:pPr marL="0" indent="0" algn="just">
              <a:buNone/>
            </a:pPr>
            <a:r>
              <a:rPr lang="ru-RU" dirty="0"/>
              <a:t>Микроархитектура содержит микропрограмму, располагаемую в ПЗУ. Микропрограмма должна вызывать, декодировать и выполнять команды. Поскольку аппаратное обеспечение состоит из вентилей и регистров, то микропрограммы должна выдавать команды, управляющие этими вентилями и регистрами.</a:t>
            </a:r>
          </a:p>
          <a:p>
            <a:pPr marL="0" indent="0" algn="just">
              <a:buNone/>
            </a:pPr>
            <a:endParaRPr lang="ru-RU" dirty="0"/>
          </a:p>
          <a:p>
            <a:pPr marL="0" indent="0" algn="just">
              <a:buNone/>
            </a:pPr>
            <a:r>
              <a:rPr lang="ru-RU" dirty="0"/>
              <a:t>Принято считать, что разработка микроархитектуры – это проблема программирования. Каждая команда интерпретируется как функция, которая реализуется микропрограммой.</a:t>
            </a:r>
          </a:p>
          <a:p>
            <a:pPr marL="0" indent="0" algn="just">
              <a:buNone/>
            </a:pPr>
            <a:endParaRPr lang="ru-RU" dirty="0"/>
          </a:p>
          <a:p>
            <a:pPr marL="0" indent="0" algn="just">
              <a:buNone/>
            </a:pPr>
            <a:r>
              <a:rPr lang="ru-RU" dirty="0"/>
              <a:t>Микропрограмма содержит набор переменных, к которым имеют доступ все функции. Эти переменные называются состоянием компьютера. Каждая функция изменяет некоторые переменные, формируя новое состояние компьютера. Например, счетчик команд указывает на местонахождение функции (команды уровня архитектуры команд), которую нужно выполнить следующей.</a:t>
            </a:r>
          </a:p>
          <a:p>
            <a:pPr marL="0" indent="0" algn="just">
              <a:buNone/>
            </a:pPr>
            <a:endParaRPr lang="ru-RU" dirty="0"/>
          </a:p>
          <a:p>
            <a:pPr marL="0" indent="0" algn="just">
              <a:buNone/>
            </a:pPr>
            <a:r>
              <a:rPr lang="ru-RU" dirty="0"/>
              <a:t>Каждая команда состоит из нескольких полей, каждое из которых выполняет определенную функцию. Первое поле называется кодом операции. Это поле определяет действие, которое не необходимо выполнить. Другие поля указывают на операнды, типы и т.д. Чем сложнее команда, тем больше полей требуется для ее описания.</a:t>
            </a:r>
          </a:p>
        </p:txBody>
      </p:sp>
    </p:spTree>
    <p:extLst>
      <p:ext uri="{BB962C8B-B14F-4D97-AF65-F5344CB8AC3E}">
        <p14:creationId xmlns:p14="http://schemas.microsoft.com/office/powerpoint/2010/main" val="908815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6.3. Микроархитектура процессора </a:t>
            </a:r>
            <a:r>
              <a:rPr lang="ru-RU" b="1" dirty="0" err="1"/>
              <a:t>UltraSPARC</a:t>
            </a:r>
            <a:r>
              <a:rPr lang="ru-RU" b="1" dirty="0"/>
              <a:t> III </a:t>
            </a:r>
            <a:r>
              <a:rPr lang="ru-RU" b="1" dirty="0" err="1"/>
              <a:t>Cu</a:t>
            </a:r>
            <a:endParaRPr lang="ru-RU" b="1" dirty="0"/>
          </a:p>
        </p:txBody>
      </p:sp>
      <p:sp>
        <p:nvSpPr>
          <p:cNvPr id="3" name="Объект 2"/>
          <p:cNvSpPr>
            <a:spLocks noGrp="1"/>
          </p:cNvSpPr>
          <p:nvPr>
            <p:ph idx="1"/>
          </p:nvPr>
        </p:nvSpPr>
        <p:spPr/>
        <p:txBody>
          <a:bodyPr>
            <a:normAutofit fontScale="92500" lnSpcReduction="20000"/>
          </a:bodyPr>
          <a:lstStyle/>
          <a:p>
            <a:pPr marL="0" indent="0" algn="just">
              <a:buNone/>
            </a:pPr>
            <a:r>
              <a:rPr lang="ru-RU" dirty="0" err="1"/>
              <a:t>UltraSPARC</a:t>
            </a:r>
            <a:r>
              <a:rPr lang="ru-RU" dirty="0"/>
              <a:t> III </a:t>
            </a:r>
            <a:r>
              <a:rPr lang="ru-RU" dirty="0" err="1"/>
              <a:t>Cu</a:t>
            </a:r>
            <a:r>
              <a:rPr lang="ru-RU" dirty="0"/>
              <a:t> – это 64-разрядная машина (по данным и адресам), но в целях совмещения с предыдущими версиями, она воспринимает 32- разрядные операнды, адреса и программы. Шина памяти 128-битная. «</a:t>
            </a:r>
            <a:r>
              <a:rPr lang="ru-RU" dirty="0" err="1"/>
              <a:t>Cu</a:t>
            </a:r>
            <a:r>
              <a:rPr lang="ru-RU" dirty="0"/>
              <a:t>» означает, что проводники микросхемы сделаны из меди, а не из алюминия. У меди ниже сопротивление, поэтому при той же ширине проводников можно обеспечить более высокое сопротивление</a:t>
            </a:r>
          </a:p>
          <a:p>
            <a:pPr marL="0" indent="0" algn="just">
              <a:buNone/>
            </a:pPr>
            <a:endParaRPr lang="ru-RU" dirty="0"/>
          </a:p>
          <a:p>
            <a:pPr marL="0" indent="0" algn="just">
              <a:buNone/>
            </a:pPr>
            <a:r>
              <a:rPr lang="ru-RU" dirty="0"/>
              <a:t>Вся серия SPARC изначально представляла собой систему RISC. Большинство команд – трехадресные, поэтому они очень хорошо подходят для конвейеризации и нет необходимости разбивать команды CISC на микрооперации RISC (как в </a:t>
            </a:r>
            <a:r>
              <a:rPr lang="ru-RU" dirty="0" err="1"/>
              <a:t>Pentium</a:t>
            </a:r>
            <a:r>
              <a:rPr lang="ru-RU" dirty="0"/>
              <a:t>). Однако, в последние годы появляются новые команды обработки мультимедийной информации, для выполнения которых требуются специальные устройства.</a:t>
            </a:r>
          </a:p>
        </p:txBody>
      </p:sp>
    </p:spTree>
    <p:extLst>
      <p:ext uri="{BB962C8B-B14F-4D97-AF65-F5344CB8AC3E}">
        <p14:creationId xmlns:p14="http://schemas.microsoft.com/office/powerpoint/2010/main" val="1883318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12775"/>
          </a:xfrm>
        </p:spPr>
        <p:txBody>
          <a:bodyPr>
            <a:normAutofit fontScale="90000"/>
          </a:bodyPr>
          <a:lstStyle/>
          <a:p>
            <a:r>
              <a:rPr lang="ru-RU" b="1" dirty="0"/>
              <a:t>6.3.1. Общий обзор системы </a:t>
            </a:r>
            <a:r>
              <a:rPr lang="ru-RU" b="1" dirty="0" err="1"/>
              <a:t>UltraSPARC</a:t>
            </a:r>
            <a:r>
              <a:rPr lang="ru-RU" b="1" dirty="0"/>
              <a:t> III</a:t>
            </a:r>
          </a:p>
        </p:txBody>
      </p:sp>
      <p:sp>
        <p:nvSpPr>
          <p:cNvPr id="3" name="Объект 2"/>
          <p:cNvSpPr>
            <a:spLocks noGrp="1"/>
          </p:cNvSpPr>
          <p:nvPr>
            <p:ph idx="1"/>
          </p:nvPr>
        </p:nvSpPr>
        <p:spPr>
          <a:xfrm>
            <a:off x="838200" y="977900"/>
            <a:ext cx="10515600" cy="5199063"/>
          </a:xfrm>
        </p:spPr>
        <p:txBody>
          <a:bodyPr/>
          <a:lstStyle/>
          <a:p>
            <a:pPr marL="0" indent="0" algn="just">
              <a:buNone/>
            </a:pPr>
            <a:r>
              <a:rPr lang="ru-RU" dirty="0"/>
              <a:t>Структурная схема </a:t>
            </a:r>
            <a:r>
              <a:rPr lang="ru-RU" dirty="0" err="1"/>
              <a:t>UltraSPARC</a:t>
            </a:r>
            <a:r>
              <a:rPr lang="ru-RU" dirty="0"/>
              <a:t> III представлена на рис. 6.5. В целом она проще микроархитектуры </a:t>
            </a:r>
            <a:r>
              <a:rPr lang="ru-RU" dirty="0" err="1"/>
              <a:t>NetBurst</a:t>
            </a:r>
            <a:r>
              <a:rPr lang="ru-RU" dirty="0"/>
              <a:t>.</a:t>
            </a:r>
          </a:p>
        </p:txBody>
      </p:sp>
      <p:pic>
        <p:nvPicPr>
          <p:cNvPr id="4" name="Рисунок 3"/>
          <p:cNvPicPr>
            <a:picLocks noChangeAspect="1"/>
          </p:cNvPicPr>
          <p:nvPr/>
        </p:nvPicPr>
        <p:blipFill>
          <a:blip r:embed="rId2"/>
          <a:stretch>
            <a:fillRect/>
          </a:stretch>
        </p:blipFill>
        <p:spPr>
          <a:xfrm>
            <a:off x="2880518" y="2194911"/>
            <a:ext cx="6430963" cy="3982052"/>
          </a:xfrm>
          <a:prstGeom prst="rect">
            <a:avLst/>
          </a:prstGeom>
        </p:spPr>
      </p:pic>
    </p:spTree>
    <p:extLst>
      <p:ext uri="{BB962C8B-B14F-4D97-AF65-F5344CB8AC3E}">
        <p14:creationId xmlns:p14="http://schemas.microsoft.com/office/powerpoint/2010/main" val="3147989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fontScale="85000" lnSpcReduction="20000"/>
          </a:bodyPr>
          <a:lstStyle/>
          <a:p>
            <a:pPr marL="0" indent="0" algn="just">
              <a:buNone/>
            </a:pPr>
            <a:r>
              <a:rPr lang="ru-RU" dirty="0"/>
              <a:t>КЭШ команд имеет объем в 32 Кбайт, длина строки – 32 байт. Поскольку большинство команд </a:t>
            </a:r>
            <a:r>
              <a:rPr lang="ru-RU" dirty="0" err="1"/>
              <a:t>UltraSPARC</a:t>
            </a:r>
            <a:r>
              <a:rPr lang="ru-RU" dirty="0"/>
              <a:t> III занимает 4 байта, то в КЭШе можно хранить 8 000 команд. (</a:t>
            </a:r>
            <a:r>
              <a:rPr lang="ru-RU" dirty="0" err="1"/>
              <a:t>Pentium</a:t>
            </a:r>
            <a:r>
              <a:rPr lang="ru-RU" dirty="0"/>
              <a:t> 4 – 12 000).</a:t>
            </a:r>
          </a:p>
          <a:p>
            <a:pPr marL="0" indent="0" algn="just">
              <a:buNone/>
            </a:pPr>
            <a:endParaRPr lang="ru-RU" dirty="0"/>
          </a:p>
          <a:p>
            <a:pPr marL="0" indent="0" algn="just">
              <a:buNone/>
            </a:pPr>
            <a:r>
              <a:rPr lang="ru-RU" i="1" u="sng" dirty="0"/>
              <a:t>Блок вызова </a:t>
            </a:r>
            <a:r>
              <a:rPr lang="ru-RU" dirty="0"/>
              <a:t>команд подготавливает для выполнения до 4 команд за цикл. В случае промаха кэш -памяти первого уровня количество вызываемых команд уменьшается. При обнаружении условного перехода происходит обращение к </a:t>
            </a:r>
            <a:r>
              <a:rPr lang="ru-RU" i="1" u="sng" dirty="0"/>
              <a:t>таблице переходов</a:t>
            </a:r>
            <a:r>
              <a:rPr lang="ru-RU" dirty="0"/>
              <a:t> емкостью 16 000 записей. Повысить надежность прогнозирования ветвлений помогают дополнительные биты, связанные с каждым словом в КЭШе. Подготовленные команды поступают в 16-командный буфер, который сглаживает направленный в конвейеры поток команд.</a:t>
            </a:r>
          </a:p>
          <a:p>
            <a:pPr marL="0" indent="0" algn="just">
              <a:buNone/>
            </a:pPr>
            <a:endParaRPr lang="ru-RU" dirty="0"/>
          </a:p>
          <a:p>
            <a:pPr marL="0" indent="0" algn="just">
              <a:buNone/>
            </a:pPr>
            <a:r>
              <a:rPr lang="ru-RU" dirty="0"/>
              <a:t> </a:t>
            </a:r>
            <a:r>
              <a:rPr lang="ru-RU" i="1" u="sng" dirty="0"/>
              <a:t>Блок исполнения целочисленных операций </a:t>
            </a:r>
            <a:r>
              <a:rPr lang="ru-RU" dirty="0"/>
              <a:t>состоит из двух АЛУ и короткого конвейера для обработки команд перехода. Кроме того здесь имеются регистры.</a:t>
            </a:r>
          </a:p>
          <a:p>
            <a:pPr marL="0" indent="0" algn="just">
              <a:buNone/>
            </a:pPr>
            <a:endParaRPr lang="ru-RU" dirty="0"/>
          </a:p>
          <a:p>
            <a:pPr marL="0" indent="0" algn="just">
              <a:buNone/>
            </a:pPr>
            <a:r>
              <a:rPr lang="ru-RU" i="1" u="sng" dirty="0"/>
              <a:t>Блок исполнения </a:t>
            </a:r>
            <a:r>
              <a:rPr lang="ru-RU" dirty="0"/>
              <a:t>операций с ПТ состоит из 32 регистров и трех независимых АЛУ. Этот же блок выполняет графические операции.</a:t>
            </a:r>
          </a:p>
        </p:txBody>
      </p:sp>
    </p:spTree>
    <p:extLst>
      <p:ext uri="{BB962C8B-B14F-4D97-AF65-F5344CB8AC3E}">
        <p14:creationId xmlns:p14="http://schemas.microsoft.com/office/powerpoint/2010/main" val="3365466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fontScale="70000" lnSpcReduction="20000"/>
          </a:bodyPr>
          <a:lstStyle/>
          <a:p>
            <a:pPr marL="0" indent="0" algn="just">
              <a:buNone/>
            </a:pPr>
            <a:r>
              <a:rPr lang="ru-RU" dirty="0"/>
              <a:t>Блок загрузки/сохранения управляет командами записи и считывания. Содержащиеся в нем тракты данных обеспечивают соединение с тремя кэшами. </a:t>
            </a:r>
            <a:r>
              <a:rPr lang="ru-RU" i="1" u="sng" dirty="0"/>
              <a:t>Кэш данных </a:t>
            </a:r>
            <a:r>
              <a:rPr lang="ru-RU" dirty="0"/>
              <a:t>представляет собой традиционную кэш-память первого уровня емкостью 64 Кбайт и длиной строки 32 байта. </a:t>
            </a:r>
            <a:r>
              <a:rPr lang="ru-RU" i="1" u="sng" dirty="0"/>
              <a:t>Кэш предвыборки </a:t>
            </a:r>
            <a:r>
              <a:rPr lang="ru-RU" dirty="0"/>
              <a:t>емкостью 2 Кбайт используется для обеспечения упреждающей выборки. </a:t>
            </a:r>
            <a:r>
              <a:rPr lang="ru-RU" i="1" u="sng" dirty="0"/>
              <a:t>Кэш записи</a:t>
            </a:r>
            <a:r>
              <a:rPr lang="ru-RU" dirty="0"/>
              <a:t> представляет собой небольшой по объему (2 Кбайт) блок кэш-памяти, предназначенный для объединения результатов записи, а следовательно, для оптимизации потребления ресурсов широкой (256-разрядной) шины, ведущей к кэшу второго уровня.</a:t>
            </a:r>
          </a:p>
          <a:p>
            <a:pPr marL="0" indent="0" algn="just">
              <a:buNone/>
            </a:pPr>
            <a:endParaRPr lang="ru-RU" dirty="0"/>
          </a:p>
          <a:p>
            <a:pPr marL="0" indent="0" algn="just">
              <a:buNone/>
            </a:pPr>
            <a:r>
              <a:rPr lang="ru-RU" dirty="0"/>
              <a:t>В микросхеме </a:t>
            </a:r>
            <a:r>
              <a:rPr lang="ru-RU" dirty="0" err="1"/>
              <a:t>UltraSPARC</a:t>
            </a:r>
            <a:r>
              <a:rPr lang="ru-RU" dirty="0"/>
              <a:t> III предусмотрена </a:t>
            </a:r>
            <a:r>
              <a:rPr lang="ru-RU" b="1" dirty="0"/>
              <a:t>логика управления доступом к памяти</a:t>
            </a:r>
            <a:r>
              <a:rPr lang="ru-RU" dirty="0"/>
              <a:t>. Состоит из трех компонентов: </a:t>
            </a:r>
            <a:r>
              <a:rPr lang="ru-RU" i="1" u="sng" dirty="0"/>
              <a:t>системного интерфейса, контроллера кэша второго уровня, контроллера памяти</a:t>
            </a:r>
            <a:r>
              <a:rPr lang="ru-RU" dirty="0"/>
              <a:t>. Системный интерфейс обеспечивает взаимодействие с памятью по 128-разрядной шине. Теоретически объем памяти может достигать 8 Тбайт, однако </a:t>
            </a:r>
            <a:r>
              <a:rPr lang="ru-RU" dirty="0" err="1"/>
              <a:t>пазмер</a:t>
            </a:r>
            <a:r>
              <a:rPr lang="ru-RU" dirty="0"/>
              <a:t> печатной платы, на которой расположен процессор допускает только 16 Гбайт.</a:t>
            </a:r>
          </a:p>
          <a:p>
            <a:pPr marL="0" indent="0" algn="just">
              <a:buNone/>
            </a:pPr>
            <a:endParaRPr lang="ru-RU" dirty="0"/>
          </a:p>
          <a:p>
            <a:pPr marL="0" indent="0" algn="just">
              <a:buNone/>
            </a:pPr>
            <a:r>
              <a:rPr lang="ru-RU" dirty="0"/>
              <a:t>Контроллер кэша второго уровня сопряжен с объединенным кэшем второго уровня, расположенный вне микросхемы. Поскольку кэш расположен вне микросхемы и иметь объем до 8 Мбайт. Длина строки зависит от объема кэша – от 64 байта для 1 Мбайт до 512 байт в кэше объемом 8 Мбайт.</a:t>
            </a:r>
          </a:p>
          <a:p>
            <a:pPr marL="0" indent="0" algn="just">
              <a:buNone/>
            </a:pPr>
            <a:endParaRPr lang="ru-RU" dirty="0"/>
          </a:p>
          <a:p>
            <a:pPr marL="0" indent="0" algn="just">
              <a:buNone/>
            </a:pPr>
            <a:r>
              <a:rPr lang="ru-RU" dirty="0"/>
              <a:t>Контроллер памяти преобразует 64-разрядные виртуальные адреса в 43-разрядные физические.   Организация памяти будет рассмотрена в последующих разделах.</a:t>
            </a:r>
          </a:p>
        </p:txBody>
      </p:sp>
    </p:spTree>
    <p:extLst>
      <p:ext uri="{BB962C8B-B14F-4D97-AF65-F5344CB8AC3E}">
        <p14:creationId xmlns:p14="http://schemas.microsoft.com/office/powerpoint/2010/main" val="1016877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6.3.2. Конвейеризация системы </a:t>
            </a:r>
            <a:r>
              <a:rPr lang="ru-RU" b="1" dirty="0" err="1"/>
              <a:t>UltraSPARC</a:t>
            </a:r>
            <a:r>
              <a:rPr lang="ru-RU" b="1" dirty="0"/>
              <a:t> III </a:t>
            </a:r>
            <a:r>
              <a:rPr lang="ru-RU" b="1" dirty="0" err="1"/>
              <a:t>Cu</a:t>
            </a:r>
            <a:endParaRPr lang="ru-RU" b="1" dirty="0"/>
          </a:p>
        </p:txBody>
      </p:sp>
      <p:sp>
        <p:nvSpPr>
          <p:cNvPr id="3" name="Объект 2"/>
          <p:cNvSpPr>
            <a:spLocks noGrp="1"/>
          </p:cNvSpPr>
          <p:nvPr>
            <p:ph idx="1"/>
          </p:nvPr>
        </p:nvSpPr>
        <p:spPr/>
        <p:txBody>
          <a:bodyPr/>
          <a:lstStyle/>
          <a:p>
            <a:pPr marL="0" indent="0" algn="just">
              <a:buNone/>
            </a:pPr>
            <a:r>
              <a:rPr lang="ru-RU" dirty="0"/>
              <a:t>Система </a:t>
            </a:r>
            <a:r>
              <a:rPr lang="ru-RU" dirty="0" err="1"/>
              <a:t>UltraSPARC</a:t>
            </a:r>
            <a:r>
              <a:rPr lang="ru-RU" dirty="0"/>
              <a:t> III   содержит конвейер с 14 стадиями. Некоторые стадии различны для команд с целыми числами и команд с п/з (рис. 6.6).</a:t>
            </a:r>
          </a:p>
          <a:p>
            <a:pPr marL="0" indent="0" algn="just">
              <a:buNone/>
            </a:pPr>
            <a:endParaRPr lang="ru-RU" dirty="0"/>
          </a:p>
          <a:p>
            <a:pPr marL="0" indent="0" algn="just">
              <a:buNone/>
            </a:pPr>
            <a:endParaRPr lang="ru-RU" dirty="0"/>
          </a:p>
        </p:txBody>
      </p:sp>
    </p:spTree>
    <p:extLst>
      <p:ext uri="{BB962C8B-B14F-4D97-AF65-F5344CB8AC3E}">
        <p14:creationId xmlns:p14="http://schemas.microsoft.com/office/powerpoint/2010/main" val="1989091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3844303" y="625138"/>
            <a:ext cx="4753597" cy="5920125"/>
          </a:xfrm>
          <a:prstGeom prst="rect">
            <a:avLst/>
          </a:prstGeom>
        </p:spPr>
      </p:pic>
    </p:spTree>
    <p:extLst>
      <p:ext uri="{BB962C8B-B14F-4D97-AF65-F5344CB8AC3E}">
        <p14:creationId xmlns:p14="http://schemas.microsoft.com/office/powerpoint/2010/main" val="628011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fontScale="55000" lnSpcReduction="20000"/>
          </a:bodyPr>
          <a:lstStyle/>
          <a:p>
            <a:pPr marL="0" indent="0" algn="just">
              <a:buNone/>
            </a:pPr>
            <a:r>
              <a:rPr lang="ru-RU" i="1" u="sng" dirty="0"/>
              <a:t>Стадия A</a:t>
            </a:r>
            <a:r>
              <a:rPr lang="ru-RU" dirty="0"/>
              <a:t> (</a:t>
            </a:r>
            <a:r>
              <a:rPr lang="ru-RU" dirty="0" err="1"/>
              <a:t>Address</a:t>
            </a:r>
            <a:r>
              <a:rPr lang="ru-RU" dirty="0"/>
              <a:t> </a:t>
            </a:r>
            <a:r>
              <a:rPr lang="ru-RU" dirty="0" err="1"/>
              <a:t>generation</a:t>
            </a:r>
            <a:r>
              <a:rPr lang="ru-RU" dirty="0"/>
              <a:t> – генерация адреса). На этом этапе определяется адрес следующей команды. Так как прогнозировать ветвление за один цикл невозможно, то команда, следующая за командой перехода всегда  выполняется.</a:t>
            </a:r>
          </a:p>
          <a:p>
            <a:pPr marL="0" indent="0" algn="just">
              <a:buNone/>
            </a:pPr>
            <a:r>
              <a:rPr lang="ru-RU" i="1" u="sng" dirty="0"/>
              <a:t>Стадия P</a:t>
            </a:r>
            <a:r>
              <a:rPr lang="ru-RU" dirty="0"/>
              <a:t> (</a:t>
            </a:r>
            <a:r>
              <a:rPr lang="ru-RU" dirty="0" err="1"/>
              <a:t>Preliminary</a:t>
            </a:r>
            <a:r>
              <a:rPr lang="ru-RU" dirty="0"/>
              <a:t> </a:t>
            </a:r>
            <a:r>
              <a:rPr lang="ru-RU" dirty="0" err="1"/>
              <a:t>fetch</a:t>
            </a:r>
            <a:r>
              <a:rPr lang="ru-RU" dirty="0"/>
              <a:t> – предварительная выборка) вызывает команды из кэша команд первого уровня (до четырех за цикл). Для выявления переходов и  проверки правильности прогноза  используется таблица переходов.</a:t>
            </a:r>
          </a:p>
          <a:p>
            <a:pPr marL="0" indent="0" algn="just">
              <a:buNone/>
            </a:pPr>
            <a:r>
              <a:rPr lang="ru-RU" i="1" u="sng" dirty="0"/>
              <a:t>Стадия F </a:t>
            </a:r>
            <a:r>
              <a:rPr lang="ru-RU" dirty="0"/>
              <a:t>(</a:t>
            </a:r>
            <a:r>
              <a:rPr lang="ru-RU" dirty="0" err="1"/>
              <a:t>Fetch</a:t>
            </a:r>
            <a:r>
              <a:rPr lang="ru-RU" dirty="0"/>
              <a:t> – выборка) завершается выборка команд и их передача в КЭШ команд.</a:t>
            </a:r>
          </a:p>
          <a:p>
            <a:pPr marL="0" indent="0" algn="just">
              <a:buNone/>
            </a:pPr>
            <a:r>
              <a:rPr lang="ru-RU" i="1" u="sng" dirty="0"/>
              <a:t>Стадия B</a:t>
            </a:r>
            <a:r>
              <a:rPr lang="ru-RU" dirty="0"/>
              <a:t> (</a:t>
            </a:r>
            <a:r>
              <a:rPr lang="ru-RU" dirty="0" err="1"/>
              <a:t>Branch</a:t>
            </a:r>
            <a:r>
              <a:rPr lang="ru-RU" dirty="0"/>
              <a:t> </a:t>
            </a:r>
            <a:r>
              <a:rPr lang="ru-RU" dirty="0" err="1"/>
              <a:t>target</a:t>
            </a:r>
            <a:r>
              <a:rPr lang="ru-RU" dirty="0"/>
              <a:t> – обнаружение объекта перехода) происходит декодирование выбранных команд. Если среди них обнаружены спрогнозированные переходы, то они передаются на стадию А для непосредственной выборки соответствующих команд.</a:t>
            </a:r>
          </a:p>
          <a:p>
            <a:pPr marL="0" indent="0" algn="just">
              <a:buNone/>
            </a:pPr>
            <a:r>
              <a:rPr lang="ru-RU" i="1" u="sng" dirty="0"/>
              <a:t>Стадия I</a:t>
            </a:r>
            <a:r>
              <a:rPr lang="ru-RU" dirty="0"/>
              <a:t> (</a:t>
            </a:r>
            <a:r>
              <a:rPr lang="ru-RU" dirty="0" err="1"/>
              <a:t>Instruction</a:t>
            </a:r>
            <a:r>
              <a:rPr lang="ru-RU" dirty="0"/>
              <a:t> </a:t>
            </a:r>
            <a:r>
              <a:rPr lang="ru-RU" dirty="0" err="1"/>
              <a:t>group</a:t>
            </a:r>
            <a:r>
              <a:rPr lang="ru-RU" dirty="0"/>
              <a:t> </a:t>
            </a:r>
            <a:r>
              <a:rPr lang="ru-RU" dirty="0" err="1"/>
              <a:t>formation</a:t>
            </a:r>
            <a:r>
              <a:rPr lang="ru-RU" dirty="0"/>
              <a:t> – группировка команд) – команды сортируются по группам, в зависимости от того, к каким функциональным блокам они обращаются. Имеются различия между АЛУ для выполнения целочисленных операций, а также для АЛУ с ПТ и графических операций. В обоих случаях различаются наборы команд, которые способны выполнять те или иные АЛУ. Сортировка команд производится на ступени I.</a:t>
            </a:r>
          </a:p>
          <a:p>
            <a:pPr marL="0" indent="0" algn="just">
              <a:buNone/>
            </a:pPr>
            <a:r>
              <a:rPr lang="ru-RU" sz="2700" i="1" u="sng" dirty="0"/>
              <a:t>Стадия J</a:t>
            </a:r>
            <a:r>
              <a:rPr lang="ru-RU" sz="2700" dirty="0"/>
              <a:t> </a:t>
            </a:r>
            <a:r>
              <a:rPr lang="ru-RU" dirty="0"/>
              <a:t>(</a:t>
            </a:r>
            <a:r>
              <a:rPr lang="ru-RU" dirty="0" err="1"/>
              <a:t>Instruction</a:t>
            </a:r>
            <a:r>
              <a:rPr lang="ru-RU" dirty="0"/>
              <a:t> </a:t>
            </a:r>
            <a:r>
              <a:rPr lang="ru-RU" dirty="0" err="1"/>
              <a:t>stage</a:t>
            </a:r>
            <a:r>
              <a:rPr lang="ru-RU" dirty="0"/>
              <a:t> </a:t>
            </a:r>
            <a:r>
              <a:rPr lang="ru-RU" dirty="0" err="1"/>
              <a:t>grouping</a:t>
            </a:r>
            <a:r>
              <a:rPr lang="ru-RU" dirty="0"/>
              <a:t> – извлечение команды из очереди) – команды подготавливаются к отправке в блок выполнения во время следующего цикла. В течение одного цикла на стадию R можно передать до четырех команд.</a:t>
            </a:r>
          </a:p>
          <a:p>
            <a:pPr marL="0" indent="0" algn="just">
              <a:buNone/>
            </a:pPr>
            <a:r>
              <a:rPr lang="ru-RU" sz="2700" i="1" u="sng" dirty="0"/>
              <a:t>Стадия R</a:t>
            </a:r>
            <a:r>
              <a:rPr lang="ru-RU" dirty="0"/>
              <a:t> (</a:t>
            </a:r>
            <a:r>
              <a:rPr lang="ru-RU" dirty="0" err="1"/>
              <a:t>Register</a:t>
            </a:r>
            <a:r>
              <a:rPr lang="ru-RU" dirty="0"/>
              <a:t> – регистр) – производится поиск регистров, необходимых для обработки команд целочисленных операций. Запросы на предоставление регистров для команд с ПТ перенаправляются в соответствующий регистровый файл. Если необходимый регистр оказывается недоступным по причине занятости предыдущей командой, то текущая команда приостанавливается, а все последующие команды блокируются. В отличие от </a:t>
            </a:r>
            <a:r>
              <a:rPr lang="ru-RU" dirty="0" err="1"/>
              <a:t>Pentium</a:t>
            </a:r>
            <a:r>
              <a:rPr lang="ru-RU" dirty="0"/>
              <a:t> 4 в </a:t>
            </a:r>
            <a:r>
              <a:rPr lang="ru-RU" dirty="0" err="1"/>
              <a:t>UltraSPARC</a:t>
            </a:r>
            <a:r>
              <a:rPr lang="ru-RU" dirty="0"/>
              <a:t> III </a:t>
            </a:r>
            <a:r>
              <a:rPr lang="ru-RU" dirty="0" err="1"/>
              <a:t>Cu</a:t>
            </a:r>
            <a:r>
              <a:rPr lang="ru-RU" dirty="0"/>
              <a:t> команды вне исходной последовательности не выполняются.</a:t>
            </a:r>
          </a:p>
          <a:p>
            <a:pPr marL="0" indent="0" algn="just">
              <a:buNone/>
            </a:pPr>
            <a:r>
              <a:rPr lang="ru-RU" dirty="0"/>
              <a:t>Стадия E (</a:t>
            </a:r>
            <a:r>
              <a:rPr lang="ru-RU" dirty="0" err="1"/>
              <a:t>Execution</a:t>
            </a:r>
            <a:r>
              <a:rPr lang="ru-RU" dirty="0"/>
              <a:t> – выполнение) предназначена для выполнения целочисленных команд. Время выполнения большинства целочисленных операций – один цикл. Сразу по завершении операции обновляется регистровый файл. Некоторые сложные целочисленные операции передаются в специальный блок. Команды загрузки/сохранения на этом этапе начинаются, но не заканчиваются. На стадии Е также обрабатываются команды условного перехода и определяется их направление. В случае неверного прогноза сигнал направляется на ступень А и конвейер освобождается.</a:t>
            </a:r>
          </a:p>
          <a:p>
            <a:pPr marL="0" indent="0" algn="just">
              <a:buNone/>
            </a:pPr>
            <a:endParaRPr lang="ru-RU" dirty="0"/>
          </a:p>
        </p:txBody>
      </p:sp>
    </p:spTree>
    <p:extLst>
      <p:ext uri="{BB962C8B-B14F-4D97-AF65-F5344CB8AC3E}">
        <p14:creationId xmlns:p14="http://schemas.microsoft.com/office/powerpoint/2010/main" val="842486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Autofit/>
          </a:bodyPr>
          <a:lstStyle/>
          <a:p>
            <a:pPr marL="0" indent="0" algn="just">
              <a:buNone/>
            </a:pPr>
            <a:r>
              <a:rPr lang="ru-RU" sz="1400" i="1" u="sng" dirty="0"/>
              <a:t>Стадия С</a:t>
            </a:r>
            <a:r>
              <a:rPr lang="ru-RU" sz="1400" dirty="0"/>
              <a:t> (</a:t>
            </a:r>
            <a:r>
              <a:rPr lang="ru-RU" sz="1400" dirty="0" err="1"/>
              <a:t>Cache</a:t>
            </a:r>
            <a:r>
              <a:rPr lang="ru-RU" sz="1400" dirty="0"/>
              <a:t> – кэш) – завершается доступ к кэш-памяти первого уровня. Здесь же определяются результаты команд, предусматривающих чтение данных из памяти.</a:t>
            </a:r>
          </a:p>
          <a:p>
            <a:pPr marL="0" indent="0" algn="just">
              <a:buNone/>
            </a:pPr>
            <a:r>
              <a:rPr lang="ru-RU" sz="1400" i="1" u="sng" dirty="0"/>
              <a:t>Стадия М</a:t>
            </a:r>
            <a:r>
              <a:rPr lang="ru-RU" sz="1400" dirty="0"/>
              <a:t> (</a:t>
            </a:r>
            <a:r>
              <a:rPr lang="ru-RU" sz="1400" dirty="0" err="1"/>
              <a:t>Miss</a:t>
            </a:r>
            <a:r>
              <a:rPr lang="ru-RU" sz="1400" dirty="0"/>
              <a:t> – промах) – производится обработка слов, запрошенных, но не найденных в кэш-памяти первого уровня.  Здесь же выполняются операции знакового расширения и выравнивания байтов, четвертинок и половинок слов, найденных в кэше первого уровня. Эля операций загрузки с ПТ, у которых в кэше предвыборки имеет место попадание, на этом этапе удается получить результаты. По соображениям синхронизации кэш предвыборки при обработке целочисленных данных не задействуется.</a:t>
            </a:r>
          </a:p>
          <a:p>
            <a:pPr marL="0" indent="0" algn="just">
              <a:buNone/>
            </a:pPr>
            <a:r>
              <a:rPr lang="ru-RU" sz="1400" dirty="0"/>
              <a:t>По соображениям синхронизации кэш предвыборки при обработке целочисленных данных не задействуется.</a:t>
            </a:r>
          </a:p>
          <a:p>
            <a:pPr marL="0" indent="0" algn="just">
              <a:buNone/>
            </a:pPr>
            <a:r>
              <a:rPr lang="ru-RU" sz="1400" i="1" u="sng" dirty="0"/>
              <a:t>Стадия W</a:t>
            </a:r>
            <a:r>
              <a:rPr lang="ru-RU" sz="1400" dirty="0"/>
              <a:t> (</a:t>
            </a:r>
            <a:r>
              <a:rPr lang="ru-RU" sz="1400" dirty="0" err="1"/>
              <a:t>Write</a:t>
            </a:r>
            <a:r>
              <a:rPr lang="ru-RU" sz="1400" dirty="0"/>
              <a:t> – запись) – результаты записываются в регистровый файл рабочего регистра.</a:t>
            </a:r>
          </a:p>
          <a:p>
            <a:pPr marL="0" indent="0" algn="just">
              <a:buNone/>
            </a:pPr>
            <a:r>
              <a:rPr lang="ru-RU" sz="1400" i="1" u="sng" dirty="0"/>
              <a:t>Стадия X</a:t>
            </a:r>
            <a:r>
              <a:rPr lang="ru-RU" sz="1400" dirty="0"/>
              <a:t> (</a:t>
            </a:r>
            <a:r>
              <a:rPr lang="ru-RU" sz="1400" dirty="0" err="1"/>
              <a:t>eXtend</a:t>
            </a:r>
            <a:r>
              <a:rPr lang="ru-RU" sz="1400" dirty="0"/>
              <a:t> – продленное выполнение) – завершается большинство команд с ПТ и графических команд. Перед формальной пересортировкой результатов, происходящих на ступени D результаты этих команд предоставляются последующим командам путем перенаправления для загрузки.</a:t>
            </a:r>
          </a:p>
          <a:p>
            <a:pPr marL="0" indent="0" algn="just">
              <a:buNone/>
            </a:pPr>
            <a:r>
              <a:rPr lang="ru-RU" sz="1400" i="1" u="sng" dirty="0"/>
              <a:t>Стадия T</a:t>
            </a:r>
            <a:r>
              <a:rPr lang="ru-RU" sz="1400" dirty="0"/>
              <a:t> (</a:t>
            </a:r>
            <a:r>
              <a:rPr lang="ru-RU" sz="1400" dirty="0" err="1"/>
              <a:t>Tape</a:t>
            </a:r>
            <a:r>
              <a:rPr lang="ru-RU" sz="1400" dirty="0"/>
              <a:t> – перехват) – перехватываются исключения, связанные с целочисленными командами и командами с ПТ. Если возникло исключение или прерывание, то все ранее запущенные команды должны быть завершены, а запуск последующих отменен.</a:t>
            </a:r>
          </a:p>
          <a:p>
            <a:pPr marL="0" indent="0" algn="just">
              <a:buNone/>
            </a:pPr>
            <a:r>
              <a:rPr lang="ru-RU" sz="1400" i="1" u="sng" dirty="0"/>
              <a:t>Стадия D </a:t>
            </a:r>
            <a:r>
              <a:rPr lang="ru-RU" sz="1400" dirty="0"/>
              <a:t>– состояние целочисленных регистров и регистров с ПТ фиксируется в соответствующих архитектурных регистровых файлах. При возникновении исключения или прерывания видимыми становятся именно эти значения, а не содержимое рабочих регистров. Кроме того, на этой ступени результаты всех завершенных команд сохранения записываются в кэш записи (вместо кэша первого уровня). В конечном итоге строки этого кэша переписываются в кэш второго уровня, минуя кэш первого уровня (содержимое кэшей не пересекается). Эта схема упрощает сборку мультипроцессорных систем на базе </a:t>
            </a:r>
            <a:r>
              <a:rPr lang="ru-RU" sz="1400" dirty="0" err="1"/>
              <a:t>UltraSPARC</a:t>
            </a:r>
            <a:r>
              <a:rPr lang="ru-RU" sz="1400" dirty="0"/>
              <a:t>).</a:t>
            </a:r>
          </a:p>
          <a:p>
            <a:pPr marL="0" indent="0" algn="just">
              <a:buNone/>
            </a:pPr>
            <a:endParaRPr lang="ru-RU" sz="1400" dirty="0"/>
          </a:p>
          <a:p>
            <a:pPr marL="0" indent="0" algn="just">
              <a:buNone/>
            </a:pPr>
            <a:r>
              <a:rPr lang="ru-RU" sz="1400" dirty="0"/>
              <a:t>Приведенная схема значительно упрощена работы конвейера значительно упрощена.</a:t>
            </a:r>
          </a:p>
        </p:txBody>
      </p:sp>
    </p:spTree>
    <p:extLst>
      <p:ext uri="{BB962C8B-B14F-4D97-AF65-F5344CB8AC3E}">
        <p14:creationId xmlns:p14="http://schemas.microsoft.com/office/powerpoint/2010/main" val="965583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6.4. Микроархитектура процессора 8051</a:t>
            </a:r>
            <a:br>
              <a:rPr lang="ru-RU" b="1" dirty="0"/>
            </a:br>
            <a:r>
              <a:rPr lang="ru-RU" sz="3600" b="1" dirty="0"/>
              <a:t>6.4.1. Общий обзор системы 8051</a:t>
            </a:r>
          </a:p>
        </p:txBody>
      </p:sp>
      <p:sp>
        <p:nvSpPr>
          <p:cNvPr id="3" name="Объект 2"/>
          <p:cNvSpPr>
            <a:spLocks noGrp="1"/>
          </p:cNvSpPr>
          <p:nvPr>
            <p:ph idx="1"/>
          </p:nvPr>
        </p:nvSpPr>
        <p:spPr/>
        <p:txBody>
          <a:bodyPr/>
          <a:lstStyle/>
          <a:p>
            <a:pPr marL="0" indent="0" algn="just">
              <a:buNone/>
            </a:pPr>
            <a:r>
              <a:rPr lang="ru-RU" dirty="0"/>
              <a:t>Диаграмма микроархитектуры 8051 представлена на рис. 6.7.</a:t>
            </a:r>
          </a:p>
          <a:p>
            <a:pPr marL="0" indent="0" algn="just">
              <a:buNone/>
            </a:pPr>
            <a:endParaRPr lang="ru-RU" dirty="0"/>
          </a:p>
        </p:txBody>
      </p:sp>
    </p:spTree>
    <p:extLst>
      <p:ext uri="{BB962C8B-B14F-4D97-AF65-F5344CB8AC3E}">
        <p14:creationId xmlns:p14="http://schemas.microsoft.com/office/powerpoint/2010/main" val="40642503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a:blip r:embed="rId2"/>
          <a:stretch>
            <a:fillRect/>
          </a:stretch>
        </p:blipFill>
        <p:spPr>
          <a:xfrm>
            <a:off x="3873501" y="330297"/>
            <a:ext cx="4457700" cy="6099066"/>
          </a:xfrm>
          <a:prstGeom prst="rect">
            <a:avLst/>
          </a:prstGeom>
        </p:spPr>
      </p:pic>
    </p:spTree>
    <p:extLst>
      <p:ext uri="{BB962C8B-B14F-4D97-AF65-F5344CB8AC3E}">
        <p14:creationId xmlns:p14="http://schemas.microsoft.com/office/powerpoint/2010/main" val="2874546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26696"/>
          </a:xfrm>
        </p:spPr>
        <p:txBody>
          <a:bodyPr/>
          <a:lstStyle/>
          <a:p>
            <a:r>
              <a:rPr lang="ru-RU" b="1" dirty="0"/>
              <a:t>6.1.1. Тракт данных</a:t>
            </a:r>
          </a:p>
        </p:txBody>
      </p:sp>
      <p:pic>
        <p:nvPicPr>
          <p:cNvPr id="4" name="Объект 3"/>
          <p:cNvPicPr>
            <a:picLocks noGrp="1" noChangeAspect="1"/>
          </p:cNvPicPr>
          <p:nvPr>
            <p:ph idx="1"/>
          </p:nvPr>
        </p:nvPicPr>
        <p:blipFill>
          <a:blip r:embed="rId2"/>
          <a:stretch>
            <a:fillRect/>
          </a:stretch>
        </p:blipFill>
        <p:spPr>
          <a:xfrm>
            <a:off x="3411479" y="1091822"/>
            <a:ext cx="5369041" cy="5257381"/>
          </a:xfrm>
          <a:prstGeom prst="rect">
            <a:avLst/>
          </a:prstGeom>
        </p:spPr>
      </p:pic>
    </p:spTree>
    <p:extLst>
      <p:ext uri="{BB962C8B-B14F-4D97-AF65-F5344CB8AC3E}">
        <p14:creationId xmlns:p14="http://schemas.microsoft.com/office/powerpoint/2010/main" val="15574915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fontScale="62500" lnSpcReduction="20000"/>
          </a:bodyPr>
          <a:lstStyle/>
          <a:p>
            <a:pPr marL="0" indent="0" algn="just">
              <a:buNone/>
            </a:pPr>
            <a:r>
              <a:rPr lang="ru-RU" dirty="0"/>
              <a:t>Центральное положение на микросхеме занимает основная шина. </a:t>
            </a:r>
            <a:r>
              <a:rPr lang="ru-RU" i="1" u="sng" dirty="0"/>
              <a:t>Регистр АСС </a:t>
            </a:r>
            <a:r>
              <a:rPr lang="ru-RU" dirty="0"/>
              <a:t>представляет собой основной арифметический регистр, через него проходят почти все арифметические команды.</a:t>
            </a:r>
          </a:p>
          <a:p>
            <a:pPr marL="0" indent="0" algn="just">
              <a:buNone/>
            </a:pPr>
            <a:endParaRPr lang="ru-RU" dirty="0"/>
          </a:p>
          <a:p>
            <a:pPr marL="0" indent="0" algn="just">
              <a:buNone/>
            </a:pPr>
            <a:r>
              <a:rPr lang="ru-RU" i="1" u="sng" dirty="0"/>
              <a:t>Регистр В</a:t>
            </a:r>
            <a:r>
              <a:rPr lang="ru-RU" dirty="0"/>
              <a:t> применяется для операций умножения и деления, а также используется как временный регистр. </a:t>
            </a:r>
            <a:r>
              <a:rPr lang="ru-RU" i="1" u="sng" dirty="0"/>
              <a:t>Регистр SP </a:t>
            </a:r>
            <a:r>
              <a:rPr lang="ru-RU" dirty="0"/>
              <a:t>является указателем стека. В </a:t>
            </a:r>
            <a:r>
              <a:rPr lang="ru-RU" i="1" u="sng" dirty="0"/>
              <a:t>регистре IR </a:t>
            </a:r>
            <a:r>
              <a:rPr lang="ru-RU" dirty="0"/>
              <a:t>содержатся команды, выполняемые в данный момент.</a:t>
            </a:r>
          </a:p>
          <a:p>
            <a:pPr marL="0" indent="0" algn="just">
              <a:buNone/>
            </a:pPr>
            <a:endParaRPr lang="ru-RU" dirty="0"/>
          </a:p>
          <a:p>
            <a:pPr marL="0" indent="0" algn="just">
              <a:buNone/>
            </a:pPr>
            <a:r>
              <a:rPr lang="ru-RU" sz="2900" i="1" u="sng" dirty="0"/>
              <a:t>Регистры ТМР1 и ТМР2</a:t>
            </a:r>
            <a:r>
              <a:rPr lang="ru-RU" sz="2900" dirty="0"/>
              <a:t> </a:t>
            </a:r>
            <a:r>
              <a:rPr lang="ru-RU" dirty="0"/>
              <a:t>– защелки, в которые помещаются операнды. Результаты работы </a:t>
            </a:r>
            <a:r>
              <a:rPr lang="ru-RU" i="1" u="sng" dirty="0"/>
              <a:t>АЛУ</a:t>
            </a:r>
            <a:r>
              <a:rPr lang="ru-RU" dirty="0"/>
              <a:t> записываются в любой регистр, который доступен через основную шину. Коды состояний записываются в регистр PSW (</a:t>
            </a:r>
            <a:r>
              <a:rPr lang="ru-RU" dirty="0" err="1"/>
              <a:t>Program</a:t>
            </a:r>
            <a:r>
              <a:rPr lang="ru-RU" dirty="0"/>
              <a:t> </a:t>
            </a:r>
            <a:r>
              <a:rPr lang="ru-RU" dirty="0" err="1"/>
              <a:t>Status</a:t>
            </a:r>
            <a:r>
              <a:rPr lang="ru-RU" dirty="0"/>
              <a:t> </a:t>
            </a:r>
            <a:r>
              <a:rPr lang="ru-RU" dirty="0" err="1"/>
              <a:t>Word</a:t>
            </a:r>
            <a:r>
              <a:rPr lang="ru-RU" dirty="0"/>
              <a:t> – слово состояния программы).</a:t>
            </a:r>
          </a:p>
          <a:p>
            <a:pPr marL="0" indent="0" algn="just">
              <a:buNone/>
            </a:pPr>
            <a:endParaRPr lang="ru-RU" dirty="0"/>
          </a:p>
          <a:p>
            <a:pPr marL="0" indent="0" algn="just">
              <a:buNone/>
            </a:pPr>
            <a:r>
              <a:rPr lang="ru-RU" dirty="0"/>
              <a:t>В 8051 предусмотрены независимые модули памяти для размещения данных и кода.  Емкость ОЗУ для данных составляет 128 (8051) или 256 (8052) байт. </a:t>
            </a:r>
            <a:r>
              <a:rPr lang="ru-RU" i="1" u="sng" dirty="0"/>
              <a:t>Регистр RAM ADDR </a:t>
            </a:r>
            <a:r>
              <a:rPr lang="ru-RU" dirty="0"/>
              <a:t>адресует эту память. Емкость памяти кода может составлять 64 Кбайт (при условии расположения вне микросхемы), поэтому разрядность </a:t>
            </a:r>
            <a:r>
              <a:rPr lang="ru-RU" i="1" u="sng" dirty="0"/>
              <a:t>регистра ROM ADDR </a:t>
            </a:r>
            <a:r>
              <a:rPr lang="ru-RU" dirty="0"/>
              <a:t>составляет 16 разрядов. </a:t>
            </a:r>
            <a:r>
              <a:rPr lang="ru-RU" i="1" u="sng" dirty="0"/>
              <a:t>Регистр DPRT </a:t>
            </a:r>
            <a:r>
              <a:rPr lang="ru-RU" dirty="0"/>
              <a:t>(</a:t>
            </a:r>
            <a:r>
              <a:rPr lang="ru-RU" dirty="0" err="1"/>
              <a:t>Double</a:t>
            </a:r>
            <a:r>
              <a:rPr lang="ru-RU" dirty="0"/>
              <a:t> </a:t>
            </a:r>
            <a:r>
              <a:rPr lang="ru-RU" dirty="0" err="1"/>
              <a:t>PointTeR</a:t>
            </a:r>
            <a:r>
              <a:rPr lang="ru-RU" dirty="0"/>
              <a:t> –двойной указатель) – 16-разрядный временный регистр, предназначенный для управления и сборки 16-разрядных адресов. </a:t>
            </a:r>
            <a:r>
              <a:rPr lang="ru-RU" i="1" u="sng" dirty="0"/>
              <a:t>Регистр РС </a:t>
            </a:r>
            <a:r>
              <a:rPr lang="ru-RU" dirty="0"/>
              <a:t>представляет собой 16-разрядный счетчик команд. </a:t>
            </a:r>
            <a:r>
              <a:rPr lang="ru-RU" i="1" u="sng" dirty="0"/>
              <a:t>Регистр PC </a:t>
            </a:r>
            <a:r>
              <a:rPr lang="ru-RU" i="1" u="sng" dirty="0" err="1"/>
              <a:t>incrementer</a:t>
            </a:r>
            <a:r>
              <a:rPr lang="ru-RU" dirty="0"/>
              <a:t> – специальный аппаратный модуль, выполняющий роль псевдорегистра. Ни к PC, ни к PC </a:t>
            </a:r>
            <a:r>
              <a:rPr lang="ru-RU" dirty="0" err="1"/>
              <a:t>incrementer</a:t>
            </a:r>
            <a:r>
              <a:rPr lang="ru-RU" dirty="0"/>
              <a:t> нельзя обратиться через основную шину. </a:t>
            </a:r>
            <a:r>
              <a:rPr lang="ru-RU" i="1" u="sng" dirty="0"/>
              <a:t>BUFFER</a:t>
            </a:r>
            <a:r>
              <a:rPr lang="ru-RU" dirty="0"/>
              <a:t> – еще один 16-разрядный регистр временный регистр. Каждый 16-разрядный регистр 8051состоит из двух 8-разрядныых регистров, с каждым из которых можно выполнять разные операции.</a:t>
            </a:r>
          </a:p>
        </p:txBody>
      </p:sp>
    </p:spTree>
    <p:extLst>
      <p:ext uri="{BB962C8B-B14F-4D97-AF65-F5344CB8AC3E}">
        <p14:creationId xmlns:p14="http://schemas.microsoft.com/office/powerpoint/2010/main" val="10292128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fontScale="85000" lnSpcReduction="20000"/>
          </a:bodyPr>
          <a:lstStyle/>
          <a:p>
            <a:pPr marL="0" indent="0" algn="just">
              <a:buNone/>
            </a:pPr>
            <a:r>
              <a:rPr lang="ru-RU" i="1" u="sng" dirty="0"/>
              <a:t>Таймеры</a:t>
            </a:r>
            <a:r>
              <a:rPr lang="ru-RU" dirty="0"/>
              <a:t> 16-разрядные, позволяют управлять выполнением приложений в масштабе реального времени.</a:t>
            </a:r>
          </a:p>
          <a:p>
            <a:pPr marL="0" indent="0" algn="just">
              <a:buNone/>
            </a:pPr>
            <a:endParaRPr lang="ru-RU" dirty="0"/>
          </a:p>
          <a:p>
            <a:pPr marL="0" indent="0" algn="just">
              <a:buNone/>
            </a:pPr>
            <a:r>
              <a:rPr lang="ru-RU" dirty="0"/>
              <a:t>Предусмотрены четыре 8-разрядных </a:t>
            </a:r>
            <a:r>
              <a:rPr lang="ru-RU" i="1" u="sng" dirty="0"/>
              <a:t>порта</a:t>
            </a:r>
            <a:r>
              <a:rPr lang="ru-RU" dirty="0"/>
              <a:t>, которые могут управлять 32 внешними кнопками, индикаторами, датчиками и т.п.</a:t>
            </a:r>
          </a:p>
          <a:p>
            <a:pPr marL="0" indent="0" algn="just">
              <a:buNone/>
            </a:pPr>
            <a:endParaRPr lang="ru-RU" dirty="0"/>
          </a:p>
          <a:p>
            <a:pPr marL="0" indent="0" algn="just">
              <a:buNone/>
            </a:pPr>
            <a:r>
              <a:rPr lang="ru-RU" dirty="0"/>
              <a:t>Процессор относится к синхронным процессорам, большинство операций завершается за один цикл. Каждый цикл делится на 6 частей, каждая часть называется </a:t>
            </a:r>
            <a:r>
              <a:rPr lang="ru-RU" i="1" u="sng" dirty="0"/>
              <a:t>состоянием</a:t>
            </a:r>
            <a:r>
              <a:rPr lang="ru-RU" dirty="0"/>
              <a:t>. В первом состоянии следующая команда вызывается из ПЗУ и отправляется в регистр IR. Во втором состоянии проводится декодирование команды, а значение РС увеличивается на единицу. В третьем состоянии подготавливаются операнды. В четвертом состоянии один из операндов по основной шине передается и размещается в ТМР1. В этом же состоянии возможно копирование содержимого ACC в регистр ТМР2, после чего два операнда готовы к выполнению. В пятом состоянии происходит выполнение команды. В шестом состоянии происходит передача результата операции в регистры Одновременно в регистре ROM ADDR производится подготовка к вызову следующей команды.</a:t>
            </a:r>
          </a:p>
        </p:txBody>
      </p:sp>
    </p:spTree>
    <p:extLst>
      <p:ext uri="{BB962C8B-B14F-4D97-AF65-F5344CB8AC3E}">
        <p14:creationId xmlns:p14="http://schemas.microsoft.com/office/powerpoint/2010/main" val="27055124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6.5. Сравнение </a:t>
            </a:r>
            <a:r>
              <a:rPr lang="ru-RU" b="1" dirty="0" err="1"/>
              <a:t>Pentium</a:t>
            </a:r>
            <a:r>
              <a:rPr lang="ru-RU" b="1" dirty="0"/>
              <a:t>, </a:t>
            </a:r>
            <a:r>
              <a:rPr lang="ru-RU" b="1" dirty="0" err="1"/>
              <a:t>UltraSPARC</a:t>
            </a:r>
            <a:r>
              <a:rPr lang="ru-RU" b="1" dirty="0"/>
              <a:t> и 8051</a:t>
            </a:r>
          </a:p>
        </p:txBody>
      </p:sp>
      <p:sp>
        <p:nvSpPr>
          <p:cNvPr id="3" name="Объект 2"/>
          <p:cNvSpPr>
            <a:spLocks noGrp="1"/>
          </p:cNvSpPr>
          <p:nvPr>
            <p:ph idx="1"/>
          </p:nvPr>
        </p:nvSpPr>
        <p:spPr/>
        <p:txBody>
          <a:bodyPr>
            <a:normAutofit fontScale="70000" lnSpcReduction="20000"/>
          </a:bodyPr>
          <a:lstStyle/>
          <a:p>
            <a:pPr marL="0" indent="0" algn="just">
              <a:buNone/>
            </a:pPr>
            <a:r>
              <a:rPr lang="ru-RU" dirty="0"/>
              <a:t>Машина </a:t>
            </a:r>
            <a:r>
              <a:rPr lang="ru-RU" dirty="0" err="1"/>
              <a:t>Pentium</a:t>
            </a:r>
            <a:r>
              <a:rPr lang="ru-RU" dirty="0"/>
              <a:t> 4 содержит старый набор команд CISC. </a:t>
            </a:r>
            <a:r>
              <a:rPr lang="ru-RU" dirty="0" err="1"/>
              <a:t>UltraSPARC</a:t>
            </a:r>
            <a:r>
              <a:rPr lang="ru-RU" dirty="0"/>
              <a:t> –система RISC. 8051 – простой 8-разрядный процессор, применяемый как встроенный компьютер.</a:t>
            </a:r>
          </a:p>
          <a:p>
            <a:pPr marL="0" indent="0" algn="just">
              <a:buNone/>
            </a:pPr>
            <a:r>
              <a:rPr lang="ru-RU" dirty="0"/>
              <a:t>Все три машины имеют сходные функциональные блоки. Все функциональные блоки принимают микрооперации, которые содержат код операции, два входных и один выходной регистр. Все они могут выполнять микрооперации за один такт. Все они конвейеризированы и применяют прогнозирование ветвления. Все содержат раздельную кэш-память для команд и данных.</a:t>
            </a:r>
          </a:p>
          <a:p>
            <a:pPr marL="0" indent="0" algn="just">
              <a:buNone/>
            </a:pPr>
            <a:r>
              <a:rPr lang="ru-RU" dirty="0"/>
              <a:t>Главное различие между </a:t>
            </a:r>
            <a:r>
              <a:rPr lang="ru-RU" dirty="0" err="1"/>
              <a:t>Pentium</a:t>
            </a:r>
            <a:r>
              <a:rPr lang="ru-RU" dirty="0"/>
              <a:t> 4, </a:t>
            </a:r>
            <a:r>
              <a:rPr lang="ru-RU" dirty="0" err="1"/>
              <a:t>UltraSPARC</a:t>
            </a:r>
            <a:r>
              <a:rPr lang="ru-RU" dirty="0"/>
              <a:t> – переход от набора команд к функциональному блоку. </a:t>
            </a:r>
            <a:r>
              <a:rPr lang="ru-RU" dirty="0" err="1"/>
              <a:t>Pentium</a:t>
            </a:r>
            <a:r>
              <a:rPr lang="ru-RU" dirty="0"/>
              <a:t> разбивает команды CISC для перехода к </a:t>
            </a:r>
            <a:r>
              <a:rPr lang="ru-RU" dirty="0" err="1"/>
              <a:t>трехрегистровому</a:t>
            </a:r>
            <a:r>
              <a:rPr lang="ru-RU" dirty="0"/>
              <a:t> формату и делает из больших команд маленькие микрооперации.</a:t>
            </a:r>
          </a:p>
          <a:p>
            <a:pPr marL="0" indent="0" algn="just">
              <a:buNone/>
            </a:pPr>
            <a:r>
              <a:rPr lang="ru-RU" dirty="0" err="1"/>
              <a:t>UltraSPARC</a:t>
            </a:r>
            <a:r>
              <a:rPr lang="ru-RU" dirty="0"/>
              <a:t> ничего не надо делать, поскольку ее первоначальные команды уже представляют собой маленькие удобные микрооперации. Вот поэтому большинство новых архитектур команд – архитектуры типа RISC (если нет причин использовать другое).</a:t>
            </a:r>
          </a:p>
          <a:p>
            <a:pPr marL="0" indent="0" algn="just">
              <a:buNone/>
            </a:pPr>
            <a:r>
              <a:rPr lang="ru-RU" dirty="0"/>
              <a:t>Микросхема 8051 очень проста. ЕЕ архитектура больше напоминает RISC-архитектуру, поскольку команды выполняются за один цикл без разбиения на составные части. Но ни конвейеризация, ни кэширование на предусмотрены.</a:t>
            </a:r>
          </a:p>
        </p:txBody>
      </p:sp>
    </p:spTree>
    <p:extLst>
      <p:ext uri="{BB962C8B-B14F-4D97-AF65-F5344CB8AC3E}">
        <p14:creationId xmlns:p14="http://schemas.microsoft.com/office/powerpoint/2010/main" val="3857572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fontScale="85000" lnSpcReduction="20000"/>
          </a:bodyPr>
          <a:lstStyle/>
          <a:p>
            <a:pPr marL="0" indent="0" algn="just">
              <a:buNone/>
            </a:pPr>
            <a:r>
              <a:rPr lang="ru-RU" i="1" u="sng" dirty="0"/>
              <a:t>Тракт данных </a:t>
            </a:r>
            <a:r>
              <a:rPr lang="ru-RU" dirty="0"/>
              <a:t>– это часть центрального процессора, состоящего из АЛУ и его входов и выходов. В общем случае тракт данных содержит ряд регистров и АЛУ. Регистры и АЛУ связаны между собой шинами. Под действием управляющих сигналов содержимое определенных регистров передается на вход АЛУ, а результат записывается в требуемый регистр. Укрупненная и упрощенная структурная схема тракта данных приведена на рис. 6.1.</a:t>
            </a:r>
          </a:p>
          <a:p>
            <a:pPr marL="0" indent="0" algn="just">
              <a:buNone/>
            </a:pPr>
            <a:endParaRPr lang="ru-RU" dirty="0"/>
          </a:p>
          <a:p>
            <a:pPr marL="0" indent="0" algn="just">
              <a:buNone/>
            </a:pPr>
            <a:r>
              <a:rPr lang="ru-RU" dirty="0"/>
              <a:t>Функционирование АЛУ зависит от управляющих сигналов, имеет два входа. Схема сдвига имеет свое управление.</a:t>
            </a:r>
          </a:p>
          <a:p>
            <a:pPr marL="0" indent="0" algn="just">
              <a:buNone/>
            </a:pPr>
            <a:endParaRPr lang="ru-RU" dirty="0"/>
          </a:p>
          <a:p>
            <a:pPr marL="0" indent="0" algn="just">
              <a:buNone/>
            </a:pPr>
            <a:r>
              <a:rPr lang="ru-RU" dirty="0"/>
              <a:t>За один цикл АЛУ можно считать и записать один и тот же регистр. Процессы считывания и записи происходят в разных частях цикла. Содержимое одного из регистров выдается на шину С в начале цикла и сохраняются там на протяжении всего цикла. Затем АЛУ выполняет операцию, результат которой через схему сдвига поступает на шину С. После стабилизации сигналов на шине С ее содержимое передается в один или несколько регистров. Одним из нескольких регистров может быть тот, от которого поступил сигнал на шину В. Для реализации этих действий должна быть выполнена синхронизация тракта данных.</a:t>
            </a:r>
          </a:p>
        </p:txBody>
      </p:sp>
    </p:spTree>
    <p:extLst>
      <p:ext uri="{BB962C8B-B14F-4D97-AF65-F5344CB8AC3E}">
        <p14:creationId xmlns:p14="http://schemas.microsoft.com/office/powerpoint/2010/main" val="3500580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0344"/>
          </a:xfrm>
        </p:spPr>
        <p:txBody>
          <a:bodyPr/>
          <a:lstStyle/>
          <a:p>
            <a:r>
              <a:rPr lang="ru-RU" b="1" dirty="0"/>
              <a:t>6.1.2. Синхронизация тракта данных</a:t>
            </a:r>
          </a:p>
        </p:txBody>
      </p:sp>
      <p:sp>
        <p:nvSpPr>
          <p:cNvPr id="3" name="Объект 2"/>
          <p:cNvSpPr>
            <a:spLocks noGrp="1"/>
          </p:cNvSpPr>
          <p:nvPr>
            <p:ph idx="1"/>
          </p:nvPr>
        </p:nvSpPr>
        <p:spPr>
          <a:xfrm>
            <a:off x="838200" y="1105470"/>
            <a:ext cx="10515600" cy="5071493"/>
          </a:xfrm>
        </p:spPr>
        <p:txBody>
          <a:bodyPr/>
          <a:lstStyle/>
          <a:p>
            <a:pPr marL="0" indent="0">
              <a:buNone/>
            </a:pPr>
            <a:r>
              <a:rPr lang="ru-RU" dirty="0"/>
              <a:t>Синхронизация тракта данных иллюстрируется рис. 6.2.</a:t>
            </a:r>
          </a:p>
        </p:txBody>
      </p:sp>
      <p:pic>
        <p:nvPicPr>
          <p:cNvPr id="4" name="Рисунок 3"/>
          <p:cNvPicPr>
            <a:picLocks noChangeAspect="1"/>
          </p:cNvPicPr>
          <p:nvPr/>
        </p:nvPicPr>
        <p:blipFill>
          <a:blip r:embed="rId2"/>
          <a:stretch>
            <a:fillRect/>
          </a:stretch>
        </p:blipFill>
        <p:spPr>
          <a:xfrm>
            <a:off x="2913512" y="1845814"/>
            <a:ext cx="6364975" cy="3704985"/>
          </a:xfrm>
          <a:prstGeom prst="rect">
            <a:avLst/>
          </a:prstGeom>
        </p:spPr>
      </p:pic>
    </p:spTree>
    <p:extLst>
      <p:ext uri="{BB962C8B-B14F-4D97-AF65-F5344CB8AC3E}">
        <p14:creationId xmlns:p14="http://schemas.microsoft.com/office/powerpoint/2010/main" val="2234987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00501"/>
            <a:ext cx="10515600" cy="5576462"/>
          </a:xfrm>
        </p:spPr>
        <p:txBody>
          <a:bodyPr>
            <a:normAutofit/>
          </a:bodyPr>
          <a:lstStyle/>
          <a:p>
            <a:pPr marL="0" indent="0" algn="just">
              <a:buNone/>
            </a:pPr>
            <a:r>
              <a:rPr lang="ru-RU" dirty="0"/>
              <a:t>Хотя в </a:t>
            </a:r>
            <a:r>
              <a:rPr lang="ru-RU" dirty="0" err="1"/>
              <a:t>трактe</a:t>
            </a:r>
            <a:r>
              <a:rPr lang="ru-RU" dirty="0"/>
              <a:t> данных нет запоминающих устройств, для прохождения сигналов требуется некоторое время. Для правильной работы тракта данных требуется жесткая синхронизация и достаточно длительный цикл. Никаких синхронизирующих сигналов на вход тракта данных в течение цикла не поступает. Поэтому, необоснованное сокращение длительности цикла может привести к ошибкам работы тракта данных. АЛУ и схема сдвига работают постоянно, но в течение времени </a:t>
            </a:r>
            <a:r>
              <a:rPr lang="ru-RU" dirty="0" err="1"/>
              <a:t>Δw+Δx</a:t>
            </a:r>
            <a:r>
              <a:rPr lang="ru-RU" dirty="0"/>
              <a:t> входные сигналы не действительны, а в течении времени </a:t>
            </a:r>
            <a:r>
              <a:rPr lang="ru-RU" dirty="0" err="1"/>
              <a:t>Δw+Δx+Δy</a:t>
            </a:r>
            <a:r>
              <a:rPr lang="ru-RU" dirty="0"/>
              <a:t> недействительны выходные сигналы.</a:t>
            </a:r>
          </a:p>
        </p:txBody>
      </p:sp>
    </p:spTree>
    <p:extLst>
      <p:ext uri="{BB962C8B-B14F-4D97-AF65-F5344CB8AC3E}">
        <p14:creationId xmlns:p14="http://schemas.microsoft.com/office/powerpoint/2010/main" val="253439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6.1.3. Работа памяти</a:t>
            </a:r>
          </a:p>
        </p:txBody>
      </p:sp>
      <p:sp>
        <p:nvSpPr>
          <p:cNvPr id="3" name="Объект 2"/>
          <p:cNvSpPr>
            <a:spLocks noGrp="1"/>
          </p:cNvSpPr>
          <p:nvPr>
            <p:ph idx="1"/>
          </p:nvPr>
        </p:nvSpPr>
        <p:spPr/>
        <p:txBody>
          <a:bodyPr/>
          <a:lstStyle/>
          <a:p>
            <a:pPr marL="0" indent="0" algn="just">
              <a:buNone/>
            </a:pPr>
            <a:r>
              <a:rPr lang="ru-RU" dirty="0"/>
              <a:t>Работа с памятью может быть осуществлена двумя способами: через порт с пословной адресацией (регистры MAR и MDR) и через порт с байтовой адресацией (MBR – буферный регистр). Регистры MAR и MDR используются для чтения и записи слов, а регистры MBR и РС – для считывания программы на уровне архитектуры команд в виде потока байтов.</a:t>
            </a:r>
          </a:p>
        </p:txBody>
      </p:sp>
    </p:spTree>
    <p:extLst>
      <p:ext uri="{BB962C8B-B14F-4D97-AF65-F5344CB8AC3E}">
        <p14:creationId xmlns:p14="http://schemas.microsoft.com/office/powerpoint/2010/main" val="244010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6.1.4. Микрокоманды</a:t>
            </a:r>
          </a:p>
        </p:txBody>
      </p:sp>
      <p:sp>
        <p:nvSpPr>
          <p:cNvPr id="3" name="Объект 2"/>
          <p:cNvSpPr>
            <a:spLocks noGrp="1"/>
          </p:cNvSpPr>
          <p:nvPr>
            <p:ph idx="1"/>
          </p:nvPr>
        </p:nvSpPr>
        <p:spPr/>
        <p:txBody>
          <a:bodyPr>
            <a:normAutofit fontScale="70000" lnSpcReduction="20000"/>
          </a:bodyPr>
          <a:lstStyle/>
          <a:p>
            <a:pPr marL="0" indent="0" algn="just">
              <a:buNone/>
            </a:pPr>
            <a:r>
              <a:rPr lang="ru-RU" dirty="0"/>
              <a:t>Для управления трактом данных необходимы управляющие сигналы, которые можно разделить на 5 функциональных групп:</a:t>
            </a:r>
          </a:p>
          <a:p>
            <a:pPr marL="0" indent="0" algn="just">
              <a:buNone/>
            </a:pPr>
            <a:endParaRPr lang="ru-RU" dirty="0"/>
          </a:p>
          <a:p>
            <a:pPr marL="0" indent="0" algn="just">
              <a:buNone/>
            </a:pPr>
            <a:r>
              <a:rPr lang="ru-RU" dirty="0"/>
              <a:t>1.       Сигналы для записи данных из шины С в регистры;</a:t>
            </a:r>
          </a:p>
          <a:p>
            <a:pPr marL="0" indent="0" algn="just">
              <a:buNone/>
            </a:pPr>
            <a:r>
              <a:rPr lang="ru-RU" dirty="0"/>
              <a:t>2.       Сигналы для разрешения передачи содержимого регистров на шину В и в АЛУ;</a:t>
            </a:r>
          </a:p>
          <a:p>
            <a:pPr marL="0" indent="0" algn="just">
              <a:buNone/>
            </a:pPr>
            <a:r>
              <a:rPr lang="ru-RU" dirty="0"/>
              <a:t>3.        Сигналы управления АЛУ и схемой сдвига;</a:t>
            </a:r>
          </a:p>
          <a:p>
            <a:pPr marL="0" indent="0" algn="just">
              <a:buNone/>
            </a:pPr>
            <a:r>
              <a:rPr lang="ru-RU" dirty="0"/>
              <a:t>4.       Сигналы управления регистрами MAR\MDR;</a:t>
            </a:r>
          </a:p>
          <a:p>
            <a:pPr marL="0" indent="0" algn="just">
              <a:buNone/>
            </a:pPr>
            <a:r>
              <a:rPr lang="ru-RU" dirty="0"/>
              <a:t>5.       Сигналы управления регистрами PC\MBR.</a:t>
            </a:r>
          </a:p>
          <a:p>
            <a:pPr marL="0" indent="0" algn="just">
              <a:buNone/>
            </a:pPr>
            <a:endParaRPr lang="ru-RU" dirty="0"/>
          </a:p>
          <a:p>
            <a:pPr marL="0" indent="0" algn="just">
              <a:buNone/>
            </a:pPr>
            <a:r>
              <a:rPr lang="ru-RU" dirty="0"/>
              <a:t>Значения этих сигналов определяют операции для одного цикла тракта данных.  Если был установлен сигнал обращения в память в k-ом цикле, то данные из памяти могут появиться в регистрах MDR(MBR) только в конце следующего k+1-го цикла, а использовать эти данные можно только k+2 цикле и то только в том случае, если эти данные были в кэш-памяти.</a:t>
            </a:r>
          </a:p>
        </p:txBody>
      </p:sp>
    </p:spTree>
    <p:extLst>
      <p:ext uri="{BB962C8B-B14F-4D97-AF65-F5344CB8AC3E}">
        <p14:creationId xmlns:p14="http://schemas.microsoft.com/office/powerpoint/2010/main" val="216148850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5074</Words>
  <Application>Microsoft Office PowerPoint</Application>
  <PresentationFormat>Широкоэкранный</PresentationFormat>
  <Paragraphs>207</Paragraphs>
  <Slides>42</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42</vt:i4>
      </vt:variant>
    </vt:vector>
  </HeadingPairs>
  <TitlesOfParts>
    <vt:vector size="46" baseType="lpstr">
      <vt:lpstr>Arial</vt:lpstr>
      <vt:lpstr>Calibri</vt:lpstr>
      <vt:lpstr>Calibri Light</vt:lpstr>
      <vt:lpstr>Тема Office</vt:lpstr>
      <vt:lpstr>Тема 6. Микроархитектурный уровень</vt:lpstr>
      <vt:lpstr>6.1. Микроархитектура</vt:lpstr>
      <vt:lpstr>Презентация PowerPoint</vt:lpstr>
      <vt:lpstr>6.1.1. Тракт данных</vt:lpstr>
      <vt:lpstr>Презентация PowerPoint</vt:lpstr>
      <vt:lpstr>6.1.2. Синхронизация тракта данных</vt:lpstr>
      <vt:lpstr>Презентация PowerPoint</vt:lpstr>
      <vt:lpstr>6.1.3. Работа памяти</vt:lpstr>
      <vt:lpstr>6.1.4. Микрокоманды</vt:lpstr>
      <vt:lpstr>6.1.5. Разработка микроархитектурного уровня</vt:lpstr>
      <vt:lpstr>6.1.5.1. Скорость и стоимость</vt:lpstr>
      <vt:lpstr>6.1.5.2. Конвейерная архитектура</vt:lpstr>
      <vt:lpstr>6.1.6. Увеличение производительности.</vt:lpstr>
      <vt:lpstr>6.1.6.1. Кэш-память</vt:lpstr>
      <vt:lpstr>Презентация PowerPoint</vt:lpstr>
      <vt:lpstr>6.1.6.2. Прогнозирование ветвлений</vt:lpstr>
      <vt:lpstr>Презентация PowerPoint</vt:lpstr>
      <vt:lpstr>6.1.6.3. Исполнение с изменением последовательности и подмена регистров</vt:lpstr>
      <vt:lpstr>6.1.6.4. Спекулятивное выполнение</vt:lpstr>
      <vt:lpstr>Презентация PowerPoint</vt:lpstr>
      <vt:lpstr>6.2. Микроархитектура процессора Pentium 4 6.2.1. Общий обзор системы Pentium 4</vt:lpstr>
      <vt:lpstr>Презентация PowerPoint</vt:lpstr>
      <vt:lpstr>Презентация PowerPoint</vt:lpstr>
      <vt:lpstr>Презентация PowerPoint</vt:lpstr>
      <vt:lpstr>6.2.2. Конвейер NetBurst</vt:lpstr>
      <vt:lpstr>Презентация PowerPoint</vt:lpstr>
      <vt:lpstr>Презентация PowerPoint</vt:lpstr>
      <vt:lpstr>Презентация PowerPoint</vt:lpstr>
      <vt:lpstr>Презентация PowerPoint</vt:lpstr>
      <vt:lpstr>6.3. Микроархитектура процессора UltraSPARC III Cu</vt:lpstr>
      <vt:lpstr>6.3.1. Общий обзор системы UltraSPARC III</vt:lpstr>
      <vt:lpstr>Презентация PowerPoint</vt:lpstr>
      <vt:lpstr>Презентация PowerPoint</vt:lpstr>
      <vt:lpstr>6.3.2. Конвейеризация системы UltraSPARC III Cu</vt:lpstr>
      <vt:lpstr>Презентация PowerPoint</vt:lpstr>
      <vt:lpstr>Презентация PowerPoint</vt:lpstr>
      <vt:lpstr>Презентация PowerPoint</vt:lpstr>
      <vt:lpstr>6.4. Микроархитектура процессора 8051 6.4.1. Общий обзор системы 8051</vt:lpstr>
      <vt:lpstr>Презентация PowerPoint</vt:lpstr>
      <vt:lpstr>Презентация PowerPoint</vt:lpstr>
      <vt:lpstr>Презентация PowerPoint</vt:lpstr>
      <vt:lpstr>6.5. Сравнение Pentium, UltraSPARC и 8051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6. Микроархитектурный уровень</dc:title>
  <dc:creator>Учетная запись Майкрософт</dc:creator>
  <cp:lastModifiedBy>a.n.markov</cp:lastModifiedBy>
  <cp:revision>8</cp:revision>
  <dcterms:created xsi:type="dcterms:W3CDTF">2022-11-30T19:18:05Z</dcterms:created>
  <dcterms:modified xsi:type="dcterms:W3CDTF">2023-03-24T05:27:37Z</dcterms:modified>
</cp:coreProperties>
</file>