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257" r:id="rId3"/>
    <p:sldId id="258" r:id="rId4"/>
    <p:sldId id="259" r:id="rId5"/>
    <p:sldId id="264" r:id="rId6"/>
    <p:sldId id="260" r:id="rId7"/>
    <p:sldId id="265" r:id="rId8"/>
    <p:sldId id="261" r:id="rId9"/>
    <p:sldId id="266" r:id="rId10"/>
    <p:sldId id="262" r:id="rId11"/>
    <p:sldId id="267" r:id="rId12"/>
    <p:sldId id="274" r:id="rId13"/>
    <p:sldId id="263" r:id="rId14"/>
    <p:sldId id="268" r:id="rId15"/>
    <p:sldId id="269" r:id="rId16"/>
    <p:sldId id="270" r:id="rId17"/>
    <p:sldId id="271" r:id="rId18"/>
    <p:sldId id="272" r:id="rId19"/>
    <p:sldId id="273" r:id="rId20"/>
    <p:sldId id="275" r:id="rId21"/>
    <p:sldId id="276" r:id="rId22"/>
    <p:sldId id="277" r:id="rId23"/>
    <p:sldId id="278" r:id="rId24"/>
    <p:sldId id="280" r:id="rId25"/>
    <p:sldId id="281" r:id="rId26"/>
    <p:sldId id="282" r:id="rId27"/>
    <p:sldId id="283" r:id="rId28"/>
    <p:sldId id="285" r:id="rId29"/>
    <p:sldId id="287" r:id="rId30"/>
    <p:sldId id="288" r:id="rId31"/>
    <p:sldId id="289" r:id="rId32"/>
    <p:sldId id="291" r:id="rId33"/>
    <p:sldId id="290" r:id="rId34"/>
    <p:sldId id="286" r:id="rId35"/>
    <p:sldId id="292" r:id="rId36"/>
    <p:sldId id="296" r:id="rId37"/>
    <p:sldId id="298" r:id="rId38"/>
    <p:sldId id="293" r:id="rId39"/>
    <p:sldId id="294" r:id="rId40"/>
    <p:sldId id="299" r:id="rId41"/>
    <p:sldId id="295" r:id="rId42"/>
    <p:sldId id="301" r:id="rId43"/>
    <p:sldId id="302" r:id="rId44"/>
    <p:sldId id="308" r:id="rId45"/>
    <p:sldId id="309" r:id="rId46"/>
    <p:sldId id="310" r:id="rId47"/>
    <p:sldId id="304" r:id="rId48"/>
    <p:sldId id="305" r:id="rId49"/>
    <p:sldId id="306" r:id="rId50"/>
    <p:sldId id="307" r:id="rId51"/>
    <p:sldId id="314" r:id="rId52"/>
    <p:sldId id="315" r:id="rId53"/>
    <p:sldId id="316" r:id="rId54"/>
    <p:sldId id="311" r:id="rId55"/>
    <p:sldId id="312" r:id="rId56"/>
    <p:sldId id="313" r:id="rId57"/>
    <p:sldId id="322" r:id="rId58"/>
    <p:sldId id="317" r:id="rId59"/>
    <p:sldId id="318" r:id="rId60"/>
    <p:sldId id="323" r:id="rId61"/>
    <p:sldId id="319" r:id="rId62"/>
    <p:sldId id="320" r:id="rId63"/>
    <p:sldId id="328" r:id="rId64"/>
    <p:sldId id="321" r:id="rId65"/>
    <p:sldId id="324" r:id="rId66"/>
    <p:sldId id="325" r:id="rId67"/>
    <p:sldId id="326" r:id="rId68"/>
    <p:sldId id="335" r:id="rId69"/>
    <p:sldId id="327" r:id="rId70"/>
    <p:sldId id="329" r:id="rId71"/>
    <p:sldId id="330" r:id="rId72"/>
    <p:sldId id="331" r:id="rId73"/>
    <p:sldId id="336" r:id="rId74"/>
    <p:sldId id="332" r:id="rId75"/>
    <p:sldId id="333" r:id="rId76"/>
    <p:sldId id="341" r:id="rId77"/>
    <p:sldId id="334" r:id="rId78"/>
    <p:sldId id="342" r:id="rId79"/>
    <p:sldId id="337" r:id="rId80"/>
    <p:sldId id="343" r:id="rId81"/>
    <p:sldId id="338" r:id="rId82"/>
    <p:sldId id="339" r:id="rId83"/>
    <p:sldId id="340" r:id="rId84"/>
    <p:sldId id="344" r:id="rId85"/>
    <p:sldId id="345" r:id="rId86"/>
    <p:sldId id="346" r:id="rId87"/>
    <p:sldId id="347" r:id="rId88"/>
    <p:sldId id="348" r:id="rId89"/>
    <p:sldId id="349" r:id="rId90"/>
    <p:sldId id="350" r:id="rId91"/>
    <p:sldId id="353" r:id="rId92"/>
    <p:sldId id="351" r:id="rId93"/>
    <p:sldId id="352" r:id="rId94"/>
    <p:sldId id="354" r:id="rId95"/>
    <p:sldId id="355" r:id="rId96"/>
    <p:sldId id="356" r:id="rId97"/>
    <p:sldId id="357" r:id="rId98"/>
    <p:sldId id="362" r:id="rId99"/>
    <p:sldId id="363" r:id="rId100"/>
    <p:sldId id="364" r:id="rId101"/>
    <p:sldId id="365" r:id="rId102"/>
    <p:sldId id="358" r:id="rId103"/>
    <p:sldId id="359" r:id="rId104"/>
    <p:sldId id="360" r:id="rId105"/>
    <p:sldId id="361" r:id="rId106"/>
    <p:sldId id="366" r:id="rId107"/>
    <p:sldId id="367" r:id="rId108"/>
    <p:sldId id="368" r:id="rId109"/>
    <p:sldId id="369" r:id="rId110"/>
    <p:sldId id="370" r:id="rId111"/>
    <p:sldId id="371" r:id="rId1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1F23E-EBFA-4E28-BDA7-0E5EEF3262C3}" type="datetimeFigureOut">
              <a:rPr lang="ru-RU" smtClean="0"/>
              <a:t>10.12.2022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6B56D-DF69-44FD-BECB-FD41045C48C2}" type="slidenum">
              <a:rPr lang="ru-RU" smtClean="0"/>
              <a:t>‹#›</a:t>
            </a:fld>
            <a:endParaRPr lang="ru-RU"/>
          </a:p>
        </p:txBody>
      </p:sp>
    </p:spTree>
    <p:extLst>
      <p:ext uri="{BB962C8B-B14F-4D97-AF65-F5344CB8AC3E}">
        <p14:creationId xmlns:p14="http://schemas.microsoft.com/office/powerpoint/2010/main" val="142329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C46B56D-DF69-44FD-BECB-FD41045C48C2}" type="slidenum">
              <a:rPr lang="ru-RU" smtClean="0"/>
              <a:t>33</a:t>
            </a:fld>
            <a:endParaRPr lang="ru-RU"/>
          </a:p>
        </p:txBody>
      </p:sp>
    </p:spTree>
    <p:extLst>
      <p:ext uri="{BB962C8B-B14F-4D97-AF65-F5344CB8AC3E}">
        <p14:creationId xmlns:p14="http://schemas.microsoft.com/office/powerpoint/2010/main" val="103254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250876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74716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23804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47772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29100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16F41CF-6264-4F69-8C99-283CB357952A}" type="datetimeFigureOut">
              <a:rPr lang="ru-RU" smtClean="0"/>
              <a:t>10.12.2022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2508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16F41CF-6264-4F69-8C99-283CB357952A}" type="datetimeFigureOut">
              <a:rPr lang="ru-RU" smtClean="0"/>
              <a:t>10.12.2022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91778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16F41CF-6264-4F69-8C99-283CB357952A}" type="datetimeFigureOut">
              <a:rPr lang="ru-RU" smtClean="0"/>
              <a:t>10.12.2022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368551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6F41CF-6264-4F69-8C99-283CB357952A}" type="datetimeFigureOut">
              <a:rPr lang="ru-RU" smtClean="0"/>
              <a:t>10.12.2022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7312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16F41CF-6264-4F69-8C99-283CB357952A}" type="datetimeFigureOut">
              <a:rPr lang="ru-RU" smtClean="0"/>
              <a:t>10.12.2022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230515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16F41CF-6264-4F69-8C99-283CB357952A}" type="datetimeFigureOut">
              <a:rPr lang="ru-RU" smtClean="0"/>
              <a:t>10.12.2022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04822BA-20A9-4B4C-8E1E-6CFB2BDFDBD2}" type="slidenum">
              <a:rPr lang="ru-RU" smtClean="0"/>
              <a:t>‹#›</a:t>
            </a:fld>
            <a:endParaRPr lang="ru-RU"/>
          </a:p>
        </p:txBody>
      </p:sp>
    </p:spTree>
    <p:extLst>
      <p:ext uri="{BB962C8B-B14F-4D97-AF65-F5344CB8AC3E}">
        <p14:creationId xmlns:p14="http://schemas.microsoft.com/office/powerpoint/2010/main" val="84170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F41CF-6264-4F69-8C99-283CB357952A}" type="datetimeFigureOut">
              <a:rPr lang="ru-RU" smtClean="0"/>
              <a:t>10.12.2022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822BA-20A9-4B4C-8E1E-6CFB2BDFDBD2}" type="slidenum">
              <a:rPr lang="ru-RU" smtClean="0"/>
              <a:t>‹#›</a:t>
            </a:fld>
            <a:endParaRPr lang="ru-RU"/>
          </a:p>
        </p:txBody>
      </p:sp>
    </p:spTree>
    <p:extLst>
      <p:ext uri="{BB962C8B-B14F-4D97-AF65-F5344CB8AC3E}">
        <p14:creationId xmlns:p14="http://schemas.microsoft.com/office/powerpoint/2010/main" val="197803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b="1" dirty="0" smtClean="0"/>
              <a:t>Тема 7.  Уровень архитектуры команд</a:t>
            </a:r>
            <a:endParaRPr lang="ru-RU" b="1"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46053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smtClean="0"/>
              <a:t>Кроме регистров, доступных на уровне команд, всегда существует довольно большое количество регистров, доступных только в привилегированном режиме. Эти регистры контролируют различные блоки кэш-памяти, основную память, устройства ввода/вывода и другие элементы аппаратного обеспечения.</a:t>
            </a:r>
          </a:p>
          <a:p>
            <a:pPr marL="0" indent="0" algn="just">
              <a:buNone/>
            </a:pPr>
            <a:endParaRPr lang="ru-RU" dirty="0" smtClean="0"/>
          </a:p>
          <a:p>
            <a:pPr marL="0" indent="0" algn="just">
              <a:buNone/>
            </a:pPr>
            <a:r>
              <a:rPr lang="ru-RU" dirty="0" smtClean="0"/>
              <a:t>Существует регистр, который представляет собой «гибрид», доступный и в пользовательском и в привилегированном режимах. Это регистр PSW (</a:t>
            </a:r>
            <a:r>
              <a:rPr lang="ru-RU" dirty="0" err="1" smtClean="0"/>
              <a:t>Program</a:t>
            </a:r>
            <a:r>
              <a:rPr lang="ru-RU" dirty="0" smtClean="0"/>
              <a:t> </a:t>
            </a:r>
            <a:r>
              <a:rPr lang="ru-RU" dirty="0" err="1" smtClean="0"/>
              <a:t>State</a:t>
            </a:r>
            <a:r>
              <a:rPr lang="ru-RU" dirty="0" smtClean="0"/>
              <a:t> </a:t>
            </a:r>
            <a:r>
              <a:rPr lang="ru-RU" dirty="0" err="1" smtClean="0"/>
              <a:t>Word</a:t>
            </a:r>
            <a:r>
              <a:rPr lang="ru-RU" dirty="0" smtClean="0"/>
              <a:t> – слово состояния программы, который   еще называют </a:t>
            </a:r>
            <a:r>
              <a:rPr lang="ru-RU" i="1" u="sng" dirty="0" err="1" smtClean="0"/>
              <a:t>флаговым</a:t>
            </a:r>
            <a:r>
              <a:rPr lang="ru-RU" dirty="0" smtClean="0"/>
              <a:t>.  </a:t>
            </a:r>
            <a:r>
              <a:rPr lang="ru-RU" dirty="0" err="1" smtClean="0"/>
              <a:t>Флаговый</a:t>
            </a:r>
            <a:r>
              <a:rPr lang="ru-RU" dirty="0" smtClean="0"/>
              <a:t> регистр содержит различные биты, необходимые центральному процессору. Самые важные из них – </a:t>
            </a:r>
            <a:r>
              <a:rPr lang="ru-RU" i="1" u="sng" dirty="0" smtClean="0"/>
              <a:t>коды условий</a:t>
            </a:r>
            <a:r>
              <a:rPr lang="ru-RU" dirty="0" smtClean="0"/>
              <a:t>. Они устанавливаются в каждом цикле АЛУ и отражают состояние результата предыдущей операции:</a:t>
            </a:r>
          </a:p>
          <a:p>
            <a:pPr marL="0" indent="0" algn="just">
              <a:buNone/>
            </a:pPr>
            <a:r>
              <a:rPr lang="ru-RU" dirty="0" smtClean="0"/>
              <a:t>1.       N – результат отрицательный (</a:t>
            </a:r>
            <a:r>
              <a:rPr lang="ru-RU" dirty="0" err="1" smtClean="0"/>
              <a:t>Negative</a:t>
            </a:r>
            <a:r>
              <a:rPr lang="ru-RU" dirty="0" smtClean="0"/>
              <a:t>);</a:t>
            </a:r>
          </a:p>
          <a:p>
            <a:pPr marL="0" indent="0" algn="just">
              <a:buNone/>
            </a:pPr>
            <a:r>
              <a:rPr lang="ru-RU" dirty="0" smtClean="0"/>
              <a:t>2.       Z – результат равен нулю (</a:t>
            </a:r>
            <a:r>
              <a:rPr lang="ru-RU" dirty="0" err="1" smtClean="0"/>
              <a:t>Zero</a:t>
            </a:r>
            <a:r>
              <a:rPr lang="ru-RU" dirty="0" smtClean="0"/>
              <a:t>);</a:t>
            </a:r>
          </a:p>
          <a:p>
            <a:pPr marL="0" indent="0" algn="just">
              <a:buNone/>
            </a:pPr>
            <a:r>
              <a:rPr lang="ru-RU" dirty="0" smtClean="0"/>
              <a:t>3.       V – переполнение (</a:t>
            </a:r>
            <a:r>
              <a:rPr lang="ru-RU" dirty="0" err="1" smtClean="0"/>
              <a:t>Overflow</a:t>
            </a:r>
            <a:r>
              <a:rPr lang="ru-RU" dirty="0" smtClean="0"/>
              <a:t>)</a:t>
            </a:r>
          </a:p>
          <a:p>
            <a:pPr marL="0" indent="0" algn="just">
              <a:buNone/>
            </a:pPr>
            <a:r>
              <a:rPr lang="ru-RU" dirty="0" smtClean="0"/>
              <a:t>4.       C – перенос самого левого бита (</a:t>
            </a:r>
            <a:r>
              <a:rPr lang="ru-RU" dirty="0" err="1" smtClean="0"/>
              <a:t>Carry</a:t>
            </a:r>
            <a:r>
              <a:rPr lang="ru-RU" dirty="0" smtClean="0"/>
              <a:t> </a:t>
            </a:r>
            <a:r>
              <a:rPr lang="ru-RU" dirty="0" err="1" smtClean="0"/>
              <a:t>Out</a:t>
            </a:r>
            <a:r>
              <a:rPr lang="ru-RU" dirty="0" smtClean="0"/>
              <a:t>);</a:t>
            </a:r>
          </a:p>
          <a:p>
            <a:pPr marL="0" indent="0" algn="just">
              <a:buNone/>
            </a:pPr>
            <a:r>
              <a:rPr lang="ru-RU" dirty="0" smtClean="0"/>
              <a:t>5.       F – перенос бита 3 (</a:t>
            </a:r>
            <a:r>
              <a:rPr lang="ru-RU" dirty="0" err="1" smtClean="0"/>
              <a:t>Auxiliary</a:t>
            </a:r>
            <a:r>
              <a:rPr lang="ru-RU" dirty="0" smtClean="0"/>
              <a:t> </a:t>
            </a:r>
            <a:r>
              <a:rPr lang="ru-RU" dirty="0" err="1" smtClean="0"/>
              <a:t>carry</a:t>
            </a:r>
            <a:r>
              <a:rPr lang="ru-RU" dirty="0" smtClean="0"/>
              <a:t> – служебный перенос);</a:t>
            </a:r>
          </a:p>
          <a:p>
            <a:pPr marL="0" indent="0" algn="just">
              <a:buNone/>
            </a:pPr>
            <a:r>
              <a:rPr lang="ru-RU" dirty="0" smtClean="0"/>
              <a:t>6.       P – результат четный (</a:t>
            </a:r>
            <a:r>
              <a:rPr lang="ru-RU" dirty="0" err="1" smtClean="0"/>
              <a:t>Parity</a:t>
            </a:r>
            <a:r>
              <a:rPr lang="ru-RU" dirty="0" smtClean="0"/>
              <a:t>).</a:t>
            </a:r>
          </a:p>
          <a:p>
            <a:pPr marL="0" indent="0" algn="just">
              <a:buNone/>
            </a:pPr>
            <a:r>
              <a:rPr lang="ru-RU" dirty="0" err="1" smtClean="0"/>
              <a:t>Флаговый</a:t>
            </a:r>
            <a:r>
              <a:rPr lang="ru-RU" dirty="0" smtClean="0"/>
              <a:t> регистр хранит не только коды условий, его содержимое в каждой машине может быть разным. </a:t>
            </a:r>
            <a:r>
              <a:rPr lang="ru-RU" dirty="0" err="1" smtClean="0"/>
              <a:t>Флаговый</a:t>
            </a:r>
            <a:r>
              <a:rPr lang="ru-RU" dirty="0" smtClean="0"/>
              <a:t> регистр обычно читается в пользовательском режиме, но некоторые поля могут записываться только в привилегированном режиме.</a:t>
            </a:r>
          </a:p>
        </p:txBody>
      </p:sp>
    </p:spTree>
    <p:extLst>
      <p:ext uri="{BB962C8B-B14F-4D97-AF65-F5344CB8AC3E}">
        <p14:creationId xmlns:p14="http://schemas.microsoft.com/office/powerpoint/2010/main" val="18063698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6696"/>
          </a:xfrm>
        </p:spPr>
        <p:txBody>
          <a:bodyPr/>
          <a:lstStyle/>
          <a:p>
            <a:r>
              <a:rPr lang="ru-RU" b="1" dirty="0"/>
              <a:t>7.7.4. Сравнение способов адресации</a:t>
            </a:r>
          </a:p>
        </p:txBody>
      </p:sp>
      <p:sp>
        <p:nvSpPr>
          <p:cNvPr id="3" name="Объект 2"/>
          <p:cNvSpPr>
            <a:spLocks noGrp="1"/>
          </p:cNvSpPr>
          <p:nvPr>
            <p:ph idx="1"/>
          </p:nvPr>
        </p:nvSpPr>
        <p:spPr>
          <a:xfrm>
            <a:off x="838200" y="1091822"/>
            <a:ext cx="10515600" cy="5085141"/>
          </a:xfrm>
        </p:spPr>
        <p:txBody>
          <a:bodyPr>
            <a:normAutofit fontScale="55000" lnSpcReduction="20000"/>
          </a:bodyPr>
          <a:lstStyle/>
          <a:p>
            <a:pPr marL="0" indent="0" algn="just">
              <a:buNone/>
            </a:pPr>
            <a:r>
              <a:rPr lang="ru-RU" dirty="0"/>
              <a:t>Таблица </a:t>
            </a:r>
            <a:r>
              <a:rPr lang="ru-RU" dirty="0" smtClean="0"/>
              <a:t>7.9</a:t>
            </a:r>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r>
              <a:rPr lang="ru-RU" dirty="0"/>
              <a:t>На практике для эффективной архитектуры команд совсем не обязательно использовать большое число способов адресации. Поскольку практически весь код, написанный на этом уровне порождается компилятором, то способов адресации должно быть мало, они </a:t>
            </a:r>
            <a:r>
              <a:rPr lang="ru-RU" dirty="0" err="1"/>
              <a:t>д.б</a:t>
            </a:r>
            <a:r>
              <a:rPr lang="ru-RU" dirty="0"/>
              <a:t>. четкими и ясными</a:t>
            </a:r>
            <a:r>
              <a:rPr lang="ru-RU" dirty="0" smtClean="0"/>
              <a:t>.</a:t>
            </a:r>
            <a:endParaRPr lang="ru-RU" dirty="0"/>
          </a:p>
          <a:p>
            <a:pPr marL="0" indent="0" algn="just">
              <a:buNone/>
            </a:pPr>
            <a:r>
              <a:rPr lang="ru-RU" dirty="0"/>
              <a:t>Поэтому самые простые архитектуры используют небольшое число способов адресации, а на каждый используемый способ накладываются жесткие ограничения. Обычно вполне достаточно непосредственной, прямой, регистровой и косвенной адресации</a:t>
            </a:r>
            <a:r>
              <a:rPr lang="ru-RU" dirty="0" smtClean="0"/>
              <a:t>.</a:t>
            </a:r>
            <a:endParaRPr lang="ru-RU" dirty="0"/>
          </a:p>
          <a:p>
            <a:pPr marL="0" indent="0" algn="just">
              <a:buNone/>
            </a:pPr>
            <a:r>
              <a:rPr lang="ru-RU" dirty="0"/>
              <a:t>При изучении нового компьютера нужно изучать все команды и способы адресации не только для того, что бы знать, какие из них имеются в наличии, но и для того, чтобы понять, почему был сделан такой выбор и как это можно использовать.</a:t>
            </a:r>
          </a:p>
          <a:p>
            <a:pPr marL="0" indent="0" algn="just">
              <a:buNone/>
            </a:pPr>
            <a:endParaRPr lang="ru-RU" dirty="0"/>
          </a:p>
          <a:p>
            <a:pPr marL="0" indent="0" algn="just">
              <a:buNone/>
            </a:pPr>
            <a:r>
              <a:rPr lang="ru-RU" dirty="0"/>
              <a:t> </a:t>
            </a:r>
          </a:p>
        </p:txBody>
      </p:sp>
      <p:pic>
        <p:nvPicPr>
          <p:cNvPr id="4" name="Рисунок 3"/>
          <p:cNvPicPr>
            <a:picLocks noChangeAspect="1"/>
          </p:cNvPicPr>
          <p:nvPr/>
        </p:nvPicPr>
        <p:blipFill>
          <a:blip r:embed="rId2"/>
          <a:stretch>
            <a:fillRect/>
          </a:stretch>
        </p:blipFill>
        <p:spPr>
          <a:xfrm>
            <a:off x="2725002" y="1385091"/>
            <a:ext cx="6741995" cy="2059788"/>
          </a:xfrm>
          <a:prstGeom prst="rect">
            <a:avLst/>
          </a:prstGeom>
        </p:spPr>
      </p:pic>
    </p:spTree>
    <p:extLst>
      <p:ext uri="{BB962C8B-B14F-4D97-AF65-F5344CB8AC3E}">
        <p14:creationId xmlns:p14="http://schemas.microsoft.com/office/powerpoint/2010/main" val="29407317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76571"/>
          </a:xfrm>
        </p:spPr>
        <p:txBody>
          <a:bodyPr>
            <a:normAutofit fontScale="90000"/>
          </a:bodyPr>
          <a:lstStyle/>
          <a:p>
            <a:r>
              <a:rPr lang="ru-RU" b="1" dirty="0"/>
              <a:t>7.8. Типы команд</a:t>
            </a:r>
          </a:p>
        </p:txBody>
      </p:sp>
      <p:sp>
        <p:nvSpPr>
          <p:cNvPr id="3" name="Объект 2"/>
          <p:cNvSpPr>
            <a:spLocks noGrp="1"/>
          </p:cNvSpPr>
          <p:nvPr>
            <p:ph idx="1"/>
          </p:nvPr>
        </p:nvSpPr>
        <p:spPr>
          <a:xfrm>
            <a:off x="838200" y="941696"/>
            <a:ext cx="10515600" cy="5235267"/>
          </a:xfrm>
        </p:spPr>
        <p:txBody>
          <a:bodyPr>
            <a:normAutofit fontScale="70000" lnSpcReduction="20000"/>
          </a:bodyPr>
          <a:lstStyle/>
          <a:p>
            <a:pPr marL="0" indent="0" algn="just">
              <a:buNone/>
            </a:pPr>
            <a:r>
              <a:rPr lang="ru-RU" dirty="0"/>
              <a:t>Команды можно грубо поделить на несколько групп, которые могут повторяться от машины к машине, хотя и различаются в деталях. Кроме того, в каждом компьютере имеется несколько необычных команд, которые появились или из соображений совместимости, или по недоразумению или по какой-нибудь другой причине</a:t>
            </a:r>
            <a:r>
              <a:rPr lang="ru-RU" dirty="0" smtClean="0"/>
              <a:t>.</a:t>
            </a:r>
            <a:endParaRPr lang="ru-RU" dirty="0"/>
          </a:p>
          <a:p>
            <a:pPr marL="0" indent="0" algn="just">
              <a:buNone/>
            </a:pPr>
            <a:r>
              <a:rPr lang="ru-RU" b="1" dirty="0"/>
              <a:t>7.8.1. Команды перемещения </a:t>
            </a:r>
            <a:r>
              <a:rPr lang="ru-RU" b="1" dirty="0" smtClean="0"/>
              <a:t>данных</a:t>
            </a:r>
            <a:endParaRPr lang="ru-RU" b="1" dirty="0"/>
          </a:p>
          <a:p>
            <a:pPr marL="0" indent="0" algn="just">
              <a:buNone/>
            </a:pPr>
            <a:r>
              <a:rPr lang="ru-RU" dirty="0"/>
              <a:t>Как правило, в машинах с фиксированной длиной слова единицей перемещаемых данных является слово. Однако, существуют архитектуры команд дают возможность копировать отрезки данных меньше слова, а также группу слов. Некоторые машины с изменяемой длиной слова содержат команды, которые определяют только адреса источника и получателя, а не количество данных. Копирование продолжается до тех пор, пока не появится специальное поле в конце данных</a:t>
            </a:r>
            <a:r>
              <a:rPr lang="ru-RU" dirty="0" smtClean="0"/>
              <a:t>.</a:t>
            </a:r>
            <a:endParaRPr lang="ru-RU" dirty="0"/>
          </a:p>
          <a:p>
            <a:pPr marL="0" indent="0" algn="just">
              <a:buNone/>
            </a:pPr>
            <a:r>
              <a:rPr lang="ru-RU" b="1" dirty="0"/>
              <a:t>7.8.2. Бинарные </a:t>
            </a:r>
            <a:r>
              <a:rPr lang="ru-RU" b="1" dirty="0" smtClean="0"/>
              <a:t>операции</a:t>
            </a:r>
            <a:endParaRPr lang="ru-RU" b="1" dirty="0"/>
          </a:p>
          <a:p>
            <a:pPr marL="0" indent="0" algn="just">
              <a:buNone/>
            </a:pPr>
            <a:r>
              <a:rPr lang="ru-RU" dirty="0"/>
              <a:t>Бинарные операции берут два операнда и получают результат. Все архитектуры команд содержат операции с фиксированной точкой. Большинство компьютеров сегодня поддерживают операции с плавающей точкой. Большинство машин содержит по крайней мере 2 варианта таких чисел: более короткие для скорости и более длинные для получения высокой точности вычислений</a:t>
            </a:r>
            <a:r>
              <a:rPr lang="ru-RU" dirty="0" smtClean="0"/>
              <a:t>.</a:t>
            </a:r>
            <a:endParaRPr lang="ru-RU" dirty="0"/>
          </a:p>
          <a:p>
            <a:pPr marL="0" indent="0" algn="just">
              <a:buNone/>
            </a:pPr>
            <a:r>
              <a:rPr lang="ru-RU" b="1" dirty="0"/>
              <a:t>7.8.3. Унарные </a:t>
            </a:r>
            <a:r>
              <a:rPr lang="ru-RU" b="1" dirty="0" smtClean="0"/>
              <a:t>операции</a:t>
            </a:r>
            <a:endParaRPr lang="ru-RU" b="1" dirty="0"/>
          </a:p>
          <a:p>
            <a:pPr marL="0" indent="0" algn="just">
              <a:buNone/>
            </a:pPr>
            <a:r>
              <a:rPr lang="ru-RU" dirty="0"/>
              <a:t>Унарные операции используют один операнд и производят один результат. Команды таких операций могут быть короче.</a:t>
            </a:r>
          </a:p>
        </p:txBody>
      </p:sp>
    </p:spTree>
    <p:extLst>
      <p:ext uri="{BB962C8B-B14F-4D97-AF65-F5344CB8AC3E}">
        <p14:creationId xmlns:p14="http://schemas.microsoft.com/office/powerpoint/2010/main" val="12597598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b="1" dirty="0"/>
              <a:t>7.8.4. Команда вызова </a:t>
            </a:r>
            <a:r>
              <a:rPr lang="ru-RU" b="1" dirty="0" smtClean="0"/>
              <a:t>процедур</a:t>
            </a:r>
            <a:endParaRPr lang="ru-RU" dirty="0"/>
          </a:p>
          <a:p>
            <a:pPr marL="0" indent="0" algn="just">
              <a:buNone/>
            </a:pPr>
            <a:r>
              <a:rPr lang="ru-RU" dirty="0"/>
              <a:t>Особенность выполнения команды вызова процедур заключается в том, что программа должна вернуться к соответствующему оператору (как правило, следующему за процедурой). Следовательно, адрес возврата должен либо передаваться процедуре, либо сохраняться таким образом, чтобы была возможность определить его местонахождение по окончанию процедуры</a:t>
            </a:r>
            <a:r>
              <a:rPr lang="ru-RU" dirty="0" smtClean="0"/>
              <a:t>.</a:t>
            </a:r>
            <a:endParaRPr lang="ru-RU" dirty="0"/>
          </a:p>
          <a:p>
            <a:pPr marL="0" indent="0" algn="just">
              <a:buNone/>
            </a:pPr>
            <a:r>
              <a:rPr lang="ru-RU" dirty="0"/>
              <a:t>Адрес возврата может быть размещен в одном из трех мест: в памяти, в регистре или в стеке</a:t>
            </a:r>
            <a:r>
              <a:rPr lang="ru-RU" dirty="0" smtClean="0"/>
              <a:t>.</a:t>
            </a:r>
            <a:endParaRPr lang="ru-RU" dirty="0"/>
          </a:p>
          <a:p>
            <a:pPr marL="0" indent="0" algn="just">
              <a:buNone/>
            </a:pPr>
            <a:r>
              <a:rPr lang="ru-RU" dirty="0"/>
              <a:t>Самое худшее решение – размещение в фиксированной ячейке памяти. В таком случае, если процедура вызывает другую процедуру, то адрес теряется</a:t>
            </a:r>
            <a:r>
              <a:rPr lang="ru-RU" dirty="0" smtClean="0"/>
              <a:t>.</a:t>
            </a:r>
            <a:endParaRPr lang="ru-RU" dirty="0"/>
          </a:p>
          <a:p>
            <a:pPr marL="0" indent="0" algn="just">
              <a:buNone/>
            </a:pPr>
            <a:r>
              <a:rPr lang="ru-RU" dirty="0"/>
              <a:t>Более удачное решение – сохранять адрес возврата в первом слове процедуры. Недостаток такой схемы – процедура не может вызвать сама себя, т.к. первый адрес возврата будет уничтожен вторым вызовом</a:t>
            </a:r>
            <a:r>
              <a:rPr lang="ru-RU" dirty="0" smtClean="0"/>
              <a:t>.</a:t>
            </a:r>
            <a:endParaRPr lang="ru-RU" dirty="0"/>
          </a:p>
          <a:p>
            <a:pPr marL="0" indent="0" algn="just">
              <a:buNone/>
            </a:pPr>
            <a:r>
              <a:rPr lang="ru-RU" dirty="0"/>
              <a:t>Еще более удачное решение – помещать адрес возврата в регистр. Но если процедура рекурсивна, то каждый раз необходимо помещать адрес в новое место, а количество регистров ограничено</a:t>
            </a:r>
            <a:r>
              <a:rPr lang="ru-RU" dirty="0" smtClean="0"/>
              <a:t>.</a:t>
            </a:r>
            <a:endParaRPr lang="ru-RU" dirty="0"/>
          </a:p>
          <a:p>
            <a:pPr marL="0" indent="0" algn="just">
              <a:buNone/>
            </a:pPr>
            <a:r>
              <a:rPr lang="ru-RU" dirty="0"/>
              <a:t>Самое лучшее решение – поместить адрес возврата в стек. Когда процедура завершена, она выталкивает адрес возврата.</a:t>
            </a:r>
            <a:endParaRPr lang="ru-RU" dirty="0" smtClean="0"/>
          </a:p>
        </p:txBody>
      </p:sp>
    </p:spTree>
    <p:extLst>
      <p:ext uri="{BB962C8B-B14F-4D97-AF65-F5344CB8AC3E}">
        <p14:creationId xmlns:p14="http://schemas.microsoft.com/office/powerpoint/2010/main" val="13021014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a:t>7.9. Сравнение наборов </a:t>
            </a:r>
            <a:r>
              <a:rPr lang="ru-RU" dirty="0" smtClean="0"/>
              <a:t>команд</a:t>
            </a:r>
            <a:endParaRPr lang="ru-RU" dirty="0"/>
          </a:p>
          <a:p>
            <a:pPr marL="0" indent="0" algn="just">
              <a:buNone/>
            </a:pPr>
            <a:r>
              <a:rPr lang="ru-RU" dirty="0"/>
              <a:t>Наборы команд сравниваемых архитектур существенно отличаются друг от друга</a:t>
            </a:r>
            <a:r>
              <a:rPr lang="ru-RU" dirty="0" smtClean="0"/>
              <a:t>.</a:t>
            </a:r>
            <a:endParaRPr lang="ru-RU" dirty="0"/>
          </a:p>
          <a:p>
            <a:pPr marL="0" indent="0" algn="just">
              <a:buNone/>
            </a:pPr>
            <a:r>
              <a:rPr lang="ru-RU" dirty="0" err="1"/>
              <a:t>Pentium</a:t>
            </a:r>
            <a:r>
              <a:rPr lang="ru-RU" dirty="0"/>
              <a:t> 4 – классическая двухадресная 32-битная машина CISC. Эта машина с долгой историей и она содержит много команд, которые обращаются к памяти</a:t>
            </a:r>
            <a:r>
              <a:rPr lang="ru-RU" dirty="0" smtClean="0"/>
              <a:t>.</a:t>
            </a:r>
            <a:endParaRPr lang="ru-RU" dirty="0"/>
          </a:p>
          <a:p>
            <a:pPr marL="0" indent="0" algn="just">
              <a:buNone/>
            </a:pPr>
            <a:r>
              <a:rPr lang="ru-RU" dirty="0" err="1"/>
              <a:t>UltraSPARC</a:t>
            </a:r>
            <a:r>
              <a:rPr lang="ru-RU" dirty="0"/>
              <a:t> II – это современная трехадресная 64-битная машина RISC с архитектурой загрузки/сохранения, всего двумя способами адресации и компактным набором команд</a:t>
            </a:r>
            <a:r>
              <a:rPr lang="ru-RU" dirty="0" smtClean="0"/>
              <a:t>.</a:t>
            </a:r>
            <a:endParaRPr lang="ru-RU" dirty="0"/>
          </a:p>
          <a:p>
            <a:pPr marL="0" indent="0" algn="just">
              <a:buNone/>
            </a:pPr>
            <a:r>
              <a:rPr lang="ru-RU" dirty="0"/>
              <a:t>8051 – небольшой встроенный процессор, устанавливаемый на единственную микросхему</a:t>
            </a:r>
            <a:r>
              <a:rPr lang="ru-RU" dirty="0" smtClean="0"/>
              <a:t>.</a:t>
            </a:r>
            <a:endParaRPr lang="ru-RU" dirty="0"/>
          </a:p>
          <a:p>
            <a:pPr marL="0" indent="0" algn="just">
              <a:buNone/>
            </a:pPr>
            <a:r>
              <a:rPr lang="ru-RU" dirty="0"/>
              <a:t>Говорят, что в основу разработки компьютера </a:t>
            </a:r>
            <a:r>
              <a:rPr lang="ru-RU" dirty="0" err="1"/>
              <a:t>Pentium</a:t>
            </a:r>
            <a:r>
              <a:rPr lang="ru-RU" dirty="0"/>
              <a:t> 4 лежали три основных фактора</a:t>
            </a:r>
            <a:r>
              <a:rPr lang="ru-RU" dirty="0" smtClean="0"/>
              <a:t>:</a:t>
            </a:r>
            <a:endParaRPr lang="ru-RU" dirty="0"/>
          </a:p>
          <a:p>
            <a:pPr marL="0" indent="0" algn="just">
              <a:buNone/>
            </a:pPr>
            <a:r>
              <a:rPr lang="ru-RU" dirty="0"/>
              <a:t>1.  Обратная совместимость</a:t>
            </a:r>
            <a:r>
              <a:rPr lang="ru-RU" dirty="0" smtClean="0"/>
              <a:t>.</a:t>
            </a:r>
            <a:endParaRPr lang="ru-RU" dirty="0"/>
          </a:p>
          <a:p>
            <a:pPr marL="0" indent="0" algn="just">
              <a:buNone/>
            </a:pPr>
            <a:r>
              <a:rPr lang="ru-RU" dirty="0"/>
              <a:t>2.  Обратная совместимость</a:t>
            </a:r>
            <a:r>
              <a:rPr lang="ru-RU" dirty="0" smtClean="0"/>
              <a:t>.</a:t>
            </a:r>
            <a:endParaRPr lang="ru-RU" dirty="0"/>
          </a:p>
          <a:p>
            <a:pPr marL="0" indent="0" algn="just">
              <a:buNone/>
            </a:pPr>
            <a:r>
              <a:rPr lang="ru-RU" dirty="0"/>
              <a:t>3.  Обратная совместимость</a:t>
            </a:r>
            <a:r>
              <a:rPr lang="ru-RU" dirty="0" smtClean="0"/>
              <a:t>.</a:t>
            </a:r>
            <a:endParaRPr lang="ru-RU" dirty="0"/>
          </a:p>
          <a:p>
            <a:pPr marL="0" indent="0" algn="just">
              <a:buNone/>
            </a:pPr>
            <a:r>
              <a:rPr lang="ru-RU" dirty="0"/>
              <a:t>Сейчас бы никто не начал разработку машины с такой нерегулярной системой команд, с таким маленьким количеством абсолютно разных регистров. По этой причине очень сложно писать компиляторы. Из-за недостатка регистров компиляторам постоянно приходится сохранять переменные в памяти, затем загружать их, что очень невыгодно даже при наличии трех уровней кэш-памяти. Для обеспечения высокой производительности компьютера было найдено много оригинальных технических решений</a:t>
            </a:r>
            <a:r>
              <a:rPr lang="ru-RU" dirty="0" smtClean="0"/>
              <a:t>.</a:t>
            </a:r>
            <a:endParaRPr lang="ru-RU" dirty="0"/>
          </a:p>
        </p:txBody>
      </p:sp>
    </p:spTree>
    <p:extLst>
      <p:ext uri="{BB962C8B-B14F-4D97-AF65-F5344CB8AC3E}">
        <p14:creationId xmlns:p14="http://schemas.microsoft.com/office/powerpoint/2010/main" val="39104127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Современная разработка уровня команд представлена в процессоре </a:t>
            </a:r>
            <a:r>
              <a:rPr lang="ru-RU" dirty="0" err="1"/>
              <a:t>UltraSPARC</a:t>
            </a:r>
            <a:r>
              <a:rPr lang="ru-RU" dirty="0"/>
              <a:t> III. Он содержит полную 64-битную архитектуру команд. Процессор содержит много регистров и имеет набор команд, в которых преобладают </a:t>
            </a:r>
            <a:r>
              <a:rPr lang="ru-RU" dirty="0" err="1"/>
              <a:t>трехрегистровые</a:t>
            </a:r>
            <a:r>
              <a:rPr lang="ru-RU" dirty="0"/>
              <a:t> операции, а также небольшая группа команд записи/считывания. Все команды одного размера, хотя число форматов вышло из-под контроля. Большинство новых разработок очень похожи на </a:t>
            </a:r>
            <a:r>
              <a:rPr lang="ru-RU" dirty="0" err="1"/>
              <a:t>UltraSPARC</a:t>
            </a:r>
            <a:r>
              <a:rPr lang="ru-RU" dirty="0"/>
              <a:t> III, но содержат меньшее число форматов команд</a:t>
            </a:r>
            <a:r>
              <a:rPr lang="ru-RU" dirty="0" smtClean="0"/>
              <a:t>.</a:t>
            </a:r>
          </a:p>
          <a:p>
            <a:pPr marL="0" indent="0" algn="just">
              <a:buNone/>
            </a:pPr>
            <a:endParaRPr lang="ru-RU" dirty="0"/>
          </a:p>
          <a:p>
            <a:pPr marL="0" indent="0" algn="just">
              <a:buNone/>
            </a:pPr>
            <a:r>
              <a:rPr lang="ru-RU" dirty="0" smtClean="0"/>
              <a:t>В </a:t>
            </a:r>
            <a:r>
              <a:rPr lang="ru-RU" dirty="0"/>
              <a:t>микросхеме 8051 реализован простой стандартный набор команд. Отличительная особенность – четыре набора регистров для ускоренной обработки прерываний, возможность доступа к регистрам в пространстве памяти и мощные команды побитовой обработки. Основное преимущество – низкая стоимость.</a:t>
            </a:r>
          </a:p>
          <a:p>
            <a:pPr marL="0" indent="0" algn="just">
              <a:buNone/>
            </a:pPr>
            <a:endParaRPr lang="ru-RU" dirty="0"/>
          </a:p>
          <a:p>
            <a:pPr marL="0" indent="0" algn="just">
              <a:buNone/>
            </a:pPr>
            <a:r>
              <a:rPr lang="ru-RU" dirty="0"/>
              <a:t>Ядро современного компьютера представляет собой сильно конвейеризированное </a:t>
            </a:r>
            <a:r>
              <a:rPr lang="ru-RU" dirty="0" err="1"/>
              <a:t>трехрегистровое</a:t>
            </a:r>
            <a:r>
              <a:rPr lang="ru-RU" dirty="0"/>
              <a:t> устройство загрузки/сохранения типа RISC. </a:t>
            </a:r>
            <a:r>
              <a:rPr lang="ru-RU" dirty="0" err="1"/>
              <a:t>UltraSPARC</a:t>
            </a:r>
            <a:r>
              <a:rPr lang="ru-RU" dirty="0"/>
              <a:t> II декларирует эту структуру. </a:t>
            </a:r>
            <a:r>
              <a:rPr lang="ru-RU" dirty="0" err="1"/>
              <a:t>Pentium</a:t>
            </a:r>
            <a:r>
              <a:rPr lang="ru-RU" dirty="0"/>
              <a:t> II скрывает систему RISC, перенимает старую архитектуру команд и разбивает команды CISC на микрооперации RISC. Машина </a:t>
            </a:r>
            <a:r>
              <a:rPr lang="ru-RU" dirty="0" err="1"/>
              <a:t>PicoJava</a:t>
            </a:r>
            <a:r>
              <a:rPr lang="ru-RU" dirty="0"/>
              <a:t> также использует ядро архитектуры RISC, но для этого комбинируется несколько команд для получения одной операции RISC.</a:t>
            </a:r>
            <a:endParaRPr lang="ru-RU" dirty="0" smtClean="0"/>
          </a:p>
        </p:txBody>
      </p:sp>
    </p:spTree>
    <p:extLst>
      <p:ext uri="{BB962C8B-B14F-4D97-AF65-F5344CB8AC3E}">
        <p14:creationId xmlns:p14="http://schemas.microsoft.com/office/powerpoint/2010/main" val="16839999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3200" b="1" dirty="0"/>
              <a:t>7.10. Поток </a:t>
            </a:r>
            <a:r>
              <a:rPr lang="ru-RU" sz="3200" b="1" dirty="0" smtClean="0"/>
              <a:t>управления</a:t>
            </a:r>
            <a:endParaRPr lang="ru-RU" sz="3200" b="1" dirty="0"/>
          </a:p>
          <a:p>
            <a:pPr marL="0" indent="0" algn="just">
              <a:buNone/>
            </a:pPr>
            <a:r>
              <a:rPr lang="ru-RU" dirty="0"/>
              <a:t>Поток управления – последовательность, в которой команды выполняются динамически, т.е. во время работы программы. При отсутствии переходов и вызовов процедур команды вызываются из последовательных ячеек памяти. Вызов процедуры влечет за собой изменение поток управления, выполняемая в данный момент процедура останавливается, и начинается выполнение вызванной процедуры. Сопрограммы связаны с процедурами и вызывают схожие изменения в потоке управления. Сопрограммы используются при решении задач моделирования, для моделирования параллельных процессов. Ловушки и прерывания также меняют поток управления и возникают при определенных ситуациях.</a:t>
            </a:r>
            <a:endParaRPr lang="ru-RU" dirty="0" smtClean="0"/>
          </a:p>
        </p:txBody>
      </p:sp>
    </p:spTree>
    <p:extLst>
      <p:ext uri="{BB962C8B-B14F-4D97-AF65-F5344CB8AC3E}">
        <p14:creationId xmlns:p14="http://schemas.microsoft.com/office/powerpoint/2010/main" val="29266339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sz="3100" b="1" dirty="0"/>
              <a:t>7.10.1. Последовательный поток управления и </a:t>
            </a:r>
            <a:r>
              <a:rPr lang="ru-RU" sz="3100" b="1" dirty="0" smtClean="0"/>
              <a:t>переходы</a:t>
            </a:r>
            <a:endParaRPr lang="ru-RU" sz="3100" b="1" dirty="0"/>
          </a:p>
          <a:p>
            <a:pPr marL="0" indent="0" algn="just">
              <a:buNone/>
            </a:pPr>
            <a:r>
              <a:rPr lang="ru-RU" dirty="0"/>
              <a:t>В большинстве команды выполняются последовательно и состояние счетчика команд представляет собой возрастающую функцию</a:t>
            </a:r>
            <a:r>
              <a:rPr lang="ru-RU" dirty="0" smtClean="0"/>
              <a:t>.</a:t>
            </a:r>
            <a:endParaRPr lang="ru-RU" dirty="0"/>
          </a:p>
          <a:p>
            <a:pPr marL="0" indent="0" algn="just">
              <a:buNone/>
            </a:pPr>
            <a:r>
              <a:rPr lang="ru-RU" dirty="0"/>
              <a:t>Если программа содержит переход, то соответствие между порядком расположения команд и порядком их выполнения нарушается. В результате последовательность выполнения команд из самой программы уже не видна. Это привело к появлению статьи </a:t>
            </a:r>
            <a:r>
              <a:rPr lang="ru-RU" dirty="0" err="1"/>
              <a:t>Дейкстры</a:t>
            </a:r>
            <a:r>
              <a:rPr lang="ru-RU" dirty="0"/>
              <a:t> под названием «Оператор </a:t>
            </a:r>
            <a:r>
              <a:rPr lang="ru-RU" dirty="0" err="1"/>
              <a:t>goto</a:t>
            </a:r>
            <a:r>
              <a:rPr lang="ru-RU" dirty="0"/>
              <a:t> следует считать вредным», в которой предлагалось избегать использовать этот оператор. Эта статья дала толчок революции в программировании. Одним из нововведений было устранение операторов </a:t>
            </a:r>
            <a:r>
              <a:rPr lang="ru-RU" dirty="0" err="1"/>
              <a:t>goto</a:t>
            </a:r>
            <a:r>
              <a:rPr lang="ru-RU" dirty="0"/>
              <a:t> более структурированными формами потока управления, например, </a:t>
            </a:r>
            <a:r>
              <a:rPr lang="ru-RU" dirty="0" err="1"/>
              <a:t>while</a:t>
            </a:r>
            <a:r>
              <a:rPr lang="ru-RU" dirty="0"/>
              <a:t>. Конечно, эти программы компилируются в программы второго уровня, которые могут содержать команды переходов, поскольку без них не обойтись</a:t>
            </a:r>
            <a:r>
              <a:rPr lang="ru-RU" dirty="0" smtClean="0"/>
              <a:t>.</a:t>
            </a:r>
            <a:endParaRPr lang="ru-RU" dirty="0"/>
          </a:p>
          <a:p>
            <a:pPr marL="0" indent="0" algn="just">
              <a:buNone/>
            </a:pPr>
            <a:r>
              <a:rPr lang="ru-RU" sz="3100" b="1" dirty="0"/>
              <a:t>7.10.2. </a:t>
            </a:r>
            <a:r>
              <a:rPr lang="ru-RU" sz="3100" b="1" dirty="0" smtClean="0"/>
              <a:t>Процедуры</a:t>
            </a:r>
            <a:endParaRPr lang="ru-RU" sz="3100" b="1" dirty="0"/>
          </a:p>
          <a:p>
            <a:pPr marL="0" indent="0" algn="just">
              <a:buNone/>
            </a:pPr>
            <a:r>
              <a:rPr lang="ru-RU" dirty="0"/>
              <a:t>Самым важным способом структурирования программ является процедура. Процедура с одной стороны вызывает изменение порядка следования операций, но с другой стороны процедуру можно интерпретировать как определение новой команды на более высоком уровне</a:t>
            </a:r>
            <a:r>
              <a:rPr lang="ru-RU" dirty="0" smtClean="0"/>
              <a:t>.</a:t>
            </a:r>
            <a:endParaRPr lang="ru-RU" dirty="0"/>
          </a:p>
          <a:p>
            <a:pPr marL="0" indent="0" algn="just">
              <a:buNone/>
            </a:pPr>
            <a:r>
              <a:rPr lang="ru-RU" dirty="0"/>
              <a:t>Особый интерес представляет рекурсивная процедура. Это такая процедура, которая вызывает сама себя либо непосредственно, либо через цепочку других процедур.</a:t>
            </a:r>
            <a:endParaRPr lang="ru-RU" dirty="0" smtClean="0"/>
          </a:p>
        </p:txBody>
      </p:sp>
    </p:spTree>
    <p:extLst>
      <p:ext uri="{BB962C8B-B14F-4D97-AF65-F5344CB8AC3E}">
        <p14:creationId xmlns:p14="http://schemas.microsoft.com/office/powerpoint/2010/main" val="27776853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sz="3800" b="1" dirty="0"/>
              <a:t>7.10.3. </a:t>
            </a:r>
            <a:r>
              <a:rPr lang="ru-RU" sz="3800" b="1" dirty="0" smtClean="0"/>
              <a:t>Сопрограммы</a:t>
            </a:r>
            <a:endParaRPr lang="ru-RU" sz="3800" b="1" dirty="0"/>
          </a:p>
          <a:p>
            <a:pPr marL="0" indent="0" algn="just">
              <a:buNone/>
            </a:pPr>
            <a:r>
              <a:rPr lang="ru-RU" dirty="0"/>
              <a:t>В обычной последовательности вызовов существует четкое различие между вызывающей процедурой и вызываемой процедурой</a:t>
            </a:r>
            <a:r>
              <a:rPr lang="ru-RU" dirty="0" smtClean="0"/>
              <a:t>.</a:t>
            </a:r>
            <a:endParaRPr lang="ru-RU" dirty="0"/>
          </a:p>
          <a:p>
            <a:pPr marL="0" indent="0" algn="just">
              <a:buNone/>
            </a:pPr>
            <a:r>
              <a:rPr lang="ru-RU" dirty="0"/>
              <a:t>Рассмотрим две процедуры А и В. Процедура А вызывает процедуру В. По окончанию процедуры В происходит возврат к процедуре А, и она продолжает выполняться дальше, с команды, следующей за командой вызова процедуры В. При повторном вызове процедуры В она будет выполняться с самого начала, а не с места возврата в процедуру А (рис. 7.25</a:t>
            </a:r>
            <a:r>
              <a:rPr lang="ru-RU" dirty="0" smtClean="0"/>
              <a:t>).</a:t>
            </a:r>
            <a:endParaRPr lang="ru-RU" dirty="0"/>
          </a:p>
          <a:p>
            <a:pPr marL="0" indent="0" algn="just">
              <a:buNone/>
            </a:pPr>
            <a:r>
              <a:rPr lang="ru-RU" dirty="0"/>
              <a:t>Иногда нужно иметь две процедуры А и В, каждая из которых вызывает другую в качестве процедуры так, как это показано на рис. 7.26</a:t>
            </a:r>
            <a:r>
              <a:rPr lang="ru-RU" dirty="0" smtClean="0"/>
              <a:t>.</a:t>
            </a:r>
            <a:endParaRPr lang="ru-RU" dirty="0"/>
          </a:p>
          <a:p>
            <a:pPr marL="0" indent="0" algn="just">
              <a:buNone/>
            </a:pPr>
            <a:r>
              <a:rPr lang="ru-RU" dirty="0"/>
              <a:t>При возврате из В к А процедура В совершает переход к тому оператору, за которым последовал вызов процедуры В. Когда процедура А передает управление процедуре В, она возвращается не к самому началу процедуры в, а к тому месту, на котором произошел предыдущий вызов. Две процедуры, работающие таким образом, называются сопрограммами</a:t>
            </a:r>
            <a:r>
              <a:rPr lang="ru-RU" dirty="0" smtClean="0"/>
              <a:t>.</a:t>
            </a:r>
            <a:endParaRPr lang="ru-RU" dirty="0"/>
          </a:p>
          <a:p>
            <a:pPr marL="0" indent="0" algn="just">
              <a:buNone/>
            </a:pPr>
            <a:r>
              <a:rPr lang="ru-RU" dirty="0"/>
              <a:t>Сопрограммы обычно используются для того, чтобы производить параллельную обработку данных на одном процессоре. Каждая сопрограмма работает как бы параллельно с другими сопрограммами, как будто у нее есть собственный процессор. Такой подход упрощает программирование некоторых приложений, например, при решении задач моделирования. Такой подход также полезен для проверки программного обеспечения, которое потом будет работать на мультипроцессоре.</a:t>
            </a:r>
          </a:p>
          <a:p>
            <a:pPr marL="0" indent="0" algn="just">
              <a:buNone/>
            </a:pPr>
            <a:endParaRPr lang="ru-RU" dirty="0"/>
          </a:p>
          <a:p>
            <a:pPr marL="0" indent="0" algn="just">
              <a:buNone/>
            </a:pPr>
            <a:r>
              <a:rPr lang="ru-RU" dirty="0"/>
              <a:t> </a:t>
            </a:r>
            <a:endParaRPr lang="ru-RU" dirty="0" smtClean="0"/>
          </a:p>
        </p:txBody>
      </p:sp>
    </p:spTree>
    <p:extLst>
      <p:ext uri="{BB962C8B-B14F-4D97-AF65-F5344CB8AC3E}">
        <p14:creationId xmlns:p14="http://schemas.microsoft.com/office/powerpoint/2010/main" val="2394278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b="1" dirty="0"/>
              <a:t>7.10.4. </a:t>
            </a:r>
            <a:r>
              <a:rPr lang="ru-RU" sz="3200" b="1" dirty="0" smtClean="0"/>
              <a:t>Ловушки</a:t>
            </a:r>
            <a:endParaRPr lang="ru-RU" dirty="0"/>
          </a:p>
          <a:p>
            <a:pPr marL="0" indent="0" algn="just">
              <a:buNone/>
            </a:pPr>
            <a:r>
              <a:rPr lang="ru-RU" i="1" u="sng" dirty="0"/>
              <a:t>Ловушка (</a:t>
            </a:r>
            <a:r>
              <a:rPr lang="ru-RU" i="1" u="sng" dirty="0" err="1"/>
              <a:t>trap</a:t>
            </a:r>
            <a:r>
              <a:rPr lang="ru-RU" i="1" u="sng" dirty="0"/>
              <a:t>) </a:t>
            </a:r>
            <a:r>
              <a:rPr lang="ru-RU" dirty="0"/>
              <a:t>– это особый тип вызова процедуры, который происходит при определенном условии. Обычно это очень важное, но редко встречающееся условие (например, переполнение). При возникновении такого условия поток управления переходит в какую-то фиксированную ячейку памяти. В этой ячейке памяти находится команда перехода к специальной процедуре – </a:t>
            </a:r>
            <a:r>
              <a:rPr lang="ru-RU" i="1" u="sng" dirty="0"/>
              <a:t>обработчику системных прерываний</a:t>
            </a:r>
            <a:r>
              <a:rPr lang="ru-RU" dirty="0"/>
              <a:t>, которая выполняет какое-то определенное действие</a:t>
            </a:r>
            <a:r>
              <a:rPr lang="ru-RU" dirty="0" smtClean="0"/>
              <a:t>.</a:t>
            </a:r>
            <a:endParaRPr lang="ru-RU" dirty="0"/>
          </a:p>
          <a:p>
            <a:pPr marL="0" indent="0" algn="just">
              <a:buNone/>
            </a:pPr>
            <a:r>
              <a:rPr lang="ru-RU" dirty="0"/>
              <a:t>Важно то, что этот вид прерываний вызывается каким-то исключительным условием, вызванным самой программой и обнаруженным аппаратными средствами или микропрограммой. Конечно, обнаружить такую ситуацию можно и программными средствами, но при этом потребуется достаточно времени для постоянного программного контроля такой ситуации, а ловушка экономит время</a:t>
            </a:r>
            <a:r>
              <a:rPr lang="ru-RU" dirty="0" smtClean="0"/>
              <a:t>.</a:t>
            </a:r>
            <a:endParaRPr lang="ru-RU" dirty="0"/>
          </a:p>
          <a:p>
            <a:pPr marL="0" indent="0" algn="just">
              <a:buNone/>
            </a:pPr>
            <a:r>
              <a:rPr lang="ru-RU" sz="3200" b="1" dirty="0"/>
              <a:t>7.10.5. </a:t>
            </a:r>
            <a:r>
              <a:rPr lang="ru-RU" sz="3200" b="1" dirty="0" smtClean="0"/>
              <a:t>Прерывания</a:t>
            </a:r>
            <a:endParaRPr lang="ru-RU" sz="3200" b="1" dirty="0"/>
          </a:p>
          <a:p>
            <a:pPr marL="0" indent="0" algn="just">
              <a:buNone/>
            </a:pPr>
            <a:r>
              <a:rPr lang="ru-RU" dirty="0"/>
              <a:t>Прерывания – это изменения в потоке управления, вызванные не самой программой, а чем-либо другим и обычно связано с процессом ввода-вывода. Как и ловушка, прерывание останавливает работу программы и передает управление программе обработки прерываний, которая выполняет некоторое действие. После окончания этого действия программа обработки прерываний передает управление прерванной программе. Она должна заново начать прерванный процесс в том же самом состоянии, в котором она находилась, когда произошло прерывание. Это значит, что прежнее состояние всех регистров должно быть восстановлено</a:t>
            </a:r>
            <a:r>
              <a:rPr lang="ru-RU" dirty="0" smtClean="0"/>
              <a:t>.</a:t>
            </a:r>
            <a:endParaRPr lang="ru-RU" dirty="0"/>
          </a:p>
          <a:p>
            <a:pPr marL="0" indent="0" algn="just">
              <a:buNone/>
            </a:pPr>
            <a:r>
              <a:rPr lang="ru-RU" dirty="0"/>
              <a:t>Различие между ловушкой и прерыванием следующее: ловушки синхронны с программой, а прерывания асинхронны.</a:t>
            </a:r>
            <a:endParaRPr lang="ru-RU" dirty="0" smtClean="0"/>
          </a:p>
        </p:txBody>
      </p:sp>
    </p:spTree>
    <p:extLst>
      <p:ext uri="{BB962C8B-B14F-4D97-AF65-F5344CB8AC3E}">
        <p14:creationId xmlns:p14="http://schemas.microsoft.com/office/powerpoint/2010/main" val="13389810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dirty="0"/>
              <a:t>Для иллюстрации работы прерываний, рассмотрим пример: компьютер должен вывести на терминал строку символов. Программное обеспечение сначала собирает в буфер все символы, инициирует глобальную переменную </a:t>
            </a:r>
            <a:r>
              <a:rPr lang="ru-RU" dirty="0" err="1"/>
              <a:t>prt</a:t>
            </a:r>
            <a:r>
              <a:rPr lang="ru-RU" dirty="0"/>
              <a:t>, указывающую на начало буфера и устанавливает вторую глобальную переменную </a:t>
            </a:r>
            <a:r>
              <a:rPr lang="ru-RU" dirty="0" err="1"/>
              <a:t>count</a:t>
            </a:r>
            <a:r>
              <a:rPr lang="ru-RU" dirty="0"/>
              <a:t>, которая равна числу выводимых символов. Затем ПО проверяет, готов ли терминал и, если терминал готов, выводит первый символ. Начав процедуру вывода, центральный процессор освобождается и может запустить другую программу</a:t>
            </a:r>
            <a:r>
              <a:rPr lang="ru-RU" dirty="0" smtClean="0"/>
              <a:t>.</a:t>
            </a:r>
            <a:endParaRPr lang="ru-RU" dirty="0"/>
          </a:p>
          <a:p>
            <a:pPr marL="0" indent="0" algn="just">
              <a:buNone/>
            </a:pPr>
            <a:r>
              <a:rPr lang="ru-RU" dirty="0"/>
              <a:t>Через некоторое время символ появляется на экране. Теперь может начаться прерывание. Основные шаги в упрощенной форме следующие</a:t>
            </a:r>
            <a:r>
              <a:rPr lang="ru-RU" dirty="0" smtClean="0"/>
              <a:t>.</a:t>
            </a:r>
            <a:endParaRPr lang="ru-RU" dirty="0"/>
          </a:p>
          <a:p>
            <a:pPr marL="0" indent="0" algn="just">
              <a:buNone/>
            </a:pPr>
            <a:r>
              <a:rPr lang="ru-RU" i="1" u="sng" dirty="0"/>
              <a:t>Действия аппаратного обеспечения</a:t>
            </a:r>
            <a:r>
              <a:rPr lang="ru-RU" dirty="0" smtClean="0"/>
              <a:t>:</a:t>
            </a:r>
            <a:endParaRPr lang="ru-RU" dirty="0"/>
          </a:p>
          <a:p>
            <a:pPr marL="0" indent="0" algn="just">
              <a:buNone/>
            </a:pPr>
            <a:r>
              <a:rPr lang="ru-RU" dirty="0"/>
              <a:t>1</a:t>
            </a:r>
            <a:r>
              <a:rPr lang="ru-RU" dirty="0" smtClean="0"/>
              <a:t>. Контроллер </a:t>
            </a:r>
            <a:r>
              <a:rPr lang="ru-RU" dirty="0"/>
              <a:t>устройства устанавливает линию прерывания на системной шине</a:t>
            </a:r>
            <a:r>
              <a:rPr lang="ru-RU" dirty="0" smtClean="0"/>
              <a:t>.</a:t>
            </a:r>
            <a:endParaRPr lang="ru-RU" dirty="0"/>
          </a:p>
          <a:p>
            <a:pPr marL="0" indent="0" algn="just">
              <a:buNone/>
            </a:pPr>
            <a:r>
              <a:rPr lang="ru-RU" dirty="0"/>
              <a:t>2</a:t>
            </a:r>
            <a:r>
              <a:rPr lang="ru-RU" dirty="0" smtClean="0"/>
              <a:t>. Когда </a:t>
            </a:r>
            <a:r>
              <a:rPr lang="ru-RU" dirty="0"/>
              <a:t>центральный процессор готов к обработке прерывания, он устанавливает символ подтверждения прерывания на шине</a:t>
            </a:r>
            <a:r>
              <a:rPr lang="ru-RU" dirty="0" smtClean="0"/>
              <a:t>.</a:t>
            </a:r>
            <a:endParaRPr lang="ru-RU" dirty="0"/>
          </a:p>
          <a:p>
            <a:pPr marL="0" indent="0" algn="just">
              <a:buNone/>
            </a:pPr>
            <a:r>
              <a:rPr lang="ru-RU" dirty="0"/>
              <a:t>3</a:t>
            </a:r>
            <a:r>
              <a:rPr lang="ru-RU" dirty="0" smtClean="0"/>
              <a:t>. Когда </a:t>
            </a:r>
            <a:r>
              <a:rPr lang="ru-RU" dirty="0"/>
              <a:t>контроллер устройства узнает, что сигнал прерывания был подтвержден, он помещает небольшое целое число на информационные линии, что бы «представиться» (то есть показать, что это за устройство). Это число – номер прерывания</a:t>
            </a:r>
            <a:r>
              <a:rPr lang="ru-RU" dirty="0" smtClean="0"/>
              <a:t>.</a:t>
            </a:r>
            <a:endParaRPr lang="ru-RU" dirty="0"/>
          </a:p>
          <a:p>
            <a:pPr marL="0" indent="0" algn="just">
              <a:buNone/>
            </a:pPr>
            <a:r>
              <a:rPr lang="ru-RU" dirty="0"/>
              <a:t>4</a:t>
            </a:r>
            <a:r>
              <a:rPr lang="ru-RU" dirty="0" smtClean="0"/>
              <a:t>. Центральный </a:t>
            </a:r>
            <a:r>
              <a:rPr lang="ru-RU" dirty="0"/>
              <a:t>процессор удаляет номер прерывания с шины и временно его сохраняет</a:t>
            </a:r>
            <a:r>
              <a:rPr lang="ru-RU" dirty="0" smtClean="0"/>
              <a:t>.</a:t>
            </a:r>
            <a:endParaRPr lang="ru-RU" dirty="0"/>
          </a:p>
          <a:p>
            <a:pPr marL="0" indent="0" algn="just">
              <a:buNone/>
            </a:pPr>
            <a:r>
              <a:rPr lang="ru-RU" dirty="0"/>
              <a:t>5</a:t>
            </a:r>
            <a:r>
              <a:rPr lang="ru-RU" dirty="0" smtClean="0"/>
              <a:t>. </a:t>
            </a:r>
            <a:r>
              <a:rPr lang="ru-RU" dirty="0"/>
              <a:t>Центральный процессор помещает в стек счетчик команд и слово состояния программы</a:t>
            </a:r>
            <a:r>
              <a:rPr lang="ru-RU" dirty="0" smtClean="0"/>
              <a:t>.</a:t>
            </a:r>
          </a:p>
          <a:p>
            <a:pPr marL="0" indent="0" algn="just">
              <a:buNone/>
            </a:pPr>
            <a:r>
              <a:rPr lang="ru-RU" dirty="0"/>
              <a:t>6. </a:t>
            </a:r>
            <a:r>
              <a:rPr lang="ru-RU" dirty="0" smtClean="0"/>
              <a:t>Затем </a:t>
            </a:r>
            <a:r>
              <a:rPr lang="ru-RU" dirty="0"/>
              <a:t>центральный процессор определяет местонахождение нового счетчика команд, используя номер прерывания в качестве индекса. Например, если размер счетчика команд составляет 4 байта, тогда номер прерывания n соответствует адресу 4n. Новый счетчик команд указывает на начало программы обслуживания прерываний для устройства, его вызвавшего. Иногда помимо этого загружается или изменяется слово состояния программы.</a:t>
            </a:r>
            <a:endParaRPr lang="ru-RU" dirty="0" smtClean="0"/>
          </a:p>
        </p:txBody>
      </p:sp>
    </p:spTree>
    <p:extLst>
      <p:ext uri="{BB962C8B-B14F-4D97-AF65-F5344CB8AC3E}">
        <p14:creationId xmlns:p14="http://schemas.microsoft.com/office/powerpoint/2010/main" val="1391921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6696"/>
          </a:xfrm>
        </p:spPr>
        <p:txBody>
          <a:bodyPr>
            <a:normAutofit fontScale="90000"/>
          </a:bodyPr>
          <a:lstStyle/>
          <a:p>
            <a:r>
              <a:rPr lang="ru-RU" b="1" dirty="0" smtClean="0"/>
              <a:t>7.2. Общий обзор уровня команд машины </a:t>
            </a:r>
            <a:r>
              <a:rPr lang="ru-RU" b="1" dirty="0" err="1" smtClean="0"/>
              <a:t>Pentium</a:t>
            </a:r>
            <a:r>
              <a:rPr lang="ru-RU" b="1" dirty="0" smtClean="0"/>
              <a:t> 4</a:t>
            </a:r>
            <a:endParaRPr lang="ru-RU" b="1" dirty="0"/>
          </a:p>
        </p:txBody>
      </p:sp>
      <p:sp>
        <p:nvSpPr>
          <p:cNvPr id="3" name="Объект 2"/>
          <p:cNvSpPr>
            <a:spLocks noGrp="1"/>
          </p:cNvSpPr>
          <p:nvPr>
            <p:ph idx="1"/>
          </p:nvPr>
        </p:nvSpPr>
        <p:spPr>
          <a:xfrm>
            <a:off x="838200" y="1282890"/>
            <a:ext cx="10515600" cy="4894073"/>
          </a:xfrm>
        </p:spPr>
        <p:txBody>
          <a:bodyPr>
            <a:normAutofit fontScale="70000" lnSpcReduction="20000"/>
          </a:bodyPr>
          <a:lstStyle/>
          <a:p>
            <a:pPr marL="0" indent="0" algn="just">
              <a:buNone/>
            </a:pPr>
            <a:r>
              <a:rPr lang="ru-RU" dirty="0" smtClean="0"/>
              <a:t>Процессор </a:t>
            </a:r>
            <a:r>
              <a:rPr lang="ru-RU" dirty="0" err="1" smtClean="0"/>
              <a:t>Pentium</a:t>
            </a:r>
            <a:r>
              <a:rPr lang="ru-RU" dirty="0" smtClean="0"/>
              <a:t> 4 развивался на протяжении многих лет. Основная архитектура команд обеспечивает выполнение программ, написанных для 8086 и 8088, а в машине даже содержатся элементы 8-разрядного процессора 8080. На процессор 8080, в свою очередь сильно повлияли требования совместимости с процессором 8008, который был основан на процессоре 4004 (4-битная схема).</a:t>
            </a:r>
          </a:p>
          <a:p>
            <a:pPr marL="0" indent="0" algn="just">
              <a:buNone/>
            </a:pPr>
            <a:r>
              <a:rPr lang="ru-RU" dirty="0" err="1" smtClean="0"/>
              <a:t>Pentium</a:t>
            </a:r>
            <a:r>
              <a:rPr lang="ru-RU" dirty="0" smtClean="0"/>
              <a:t> 4 имеет 3 операционных режима, в двух из которых он работает как 8086.</a:t>
            </a:r>
          </a:p>
          <a:p>
            <a:pPr marL="0" indent="0" algn="just">
              <a:buNone/>
            </a:pPr>
            <a:r>
              <a:rPr lang="ru-RU" dirty="0" err="1" smtClean="0"/>
              <a:t>Real</a:t>
            </a:r>
            <a:r>
              <a:rPr lang="ru-RU" dirty="0" smtClean="0"/>
              <a:t> </a:t>
            </a:r>
            <a:r>
              <a:rPr lang="ru-RU" dirty="0" err="1" smtClean="0"/>
              <a:t>Address</a:t>
            </a:r>
            <a:r>
              <a:rPr lang="ru-RU" dirty="0" smtClean="0"/>
              <a:t> </a:t>
            </a:r>
            <a:r>
              <a:rPr lang="ru-RU" dirty="0" err="1" smtClean="0"/>
              <a:t>Mode</a:t>
            </a:r>
            <a:r>
              <a:rPr lang="ru-RU" dirty="0" smtClean="0"/>
              <a:t> – режим реальной адресации (или просто реальный режим), полностью совместим с 8086. В этом режиме возможна адресация до 1 Мб физической памяти.</a:t>
            </a:r>
          </a:p>
          <a:p>
            <a:pPr marL="0" indent="0" algn="just">
              <a:buNone/>
            </a:pPr>
            <a:r>
              <a:rPr lang="ru-RU" dirty="0" smtClean="0"/>
              <a:t>Существенным дополнением является </a:t>
            </a:r>
            <a:r>
              <a:rPr lang="ru-RU" dirty="0" err="1" smtClean="0"/>
              <a:t>Virtual</a:t>
            </a:r>
            <a:r>
              <a:rPr lang="ru-RU" dirty="0" smtClean="0"/>
              <a:t> 8086 </a:t>
            </a:r>
            <a:r>
              <a:rPr lang="ru-RU" dirty="0" err="1" smtClean="0"/>
              <a:t>Mode</a:t>
            </a:r>
            <a:r>
              <a:rPr lang="ru-RU" dirty="0" smtClean="0"/>
              <a:t> – режим виртуального процессора 8086. Этот режим является особым состоянием задачи защищенного режима, в котором процессор функционирует как 8086. На одном процессоре в таком режиме могут параллельно выполняться несколько задач с изолированными друг от друга ресурсами.  При этом использование физического адресного пространства памяти управляется механизмами сегментации и трансляции страниц. Попытки выполнения недопустимых команд, выхода за пределы отведенного пространства памяти контролируются системой защиты. Когда пользователь WINDOWS начинает работу с MS-DOS, программа, которая действует под DOS, запускается в виртуальном режиме, чтобы программа WINDOWS не могла вмешаться.</a:t>
            </a:r>
          </a:p>
          <a:p>
            <a:pPr marL="0" indent="0" algn="just">
              <a:buNone/>
            </a:pPr>
            <a:r>
              <a:rPr lang="ru-RU" dirty="0" err="1" smtClean="0"/>
              <a:t>Protected</a:t>
            </a:r>
            <a:r>
              <a:rPr lang="ru-RU" dirty="0" smtClean="0"/>
              <a:t> </a:t>
            </a:r>
            <a:r>
              <a:rPr lang="ru-RU" dirty="0" err="1" smtClean="0"/>
              <a:t>Virtual</a:t>
            </a:r>
            <a:r>
              <a:rPr lang="ru-RU" dirty="0" smtClean="0"/>
              <a:t> </a:t>
            </a:r>
            <a:r>
              <a:rPr lang="ru-RU" dirty="0" err="1" smtClean="0"/>
              <a:t>Address</a:t>
            </a:r>
            <a:r>
              <a:rPr lang="ru-RU" dirty="0" smtClean="0"/>
              <a:t> </a:t>
            </a:r>
            <a:r>
              <a:rPr lang="ru-RU" dirty="0" err="1" smtClean="0"/>
              <a:t>Mode</a:t>
            </a:r>
            <a:r>
              <a:rPr lang="ru-RU" dirty="0" smtClean="0"/>
              <a:t> – защищенный режим виртуальной адресации (или просто защищенный режим). В этом режиме процессор позволяет адресовать до 4 Гб физической памяти. В этом режиме доступны 4 уровня привилегий.</a:t>
            </a:r>
          </a:p>
        </p:txBody>
      </p:sp>
    </p:spTree>
    <p:extLst>
      <p:ext uri="{BB962C8B-B14F-4D97-AF65-F5344CB8AC3E}">
        <p14:creationId xmlns:p14="http://schemas.microsoft.com/office/powerpoint/2010/main" val="262636815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i="1" u="sng" dirty="0"/>
              <a:t>Действия программного обеспечения</a:t>
            </a:r>
            <a:r>
              <a:rPr lang="ru-RU" i="1" u="sng" dirty="0" smtClean="0"/>
              <a:t>:</a:t>
            </a:r>
            <a:endParaRPr lang="ru-RU" i="1" u="sng" dirty="0"/>
          </a:p>
          <a:p>
            <a:pPr marL="0" indent="0" algn="just">
              <a:buNone/>
            </a:pPr>
            <a:r>
              <a:rPr lang="ru-RU" dirty="0"/>
              <a:t>1</a:t>
            </a:r>
            <a:r>
              <a:rPr lang="ru-RU" dirty="0" smtClean="0"/>
              <a:t>. Программа </a:t>
            </a:r>
            <a:r>
              <a:rPr lang="ru-RU" dirty="0"/>
              <a:t>обработки прерываний сохраняет все нужные ей регистры таким образом, чтобы их можно было восстановить позднее. Их можно сохранить в стеке или в системной таблице</a:t>
            </a:r>
            <a:r>
              <a:rPr lang="ru-RU" dirty="0" smtClean="0"/>
              <a:t>.</a:t>
            </a:r>
            <a:endParaRPr lang="ru-RU" dirty="0"/>
          </a:p>
          <a:p>
            <a:pPr marL="0" indent="0" algn="just">
              <a:buNone/>
            </a:pPr>
            <a:r>
              <a:rPr lang="ru-RU" dirty="0"/>
              <a:t>2</a:t>
            </a:r>
            <a:r>
              <a:rPr lang="ru-RU" dirty="0" smtClean="0"/>
              <a:t>. Каждый </a:t>
            </a:r>
            <a:r>
              <a:rPr lang="ru-RU" dirty="0"/>
              <a:t>номер прерывания разделяется всеми устройствами данного типа, поэтому в данный момент времени еще не известно, какое устройство вызвало прерывание. Номер устройства можно считать из какого-нибудь регистра</a:t>
            </a:r>
            <a:r>
              <a:rPr lang="ru-RU" dirty="0" smtClean="0"/>
              <a:t>.</a:t>
            </a:r>
            <a:endParaRPr lang="ru-RU" dirty="0"/>
          </a:p>
          <a:p>
            <a:pPr marL="0" indent="0" algn="just">
              <a:buNone/>
            </a:pPr>
            <a:r>
              <a:rPr lang="ru-RU" dirty="0"/>
              <a:t>3</a:t>
            </a:r>
            <a:r>
              <a:rPr lang="ru-RU" dirty="0" smtClean="0"/>
              <a:t>. Теперь </a:t>
            </a:r>
            <a:r>
              <a:rPr lang="ru-RU" dirty="0"/>
              <a:t>можно считывать любую другую информацию о прерывании, например, коды состояния</a:t>
            </a:r>
            <a:r>
              <a:rPr lang="ru-RU" dirty="0" smtClean="0"/>
              <a:t>.</a:t>
            </a:r>
            <a:endParaRPr lang="ru-RU" dirty="0"/>
          </a:p>
          <a:p>
            <a:pPr marL="0" indent="0" algn="just">
              <a:buNone/>
            </a:pPr>
            <a:r>
              <a:rPr lang="ru-RU" dirty="0"/>
              <a:t>4</a:t>
            </a:r>
            <a:r>
              <a:rPr lang="ru-RU" dirty="0" smtClean="0"/>
              <a:t>. Если </a:t>
            </a:r>
            <a:r>
              <a:rPr lang="ru-RU" dirty="0"/>
              <a:t>происходит ошибка ввода-вывода, ее нужно обработать здесь</a:t>
            </a:r>
            <a:r>
              <a:rPr lang="ru-RU" dirty="0" smtClean="0"/>
              <a:t>.</a:t>
            </a:r>
            <a:endParaRPr lang="ru-RU" dirty="0"/>
          </a:p>
          <a:p>
            <a:pPr marL="0" indent="0" algn="just">
              <a:buNone/>
            </a:pPr>
            <a:r>
              <a:rPr lang="ru-RU" dirty="0"/>
              <a:t>5</a:t>
            </a:r>
            <a:r>
              <a:rPr lang="ru-RU" dirty="0" smtClean="0"/>
              <a:t>. Глобальные </a:t>
            </a:r>
            <a:r>
              <a:rPr lang="ru-RU" dirty="0"/>
              <a:t>переменные </a:t>
            </a:r>
            <a:r>
              <a:rPr lang="ru-RU" dirty="0" err="1"/>
              <a:t>prt</a:t>
            </a:r>
            <a:r>
              <a:rPr lang="ru-RU" dirty="0"/>
              <a:t> и </a:t>
            </a:r>
            <a:r>
              <a:rPr lang="ru-RU" dirty="0" err="1"/>
              <a:t>count</a:t>
            </a:r>
            <a:r>
              <a:rPr lang="ru-RU" dirty="0"/>
              <a:t> обновляются. Первая увеличивается на 1 для того, чтобы показать следующий байт, а вторая уменьшается на 1, чтобы указать, что осталось ввести на один байт меньше. Тот символ, на который указывает в данный момент </a:t>
            </a:r>
            <a:r>
              <a:rPr lang="ru-RU" dirty="0" err="1"/>
              <a:t>prt</a:t>
            </a:r>
            <a:r>
              <a:rPr lang="ru-RU" dirty="0"/>
              <a:t>, копируется в выходной буферный регистр</a:t>
            </a:r>
            <a:r>
              <a:rPr lang="ru-RU" dirty="0" smtClean="0"/>
              <a:t>.</a:t>
            </a:r>
            <a:endParaRPr lang="ru-RU" dirty="0"/>
          </a:p>
          <a:p>
            <a:pPr marL="0" indent="0" algn="just">
              <a:buNone/>
            </a:pPr>
            <a:r>
              <a:rPr lang="ru-RU" dirty="0"/>
              <a:t>6</a:t>
            </a:r>
            <a:r>
              <a:rPr lang="ru-RU" dirty="0" smtClean="0"/>
              <a:t>. В </a:t>
            </a:r>
            <a:r>
              <a:rPr lang="ru-RU" dirty="0"/>
              <a:t>случае необходимости выдается специальный код, который сообщает устройству или контроллеру прерывания, что прерывание обработано</a:t>
            </a:r>
            <a:r>
              <a:rPr lang="ru-RU" dirty="0" smtClean="0"/>
              <a:t>.</a:t>
            </a:r>
            <a:endParaRPr lang="ru-RU" dirty="0"/>
          </a:p>
          <a:p>
            <a:pPr marL="0" indent="0" algn="just">
              <a:buNone/>
            </a:pPr>
            <a:r>
              <a:rPr lang="ru-RU" dirty="0"/>
              <a:t>7</a:t>
            </a:r>
            <a:r>
              <a:rPr lang="ru-RU" dirty="0" smtClean="0"/>
              <a:t>. Восстанавливаются </a:t>
            </a:r>
            <a:r>
              <a:rPr lang="ru-RU" dirty="0"/>
              <a:t>все сохраненные регистры</a:t>
            </a:r>
            <a:r>
              <a:rPr lang="ru-RU" dirty="0" smtClean="0"/>
              <a:t>.</a:t>
            </a:r>
            <a:endParaRPr lang="ru-RU" dirty="0"/>
          </a:p>
          <a:p>
            <a:pPr marL="0" indent="0" algn="just">
              <a:buNone/>
            </a:pPr>
            <a:r>
              <a:rPr lang="ru-RU" dirty="0"/>
              <a:t>8</a:t>
            </a:r>
            <a:r>
              <a:rPr lang="ru-RU" dirty="0" smtClean="0"/>
              <a:t>. Выполнение </a:t>
            </a:r>
            <a:r>
              <a:rPr lang="ru-RU" dirty="0"/>
              <a:t>команды RETURN FROM INTERRUPT (выход из прерывания): возвращение центрального процессора в то состояние, в котором он находился до прерывания. После этого компьютер продолжает работать с того места, в котором ее приостановил.</a:t>
            </a:r>
            <a:endParaRPr lang="ru-RU" dirty="0" smtClean="0"/>
          </a:p>
        </p:txBody>
      </p:sp>
    </p:spTree>
    <p:extLst>
      <p:ext uri="{BB962C8B-B14F-4D97-AF65-F5344CB8AC3E}">
        <p14:creationId xmlns:p14="http://schemas.microsoft.com/office/powerpoint/2010/main" val="19271102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С прерываниями связано понятие прозрачности. Когда происходит прерывание, производятся какие-либо действия и запускаются какие-то программы, но когда все закончено, компьютер должен вернуться точно в то же состояние, в котором был до прерывания. Программа обработки прерываний, обладающая этим свойством, называется прозрачной</a:t>
            </a:r>
            <a:r>
              <a:rPr lang="ru-RU" dirty="0" smtClean="0"/>
              <a:t>.</a:t>
            </a:r>
            <a:endParaRPr lang="ru-RU" dirty="0"/>
          </a:p>
          <a:p>
            <a:pPr marL="0" indent="0" algn="just">
              <a:buNone/>
            </a:pPr>
            <a:r>
              <a:rPr lang="ru-RU" dirty="0"/>
              <a:t>Если компьютер имеет только одно устройство ввода-вывода, тогда прерывания работают точно так, как было описано. Однако большой компьютер может содержать несколько устройств ввода-вывода, и возможна ситуация, что во время работы программы обработки прерываний другое устройство захочет произвести свое прерывание</a:t>
            </a:r>
            <a:r>
              <a:rPr lang="ru-RU" dirty="0" smtClean="0"/>
              <a:t>.</a:t>
            </a:r>
            <a:endParaRPr lang="ru-RU" dirty="0"/>
          </a:p>
          <a:p>
            <a:pPr marL="0" indent="0" algn="just">
              <a:buNone/>
            </a:pPr>
            <a:r>
              <a:rPr lang="ru-RU" dirty="0"/>
              <a:t>Для разрешения этой ситуации существуют два подхода</a:t>
            </a:r>
            <a:r>
              <a:rPr lang="ru-RU" dirty="0" smtClean="0"/>
              <a:t>.</a:t>
            </a:r>
            <a:endParaRPr lang="ru-RU" dirty="0"/>
          </a:p>
          <a:p>
            <a:pPr marL="0" indent="0" algn="just">
              <a:buNone/>
            </a:pPr>
            <a:r>
              <a:rPr lang="ru-RU" dirty="0"/>
              <a:t>Первый подход – для всех программ обработки прерываний в первую очередь (даже до сохранения регистров) предотвратить последующие прерывания</a:t>
            </a:r>
            <a:r>
              <a:rPr lang="ru-RU" dirty="0" smtClean="0"/>
              <a:t>.</a:t>
            </a:r>
            <a:endParaRPr lang="ru-RU" dirty="0"/>
          </a:p>
          <a:p>
            <a:pPr marL="0" indent="0" algn="just">
              <a:buNone/>
            </a:pPr>
            <a:r>
              <a:rPr lang="ru-RU" dirty="0"/>
              <a:t>Такой подход имеет недостаток, который заключается в том, что существуют устройства, которые не могут ждать. Если компьютер имеет подобные устройства, то необходимо приписать каждому устройству приоритет. Центральный процессор тоже должен иметь приоритет, который определяется по одному из полей слова состояния программы. Если устройство с некоторым приоритетом вызывает прерывание, то и программа обработки прерываний должна обладать таким же приоритетом.</a:t>
            </a:r>
            <a:endParaRPr lang="ru-RU" dirty="0" smtClean="0"/>
          </a:p>
        </p:txBody>
      </p:sp>
    </p:spTree>
    <p:extLst>
      <p:ext uri="{BB962C8B-B14F-4D97-AF65-F5344CB8AC3E}">
        <p14:creationId xmlns:p14="http://schemas.microsoft.com/office/powerpoint/2010/main" val="1938492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81287"/>
          </a:xfrm>
        </p:spPr>
        <p:txBody>
          <a:bodyPr/>
          <a:lstStyle/>
          <a:p>
            <a:r>
              <a:rPr lang="ru-RU" b="1" dirty="0" smtClean="0"/>
              <a:t>7.2.1. Регистры</a:t>
            </a:r>
            <a:endParaRPr lang="ru-RU" b="1" dirty="0"/>
          </a:p>
        </p:txBody>
      </p:sp>
      <p:sp>
        <p:nvSpPr>
          <p:cNvPr id="3" name="Объект 2"/>
          <p:cNvSpPr>
            <a:spLocks noGrp="1"/>
          </p:cNvSpPr>
          <p:nvPr>
            <p:ph idx="1"/>
          </p:nvPr>
        </p:nvSpPr>
        <p:spPr>
          <a:xfrm>
            <a:off x="838200" y="1146412"/>
            <a:ext cx="10515600" cy="5030551"/>
          </a:xfrm>
        </p:spPr>
        <p:txBody>
          <a:bodyPr>
            <a:normAutofit fontScale="70000" lnSpcReduction="20000"/>
          </a:bodyPr>
          <a:lstStyle/>
          <a:p>
            <a:pPr marL="0" indent="0" algn="just">
              <a:buNone/>
            </a:pPr>
            <a:r>
              <a:rPr lang="ru-RU" dirty="0" smtClean="0"/>
              <a:t>В </a:t>
            </a:r>
            <a:r>
              <a:rPr lang="ru-RU" dirty="0" err="1" smtClean="0"/>
              <a:t>Pentium</a:t>
            </a:r>
            <a:r>
              <a:rPr lang="ru-RU" dirty="0" smtClean="0"/>
              <a:t> имеется 31 регистр; они подразделяются на 16 регистров прикладного программиста (пользовательские регистры) и 15 регистров системного программиста (системные регистры).</a:t>
            </a:r>
          </a:p>
          <a:p>
            <a:pPr marL="0" indent="0" algn="just">
              <a:buNone/>
            </a:pPr>
            <a:endParaRPr lang="ru-RU" dirty="0" smtClean="0"/>
          </a:p>
          <a:p>
            <a:pPr marL="0" indent="0" algn="just">
              <a:buNone/>
            </a:pPr>
            <a:r>
              <a:rPr lang="ru-RU" dirty="0" smtClean="0"/>
              <a:t>Регистры общего назначения по сути являются расширением 16-ти разрядных регистров, например EAX есть расширение AX, причем доступ к старым 16-ти разрядным и 8-ми разрядным частям регистра типа (AH) сохраняется. Роль регистров общего назначения сохранилась из 8086 и подробно на них останавливаться не будем. </a:t>
            </a:r>
          </a:p>
          <a:p>
            <a:pPr marL="0" indent="0" algn="just">
              <a:buNone/>
            </a:pPr>
            <a:endParaRPr lang="ru-RU" dirty="0" smtClean="0"/>
          </a:p>
          <a:p>
            <a:pPr marL="0" indent="0" algn="just">
              <a:buNone/>
            </a:pPr>
            <a:r>
              <a:rPr lang="ru-RU" dirty="0" smtClean="0"/>
              <a:t>В общем, каждый сегментный регистр определяет сегмент (т.е. блок смежных ячеек) памяти. Если в процессоре 8086 содержимое сегментного регистра прямо задает физический базовый адрес сегмента и максимальный размер всех сегментов составляет 64 Кбайт, то в процессорах 286 и старше содержимое сегментного регистра определяет сегмент косвенно, через так называемую дескрипторную таблицу (</a:t>
            </a:r>
            <a:r>
              <a:rPr lang="ru-RU" dirty="0" err="1" smtClean="0"/>
              <a:t>descriptor</a:t>
            </a:r>
            <a:r>
              <a:rPr lang="ru-RU" dirty="0" smtClean="0"/>
              <a:t> </a:t>
            </a:r>
            <a:r>
              <a:rPr lang="ru-RU" dirty="0" err="1" smtClean="0"/>
              <a:t>table</a:t>
            </a:r>
            <a:r>
              <a:rPr lang="ru-RU" dirty="0" smtClean="0"/>
              <a:t>). С помощью дескрипторной таблицы для каждого сегмента задаются базовый адрес, размер (</a:t>
            </a:r>
            <a:r>
              <a:rPr lang="ru-RU" dirty="0" err="1" smtClean="0"/>
              <a:t>limit</a:t>
            </a:r>
            <a:r>
              <a:rPr lang="ru-RU" dirty="0" smtClean="0"/>
              <a:t>) и право доступа (</a:t>
            </a:r>
            <a:r>
              <a:rPr lang="ru-RU" dirty="0" err="1" smtClean="0"/>
              <a:t>access</a:t>
            </a:r>
            <a:r>
              <a:rPr lang="ru-RU" dirty="0" smtClean="0"/>
              <a:t> </a:t>
            </a:r>
            <a:r>
              <a:rPr lang="ru-RU" dirty="0" err="1" smtClean="0"/>
              <a:t>rights</a:t>
            </a:r>
            <a:r>
              <a:rPr lang="ru-RU" dirty="0" smtClean="0"/>
              <a:t>), показывающие, какие программы и в каких операциях могут обращаться к конкретному сегменту. Производить прямые обращения по физическим адресам памяти программист не может.</a:t>
            </a:r>
            <a:endParaRPr lang="ru-RU" dirty="0"/>
          </a:p>
        </p:txBody>
      </p:sp>
    </p:spTree>
    <p:extLst>
      <p:ext uri="{BB962C8B-B14F-4D97-AF65-F5344CB8AC3E}">
        <p14:creationId xmlns:p14="http://schemas.microsoft.com/office/powerpoint/2010/main" val="297097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dirty="0" smtClean="0"/>
              <a:t>Записываемые в сегментный регистр слова (16 бит) называют селекторами (</a:t>
            </a:r>
            <a:r>
              <a:rPr lang="ru-RU" dirty="0" err="1" smtClean="0"/>
              <a:t>selector</a:t>
            </a:r>
            <a:r>
              <a:rPr lang="ru-RU" dirty="0" smtClean="0"/>
              <a:t>), поскольку оно выбирает или «</a:t>
            </a:r>
            <a:r>
              <a:rPr lang="ru-RU" dirty="0" err="1" smtClean="0"/>
              <a:t>селектирует</a:t>
            </a:r>
            <a:r>
              <a:rPr lang="ru-RU" dirty="0" smtClean="0"/>
              <a:t>» один из сегментов из множества возможных.</a:t>
            </a:r>
          </a:p>
          <a:p>
            <a:pPr marL="0" indent="0" algn="just">
              <a:buNone/>
            </a:pPr>
            <a:endParaRPr lang="ru-RU" dirty="0" smtClean="0"/>
          </a:p>
          <a:p>
            <a:pPr marL="0" indent="0" algn="just">
              <a:buNone/>
            </a:pPr>
            <a:r>
              <a:rPr lang="ru-RU" dirty="0" smtClean="0"/>
              <a:t>Указатель команды EIP\IP предназначен для адресации команд внутри текущего сегмента кода.</a:t>
            </a:r>
          </a:p>
          <a:p>
            <a:pPr marL="0" indent="0" algn="just">
              <a:buNone/>
            </a:pPr>
            <a:endParaRPr lang="ru-RU" dirty="0" smtClean="0"/>
          </a:p>
          <a:p>
            <a:pPr marL="0" indent="0" algn="just">
              <a:buNone/>
            </a:pPr>
            <a:r>
              <a:rPr lang="ru-RU" dirty="0" smtClean="0"/>
              <a:t>Регистр флажков EFLAGS\FLAGS содержит флажки, которые подразделяются на восемь флажков состояния и шесть управления. Формат регистра приведен на рис. 7.3 (флажки управления помечены *, а флажки состояния – ^).</a:t>
            </a:r>
          </a:p>
          <a:p>
            <a:pPr marL="0" indent="0" algn="just">
              <a:buNone/>
            </a:pPr>
            <a:endParaRPr lang="ru-RU" dirty="0" smtClean="0"/>
          </a:p>
          <a:p>
            <a:pPr marL="0" indent="0" algn="just">
              <a:buNone/>
            </a:pPr>
            <a:r>
              <a:rPr lang="ru-RU" dirty="0" smtClean="0"/>
              <a:t>Биты 31-22, 15, 5, 3, 1 зарезервированы. При записи в эти биты должны устанавливаться в предварительно прочитанное состояние.</a:t>
            </a:r>
            <a:endParaRPr lang="ru-RU" dirty="0"/>
          </a:p>
        </p:txBody>
      </p:sp>
    </p:spTree>
    <p:extLst>
      <p:ext uri="{BB962C8B-B14F-4D97-AF65-F5344CB8AC3E}">
        <p14:creationId xmlns:p14="http://schemas.microsoft.com/office/powerpoint/2010/main" val="987207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dirty="0" smtClean="0"/>
              <a:t>Флаги состояния:</a:t>
            </a:r>
          </a:p>
          <a:p>
            <a:pPr marL="0" indent="0" algn="just">
              <a:buNone/>
            </a:pPr>
            <a:r>
              <a:rPr lang="ru-RU" dirty="0" smtClean="0"/>
              <a:t> 1. CF (</a:t>
            </a:r>
            <a:r>
              <a:rPr lang="ru-RU" dirty="0" err="1" smtClean="0"/>
              <a:t>Carry</a:t>
            </a:r>
            <a:r>
              <a:rPr lang="ru-RU" dirty="0" smtClean="0"/>
              <a:t> </a:t>
            </a:r>
            <a:r>
              <a:rPr lang="ru-RU" dirty="0" err="1" smtClean="0"/>
              <a:t>Flag</a:t>
            </a:r>
            <a:r>
              <a:rPr lang="ru-RU" dirty="0" smtClean="0"/>
              <a:t>) – флажок переноса (бит 0). Этот бит устанавливается в единицу, если арифметическая операция вызвала перенос или заем из старшего бита результата. </a:t>
            </a:r>
            <a:r>
              <a:rPr lang="ru-RU" dirty="0" err="1" smtClean="0"/>
              <a:t>Программно</a:t>
            </a:r>
            <a:r>
              <a:rPr lang="ru-RU" dirty="0" smtClean="0"/>
              <a:t> доступен.</a:t>
            </a:r>
          </a:p>
          <a:p>
            <a:pPr marL="0" indent="0" algn="just">
              <a:buNone/>
            </a:pPr>
            <a:r>
              <a:rPr lang="ru-RU" dirty="0" smtClean="0"/>
              <a:t>2. PF (</a:t>
            </a:r>
            <a:r>
              <a:rPr lang="ru-RU" dirty="0" err="1" smtClean="0"/>
              <a:t>Parity</a:t>
            </a:r>
            <a:r>
              <a:rPr lang="ru-RU" dirty="0" smtClean="0"/>
              <a:t> </a:t>
            </a:r>
            <a:r>
              <a:rPr lang="ru-RU" dirty="0" err="1" smtClean="0"/>
              <a:t>Flag</a:t>
            </a:r>
            <a:r>
              <a:rPr lang="ru-RU" dirty="0" smtClean="0"/>
              <a:t>) – флажок четности (бит 2). Флажок устанавливается в единицу, если младшие восемь бит результата содержит четное число единичных бит.</a:t>
            </a:r>
          </a:p>
          <a:p>
            <a:pPr marL="0" indent="0" algn="just">
              <a:buNone/>
            </a:pPr>
            <a:r>
              <a:rPr lang="ru-RU" dirty="0" smtClean="0"/>
              <a:t>3. AF (</a:t>
            </a:r>
            <a:r>
              <a:rPr lang="ru-RU" dirty="0" err="1" smtClean="0"/>
              <a:t>Auxiliary</a:t>
            </a:r>
            <a:r>
              <a:rPr lang="ru-RU" dirty="0" smtClean="0"/>
              <a:t> </a:t>
            </a:r>
            <a:r>
              <a:rPr lang="ru-RU" dirty="0" err="1" smtClean="0"/>
              <a:t>carry</a:t>
            </a:r>
            <a:r>
              <a:rPr lang="ru-RU" dirty="0" smtClean="0"/>
              <a:t> </a:t>
            </a:r>
            <a:r>
              <a:rPr lang="ru-RU" dirty="0" err="1" smtClean="0"/>
              <a:t>Flag</a:t>
            </a:r>
            <a:r>
              <a:rPr lang="ru-RU" dirty="0" smtClean="0"/>
              <a:t>) – флажок вспомогательного переноса (бит 4). Устанавливается в единицу, если арифметическая операция вызвала перенос или заем из младшей </a:t>
            </a:r>
            <a:r>
              <a:rPr lang="ru-RU" dirty="0" err="1" smtClean="0"/>
              <a:t>тетрады</a:t>
            </a:r>
            <a:r>
              <a:rPr lang="ru-RU" dirty="0" smtClean="0"/>
              <a:t>. Главное применение флажка связано с десятичной арифметикой. </a:t>
            </a:r>
            <a:r>
              <a:rPr lang="ru-RU" dirty="0" err="1" smtClean="0"/>
              <a:t>Программно</a:t>
            </a:r>
            <a:r>
              <a:rPr lang="ru-RU" dirty="0" smtClean="0"/>
              <a:t> не доступен.</a:t>
            </a:r>
          </a:p>
          <a:p>
            <a:pPr marL="0" indent="0" algn="just">
              <a:buNone/>
            </a:pPr>
            <a:r>
              <a:rPr lang="ru-RU" dirty="0" smtClean="0"/>
              <a:t>4. ZF (</a:t>
            </a:r>
            <a:r>
              <a:rPr lang="ru-RU" dirty="0" err="1" smtClean="0"/>
              <a:t>Zero</a:t>
            </a:r>
            <a:r>
              <a:rPr lang="ru-RU" dirty="0" smtClean="0"/>
              <a:t> </a:t>
            </a:r>
            <a:r>
              <a:rPr lang="ru-RU" dirty="0" err="1" smtClean="0"/>
              <a:t>Flag</a:t>
            </a:r>
            <a:r>
              <a:rPr lang="ru-RU" dirty="0" smtClean="0"/>
              <a:t>) – флажок нуля (бит 6). Устанавливается в единицу, если результат операции равен нулю.</a:t>
            </a:r>
          </a:p>
          <a:p>
            <a:pPr marL="0" indent="0" algn="just">
              <a:buNone/>
            </a:pPr>
            <a:r>
              <a:rPr lang="ru-RU" dirty="0" smtClean="0"/>
              <a:t>5. SF (</a:t>
            </a:r>
            <a:r>
              <a:rPr lang="ru-RU" dirty="0" err="1" smtClean="0"/>
              <a:t>Sing</a:t>
            </a:r>
            <a:r>
              <a:rPr lang="ru-RU" dirty="0" smtClean="0"/>
              <a:t> </a:t>
            </a:r>
            <a:r>
              <a:rPr lang="ru-RU" dirty="0" err="1" smtClean="0"/>
              <a:t>Flag</a:t>
            </a:r>
            <a:r>
              <a:rPr lang="ru-RU" dirty="0" smtClean="0"/>
              <a:t>) – флажок знака (бит 7). Большинство команд устанавливает этот флажок в тоже состояние, что и старший бит результата.</a:t>
            </a:r>
          </a:p>
          <a:p>
            <a:pPr marL="0" indent="0" algn="just">
              <a:buNone/>
            </a:pPr>
            <a:r>
              <a:rPr lang="ru-RU" dirty="0" smtClean="0"/>
              <a:t>6. OF (</a:t>
            </a:r>
            <a:r>
              <a:rPr lang="ru-RU" dirty="0" err="1" smtClean="0"/>
              <a:t>Overflow</a:t>
            </a:r>
            <a:r>
              <a:rPr lang="ru-RU" dirty="0" smtClean="0"/>
              <a:t> </a:t>
            </a:r>
            <a:r>
              <a:rPr lang="ru-RU" dirty="0" err="1" smtClean="0"/>
              <a:t>Flag</a:t>
            </a:r>
            <a:r>
              <a:rPr lang="ru-RU" dirty="0" smtClean="0"/>
              <a:t>) – флажок переполнения (бит 11). Устанавливается в единицу, если в арифметических операциях со знаковыми операндами результат превышает допустимый диапазон.</a:t>
            </a:r>
          </a:p>
          <a:p>
            <a:pPr marL="0" indent="0" algn="just">
              <a:buNone/>
            </a:pPr>
            <a:r>
              <a:rPr lang="ru-RU" dirty="0" smtClean="0"/>
              <a:t>7. IOPL (</a:t>
            </a:r>
            <a:r>
              <a:rPr lang="ru-RU" dirty="0" err="1" smtClean="0"/>
              <a:t>Input</a:t>
            </a:r>
            <a:r>
              <a:rPr lang="ru-RU" dirty="0" smtClean="0"/>
              <a:t> / </a:t>
            </a:r>
            <a:r>
              <a:rPr lang="ru-RU" dirty="0" err="1" smtClean="0"/>
              <a:t>Output</a:t>
            </a:r>
            <a:r>
              <a:rPr lang="ru-RU" dirty="0" smtClean="0"/>
              <a:t> </a:t>
            </a:r>
            <a:r>
              <a:rPr lang="ru-RU" dirty="0" err="1" smtClean="0"/>
              <a:t>Privilege</a:t>
            </a:r>
            <a:r>
              <a:rPr lang="ru-RU" dirty="0" smtClean="0"/>
              <a:t> </a:t>
            </a:r>
            <a:r>
              <a:rPr lang="ru-RU" dirty="0" err="1" smtClean="0"/>
              <a:t>Level</a:t>
            </a:r>
            <a:r>
              <a:rPr lang="ru-RU" dirty="0" smtClean="0"/>
              <a:t>) – уровень привилегий ввода\вывода (биты 12 и 13). Это поле содержит два бита и показывает минимальный уровень привилегий для данной задачи. Более подробно будет рассмотрено в теме о системе защиты.</a:t>
            </a:r>
          </a:p>
          <a:p>
            <a:pPr marL="0" indent="0" algn="just">
              <a:buNone/>
            </a:pPr>
            <a:r>
              <a:rPr lang="ru-RU" dirty="0" smtClean="0"/>
              <a:t>8. NT (</a:t>
            </a:r>
            <a:r>
              <a:rPr lang="ru-RU" dirty="0" err="1" smtClean="0"/>
              <a:t>Nested</a:t>
            </a:r>
            <a:r>
              <a:rPr lang="ru-RU" dirty="0" smtClean="0"/>
              <a:t> </a:t>
            </a:r>
            <a:r>
              <a:rPr lang="ru-RU" dirty="0" err="1" smtClean="0"/>
              <a:t>Flag</a:t>
            </a:r>
            <a:r>
              <a:rPr lang="ru-RU" dirty="0" smtClean="0"/>
              <a:t>) – флажок вложенной задачи (бит 14). Более подробно будет рассматриваться при изучении многозадачности. Используется для контроля за прерванными задачами и при вызове процедур.</a:t>
            </a:r>
          </a:p>
          <a:p>
            <a:pPr marL="0" indent="0" algn="just">
              <a:buNone/>
            </a:pPr>
            <a:endParaRPr lang="ru-RU" dirty="0" smtClean="0"/>
          </a:p>
          <a:p>
            <a:pPr marL="0" indent="0" algn="just">
              <a:buNone/>
            </a:pPr>
            <a:endParaRPr lang="ru-RU" dirty="0"/>
          </a:p>
        </p:txBody>
      </p:sp>
    </p:spTree>
    <p:extLst>
      <p:ext uri="{BB962C8B-B14F-4D97-AF65-F5344CB8AC3E}">
        <p14:creationId xmlns:p14="http://schemas.microsoft.com/office/powerpoint/2010/main" val="3093866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dirty="0" smtClean="0"/>
              <a:t>Флаги управления.</a:t>
            </a:r>
          </a:p>
          <a:p>
            <a:pPr marL="0" indent="0" algn="just">
              <a:buNone/>
            </a:pPr>
            <a:r>
              <a:rPr lang="ru-RU" dirty="0" smtClean="0"/>
              <a:t>1. TF (</a:t>
            </a:r>
            <a:r>
              <a:rPr lang="ru-RU" dirty="0" err="1" smtClean="0"/>
              <a:t>Trap</a:t>
            </a:r>
            <a:r>
              <a:rPr lang="ru-RU" dirty="0" smtClean="0"/>
              <a:t> </a:t>
            </a:r>
            <a:r>
              <a:rPr lang="ru-RU" dirty="0" err="1" smtClean="0"/>
              <a:t>Flag</a:t>
            </a:r>
            <a:r>
              <a:rPr lang="ru-RU" dirty="0" smtClean="0"/>
              <a:t> или </a:t>
            </a:r>
            <a:r>
              <a:rPr lang="ru-RU" dirty="0" err="1" smtClean="0"/>
              <a:t>Trace</a:t>
            </a:r>
            <a:r>
              <a:rPr lang="ru-RU" dirty="0" smtClean="0"/>
              <a:t> </a:t>
            </a:r>
            <a:r>
              <a:rPr lang="ru-RU" dirty="0" err="1" smtClean="0"/>
              <a:t>Flag</a:t>
            </a:r>
            <a:r>
              <a:rPr lang="ru-RU" dirty="0" smtClean="0"/>
              <a:t>) – флажок покомандной работы (бит 8). Если он установлен в 1, то после выполнения каждой команды генерируется внутреннее прерывание. Используется для отладки программ.</a:t>
            </a:r>
          </a:p>
          <a:p>
            <a:pPr marL="0" indent="0" algn="just">
              <a:buNone/>
            </a:pPr>
            <a:r>
              <a:rPr lang="ru-RU" dirty="0" smtClean="0"/>
              <a:t>2. IF (</a:t>
            </a:r>
            <a:r>
              <a:rPr lang="ru-RU" dirty="0" err="1" smtClean="0"/>
              <a:t>Interrupt</a:t>
            </a:r>
            <a:r>
              <a:rPr lang="ru-RU" dirty="0" smtClean="0"/>
              <a:t> </a:t>
            </a:r>
            <a:r>
              <a:rPr lang="ru-RU" dirty="0" err="1" smtClean="0"/>
              <a:t>Flag</a:t>
            </a:r>
            <a:r>
              <a:rPr lang="ru-RU" dirty="0" smtClean="0"/>
              <a:t>) – флажок прерывания (бит 9). Если он установлен в единицу, то внешние прерывания разрешены по входу INTR. Флажок не влияет на прерывания по входу NMI.</a:t>
            </a:r>
          </a:p>
          <a:p>
            <a:pPr marL="0" indent="0" algn="just">
              <a:buNone/>
            </a:pPr>
            <a:r>
              <a:rPr lang="ru-RU" dirty="0" smtClean="0"/>
              <a:t>3. DF (</a:t>
            </a:r>
            <a:r>
              <a:rPr lang="ru-RU" dirty="0" err="1" smtClean="0"/>
              <a:t>Direction</a:t>
            </a:r>
            <a:r>
              <a:rPr lang="ru-RU" dirty="0" smtClean="0"/>
              <a:t> </a:t>
            </a:r>
            <a:r>
              <a:rPr lang="ru-RU" dirty="0" err="1" smtClean="0"/>
              <a:t>Flag</a:t>
            </a:r>
            <a:r>
              <a:rPr lang="ru-RU" dirty="0" smtClean="0"/>
              <a:t>) – флажок направления (бит 10). Задает направление обработки цепочек. Доступен программисту.</a:t>
            </a:r>
          </a:p>
          <a:p>
            <a:pPr marL="0" indent="0" algn="just">
              <a:buNone/>
            </a:pPr>
            <a:r>
              <a:rPr lang="ru-RU" dirty="0" smtClean="0"/>
              <a:t>4. RF (</a:t>
            </a:r>
            <a:r>
              <a:rPr lang="ru-RU" dirty="0" err="1" smtClean="0"/>
              <a:t>Resume</a:t>
            </a:r>
            <a:r>
              <a:rPr lang="ru-RU" dirty="0" smtClean="0"/>
              <a:t> </a:t>
            </a:r>
            <a:r>
              <a:rPr lang="ru-RU" dirty="0" err="1" smtClean="0"/>
              <a:t>Flag</a:t>
            </a:r>
            <a:r>
              <a:rPr lang="ru-RU" dirty="0" smtClean="0"/>
              <a:t>) – флажок возобновления (бит 16). Если флажок установлен в 1 можно маскировать некоторые особые случаи в отладке программы.</a:t>
            </a:r>
          </a:p>
          <a:p>
            <a:pPr marL="0" indent="0" algn="just">
              <a:buNone/>
            </a:pPr>
            <a:r>
              <a:rPr lang="ru-RU" dirty="0" smtClean="0"/>
              <a:t>5. VM (</a:t>
            </a:r>
            <a:r>
              <a:rPr lang="ru-RU" dirty="0" err="1" smtClean="0"/>
              <a:t>Virtual</a:t>
            </a:r>
            <a:r>
              <a:rPr lang="ru-RU" dirty="0" smtClean="0"/>
              <a:t> </a:t>
            </a:r>
            <a:r>
              <a:rPr lang="ru-RU" dirty="0" err="1" smtClean="0"/>
              <a:t>Mode</a:t>
            </a:r>
            <a:r>
              <a:rPr lang="ru-RU" dirty="0" smtClean="0"/>
              <a:t>) – флажок виртуального режима (бит 17). </a:t>
            </a:r>
          </a:p>
          <a:p>
            <a:pPr marL="0" indent="0" algn="just">
              <a:buNone/>
            </a:pPr>
            <a:r>
              <a:rPr lang="ru-RU" dirty="0" smtClean="0"/>
              <a:t>6. AC (</a:t>
            </a:r>
            <a:r>
              <a:rPr lang="ru-RU" dirty="0" err="1" smtClean="0"/>
              <a:t>Alignment</a:t>
            </a:r>
            <a:r>
              <a:rPr lang="ru-RU" dirty="0" smtClean="0"/>
              <a:t> </a:t>
            </a:r>
            <a:r>
              <a:rPr lang="ru-RU" dirty="0" err="1" smtClean="0"/>
              <a:t>Check</a:t>
            </a:r>
            <a:r>
              <a:rPr lang="ru-RU" dirty="0" smtClean="0"/>
              <a:t>) – флажок контроля выравнивания (бит 18). Если от установлен в 1, то разрешен контроль выравнивания. Рассматривать не будем.</a:t>
            </a:r>
          </a:p>
          <a:p>
            <a:pPr marL="0" indent="0" algn="just">
              <a:buNone/>
            </a:pPr>
            <a:r>
              <a:rPr lang="ru-RU" dirty="0" smtClean="0"/>
              <a:t>7. VIF (</a:t>
            </a:r>
            <a:r>
              <a:rPr lang="ru-RU" dirty="0" err="1" smtClean="0"/>
              <a:t>Virtual</a:t>
            </a:r>
            <a:r>
              <a:rPr lang="ru-RU" dirty="0" smtClean="0"/>
              <a:t> </a:t>
            </a:r>
            <a:r>
              <a:rPr lang="ru-RU" dirty="0" err="1" smtClean="0"/>
              <a:t>Interrupt</a:t>
            </a:r>
            <a:r>
              <a:rPr lang="ru-RU" dirty="0" smtClean="0"/>
              <a:t> </a:t>
            </a:r>
            <a:r>
              <a:rPr lang="ru-RU" dirty="0" err="1" smtClean="0"/>
              <a:t>Flag</a:t>
            </a:r>
            <a:r>
              <a:rPr lang="ru-RU" dirty="0" smtClean="0"/>
              <a:t>) – флаг виртуального прерывания (бит 19, </a:t>
            </a:r>
            <a:r>
              <a:rPr lang="ru-RU" dirty="0" err="1" smtClean="0"/>
              <a:t>Pentium</a:t>
            </a:r>
            <a:r>
              <a:rPr lang="ru-RU" dirty="0" smtClean="0"/>
              <a:t>). Используется в специальном расширенном режиме обработки прерываний, является виртуальным подобием флага IF. Применяется совместно с флагом VIP и позволяет обеспечивать нормальное функционирование устаревшего ПО.</a:t>
            </a:r>
          </a:p>
          <a:p>
            <a:pPr marL="0" indent="0" algn="just">
              <a:buNone/>
            </a:pPr>
            <a:r>
              <a:rPr lang="ru-RU" dirty="0" smtClean="0"/>
              <a:t>8. VIP ((</a:t>
            </a:r>
            <a:r>
              <a:rPr lang="ru-RU" dirty="0" err="1" smtClean="0"/>
              <a:t>Virtual</a:t>
            </a:r>
            <a:r>
              <a:rPr lang="ru-RU" dirty="0" smtClean="0"/>
              <a:t> </a:t>
            </a:r>
            <a:r>
              <a:rPr lang="ru-RU" dirty="0" err="1" smtClean="0"/>
              <a:t>Interrupt</a:t>
            </a:r>
            <a:r>
              <a:rPr lang="ru-RU" dirty="0" smtClean="0"/>
              <a:t> </a:t>
            </a:r>
            <a:r>
              <a:rPr lang="ru-RU" dirty="0" err="1" smtClean="0"/>
              <a:t>Pending</a:t>
            </a:r>
            <a:r>
              <a:rPr lang="ru-RU" dirty="0" smtClean="0"/>
              <a:t>) – ожидание виртуального прерывания (бит 20 </a:t>
            </a:r>
            <a:r>
              <a:rPr lang="ru-RU" dirty="0" err="1" smtClean="0"/>
              <a:t>Pentium</a:t>
            </a:r>
            <a:r>
              <a:rPr lang="ru-RU" dirty="0" smtClean="0"/>
              <a:t>).</a:t>
            </a:r>
          </a:p>
          <a:p>
            <a:pPr marL="0" indent="0" algn="just">
              <a:buNone/>
            </a:pPr>
            <a:r>
              <a:rPr lang="ru-RU" dirty="0" smtClean="0"/>
              <a:t>9. ID (</a:t>
            </a:r>
            <a:r>
              <a:rPr lang="ru-RU" dirty="0" err="1" smtClean="0"/>
              <a:t>Id</a:t>
            </a:r>
            <a:r>
              <a:rPr lang="ru-RU" dirty="0" smtClean="0"/>
              <a:t> </a:t>
            </a:r>
            <a:r>
              <a:rPr lang="ru-RU" dirty="0" err="1" smtClean="0"/>
              <a:t>Flag</a:t>
            </a:r>
            <a:r>
              <a:rPr lang="ru-RU" dirty="0" smtClean="0"/>
              <a:t>) – флаг доступности команды идентификации CPUID (бит 21, </a:t>
            </a:r>
            <a:r>
              <a:rPr lang="ru-RU" dirty="0" err="1" smtClean="0"/>
              <a:t>Pentium</a:t>
            </a:r>
            <a:r>
              <a:rPr lang="ru-RU" dirty="0" smtClean="0"/>
              <a:t>). Если программа или процедура способна установить или сбросить этот флаг, значит команда CPUID поддерживается.</a:t>
            </a:r>
            <a:endParaRPr lang="ru-RU" dirty="0"/>
          </a:p>
        </p:txBody>
      </p:sp>
    </p:spTree>
    <p:extLst>
      <p:ext uri="{BB962C8B-B14F-4D97-AF65-F5344CB8AC3E}">
        <p14:creationId xmlns:p14="http://schemas.microsoft.com/office/powerpoint/2010/main" val="2272251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smtClean="0"/>
              <a:t>Системные регистры GDTR, LDTR, IDTR предназначены для хранения базовых адресов таблиц дескрипторов. Их еще называют регистрами управления памятью. Они определяют местонахождение структур данных, управляющих сегментацией памяти. Регистр задачи TR применяется для слежения за тем, какая задача выполняется процессором в данный момент.</a:t>
            </a:r>
          </a:p>
          <a:p>
            <a:pPr marL="0" indent="0" algn="just">
              <a:buNone/>
            </a:pPr>
            <a:r>
              <a:rPr lang="ru-RU" dirty="0" smtClean="0"/>
              <a:t>Для доступа к системным регистрам используются команды: LGDT, SGDT, LLDT, SLDT, LIDT, SIDT.</a:t>
            </a:r>
          </a:p>
          <a:p>
            <a:pPr marL="0" indent="0" algn="just">
              <a:buNone/>
            </a:pPr>
            <a:r>
              <a:rPr lang="ru-RU" dirty="0" smtClean="0"/>
              <a:t>Регистр глобальной дескрипторной таблицы GDTR имеет длину 48 бит. Содержит 32 битный (для 286 –24-битный) базовый адрес и 16-битный предел.</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r>
              <a:rPr lang="ru-RU" i="1" u="sng" dirty="0" smtClean="0"/>
              <a:t>Регистр локальной дескрипторной таблицы </a:t>
            </a:r>
            <a:r>
              <a:rPr lang="ru-RU" dirty="0" smtClean="0"/>
              <a:t>LDTR Видимая часть (которую можно </a:t>
            </a:r>
            <a:r>
              <a:rPr lang="ru-RU" dirty="0" err="1" smtClean="0"/>
              <a:t>программно</a:t>
            </a:r>
            <a:r>
              <a:rPr lang="ru-RU" dirty="0" smtClean="0"/>
              <a:t> читать и изменять) 10-байтного регистра содержит 16-разрядный селектор дескриптора LDT. Сам дескриптор LDT (базовый адрес, предел, атрибуты) автоматически загружается в скрытую часть LDTR из глобальной таблицы дескрипторов. Формат LDTR:</a:t>
            </a: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smtClean="0"/>
              <a:t>                                      .</a:t>
            </a:r>
            <a:endParaRPr lang="ru-RU" dirty="0"/>
          </a:p>
        </p:txBody>
      </p:sp>
      <p:pic>
        <p:nvPicPr>
          <p:cNvPr id="2" name="Рисунок 1"/>
          <p:cNvPicPr>
            <a:picLocks noChangeAspect="1"/>
          </p:cNvPicPr>
          <p:nvPr/>
        </p:nvPicPr>
        <p:blipFill>
          <a:blip r:embed="rId2"/>
          <a:stretch>
            <a:fillRect/>
          </a:stretch>
        </p:blipFill>
        <p:spPr>
          <a:xfrm>
            <a:off x="2699863" y="2487717"/>
            <a:ext cx="6792273" cy="866896"/>
          </a:xfrm>
          <a:prstGeom prst="rect">
            <a:avLst/>
          </a:prstGeom>
        </p:spPr>
      </p:pic>
      <p:pic>
        <p:nvPicPr>
          <p:cNvPr id="4" name="Рисунок 3"/>
          <p:cNvPicPr>
            <a:picLocks noChangeAspect="1"/>
          </p:cNvPicPr>
          <p:nvPr/>
        </p:nvPicPr>
        <p:blipFill>
          <a:blip r:embed="rId3"/>
          <a:stretch>
            <a:fillRect/>
          </a:stretch>
        </p:blipFill>
        <p:spPr>
          <a:xfrm>
            <a:off x="1303813" y="4647732"/>
            <a:ext cx="9584372" cy="1324669"/>
          </a:xfrm>
          <a:prstGeom prst="rect">
            <a:avLst/>
          </a:prstGeom>
        </p:spPr>
      </p:pic>
    </p:spTree>
    <p:extLst>
      <p:ext uri="{BB962C8B-B14F-4D97-AF65-F5344CB8AC3E}">
        <p14:creationId xmlns:p14="http://schemas.microsoft.com/office/powerpoint/2010/main" val="3269318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i="1" u="sng" dirty="0"/>
              <a:t>Регистр таблицы дескрипторов прерываний</a:t>
            </a:r>
            <a:r>
              <a:rPr lang="ru-RU" dirty="0"/>
              <a:t> содержит 32-битный (для 286 – 24-битный) базовый адрес и 16-битный предел. Формат регистра</a:t>
            </a:r>
            <a:r>
              <a:rPr lang="ru-RU" dirty="0" smtClean="0"/>
              <a:t>:</a:t>
            </a:r>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r>
              <a:rPr lang="ru-RU" i="1" u="sng" dirty="0"/>
              <a:t>Регистр задачи TR.</a:t>
            </a:r>
            <a:r>
              <a:rPr lang="ru-RU" dirty="0"/>
              <a:t> Видимая часть регистра содержит 16-битный селектор дескриптора сегмента состояния задачи (TSS). Сам дескриптор TSS загружается автоматически в скрытую часть TR из глобальной таблицы дескрипторов. Формат регистра задачи совпадает с форматом регистра локальной дескрипторной таблицы.</a:t>
            </a:r>
          </a:p>
          <a:p>
            <a:pPr marL="0" indent="0" algn="just">
              <a:buNone/>
            </a:pPr>
            <a:endParaRPr lang="ru-RU" dirty="0"/>
          </a:p>
          <a:p>
            <a:pPr marL="0" indent="0" algn="just">
              <a:buNone/>
            </a:pPr>
            <a:endParaRPr lang="ru-RU" dirty="0"/>
          </a:p>
        </p:txBody>
      </p:sp>
      <p:pic>
        <p:nvPicPr>
          <p:cNvPr id="2" name="Рисунок 1"/>
          <p:cNvPicPr>
            <a:picLocks noChangeAspect="1"/>
          </p:cNvPicPr>
          <p:nvPr/>
        </p:nvPicPr>
        <p:blipFill>
          <a:blip r:embed="rId2"/>
          <a:stretch>
            <a:fillRect/>
          </a:stretch>
        </p:blipFill>
        <p:spPr>
          <a:xfrm>
            <a:off x="2456710" y="1965277"/>
            <a:ext cx="7278580" cy="837037"/>
          </a:xfrm>
          <a:prstGeom prst="rect">
            <a:avLst/>
          </a:prstGeom>
        </p:spPr>
      </p:pic>
    </p:spTree>
    <p:extLst>
      <p:ext uri="{BB962C8B-B14F-4D97-AF65-F5344CB8AC3E}">
        <p14:creationId xmlns:p14="http://schemas.microsoft.com/office/powerpoint/2010/main" val="2871614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400" dirty="0"/>
              <a:t>Управляющие регистры впервые были использованы в 386 микропроцессоре. Ранее (286) было так называемое слово состояния машины, которое для сохранения совместимости полностью помещено в управляющий регистр CR0. Практически все режимы и специальные возможности микропроцессора устанавливаются определенными флагами в управляющих регистрах.</a:t>
            </a:r>
          </a:p>
          <a:p>
            <a:pPr marL="0" indent="0" algn="just">
              <a:buNone/>
            </a:pPr>
            <a:endParaRPr lang="ru-RU" sz="2400" dirty="0"/>
          </a:p>
          <a:p>
            <a:pPr marL="0" indent="0" algn="just">
              <a:buNone/>
            </a:pPr>
            <a:r>
              <a:rPr lang="ru-RU" sz="2400" dirty="0"/>
              <a:t>Доступ к управляющим регистрам возможен с помощью команд MOV CR, SMSW, LMSW, CLTS (очистить флаг </a:t>
            </a:r>
            <a:r>
              <a:rPr lang="ru-RU" sz="2400" dirty="0" err="1"/>
              <a:t>переключени</a:t>
            </a:r>
            <a:r>
              <a:rPr lang="ru-RU" sz="2400" dirty="0"/>
              <a:t> </a:t>
            </a:r>
            <a:r>
              <a:rPr lang="ru-RU" sz="2400" dirty="0" err="1"/>
              <a:t>якоманд</a:t>
            </a:r>
            <a:r>
              <a:rPr lang="ru-RU" sz="2400" dirty="0"/>
              <a:t>).</a:t>
            </a:r>
          </a:p>
          <a:p>
            <a:pPr marL="0" indent="0" algn="just">
              <a:buNone/>
            </a:pPr>
            <a:endParaRPr lang="ru-RU" sz="2400" dirty="0"/>
          </a:p>
          <a:p>
            <a:pPr marL="0" indent="0" algn="just">
              <a:buNone/>
            </a:pPr>
            <a:r>
              <a:rPr lang="ru-RU" sz="2400" dirty="0"/>
              <a:t> </a:t>
            </a:r>
            <a:r>
              <a:rPr lang="ru-RU" sz="2400" i="1" u="sng" dirty="0"/>
              <a:t>Регистр CR0</a:t>
            </a:r>
            <a:r>
              <a:rPr lang="ru-RU" sz="2400" dirty="0"/>
              <a:t>. Первые 16 бит ­– слово состояния машины. Биты NE, WP, AM, GW, CD были введены в регистр начиная с Intel486</a:t>
            </a:r>
            <a:r>
              <a:rPr lang="ru-RU" sz="2400" dirty="0" smtClean="0"/>
              <a:t>.</a:t>
            </a:r>
          </a:p>
          <a:p>
            <a:pPr marL="0" indent="0" algn="just">
              <a:buNone/>
            </a:pPr>
            <a:endParaRPr lang="ru-RU" dirty="0"/>
          </a:p>
          <a:p>
            <a:pPr marL="0" indent="0" algn="just">
              <a:buNone/>
            </a:pPr>
            <a:endParaRPr lang="ru-RU" dirty="0"/>
          </a:p>
        </p:txBody>
      </p:sp>
      <p:pic>
        <p:nvPicPr>
          <p:cNvPr id="2" name="Рисунок 1"/>
          <p:cNvPicPr>
            <a:picLocks noChangeAspect="1"/>
          </p:cNvPicPr>
          <p:nvPr/>
        </p:nvPicPr>
        <p:blipFill>
          <a:blip r:embed="rId2"/>
          <a:stretch>
            <a:fillRect/>
          </a:stretch>
        </p:blipFill>
        <p:spPr>
          <a:xfrm>
            <a:off x="1932994" y="5119198"/>
            <a:ext cx="8326012" cy="905001"/>
          </a:xfrm>
          <a:prstGeom prst="rect">
            <a:avLst/>
          </a:prstGeom>
        </p:spPr>
      </p:pic>
    </p:spTree>
    <p:extLst>
      <p:ext uri="{BB962C8B-B14F-4D97-AF65-F5344CB8AC3E}">
        <p14:creationId xmlns:p14="http://schemas.microsoft.com/office/powerpoint/2010/main" val="3038362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b="1" dirty="0"/>
              <a:t>PE</a:t>
            </a:r>
            <a:r>
              <a:rPr lang="ru-RU" dirty="0"/>
              <a:t> (разрешение защиты, бит 0) – предназначен для переключения процессора (реальный/защищенный режим). PE=0 – режим реальной адресации, PE=1 – защищенный режим</a:t>
            </a:r>
            <a:r>
              <a:rPr lang="ru-RU" dirty="0" smtClean="0"/>
              <a:t>.</a:t>
            </a:r>
            <a:endParaRPr lang="ru-RU" dirty="0"/>
          </a:p>
          <a:p>
            <a:pPr marL="0" indent="0" algn="just">
              <a:buNone/>
            </a:pPr>
            <a:r>
              <a:rPr lang="ru-RU" b="1" dirty="0"/>
              <a:t>MP</a:t>
            </a:r>
            <a:r>
              <a:rPr lang="ru-RU" dirty="0"/>
              <a:t> (слежение за сопроцессором, бит 1) – Если сопроцессор не установлен, то этот бит должен быть равен 0. Для процессоров со встроенным сопроцессором бит должен быть установлен в 1</a:t>
            </a:r>
            <a:r>
              <a:rPr lang="ru-RU" dirty="0" smtClean="0"/>
              <a:t>.</a:t>
            </a:r>
            <a:endParaRPr lang="ru-RU" dirty="0"/>
          </a:p>
          <a:p>
            <a:pPr marL="0" indent="0" algn="just">
              <a:buNone/>
            </a:pPr>
            <a:r>
              <a:rPr lang="ru-RU" b="1" dirty="0"/>
              <a:t>EM</a:t>
            </a:r>
            <a:r>
              <a:rPr lang="ru-RU" dirty="0"/>
              <a:t> (эмуляция сопроцессора, бит 2) – предназначен для генерации особой ситуации для всех команд сопроцессора. При отсутствии сопроцессора флаг должен быть установлен. Для выполнения команд MMX – сброшен</a:t>
            </a:r>
            <a:r>
              <a:rPr lang="ru-RU" dirty="0" smtClean="0"/>
              <a:t>.</a:t>
            </a:r>
            <a:endParaRPr lang="ru-RU" dirty="0"/>
          </a:p>
          <a:p>
            <a:pPr marL="0" indent="0" algn="just">
              <a:buNone/>
            </a:pPr>
            <a:r>
              <a:rPr lang="ru-RU" b="1" dirty="0"/>
              <a:t>TS</a:t>
            </a:r>
            <a:r>
              <a:rPr lang="ru-RU" dirty="0"/>
              <a:t> (задача переключена, бит 3) –устанавливается при каждом переключении задачи. Вызывает ситуацию исключения при выполнении команд сопроцессора, ММХ/3Dnow!, SIMD. Предназначен для исключения выполнения этих команд над данными, оставшимися от других задач. Команда CLTS очищает этот бит</a:t>
            </a:r>
            <a:r>
              <a:rPr lang="ru-RU" dirty="0" smtClean="0"/>
              <a:t>.</a:t>
            </a:r>
            <a:endParaRPr lang="ru-RU" dirty="0"/>
          </a:p>
          <a:p>
            <a:pPr marL="0" indent="0" algn="just">
              <a:buNone/>
            </a:pPr>
            <a:r>
              <a:rPr lang="ru-RU" b="1" dirty="0"/>
              <a:t>ET</a:t>
            </a:r>
            <a:r>
              <a:rPr lang="ru-RU" dirty="0"/>
              <a:t> (тип сопроцессора, </a:t>
            </a:r>
            <a:r>
              <a:rPr lang="ru-RU" dirty="0" err="1"/>
              <a:t>Intel</a:t>
            </a:r>
            <a:r>
              <a:rPr lang="ru-RU" dirty="0"/>
              <a:t> 386, 486) – при ET =1 используется 32-битный протокол, а при ET=0 16 битный. В процессорах </a:t>
            </a:r>
            <a:r>
              <a:rPr lang="ru-RU" dirty="0" err="1"/>
              <a:t>Pentium</a:t>
            </a:r>
            <a:r>
              <a:rPr lang="ru-RU" dirty="0"/>
              <a:t> считается зарезервированным</a:t>
            </a:r>
            <a:r>
              <a:rPr lang="ru-RU" dirty="0" smtClean="0"/>
              <a:t>.</a:t>
            </a:r>
            <a:endParaRPr lang="ru-RU" dirty="0"/>
          </a:p>
          <a:p>
            <a:pPr marL="0" indent="0" algn="just">
              <a:buNone/>
            </a:pPr>
            <a:r>
              <a:rPr lang="ru-RU" b="1" dirty="0"/>
              <a:t>NE</a:t>
            </a:r>
            <a:r>
              <a:rPr lang="ru-RU" dirty="0"/>
              <a:t> </a:t>
            </a:r>
            <a:r>
              <a:rPr lang="ru-RU" dirty="0" smtClean="0"/>
              <a:t>(ошибка </a:t>
            </a:r>
            <a:r>
              <a:rPr lang="ru-RU" dirty="0"/>
              <a:t>сопроцессора, бит 5, Intel486) – в зависимости от того, как установлен этот бит происходит обработка ошибок сопроцессора: либо как внешнее прерывание, либо как внутреннее</a:t>
            </a:r>
            <a:r>
              <a:rPr lang="ru-RU" dirty="0" smtClean="0"/>
              <a:t>.</a:t>
            </a:r>
            <a:endParaRPr lang="ru-RU" dirty="0"/>
          </a:p>
          <a:p>
            <a:pPr marL="0" indent="0" algn="just">
              <a:buNone/>
            </a:pPr>
            <a:r>
              <a:rPr lang="ru-RU" dirty="0"/>
              <a:t>Механизмы реакции различных моделей процессоров и сопроцессоров на возникновение исключительных прерываний могут изменяться для различных моделей. (СМ. тех. описание) </a:t>
            </a:r>
          </a:p>
        </p:txBody>
      </p:sp>
    </p:spTree>
    <p:extLst>
      <p:ext uri="{BB962C8B-B14F-4D97-AF65-F5344CB8AC3E}">
        <p14:creationId xmlns:p14="http://schemas.microsoft.com/office/powerpoint/2010/main" val="1308066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lnSpcReduction="10000"/>
          </a:bodyPr>
          <a:lstStyle/>
          <a:p>
            <a:pPr marL="0" indent="0" algn="just">
              <a:buNone/>
            </a:pPr>
            <a:r>
              <a:rPr lang="ru-RU" dirty="0" smtClean="0"/>
              <a:t>Исторически уровень архитектуры команд развивался раньше других и сначала был единственным. В наши дни этот уровень называют «архитектурой» машины. Уровень архитектуры команд имеет особое значение: он является связующим звеном между аппаратным и программным обеспечением.</a:t>
            </a:r>
          </a:p>
          <a:p>
            <a:pPr marL="0" indent="0" algn="just">
              <a:buNone/>
            </a:pPr>
            <a:endParaRPr lang="ru-RU" dirty="0" smtClean="0"/>
          </a:p>
          <a:p>
            <a:pPr marL="0" indent="0" algn="just">
              <a:buNone/>
            </a:pPr>
            <a:r>
              <a:rPr lang="ru-RU" dirty="0" smtClean="0"/>
              <a:t>Все разработчики считают, что нужно транслировать программы, написанные на различных языках высокого уровня, в общую промежуточную форму – на уровень архитектуры команд – и соответственно конструировать аппаратное обеспечение, которое может непосредственно выполнять программы этого уровня (уровня архитектуры команд). Уровень архитектуры команд связывает компиляторы и аппаратное обеспечение, это язык, понятный и компиляторам и аппаратному обеспечению (рис. 7.1).</a:t>
            </a:r>
            <a:endParaRPr lang="ru-RU" dirty="0"/>
          </a:p>
        </p:txBody>
      </p:sp>
    </p:spTree>
    <p:extLst>
      <p:ext uri="{BB962C8B-B14F-4D97-AF65-F5344CB8AC3E}">
        <p14:creationId xmlns:p14="http://schemas.microsoft.com/office/powerpoint/2010/main" val="1730785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b="1" dirty="0"/>
              <a:t>WP</a:t>
            </a:r>
            <a:r>
              <a:rPr lang="ru-RU" dirty="0"/>
              <a:t> (защита записи, бит 16, </a:t>
            </a:r>
            <a:r>
              <a:rPr lang="ru-RU" dirty="0" err="1"/>
              <a:t>Intel</a:t>
            </a:r>
            <a:r>
              <a:rPr lang="ru-RU" dirty="0"/>
              <a:t> 486 ...) – защищает страницы пользовательского уровня (определенные только для чтения) от записи программой–супервизором, работающей на более высоком уровне привилегий. Если WP=0, то супервизор может осуществлять запись в пользовательские страницы, защищенные от записи.</a:t>
            </a:r>
          </a:p>
          <a:p>
            <a:pPr marL="0" indent="0" algn="just">
              <a:buNone/>
            </a:pPr>
            <a:r>
              <a:rPr lang="ru-RU" b="1" dirty="0"/>
              <a:t>AM</a:t>
            </a:r>
            <a:r>
              <a:rPr lang="ru-RU" dirty="0"/>
              <a:t> (маска выравнивания, бит 18, Intel486 ...) – если бит сброшен – контроль запрещен, а если установлен (совместно с флагом AC), то генерируется особая ситуация контроля выравнивания.</a:t>
            </a:r>
          </a:p>
          <a:p>
            <a:pPr marL="0" indent="0" algn="just">
              <a:buNone/>
            </a:pPr>
            <a:r>
              <a:rPr lang="ru-RU" dirty="0"/>
              <a:t>NW (запрет сквозной записи, бит 29, Intel486 ...) – предназначен для управления встроенной кэш-памятью.</a:t>
            </a:r>
          </a:p>
          <a:p>
            <a:pPr marL="0" indent="0" algn="just">
              <a:buNone/>
            </a:pPr>
            <a:r>
              <a:rPr lang="ru-RU" b="1" dirty="0"/>
              <a:t>CD</a:t>
            </a:r>
            <a:r>
              <a:rPr lang="ru-RU" dirty="0"/>
              <a:t> (разрешение работы кэш-памяти, бит 30, Intel486 ...) – если СВ =0, то работа внутренней кэш-памяти разрешена, в противном случае – запрещена.</a:t>
            </a:r>
          </a:p>
          <a:p>
            <a:pPr marL="0" indent="0" algn="just">
              <a:buNone/>
            </a:pPr>
            <a:r>
              <a:rPr lang="ru-RU" b="1" dirty="0"/>
              <a:t>PG</a:t>
            </a:r>
            <a:r>
              <a:rPr lang="ru-RU" dirty="0"/>
              <a:t> (включение страничного механизма, бит 31, Intel386...) – если PG=1, то страничный механизм включен, иначе –выключен. Используется только в защищенном режиме. Если этот бит установить в реальном режиме, то будет генерироваться ошибка общей защиты.</a:t>
            </a:r>
          </a:p>
          <a:p>
            <a:pPr marL="0" indent="0" algn="just">
              <a:buNone/>
            </a:pPr>
            <a:endParaRPr lang="ru-RU" dirty="0"/>
          </a:p>
        </p:txBody>
      </p:sp>
    </p:spTree>
    <p:extLst>
      <p:ext uri="{BB962C8B-B14F-4D97-AF65-F5344CB8AC3E}">
        <p14:creationId xmlns:p14="http://schemas.microsoft.com/office/powerpoint/2010/main" val="3064798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Autofit/>
          </a:bodyPr>
          <a:lstStyle/>
          <a:p>
            <a:pPr marL="0" indent="0" algn="just">
              <a:buNone/>
            </a:pPr>
            <a:r>
              <a:rPr lang="ru-RU" sz="1800" i="1" u="sng" dirty="0"/>
              <a:t>Регистр CR1</a:t>
            </a:r>
            <a:r>
              <a:rPr lang="ru-RU" sz="1800" dirty="0"/>
              <a:t> – зарезервирован</a:t>
            </a:r>
            <a:r>
              <a:rPr lang="ru-RU" sz="1800" dirty="0" smtClean="0"/>
              <a:t>.</a:t>
            </a:r>
            <a:endParaRPr lang="ru-RU" sz="1800" dirty="0"/>
          </a:p>
          <a:p>
            <a:pPr marL="0" indent="0" algn="just">
              <a:buNone/>
            </a:pPr>
            <a:r>
              <a:rPr lang="ru-RU" sz="1800" i="1" u="sng" dirty="0"/>
              <a:t>Регистр CR2.</a:t>
            </a:r>
            <a:r>
              <a:rPr lang="ru-RU" sz="1800" dirty="0"/>
              <a:t> Если включен механизм страничной адресации и генерируется особая ситуация (страничная ошибка), то в этом регистре будет полный 32-разрядный адрес, поступление которого в блок страничной адресации вызвало ошибку</a:t>
            </a:r>
            <a:r>
              <a:rPr lang="ru-RU" sz="1800" dirty="0" smtClean="0"/>
              <a:t>.</a:t>
            </a:r>
            <a:endParaRPr lang="ru-RU" sz="1800" dirty="0"/>
          </a:p>
          <a:p>
            <a:pPr marL="0" indent="0" algn="just">
              <a:buNone/>
            </a:pPr>
            <a:r>
              <a:rPr lang="ru-RU" sz="1800" i="1" u="sng" dirty="0" smtClean="0"/>
              <a:t>Регистр CR3.</a:t>
            </a:r>
            <a:r>
              <a:rPr lang="ru-RU" sz="1800" dirty="0" smtClean="0"/>
              <a:t> </a:t>
            </a:r>
            <a:r>
              <a:rPr lang="ru-RU" sz="1800" dirty="0"/>
              <a:t>При включенном страничном механизме (CR4.PAE=0) регистр CR3 (20 старших бит) содержат 20 старших бит физического адреса каталога страниц. Младшие 12 принимаются равными нулю. Начиная с процессора 486 используются еще два бита этого регистра (PWT и PCD), управляющие кэшированием. В процессорах (</a:t>
            </a:r>
            <a:r>
              <a:rPr lang="ru-RU" sz="1800" dirty="0" err="1"/>
              <a:t>Pentium</a:t>
            </a:r>
            <a:r>
              <a:rPr lang="ru-RU" sz="1800" dirty="0"/>
              <a:t> ...), которые поддерживают расширение физического адреса (CR4.PAE=1), в режиме расширенного адреса уже 27 разрядов содержат адрес таблицы указателей на каталоги страниц. Младшие 5 разрядов полагают равными 0</a:t>
            </a:r>
            <a:r>
              <a:rPr lang="ru-RU" sz="1800" dirty="0" smtClean="0"/>
              <a:t>.</a:t>
            </a:r>
            <a:endParaRPr lang="ru-RU" sz="1800" dirty="0"/>
          </a:p>
          <a:p>
            <a:pPr marL="0" indent="0" algn="just">
              <a:buNone/>
            </a:pPr>
            <a:r>
              <a:rPr lang="ru-RU" sz="1800" b="1" dirty="0"/>
              <a:t>PWT (сквозная запись страниц, бит 3, Intel486 ...)</a:t>
            </a:r>
            <a:r>
              <a:rPr lang="ru-RU" sz="1800" dirty="0"/>
              <a:t> – используется для управления кэшированием страниц</a:t>
            </a:r>
            <a:r>
              <a:rPr lang="ru-RU" sz="1800" dirty="0" smtClean="0"/>
              <a:t>.</a:t>
            </a:r>
            <a:endParaRPr lang="ru-RU" sz="1800" dirty="0"/>
          </a:p>
          <a:p>
            <a:pPr marL="0" indent="0" algn="just">
              <a:buNone/>
            </a:pPr>
            <a:r>
              <a:rPr lang="ru-RU" sz="1800" b="1" dirty="0"/>
              <a:t>PCD (запрещение кэширование страниц, бит 4, Intel486 ...)</a:t>
            </a:r>
            <a:r>
              <a:rPr lang="ru-RU" sz="1800" dirty="0"/>
              <a:t> – используется для управления кэшированием текущего каталога страниц</a:t>
            </a:r>
            <a:r>
              <a:rPr lang="ru-RU" sz="1800" dirty="0" smtClean="0"/>
              <a:t>.</a:t>
            </a:r>
          </a:p>
          <a:p>
            <a:pPr marL="0" indent="0" algn="just">
              <a:buNone/>
            </a:pPr>
            <a:endParaRPr lang="ru-RU" sz="1800" dirty="0"/>
          </a:p>
        </p:txBody>
      </p:sp>
      <p:pic>
        <p:nvPicPr>
          <p:cNvPr id="2" name="Рисунок 1"/>
          <p:cNvPicPr>
            <a:picLocks noChangeAspect="1"/>
          </p:cNvPicPr>
          <p:nvPr/>
        </p:nvPicPr>
        <p:blipFill>
          <a:blip r:embed="rId2"/>
          <a:stretch>
            <a:fillRect/>
          </a:stretch>
        </p:blipFill>
        <p:spPr>
          <a:xfrm>
            <a:off x="3180529" y="4790364"/>
            <a:ext cx="5830942" cy="783729"/>
          </a:xfrm>
          <a:prstGeom prst="rect">
            <a:avLst/>
          </a:prstGeom>
        </p:spPr>
      </p:pic>
    </p:spTree>
    <p:extLst>
      <p:ext uri="{BB962C8B-B14F-4D97-AF65-F5344CB8AC3E}">
        <p14:creationId xmlns:p14="http://schemas.microsoft.com/office/powerpoint/2010/main" val="533189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i="1" u="sng" dirty="0" smtClean="0"/>
              <a:t>Регистр CR4.</a:t>
            </a:r>
            <a:r>
              <a:rPr lang="ru-RU" dirty="0" smtClean="0"/>
              <a:t> </a:t>
            </a:r>
            <a:r>
              <a:rPr lang="ru-RU" dirty="0"/>
              <a:t>Обеспечивает включение/выключение самых разнообразных режимов и дополнительных возможностей процессора. Впервые был использован в процессоре </a:t>
            </a:r>
            <a:r>
              <a:rPr lang="ru-RU" dirty="0" err="1"/>
              <a:t>Pentium</a:t>
            </a:r>
            <a:r>
              <a:rPr lang="ru-RU" dirty="0"/>
              <a:t>. Различные модификации процессора обеспечивают различные наборы возможностей. Поэтому перед программированием любых битов этого регистра следует с помощью команды CPUID проверить наличие возможностей для конкретной модификации процессора</a:t>
            </a:r>
            <a:r>
              <a:rPr lang="ru-RU" dirty="0" smtClean="0"/>
              <a:t>.</a:t>
            </a:r>
          </a:p>
          <a:p>
            <a:pPr marL="0" indent="0" algn="just">
              <a:buNone/>
            </a:pPr>
            <a:endParaRPr lang="ru-RU" dirty="0"/>
          </a:p>
        </p:txBody>
      </p:sp>
    </p:spTree>
    <p:extLst>
      <p:ext uri="{BB962C8B-B14F-4D97-AF65-F5344CB8AC3E}">
        <p14:creationId xmlns:p14="http://schemas.microsoft.com/office/powerpoint/2010/main" val="4045303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b="1" dirty="0"/>
              <a:t>WME (расширение виртуального 8086 режима, бит 0, </a:t>
            </a:r>
            <a:r>
              <a:rPr lang="ru-RU" b="1" dirty="0" err="1"/>
              <a:t>Pentium</a:t>
            </a:r>
            <a:r>
              <a:rPr lang="ru-RU" b="1" dirty="0"/>
              <a:t> </a:t>
            </a:r>
            <a:r>
              <a:rPr lang="ru-RU" b="1" dirty="0" smtClean="0"/>
              <a:t>...)</a:t>
            </a:r>
            <a:endParaRPr lang="ru-RU" b="1" dirty="0"/>
          </a:p>
          <a:p>
            <a:pPr marL="0" indent="0" algn="just">
              <a:buNone/>
            </a:pPr>
            <a:r>
              <a:rPr lang="ru-RU" b="1" dirty="0"/>
              <a:t>PVI (виртуальные прерывания защищенного режима, бит 1, </a:t>
            </a:r>
            <a:r>
              <a:rPr lang="ru-RU" b="1" dirty="0" err="1"/>
              <a:t>Pentium</a:t>
            </a:r>
            <a:r>
              <a:rPr lang="ru-RU" b="1" dirty="0"/>
              <a:t> </a:t>
            </a:r>
            <a:r>
              <a:rPr lang="ru-RU" b="1" dirty="0" smtClean="0"/>
              <a:t>...)</a:t>
            </a:r>
            <a:endParaRPr lang="ru-RU" b="1" dirty="0"/>
          </a:p>
          <a:p>
            <a:pPr marL="0" indent="0" algn="just">
              <a:buNone/>
            </a:pPr>
            <a:r>
              <a:rPr lang="ru-RU" b="1" dirty="0"/>
              <a:t>TSD (ограничение маркера времени бит 2, </a:t>
            </a:r>
            <a:r>
              <a:rPr lang="ru-RU" b="1" dirty="0" err="1"/>
              <a:t>Pentium</a:t>
            </a:r>
            <a:r>
              <a:rPr lang="ru-RU" b="1" dirty="0"/>
              <a:t> </a:t>
            </a:r>
            <a:r>
              <a:rPr lang="ru-RU" b="1" dirty="0" smtClean="0"/>
              <a:t>...)</a:t>
            </a:r>
            <a:endParaRPr lang="ru-RU" b="1" dirty="0"/>
          </a:p>
          <a:p>
            <a:pPr marL="0" indent="0" algn="just">
              <a:buNone/>
            </a:pPr>
            <a:r>
              <a:rPr lang="ru-RU" b="1" dirty="0"/>
              <a:t>DE (расширение отладки бит 3, </a:t>
            </a:r>
            <a:r>
              <a:rPr lang="ru-RU" b="1" dirty="0" err="1"/>
              <a:t>Pentium</a:t>
            </a:r>
            <a:r>
              <a:rPr lang="ru-RU" b="1" dirty="0"/>
              <a:t> </a:t>
            </a:r>
            <a:r>
              <a:rPr lang="ru-RU" b="1" dirty="0" smtClean="0"/>
              <a:t>...)</a:t>
            </a:r>
            <a:endParaRPr lang="ru-RU" b="1" dirty="0"/>
          </a:p>
          <a:p>
            <a:pPr marL="0" indent="0" algn="just">
              <a:buNone/>
            </a:pPr>
            <a:r>
              <a:rPr lang="ru-RU" b="1" dirty="0"/>
              <a:t>PSE (расширение размера страниц, бит 4, </a:t>
            </a:r>
            <a:r>
              <a:rPr lang="ru-RU" b="1" dirty="0" err="1"/>
              <a:t>Pentium</a:t>
            </a:r>
            <a:r>
              <a:rPr lang="ru-RU" b="1" dirty="0"/>
              <a:t> ...)</a:t>
            </a:r>
            <a:r>
              <a:rPr lang="ru-RU" dirty="0"/>
              <a:t> Если бит установлен в 1, то разрешает использование страниц расширенного размера (4 или 2 Мб) в зависимости от текущей разрядности физического адреса. В противном случае размер страниц ограничен 4 Кб</a:t>
            </a:r>
            <a:r>
              <a:rPr lang="ru-RU" dirty="0" smtClean="0"/>
              <a:t>.</a:t>
            </a:r>
            <a:endParaRPr lang="ru-RU" dirty="0"/>
          </a:p>
          <a:p>
            <a:pPr marL="0" indent="0" algn="just">
              <a:buNone/>
            </a:pPr>
            <a:r>
              <a:rPr lang="ru-RU" b="1" dirty="0"/>
              <a:t>PAE (расширение физического адреса, бит 5, </a:t>
            </a:r>
            <a:r>
              <a:rPr lang="ru-RU" b="1" dirty="0" err="1"/>
              <a:t>Pentium</a:t>
            </a:r>
            <a:r>
              <a:rPr lang="ru-RU" b="1" dirty="0"/>
              <a:t> </a:t>
            </a:r>
            <a:r>
              <a:rPr lang="ru-RU" b="1" dirty="0" err="1"/>
              <a:t>Pro</a:t>
            </a:r>
            <a:r>
              <a:rPr lang="ru-RU" b="1" dirty="0"/>
              <a:t> ...)</a:t>
            </a:r>
            <a:r>
              <a:rPr lang="ru-RU" dirty="0"/>
              <a:t> – если бит установлен в 1, то разрешено использование 36-битной физической адресации</a:t>
            </a:r>
            <a:r>
              <a:rPr lang="ru-RU" dirty="0" smtClean="0"/>
              <a:t>.</a:t>
            </a:r>
            <a:endParaRPr lang="ru-RU" dirty="0"/>
          </a:p>
          <a:p>
            <a:pPr marL="0" indent="0" algn="just">
              <a:buNone/>
            </a:pPr>
            <a:r>
              <a:rPr lang="ru-RU" b="1" dirty="0"/>
              <a:t>MCE (расширение контроля машины, бит 6, </a:t>
            </a:r>
            <a:r>
              <a:rPr lang="ru-RU" b="1" dirty="0" err="1"/>
              <a:t>Pentium</a:t>
            </a:r>
            <a:r>
              <a:rPr lang="ru-RU" b="1" dirty="0"/>
              <a:t> </a:t>
            </a:r>
            <a:r>
              <a:rPr lang="ru-RU" b="1" dirty="0" smtClean="0"/>
              <a:t>...)</a:t>
            </a:r>
            <a:endParaRPr lang="ru-RU" b="1" dirty="0"/>
          </a:p>
          <a:p>
            <a:pPr marL="0" indent="0" algn="just">
              <a:buNone/>
            </a:pPr>
            <a:r>
              <a:rPr lang="ru-RU" b="1" dirty="0"/>
              <a:t>PGE (разрешение глобальных страниц, бит 7, </a:t>
            </a:r>
            <a:r>
              <a:rPr lang="ru-RU" b="1" dirty="0" err="1"/>
              <a:t>Pentium</a:t>
            </a:r>
            <a:r>
              <a:rPr lang="ru-RU" b="1" dirty="0"/>
              <a:t> </a:t>
            </a:r>
            <a:r>
              <a:rPr lang="ru-RU" b="1" dirty="0" err="1"/>
              <a:t>Pro</a:t>
            </a:r>
            <a:r>
              <a:rPr lang="ru-RU" b="1" dirty="0" smtClean="0"/>
              <a:t>...)</a:t>
            </a:r>
            <a:endParaRPr lang="ru-RU" b="1" dirty="0"/>
          </a:p>
          <a:p>
            <a:pPr marL="0" indent="0" algn="just">
              <a:buNone/>
            </a:pPr>
            <a:r>
              <a:rPr lang="ru-RU" b="1" dirty="0"/>
              <a:t>PCE (разрешение счетчика производительности, бит 8, </a:t>
            </a:r>
            <a:r>
              <a:rPr lang="ru-RU" b="1" dirty="0" err="1"/>
              <a:t>Pentium</a:t>
            </a:r>
            <a:r>
              <a:rPr lang="ru-RU" b="1" dirty="0"/>
              <a:t> </a:t>
            </a:r>
            <a:r>
              <a:rPr lang="ru-RU" b="1" dirty="0" err="1"/>
              <a:t>Pro</a:t>
            </a:r>
            <a:r>
              <a:rPr lang="ru-RU" b="1" dirty="0"/>
              <a:t> ...)</a:t>
            </a:r>
            <a:r>
              <a:rPr lang="ru-RU" dirty="0"/>
              <a:t> – предназначен для разрешения мониторинга производительности в пользовательских программах</a:t>
            </a:r>
            <a:r>
              <a:rPr lang="ru-RU" dirty="0" smtClean="0"/>
              <a:t>.</a:t>
            </a:r>
            <a:endParaRPr lang="ru-RU" dirty="0"/>
          </a:p>
          <a:p>
            <a:pPr marL="0" indent="0" algn="just">
              <a:buNone/>
            </a:pPr>
            <a:r>
              <a:rPr lang="ru-RU" b="1" dirty="0"/>
              <a:t>OSFXSR (использование команд быстрого охранения/восстановления, бит 9, </a:t>
            </a:r>
            <a:r>
              <a:rPr lang="ru-RU" b="1" dirty="0" err="1"/>
              <a:t>Pentium</a:t>
            </a:r>
            <a:r>
              <a:rPr lang="ru-RU" b="1" dirty="0"/>
              <a:t> II...)</a:t>
            </a:r>
            <a:r>
              <a:rPr lang="ru-RU" dirty="0"/>
              <a:t> используется для быстрого восстановления/сохранения состояния FPU/MMX/SIMD</a:t>
            </a:r>
            <a:r>
              <a:rPr lang="ru-RU" dirty="0" smtClean="0"/>
              <a:t>.</a:t>
            </a:r>
            <a:endParaRPr lang="ru-RU" dirty="0"/>
          </a:p>
          <a:p>
            <a:pPr marL="0" indent="0" algn="just">
              <a:buNone/>
            </a:pPr>
            <a:r>
              <a:rPr lang="ru-RU" b="1" dirty="0"/>
              <a:t>OSXMMEXCPT (разрешение особой ситуации SIMD, бит 10, </a:t>
            </a:r>
            <a:r>
              <a:rPr lang="ru-RU" b="1" dirty="0" err="1"/>
              <a:t>Pentium</a:t>
            </a:r>
            <a:r>
              <a:rPr lang="ru-RU" b="1" dirty="0"/>
              <a:t> III...)</a:t>
            </a:r>
            <a:r>
              <a:rPr lang="ru-RU" dirty="0"/>
              <a:t> – управляет реакцией процессора на SIMD-исключения</a:t>
            </a:r>
            <a:r>
              <a:rPr lang="ru-RU" dirty="0" smtClean="0"/>
              <a:t>.</a:t>
            </a:r>
          </a:p>
        </p:txBody>
      </p:sp>
    </p:spTree>
    <p:extLst>
      <p:ext uri="{BB962C8B-B14F-4D97-AF65-F5344CB8AC3E}">
        <p14:creationId xmlns:p14="http://schemas.microsoft.com/office/powerpoint/2010/main" val="3902294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b="1" dirty="0"/>
              <a:t>Отладочные регистры</a:t>
            </a:r>
          </a:p>
          <a:p>
            <a:pPr marL="0" indent="0" algn="just">
              <a:buNone/>
            </a:pPr>
            <a:r>
              <a:rPr lang="ru-RU" dirty="0"/>
              <a:t>Регистры отладки DR0 –DR3 содержат линейные адреса четырех точек останова. Регистры DR4, DR5 – зарезервированы.</a:t>
            </a:r>
          </a:p>
          <a:p>
            <a:pPr marL="0" indent="0" algn="just">
              <a:buNone/>
            </a:pPr>
            <a:r>
              <a:rPr lang="ru-RU" dirty="0"/>
              <a:t>DR6 содержит информацию о том, какая из точек останова вызвала особую ситуацию отладки.</a:t>
            </a:r>
          </a:p>
          <a:p>
            <a:pPr marL="0" indent="0" algn="just">
              <a:buNone/>
            </a:pPr>
            <a:r>
              <a:rPr lang="ru-RU" dirty="0" smtClean="0"/>
              <a:t>DR7 </a:t>
            </a:r>
            <a:r>
              <a:rPr lang="ru-RU" dirty="0"/>
              <a:t>устанавливает режимы срабатывания точек отладки; служат целям отладки.</a:t>
            </a:r>
          </a:p>
          <a:p>
            <a:pPr marL="0" indent="0" algn="just">
              <a:buNone/>
            </a:pPr>
            <a:r>
              <a:rPr lang="ru-RU" dirty="0"/>
              <a:t>Регистры TR6, TR7 для работы с кэш–памятью.</a:t>
            </a:r>
          </a:p>
          <a:p>
            <a:pPr marL="0" indent="0" algn="just">
              <a:buNone/>
            </a:pPr>
            <a:endParaRPr lang="ru-RU" dirty="0" smtClean="0"/>
          </a:p>
        </p:txBody>
      </p:sp>
    </p:spTree>
    <p:extLst>
      <p:ext uri="{BB962C8B-B14F-4D97-AF65-F5344CB8AC3E}">
        <p14:creationId xmlns:p14="http://schemas.microsoft.com/office/powerpoint/2010/main" val="2815274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b="1" dirty="0"/>
              <a:t>Регистры </a:t>
            </a:r>
            <a:r>
              <a:rPr lang="ru-RU" b="1" dirty="0" smtClean="0"/>
              <a:t>FPU</a:t>
            </a:r>
            <a:endParaRPr lang="ru-RU" b="1" dirty="0"/>
          </a:p>
          <a:p>
            <a:pPr marL="0" indent="0" algn="just">
              <a:buNone/>
            </a:pPr>
            <a:r>
              <a:rPr lang="ru-RU" dirty="0"/>
              <a:t>Первые процессоры архитектуры х86 не поддерживали напрямую вычисления с плавающей точкой. Фирмой </a:t>
            </a:r>
            <a:r>
              <a:rPr lang="ru-RU" dirty="0" err="1"/>
              <a:t>Intel</a:t>
            </a:r>
            <a:r>
              <a:rPr lang="ru-RU" dirty="0"/>
              <a:t> выпускались отдельные устройства (микросхемы), именуемые сопроцессором (8087, 80287, 80387), реализующие такие вычисления. Сейчас FPU встраивается в сам процессор. Тем не менее, поскольку в х86 сопроцессор представляет собой отдельное устройство, необходимо представлять специфику его работы.</a:t>
            </a:r>
          </a:p>
          <a:p>
            <a:pPr marL="0" indent="0" algn="just">
              <a:buNone/>
            </a:pPr>
            <a:endParaRPr lang="ru-RU" dirty="0"/>
          </a:p>
          <a:p>
            <a:pPr marL="0" indent="0" algn="just">
              <a:buNone/>
            </a:pPr>
            <a:r>
              <a:rPr lang="ru-RU" dirty="0"/>
              <a:t>Сопроцессор подключается к системной шине параллельно с центральным (основным) процессором и может работать только с ним. Он не имеет своей индивидуальной программы и не может осуществлять выборку команд. Команды сопроцессора находятся в общем потоке команд. Если выбранная команда является командой центрального процессора, он выполняет ее обычным образом, а сопроцессор не привлекается. Когда выбирается команда сопроцессора, действие центрального процессора зависит от специфики конкретной команды. Если команда не связана с обращением к памяти, ЦП ее игнорирует, и переходит к следующей команде. Но если команда требует обращения к памяти, ЦП вычисляет адрес операнда и обращается к памяти, но адрес и данные «перехватывает» сопроцессор. После этого сопроцессор реализует конкретные действия по выполнению команды. Они могут производиться </a:t>
            </a:r>
            <a:r>
              <a:rPr lang="ru-RU" i="1" u="sng" dirty="0"/>
              <a:t>параллельно</a:t>
            </a:r>
            <a:r>
              <a:rPr lang="ru-RU" dirty="0"/>
              <a:t> с дальнейшими действиями центрального процессора. Этот параллелизм требует некоторой </a:t>
            </a:r>
            <a:r>
              <a:rPr lang="ru-RU" i="1" u="sng" dirty="0"/>
              <a:t>синхронизации</a:t>
            </a:r>
            <a:r>
              <a:rPr lang="ru-RU" dirty="0"/>
              <a:t> действий ЦП и сопроцессора.</a:t>
            </a:r>
            <a:endParaRPr lang="ru-RU" dirty="0" smtClean="0"/>
          </a:p>
        </p:txBody>
      </p:sp>
    </p:spTree>
    <p:extLst>
      <p:ext uri="{BB962C8B-B14F-4D97-AF65-F5344CB8AC3E}">
        <p14:creationId xmlns:p14="http://schemas.microsoft.com/office/powerpoint/2010/main" val="228025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i="1" u="sng" dirty="0"/>
              <a:t>Синхронизация по командам</a:t>
            </a:r>
            <a:r>
              <a:rPr lang="ru-RU" dirty="0"/>
              <a:t>. Когда ЦП выбирает для выполнения команду сопроцессора, последний может быть занят выполнением своей предыдущей команды. Следовательно, перед каждой командой сопроцессора должна находиться специальная команда ЦП, которая только проверяет состояние сопроцессора и, если он занят, переводит ЦП в состояние ожидания (эти команды имеют мнемоники WAIT, FWAIT). Обычно ассемблер вставляет эти команды автоматически</a:t>
            </a:r>
            <a:r>
              <a:rPr lang="ru-RU" dirty="0" smtClean="0"/>
              <a:t>).</a:t>
            </a:r>
            <a:endParaRPr lang="ru-RU" dirty="0"/>
          </a:p>
          <a:p>
            <a:pPr marL="0" indent="0" algn="just">
              <a:buNone/>
            </a:pPr>
            <a:r>
              <a:rPr lang="ru-RU" i="1" u="sng" dirty="0"/>
              <a:t>Синхронизация данных</a:t>
            </a:r>
            <a:r>
              <a:rPr lang="ru-RU" dirty="0"/>
              <a:t>. Если выполняемая сопроцессором команда записывает операнд в ячейку памяти перед последующей командой центрального процессора, которая обращается к той же ячейке, также необходима команда проверки состояния сопроцессора. Ассемблер учесть такие ситуации не может, поэтому ответственность за их использование ложится на программиста</a:t>
            </a:r>
            <a:r>
              <a:rPr lang="ru-RU" dirty="0" smtClean="0"/>
              <a:t>.</a:t>
            </a:r>
            <a:endParaRPr lang="ru-RU" dirty="0"/>
          </a:p>
          <a:p>
            <a:pPr marL="0" indent="0" algn="just">
              <a:buNone/>
            </a:pPr>
            <a:r>
              <a:rPr lang="ru-RU" dirty="0"/>
              <a:t>FPU x86 опирается на стековую организацию, особенности и преимущества которой уже обсуждались. Программная модель FPU представлена на рис. 7.9</a:t>
            </a:r>
            <a:r>
              <a:rPr lang="ru-RU" dirty="0" smtClean="0"/>
              <a:t>.</a:t>
            </a:r>
            <a:endParaRPr lang="ru-RU" dirty="0"/>
          </a:p>
          <a:p>
            <a:pPr marL="0" indent="0" algn="just">
              <a:buNone/>
            </a:pPr>
            <a:r>
              <a:rPr lang="ru-RU" dirty="0"/>
              <a:t>Основу программной модели составляет регистровый стек из 8 80-разрядных регистров R0–R7, называемых также численными или арифметическими регистрами. В них хранятся числа в так называемом расширенном вещественном формате. В любой момент трехразрядное поле TOP (</a:t>
            </a:r>
            <a:r>
              <a:rPr lang="ru-RU" dirty="0" err="1"/>
              <a:t>top</a:t>
            </a:r>
            <a:r>
              <a:rPr lang="ru-RU" dirty="0"/>
              <a:t> </a:t>
            </a:r>
            <a:r>
              <a:rPr lang="ru-RU" dirty="0" err="1"/>
              <a:t>of</a:t>
            </a:r>
            <a:r>
              <a:rPr lang="ru-RU" dirty="0"/>
              <a:t> </a:t>
            </a:r>
            <a:r>
              <a:rPr lang="ru-RU" dirty="0" err="1"/>
              <a:t>stack</a:t>
            </a:r>
            <a:r>
              <a:rPr lang="ru-RU" dirty="0"/>
              <a:t>) в слове состояния SW определяет регистр, являющейся вершиной стека и обозначаемый ST(0) или ST. Пример приведен на рис. 7.10. Здесь вершина стека R3 (ST(0)), регистр R4 –это ST(1), регистр R2 в самом низу стека и обозначается ST(7). Команды в FPU рассчитаны на такую относительную адресацию.</a:t>
            </a:r>
            <a:endParaRPr lang="ru-RU" dirty="0" smtClean="0"/>
          </a:p>
        </p:txBody>
      </p:sp>
    </p:spTree>
    <p:extLst>
      <p:ext uri="{BB962C8B-B14F-4D97-AF65-F5344CB8AC3E}">
        <p14:creationId xmlns:p14="http://schemas.microsoft.com/office/powerpoint/2010/main" val="653511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400" dirty="0"/>
              <a:t>Операция загрузки в стек декремент поля TOP и загружает данные в новую вершину, извлечение из стека действует наоборот</a:t>
            </a:r>
            <a:r>
              <a:rPr lang="ru-RU" sz="2400" dirty="0" smtClean="0"/>
              <a:t>.</a:t>
            </a:r>
            <a:endParaRPr lang="ru-RU" sz="2400" dirty="0"/>
          </a:p>
          <a:p>
            <a:pPr marL="0" indent="0" algn="just">
              <a:buNone/>
            </a:pPr>
            <a:r>
              <a:rPr lang="ru-RU" sz="2400" dirty="0"/>
              <a:t>Особенностями этого регистрового стека является следующее: стек имеет кольцевую структуру; контроль использования стека должен осуществлять сам программист; в командах допускается явное и неявное обращение к регистрам стека с модификацией и без модификации поля TOP. </a:t>
            </a:r>
            <a:endParaRPr lang="ru-RU" sz="2400" dirty="0" smtClean="0"/>
          </a:p>
        </p:txBody>
      </p:sp>
      <p:pic>
        <p:nvPicPr>
          <p:cNvPr id="2" name="Рисунок 1"/>
          <p:cNvPicPr>
            <a:picLocks noChangeAspect="1"/>
          </p:cNvPicPr>
          <p:nvPr/>
        </p:nvPicPr>
        <p:blipFill>
          <a:blip r:embed="rId2"/>
          <a:stretch>
            <a:fillRect/>
          </a:stretch>
        </p:blipFill>
        <p:spPr>
          <a:xfrm>
            <a:off x="3021643" y="2813905"/>
            <a:ext cx="6148713" cy="3771140"/>
          </a:xfrm>
          <a:prstGeom prst="rect">
            <a:avLst/>
          </a:prstGeom>
        </p:spPr>
      </p:pic>
    </p:spTree>
    <p:extLst>
      <p:ext uri="{BB962C8B-B14F-4D97-AF65-F5344CB8AC3E}">
        <p14:creationId xmlns:p14="http://schemas.microsoft.com/office/powerpoint/2010/main" val="2671170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000" dirty="0"/>
              <a:t>С каждым регистром стека ассоциируется двухбитный тег (признак) совокупность которых образует слово тегов TW. Тег регистра R0 находится в младших битах этого слова, а тег регистра R7 – в старших. Тег в общем виде показывает, что содержится в соот­ветствующем регистре:  </a:t>
            </a:r>
          </a:p>
          <a:p>
            <a:pPr marL="0" indent="0" algn="just">
              <a:buNone/>
            </a:pPr>
            <a:r>
              <a:rPr lang="ru-RU" sz="2000" dirty="0"/>
              <a:t>1.     00 – допустимое ненулевое число</a:t>
            </a:r>
            <a:r>
              <a:rPr lang="ru-RU" sz="2000" dirty="0" smtClean="0"/>
              <a:t>;</a:t>
            </a:r>
            <a:endParaRPr lang="ru-RU" sz="2000" dirty="0"/>
          </a:p>
          <a:p>
            <a:pPr marL="0" indent="0" algn="just">
              <a:buNone/>
            </a:pPr>
            <a:r>
              <a:rPr lang="ru-RU" sz="2000" dirty="0"/>
              <a:t>2.     01 – нуль</a:t>
            </a:r>
            <a:r>
              <a:rPr lang="ru-RU" sz="2000" dirty="0" smtClean="0"/>
              <a:t>;</a:t>
            </a:r>
            <a:endParaRPr lang="ru-RU" sz="2000" dirty="0"/>
          </a:p>
          <a:p>
            <a:pPr marL="0" indent="0" algn="just">
              <a:buNone/>
            </a:pPr>
            <a:r>
              <a:rPr lang="ru-RU" sz="2000" dirty="0"/>
              <a:t>3.     10 – специальное значение (о них позже</a:t>
            </a:r>
            <a:r>
              <a:rPr lang="ru-RU" sz="2000" dirty="0" smtClean="0"/>
              <a:t>);</a:t>
            </a:r>
            <a:endParaRPr lang="ru-RU" sz="2000" dirty="0"/>
          </a:p>
          <a:p>
            <a:pPr marL="0" indent="0" algn="just">
              <a:buNone/>
            </a:pPr>
            <a:r>
              <a:rPr lang="ru-RU" sz="2000" dirty="0"/>
              <a:t>4.     11 – пустой регистр.</a:t>
            </a:r>
            <a:endParaRPr lang="ru-RU" sz="2000" dirty="0" smtClean="0"/>
          </a:p>
        </p:txBody>
      </p:sp>
      <p:pic>
        <p:nvPicPr>
          <p:cNvPr id="2" name="Рисунок 1"/>
          <p:cNvPicPr>
            <a:picLocks noChangeAspect="1"/>
          </p:cNvPicPr>
          <p:nvPr/>
        </p:nvPicPr>
        <p:blipFill>
          <a:blip r:embed="rId2"/>
          <a:stretch>
            <a:fillRect/>
          </a:stretch>
        </p:blipFill>
        <p:spPr>
          <a:xfrm>
            <a:off x="5111694" y="3354613"/>
            <a:ext cx="1968611" cy="2942445"/>
          </a:xfrm>
          <a:prstGeom prst="rect">
            <a:avLst/>
          </a:prstGeom>
        </p:spPr>
      </p:pic>
    </p:spTree>
    <p:extLst>
      <p:ext uri="{BB962C8B-B14F-4D97-AF65-F5344CB8AC3E}">
        <p14:creationId xmlns:p14="http://schemas.microsoft.com/office/powerpoint/2010/main" val="1709575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000" dirty="0"/>
              <a:t>При своей инициализации FPU записывает 11 во все теги регистров, отмечая регистры как пустые. Попытка обращения к такому регистру вызывает особый случай (прерывание). Регистры CW, SW будут рассмотрены позже; регистры IP и DP используются в процедурах при обработке особых случаев</a:t>
            </a:r>
            <a:r>
              <a:rPr lang="ru-RU" sz="2000" dirty="0" smtClean="0"/>
              <a:t>.</a:t>
            </a:r>
            <a:endParaRPr lang="ru-RU" sz="2000" dirty="0"/>
          </a:p>
          <a:p>
            <a:pPr marL="0" indent="0" algn="just">
              <a:buNone/>
            </a:pPr>
            <a:r>
              <a:rPr lang="ru-RU" sz="2000" dirty="0"/>
              <a:t>Устройство FPU имеет два </a:t>
            </a:r>
            <a:r>
              <a:rPr lang="ru-RU" sz="2000" dirty="0" err="1"/>
              <a:t>программно</a:t>
            </a:r>
            <a:r>
              <a:rPr lang="ru-RU" sz="2000" dirty="0"/>
              <a:t>–доступных 16-разрядных регистра, содержимое которых определяет режим его работы и текущее состояние. Регистры представлены на рис. 7.11.</a:t>
            </a:r>
            <a:endParaRPr lang="ru-RU" sz="2000" dirty="0" smtClean="0"/>
          </a:p>
        </p:txBody>
      </p:sp>
      <p:pic>
        <p:nvPicPr>
          <p:cNvPr id="2" name="Рисунок 1"/>
          <p:cNvPicPr>
            <a:picLocks noChangeAspect="1"/>
          </p:cNvPicPr>
          <p:nvPr/>
        </p:nvPicPr>
        <p:blipFill>
          <a:blip r:embed="rId2"/>
          <a:stretch>
            <a:fillRect/>
          </a:stretch>
        </p:blipFill>
        <p:spPr>
          <a:xfrm>
            <a:off x="1437373" y="2924054"/>
            <a:ext cx="9317254" cy="1207599"/>
          </a:xfrm>
          <a:prstGeom prst="rect">
            <a:avLst/>
          </a:prstGeom>
        </p:spPr>
      </p:pic>
    </p:spTree>
    <p:extLst>
      <p:ext uri="{BB962C8B-B14F-4D97-AF65-F5344CB8AC3E}">
        <p14:creationId xmlns:p14="http://schemas.microsoft.com/office/powerpoint/2010/main" val="3842405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2169994" y="1201003"/>
            <a:ext cx="7913756" cy="4273428"/>
          </a:xfrm>
          <a:prstGeom prst="rect">
            <a:avLst/>
          </a:prstGeom>
        </p:spPr>
      </p:pic>
    </p:spTree>
    <p:extLst>
      <p:ext uri="{BB962C8B-B14F-4D97-AF65-F5344CB8AC3E}">
        <p14:creationId xmlns:p14="http://schemas.microsoft.com/office/powerpoint/2010/main" val="4000734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sz="2000" dirty="0"/>
              <a:t>Слово управления CW. Определяет для FPU варианты обработки численных данных. Шесть младших разрядов представляют собой индивидуальные маски особых случаев, т.е. необычных и ошибочных ситуаций, обнаруживаемых устройством FPU при выполнении программы. К битам маски относятся</a:t>
            </a:r>
            <a:r>
              <a:rPr lang="ru-RU" sz="2000" dirty="0" smtClean="0"/>
              <a:t>:</a:t>
            </a:r>
            <a:endParaRPr lang="ru-RU" sz="2000" dirty="0"/>
          </a:p>
          <a:p>
            <a:pPr marL="0" indent="0" algn="just">
              <a:buNone/>
            </a:pPr>
            <a:r>
              <a:rPr lang="ru-RU" sz="2000" dirty="0"/>
              <a:t>1.  PM – маска точности (истинный результат операции не представим в формате получателя</a:t>
            </a:r>
            <a:r>
              <a:rPr lang="ru-RU" sz="2000" dirty="0" smtClean="0"/>
              <a:t>;</a:t>
            </a:r>
            <a:endParaRPr lang="ru-RU" sz="2000" dirty="0"/>
          </a:p>
          <a:p>
            <a:pPr marL="0" indent="0" algn="just">
              <a:buNone/>
            </a:pPr>
            <a:r>
              <a:rPr lang="ru-RU" sz="2000" dirty="0"/>
              <a:t>2.  UM – маска анти переполнения</a:t>
            </a:r>
            <a:r>
              <a:rPr lang="ru-RU" sz="2000" dirty="0" smtClean="0"/>
              <a:t>;</a:t>
            </a:r>
            <a:endParaRPr lang="ru-RU" sz="2000" dirty="0"/>
          </a:p>
          <a:p>
            <a:pPr marL="0" indent="0" algn="just">
              <a:buNone/>
            </a:pPr>
            <a:r>
              <a:rPr lang="ru-RU" sz="2000" dirty="0"/>
              <a:t>3.  OM – маска переполнения</a:t>
            </a:r>
            <a:r>
              <a:rPr lang="ru-RU" sz="2000" dirty="0" smtClean="0"/>
              <a:t>:</a:t>
            </a:r>
            <a:endParaRPr lang="ru-RU" sz="2000" dirty="0"/>
          </a:p>
          <a:p>
            <a:pPr marL="0" indent="0" algn="just">
              <a:buNone/>
            </a:pPr>
            <a:r>
              <a:rPr lang="ru-RU" sz="2000" dirty="0"/>
              <a:t>4.  ZM – маска деления на ноль</a:t>
            </a:r>
            <a:r>
              <a:rPr lang="ru-RU" sz="2000" dirty="0" smtClean="0"/>
              <a:t>;</a:t>
            </a:r>
            <a:endParaRPr lang="ru-RU" sz="2000" dirty="0"/>
          </a:p>
          <a:p>
            <a:pPr marL="0" indent="0" algn="just">
              <a:buNone/>
            </a:pPr>
            <a:r>
              <a:rPr lang="ru-RU" sz="2000" dirty="0"/>
              <a:t>5.  DM – маска </a:t>
            </a:r>
            <a:r>
              <a:rPr lang="ru-RU" sz="2000" dirty="0" err="1"/>
              <a:t>денормализованного</a:t>
            </a:r>
            <a:r>
              <a:rPr lang="ru-RU" sz="2000" dirty="0"/>
              <a:t> операнда</a:t>
            </a:r>
            <a:r>
              <a:rPr lang="ru-RU" sz="2000" dirty="0" smtClean="0"/>
              <a:t>;</a:t>
            </a:r>
            <a:endParaRPr lang="ru-RU" sz="2000" dirty="0"/>
          </a:p>
          <a:p>
            <a:pPr marL="457200" indent="-457200" algn="just">
              <a:buAutoNum type="arabicPeriod" startAt="6"/>
            </a:pPr>
            <a:r>
              <a:rPr lang="ru-RU" sz="2000" dirty="0" smtClean="0"/>
              <a:t>ID </a:t>
            </a:r>
            <a:r>
              <a:rPr lang="ru-RU" sz="2000" dirty="0"/>
              <a:t>– маска </a:t>
            </a:r>
            <a:r>
              <a:rPr lang="ru-RU" sz="2000" dirty="0" smtClean="0"/>
              <a:t>недействительной </a:t>
            </a:r>
            <a:r>
              <a:rPr lang="ru-RU" sz="2000" dirty="0"/>
              <a:t>функции</a:t>
            </a:r>
            <a:r>
              <a:rPr lang="ru-RU" sz="2000" dirty="0" smtClean="0"/>
              <a:t>.</a:t>
            </a:r>
          </a:p>
          <a:p>
            <a:pPr marL="0" indent="0" algn="just">
              <a:buNone/>
            </a:pPr>
            <a:r>
              <a:rPr lang="ru-RU" sz="2000" dirty="0"/>
              <a:t>Если любой из этих бит установлен в состояние 1, то возникновение соответствующего особого случая не будет вызывать прерывания процессора; в противном случае – будет</a:t>
            </a:r>
            <a:r>
              <a:rPr lang="ru-RU" sz="2000" dirty="0" smtClean="0"/>
              <a:t>.</a:t>
            </a:r>
            <a:endParaRPr lang="ru-RU" sz="2000" dirty="0"/>
          </a:p>
          <a:p>
            <a:pPr marL="0" indent="0" algn="just">
              <a:buNone/>
            </a:pPr>
            <a:r>
              <a:rPr lang="ru-RU" sz="2000" dirty="0"/>
              <a:t> Поясним понятие недействительной операции — сюда могут относиться корень квадратный из отрицательного числа и т.д</a:t>
            </a:r>
            <a:r>
              <a:rPr lang="ru-RU" sz="2000" dirty="0" smtClean="0"/>
              <a:t>.</a:t>
            </a:r>
            <a:endParaRPr lang="ru-RU" sz="2000" dirty="0"/>
          </a:p>
          <a:p>
            <a:pPr marL="0" indent="0" algn="just">
              <a:buNone/>
            </a:pPr>
            <a:r>
              <a:rPr lang="ru-RU" sz="2000" i="1" u="sng" dirty="0"/>
              <a:t>Управление точностью</a:t>
            </a:r>
            <a:r>
              <a:rPr lang="ru-RU" sz="2000" dirty="0"/>
              <a:t>. Поле PC (2 байта) определяет точность вычислений 24 бита (PC = 00), 53 бита (10) и 64 бита (11). По умолчанию используется 64 бита</a:t>
            </a:r>
            <a:r>
              <a:rPr lang="ru-RU" sz="2000" dirty="0" smtClean="0"/>
              <a:t>.</a:t>
            </a:r>
            <a:endParaRPr lang="ru-RU" sz="2000" dirty="0"/>
          </a:p>
          <a:p>
            <a:pPr marL="0" indent="0" algn="just">
              <a:buNone/>
            </a:pPr>
            <a:r>
              <a:rPr lang="ru-RU" sz="2000" i="1" u="sng" dirty="0"/>
              <a:t>Управление округлением</a:t>
            </a:r>
            <a:r>
              <a:rPr lang="ru-RU" sz="2000" dirty="0"/>
              <a:t>. Устройство FPU имеет четыре режима округления, выбираемые полем RC слова управления</a:t>
            </a:r>
            <a:r>
              <a:rPr lang="ru-RU" sz="2000" dirty="0" smtClean="0"/>
              <a:t>:</a:t>
            </a:r>
            <a:endParaRPr lang="ru-RU" sz="2000" dirty="0"/>
          </a:p>
          <a:p>
            <a:pPr marL="0" indent="0" algn="just">
              <a:buNone/>
            </a:pPr>
            <a:r>
              <a:rPr lang="ru-RU" sz="2000" dirty="0"/>
              <a:t>00 – округление к ближнему</a:t>
            </a:r>
            <a:r>
              <a:rPr lang="ru-RU" sz="2000" dirty="0" smtClean="0"/>
              <a:t>;</a:t>
            </a:r>
            <a:endParaRPr lang="ru-RU" sz="2000" dirty="0"/>
          </a:p>
          <a:p>
            <a:pPr marL="0" indent="0" algn="just">
              <a:buNone/>
            </a:pPr>
            <a:r>
              <a:rPr lang="ru-RU" sz="2000" dirty="0"/>
              <a:t>01 – округление вниз (к -∞</a:t>
            </a:r>
            <a:r>
              <a:rPr lang="ru-RU" sz="2000" dirty="0" smtClean="0"/>
              <a:t>);</a:t>
            </a:r>
            <a:endParaRPr lang="ru-RU" sz="2000" dirty="0"/>
          </a:p>
          <a:p>
            <a:pPr marL="0" indent="0" algn="just">
              <a:buNone/>
            </a:pPr>
            <a:r>
              <a:rPr lang="ru-RU" sz="2000" dirty="0"/>
              <a:t>10 – округление вверх (к +∞</a:t>
            </a:r>
            <a:r>
              <a:rPr lang="ru-RU" sz="2000" dirty="0" smtClean="0"/>
              <a:t>);</a:t>
            </a:r>
            <a:endParaRPr lang="ru-RU" sz="2000" dirty="0"/>
          </a:p>
          <a:p>
            <a:pPr marL="0" indent="0" algn="just">
              <a:buNone/>
            </a:pPr>
            <a:r>
              <a:rPr lang="ru-RU" sz="2000" dirty="0"/>
              <a:t>11 – усечение (к 0).</a:t>
            </a:r>
            <a:endParaRPr lang="ru-RU" sz="2000" dirty="0" smtClean="0"/>
          </a:p>
        </p:txBody>
      </p:sp>
    </p:spTree>
    <p:extLst>
      <p:ext uri="{BB962C8B-B14F-4D97-AF65-F5344CB8AC3E}">
        <p14:creationId xmlns:p14="http://schemas.microsoft.com/office/powerpoint/2010/main" val="1786757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dirty="0"/>
              <a:t>По умолчанию принимается округление к ближнему</a:t>
            </a:r>
            <a:r>
              <a:rPr lang="ru-RU" dirty="0" smtClean="0"/>
              <a:t>.</a:t>
            </a:r>
            <a:endParaRPr lang="ru-RU" dirty="0"/>
          </a:p>
          <a:p>
            <a:pPr marL="0" indent="0" algn="just">
              <a:buNone/>
            </a:pPr>
            <a:r>
              <a:rPr lang="ru-RU" dirty="0"/>
              <a:t>Слово состояния SW. Занимает 16 бит и отражает общее состояние устройства FPU. В слове состояния SW младшие 6 бит отведены для регистрации особых случаев; назначение этих бит аналогично слову CW. При обнаружении любого из незамаскированных особых случаев устройство FPU устанавливает в состояние 1 соответствующий флажок и вызывает прерывание ЦП</a:t>
            </a:r>
            <a:r>
              <a:rPr lang="ru-RU" dirty="0" smtClean="0"/>
              <a:t>.</a:t>
            </a:r>
            <a:endParaRPr lang="ru-RU" dirty="0"/>
          </a:p>
          <a:p>
            <a:pPr marL="0" indent="0" algn="just">
              <a:buNone/>
            </a:pPr>
            <a:r>
              <a:rPr lang="ru-RU" dirty="0"/>
              <a:t>Бит SF нарушения стека предназначен для того, чтобы регистрировать ошибки в работе регистрового стека. Устройство FPU устанавливает его в состояние 1, если команда вызывает переполнение стека (особый случай недействительной операции</a:t>
            </a:r>
            <a:r>
              <a:rPr lang="ru-RU" dirty="0" smtClean="0"/>
              <a:t>).</a:t>
            </a:r>
            <a:endParaRPr lang="ru-RU" dirty="0"/>
          </a:p>
          <a:p>
            <a:pPr marL="0" indent="0" algn="just">
              <a:buNone/>
            </a:pPr>
            <a:r>
              <a:rPr lang="ru-RU" dirty="0"/>
              <a:t>Биты C0–C3 кода условия похожи на арифметические флажки центрального процессора в регистре EFLAGS. Они регистрируют особенности результатов команд сравнения. Эти биты, в основном, применяются для условных переходов. Команда FSTSW AX передает слово состояния в регистр AX. Затем командой SAHF модно переместить биты C0 –C3 и биты флажков</a:t>
            </a:r>
            <a:r>
              <a:rPr lang="ru-RU" dirty="0" smtClean="0"/>
              <a:t>.</a:t>
            </a:r>
            <a:endParaRPr lang="ru-RU" dirty="0"/>
          </a:p>
          <a:p>
            <a:pPr marL="0" indent="0" algn="just">
              <a:buNone/>
            </a:pPr>
            <a:r>
              <a:rPr lang="ru-RU" dirty="0"/>
              <a:t>Трехадресное поле вершины стека TOP показывает, какой из внутренних регистров данных является текущей вершиной стека</a:t>
            </a:r>
            <a:r>
              <a:rPr lang="ru-RU" dirty="0" smtClean="0"/>
              <a:t>.</a:t>
            </a:r>
            <a:endParaRPr lang="ru-RU" dirty="0"/>
          </a:p>
          <a:p>
            <a:pPr marL="0" indent="0" algn="just">
              <a:buNone/>
            </a:pPr>
            <a:r>
              <a:rPr lang="ru-RU" dirty="0"/>
              <a:t>Бит B занятости служит для совместимости с 8087 (совпадает с E</a:t>
            </a:r>
            <a:endParaRPr lang="ru-RU" dirty="0" smtClean="0"/>
          </a:p>
        </p:txBody>
      </p:sp>
    </p:spTree>
    <p:extLst>
      <p:ext uri="{BB962C8B-B14F-4D97-AF65-F5344CB8AC3E}">
        <p14:creationId xmlns:p14="http://schemas.microsoft.com/office/powerpoint/2010/main" val="520412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7.2.2. Технология </a:t>
            </a:r>
            <a:r>
              <a:rPr lang="en-US" b="1" dirty="0" smtClean="0"/>
              <a:t>MMX</a:t>
            </a:r>
            <a:endParaRPr lang="ru-RU" b="1" dirty="0"/>
          </a:p>
        </p:txBody>
      </p:sp>
      <p:sp>
        <p:nvSpPr>
          <p:cNvPr id="3" name="Объект 2"/>
          <p:cNvSpPr>
            <a:spLocks noGrp="1"/>
          </p:cNvSpPr>
          <p:nvPr>
            <p:ph idx="1"/>
          </p:nvPr>
        </p:nvSpPr>
        <p:spPr>
          <a:xfrm>
            <a:off x="838200" y="1501254"/>
            <a:ext cx="10515600" cy="4675709"/>
          </a:xfrm>
        </p:spPr>
        <p:txBody>
          <a:bodyPr>
            <a:normAutofit fontScale="92500"/>
          </a:bodyPr>
          <a:lstStyle/>
          <a:p>
            <a:pPr marL="0" indent="0" algn="just">
              <a:buNone/>
            </a:pPr>
            <a:r>
              <a:rPr lang="ru-RU" dirty="0"/>
              <a:t>Технология MMX ориентирована на приложения мультимедиа, 2D/3D-графику и коммуникации. Это расширение базовой архитектуры появилось только после второго поколения процессоров </a:t>
            </a:r>
            <a:r>
              <a:rPr lang="ru-RU" dirty="0" err="1"/>
              <a:t>Pentium</a:t>
            </a:r>
            <a:r>
              <a:rPr lang="ru-RU" dirty="0"/>
              <a:t>. Основная идея ММХ заключается в одновременной обработке нескольких элементов данных за одну инструкцию —технология SIMD (</a:t>
            </a:r>
            <a:r>
              <a:rPr lang="ru-RU" dirty="0" err="1"/>
              <a:t>Single</a:t>
            </a:r>
            <a:r>
              <a:rPr lang="ru-RU" dirty="0"/>
              <a:t> </a:t>
            </a:r>
            <a:r>
              <a:rPr lang="ru-RU" dirty="0" err="1"/>
              <a:t>Instruction</a:t>
            </a:r>
            <a:r>
              <a:rPr lang="ru-RU" dirty="0"/>
              <a:t>–</a:t>
            </a:r>
            <a:r>
              <a:rPr lang="ru-RU" dirty="0" err="1"/>
              <a:t>Multiple</a:t>
            </a:r>
            <a:r>
              <a:rPr lang="ru-RU" dirty="0"/>
              <a:t> </a:t>
            </a:r>
            <a:r>
              <a:rPr lang="ru-RU" dirty="0" err="1"/>
              <a:t>Data</a:t>
            </a:r>
            <a:r>
              <a:rPr lang="ru-RU" dirty="0"/>
              <a:t>). Расширение ММХ использует новые типы упакованных целочисленных данных</a:t>
            </a:r>
            <a:r>
              <a:rPr lang="ru-RU" dirty="0" smtClean="0"/>
              <a:t>:</a:t>
            </a:r>
            <a:endParaRPr lang="ru-RU" dirty="0"/>
          </a:p>
          <a:p>
            <a:pPr marL="0" indent="0" algn="just">
              <a:buNone/>
            </a:pPr>
            <a:r>
              <a:rPr lang="ru-RU" dirty="0"/>
              <a:t>1.  упакованные байты (</a:t>
            </a:r>
            <a:r>
              <a:rPr lang="ru-RU" dirty="0" err="1"/>
              <a:t>Packed</a:t>
            </a:r>
            <a:r>
              <a:rPr lang="ru-RU" dirty="0"/>
              <a:t> </a:t>
            </a:r>
            <a:r>
              <a:rPr lang="ru-RU" dirty="0" err="1"/>
              <a:t>Byte</a:t>
            </a:r>
            <a:r>
              <a:rPr lang="ru-RU" dirty="0"/>
              <a:t>) –восемь </a:t>
            </a:r>
            <a:r>
              <a:rPr lang="ru-RU" dirty="0" smtClean="0"/>
              <a:t>байт;</a:t>
            </a:r>
          </a:p>
          <a:p>
            <a:pPr marL="0" indent="0" algn="just">
              <a:buNone/>
            </a:pPr>
            <a:r>
              <a:rPr lang="ru-RU" dirty="0" smtClean="0"/>
              <a:t>2</a:t>
            </a:r>
            <a:r>
              <a:rPr lang="ru-RU" dirty="0"/>
              <a:t>.  упакованные слова (</a:t>
            </a:r>
            <a:r>
              <a:rPr lang="ru-RU" dirty="0" err="1"/>
              <a:t>Packed</a:t>
            </a:r>
            <a:r>
              <a:rPr lang="ru-RU" dirty="0"/>
              <a:t> </a:t>
            </a:r>
            <a:r>
              <a:rPr lang="ru-RU" dirty="0" err="1"/>
              <a:t>word</a:t>
            </a:r>
            <a:r>
              <a:rPr lang="ru-RU" dirty="0"/>
              <a:t>)–четыре слова</a:t>
            </a:r>
            <a:r>
              <a:rPr lang="ru-RU" dirty="0" smtClean="0"/>
              <a:t>;</a:t>
            </a:r>
            <a:endParaRPr lang="ru-RU" dirty="0"/>
          </a:p>
          <a:p>
            <a:pPr marL="0" indent="0" algn="just">
              <a:buNone/>
            </a:pPr>
            <a:r>
              <a:rPr lang="ru-RU" dirty="0"/>
              <a:t>3.  упакованные двойные слова (</a:t>
            </a:r>
            <a:r>
              <a:rPr lang="ru-RU" dirty="0" err="1"/>
              <a:t>Packed</a:t>
            </a:r>
            <a:r>
              <a:rPr lang="ru-RU" dirty="0"/>
              <a:t> </a:t>
            </a:r>
            <a:r>
              <a:rPr lang="ru-RU" dirty="0" err="1"/>
              <a:t>doubleword</a:t>
            </a:r>
            <a:r>
              <a:rPr lang="ru-RU" dirty="0"/>
              <a:t>)–два двойных слова</a:t>
            </a:r>
            <a:r>
              <a:rPr lang="ru-RU" dirty="0" smtClean="0"/>
              <a:t>;</a:t>
            </a:r>
            <a:endParaRPr lang="ru-RU" dirty="0"/>
          </a:p>
          <a:p>
            <a:pPr marL="0" indent="0" algn="just">
              <a:buNone/>
            </a:pPr>
            <a:r>
              <a:rPr lang="ru-RU" dirty="0"/>
              <a:t>4.  учетверенное слово (</a:t>
            </a:r>
            <a:r>
              <a:rPr lang="ru-RU" dirty="0" err="1"/>
              <a:t>Quadword</a:t>
            </a:r>
            <a:r>
              <a:rPr lang="ru-RU" dirty="0"/>
              <a:t>)–одно слово.</a:t>
            </a:r>
          </a:p>
        </p:txBody>
      </p:sp>
    </p:spTree>
    <p:extLst>
      <p:ext uri="{BB962C8B-B14F-4D97-AF65-F5344CB8AC3E}">
        <p14:creationId xmlns:p14="http://schemas.microsoft.com/office/powerpoint/2010/main" val="2508799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10000"/>
          </a:bodyPr>
          <a:lstStyle/>
          <a:p>
            <a:pPr marL="0" indent="0" algn="just">
              <a:buNone/>
            </a:pPr>
            <a:r>
              <a:rPr lang="ru-RU" dirty="0"/>
              <a:t>Эти типы данных специальным образом могут обрабатываться в регистрах ММХ0–ММХ7, представляющие собой младшие биты стека 80–битных регистров FPU. Эти регистры, также как и регистры FPU не могут быть использованы для адресации памяти. Совпадение регистров ММХ и FPU накладывает ограничения на чередование кодов ММХ и FPU. Частое </a:t>
            </a:r>
            <a:r>
              <a:rPr lang="ru-RU" dirty="0" err="1"/>
              <a:t>чредование</a:t>
            </a:r>
            <a:r>
              <a:rPr lang="ru-RU" dirty="0"/>
              <a:t> кодов ММХ и FPU снижает производительность за счет необходимости сохранения и восстановления весьма объемного контекста FPU – и забота об этом лежит на программисте.</a:t>
            </a:r>
          </a:p>
          <a:p>
            <a:pPr marL="0" indent="0" algn="just">
              <a:buNone/>
            </a:pPr>
            <a:endParaRPr lang="ru-RU" dirty="0"/>
          </a:p>
          <a:p>
            <a:pPr marL="0" indent="0" algn="just">
              <a:buNone/>
            </a:pPr>
            <a:r>
              <a:rPr lang="ru-RU" dirty="0"/>
              <a:t>Еще одна особенность технологии ММХ – поддержка </a:t>
            </a:r>
            <a:r>
              <a:rPr lang="ru-RU" i="1" u="sng" dirty="0"/>
              <a:t>арифметики с насыщением</a:t>
            </a:r>
            <a:r>
              <a:rPr lang="ru-RU" dirty="0"/>
              <a:t> (при переполнении фиксируется максимально/минимально допустимое число). Граничные значения определяются типом данным.</a:t>
            </a:r>
          </a:p>
          <a:p>
            <a:pPr marL="0" indent="0" algn="just">
              <a:buNone/>
            </a:pPr>
            <a:endParaRPr lang="ru-RU" dirty="0"/>
          </a:p>
          <a:p>
            <a:pPr marL="0" indent="0" algn="just">
              <a:buNone/>
            </a:pPr>
            <a:r>
              <a:rPr lang="ru-RU" dirty="0"/>
              <a:t>В систему команд введено дополнительно 57 инструкций для одновременной обработки нескольких единиц данных. Одновременно обрабатываемое 64-битное слово может содержать как одну единицу обработки, так и 8 однобайтных, 4 двухбайтных или 2 четырехбайтных операнда</a:t>
            </a:r>
            <a:r>
              <a:rPr lang="ru-RU" dirty="0" smtClean="0"/>
              <a:t>.</a:t>
            </a:r>
            <a:endParaRPr lang="ru-RU" dirty="0"/>
          </a:p>
        </p:txBody>
      </p:sp>
    </p:spTree>
    <p:extLst>
      <p:ext uri="{BB962C8B-B14F-4D97-AF65-F5344CB8AC3E}">
        <p14:creationId xmlns:p14="http://schemas.microsoft.com/office/powerpoint/2010/main" val="4031751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Новые инструкции включают следующие группы</a:t>
            </a:r>
            <a:r>
              <a:rPr lang="ru-RU" dirty="0" smtClean="0"/>
              <a:t>:</a:t>
            </a:r>
            <a:endParaRPr lang="ru-RU" dirty="0"/>
          </a:p>
          <a:p>
            <a:pPr marL="0" indent="0" algn="just">
              <a:buNone/>
            </a:pPr>
            <a:r>
              <a:rPr lang="ru-RU" dirty="0"/>
              <a:t>1.  арифметические (+,- в различных режимах, умножение, комбинацию умножения и сложения</a:t>
            </a:r>
            <a:r>
              <a:rPr lang="ru-RU" dirty="0" smtClean="0"/>
              <a:t>);</a:t>
            </a:r>
            <a:endParaRPr lang="ru-RU" dirty="0"/>
          </a:p>
          <a:p>
            <a:pPr marL="0" indent="0" algn="just">
              <a:buNone/>
            </a:pPr>
            <a:r>
              <a:rPr lang="ru-RU" dirty="0"/>
              <a:t>2.  сравнение элементов данных</a:t>
            </a:r>
            <a:r>
              <a:rPr lang="ru-RU" dirty="0" smtClean="0"/>
              <a:t>;</a:t>
            </a:r>
            <a:endParaRPr lang="ru-RU" dirty="0"/>
          </a:p>
          <a:p>
            <a:pPr marL="0" indent="0" algn="just">
              <a:buNone/>
            </a:pPr>
            <a:r>
              <a:rPr lang="ru-RU" dirty="0"/>
              <a:t>3.  преобразование форматив</a:t>
            </a:r>
            <a:r>
              <a:rPr lang="ru-RU" dirty="0" smtClean="0"/>
              <a:t>;</a:t>
            </a:r>
            <a:endParaRPr lang="ru-RU" dirty="0"/>
          </a:p>
          <a:p>
            <a:pPr marL="0" indent="0" algn="just">
              <a:buNone/>
            </a:pPr>
            <a:r>
              <a:rPr lang="ru-RU" dirty="0"/>
              <a:t>4.  логические, выполняемые на 64-разрядными кодами</a:t>
            </a:r>
            <a:r>
              <a:rPr lang="ru-RU" dirty="0" smtClean="0"/>
              <a:t>;</a:t>
            </a:r>
            <a:endParaRPr lang="ru-RU" dirty="0"/>
          </a:p>
          <a:p>
            <a:pPr marL="0" indent="0" algn="just">
              <a:buNone/>
            </a:pPr>
            <a:r>
              <a:rPr lang="ru-RU" dirty="0"/>
              <a:t>5.  сдвиги (арифметические и логические</a:t>
            </a:r>
            <a:r>
              <a:rPr lang="ru-RU" dirty="0" smtClean="0"/>
              <a:t>)</a:t>
            </a:r>
            <a:endParaRPr lang="ru-RU" dirty="0"/>
          </a:p>
          <a:p>
            <a:pPr marL="0" indent="0" algn="just">
              <a:buNone/>
            </a:pPr>
            <a:r>
              <a:rPr lang="ru-RU" dirty="0"/>
              <a:t>6.  пересылки данных между регистрами ММХ и целочисленными регистрами и памятью</a:t>
            </a:r>
            <a:r>
              <a:rPr lang="ru-RU" dirty="0" smtClean="0"/>
              <a:t>;</a:t>
            </a:r>
            <a:endParaRPr lang="ru-RU" dirty="0"/>
          </a:p>
          <a:p>
            <a:pPr marL="0" indent="0" algn="just">
              <a:buNone/>
            </a:pPr>
            <a:r>
              <a:rPr lang="ru-RU" dirty="0"/>
              <a:t>7.  очистка ММХ – установка признаков пустых регистров в слове </a:t>
            </a:r>
            <a:r>
              <a:rPr lang="ru-RU" dirty="0" err="1"/>
              <a:t>ТЕГов</a:t>
            </a:r>
            <a:r>
              <a:rPr lang="ru-RU" dirty="0" smtClean="0"/>
              <a:t>.</a:t>
            </a:r>
            <a:endParaRPr lang="ru-RU" dirty="0"/>
          </a:p>
          <a:p>
            <a:pPr marL="0" indent="0" algn="just">
              <a:buNone/>
            </a:pPr>
            <a:r>
              <a:rPr lang="ru-RU" dirty="0"/>
              <a:t>Регистры ММХ в отличие от регистров FPU адресуются физически, а не относительно указателя стека ТОР. Любая инструкция ММХ обнуляет поле ТОР регистра состояния FPU. В слове </a:t>
            </a:r>
            <a:r>
              <a:rPr lang="ru-RU" dirty="0" err="1"/>
              <a:t>ТЕГов</a:t>
            </a:r>
            <a:r>
              <a:rPr lang="ru-RU" dirty="0"/>
              <a:t> свободному регистру соответствует комбинация 11, а все остальные комбинации соответствуют занятому регистру. После каждой операции ММХ биты </a:t>
            </a:r>
            <a:r>
              <a:rPr lang="ru-RU" dirty="0" err="1"/>
              <a:t>ТЕГов</a:t>
            </a:r>
            <a:r>
              <a:rPr lang="ru-RU" dirty="0"/>
              <a:t> используемого регистра обнуляются. Неиспользуемые в ММХ биты (79-64) регистров FPU заполняются единицами, поэтому ошибочное использование данных ММХ инструкциями FPU приведет к исключению. Команда EMMS предназначена для предназначена для очистки контекста ММХ т.е. помечает все регистры как пустые.</a:t>
            </a:r>
            <a:endParaRPr lang="ru-RU" dirty="0" smtClean="0"/>
          </a:p>
        </p:txBody>
      </p:sp>
    </p:spTree>
    <p:extLst>
      <p:ext uri="{BB962C8B-B14F-4D97-AF65-F5344CB8AC3E}">
        <p14:creationId xmlns:p14="http://schemas.microsoft.com/office/powerpoint/2010/main" val="1146078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Наличие поддержки ММХ определяется по биту 23 регистра EDX после вызова инструкции CPUID(1).</a:t>
            </a:r>
          </a:p>
          <a:p>
            <a:pPr marL="0" indent="0" algn="just">
              <a:buNone/>
            </a:pPr>
            <a:endParaRPr lang="ru-RU" dirty="0"/>
          </a:p>
          <a:p>
            <a:pPr marL="0" indent="0" algn="just">
              <a:buNone/>
            </a:pPr>
            <a:r>
              <a:rPr lang="ru-RU" dirty="0"/>
              <a:t>Технология 3DNow! введена фирмой AMD в процессорах K6–2, расширяет возможности ММХ. Она позволяет оперировать с новым типом данных – парой упакованных чисел в формате с плавающей точкой.  Эти числа занимают по двойному слову в 64-разрядных регистрах ММХ. Процессор К6­–2 имеет два исполнительных блока, которые способны одновременно выполнять операции с плавающей точкой над своими регистрами. Каждая такая операция занимает всего два такта, операции полностью конвейеризируются. Таким образом, с конвейеров процессора за каждый такт могут сходить четыре результата операций с плавающей точкой. В систему команд добавлена 21 новая инструкция ММХ, большая часть которых предназначена для обработки упакованных чисел с плавающей точкой. Имеется также новая целочисленная ММХ инструкция для усреднения 8 пар 8-битных чисел. Имеется команда быстрого переключения FPU-MMX. Технология 3Dnow! </a:t>
            </a:r>
            <a:r>
              <a:rPr lang="ru-RU" dirty="0" err="1"/>
              <a:t>программно</a:t>
            </a:r>
            <a:r>
              <a:rPr lang="ru-RU" dirty="0"/>
              <a:t> совместима с прежними процессорами и операционными системами, поскольку регистры ММХ отображаются на регистры FPU и для них работают механизмы сохранения контекста в многозадачных ОС.</a:t>
            </a:r>
          </a:p>
          <a:p>
            <a:pPr marL="0" indent="0" algn="just">
              <a:buNone/>
            </a:pPr>
            <a:endParaRPr lang="ru-RU" dirty="0"/>
          </a:p>
          <a:p>
            <a:pPr marL="0" indent="0" algn="just">
              <a:buNone/>
            </a:pPr>
            <a:r>
              <a:rPr lang="ru-RU" dirty="0"/>
              <a:t>Поддержка 3Dnow! определяется по биту 31 регистра EDX после вызова CPUID(8000_0001h).</a:t>
            </a:r>
            <a:endParaRPr lang="ru-RU" dirty="0" smtClean="0"/>
          </a:p>
        </p:txBody>
      </p:sp>
    </p:spTree>
    <p:extLst>
      <p:ext uri="{BB962C8B-B14F-4D97-AF65-F5344CB8AC3E}">
        <p14:creationId xmlns:p14="http://schemas.microsoft.com/office/powerpoint/2010/main" val="1554949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7.2.3. Регистры </a:t>
            </a:r>
            <a:r>
              <a:rPr lang="en-US" b="1" dirty="0" smtClean="0"/>
              <a:t>SIMD</a:t>
            </a:r>
            <a:endParaRPr lang="ru-RU" b="1" dirty="0"/>
          </a:p>
        </p:txBody>
      </p:sp>
      <p:sp>
        <p:nvSpPr>
          <p:cNvPr id="3" name="Объект 2"/>
          <p:cNvSpPr>
            <a:spLocks noGrp="1"/>
          </p:cNvSpPr>
          <p:nvPr>
            <p:ph idx="1"/>
          </p:nvPr>
        </p:nvSpPr>
        <p:spPr>
          <a:xfrm>
            <a:off x="838200" y="1542197"/>
            <a:ext cx="10515600" cy="4634766"/>
          </a:xfrm>
        </p:spPr>
        <p:txBody>
          <a:bodyPr>
            <a:normAutofit fontScale="70000" lnSpcReduction="20000"/>
          </a:bodyPr>
          <a:lstStyle/>
          <a:p>
            <a:pPr marL="0" indent="0" algn="just">
              <a:buNone/>
            </a:pPr>
            <a:r>
              <a:rPr lang="ru-RU" dirty="0"/>
              <a:t>В процессорах, начиная с </a:t>
            </a:r>
            <a:r>
              <a:rPr lang="ru-RU" dirty="0" err="1"/>
              <a:t>Pentium</a:t>
            </a:r>
            <a:r>
              <a:rPr lang="ru-RU" dirty="0"/>
              <a:t> III, возможно использование специального архитектурного расширения, предназначенного для потоковой обработки данных. Это расширение включает дополнительный набор команд, дополнительные режимы генерации ошибок и исключений, дополнительные внутренние регистры и форматы данных, воспринимаемые процессором. Данное расширение – усовершенствование команд мультимедийной обработки ММХ.</a:t>
            </a:r>
          </a:p>
          <a:p>
            <a:pPr marL="0" indent="0" algn="just">
              <a:buNone/>
            </a:pPr>
            <a:endParaRPr lang="ru-RU" dirty="0"/>
          </a:p>
          <a:p>
            <a:pPr marL="0" indent="0" algn="just">
              <a:buNone/>
            </a:pPr>
            <a:r>
              <a:rPr lang="ru-RU" dirty="0"/>
              <a:t>Доступ ко всем SIMD–регистрам возможен только с помощью новых SIMD–команд. Перед использованием данного расширения ПО должно с помощью команды CPUID проверить, поддерживается ли оно конкретной моделью микропроцессора.</a:t>
            </a:r>
          </a:p>
          <a:p>
            <a:pPr marL="0" indent="0" algn="just">
              <a:buNone/>
            </a:pPr>
            <a:endParaRPr lang="ru-RU" dirty="0"/>
          </a:p>
          <a:p>
            <a:pPr marL="0" indent="0" algn="just">
              <a:buNone/>
            </a:pPr>
            <a:r>
              <a:rPr lang="ru-RU" i="1" u="sng" dirty="0"/>
              <a:t>Регистры общего назначения SIMD </a:t>
            </a:r>
            <a:r>
              <a:rPr lang="ru-RU" dirty="0"/>
              <a:t>Восемь регистров общего назначения (ХММ0 …ХММ7) вводятся в процессор </a:t>
            </a:r>
            <a:r>
              <a:rPr lang="ru-RU" dirty="0" err="1"/>
              <a:t>Pentium</a:t>
            </a:r>
            <a:r>
              <a:rPr lang="ru-RU" dirty="0"/>
              <a:t> III … для использования командами потоковой обработки. В отличие от ММХ-регистров, эти регистры не являются отображаемыми – это новые физические регистры, доступ к которым осуществляется с помощью новых команд. Поэтому при совместном использовании команд SIMD, FPU, MMX не возникает никаких проблем. Регистры ХММ0 … ХММ7 могут использоваться только для хранения данных, но не для косвенной адресации.</a:t>
            </a:r>
          </a:p>
        </p:txBody>
      </p:sp>
    </p:spTree>
    <p:extLst>
      <p:ext uri="{BB962C8B-B14F-4D97-AF65-F5344CB8AC3E}">
        <p14:creationId xmlns:p14="http://schemas.microsoft.com/office/powerpoint/2010/main" val="3206886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7.3. Общий обзор архитектуры уровня команд системы </a:t>
            </a:r>
            <a:r>
              <a:rPr lang="ru-RU" b="1" dirty="0" err="1"/>
              <a:t>UltraSPARC</a:t>
            </a:r>
            <a:r>
              <a:rPr lang="ru-RU" b="1" dirty="0"/>
              <a:t> </a:t>
            </a:r>
            <a:r>
              <a:rPr lang="ru-RU" b="1" dirty="0" smtClean="0"/>
              <a:t>III</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a:t>Архитектура SPARC была впервые введена в 1987 г. и была первой архитектурой промышленного назначения типа RISC. Изначально она была 32-разрядной, но </a:t>
            </a:r>
            <a:r>
              <a:rPr lang="ru-RU" dirty="0" err="1"/>
              <a:t>UltraSPARC</a:t>
            </a:r>
            <a:r>
              <a:rPr lang="ru-RU" dirty="0"/>
              <a:t> III – это 64-разрядная машина</a:t>
            </a:r>
            <a:r>
              <a:rPr lang="ru-RU" dirty="0" smtClean="0"/>
              <a:t>.</a:t>
            </a:r>
            <a:endParaRPr lang="ru-RU" dirty="0"/>
          </a:p>
          <a:p>
            <a:pPr marL="0" indent="0" algn="just">
              <a:buNone/>
            </a:pPr>
            <a:r>
              <a:rPr lang="ru-RU" dirty="0"/>
              <a:t>Структура памяти проста: память представляет собой линейный массив из 264 байтов. Память настолько велика, что в настоящее время она не реализуема. Современные реализации имеют размер адресного пространства 244 (</a:t>
            </a:r>
            <a:r>
              <a:rPr lang="ru-RU" dirty="0" err="1"/>
              <a:t>UltraSPARC</a:t>
            </a:r>
            <a:r>
              <a:rPr lang="ru-RU" dirty="0"/>
              <a:t> III), но в будущем память будет увеличиваться</a:t>
            </a:r>
            <a:r>
              <a:rPr lang="ru-RU" dirty="0" smtClean="0"/>
              <a:t>.</a:t>
            </a:r>
            <a:endParaRPr lang="ru-RU" dirty="0"/>
          </a:p>
          <a:p>
            <a:pPr marL="0" indent="0" algn="just">
              <a:buNone/>
            </a:pPr>
            <a:r>
              <a:rPr lang="ru-RU" dirty="0"/>
              <a:t>Одна из проблем разработки архитектуры заключается в том, что архитектура команд ограничивает размер адресуемой памяти</a:t>
            </a:r>
            <a:r>
              <a:rPr lang="ru-RU" dirty="0" smtClean="0"/>
              <a:t>.</a:t>
            </a:r>
            <a:endParaRPr lang="ru-RU" dirty="0"/>
          </a:p>
          <a:p>
            <a:pPr marL="0" indent="0" algn="just">
              <a:buNone/>
            </a:pPr>
            <a:r>
              <a:rPr lang="ru-RU" dirty="0"/>
              <a:t>Архитектура команд SPARC достаточно проста, хотя организация регистров усложнена для повышения эффективности вызова процедур</a:t>
            </a:r>
            <a:r>
              <a:rPr lang="ru-RU" dirty="0" smtClean="0"/>
              <a:t>.</a:t>
            </a:r>
            <a:endParaRPr lang="ru-RU" dirty="0"/>
          </a:p>
          <a:p>
            <a:pPr marL="0" indent="0" algn="just">
              <a:buNone/>
            </a:pPr>
            <a:r>
              <a:rPr lang="ru-RU" dirty="0"/>
              <a:t>В системе </a:t>
            </a:r>
            <a:r>
              <a:rPr lang="ru-RU" dirty="0" err="1"/>
              <a:t>UltraSPARC</a:t>
            </a:r>
            <a:r>
              <a:rPr lang="ru-RU" dirty="0"/>
              <a:t> имеется две группы регистров: 32 64-битных регистров общего назначения и 32 регистра с плавающей точкой. Варианты названий регистров приведены в таблице 7.1.</a:t>
            </a:r>
          </a:p>
        </p:txBody>
      </p:sp>
    </p:spTree>
    <p:extLst>
      <p:ext uri="{BB962C8B-B14F-4D97-AF65-F5344CB8AC3E}">
        <p14:creationId xmlns:p14="http://schemas.microsoft.com/office/powerpoint/2010/main" val="1270564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r>
              <a:rPr lang="ru-RU" dirty="0" smtClean="0"/>
              <a:t>В </a:t>
            </a:r>
            <a:r>
              <a:rPr lang="ru-RU" dirty="0"/>
              <a:t>действительности процессор </a:t>
            </a:r>
            <a:r>
              <a:rPr lang="ru-RU" dirty="0" err="1"/>
              <a:t>UltraSPARC</a:t>
            </a:r>
            <a:r>
              <a:rPr lang="ru-RU" dirty="0"/>
              <a:t> имеет более 32 регистров общего назначения, но видимы для программиста только 32 в любой момент времени. Эта особенность, называемая «регистровыми окнами», предназначена для повышения эффективности вызова процедур. Идея состоит в том, что имеется несколько наборов регистров, точно также, как существует несколько фреймов в стеке. Ровно 32 регистра видны в текущий момент; регистр CWP (</a:t>
            </a:r>
            <a:r>
              <a:rPr lang="ru-RU" dirty="0" err="1"/>
              <a:t>Current</a:t>
            </a:r>
            <a:r>
              <a:rPr lang="ru-RU" dirty="0"/>
              <a:t> </a:t>
            </a:r>
            <a:r>
              <a:rPr lang="ru-RU" dirty="0" err="1"/>
              <a:t>Window</a:t>
            </a:r>
            <a:r>
              <a:rPr lang="ru-RU" dirty="0"/>
              <a:t> </a:t>
            </a:r>
            <a:r>
              <a:rPr lang="ru-RU" dirty="0" err="1"/>
              <a:t>Pointer</a:t>
            </a:r>
            <a:r>
              <a:rPr lang="ru-RU" dirty="0"/>
              <a:t> – указатель текущего окна) следит за тем, какой набор регистров используется в данный момент.</a:t>
            </a:r>
            <a:endParaRPr lang="ru-RU" dirty="0" smtClean="0"/>
          </a:p>
        </p:txBody>
      </p:sp>
      <p:pic>
        <p:nvPicPr>
          <p:cNvPr id="2" name="Рисунок 1"/>
          <p:cNvPicPr>
            <a:picLocks noChangeAspect="1"/>
          </p:cNvPicPr>
          <p:nvPr/>
        </p:nvPicPr>
        <p:blipFill>
          <a:blip r:embed="rId2"/>
          <a:stretch>
            <a:fillRect/>
          </a:stretch>
        </p:blipFill>
        <p:spPr>
          <a:xfrm>
            <a:off x="2538219" y="532263"/>
            <a:ext cx="7115562" cy="2841886"/>
          </a:xfrm>
          <a:prstGeom prst="rect">
            <a:avLst/>
          </a:prstGeom>
        </p:spPr>
      </p:pic>
    </p:spTree>
    <p:extLst>
      <p:ext uri="{BB962C8B-B14F-4D97-AF65-F5344CB8AC3E}">
        <p14:creationId xmlns:p14="http://schemas.microsoft.com/office/powerpoint/2010/main" val="2010738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dirty="0"/>
              <a:t>Команда вызова процедуры скрывает старый набор регистров и предоставляет новый набор, который может использовать вызванная процедура. Однако некоторые регистры из старого набора переносятся в новый. Система эффективна, если нет многократных вложений.</a:t>
            </a:r>
          </a:p>
          <a:p>
            <a:pPr marL="0" indent="0" algn="just">
              <a:buNone/>
            </a:pPr>
            <a:endParaRPr lang="ru-RU" dirty="0"/>
          </a:p>
          <a:p>
            <a:pPr marL="0" indent="0" algn="just">
              <a:buNone/>
            </a:pPr>
            <a:r>
              <a:rPr lang="ru-RU" dirty="0"/>
              <a:t>В системе </a:t>
            </a:r>
            <a:r>
              <a:rPr lang="ru-RU" dirty="0" err="1"/>
              <a:t>UltraSPARC</a:t>
            </a:r>
            <a:r>
              <a:rPr lang="ru-RU" dirty="0"/>
              <a:t> III также есть 32 разряда с плавающей точкой, которые могут содержать либо 32-битные (одинарная точность), либо 64-битные (двойная точность) значения. Предусмотрена возможность использования пары регистров для поддержания 128-битных значений.</a:t>
            </a:r>
          </a:p>
          <a:p>
            <a:pPr marL="0" indent="0" algn="just">
              <a:buNone/>
            </a:pPr>
            <a:endParaRPr lang="ru-RU" dirty="0"/>
          </a:p>
          <a:p>
            <a:pPr marL="0" indent="0" algn="just">
              <a:buNone/>
            </a:pPr>
            <a:r>
              <a:rPr lang="ru-RU" dirty="0"/>
              <a:t>Архитектура </a:t>
            </a:r>
            <a:r>
              <a:rPr lang="ru-RU" dirty="0" err="1"/>
              <a:t>UltraSPARC</a:t>
            </a:r>
            <a:r>
              <a:rPr lang="ru-RU" dirty="0"/>
              <a:t> III – это архитектура загрузки/хранения. Это значит, что единственные операции, которые обращаются в память – это операции записи и чтения, служащие для передачи данных между регистрами и памятью. Все операнды для команд арифметических действий должны браться из регистров или предоставляться самой командой, а все результаты должны сохраняться в регистрах.</a:t>
            </a:r>
            <a:endParaRPr lang="ru-RU" dirty="0" smtClean="0"/>
          </a:p>
        </p:txBody>
      </p:sp>
    </p:spTree>
    <p:extLst>
      <p:ext uri="{BB962C8B-B14F-4D97-AF65-F5344CB8AC3E}">
        <p14:creationId xmlns:p14="http://schemas.microsoft.com/office/powerpoint/2010/main" val="60100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smtClean="0"/>
              <a:t>Когда появляется новая машина, первые вопросы, который задает покупатель: «Совместима ли машина с предыдущими версиями?», «Могу ли я установить мою старую операционную систему?» и «Будут ли работать старые программы?». Покупатели редко рвутся выбросить старое ПО и заняться разработкой нового с нуля.</a:t>
            </a:r>
          </a:p>
          <a:p>
            <a:pPr marL="0" indent="0" algn="just">
              <a:buNone/>
            </a:pPr>
            <a:endParaRPr lang="ru-RU" dirty="0" smtClean="0"/>
          </a:p>
          <a:p>
            <a:pPr marL="0" indent="0" algn="just">
              <a:buNone/>
            </a:pPr>
            <a:r>
              <a:rPr lang="ru-RU" dirty="0" smtClean="0"/>
              <a:t>Этот факт заставляет разработчиков сохранять один и тот же уровень команд в разных моделях и обеспечивать совместимость ПО (по крайней мере снизу вверх). Разработчики должны обеспечить совместимость на уровне команд, но они могут делать что угодно с аппаратным обеспечением. Таким образом возникает задача построения лучших машин но совместимых с предыдущими версиями.</a:t>
            </a:r>
          </a:p>
          <a:p>
            <a:pPr marL="0" indent="0" algn="just">
              <a:buNone/>
            </a:pPr>
            <a:endParaRPr lang="ru-RU" dirty="0" smtClean="0"/>
          </a:p>
          <a:p>
            <a:pPr marL="0" indent="0" algn="just">
              <a:buNone/>
            </a:pPr>
            <a:r>
              <a:rPr lang="ru-RU" dirty="0" smtClean="0"/>
              <a:t>Какую архитектуру команд можно считать хорошей?</a:t>
            </a:r>
          </a:p>
          <a:p>
            <a:pPr marL="0" indent="0" algn="just">
              <a:buNone/>
            </a:pPr>
            <a:endParaRPr lang="ru-RU" dirty="0" smtClean="0"/>
          </a:p>
          <a:p>
            <a:pPr marL="0" indent="0" algn="just">
              <a:buNone/>
            </a:pPr>
            <a:r>
              <a:rPr lang="ru-RU" dirty="0" smtClean="0"/>
              <a:t>1. Хорошая архитектура должна определять набор команд, которые можно эффективно реализовать в современной и будущей технике, что приводит к рентабельным разработкам на несколько поколений.</a:t>
            </a:r>
          </a:p>
          <a:p>
            <a:pPr marL="0" indent="0" algn="just">
              <a:buNone/>
            </a:pPr>
            <a:endParaRPr lang="ru-RU" dirty="0" smtClean="0"/>
          </a:p>
          <a:p>
            <a:pPr marL="0" indent="0" algn="just">
              <a:buNone/>
            </a:pPr>
            <a:r>
              <a:rPr lang="ru-RU" dirty="0" smtClean="0"/>
              <a:t>2. Хорошая архитектура команд должна обеспечивать ясную цель для оттранслированной программы. Поскольку уровень архитектуры команд является промежуточным между программной и аппаратной частью, то он должен быть удобен как для разработчиков аппаратного обеспечения, так и для составителей программного обеспечения.</a:t>
            </a:r>
            <a:endParaRPr lang="ru-RU" dirty="0"/>
          </a:p>
        </p:txBody>
      </p:sp>
    </p:spTree>
    <p:extLst>
      <p:ext uri="{BB962C8B-B14F-4D97-AF65-F5344CB8AC3E}">
        <p14:creationId xmlns:p14="http://schemas.microsoft.com/office/powerpoint/2010/main" val="1105870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7.4. Общий обзор микросхемы 8051</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a:t>Микросхема 8051 умеет работать только в одном режиме, никаких аппаратных средств защиты не предусмотрено. На микросхеме никогда не выполняется больше одной программы. Модель памяти поддерживает два адресных пространства по 64 Кбайт для программ и данных. Эти пространства разделены, что позволяет реализовать пространства программ в ПЗУ, а пространство данных – в ОЗУ.</a:t>
            </a:r>
          </a:p>
          <a:p>
            <a:pPr marL="0" indent="0" algn="just">
              <a:buNone/>
            </a:pPr>
            <a:endParaRPr lang="ru-RU" dirty="0"/>
          </a:p>
          <a:p>
            <a:pPr marL="0" indent="0" algn="just">
              <a:buNone/>
            </a:pPr>
            <a:r>
              <a:rPr lang="ru-RU" dirty="0"/>
              <a:t>Допускается несколько вариантов реализации памяти. В простейшем варианте предусматривается 4 Кбайт ПЗУ для программ и 128 байт ОЗУ для данных. Вся память размещается в одном корпусе с микросхемой.</a:t>
            </a:r>
          </a:p>
          <a:p>
            <a:pPr marL="0" indent="0" algn="just">
              <a:buNone/>
            </a:pPr>
            <a:endParaRPr lang="ru-RU" dirty="0"/>
          </a:p>
          <a:p>
            <a:pPr marL="0" indent="0" algn="just">
              <a:buNone/>
            </a:pPr>
            <a:r>
              <a:rPr lang="ru-RU" dirty="0"/>
              <a:t>В модели 8051 емкость обоих модулей увеличена вдвое: 8 Кбайт ПЗУ и 256 байт ОЗУ. В случае использования этой модели программа записывается в ПЗУ на этапе производства и пользователю недоступна.</a:t>
            </a:r>
          </a:p>
        </p:txBody>
      </p:sp>
    </p:spTree>
    <p:extLst>
      <p:ext uri="{BB962C8B-B14F-4D97-AF65-F5344CB8AC3E}">
        <p14:creationId xmlns:p14="http://schemas.microsoft.com/office/powerpoint/2010/main" val="233070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a:t>В модели 8051 емкость обоих модулей увеличена вдвое: 8 Кбайт ПЗУ и 256 байт ОЗУ. В случае использования этой модели программа записывается в ПЗУ на этапе производства и пользователю недоступна.</a:t>
            </a:r>
          </a:p>
          <a:p>
            <a:pPr marL="0" indent="0" algn="just">
              <a:buNone/>
            </a:pPr>
            <a:endParaRPr lang="ru-RU" dirty="0"/>
          </a:p>
          <a:p>
            <a:pPr marL="0" indent="0" algn="just">
              <a:buNone/>
            </a:pPr>
            <a:r>
              <a:rPr lang="ru-RU" dirty="0"/>
              <a:t>Систему 8052 можно оснастить внешним ПЗУ для размещения программ емкостью 64 Кбайт и внешним ОЗУ такой же емкости.  Кроме того, допускается установка единого для программ и данных внешнего модуля ОЗУ такой же емкости.</a:t>
            </a:r>
          </a:p>
          <a:p>
            <a:pPr marL="0" indent="0" algn="just">
              <a:buNone/>
            </a:pPr>
            <a:endParaRPr lang="ru-RU" dirty="0"/>
          </a:p>
          <a:p>
            <a:pPr marL="0" indent="0" algn="just">
              <a:buNone/>
            </a:pPr>
            <a:r>
              <a:rPr lang="ru-RU" dirty="0"/>
              <a:t>Поддерживается также промежуточная модель, в которой 4 Кбайт ПЗУ и 128 байт ОЗУ размещаются в одном корпусе с микросхемой, а остальная память – вне микросхемы.</a:t>
            </a:r>
          </a:p>
          <a:p>
            <a:pPr marL="0" indent="0" algn="just">
              <a:buNone/>
            </a:pPr>
            <a:endParaRPr lang="ru-RU" dirty="0"/>
          </a:p>
          <a:p>
            <a:pPr marL="0" indent="0" algn="just">
              <a:buNone/>
            </a:pPr>
            <a:r>
              <a:rPr lang="ru-RU" dirty="0"/>
              <a:t>Рассмотрим механизм работы с регистрами. Большинство программ 8051 составляются с расчетом на 8 8-ми разрядными регистрами. Существует 4 набора регистров, хотя в каждый конкретный момент времени активен только один из них. Активный регистр определяется значением поля в слове состояния программы (регистр PSW). Наличие нескольких наборов позволяет ускорить обработку прерываний, что существенно для систем реального времени.</a:t>
            </a:r>
          </a:p>
          <a:p>
            <a:pPr marL="0" indent="0" algn="just">
              <a:buNone/>
            </a:pPr>
            <a:endParaRPr lang="ru-RU" dirty="0"/>
          </a:p>
          <a:p>
            <a:pPr marL="0" indent="0" algn="just">
              <a:buNone/>
            </a:pPr>
            <a:r>
              <a:rPr lang="ru-RU" dirty="0"/>
              <a:t>Вторая особенность регистров заключается в том, что все они представлены в адресном пространстве памяти. Байты 0-7 соответствуют первому набору регистров, 8-15 – второму и т.д. до 31 байта (рис 7.12).</a:t>
            </a:r>
            <a:endParaRPr lang="ru-RU" dirty="0" smtClean="0"/>
          </a:p>
        </p:txBody>
      </p:sp>
    </p:spTree>
    <p:extLst>
      <p:ext uri="{BB962C8B-B14F-4D97-AF65-F5344CB8AC3E}">
        <p14:creationId xmlns:p14="http://schemas.microsoft.com/office/powerpoint/2010/main" val="2200046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285839" y="1400675"/>
            <a:ext cx="9620322" cy="3907875"/>
          </a:xfrm>
          <a:prstGeom prst="rect">
            <a:avLst/>
          </a:prstGeom>
        </p:spPr>
      </p:pic>
    </p:spTree>
    <p:extLst>
      <p:ext uri="{BB962C8B-B14F-4D97-AF65-F5344CB8AC3E}">
        <p14:creationId xmlns:p14="http://schemas.microsoft.com/office/powerpoint/2010/main" val="29948960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a:t>Непосредственно над 4 банками регистров, по адресам 32-47 расположены 16 байт памяти с побитовой адресацией (0-127) В 8051 набор команд установки, сброса, логических операций для работы с этими битами. Специальные регистры</a:t>
            </a:r>
            <a:r>
              <a:rPr lang="ru-RU" dirty="0" smtClean="0"/>
              <a:t>:</a:t>
            </a:r>
            <a:endParaRPr lang="ru-RU" dirty="0"/>
          </a:p>
          <a:p>
            <a:pPr marL="0" indent="0" algn="just">
              <a:buNone/>
            </a:pPr>
            <a:r>
              <a:rPr lang="ru-RU" dirty="0"/>
              <a:t>1.  PSW: бит переноса, бит служебного переноса, биты, определяющие набор регистров, бит переполнения, бит четности</a:t>
            </a:r>
            <a:r>
              <a:rPr lang="ru-RU" dirty="0" smtClean="0"/>
              <a:t>.</a:t>
            </a:r>
            <a:endParaRPr lang="ru-RU" dirty="0"/>
          </a:p>
          <a:p>
            <a:pPr marL="0" indent="0" algn="just">
              <a:buNone/>
            </a:pPr>
            <a:r>
              <a:rPr lang="ru-RU" dirty="0"/>
              <a:t>2.  IE: позволяет включать/отключать прерывания вместе или по отдельности. Если бит IE =0, все прерывания отключены. Если IE=1, то модно включать/отключать прерывания, для которых установлены индивидуальные биты. Биты Е0, Е1, Е2 – для таймеров, ES – последовательные каналы, Х0, Х1 – прерывания от внешних </a:t>
            </a:r>
            <a:r>
              <a:rPr lang="ru-RU" dirty="0" smtClean="0"/>
              <a:t>источников.</a:t>
            </a:r>
            <a:endParaRPr lang="ru-RU" dirty="0"/>
          </a:p>
          <a:p>
            <a:pPr marL="0" indent="0" algn="just">
              <a:buNone/>
            </a:pPr>
            <a:r>
              <a:rPr lang="ru-RU" dirty="0"/>
              <a:t>3.  IP: приоритет прерываний низкий или высокий. 1 – высокий приоритет</a:t>
            </a:r>
            <a:r>
              <a:rPr lang="ru-RU" dirty="0" smtClean="0"/>
              <a:t>.</a:t>
            </a:r>
            <a:endParaRPr lang="ru-RU" dirty="0"/>
          </a:p>
          <a:p>
            <a:pPr marL="0" indent="0" algn="just">
              <a:buNone/>
            </a:pPr>
            <a:r>
              <a:rPr lang="ru-RU" dirty="0"/>
              <a:t>4.  TCON: регулирует главные таймеры. Биты О1 и О2 устанавливаются </a:t>
            </a:r>
            <a:r>
              <a:rPr lang="ru-RU" dirty="0" err="1"/>
              <a:t>аппаратно</a:t>
            </a:r>
            <a:r>
              <a:rPr lang="ru-RU" dirty="0"/>
              <a:t> в случае переполнения таймеров. Остальные – управление</a:t>
            </a:r>
            <a:r>
              <a:rPr lang="ru-RU" dirty="0" smtClean="0"/>
              <a:t>.</a:t>
            </a:r>
            <a:endParaRPr lang="ru-RU" dirty="0"/>
          </a:p>
          <a:p>
            <a:pPr marL="0" indent="0" algn="just">
              <a:buNone/>
            </a:pPr>
            <a:r>
              <a:rPr lang="ru-RU" dirty="0"/>
              <a:t>5.  TMOD: определяет разрядность таймера (8, 13, 16 бит), переключает из режима реального времени в счетчик тактов и т.п.</a:t>
            </a:r>
          </a:p>
          <a:p>
            <a:pPr marL="0" indent="0" algn="just">
              <a:buNone/>
            </a:pPr>
            <a:endParaRPr lang="ru-RU" dirty="0"/>
          </a:p>
          <a:p>
            <a:pPr marL="0" indent="0" algn="just">
              <a:buNone/>
            </a:pPr>
            <a:r>
              <a:rPr lang="ru-RU" dirty="0"/>
              <a:t>Все упомянутые регистры, а также другие (сумматор, порты ввода/вывода) расположены в диапазоне памяти 128-255. Обращение к ним осуществляется также, как к регистрам R0-R7. Тогда, в процессорах с увеличенным объемом памяти возможно неоднозначное толкование адресов. В таких моделях для обращения к регистрам используется прямая адресация, а для обращения к ОЗУ – косвенная.</a:t>
            </a:r>
            <a:endParaRPr lang="ru-RU" dirty="0" smtClean="0"/>
          </a:p>
        </p:txBody>
      </p:sp>
    </p:spTree>
    <p:extLst>
      <p:ext uri="{BB962C8B-B14F-4D97-AF65-F5344CB8AC3E}">
        <p14:creationId xmlns:p14="http://schemas.microsoft.com/office/powerpoint/2010/main" val="526964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7.5. Типы </a:t>
            </a:r>
            <a:r>
              <a:rPr lang="ru-RU" b="1" dirty="0" smtClean="0"/>
              <a:t>данных</a:t>
            </a:r>
            <a:endParaRPr lang="ru-RU" b="1" dirty="0"/>
          </a:p>
        </p:txBody>
      </p:sp>
      <p:sp>
        <p:nvSpPr>
          <p:cNvPr id="3" name="Объект 2"/>
          <p:cNvSpPr>
            <a:spLocks noGrp="1"/>
          </p:cNvSpPr>
          <p:nvPr>
            <p:ph idx="1"/>
          </p:nvPr>
        </p:nvSpPr>
        <p:spPr/>
        <p:txBody>
          <a:bodyPr/>
          <a:lstStyle/>
          <a:p>
            <a:pPr marL="0" indent="0" algn="just">
              <a:buNone/>
            </a:pPr>
            <a:r>
              <a:rPr lang="ru-RU" dirty="0"/>
              <a:t>С точки зрения архитектуры ключевым вопросом является вопрос о том, осуществляется ли аппаратная поддержка конкретного типа данных. Под аппаратной поддержкой подразумевается, что одна или несколько команд ожидают данные в определенном формате и пользователь не может брать другой формат.</a:t>
            </a:r>
          </a:p>
        </p:txBody>
      </p:sp>
    </p:spTree>
    <p:extLst>
      <p:ext uri="{BB962C8B-B14F-4D97-AF65-F5344CB8AC3E}">
        <p14:creationId xmlns:p14="http://schemas.microsoft.com/office/powerpoint/2010/main" val="1606880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7.5.1. Типы данных процессора </a:t>
            </a:r>
            <a:r>
              <a:rPr lang="ru-RU" b="1" dirty="0" err="1"/>
              <a:t>Pentium</a:t>
            </a:r>
            <a:r>
              <a:rPr lang="ru-RU" b="1" dirty="0"/>
              <a:t> </a:t>
            </a:r>
            <a:r>
              <a:rPr lang="ru-RU" b="1" dirty="0" smtClean="0"/>
              <a:t>4</a:t>
            </a:r>
            <a:endParaRPr lang="ru-RU" b="1"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err="1"/>
              <a:t>Pentium</a:t>
            </a:r>
            <a:r>
              <a:rPr lang="ru-RU" dirty="0"/>
              <a:t> 4 также может манипулировать 8-ми разрядными символами ASCII: существуют специальные команды для копирования и поиска цепочки символов. Эти команды используются и для цепочек, длина которых известна заранее, и для цепочек, в конце которых стоит специальный маркер. Эти операции часто используются в библиотеках операций над строками.</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a:t>Операнды не обязательно должны быть выровнены в памяти, но если адреса слов кратны 4 (выравнивание по словам), то производительность повышается.</a:t>
            </a:r>
          </a:p>
        </p:txBody>
      </p:sp>
      <p:pic>
        <p:nvPicPr>
          <p:cNvPr id="4" name="Рисунок 3"/>
          <p:cNvPicPr>
            <a:picLocks noChangeAspect="1"/>
          </p:cNvPicPr>
          <p:nvPr/>
        </p:nvPicPr>
        <p:blipFill>
          <a:blip r:embed="rId2"/>
          <a:stretch>
            <a:fillRect/>
          </a:stretch>
        </p:blipFill>
        <p:spPr>
          <a:xfrm>
            <a:off x="2112434" y="3307486"/>
            <a:ext cx="7967132" cy="1706466"/>
          </a:xfrm>
          <a:prstGeom prst="rect">
            <a:avLst/>
          </a:prstGeom>
        </p:spPr>
      </p:pic>
    </p:spTree>
    <p:extLst>
      <p:ext uri="{BB962C8B-B14F-4D97-AF65-F5344CB8AC3E}">
        <p14:creationId xmlns:p14="http://schemas.microsoft.com/office/powerpoint/2010/main" val="464384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7.5.1.1. Типы данных </a:t>
            </a:r>
            <a:r>
              <a:rPr lang="en-US" b="1" dirty="0" smtClean="0"/>
              <a:t>FPU</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a:t>Устройство FPU определяет численные данные в 7-ми внешних форматах, образуя при этом три класса</a:t>
            </a:r>
            <a:r>
              <a:rPr lang="ru-RU" dirty="0" smtClean="0"/>
              <a:t>:</a:t>
            </a:r>
            <a:endParaRPr lang="ru-RU" dirty="0"/>
          </a:p>
          <a:p>
            <a:pPr marL="0" indent="0" algn="just">
              <a:buNone/>
            </a:pPr>
            <a:r>
              <a:rPr lang="ru-RU" dirty="0"/>
              <a:t>1.  двоичные числа – целые числа (16, </a:t>
            </a:r>
            <a:r>
              <a:rPr lang="ru-RU" dirty="0" smtClean="0"/>
              <a:t>32,64 </a:t>
            </a:r>
            <a:r>
              <a:rPr lang="ru-RU" dirty="0"/>
              <a:t>разряда</a:t>
            </a:r>
            <a:r>
              <a:rPr lang="ru-RU" dirty="0" smtClean="0"/>
              <a:t>);</a:t>
            </a:r>
            <a:endParaRPr lang="ru-RU" dirty="0"/>
          </a:p>
          <a:p>
            <a:pPr marL="0" indent="0" algn="just">
              <a:buNone/>
            </a:pPr>
            <a:r>
              <a:rPr lang="ru-RU" dirty="0"/>
              <a:t>2.  упакованные десятичные целые числа</a:t>
            </a:r>
            <a:r>
              <a:rPr lang="ru-RU" dirty="0" smtClean="0"/>
              <a:t>;</a:t>
            </a:r>
            <a:endParaRPr lang="ru-RU" dirty="0"/>
          </a:p>
          <a:p>
            <a:pPr marL="0" indent="0" algn="just">
              <a:buNone/>
            </a:pPr>
            <a:r>
              <a:rPr lang="ru-RU" dirty="0"/>
              <a:t>3.  двоичные вещественные числа – 32, 64, 80 разрядов</a:t>
            </a:r>
            <a:r>
              <a:rPr lang="ru-RU" dirty="0" smtClean="0"/>
              <a:t>.</a:t>
            </a:r>
            <a:endParaRPr lang="ru-RU" dirty="0"/>
          </a:p>
          <a:p>
            <a:pPr marL="0" indent="0" algn="just">
              <a:buNone/>
            </a:pPr>
            <a:r>
              <a:rPr lang="ru-RU" dirty="0"/>
              <a:t>Целые числа представляются в дополнительном коде и могут занимать 16 бит (целое слово), 32 бита (короткое целое), 64 бита (длинное целое).   Эти форматы существуют только в памяти, внутри FPU они автоматически преобразуются в 86-разрядный расширяемый вещественный формат.</a:t>
            </a:r>
          </a:p>
          <a:p>
            <a:pPr marL="0" indent="0" algn="just">
              <a:buNone/>
            </a:pPr>
            <a:endParaRPr lang="ru-RU" dirty="0"/>
          </a:p>
          <a:p>
            <a:pPr marL="0" indent="0" algn="just">
              <a:buNone/>
            </a:pPr>
            <a:r>
              <a:rPr lang="ru-RU" dirty="0"/>
              <a:t>Упакованные десятичные целые. Они представляются в прямом коде и упакованном формате, т.е. каждый байт содержит две десятичные цифры. Старший бит старшего разряда байта отведен для знака числа, остальные биты этого байта игнорируются. Длина этого формата –10 байт (80 бит). Опять же этот формат существует только в памяти.</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533985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lnSpcReduction="10000"/>
          </a:bodyPr>
          <a:lstStyle/>
          <a:p>
            <a:pPr marL="0" indent="0" algn="just">
              <a:buNone/>
            </a:pPr>
            <a:r>
              <a:rPr lang="ru-RU" dirty="0"/>
              <a:t>Вещественные числа. Имеется три формата с плавающей точкой (одинарной точности ОТ, двойной точности ДТ, расширенной точности РТ). Значащие числа находятся в поле мантиссы, поле порядка показывает фактическое положение десятичной точки в </a:t>
            </a:r>
            <a:r>
              <a:rPr lang="ru-RU" dirty="0" smtClean="0"/>
              <a:t>разрядах </a:t>
            </a:r>
            <a:r>
              <a:rPr lang="ru-RU" dirty="0"/>
              <a:t>мантиссы, а бит знака определяет знак числа (рис. 7.13</a:t>
            </a:r>
            <a:r>
              <a:rPr lang="ru-RU" dirty="0" smtClean="0"/>
              <a:t>).</a:t>
            </a:r>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r>
              <a:rPr lang="ru-RU" dirty="0"/>
              <a:t>Порядок E задается в смещенной форме, он равен истинному порядку, увеличенному на значение смещения</a:t>
            </a:r>
            <a:r>
              <a:rPr lang="ru-RU" dirty="0" smtClean="0"/>
              <a:t>.</a:t>
            </a:r>
            <a:endParaRPr lang="ru-RU" dirty="0"/>
          </a:p>
          <a:p>
            <a:pPr marL="0" indent="0" algn="just">
              <a:buNone/>
            </a:pPr>
            <a:r>
              <a:rPr lang="ru-RU" dirty="0"/>
              <a:t>E = истинный порядок + смещение</a:t>
            </a:r>
            <a:r>
              <a:rPr lang="ru-RU" dirty="0" smtClean="0"/>
              <a:t>.</a:t>
            </a:r>
            <a:endParaRPr lang="ru-RU" dirty="0"/>
          </a:p>
        </p:txBody>
      </p:sp>
      <p:pic>
        <p:nvPicPr>
          <p:cNvPr id="4" name="Рисунок 3"/>
          <p:cNvPicPr>
            <a:picLocks noChangeAspect="1"/>
          </p:cNvPicPr>
          <p:nvPr/>
        </p:nvPicPr>
        <p:blipFill>
          <a:blip r:embed="rId2"/>
          <a:stretch>
            <a:fillRect/>
          </a:stretch>
        </p:blipFill>
        <p:spPr>
          <a:xfrm>
            <a:off x="2161626" y="2861982"/>
            <a:ext cx="7868748" cy="1476581"/>
          </a:xfrm>
          <a:prstGeom prst="rect">
            <a:avLst/>
          </a:prstGeom>
        </p:spPr>
      </p:pic>
    </p:spTree>
    <p:extLst>
      <p:ext uri="{BB962C8B-B14F-4D97-AF65-F5344CB8AC3E}">
        <p14:creationId xmlns:p14="http://schemas.microsoft.com/office/powerpoint/2010/main" val="41268585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Autofit/>
          </a:bodyPr>
          <a:lstStyle/>
          <a:p>
            <a:pPr marL="0" indent="0" algn="just">
              <a:buNone/>
            </a:pPr>
            <a:r>
              <a:rPr lang="ru-RU" sz="2000" dirty="0"/>
              <a:t>Значение </a:t>
            </a:r>
            <a:r>
              <a:rPr lang="ru-RU" sz="2000" dirty="0" err="1" smtClean="0"/>
              <a:t>числа</a:t>
            </a:r>
            <a:r>
              <a:rPr lang="ru-RU" sz="2000" dirty="0" err="1"/>
              <a:t>с</a:t>
            </a:r>
            <a:r>
              <a:rPr lang="ru-RU" sz="2000" dirty="0"/>
              <a:t> плавающей точкой равно</a:t>
            </a:r>
            <a:r>
              <a:rPr lang="ru-RU" sz="2000" dirty="0" smtClean="0"/>
              <a:t>:</a:t>
            </a:r>
            <a:endParaRPr lang="pt-BR" sz="2000" dirty="0"/>
          </a:p>
          <a:p>
            <a:pPr marL="0" indent="0" algn="just">
              <a:buNone/>
            </a:pPr>
            <a:r>
              <a:rPr lang="pt-BR" sz="2000" dirty="0"/>
              <a:t>(-</a:t>
            </a:r>
            <a:r>
              <a:rPr lang="pt-BR" sz="2000" dirty="0" smtClean="0"/>
              <a:t>1)</a:t>
            </a:r>
            <a:r>
              <a:rPr lang="pt-BR" sz="2000" baseline="30000" dirty="0" smtClean="0"/>
              <a:t>S</a:t>
            </a:r>
            <a:r>
              <a:rPr lang="pt-BR" sz="2000" dirty="0" smtClean="0"/>
              <a:t>•2</a:t>
            </a:r>
            <a:r>
              <a:rPr lang="pt-BR" sz="2000" baseline="30000" dirty="0" smtClean="0"/>
              <a:t>E-смещение</a:t>
            </a:r>
            <a:r>
              <a:rPr lang="pt-BR" sz="2000" dirty="0"/>
              <a:t>•(F0).(F1)(F2) …(Fn</a:t>
            </a:r>
            <a:r>
              <a:rPr lang="pt-BR" sz="2000" dirty="0" smtClean="0"/>
              <a:t>),</a:t>
            </a:r>
            <a:r>
              <a:rPr lang="ru-RU" sz="2000" dirty="0" smtClean="0"/>
              <a:t> </a:t>
            </a:r>
            <a:r>
              <a:rPr lang="pt-BR" sz="2000" dirty="0" smtClean="0"/>
              <a:t>где </a:t>
            </a:r>
            <a:r>
              <a:rPr lang="pt-BR" sz="2000" dirty="0"/>
              <a:t>n = 23, 52, 63</a:t>
            </a:r>
            <a:r>
              <a:rPr lang="pt-BR" sz="2000" dirty="0" smtClean="0"/>
              <a:t>.</a:t>
            </a:r>
            <a:r>
              <a:rPr lang="ru-RU" sz="2000" dirty="0" smtClean="0"/>
              <a:t> </a:t>
            </a:r>
          </a:p>
          <a:p>
            <a:pPr marL="0" indent="0" algn="just">
              <a:buNone/>
            </a:pPr>
            <a:r>
              <a:rPr lang="ru-RU" sz="2000" dirty="0"/>
              <a:t>Устройство FPU обычно поддерживает представление мантиссы в нормализованной форме, т.е. старший бит равен 1. Следовательно, за исключением числа нуль мантисса состоит из целой части и дроби в следующем виде: 1.(F1)(F2)(F3) … (</a:t>
            </a:r>
            <a:r>
              <a:rPr lang="ru-RU" sz="2000" dirty="0" err="1"/>
              <a:t>Fn</a:t>
            </a:r>
            <a:r>
              <a:rPr lang="ru-RU" sz="2000" dirty="0"/>
              <a:t>), где </a:t>
            </a:r>
            <a:r>
              <a:rPr lang="ru-RU" sz="2000" dirty="0" err="1"/>
              <a:t>Fi</a:t>
            </a:r>
            <a:r>
              <a:rPr lang="ru-RU" sz="2000" dirty="0"/>
              <a:t> = 0 или 1.</a:t>
            </a:r>
          </a:p>
          <a:p>
            <a:pPr marL="0" indent="0" algn="just">
              <a:buNone/>
            </a:pPr>
            <a:endParaRPr lang="ru-RU" sz="2000" dirty="0"/>
          </a:p>
          <a:p>
            <a:pPr marL="0" indent="0" algn="just">
              <a:buNone/>
            </a:pPr>
            <a:r>
              <a:rPr lang="ru-RU" sz="2000" dirty="0"/>
              <a:t>В форматах ОТ и ДТ бит F0 при передаче чисел и хранении их в памяти не фигурирует. Это т.н. скрытый и неявный бит, который содержит 1. Следовательно, в этих форматах невозможно представить ненормализованные числа (за некоторым исключением). Кроме того, скрытый бит не позволяет представить в этих форматах нуль, и он должен кодироваться как специальное значение.</a:t>
            </a:r>
          </a:p>
          <a:p>
            <a:pPr marL="0" indent="0" algn="just">
              <a:buNone/>
            </a:pPr>
            <a:endParaRPr lang="ru-RU" sz="2000" dirty="0"/>
          </a:p>
          <a:p>
            <a:pPr marL="0" indent="0" algn="just">
              <a:buNone/>
            </a:pPr>
            <a:r>
              <a:rPr lang="ru-RU" sz="2000" dirty="0"/>
              <a:t>Числа в формате РТ имеют явный бит F0. Напомним, что внутри FPU числа хранятся только в этом формате. Перевод в другие форматы из них осуществляется автоматически.</a:t>
            </a:r>
          </a:p>
        </p:txBody>
      </p:sp>
    </p:spTree>
    <p:extLst>
      <p:ext uri="{BB962C8B-B14F-4D97-AF65-F5344CB8AC3E}">
        <p14:creationId xmlns:p14="http://schemas.microsoft.com/office/powerpoint/2010/main" val="28993181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dirty="0"/>
              <a:t>В качестве примера рассмотрим представление числа </a:t>
            </a:r>
            <a:r>
              <a:rPr lang="ru-RU" i="1" dirty="0"/>
              <a:t>–247.375 </a:t>
            </a:r>
            <a:r>
              <a:rPr lang="ru-RU" dirty="0"/>
              <a:t>в вещественных форматах FPU</a:t>
            </a:r>
            <a:r>
              <a:rPr lang="ru-RU" dirty="0" smtClean="0"/>
              <a:t>.</a:t>
            </a:r>
            <a:endParaRPr lang="ru-RU" dirty="0"/>
          </a:p>
          <a:p>
            <a:pPr marL="0" indent="0" algn="just">
              <a:buNone/>
            </a:pPr>
            <a:r>
              <a:rPr lang="ru-RU" i="1" dirty="0"/>
              <a:t>-247.375 =&gt;-</a:t>
            </a:r>
            <a:r>
              <a:rPr lang="ru-RU" i="1" dirty="0" smtClean="0"/>
              <a:t>11110111.011</a:t>
            </a:r>
            <a:endParaRPr lang="ru-RU" i="1" dirty="0"/>
          </a:p>
          <a:p>
            <a:pPr marL="0" indent="0" algn="just">
              <a:buNone/>
            </a:pPr>
            <a:r>
              <a:rPr lang="ru-RU" dirty="0"/>
              <a:t>Определяем истинный порядок. Он равен –7</a:t>
            </a:r>
            <a:r>
              <a:rPr lang="ru-RU" dirty="0" smtClean="0"/>
              <a:t>.</a:t>
            </a:r>
            <a:endParaRPr lang="ru-RU" dirty="0"/>
          </a:p>
          <a:p>
            <a:pPr marL="0" indent="0" algn="just">
              <a:buNone/>
            </a:pPr>
            <a:r>
              <a:rPr lang="ru-RU" dirty="0"/>
              <a:t>Смещенный порядок</a:t>
            </a:r>
            <a:r>
              <a:rPr lang="ru-RU" dirty="0" smtClean="0"/>
              <a:t>:</a:t>
            </a:r>
            <a:endParaRPr lang="ru-RU" dirty="0"/>
          </a:p>
          <a:p>
            <a:pPr marL="0" indent="0" algn="just">
              <a:buNone/>
            </a:pPr>
            <a:r>
              <a:rPr lang="ru-RU" i="1" dirty="0" smtClean="0"/>
              <a:t>· для </a:t>
            </a:r>
            <a:r>
              <a:rPr lang="ru-RU" i="1" dirty="0"/>
              <a:t>обычной точности: 7+127=134 è 1000 </a:t>
            </a:r>
            <a:r>
              <a:rPr lang="ru-RU" i="1" dirty="0" smtClean="0"/>
              <a:t>0110</a:t>
            </a:r>
            <a:endParaRPr lang="ru-RU" i="1" dirty="0"/>
          </a:p>
          <a:p>
            <a:pPr marL="0" indent="0" algn="just">
              <a:buNone/>
            </a:pPr>
            <a:r>
              <a:rPr lang="ru-RU" i="1" dirty="0" smtClean="0"/>
              <a:t>· для </a:t>
            </a:r>
            <a:r>
              <a:rPr lang="ru-RU" i="1" dirty="0"/>
              <a:t>двойной точности: 7+1023=1030 è100 0000 </a:t>
            </a:r>
            <a:r>
              <a:rPr lang="ru-RU" i="1" dirty="0" smtClean="0"/>
              <a:t>0110</a:t>
            </a:r>
            <a:endParaRPr lang="ru-RU" i="1" dirty="0"/>
          </a:p>
          <a:p>
            <a:pPr marL="0" indent="0" algn="just">
              <a:buNone/>
            </a:pPr>
            <a:r>
              <a:rPr lang="ru-RU" i="1" dirty="0" smtClean="0"/>
              <a:t>· для </a:t>
            </a:r>
            <a:r>
              <a:rPr lang="ru-RU" i="1" dirty="0"/>
              <a:t>расширенной точности: 7+16383=16390 è 100 0000 0000 0110</a:t>
            </a:r>
            <a:r>
              <a:rPr lang="ru-RU" i="1" dirty="0" smtClean="0"/>
              <a:t>.</a:t>
            </a:r>
            <a:endParaRPr lang="ru-RU" i="1" dirty="0"/>
          </a:p>
          <a:p>
            <a:pPr marL="0" indent="0" algn="just">
              <a:buNone/>
            </a:pPr>
            <a:r>
              <a:rPr lang="ru-RU" dirty="0"/>
              <a:t>Значения чисел</a:t>
            </a:r>
            <a:r>
              <a:rPr lang="ru-RU" dirty="0" smtClean="0"/>
              <a:t>:</a:t>
            </a:r>
            <a:endParaRPr lang="ru-RU" dirty="0"/>
          </a:p>
          <a:p>
            <a:pPr marL="0" indent="0" algn="just">
              <a:buNone/>
            </a:pPr>
            <a:r>
              <a:rPr lang="ru-RU" i="1" dirty="0" smtClean="0"/>
              <a:t>· ОТ</a:t>
            </a:r>
            <a:r>
              <a:rPr lang="ru-RU" i="1" dirty="0"/>
              <a:t>: 1 1000 0110 1110 1110 0110 00 ….</a:t>
            </a:r>
            <a:r>
              <a:rPr lang="ru-RU" i="1" dirty="0" smtClean="0"/>
              <a:t>00</a:t>
            </a:r>
            <a:endParaRPr lang="ru-RU" i="1" dirty="0"/>
          </a:p>
          <a:p>
            <a:pPr marL="0" indent="0" algn="just">
              <a:buNone/>
            </a:pPr>
            <a:r>
              <a:rPr lang="ru-RU" i="1" dirty="0" smtClean="0"/>
              <a:t>· </a:t>
            </a:r>
            <a:r>
              <a:rPr lang="ru-RU" i="1" dirty="0"/>
              <a:t>ДТ: 1 100 0000 0110 1110 1110 0110 00 ….</a:t>
            </a:r>
            <a:r>
              <a:rPr lang="ru-RU" i="1" dirty="0" smtClean="0"/>
              <a:t>00</a:t>
            </a:r>
            <a:endParaRPr lang="ru-RU" i="1" dirty="0"/>
          </a:p>
          <a:p>
            <a:pPr marL="0" indent="0" algn="just">
              <a:buNone/>
            </a:pPr>
            <a:r>
              <a:rPr lang="ru-RU" i="1" dirty="0" smtClean="0"/>
              <a:t>· РТ:1 </a:t>
            </a:r>
            <a:r>
              <a:rPr lang="ru-RU" i="1" dirty="0"/>
              <a:t>110 0000 0000 0110 1111 0111 0011 00…00</a:t>
            </a:r>
            <a:r>
              <a:rPr lang="ru-RU" i="1" dirty="0" smtClean="0"/>
              <a:t>.</a:t>
            </a:r>
            <a:endParaRPr lang="ru-RU" i="1" dirty="0"/>
          </a:p>
          <a:p>
            <a:pPr marL="0" indent="0" algn="just">
              <a:buNone/>
            </a:pPr>
            <a:r>
              <a:rPr lang="ru-RU" dirty="0"/>
              <a:t>Специальные значения. Форматы чисел допускают представление специальных объектов и значений. Для их представления зарезервированы значения смещенного порядка 000 … 0 и 111 … 1.</a:t>
            </a:r>
            <a:endParaRPr lang="ru-RU" dirty="0" smtClean="0"/>
          </a:p>
        </p:txBody>
      </p:sp>
    </p:spTree>
    <p:extLst>
      <p:ext uri="{BB962C8B-B14F-4D97-AF65-F5344CB8AC3E}">
        <p14:creationId xmlns:p14="http://schemas.microsoft.com/office/powerpoint/2010/main" val="3668075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7.1 Общий обзор уровня архитектуры команд</a:t>
            </a:r>
            <a:br>
              <a:rPr lang="ru-RU" b="1" dirty="0" smtClean="0"/>
            </a:br>
            <a:r>
              <a:rPr lang="ru-RU" sz="3600" b="1" dirty="0" smtClean="0"/>
              <a:t>7.1.1. Свойства уровня команд</a:t>
            </a:r>
            <a:endParaRPr lang="ru-RU" sz="3600"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Уровень команд – это то, каким представляется компьютер программисту машинного языка. Программа уровня архитектуры команд – это то, что выдает компилятор. Чтобы произвести программу уровня команд, составитель компилятора должен знать, какая модель памяти используется в компьютере, какие регистры, типы данных и команды имеются в наличии и т.д.</a:t>
            </a:r>
          </a:p>
          <a:p>
            <a:pPr marL="0" indent="0" algn="just">
              <a:buNone/>
            </a:pPr>
            <a:endParaRPr lang="ru-RU" dirty="0" smtClean="0"/>
          </a:p>
          <a:p>
            <a:pPr marL="0" indent="0" algn="just">
              <a:buNone/>
            </a:pPr>
            <a:r>
              <a:rPr lang="ru-RU" dirty="0" smtClean="0"/>
              <a:t>В связи с этим определением такие вопросы как программируется ли микроархитектура или нет, конвейеризирован компьютер или нет, является ли компьютер </a:t>
            </a:r>
            <a:r>
              <a:rPr lang="ru-RU" dirty="0" err="1" smtClean="0"/>
              <a:t>суперскалярным</a:t>
            </a:r>
            <a:r>
              <a:rPr lang="ru-RU" dirty="0" smtClean="0"/>
              <a:t>, не относятся к уровню архитектуры команд, однако знания об этом могут повысить эффективность разрабатываемых компиляторов.</a:t>
            </a:r>
          </a:p>
          <a:p>
            <a:pPr marL="0" indent="0" algn="just">
              <a:buNone/>
            </a:pPr>
            <a:endParaRPr lang="ru-RU" dirty="0" smtClean="0"/>
          </a:p>
          <a:p>
            <a:pPr marL="0" indent="0" algn="just">
              <a:buNone/>
            </a:pPr>
            <a:r>
              <a:rPr lang="ru-RU" dirty="0" smtClean="0"/>
              <a:t>Для одних архитектур уровень команд определяется формальным документом, который выпускается промышленным консорциумом, для других – нет. Например, для системы V9 SPARC и JVM имеются официальные определения. Цель такого официального документа – дать другим производителям выпускать машины данного типа, чтобы эти машины могли выполнять одни и те же программы и получать одни т те же результаты. В документе говорится, какая модель памяти используется, какие имеются регистры, какие действия выполняют команды, но не описывается микроархитектура.</a:t>
            </a:r>
          </a:p>
        </p:txBody>
      </p:sp>
    </p:spTree>
    <p:extLst>
      <p:ext uri="{BB962C8B-B14F-4D97-AF65-F5344CB8AC3E}">
        <p14:creationId xmlns:p14="http://schemas.microsoft.com/office/powerpoint/2010/main" val="326385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i="1" dirty="0" err="1" smtClean="0"/>
              <a:t>Денормализованные</a:t>
            </a:r>
            <a:r>
              <a:rPr lang="ru-RU" i="1" dirty="0" smtClean="0"/>
              <a:t> вещественные числа </a:t>
            </a:r>
            <a:r>
              <a:rPr lang="ru-RU" dirty="0"/>
              <a:t>– это число, которое меньше минимального </a:t>
            </a:r>
            <a:r>
              <a:rPr lang="ru-RU" dirty="0" smtClean="0"/>
              <a:t>нормализированного </a:t>
            </a:r>
            <a:r>
              <a:rPr lang="ru-RU" dirty="0"/>
              <a:t>числа для каждого вещественного формата. Такие числа имеют минимальный смещенный порядок 000 … 0 и ненулевую мантиссу, бит (F0) явный или неявный считается нулевым. Введены потому, что иногда промежуточные результаты вычислений могут принимать очень малые значения.</a:t>
            </a:r>
          </a:p>
          <a:p>
            <a:pPr marL="0" indent="0" algn="just">
              <a:buNone/>
            </a:pPr>
            <a:endParaRPr lang="ru-RU" dirty="0"/>
          </a:p>
          <a:p>
            <a:pPr marL="0" indent="0" algn="just">
              <a:buNone/>
            </a:pPr>
            <a:r>
              <a:rPr lang="ru-RU" i="1" dirty="0"/>
              <a:t>Истинный нуль</a:t>
            </a:r>
            <a:r>
              <a:rPr lang="ru-RU" dirty="0"/>
              <a:t>. Нуль кодируется нулевым смещенным порядком и мантиссой. Нуль является знаковым (положительные или отрицательные нули).</a:t>
            </a:r>
          </a:p>
          <a:p>
            <a:pPr marL="0" indent="0" algn="just">
              <a:buNone/>
            </a:pPr>
            <a:endParaRPr lang="ru-RU" dirty="0"/>
          </a:p>
          <a:p>
            <a:pPr marL="0" indent="0" algn="just">
              <a:buNone/>
            </a:pPr>
            <a:r>
              <a:rPr lang="ru-RU" dirty="0"/>
              <a:t> </a:t>
            </a:r>
            <a:r>
              <a:rPr lang="ru-RU" i="1" dirty="0"/>
              <a:t>Бесконечность</a:t>
            </a:r>
            <a:r>
              <a:rPr lang="ru-RU" dirty="0"/>
              <a:t>. Поддерживается знаковое представление бесконечности. Это значение кодируется со смещенным порядком из всех единиц и мантиссой 1.000… . Знаки бесконечностей учитываются и сравнение возможно. Бесконечности интерпретируются так:</a:t>
            </a:r>
          </a:p>
          <a:p>
            <a:pPr marL="0" indent="0" algn="just">
              <a:buNone/>
            </a:pPr>
            <a:endParaRPr lang="ru-RU" dirty="0"/>
          </a:p>
          <a:p>
            <a:pPr marL="0" indent="0" algn="just">
              <a:buNone/>
            </a:pPr>
            <a:r>
              <a:rPr lang="ru-RU" i="1" dirty="0" err="1"/>
              <a:t>Нечисла</a:t>
            </a:r>
            <a:r>
              <a:rPr lang="ru-RU" dirty="0"/>
              <a:t>. Обозначаются </a:t>
            </a:r>
            <a:r>
              <a:rPr lang="ru-RU" dirty="0" err="1"/>
              <a:t>NaN</a:t>
            </a:r>
            <a:r>
              <a:rPr lang="ru-RU" dirty="0"/>
              <a:t> (</a:t>
            </a:r>
            <a:r>
              <a:rPr lang="ru-RU" dirty="0" err="1"/>
              <a:t>Not</a:t>
            </a:r>
            <a:r>
              <a:rPr lang="ru-RU" dirty="0"/>
              <a:t>-a-</a:t>
            </a:r>
            <a:r>
              <a:rPr lang="ru-RU" dirty="0" err="1"/>
              <a:t>Number</a:t>
            </a:r>
            <a:r>
              <a:rPr lang="ru-RU" dirty="0"/>
              <a:t>). Оно имеет смещенный порядок из всех единиц, любой знак и любую мантиссу, за исключением 1.000… 0. В свою очередь могут делиться на типы. Возникают иногда как результат недействительных операций. Могут использоваться для отладки программ.</a:t>
            </a:r>
          </a:p>
          <a:p>
            <a:pPr marL="0" indent="0" algn="just">
              <a:buNone/>
            </a:pPr>
            <a:endParaRPr lang="ru-RU" dirty="0"/>
          </a:p>
          <a:p>
            <a:pPr marL="0" indent="0" algn="just">
              <a:buNone/>
            </a:pPr>
            <a:r>
              <a:rPr lang="ru-RU" i="1" dirty="0"/>
              <a:t>Неподдерживаемые форматы</a:t>
            </a:r>
            <a:r>
              <a:rPr lang="ru-RU" dirty="0"/>
              <a:t>. Формат РТ имеет ряд двоичных наборов, не попадающих в рассмотренные классы. Они представляют устаревшие форматы, использовавшиеся в сопроцессоре 8087.</a:t>
            </a:r>
            <a:endParaRPr lang="ru-RU" dirty="0" smtClean="0"/>
          </a:p>
        </p:txBody>
      </p:sp>
    </p:spTree>
    <p:extLst>
      <p:ext uri="{BB962C8B-B14F-4D97-AF65-F5344CB8AC3E}">
        <p14:creationId xmlns:p14="http://schemas.microsoft.com/office/powerpoint/2010/main" val="1844629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7.5.2. Типы данных машины </a:t>
            </a:r>
            <a:r>
              <a:rPr lang="ru-RU" b="1" dirty="0" err="1"/>
              <a:t>UltraSPARC</a:t>
            </a:r>
            <a:r>
              <a:rPr lang="ru-RU" b="1" dirty="0"/>
              <a:t> III</a:t>
            </a:r>
          </a:p>
        </p:txBody>
      </p:sp>
      <p:sp>
        <p:nvSpPr>
          <p:cNvPr id="3" name="Объект 2"/>
          <p:cNvSpPr>
            <a:spLocks noGrp="1"/>
          </p:cNvSpPr>
          <p:nvPr>
            <p:ph idx="1"/>
          </p:nvPr>
        </p:nvSpPr>
        <p:spPr/>
        <p:txBody>
          <a:bodyPr>
            <a:normAutofit fontScale="92500" lnSpcReduction="20000"/>
          </a:bodyPr>
          <a:lstStyle/>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r>
              <a:rPr lang="ru-RU" dirty="0" smtClean="0"/>
              <a:t>Все </a:t>
            </a:r>
            <a:r>
              <a:rPr lang="ru-RU" dirty="0"/>
              <a:t>операнды должны быть выровнены в памяти</a:t>
            </a:r>
            <a:r>
              <a:rPr lang="ru-RU" dirty="0" smtClean="0"/>
              <a:t>.</a:t>
            </a:r>
            <a:endParaRPr lang="ru-RU" dirty="0"/>
          </a:p>
          <a:p>
            <a:pPr marL="0" indent="0" algn="just">
              <a:buNone/>
            </a:pPr>
            <a:r>
              <a:rPr lang="ru-RU" dirty="0" err="1"/>
              <a:t>UltraSPARC</a:t>
            </a:r>
            <a:r>
              <a:rPr lang="ru-RU" dirty="0"/>
              <a:t> представляет собой регистровую структуру, и почти все команды оперируют 64-разрядными регистрами. Символьные и строковые типы данных специальными командами аппаратного обеспечения не поддерживаются.</a:t>
            </a:r>
          </a:p>
        </p:txBody>
      </p:sp>
      <p:pic>
        <p:nvPicPr>
          <p:cNvPr id="4" name="Рисунок 3"/>
          <p:cNvPicPr>
            <a:picLocks noChangeAspect="1"/>
          </p:cNvPicPr>
          <p:nvPr/>
        </p:nvPicPr>
        <p:blipFill>
          <a:blip r:embed="rId2"/>
          <a:stretch>
            <a:fillRect/>
          </a:stretch>
        </p:blipFill>
        <p:spPr>
          <a:xfrm>
            <a:off x="2087976" y="2065750"/>
            <a:ext cx="8016047" cy="1728328"/>
          </a:xfrm>
          <a:prstGeom prst="rect">
            <a:avLst/>
          </a:prstGeom>
        </p:spPr>
      </p:pic>
    </p:spTree>
    <p:extLst>
      <p:ext uri="{BB962C8B-B14F-4D97-AF65-F5344CB8AC3E}">
        <p14:creationId xmlns:p14="http://schemas.microsoft.com/office/powerpoint/2010/main" val="4171956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7.5.3. Типы данных </a:t>
            </a:r>
            <a:r>
              <a:rPr lang="ru-RU" b="1" dirty="0" smtClean="0"/>
              <a:t>8051</a:t>
            </a:r>
            <a:endParaRPr lang="ru-RU" b="1" dirty="0"/>
          </a:p>
        </p:txBody>
      </p:sp>
      <p:sp>
        <p:nvSpPr>
          <p:cNvPr id="3" name="Объект 2"/>
          <p:cNvSpPr>
            <a:spLocks noGrp="1"/>
          </p:cNvSpPr>
          <p:nvPr>
            <p:ph idx="1"/>
          </p:nvPr>
        </p:nvSpPr>
        <p:spPr/>
        <p:txBody>
          <a:bodyPr/>
          <a:lstStyle/>
          <a:p>
            <a:pPr marL="0" indent="0" algn="just">
              <a:buNone/>
            </a:pPr>
            <a:r>
              <a:rPr lang="ru-RU" dirty="0"/>
              <a:t>Количество типов данных строго ограничено. Поддерживается тип данных, не используемый в арифметических операциях – бит. Для работы с битами имеются специальные операции.</a:t>
            </a:r>
          </a:p>
          <a:p>
            <a:pPr marL="0" indent="0" algn="just">
              <a:buNone/>
            </a:pPr>
            <a:endParaRPr lang="ru-RU" dirty="0"/>
          </a:p>
        </p:txBody>
      </p:sp>
      <p:pic>
        <p:nvPicPr>
          <p:cNvPr id="5" name="Рисунок 4"/>
          <p:cNvPicPr>
            <a:picLocks noChangeAspect="1"/>
          </p:cNvPicPr>
          <p:nvPr/>
        </p:nvPicPr>
        <p:blipFill>
          <a:blip r:embed="rId2"/>
          <a:stretch>
            <a:fillRect/>
          </a:stretch>
        </p:blipFill>
        <p:spPr>
          <a:xfrm>
            <a:off x="1534113" y="3466532"/>
            <a:ext cx="9123773" cy="1967163"/>
          </a:xfrm>
          <a:prstGeom prst="rect">
            <a:avLst/>
          </a:prstGeom>
        </p:spPr>
      </p:pic>
    </p:spTree>
    <p:extLst>
      <p:ext uri="{BB962C8B-B14F-4D97-AF65-F5344CB8AC3E}">
        <p14:creationId xmlns:p14="http://schemas.microsoft.com/office/powerpoint/2010/main" val="4209864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58457"/>
          </a:xfrm>
        </p:spPr>
        <p:txBody>
          <a:bodyPr>
            <a:normAutofit fontScale="90000"/>
          </a:bodyPr>
          <a:lstStyle/>
          <a:p>
            <a:r>
              <a:rPr lang="ru-RU" b="1" dirty="0"/>
              <a:t>7.6. Форматы команд</a:t>
            </a:r>
          </a:p>
        </p:txBody>
      </p:sp>
      <p:sp>
        <p:nvSpPr>
          <p:cNvPr id="3" name="Объект 2"/>
          <p:cNvSpPr>
            <a:spLocks noGrp="1"/>
          </p:cNvSpPr>
          <p:nvPr>
            <p:ph idx="1"/>
          </p:nvPr>
        </p:nvSpPr>
        <p:spPr>
          <a:xfrm>
            <a:off x="838200" y="1023582"/>
            <a:ext cx="10515600" cy="5153381"/>
          </a:xfrm>
        </p:spPr>
        <p:txBody>
          <a:bodyPr>
            <a:normAutofit fontScale="92500" lnSpcReduction="20000"/>
          </a:bodyPr>
          <a:lstStyle/>
          <a:p>
            <a:pPr marL="0" indent="0" algn="just">
              <a:buNone/>
            </a:pPr>
            <a:r>
              <a:rPr lang="ru-RU" dirty="0"/>
              <a:t>Команда – представляет собой код, определяющий операцию вычислительной машины и данные, участвующие в операции. Команда содержит также в явной или неявной форме информацию об адресе, по которому помещается результат операции и адрес следующей команды.</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a:p>
          <a:p>
            <a:pPr marL="0" indent="0" algn="just">
              <a:buNone/>
            </a:pPr>
            <a:r>
              <a:rPr lang="ru-RU" dirty="0"/>
              <a:t>Код команды можно представить состоящим из нескольких частей или полей.  Команда в общем случае состоит из операционной и адресной частей.</a:t>
            </a:r>
          </a:p>
        </p:txBody>
      </p:sp>
      <p:pic>
        <p:nvPicPr>
          <p:cNvPr id="4" name="Рисунок 3"/>
          <p:cNvPicPr>
            <a:picLocks noChangeAspect="1"/>
          </p:cNvPicPr>
          <p:nvPr/>
        </p:nvPicPr>
        <p:blipFill>
          <a:blip r:embed="rId2"/>
          <a:stretch>
            <a:fillRect/>
          </a:stretch>
        </p:blipFill>
        <p:spPr>
          <a:xfrm>
            <a:off x="3056454" y="2849901"/>
            <a:ext cx="6079091" cy="1500741"/>
          </a:xfrm>
          <a:prstGeom prst="rect">
            <a:avLst/>
          </a:prstGeom>
        </p:spPr>
      </p:pic>
    </p:spTree>
    <p:extLst>
      <p:ext uri="{BB962C8B-B14F-4D97-AF65-F5344CB8AC3E}">
        <p14:creationId xmlns:p14="http://schemas.microsoft.com/office/powerpoint/2010/main" val="7796176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Эти части, в свою очередь, могут состоять из нескольких полей</a:t>
            </a:r>
            <a:r>
              <a:rPr lang="ru-RU" dirty="0" smtClean="0"/>
              <a:t>.</a:t>
            </a:r>
            <a:endParaRPr lang="ru-RU" dirty="0"/>
          </a:p>
          <a:p>
            <a:pPr marL="0" indent="0" algn="just">
              <a:buNone/>
            </a:pPr>
            <a:r>
              <a:rPr lang="ru-RU" dirty="0"/>
              <a:t>Операционная часть содержит код операции (КОП), который задает вид выполняемой операции. Адресная часть команды содержит информацию об адресах операндов и результата операции, а в некоторых случаях информацию об адресе следующей команды</a:t>
            </a:r>
            <a:r>
              <a:rPr lang="ru-RU" dirty="0" smtClean="0"/>
              <a:t>.</a:t>
            </a:r>
            <a:endParaRPr lang="ru-RU" dirty="0"/>
          </a:p>
          <a:p>
            <a:pPr marL="0" indent="0" algn="just">
              <a:buNone/>
            </a:pPr>
            <a:r>
              <a:rPr lang="ru-RU" dirty="0"/>
              <a:t>Структура команды определяется составом, назначением и расположением полей в команде. Форматом команды называют ее структуру с разметкой номеров разрядов (бит), определяющих границы отдельных полей команды, или с указанием числа бит в определенных полях</a:t>
            </a:r>
            <a:r>
              <a:rPr lang="ru-RU" dirty="0" smtClean="0"/>
              <a:t>.</a:t>
            </a:r>
            <a:endParaRPr lang="ru-RU" dirty="0"/>
          </a:p>
          <a:p>
            <a:pPr marL="0" indent="0" algn="just">
              <a:buNone/>
            </a:pPr>
            <a:r>
              <a:rPr lang="ru-RU" dirty="0"/>
              <a:t>Рассмотрим некоторые классические структуры команд</a:t>
            </a:r>
            <a:r>
              <a:rPr lang="ru-RU" dirty="0" smtClean="0"/>
              <a:t>.</a:t>
            </a:r>
            <a:endParaRPr lang="ru-RU" dirty="0"/>
          </a:p>
          <a:p>
            <a:pPr marL="0" indent="0" algn="just">
              <a:buNone/>
            </a:pPr>
            <a:r>
              <a:rPr lang="ru-RU" dirty="0"/>
              <a:t>Чтобы команда содержала в явном виде всю необходимую информацию о задаваемой операции, она должна содержать код операции и четыре поля адреса для указания ячеек памяти, содержащих два операнда, ячейки, в которую помещается результат операции и адрес следующей команды. Такой порядок выполнения называется принудительным, а приведенный формат команды является труднореализуемым и неэффективным и в настоящее время не применяется.</a:t>
            </a:r>
          </a:p>
          <a:p>
            <a:pPr marL="0" indent="0" algn="just">
              <a:buNone/>
            </a:pPr>
            <a:endParaRPr lang="ru-RU" dirty="0"/>
          </a:p>
          <a:p>
            <a:pPr marL="0" indent="0" algn="just">
              <a:buNone/>
            </a:pPr>
            <a:r>
              <a:rPr lang="ru-RU" dirty="0"/>
              <a:t> </a:t>
            </a:r>
            <a:endParaRPr lang="ru-RU" dirty="0" smtClean="0"/>
          </a:p>
        </p:txBody>
      </p:sp>
      <p:pic>
        <p:nvPicPr>
          <p:cNvPr id="2" name="Рисунок 1"/>
          <p:cNvPicPr>
            <a:picLocks noChangeAspect="1"/>
          </p:cNvPicPr>
          <p:nvPr/>
        </p:nvPicPr>
        <p:blipFill>
          <a:blip r:embed="rId2"/>
          <a:stretch>
            <a:fillRect/>
          </a:stretch>
        </p:blipFill>
        <p:spPr>
          <a:xfrm>
            <a:off x="3247627" y="5286719"/>
            <a:ext cx="5696745" cy="666843"/>
          </a:xfrm>
          <a:prstGeom prst="rect">
            <a:avLst/>
          </a:prstGeom>
        </p:spPr>
      </p:pic>
    </p:spTree>
    <p:extLst>
      <p:ext uri="{BB962C8B-B14F-4D97-AF65-F5344CB8AC3E}">
        <p14:creationId xmlns:p14="http://schemas.microsoft.com/office/powerpoint/2010/main" val="1511527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Autofit/>
          </a:bodyPr>
          <a:lstStyle/>
          <a:p>
            <a:pPr marL="0" indent="0" algn="just">
              <a:buNone/>
            </a:pPr>
            <a:r>
              <a:rPr lang="ru-RU" sz="2000" dirty="0"/>
              <a:t>Очевидно, что в большинстве машин и большинстве случаев за командой, хранящейся по адресу K и занимающей L ячеек, будет выполняться команда, с адресом K+L . Такой порядок выработки команд называется естественным, и он нарушается только специальными командами. Тогда учитывать адрес следующей команды в явном виде нет необходимости и можно использовать трехадресную команду (рис. </a:t>
            </a:r>
            <a:r>
              <a:rPr lang="ru-RU" sz="2000" dirty="0" smtClean="0"/>
              <a:t>7.14).</a:t>
            </a:r>
            <a:endParaRPr lang="ru-RU" sz="2000" dirty="0"/>
          </a:p>
          <a:p>
            <a:pPr marL="0" indent="0" algn="just">
              <a:buNone/>
            </a:pPr>
            <a:r>
              <a:rPr lang="ru-RU" sz="2000" dirty="0"/>
              <a:t>Операция, описываемая трехадресной командой, символически представляется в виде</a:t>
            </a:r>
            <a:r>
              <a:rPr lang="ru-RU" sz="2000" dirty="0" smtClean="0"/>
              <a:t>:</a:t>
            </a:r>
            <a:endParaRPr lang="ru-RU" sz="2000" dirty="0"/>
          </a:p>
          <a:p>
            <a:pPr marL="0" indent="0" algn="just">
              <a:buNone/>
            </a:pPr>
            <a:r>
              <a:rPr lang="ru-RU" sz="2000" dirty="0"/>
              <a:t>ОП[A3]  := ОП[A1] *ОП[A2</a:t>
            </a:r>
            <a:r>
              <a:rPr lang="ru-RU" sz="2000" dirty="0" smtClean="0"/>
              <a:t>].</a:t>
            </a:r>
            <a:endParaRPr lang="ru-RU" sz="2000" dirty="0"/>
          </a:p>
          <a:p>
            <a:pPr marL="0" indent="0" algn="just">
              <a:buNone/>
            </a:pPr>
            <a:r>
              <a:rPr lang="ru-RU" sz="2000" dirty="0"/>
              <a:t>Можно условиться, что результат операции всегда помещается на место одного из операндов. Тогда получаем двухадресную команду, задающую операцию (рис. 7.14</a:t>
            </a:r>
            <a:r>
              <a:rPr lang="ru-RU" sz="2000" dirty="0" smtClean="0"/>
              <a:t>):</a:t>
            </a:r>
            <a:endParaRPr lang="ru-RU" sz="2000" dirty="0"/>
          </a:p>
          <a:p>
            <a:pPr marL="0" indent="0" algn="just">
              <a:buNone/>
            </a:pPr>
            <a:r>
              <a:rPr lang="ru-RU" sz="2000" dirty="0"/>
              <a:t>ОП[A1]  := ОП[A1] *ОП[A2</a:t>
            </a:r>
            <a:r>
              <a:rPr lang="ru-RU" sz="2000" dirty="0" smtClean="0"/>
              <a:t>].</a:t>
            </a:r>
            <a:endParaRPr lang="ru-RU" sz="2000" dirty="0"/>
          </a:p>
          <a:p>
            <a:pPr marL="0" indent="0" algn="just">
              <a:buNone/>
            </a:pPr>
            <a:r>
              <a:rPr lang="ru-RU" sz="2000" dirty="0"/>
              <a:t>В одноадресной команде подразумеваемые адреса имеют уже и результат операции, и  один из операндов (рис. </a:t>
            </a:r>
            <a:r>
              <a:rPr lang="ru-RU" sz="2000" dirty="0" smtClean="0"/>
              <a:t>7.15</a:t>
            </a:r>
            <a:r>
              <a:rPr lang="ru-RU" sz="2000" dirty="0"/>
              <a:t>.)</a:t>
            </a:r>
            <a:endParaRPr lang="ru-RU" sz="2000" dirty="0" smtClean="0"/>
          </a:p>
        </p:txBody>
      </p:sp>
      <p:pic>
        <p:nvPicPr>
          <p:cNvPr id="2" name="Рисунок 1"/>
          <p:cNvPicPr>
            <a:picLocks noChangeAspect="1"/>
          </p:cNvPicPr>
          <p:nvPr/>
        </p:nvPicPr>
        <p:blipFill>
          <a:blip r:embed="rId2"/>
          <a:stretch>
            <a:fillRect/>
          </a:stretch>
        </p:blipFill>
        <p:spPr>
          <a:xfrm>
            <a:off x="2499810" y="4942148"/>
            <a:ext cx="7192379" cy="685896"/>
          </a:xfrm>
          <a:prstGeom prst="rect">
            <a:avLst/>
          </a:prstGeom>
        </p:spPr>
      </p:pic>
    </p:spTree>
    <p:extLst>
      <p:ext uri="{BB962C8B-B14F-4D97-AF65-F5344CB8AC3E}">
        <p14:creationId xmlns:p14="http://schemas.microsoft.com/office/powerpoint/2010/main" val="351403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Подразумеваемым операндом является в данном случае внутренний регистр процессора, называемый регистром результата или аккумулятором. Результат такой операции также записывается в аккумулятор</a:t>
            </a:r>
            <a:r>
              <a:rPr lang="ru-RU" dirty="0" smtClean="0"/>
              <a:t>:</a:t>
            </a:r>
            <a:endParaRPr lang="ru-RU" dirty="0"/>
          </a:p>
          <a:p>
            <a:pPr marL="0" indent="0" algn="just">
              <a:buNone/>
            </a:pPr>
            <a:r>
              <a:rPr lang="ru-RU" dirty="0" err="1"/>
              <a:t>Акк</a:t>
            </a:r>
            <a:r>
              <a:rPr lang="ru-RU" dirty="0"/>
              <a:t> := </a:t>
            </a:r>
            <a:r>
              <a:rPr lang="ru-RU" dirty="0" err="1"/>
              <a:t>Акк</a:t>
            </a:r>
            <a:r>
              <a:rPr lang="ru-RU" dirty="0"/>
              <a:t> * ОП[А1</a:t>
            </a:r>
            <a:r>
              <a:rPr lang="ru-RU" dirty="0" smtClean="0"/>
              <a:t>].</a:t>
            </a:r>
          </a:p>
          <a:p>
            <a:pPr marL="0" indent="0" algn="just">
              <a:buNone/>
            </a:pPr>
            <a:endParaRPr lang="ru-RU" dirty="0"/>
          </a:p>
          <a:p>
            <a:pPr marL="0" indent="0" algn="just">
              <a:buNone/>
            </a:pPr>
            <a:r>
              <a:rPr lang="ru-RU" dirty="0"/>
              <a:t>Наконец, в некоторых случаях возможно использование безадресных команд, когда подразумеваются адреса обоих операндов и результата. Например, при использовании стековой памяти.</a:t>
            </a:r>
          </a:p>
          <a:p>
            <a:pPr marL="0" indent="0" algn="just">
              <a:buNone/>
            </a:pPr>
            <a:endParaRPr lang="ru-RU" dirty="0"/>
          </a:p>
          <a:p>
            <a:pPr marL="0" indent="0" algn="just">
              <a:buNone/>
            </a:pPr>
            <a:r>
              <a:rPr lang="ru-RU" dirty="0"/>
              <a:t>С точки зрения программиста наиболее естественны и удобны трехадресные команды. Однако, такие команды длины. Кроме того, часто в качестве операндов используются результаты предыдущих команд. В этом случае выполняемая операция принимает уже вид двух– или одноадресной команды и трехадресный формат использовать неэффективно.</a:t>
            </a:r>
          </a:p>
          <a:p>
            <a:pPr marL="0" indent="0" algn="just">
              <a:buNone/>
            </a:pPr>
            <a:endParaRPr lang="ru-RU" dirty="0"/>
          </a:p>
          <a:p>
            <a:pPr marL="0" indent="0" algn="just">
              <a:buNone/>
            </a:pPr>
            <a:r>
              <a:rPr lang="ru-RU" dirty="0"/>
              <a:t>Обычно в ЭВМ используется несколько форматов различной длины. Рассмотренные структуры команд достаточно схематичны. В действительности адресные поля команд большей частью содержат не сами адреса, а только информацию об этих адресах. Способы адресации рассматриваются в следующем разделе.</a:t>
            </a:r>
            <a:endParaRPr lang="ru-RU" dirty="0" smtClean="0"/>
          </a:p>
        </p:txBody>
      </p:sp>
    </p:spTree>
    <p:extLst>
      <p:ext uri="{BB962C8B-B14F-4D97-AF65-F5344CB8AC3E}">
        <p14:creationId xmlns:p14="http://schemas.microsoft.com/office/powerpoint/2010/main" val="2618921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7.6.1. Критерии разработки для форматов команд</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a:t>При разработке формата команд необходимо учитывать ряд факторов. Эффективность конкретной архитектуры команд зависит от технологии, которая применялась при разработке компьютера. Например, если доступ к памяти осуществляется быстро, то можно использовать стековую архитектуру, а если доступ к памяти медленный, то желательно иметь много регистров.</a:t>
            </a:r>
          </a:p>
          <a:p>
            <a:pPr marL="0" indent="0" algn="just">
              <a:buNone/>
            </a:pPr>
            <a:endParaRPr lang="ru-RU" dirty="0"/>
          </a:p>
          <a:p>
            <a:pPr marL="0" indent="0" algn="just">
              <a:buNone/>
            </a:pPr>
            <a:r>
              <a:rPr lang="ru-RU" dirty="0"/>
              <a:t>Если речь идет об одинаковых машинах, то лучше иметь короткие команды, чем длинные. Такие программы занимают в памяти меньше места. Но минимизация размера команд может усложнить их декодирование. Следовательно, достижение минимальной длины команды должно уравновешиваться временем, затрачиваемым на декодирование и выполнение команд.</a:t>
            </a:r>
          </a:p>
          <a:p>
            <a:pPr marL="0" indent="0" algn="just">
              <a:buNone/>
            </a:pPr>
            <a:endParaRPr lang="ru-RU" dirty="0"/>
          </a:p>
          <a:p>
            <a:pPr marL="0" indent="0" algn="just">
              <a:buNone/>
            </a:pPr>
            <a:r>
              <a:rPr lang="ru-RU" dirty="0"/>
              <a:t>Следующая причина минимизации длины команд связана с увеличением скорости работы процессора. Значительный рост скорости работы процессора не соответствует относительно низкой пропускной способности памяти. Трудности, связанные с пропускной способностью памяти имеют отношение не только к основной памяти, но и ко всем видам кэш-памяти.</a:t>
            </a:r>
          </a:p>
        </p:txBody>
      </p:sp>
    </p:spTree>
    <p:extLst>
      <p:ext uri="{BB962C8B-B14F-4D97-AF65-F5344CB8AC3E}">
        <p14:creationId xmlns:p14="http://schemas.microsoft.com/office/powerpoint/2010/main" val="34837587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000" dirty="0"/>
              <a:t>Если пропускная способность кэш-памяти составляет t бит/с, а средняя длина команды r битов, то кэш-память способна передать самое большое (верхний предел) t/r команд/с. Очевидно, что скорость, с которой могут выполняться команды (скорость работы процессора), может ограничиваться длиной команд, чем короче команда, тем быстрее. А поскольку современные компьютеры выполняют несколько команд за цикл, то вызов нескольких команд за цикл становится обязательным.</a:t>
            </a:r>
          </a:p>
          <a:p>
            <a:pPr marL="0" indent="0" algn="just">
              <a:buNone/>
            </a:pPr>
            <a:endParaRPr lang="ru-RU" sz="2000" dirty="0"/>
          </a:p>
          <a:p>
            <a:pPr marL="0" indent="0" algn="just">
              <a:buNone/>
            </a:pPr>
            <a:r>
              <a:rPr lang="ru-RU" sz="2000" dirty="0"/>
              <a:t>Второй аспект разработки – достаточно большой объем пространства в формате команд для выражения всех требуемых команд.</a:t>
            </a:r>
          </a:p>
          <a:p>
            <a:pPr marL="0" indent="0" algn="just">
              <a:buNone/>
            </a:pPr>
            <a:endParaRPr lang="ru-RU" sz="2000" dirty="0"/>
          </a:p>
          <a:p>
            <a:pPr marL="0" indent="0" algn="just">
              <a:buNone/>
            </a:pPr>
            <a:r>
              <a:rPr lang="ru-RU" sz="2000" dirty="0" smtClean="0"/>
              <a:t>История </a:t>
            </a:r>
            <a:r>
              <a:rPr lang="ru-RU" sz="2000" dirty="0"/>
              <a:t>доказывает, что обязательно нужно оставлять большее количество свободных кодов операций для будущих дополнений к наборам команд</a:t>
            </a:r>
            <a:r>
              <a:rPr lang="ru-RU" sz="2000" dirty="0" smtClean="0"/>
              <a:t>.</a:t>
            </a:r>
            <a:endParaRPr lang="ru-RU" sz="2000" dirty="0"/>
          </a:p>
          <a:p>
            <a:pPr marL="0" indent="0" algn="just">
              <a:buNone/>
            </a:pPr>
            <a:r>
              <a:rPr lang="ru-RU" sz="2000" dirty="0"/>
              <a:t>Третий критерий связан с числом битов в адресном поле. Для адресации S ячеек памяти адресная часть одного операнда должна иметь число </a:t>
            </a:r>
            <a:r>
              <a:rPr lang="ru-RU" sz="2000" dirty="0" smtClean="0"/>
              <a:t>разрядов</a:t>
            </a:r>
          </a:p>
          <a:p>
            <a:pPr marL="0" indent="0" algn="just">
              <a:buNone/>
            </a:pPr>
            <a:endParaRPr lang="ru-RU" dirty="0"/>
          </a:p>
          <a:p>
            <a:pPr marL="0" indent="0" algn="just">
              <a:buNone/>
            </a:pPr>
            <a:endParaRPr lang="ru-RU" dirty="0"/>
          </a:p>
        </p:txBody>
      </p:sp>
      <p:pic>
        <p:nvPicPr>
          <p:cNvPr id="5" name="Рисунок 4"/>
          <p:cNvPicPr>
            <a:picLocks noChangeAspect="1"/>
          </p:cNvPicPr>
          <p:nvPr/>
        </p:nvPicPr>
        <p:blipFill>
          <a:blip r:embed="rId2"/>
          <a:stretch>
            <a:fillRect/>
          </a:stretch>
        </p:blipFill>
        <p:spPr>
          <a:xfrm>
            <a:off x="5276956" y="5259434"/>
            <a:ext cx="1638088" cy="439857"/>
          </a:xfrm>
          <a:prstGeom prst="rect">
            <a:avLst/>
          </a:prstGeom>
        </p:spPr>
      </p:pic>
      <p:pic>
        <p:nvPicPr>
          <p:cNvPr id="6" name="Рисунок 5"/>
          <p:cNvPicPr>
            <a:picLocks noChangeAspect="1"/>
          </p:cNvPicPr>
          <p:nvPr/>
        </p:nvPicPr>
        <p:blipFill>
          <a:blip r:embed="rId3"/>
          <a:stretch>
            <a:fillRect/>
          </a:stretch>
        </p:blipFill>
        <p:spPr>
          <a:xfrm>
            <a:off x="4121031" y="3466531"/>
            <a:ext cx="3949938" cy="322444"/>
          </a:xfrm>
          <a:prstGeom prst="rect">
            <a:avLst/>
          </a:prstGeom>
        </p:spPr>
      </p:pic>
    </p:spTree>
    <p:extLst>
      <p:ext uri="{BB962C8B-B14F-4D97-AF65-F5344CB8AC3E}">
        <p14:creationId xmlns:p14="http://schemas.microsoft.com/office/powerpoint/2010/main" val="410482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dirty="0"/>
              <a:t>Для адресации памяти требуется более длинные адреса. Одна крайность – это организация памяти, при которой адресуется каждый бит (</a:t>
            </a:r>
            <a:r>
              <a:rPr lang="ru-RU" dirty="0" err="1"/>
              <a:t>Burroughs</a:t>
            </a:r>
            <a:r>
              <a:rPr lang="ru-RU" dirty="0"/>
              <a:t> B1700). Другая крайность – это память, состоящая из очень длинных слов (например, серия CDC </a:t>
            </a:r>
            <a:r>
              <a:rPr lang="ru-RU" dirty="0" err="1"/>
              <a:t>Cyber</a:t>
            </a:r>
            <a:r>
              <a:rPr lang="ru-RU" dirty="0"/>
              <a:t> содержала 60-битные слова).</a:t>
            </a:r>
          </a:p>
          <a:p>
            <a:pPr marL="0" indent="0" algn="just">
              <a:buNone/>
            </a:pPr>
            <a:endParaRPr lang="ru-RU" dirty="0"/>
          </a:p>
          <a:p>
            <a:pPr marL="0" indent="0" algn="just">
              <a:buNone/>
            </a:pPr>
            <a:r>
              <a:rPr lang="ru-RU" dirty="0"/>
              <a:t>Кроме того, для упрощения аппаратуры и увеличения производительности ЭВМ желательно, чтобы длина формата команды была согласована с длиной машинных слов.</a:t>
            </a:r>
          </a:p>
          <a:p>
            <a:pPr marL="0" indent="0" algn="just">
              <a:buNone/>
            </a:pPr>
            <a:endParaRPr lang="ru-RU" dirty="0"/>
          </a:p>
          <a:p>
            <a:pPr marL="0" indent="0" algn="just">
              <a:buNone/>
            </a:pPr>
            <a:r>
              <a:rPr lang="ru-RU" dirty="0"/>
              <a:t>Современные компьютерные системы пришли к компромиссу, который в некотором смысле объединяет в себе худшие качества обоих вариантов. Он требует, чтобы адреса были у каждого байта, но при обращении к памяти всегда считывается одно, два, а иногда и четыре слова сразу. В результате считывания одного байта в машине </a:t>
            </a:r>
            <a:r>
              <a:rPr lang="ru-RU" dirty="0" err="1"/>
              <a:t>UltraSPARC</a:t>
            </a:r>
            <a:r>
              <a:rPr lang="ru-RU" dirty="0"/>
              <a:t> II сразу вызывается минимум 16 байтов, а иногда и строка кэш-памяти в 64 байта.</a:t>
            </a:r>
            <a:endParaRPr lang="ru-RU" dirty="0" smtClean="0"/>
          </a:p>
        </p:txBody>
      </p:sp>
    </p:spTree>
    <p:extLst>
      <p:ext uri="{BB962C8B-B14F-4D97-AF65-F5344CB8AC3E}">
        <p14:creationId xmlns:p14="http://schemas.microsoft.com/office/powerpoint/2010/main" val="385493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dirty="0" smtClean="0"/>
              <a:t>В таких документах присутствуют нормативные разделы, в которых излагаются требования, и информационные разделы, призванные помочь разработчикам, но не являющиеся формальной частью.</a:t>
            </a:r>
          </a:p>
          <a:p>
            <a:pPr marL="0" indent="0" algn="just">
              <a:buNone/>
            </a:pPr>
            <a:r>
              <a:rPr lang="ru-RU" dirty="0" smtClean="0"/>
              <a:t>Для уровня архитектуры набора команд процессора </a:t>
            </a:r>
            <a:r>
              <a:rPr lang="ru-RU" dirty="0" err="1" smtClean="0"/>
              <a:t>Pentium</a:t>
            </a:r>
            <a:r>
              <a:rPr lang="ru-RU" dirty="0" smtClean="0"/>
              <a:t> 4 такого документа нет, поскольку </a:t>
            </a:r>
            <a:r>
              <a:rPr lang="ru-RU" dirty="0" err="1" smtClean="0"/>
              <a:t>Intel</a:t>
            </a:r>
            <a:r>
              <a:rPr lang="ru-RU" dirty="0" smtClean="0"/>
              <a:t> не хочет, что бы другие производители выпускали микросхемы </a:t>
            </a:r>
            <a:r>
              <a:rPr lang="ru-RU" dirty="0" err="1" smtClean="0"/>
              <a:t>Pentium</a:t>
            </a:r>
            <a:r>
              <a:rPr lang="ru-RU" dirty="0" smtClean="0"/>
              <a:t> 4. Компания </a:t>
            </a:r>
            <a:r>
              <a:rPr lang="ru-RU" dirty="0" err="1" smtClean="0"/>
              <a:t>Intel</a:t>
            </a:r>
            <a:r>
              <a:rPr lang="ru-RU" dirty="0" smtClean="0"/>
              <a:t> даже обращалась в суд, что бы запретить производство своих микросхем другим производителем, но проиграла процесс.</a:t>
            </a:r>
          </a:p>
          <a:p>
            <a:pPr marL="0" indent="0" algn="just">
              <a:buNone/>
            </a:pPr>
            <a:endParaRPr lang="ru-RU" dirty="0" smtClean="0"/>
          </a:p>
          <a:p>
            <a:pPr marL="0" indent="0" algn="just">
              <a:buNone/>
            </a:pPr>
            <a:r>
              <a:rPr lang="ru-RU" dirty="0" smtClean="0"/>
              <a:t>Другое важное качество уровня архитектуры команд состоит в том, что в большинстве машин поддерживается по крайней мере два режима:</a:t>
            </a:r>
          </a:p>
          <a:p>
            <a:pPr marL="0" indent="0" algn="just">
              <a:buNone/>
            </a:pPr>
            <a:endParaRPr lang="ru-RU" dirty="0" smtClean="0"/>
          </a:p>
          <a:p>
            <a:pPr marL="0" indent="0" algn="just">
              <a:buNone/>
            </a:pPr>
            <a:r>
              <a:rPr lang="ru-RU" dirty="0" smtClean="0"/>
              <a:t>1. В привилегированном режиме запускается операционная система. Этот режим позволяет выполнять все команды.</a:t>
            </a:r>
          </a:p>
          <a:p>
            <a:pPr marL="0" indent="0" algn="just">
              <a:buNone/>
            </a:pPr>
            <a:endParaRPr lang="ru-RU" dirty="0" smtClean="0"/>
          </a:p>
          <a:p>
            <a:pPr marL="0" indent="0" algn="just">
              <a:buNone/>
            </a:pPr>
            <a:r>
              <a:rPr lang="ru-RU" dirty="0" smtClean="0"/>
              <a:t>2. Пользовательский режим предназначен для запуска прикладных программ. Он не позволяет запускать некоторые потенциально опасные программы.</a:t>
            </a:r>
            <a:endParaRPr lang="ru-RU" dirty="0"/>
          </a:p>
        </p:txBody>
      </p:sp>
    </p:spTree>
    <p:extLst>
      <p:ext uri="{BB962C8B-B14F-4D97-AF65-F5344CB8AC3E}">
        <p14:creationId xmlns:p14="http://schemas.microsoft.com/office/powerpoint/2010/main" val="3334976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7.6.2. Расширение кода операций</a:t>
            </a:r>
          </a:p>
        </p:txBody>
      </p:sp>
      <p:sp>
        <p:nvSpPr>
          <p:cNvPr id="3" name="Объект 2"/>
          <p:cNvSpPr>
            <a:spLocks noGrp="1"/>
          </p:cNvSpPr>
          <p:nvPr>
            <p:ph idx="1"/>
          </p:nvPr>
        </p:nvSpPr>
        <p:spPr/>
        <p:txBody>
          <a:bodyPr/>
          <a:lstStyle/>
          <a:p>
            <a:pPr marL="0" indent="0" algn="just">
              <a:buNone/>
            </a:pPr>
            <a:r>
              <a:rPr lang="ru-RU" dirty="0"/>
              <a:t>Наряду с обычными компромиссами между числом разрядов, отводимых под код операции и адресную часть при фиксированной длине команд, рассмотрим прием, который называется </a:t>
            </a:r>
            <a:r>
              <a:rPr lang="ru-RU" i="1" u="sng" dirty="0"/>
              <a:t>расширением кода операций</a:t>
            </a:r>
            <a:r>
              <a:rPr lang="ru-RU" dirty="0"/>
              <a:t>. Суть приема заключается в том, чтобы увеличивать разрядность кода за счет изменения количества адресов в команде. Рассмотрим 16-битную команду:</a:t>
            </a:r>
          </a:p>
        </p:txBody>
      </p:sp>
    </p:spTree>
    <p:extLst>
      <p:ext uri="{BB962C8B-B14F-4D97-AF65-F5344CB8AC3E}">
        <p14:creationId xmlns:p14="http://schemas.microsoft.com/office/powerpoint/2010/main" val="34657733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a:blip r:embed="rId2"/>
          <a:stretch>
            <a:fillRect/>
          </a:stretch>
        </p:blipFill>
        <p:spPr>
          <a:xfrm>
            <a:off x="2088108" y="464167"/>
            <a:ext cx="7970292" cy="5813625"/>
          </a:xfrm>
          <a:prstGeom prst="rect">
            <a:avLst/>
          </a:prstGeom>
        </p:spPr>
      </p:pic>
    </p:spTree>
    <p:extLst>
      <p:ext uri="{BB962C8B-B14F-4D97-AF65-F5344CB8AC3E}">
        <p14:creationId xmlns:p14="http://schemas.microsoft.com/office/powerpoint/2010/main" val="14383534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Другой вариант расширения количества команд – использование команд различной длины. Предлагается делать часто используемые команды короткими, а редко используемые – длинными. Однако в этом случае возникает проблема с декодированием и выравниванием (например, </a:t>
            </a:r>
            <a:r>
              <a:rPr lang="ru-RU" dirty="0" err="1"/>
              <a:t>Intel</a:t>
            </a:r>
            <a:r>
              <a:rPr lang="ru-RU" dirty="0"/>
              <a:t>).</a:t>
            </a:r>
            <a:endParaRPr lang="ru-RU" dirty="0" smtClean="0"/>
          </a:p>
        </p:txBody>
      </p:sp>
    </p:spTree>
    <p:extLst>
      <p:ext uri="{BB962C8B-B14F-4D97-AF65-F5344CB8AC3E}">
        <p14:creationId xmlns:p14="http://schemas.microsoft.com/office/powerpoint/2010/main" val="2434960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7.6.3. Форматы команд процессора </a:t>
            </a:r>
            <a:r>
              <a:rPr lang="ru-RU" b="1" dirty="0" err="1"/>
              <a:t>Pentium</a:t>
            </a:r>
            <a:r>
              <a:rPr lang="ru-RU" b="1" dirty="0"/>
              <a:t> 4</a:t>
            </a:r>
          </a:p>
        </p:txBody>
      </p:sp>
      <p:sp>
        <p:nvSpPr>
          <p:cNvPr id="3" name="Объект 2"/>
          <p:cNvSpPr>
            <a:spLocks noGrp="1"/>
          </p:cNvSpPr>
          <p:nvPr>
            <p:ph idx="1"/>
          </p:nvPr>
        </p:nvSpPr>
        <p:spPr/>
        <p:txBody>
          <a:bodyPr>
            <a:normAutofit/>
          </a:bodyPr>
          <a:lstStyle/>
          <a:p>
            <a:pPr marL="0" indent="0" algn="just">
              <a:buNone/>
            </a:pPr>
            <a:r>
              <a:rPr lang="ru-RU" sz="2400" dirty="0"/>
              <a:t>Общий формат команды процессора приведен на рис. 7.17. Команда содержит следующие поля</a:t>
            </a:r>
            <a:r>
              <a:rPr lang="ru-RU" sz="2400" dirty="0" smtClean="0"/>
              <a:t>:</a:t>
            </a:r>
            <a:endParaRPr lang="ru-RU" sz="2400" dirty="0"/>
          </a:p>
          <a:p>
            <a:pPr marL="0" indent="0" algn="just">
              <a:buNone/>
            </a:pPr>
            <a:r>
              <a:rPr lang="ru-RU" sz="2400" dirty="0"/>
              <a:t>1</a:t>
            </a:r>
            <a:r>
              <a:rPr lang="ru-RU" sz="2400" dirty="0" smtClean="0"/>
              <a:t>. префиксы </a:t>
            </a:r>
            <a:r>
              <a:rPr lang="ru-RU" sz="2400" dirty="0"/>
              <a:t>команды (необязательны),которые могут следовать в произвольном порядке</a:t>
            </a:r>
            <a:r>
              <a:rPr lang="ru-RU" sz="2400" dirty="0" smtClean="0"/>
              <a:t>;</a:t>
            </a:r>
            <a:endParaRPr lang="ru-RU" sz="2400" dirty="0"/>
          </a:p>
          <a:p>
            <a:pPr marL="0" indent="0" algn="just">
              <a:buNone/>
            </a:pPr>
            <a:r>
              <a:rPr lang="ru-RU" sz="2400" dirty="0"/>
              <a:t>2</a:t>
            </a:r>
            <a:r>
              <a:rPr lang="ru-RU" sz="2400" dirty="0" smtClean="0"/>
              <a:t>. одного </a:t>
            </a:r>
            <a:r>
              <a:rPr lang="ru-RU" sz="2400" dirty="0"/>
              <a:t>или двух байт (главного) кода операции</a:t>
            </a:r>
            <a:r>
              <a:rPr lang="ru-RU" sz="2400" dirty="0" smtClean="0"/>
              <a:t>;</a:t>
            </a:r>
            <a:endParaRPr lang="ru-RU" sz="2400" dirty="0"/>
          </a:p>
          <a:p>
            <a:pPr marL="0" indent="0" algn="just">
              <a:buNone/>
            </a:pPr>
            <a:r>
              <a:rPr lang="ru-RU" sz="2400" dirty="0"/>
              <a:t>3. </a:t>
            </a:r>
            <a:r>
              <a:rPr lang="ru-RU" sz="2400" dirty="0" smtClean="0"/>
              <a:t>спецификатора </a:t>
            </a:r>
            <a:r>
              <a:rPr lang="ru-RU" sz="2400" dirty="0"/>
              <a:t>адреса, представленного битами </a:t>
            </a:r>
            <a:r>
              <a:rPr lang="ru-RU" sz="2400" i="1" dirty="0" err="1"/>
              <a:t>mod</a:t>
            </a:r>
            <a:r>
              <a:rPr lang="ru-RU" sz="2400" i="1" dirty="0"/>
              <a:t> r/m </a:t>
            </a:r>
            <a:r>
              <a:rPr lang="ru-RU" sz="2400" dirty="0"/>
              <a:t>и</a:t>
            </a:r>
            <a:r>
              <a:rPr lang="ru-RU" sz="2400" i="1" dirty="0"/>
              <a:t> </a:t>
            </a:r>
            <a:r>
              <a:rPr lang="ru-RU" sz="2400" i="1" dirty="0" err="1"/>
              <a:t>sib</a:t>
            </a:r>
            <a:r>
              <a:rPr lang="ru-RU" sz="2400" dirty="0" smtClean="0"/>
              <a:t>;</a:t>
            </a:r>
            <a:endParaRPr lang="ru-RU" sz="2400" dirty="0"/>
          </a:p>
          <a:p>
            <a:pPr marL="0" indent="0" algn="just">
              <a:buNone/>
            </a:pPr>
            <a:r>
              <a:rPr lang="ru-RU" sz="2400" dirty="0" smtClean="0"/>
              <a:t>4. смещения </a:t>
            </a:r>
            <a:r>
              <a:rPr lang="ru-RU" sz="2400" dirty="0"/>
              <a:t>в команде (</a:t>
            </a:r>
            <a:r>
              <a:rPr lang="ru-RU" sz="2400" i="1" dirty="0" err="1"/>
              <a:t>displacement</a:t>
            </a:r>
            <a:r>
              <a:rPr lang="ru-RU" sz="2400" dirty="0"/>
              <a:t>) – если необходимо</a:t>
            </a:r>
            <a:r>
              <a:rPr lang="ru-RU" sz="2400" dirty="0" smtClean="0"/>
              <a:t>;</a:t>
            </a:r>
            <a:endParaRPr lang="ru-RU" sz="2400" dirty="0"/>
          </a:p>
          <a:p>
            <a:pPr marL="0" indent="0" algn="just">
              <a:buNone/>
            </a:pPr>
            <a:r>
              <a:rPr lang="ru-RU" sz="2400" dirty="0" smtClean="0"/>
              <a:t>5. поле </a:t>
            </a:r>
            <a:r>
              <a:rPr lang="ru-RU" sz="2400" dirty="0"/>
              <a:t>непосредственного значения (если такое значение присутствует</a:t>
            </a:r>
            <a:r>
              <a:rPr lang="ru-RU" sz="2400" dirty="0" smtClean="0"/>
              <a:t>).</a:t>
            </a:r>
          </a:p>
          <a:p>
            <a:pPr marL="0" indent="0" algn="just">
              <a:buNone/>
            </a:pPr>
            <a:endParaRPr lang="ru-RU" dirty="0"/>
          </a:p>
        </p:txBody>
      </p:sp>
    </p:spTree>
    <p:extLst>
      <p:ext uri="{BB962C8B-B14F-4D97-AF65-F5344CB8AC3E}">
        <p14:creationId xmlns:p14="http://schemas.microsoft.com/office/powerpoint/2010/main" val="32585090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04097" y="1563663"/>
            <a:ext cx="10783805" cy="3581900"/>
          </a:xfrm>
          <a:prstGeom prst="rect">
            <a:avLst/>
          </a:prstGeom>
        </p:spPr>
      </p:pic>
    </p:spTree>
    <p:extLst>
      <p:ext uri="{BB962C8B-B14F-4D97-AF65-F5344CB8AC3E}">
        <p14:creationId xmlns:p14="http://schemas.microsoft.com/office/powerpoint/2010/main" val="32816617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a:t>Из всех полей команды обязательными являются только один или два байта кода операции</a:t>
            </a:r>
            <a:r>
              <a:rPr lang="ru-RU" dirty="0" smtClean="0"/>
              <a:t>.</a:t>
            </a:r>
            <a:endParaRPr lang="ru-RU" dirty="0"/>
          </a:p>
          <a:p>
            <a:pPr marL="0" indent="0" algn="just">
              <a:buNone/>
            </a:pPr>
            <a:r>
              <a:rPr lang="ru-RU" i="1" dirty="0"/>
              <a:t>Префикс</a:t>
            </a:r>
            <a:r>
              <a:rPr lang="ru-RU" dirty="0"/>
              <a:t> – это байт со специальным кодированием, который модифицирует операцию одной находящейся за ним команды. Префиксы сгруппированы следующим образом</a:t>
            </a:r>
            <a:r>
              <a:rPr lang="ru-RU" dirty="0" smtClean="0"/>
              <a:t>:</a:t>
            </a:r>
            <a:endParaRPr lang="ru-RU" dirty="0"/>
          </a:p>
          <a:p>
            <a:pPr marL="0" indent="0" algn="just">
              <a:buNone/>
            </a:pPr>
            <a:r>
              <a:rPr lang="ru-RU" dirty="0"/>
              <a:t>1.  префиксы команды (</a:t>
            </a:r>
            <a:r>
              <a:rPr lang="ru-RU" i="1" dirty="0"/>
              <a:t>REP\REPE\REPZ\REPNE</a:t>
            </a:r>
            <a:r>
              <a:rPr lang="ru-RU" dirty="0"/>
              <a:t>, применяется в строковых командах, для автоматической обработки всех элементов цепочки и блокировки  шины (LOCK) – допускается перед некоторыми командами с обращением к памяти для запрета другим процессорам в мультипроцессорных системах); </a:t>
            </a:r>
          </a:p>
          <a:p>
            <a:pPr marL="0" indent="0" algn="just">
              <a:buNone/>
            </a:pPr>
            <a:r>
              <a:rPr lang="ru-RU" dirty="0"/>
              <a:t>2.  замены сегмента (</a:t>
            </a:r>
            <a:r>
              <a:rPr lang="ru-RU" i="1" dirty="0" err="1"/>
              <a:t>Segment</a:t>
            </a:r>
            <a:r>
              <a:rPr lang="ru-RU" i="1" dirty="0"/>
              <a:t> </a:t>
            </a:r>
            <a:r>
              <a:rPr lang="ru-RU" i="1" dirty="0" err="1"/>
              <a:t>override</a:t>
            </a:r>
            <a:r>
              <a:rPr lang="ru-RU" dirty="0"/>
              <a:t>), явно определяет сегментный регистр для конкретной команды вместо сегментного регистра, принимаемого по умолчанию; </a:t>
            </a:r>
          </a:p>
          <a:p>
            <a:pPr marL="0" indent="0" algn="just">
              <a:buNone/>
            </a:pPr>
            <a:r>
              <a:rPr lang="ru-RU" dirty="0"/>
              <a:t>3.  размера операнда (</a:t>
            </a:r>
            <a:r>
              <a:rPr lang="ru-RU" i="1" dirty="0" err="1"/>
              <a:t>OperandSize</a:t>
            </a:r>
            <a:r>
              <a:rPr lang="ru-RU" dirty="0"/>
              <a:t>), переключает 16– и 32–битные операнды</a:t>
            </a:r>
            <a:r>
              <a:rPr lang="ru-RU" dirty="0" smtClean="0"/>
              <a:t>;</a:t>
            </a:r>
            <a:endParaRPr lang="ru-RU" dirty="0"/>
          </a:p>
          <a:p>
            <a:pPr marL="0" indent="0" algn="just">
              <a:buNone/>
            </a:pPr>
            <a:r>
              <a:rPr lang="ru-RU" dirty="0"/>
              <a:t>4.  размера адреса (</a:t>
            </a:r>
            <a:r>
              <a:rPr lang="ru-RU" i="1" dirty="0" err="1"/>
              <a:t>AddressSize</a:t>
            </a:r>
            <a:r>
              <a:rPr lang="ru-RU" dirty="0"/>
              <a:t>), коммутирует формирование 16– и 32–битных адресов.</a:t>
            </a:r>
          </a:p>
          <a:p>
            <a:pPr marL="0" indent="0" algn="just">
              <a:buNone/>
            </a:pPr>
            <a:endParaRPr lang="ru-RU" dirty="0"/>
          </a:p>
          <a:p>
            <a:pPr marL="0" indent="0" algn="just">
              <a:buNone/>
            </a:pPr>
            <a:r>
              <a:rPr lang="ru-RU" dirty="0"/>
              <a:t>По   сравнению с 16-ти разрядными процессорами х86, начиная с I80386 система команд расширена в двух направлениях: во-первых, все команды, рассчитанные на 16-разрядные операнды работают и с 32–разрядными; во-вторых, доступны 32-разрядные режимы адресации. Такое расширение реализовано введением бита D (</a:t>
            </a:r>
            <a:r>
              <a:rPr lang="ru-RU" i="1" dirty="0" err="1"/>
              <a:t>Default</a:t>
            </a:r>
            <a:r>
              <a:rPr lang="ru-RU" dirty="0"/>
              <a:t>) в дескриптор сегмента кода и двух префиксов. Когда бит D установлен в 0, команды текущей программы работают с 16-разрядными данными и адресами, если D установлен в 1, то они работают с 32-разрядными данными и адресами.</a:t>
            </a:r>
            <a:endParaRPr lang="ru-RU" dirty="0" smtClean="0"/>
          </a:p>
        </p:txBody>
      </p:sp>
    </p:spTree>
    <p:extLst>
      <p:ext uri="{BB962C8B-B14F-4D97-AF65-F5344CB8AC3E}">
        <p14:creationId xmlns:p14="http://schemas.microsoft.com/office/powerpoint/2010/main" val="28861880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000" dirty="0"/>
              <a:t>Префиксы размера и адреса операнда заставляют процессор изменять для команды размеры операнда или адреса.</a:t>
            </a:r>
          </a:p>
          <a:p>
            <a:pPr marL="0" indent="0" algn="just">
              <a:buNone/>
            </a:pPr>
            <a:endParaRPr lang="ru-RU" sz="2000" dirty="0"/>
          </a:p>
          <a:p>
            <a:pPr marL="0" indent="0" algn="just">
              <a:buNone/>
            </a:pPr>
            <a:r>
              <a:rPr lang="ru-RU" sz="2000" dirty="0"/>
              <a:t>В большинстве команд вслед за байтом кода операции, который указывает местонахождение операнда в памяти, следует второй байт, который сообщает всю информацию об операнде. Эти 8 бит распределены в 2-битном поле </a:t>
            </a:r>
            <a:r>
              <a:rPr lang="ru-RU" sz="2000" dirty="0" err="1"/>
              <a:t>mod</a:t>
            </a:r>
            <a:r>
              <a:rPr lang="ru-RU" sz="2000" dirty="0"/>
              <a:t> и в двух 3-битных регистровых полях </a:t>
            </a:r>
            <a:r>
              <a:rPr lang="ru-RU" sz="2000" dirty="0" err="1"/>
              <a:t>reg</a:t>
            </a:r>
            <a:r>
              <a:rPr lang="ru-RU" sz="2000" dirty="0"/>
              <a:t> и r/m.</a:t>
            </a:r>
          </a:p>
          <a:p>
            <a:pPr marL="0" indent="0" algn="just">
              <a:buNone/>
            </a:pPr>
            <a:endParaRPr lang="ru-RU" sz="2000" dirty="0"/>
          </a:p>
          <a:p>
            <a:pPr marL="0" indent="0" algn="just">
              <a:buNone/>
            </a:pPr>
            <a:r>
              <a:rPr lang="ru-RU" sz="2000" i="1" u="sng" dirty="0"/>
              <a:t>Рассмотрим поле </a:t>
            </a:r>
            <a:r>
              <a:rPr lang="ru-RU" sz="2000" i="1" u="sng" dirty="0" err="1"/>
              <a:t>reg</a:t>
            </a:r>
            <a:r>
              <a:rPr lang="ru-RU" sz="2000" dirty="0"/>
              <a:t>. Это поле определяет один из регистров общего назначения. Кодирование этого поля зависит от того, имеется ли в КОП поле W (определяющее размер операнда), а при его наличии – от типа операнда. Это поле может находится в байте КОП и в байте </a:t>
            </a:r>
            <a:r>
              <a:rPr lang="ru-RU" sz="2000" dirty="0" err="1"/>
              <a:t>mod</a:t>
            </a:r>
            <a:r>
              <a:rPr lang="ru-RU" sz="2000" dirty="0"/>
              <a:t> r\m.</a:t>
            </a:r>
          </a:p>
          <a:p>
            <a:pPr marL="0" indent="0" algn="just">
              <a:buNone/>
            </a:pPr>
            <a:endParaRPr lang="ru-RU" sz="2000" dirty="0"/>
          </a:p>
          <a:p>
            <a:pPr marL="0" indent="0" algn="just">
              <a:buNone/>
            </a:pPr>
            <a:r>
              <a:rPr lang="ru-RU" sz="2000" dirty="0"/>
              <a:t>Режим адресации определяют один или два байта адресации, которые находятся после байта адресации. Первым является байт </a:t>
            </a:r>
            <a:r>
              <a:rPr lang="ru-RU" sz="2000" i="1" dirty="0" err="1"/>
              <a:t>mod</a:t>
            </a:r>
            <a:r>
              <a:rPr lang="ru-RU" sz="2000" i="1" dirty="0"/>
              <a:t> r/m</a:t>
            </a:r>
            <a:r>
              <a:rPr lang="ru-RU" sz="2000" dirty="0"/>
              <a:t>, вторым байт </a:t>
            </a:r>
            <a:r>
              <a:rPr lang="ru-RU" sz="2000" i="1" dirty="0" err="1"/>
              <a:t>sib</a:t>
            </a:r>
            <a:r>
              <a:rPr lang="ru-RU" sz="2000" dirty="0"/>
              <a:t> (масштаб, индекс, база).  Байт </a:t>
            </a:r>
            <a:r>
              <a:rPr lang="ru-RU" sz="2000" i="1" dirty="0" err="1"/>
              <a:t>sib</a:t>
            </a:r>
            <a:r>
              <a:rPr lang="ru-RU" sz="2000" dirty="0"/>
              <a:t> может присутствовать только в командах с 32-разрядной адресацией, когда байт </a:t>
            </a:r>
            <a:r>
              <a:rPr lang="ru-RU" sz="2000" i="1" dirty="0" err="1"/>
              <a:t>mod</a:t>
            </a:r>
            <a:r>
              <a:rPr lang="ru-RU" sz="2000" i="1" dirty="0"/>
              <a:t> r/m </a:t>
            </a:r>
            <a:r>
              <a:rPr lang="ru-RU" sz="2000" dirty="0"/>
              <a:t>содержит </a:t>
            </a:r>
            <a:r>
              <a:rPr lang="ru-RU" sz="2000" i="1" dirty="0"/>
              <a:t>r/m</a:t>
            </a:r>
            <a:r>
              <a:rPr lang="ru-RU" sz="2000" dirty="0"/>
              <a:t> = 100 и значение в поле </a:t>
            </a:r>
            <a:r>
              <a:rPr lang="ru-RU" sz="2000" i="1" dirty="0"/>
              <a:t>mod</a:t>
            </a:r>
            <a:r>
              <a:rPr lang="ru-RU" sz="2000" dirty="0"/>
              <a:t>≠11.</a:t>
            </a:r>
            <a:endParaRPr lang="ru-RU" sz="2000" dirty="0" smtClean="0"/>
          </a:p>
        </p:txBody>
      </p:sp>
    </p:spTree>
    <p:extLst>
      <p:ext uri="{BB962C8B-B14F-4D97-AF65-F5344CB8AC3E}">
        <p14:creationId xmlns:p14="http://schemas.microsoft.com/office/powerpoint/2010/main" val="33509389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84284" y="1357481"/>
            <a:ext cx="8423432" cy="3994264"/>
          </a:xfrm>
          <a:prstGeom prst="rect">
            <a:avLst/>
          </a:prstGeom>
        </p:spPr>
      </p:pic>
    </p:spTree>
    <p:extLst>
      <p:ext uri="{BB962C8B-B14F-4D97-AF65-F5344CB8AC3E}">
        <p14:creationId xmlns:p14="http://schemas.microsoft.com/office/powerpoint/2010/main" val="2697573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7.6.4. Форматы команд </a:t>
            </a:r>
            <a:r>
              <a:rPr lang="en-US" b="1" dirty="0"/>
              <a:t>FPU</a:t>
            </a:r>
            <a:endParaRPr lang="ru-RU" b="1" dirty="0"/>
          </a:p>
        </p:txBody>
      </p:sp>
      <p:sp>
        <p:nvSpPr>
          <p:cNvPr id="3" name="Объект 2"/>
          <p:cNvSpPr>
            <a:spLocks noGrp="1"/>
          </p:cNvSpPr>
          <p:nvPr>
            <p:ph idx="1"/>
          </p:nvPr>
        </p:nvSpPr>
        <p:spPr/>
        <p:txBody>
          <a:bodyPr>
            <a:normAutofit fontScale="92500" lnSpcReduction="10000"/>
          </a:bodyPr>
          <a:lstStyle/>
          <a:p>
            <a:pPr marL="0" indent="0" algn="just">
              <a:buNone/>
            </a:pPr>
            <a:r>
              <a:rPr lang="ru-RU" i="1" u="sng" dirty="0"/>
              <a:t>Особенности задания команд</a:t>
            </a:r>
            <a:r>
              <a:rPr lang="ru-RU" dirty="0"/>
              <a:t>. Команды бинарных операций допускают несколько форм. В случае пустого поля операнда (безадресная команда) операция выполняется с двумя верхними элементами стека ST(0) и ST(1). </a:t>
            </a:r>
            <a:r>
              <a:rPr lang="ru-RU" dirty="0" err="1"/>
              <a:t>Поcле</a:t>
            </a:r>
            <a:r>
              <a:rPr lang="ru-RU" dirty="0"/>
              <a:t> выполнения операции осуществляется инкремент указателя стека и результат помещается в новую вершину стека, заменяя исходное содержание ST(1). Это классическая операция для машин со стековой адресацией.</a:t>
            </a:r>
          </a:p>
          <a:p>
            <a:pPr marL="0" indent="0" algn="just">
              <a:buNone/>
            </a:pPr>
            <a:endParaRPr lang="ru-RU" dirty="0"/>
          </a:p>
          <a:p>
            <a:pPr marL="0" indent="0" algn="just">
              <a:buNone/>
            </a:pPr>
            <a:r>
              <a:rPr lang="ru-RU" dirty="0"/>
              <a:t>Когда в бинарной операции определен один операнд, она выполняется с привлечением указанного в команде регистра (ячейки памяти) и содержимого вершины стека. Результат загружается в старую вершину стека и указатель стека не изменяется.</a:t>
            </a:r>
          </a:p>
        </p:txBody>
      </p:sp>
    </p:spTree>
    <p:extLst>
      <p:ext uri="{BB962C8B-B14F-4D97-AF65-F5344CB8AC3E}">
        <p14:creationId xmlns:p14="http://schemas.microsoft.com/office/powerpoint/2010/main" val="3809861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lnSpcReduction="10000"/>
          </a:bodyPr>
          <a:lstStyle/>
          <a:p>
            <a:pPr marL="0" indent="0" algn="just">
              <a:buNone/>
            </a:pPr>
            <a:r>
              <a:rPr lang="ru-RU" dirty="0"/>
              <a:t>Если же в бинарной команде указаны два операнда, ими является содержимое двух регистров стека, причем одним из них будет ST(0), а вторым ST(i). Возможны три случая</a:t>
            </a:r>
            <a:r>
              <a:rPr lang="ru-RU" dirty="0" smtClean="0"/>
              <a:t>:</a:t>
            </a:r>
            <a:endParaRPr lang="ru-RU" dirty="0"/>
          </a:p>
          <a:p>
            <a:pPr marL="0" indent="0" algn="just">
              <a:buNone/>
            </a:pPr>
            <a:r>
              <a:rPr lang="ru-RU" dirty="0"/>
              <a:t>1.  источникам является ST(0), а получателем ST(i</a:t>
            </a:r>
            <a:r>
              <a:rPr lang="ru-RU" dirty="0" smtClean="0"/>
              <a:t>);</a:t>
            </a:r>
            <a:endParaRPr lang="ru-RU" dirty="0"/>
          </a:p>
          <a:p>
            <a:pPr marL="0" indent="0" algn="just">
              <a:buNone/>
            </a:pPr>
            <a:r>
              <a:rPr lang="ru-RU" dirty="0"/>
              <a:t>2.  источник – ST(i), получатель – ST(0</a:t>
            </a:r>
            <a:r>
              <a:rPr lang="ru-RU" dirty="0" smtClean="0"/>
              <a:t>);</a:t>
            </a:r>
            <a:endParaRPr lang="ru-RU" dirty="0"/>
          </a:p>
          <a:p>
            <a:pPr marL="0" indent="0" algn="just">
              <a:buNone/>
            </a:pPr>
            <a:r>
              <a:rPr lang="ru-RU" dirty="0"/>
              <a:t>3.  источникам является ST(0),  получателем ST(i) и производится инкремент указателя стека, т.е. «источник» пропадает</a:t>
            </a:r>
            <a:r>
              <a:rPr lang="ru-RU" dirty="0" smtClean="0"/>
              <a:t>.</a:t>
            </a:r>
            <a:endParaRPr lang="ru-RU" dirty="0"/>
          </a:p>
          <a:p>
            <a:pPr marL="0" indent="0" algn="just">
              <a:buNone/>
            </a:pPr>
            <a:r>
              <a:rPr lang="ru-RU" dirty="0"/>
              <a:t>Отметим, </a:t>
            </a:r>
            <a:r>
              <a:rPr lang="ru-RU" dirty="0" smtClean="0"/>
              <a:t>что </a:t>
            </a:r>
            <a:r>
              <a:rPr lang="ru-RU" dirty="0"/>
              <a:t>в несимметричных операциях деления и вычитания обычно получатель делится на источник (из получателя вычитается источник). FPU допускает  и обратные (</a:t>
            </a:r>
            <a:r>
              <a:rPr lang="ru-RU" dirty="0" err="1"/>
              <a:t>Reverse</a:t>
            </a:r>
            <a:r>
              <a:rPr lang="ru-RU" dirty="0"/>
              <a:t>) формы таких команд</a:t>
            </a:r>
            <a:r>
              <a:rPr lang="ru-RU" dirty="0" smtClean="0"/>
              <a:t>.</a:t>
            </a:r>
            <a:endParaRPr lang="ru-RU" dirty="0"/>
          </a:p>
          <a:p>
            <a:pPr marL="0" indent="0" algn="just">
              <a:buNone/>
            </a:pPr>
            <a:r>
              <a:rPr lang="ru-RU" dirty="0"/>
              <a:t>Многие команды допускают несколько форм задания операндов, которые при этом принято записывать через </a:t>
            </a:r>
            <a:r>
              <a:rPr lang="ru-RU" dirty="0" err="1"/>
              <a:t>слэш</a:t>
            </a:r>
            <a:r>
              <a:rPr lang="ru-RU" dirty="0"/>
              <a:t> «/», </a:t>
            </a:r>
            <a:r>
              <a:rPr lang="ru-RU" dirty="0" smtClean="0"/>
              <a:t>например FADD </a:t>
            </a:r>
            <a:r>
              <a:rPr lang="ru-RU" dirty="0"/>
              <a:t>//</a:t>
            </a:r>
            <a:r>
              <a:rPr lang="ru-RU" dirty="0" err="1"/>
              <a:t>src</a:t>
            </a:r>
            <a:r>
              <a:rPr lang="ru-RU" dirty="0"/>
              <a:t>/</a:t>
            </a:r>
            <a:r>
              <a:rPr lang="ru-RU" dirty="0" err="1"/>
              <a:t>dst,src</a:t>
            </a:r>
            <a:r>
              <a:rPr lang="ru-RU" dirty="0"/>
              <a:t> </a:t>
            </a:r>
            <a:r>
              <a:rPr lang="ru-RU" dirty="0" smtClean="0"/>
              <a:t>.</a:t>
            </a:r>
            <a:endParaRPr lang="ru-RU" dirty="0"/>
          </a:p>
        </p:txBody>
      </p:sp>
    </p:spTree>
    <p:extLst>
      <p:ext uri="{BB962C8B-B14F-4D97-AF65-F5344CB8AC3E}">
        <p14:creationId xmlns:p14="http://schemas.microsoft.com/office/powerpoint/2010/main" val="1225265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7.1.2. Модели памяти</a:t>
            </a:r>
            <a:endParaRPr lang="ru-RU" b="1" dirty="0"/>
          </a:p>
        </p:txBody>
      </p:sp>
      <p:sp>
        <p:nvSpPr>
          <p:cNvPr id="3" name="Объект 2"/>
          <p:cNvSpPr>
            <a:spLocks noGrp="1"/>
          </p:cNvSpPr>
          <p:nvPr>
            <p:ph idx="1"/>
          </p:nvPr>
        </p:nvSpPr>
        <p:spPr>
          <a:xfrm>
            <a:off x="838200" y="1473958"/>
            <a:ext cx="10515600" cy="4703005"/>
          </a:xfrm>
        </p:spPr>
        <p:txBody>
          <a:bodyPr>
            <a:normAutofit fontScale="62500" lnSpcReduction="20000"/>
          </a:bodyPr>
          <a:lstStyle/>
          <a:p>
            <a:pPr marL="0" indent="0" algn="just">
              <a:buNone/>
            </a:pPr>
            <a:r>
              <a:rPr lang="ru-RU" dirty="0" smtClean="0"/>
              <a:t>Во всех компьютерах память разделена на ячейки, которые имеют последовательные адреса. В настоящее время наиболее распространены ячейки в 8 разрядов (1 байт). Причиной применения байта – ASCII-символ, который занимает 7 разрядов и бит четности. Если в будущем будет доминировать кодировка UNICODE, то ячейки, возможно, станут 16-разрядными (24 лучше, чем 23).</a:t>
            </a:r>
          </a:p>
          <a:p>
            <a:pPr marL="0" indent="0" algn="just">
              <a:buNone/>
            </a:pPr>
            <a:endParaRPr lang="ru-RU" dirty="0" smtClean="0"/>
          </a:p>
          <a:p>
            <a:pPr marL="0" indent="0" algn="just">
              <a:buNone/>
            </a:pPr>
            <a:r>
              <a:rPr lang="ru-RU" dirty="0" smtClean="0"/>
              <a:t>Байты обычно группируются в слова по 4 или 8 байт. Многие архитектуры требуют, чтобы слова были выровнены. При этом память работает более эффективно.</a:t>
            </a:r>
          </a:p>
          <a:p>
            <a:pPr marL="0" indent="0" algn="just">
              <a:buNone/>
            </a:pPr>
            <a:endParaRPr lang="ru-RU" dirty="0" smtClean="0"/>
          </a:p>
          <a:p>
            <a:pPr marL="0" indent="0" algn="just">
              <a:buNone/>
            </a:pPr>
            <a:r>
              <a:rPr lang="ru-RU" dirty="0" smtClean="0"/>
              <a:t>Большинство машин имеет единое адресное пространство. В некоторых машинах содержатся отдельные адресные пространства для команд и данных. Такая система гораздо сложнее, чем единое адресное пространство, но зато она имеет два преимущества:</a:t>
            </a:r>
          </a:p>
          <a:p>
            <a:pPr marL="0" indent="0" algn="just">
              <a:buNone/>
            </a:pPr>
            <a:endParaRPr lang="ru-RU" dirty="0" smtClean="0"/>
          </a:p>
          <a:p>
            <a:pPr marL="0" indent="0" algn="just">
              <a:buNone/>
            </a:pPr>
            <a:r>
              <a:rPr lang="ru-RU" dirty="0" smtClean="0"/>
              <a:t>1. Появляется возможность иметь 232 байтов для программы и 232 байтов для данных при размере регистра адреса в 32 разряда;</a:t>
            </a:r>
          </a:p>
          <a:p>
            <a:pPr marL="0" indent="0" algn="just">
              <a:buNone/>
            </a:pPr>
            <a:endParaRPr lang="ru-RU" dirty="0" smtClean="0"/>
          </a:p>
          <a:p>
            <a:pPr marL="0" indent="0" algn="just">
              <a:buNone/>
            </a:pPr>
            <a:r>
              <a:rPr lang="ru-RU" dirty="0" smtClean="0"/>
              <a:t>2. Исключается сама возможность интерпретировать код как данные и наоборот.</a:t>
            </a:r>
            <a:endParaRPr lang="ru-RU" dirty="0"/>
          </a:p>
        </p:txBody>
      </p:sp>
    </p:spTree>
    <p:extLst>
      <p:ext uri="{BB962C8B-B14F-4D97-AF65-F5344CB8AC3E}">
        <p14:creationId xmlns:p14="http://schemas.microsoft.com/office/powerpoint/2010/main" val="34565263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a:bodyPr>
          <a:lstStyle/>
          <a:p>
            <a:pPr marL="0" indent="0" algn="just">
              <a:buNone/>
            </a:pPr>
            <a:r>
              <a:rPr lang="ru-RU" dirty="0"/>
              <a:t>Эта запись подразумевает три возможные формы команды: без операндов, с одним операндом, с двумя операндами.</a:t>
            </a:r>
          </a:p>
          <a:p>
            <a:pPr marL="0" indent="0" algn="just">
              <a:buNone/>
            </a:pPr>
            <a:r>
              <a:rPr lang="ru-RU" dirty="0" err="1"/>
              <a:t>src</a:t>
            </a:r>
            <a:r>
              <a:rPr lang="ru-RU" dirty="0"/>
              <a:t> – </a:t>
            </a:r>
            <a:r>
              <a:rPr lang="ru-RU" dirty="0" err="1"/>
              <a:t>Source</a:t>
            </a:r>
            <a:r>
              <a:rPr lang="ru-RU" dirty="0"/>
              <a:t> — источник;</a:t>
            </a:r>
          </a:p>
          <a:p>
            <a:pPr marL="0" indent="0" algn="just">
              <a:buNone/>
            </a:pPr>
            <a:r>
              <a:rPr lang="ru-RU" dirty="0" err="1"/>
              <a:t>dst</a:t>
            </a:r>
            <a:r>
              <a:rPr lang="ru-RU" dirty="0"/>
              <a:t> – </a:t>
            </a:r>
            <a:r>
              <a:rPr lang="ru-RU" dirty="0" err="1"/>
              <a:t>Destionation</a:t>
            </a:r>
            <a:r>
              <a:rPr lang="ru-RU" dirty="0"/>
              <a:t> – получатель.</a:t>
            </a:r>
          </a:p>
          <a:p>
            <a:pPr marL="0" indent="0" algn="just">
              <a:buNone/>
            </a:pPr>
            <a:r>
              <a:rPr lang="ru-RU" dirty="0"/>
              <a:t>В мнемониках команд FPU приняты следующие соглашения:</a:t>
            </a:r>
          </a:p>
          <a:p>
            <a:pPr marL="0" indent="0" algn="just">
              <a:buNone/>
            </a:pPr>
            <a:r>
              <a:rPr lang="ru-RU" dirty="0"/>
              <a:t>· первая буква команды всегда F (только команды FPU начинаются с F);</a:t>
            </a:r>
          </a:p>
          <a:p>
            <a:pPr marL="0" indent="0" algn="just">
              <a:buNone/>
            </a:pPr>
            <a:r>
              <a:rPr lang="ru-RU" dirty="0"/>
              <a:t>· вторая буква I обозначает операцию с целым двоичным числом из памяти, буква B – операцию с десятичным числом из памяти, без этих букв – вещественное число;</a:t>
            </a:r>
          </a:p>
          <a:p>
            <a:pPr marL="0" indent="0" algn="just">
              <a:buNone/>
            </a:pPr>
            <a:r>
              <a:rPr lang="ru-RU" dirty="0"/>
              <a:t>· предпоследняя или последняя буква R указывает обратную операцию (для вычитания или деления);</a:t>
            </a:r>
          </a:p>
          <a:p>
            <a:pPr marL="0" indent="0" algn="just">
              <a:buNone/>
            </a:pPr>
            <a:r>
              <a:rPr lang="ru-RU" dirty="0"/>
              <a:t>· последняя буква P идентифицирует команду, заключительным действием которой является извлечение из стека.</a:t>
            </a:r>
          </a:p>
          <a:p>
            <a:pPr marL="0" indent="0" algn="just">
              <a:buNone/>
            </a:pPr>
            <a:endParaRPr lang="ru-RU" dirty="0" smtClean="0"/>
          </a:p>
        </p:txBody>
      </p:sp>
    </p:spTree>
    <p:extLst>
      <p:ext uri="{BB962C8B-B14F-4D97-AF65-F5344CB8AC3E}">
        <p14:creationId xmlns:p14="http://schemas.microsoft.com/office/powerpoint/2010/main" val="3064090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Для команд FPU существует пять различных форматов кодирования (рис. 7.18), однако в любом формате старшие пять битов двухбайтного кода команды FPU всегда содержит специальное значение 11011, по которому процессор распознает команды FPU.</a:t>
            </a:r>
            <a:endParaRPr lang="ru-RU" dirty="0" smtClean="0"/>
          </a:p>
        </p:txBody>
      </p:sp>
      <p:pic>
        <p:nvPicPr>
          <p:cNvPr id="2" name="Рисунок 1"/>
          <p:cNvPicPr>
            <a:picLocks noChangeAspect="1"/>
          </p:cNvPicPr>
          <p:nvPr/>
        </p:nvPicPr>
        <p:blipFill>
          <a:blip r:embed="rId2"/>
          <a:stretch>
            <a:fillRect/>
          </a:stretch>
        </p:blipFill>
        <p:spPr>
          <a:xfrm>
            <a:off x="1265304" y="2797791"/>
            <a:ext cx="9661391" cy="2148163"/>
          </a:xfrm>
          <a:prstGeom prst="rect">
            <a:avLst/>
          </a:prstGeom>
        </p:spPr>
      </p:pic>
    </p:spTree>
    <p:extLst>
      <p:ext uri="{BB962C8B-B14F-4D97-AF65-F5344CB8AC3E}">
        <p14:creationId xmlns:p14="http://schemas.microsoft.com/office/powerpoint/2010/main" val="33643326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dirty="0"/>
              <a:t>Поля имеют следующее назначение и кодирование</a:t>
            </a:r>
            <a:r>
              <a:rPr lang="ru-RU" dirty="0" smtClean="0"/>
              <a:t>:</a:t>
            </a:r>
            <a:endParaRPr lang="ru-RU" dirty="0"/>
          </a:p>
          <a:p>
            <a:pPr marL="0" indent="0" algn="just">
              <a:buNone/>
            </a:pPr>
            <a:r>
              <a:rPr lang="ru-RU" dirty="0"/>
              <a:t>1.  MF – формат ячейки памяти. (00 – 32-битное вещественное, 01- 32-битное целое, 10 – 64-битное вещественное, 11 – 64-битное целое</a:t>
            </a:r>
            <a:r>
              <a:rPr lang="ru-RU" dirty="0" smtClean="0"/>
              <a:t>);</a:t>
            </a:r>
            <a:endParaRPr lang="ru-RU" dirty="0"/>
          </a:p>
          <a:p>
            <a:pPr marL="0" indent="0" algn="just">
              <a:buNone/>
            </a:pPr>
            <a:r>
              <a:rPr lang="ru-RU" dirty="0"/>
              <a:t>2.  P– извлечение из стека (0 – не извлекать; 1 – извлекать</a:t>
            </a:r>
            <a:r>
              <a:rPr lang="ru-RU" dirty="0" smtClean="0"/>
              <a:t>);</a:t>
            </a:r>
            <a:endParaRPr lang="ru-RU" dirty="0"/>
          </a:p>
          <a:p>
            <a:pPr marL="0" indent="0" algn="just">
              <a:buNone/>
            </a:pPr>
            <a:r>
              <a:rPr lang="ru-RU" dirty="0"/>
              <a:t>3.  D – назначение (0- ST(0), 1 – ST(1</a:t>
            </a:r>
            <a:r>
              <a:rPr lang="ru-RU" dirty="0" smtClean="0"/>
              <a:t>));</a:t>
            </a:r>
            <a:endParaRPr lang="ru-RU" dirty="0"/>
          </a:p>
          <a:p>
            <a:pPr marL="0" indent="0" algn="just">
              <a:buNone/>
            </a:pPr>
            <a:r>
              <a:rPr lang="ru-RU" dirty="0"/>
              <a:t>4.  R– направление операции</a:t>
            </a:r>
            <a:r>
              <a:rPr lang="ru-RU" dirty="0" smtClean="0"/>
              <a:t>;</a:t>
            </a:r>
            <a:endParaRPr lang="ru-RU" dirty="0"/>
          </a:p>
          <a:p>
            <a:pPr marL="0" indent="0" algn="just">
              <a:buNone/>
            </a:pPr>
            <a:r>
              <a:rPr lang="ru-RU" dirty="0"/>
              <a:t>5.  ST(i) – элемент регистрового стека</a:t>
            </a:r>
            <a:r>
              <a:rPr lang="ru-RU" dirty="0" smtClean="0"/>
              <a:t>;</a:t>
            </a:r>
            <a:endParaRPr lang="ru-RU" dirty="0"/>
          </a:p>
          <a:p>
            <a:pPr marL="0" indent="0" algn="just">
              <a:buNone/>
            </a:pPr>
            <a:r>
              <a:rPr lang="ru-RU" dirty="0"/>
              <a:t>6.  OP1, OP2 – первая и вторая части кода операции</a:t>
            </a:r>
            <a:r>
              <a:rPr lang="ru-RU" dirty="0" smtClean="0"/>
              <a:t>.</a:t>
            </a:r>
            <a:endParaRPr lang="ru-RU" dirty="0"/>
          </a:p>
          <a:p>
            <a:pPr marL="0" indent="0" algn="just">
              <a:buNone/>
            </a:pPr>
            <a:r>
              <a:rPr lang="ru-RU" dirty="0"/>
              <a:t>7.  Поля </a:t>
            </a:r>
            <a:r>
              <a:rPr lang="ru-RU" dirty="0" err="1"/>
              <a:t>mod</a:t>
            </a:r>
            <a:r>
              <a:rPr lang="ru-RU" dirty="0"/>
              <a:t>, r/m, </a:t>
            </a:r>
            <a:r>
              <a:rPr lang="ru-RU" dirty="0" err="1"/>
              <a:t>sib</a:t>
            </a:r>
            <a:r>
              <a:rPr lang="ru-RU" dirty="0"/>
              <a:t> кодируются также, как для базовых команд процессора.</a:t>
            </a:r>
          </a:p>
          <a:p>
            <a:pPr marL="0" indent="0" algn="just">
              <a:buNone/>
            </a:pPr>
            <a:endParaRPr lang="ru-RU" dirty="0"/>
          </a:p>
          <a:p>
            <a:pPr marL="0" indent="0" algn="just">
              <a:buNone/>
            </a:pPr>
            <a:r>
              <a:rPr lang="ru-RU" dirty="0"/>
              <a:t>В ассемблере резервирование памяти осуществляется с помощью директив: DD – двойное слово; DQ – учетверенное слово; DT – определить 10 байт.</a:t>
            </a:r>
            <a:endParaRPr lang="ru-RU" dirty="0" smtClean="0"/>
          </a:p>
        </p:txBody>
      </p:sp>
    </p:spTree>
    <p:extLst>
      <p:ext uri="{BB962C8B-B14F-4D97-AF65-F5344CB8AC3E}">
        <p14:creationId xmlns:p14="http://schemas.microsoft.com/office/powerpoint/2010/main" val="39199842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7.6.5. Форматы команд процессора </a:t>
            </a:r>
            <a:r>
              <a:rPr lang="ru-RU" b="1" dirty="0" err="1"/>
              <a:t>UltraSPARC</a:t>
            </a:r>
            <a:r>
              <a:rPr lang="ru-RU" b="1" dirty="0"/>
              <a:t> III</a:t>
            </a:r>
          </a:p>
        </p:txBody>
      </p:sp>
      <p:sp>
        <p:nvSpPr>
          <p:cNvPr id="3" name="Объект 2"/>
          <p:cNvSpPr>
            <a:spLocks noGrp="1"/>
          </p:cNvSpPr>
          <p:nvPr>
            <p:ph idx="1"/>
          </p:nvPr>
        </p:nvSpPr>
        <p:spPr/>
        <p:txBody>
          <a:bodyPr>
            <a:normAutofit fontScale="92500"/>
          </a:bodyPr>
          <a:lstStyle/>
          <a:p>
            <a:pPr marL="0" indent="0" algn="just">
              <a:buNone/>
            </a:pPr>
            <a:r>
              <a:rPr lang="ru-RU" dirty="0"/>
              <a:t>Команды 32-битные, выровненные в памяти. Каждая команда определяет только одно действие. Типичная команда указывает два регистра, из которых берутся операнды и выходной регистр. Вместо одного регистра допускается использование константы со знаком. При выполнении команды считывания два регистра (или один регистр и одна константа) складываются вместе и определяют адрес памяти, по которому производится считывание; результат записывается в указанный регистр.</a:t>
            </a:r>
          </a:p>
          <a:p>
            <a:pPr marL="0" indent="0" algn="just">
              <a:buNone/>
            </a:pPr>
            <a:endParaRPr lang="ru-RU" dirty="0"/>
          </a:p>
          <a:p>
            <a:pPr marL="0" indent="0" algn="just">
              <a:buNone/>
            </a:pPr>
            <a:r>
              <a:rPr lang="ru-RU" dirty="0"/>
              <a:t>Изначально SPARC имела ограниченное число форматов (рис. 7.19). Со временем добавлялись дополнительные форматы и сейчас их 31.</a:t>
            </a:r>
          </a:p>
        </p:txBody>
      </p:sp>
    </p:spTree>
    <p:extLst>
      <p:ext uri="{BB962C8B-B14F-4D97-AF65-F5344CB8AC3E}">
        <p14:creationId xmlns:p14="http://schemas.microsoft.com/office/powerpoint/2010/main" val="4817041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sz="2400" dirty="0"/>
              <a:t>Первые два бита команды помогают определить формат команды и сообщают программному обеспечению, где найти оставшуюся часть кода операции, если она есть.</a:t>
            </a:r>
            <a:endParaRPr lang="ru-RU" sz="2400" dirty="0" smtClean="0"/>
          </a:p>
        </p:txBody>
      </p:sp>
      <p:pic>
        <p:nvPicPr>
          <p:cNvPr id="2" name="Рисунок 1"/>
          <p:cNvPicPr>
            <a:picLocks noChangeAspect="1"/>
          </p:cNvPicPr>
          <p:nvPr/>
        </p:nvPicPr>
        <p:blipFill>
          <a:blip r:embed="rId2"/>
          <a:stretch>
            <a:fillRect/>
          </a:stretch>
        </p:blipFill>
        <p:spPr>
          <a:xfrm>
            <a:off x="2633179" y="1770578"/>
            <a:ext cx="6925642" cy="4163006"/>
          </a:xfrm>
          <a:prstGeom prst="rect">
            <a:avLst/>
          </a:prstGeom>
        </p:spPr>
      </p:pic>
    </p:spTree>
    <p:extLst>
      <p:ext uri="{BB962C8B-B14F-4D97-AF65-F5344CB8AC3E}">
        <p14:creationId xmlns:p14="http://schemas.microsoft.com/office/powerpoint/2010/main" val="7232689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dirty="0"/>
              <a:t>В формате 1а оба источника расположены в регистрах. В формате 1b один операнд – константа. Бит 13 (0 или 1) определяет один из этих форматов.</a:t>
            </a:r>
          </a:p>
          <a:p>
            <a:pPr marL="0" indent="0" algn="just">
              <a:buNone/>
            </a:pPr>
            <a:endParaRPr lang="ru-RU" dirty="0"/>
          </a:p>
          <a:p>
            <a:pPr marL="0" indent="0" algn="just">
              <a:buNone/>
            </a:pPr>
            <a:r>
              <a:rPr lang="ru-RU" dirty="0"/>
              <a:t>Поскольку все команды 32-битные, то включить в команду 32-битную константу невозможно. Команда SETHI устанавливает 22 бита, оставляя пространство для другой команды, чтобы установить оставшиеся 10 битов.  Это единственная команда, использующая данный формат.</a:t>
            </a:r>
          </a:p>
          <a:p>
            <a:pPr marL="0" indent="0" algn="just">
              <a:buNone/>
            </a:pPr>
            <a:endParaRPr lang="ru-RU" dirty="0"/>
          </a:p>
          <a:p>
            <a:pPr marL="0" indent="0" algn="just">
              <a:buNone/>
            </a:pPr>
            <a:r>
              <a:rPr lang="ru-RU" dirty="0"/>
              <a:t>Для непрогнозируемых условных переходов используется формат 3, в котором поле условие определяет, какое условие надо проверить. Бит А нужен для того, чтобы избегать пустых операций при определенных условиях. Прогнозируемые переходы используют тот же формат, но только с 19-битным смещением.</a:t>
            </a:r>
          </a:p>
          <a:p>
            <a:pPr marL="0" indent="0" algn="just">
              <a:buNone/>
            </a:pPr>
            <a:endParaRPr lang="ru-RU" dirty="0"/>
          </a:p>
          <a:p>
            <a:pPr marL="0" indent="0" algn="just">
              <a:buNone/>
            </a:pPr>
            <a:r>
              <a:rPr lang="ru-RU" dirty="0"/>
              <a:t>Последний формат используется для вызова процедур. Требуемый адрес – это целевой адрес, разделенный на четыре.</a:t>
            </a:r>
            <a:endParaRPr lang="ru-RU" dirty="0" smtClean="0"/>
          </a:p>
        </p:txBody>
      </p:sp>
    </p:spTree>
    <p:extLst>
      <p:ext uri="{BB962C8B-B14F-4D97-AF65-F5344CB8AC3E}">
        <p14:creationId xmlns:p14="http://schemas.microsoft.com/office/powerpoint/2010/main" val="3068623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7.6.6. Форматы команд 8051</a:t>
            </a:r>
          </a:p>
        </p:txBody>
      </p:sp>
      <p:sp>
        <p:nvSpPr>
          <p:cNvPr id="3" name="Объект 2"/>
          <p:cNvSpPr>
            <a:spLocks noGrp="1"/>
          </p:cNvSpPr>
          <p:nvPr>
            <p:ph idx="1"/>
          </p:nvPr>
        </p:nvSpPr>
        <p:spPr/>
        <p:txBody>
          <a:bodyPr/>
          <a:lstStyle/>
          <a:p>
            <a:pPr marL="0" indent="0" algn="just">
              <a:buNone/>
            </a:pPr>
            <a:r>
              <a:rPr lang="ru-RU" dirty="0"/>
              <a:t>В 8051 предусмотрены шесть форматов команд (рис. 7.20). Размер команды может быть 1, 2 или 3 байта.</a:t>
            </a:r>
          </a:p>
        </p:txBody>
      </p:sp>
      <p:pic>
        <p:nvPicPr>
          <p:cNvPr id="4" name="Рисунок 3"/>
          <p:cNvPicPr>
            <a:picLocks noChangeAspect="1"/>
          </p:cNvPicPr>
          <p:nvPr/>
        </p:nvPicPr>
        <p:blipFill>
          <a:blip r:embed="rId2"/>
          <a:stretch>
            <a:fillRect/>
          </a:stretch>
        </p:blipFill>
        <p:spPr>
          <a:xfrm>
            <a:off x="2766548" y="2994783"/>
            <a:ext cx="6658904" cy="2724530"/>
          </a:xfrm>
          <a:prstGeom prst="rect">
            <a:avLst/>
          </a:prstGeom>
        </p:spPr>
      </p:pic>
    </p:spTree>
    <p:extLst>
      <p:ext uri="{BB962C8B-B14F-4D97-AF65-F5344CB8AC3E}">
        <p14:creationId xmlns:p14="http://schemas.microsoft.com/office/powerpoint/2010/main" val="15814738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Первый вариант предусматривает только наличие кода операции</a:t>
            </a:r>
            <a:r>
              <a:rPr lang="ru-RU" dirty="0" smtClean="0"/>
              <a:t>.</a:t>
            </a:r>
            <a:endParaRPr lang="ru-RU" dirty="0"/>
          </a:p>
          <a:p>
            <a:pPr marL="0" indent="0" algn="just">
              <a:buNone/>
            </a:pPr>
            <a:r>
              <a:rPr lang="ru-RU" dirty="0"/>
              <a:t>Второй вариант также состоит из одного байта: 5 – КОП, 3 – номер регистра</a:t>
            </a:r>
            <a:r>
              <a:rPr lang="ru-RU" dirty="0" smtClean="0"/>
              <a:t>.</a:t>
            </a:r>
            <a:endParaRPr lang="ru-RU" dirty="0"/>
          </a:p>
          <a:p>
            <a:pPr marL="0" indent="0" algn="just">
              <a:buNone/>
            </a:pPr>
            <a:r>
              <a:rPr lang="ru-RU" dirty="0"/>
              <a:t>В третьем формате используется 2 байта: КОП и операнд, размером в 1 байт</a:t>
            </a:r>
            <a:r>
              <a:rPr lang="ru-RU" dirty="0" smtClean="0"/>
              <a:t>.</a:t>
            </a:r>
            <a:endParaRPr lang="ru-RU" dirty="0"/>
          </a:p>
          <a:p>
            <a:pPr marL="0" indent="0" algn="just">
              <a:buNone/>
            </a:pPr>
            <a:r>
              <a:rPr lang="ru-RU" dirty="0"/>
              <a:t>Четвертый и пятый форматы используются для команд перехода. 11-разрядный адрес используется в случае отсутствия внешней памяти. Если присутствует внешняя память и ее объем составляет более 4 Кбайт, используются 16-разрядные адреса</a:t>
            </a:r>
            <a:r>
              <a:rPr lang="ru-RU" dirty="0" smtClean="0"/>
              <a:t>.</a:t>
            </a:r>
            <a:endParaRPr lang="ru-RU" dirty="0"/>
          </a:p>
          <a:p>
            <a:pPr marL="0" indent="0" algn="just">
              <a:buNone/>
            </a:pPr>
            <a:r>
              <a:rPr lang="ru-RU" dirty="0"/>
              <a:t>Шестой формат использует два операнда. Может использоваться для переноса константы по некоторому адресу.</a:t>
            </a:r>
            <a:endParaRPr lang="ru-RU" dirty="0" smtClean="0"/>
          </a:p>
        </p:txBody>
      </p:sp>
    </p:spTree>
    <p:extLst>
      <p:ext uri="{BB962C8B-B14F-4D97-AF65-F5344CB8AC3E}">
        <p14:creationId xmlns:p14="http://schemas.microsoft.com/office/powerpoint/2010/main" val="19946344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7639"/>
          </a:xfrm>
        </p:spPr>
        <p:txBody>
          <a:bodyPr/>
          <a:lstStyle/>
          <a:p>
            <a:r>
              <a:rPr lang="ru-RU" b="1" dirty="0"/>
              <a:t>7.7. Адресация</a:t>
            </a:r>
          </a:p>
        </p:txBody>
      </p:sp>
      <p:sp>
        <p:nvSpPr>
          <p:cNvPr id="3" name="Объект 2"/>
          <p:cNvSpPr>
            <a:spLocks noGrp="1"/>
          </p:cNvSpPr>
          <p:nvPr>
            <p:ph idx="1"/>
          </p:nvPr>
        </p:nvSpPr>
        <p:spPr>
          <a:xfrm>
            <a:off x="838200" y="1132764"/>
            <a:ext cx="10515600" cy="5044199"/>
          </a:xfrm>
        </p:spPr>
        <p:txBody>
          <a:bodyPr>
            <a:normAutofit fontScale="77500" lnSpcReduction="20000"/>
          </a:bodyPr>
          <a:lstStyle/>
          <a:p>
            <a:pPr marL="0" indent="0" algn="just">
              <a:buNone/>
            </a:pPr>
            <a:r>
              <a:rPr lang="ru-RU" dirty="0"/>
              <a:t>Как было сказано ранее, для адресации S ячеек памяти адресная часть одного операнда должна иметь число </a:t>
            </a:r>
            <a:r>
              <a:rPr lang="ru-RU" dirty="0" smtClean="0"/>
              <a:t>разрядов</a:t>
            </a:r>
          </a:p>
          <a:p>
            <a:pPr marL="0" indent="0" algn="just">
              <a:buNone/>
            </a:pPr>
            <a:endParaRPr lang="ru-RU" dirty="0"/>
          </a:p>
          <a:p>
            <a:pPr marL="0" indent="0" algn="just">
              <a:buNone/>
            </a:pPr>
            <a:endParaRPr lang="ru-RU" dirty="0"/>
          </a:p>
          <a:p>
            <a:pPr marL="0" indent="0" algn="just">
              <a:buNone/>
            </a:pPr>
            <a:r>
              <a:rPr lang="ru-RU" dirty="0"/>
              <a:t>Это требование находится в противоречии с желанием иметь малую разрядность команды и возможностью использовать большое адресное пространство. Существуют два основных подхода к решению этой проблемы.</a:t>
            </a:r>
          </a:p>
          <a:p>
            <a:pPr marL="0" indent="0" algn="just">
              <a:buNone/>
            </a:pPr>
            <a:endParaRPr lang="ru-RU" dirty="0"/>
          </a:p>
          <a:p>
            <a:pPr marL="0" indent="0" algn="just">
              <a:buNone/>
            </a:pPr>
            <a:r>
              <a:rPr lang="ru-RU" dirty="0"/>
              <a:t>1</a:t>
            </a:r>
            <a:r>
              <a:rPr lang="ru-RU" dirty="0" smtClean="0"/>
              <a:t>. Использовать </a:t>
            </a:r>
            <a:r>
              <a:rPr lang="ru-RU" dirty="0"/>
              <a:t>регистры общего назначения. Это существенно повышает быстродействие, но имеет эффект толь в том случае, если операнд используется многократно. Кроме того, существует ограничение на количество регистров общего назначения.</a:t>
            </a:r>
          </a:p>
          <a:p>
            <a:pPr marL="0" indent="0" algn="just">
              <a:buNone/>
            </a:pPr>
            <a:endParaRPr lang="ru-RU" dirty="0"/>
          </a:p>
          <a:p>
            <a:pPr marL="0" indent="0" algn="just">
              <a:buNone/>
            </a:pPr>
            <a:r>
              <a:rPr lang="ru-RU" dirty="0"/>
              <a:t>2</a:t>
            </a:r>
            <a:r>
              <a:rPr lang="ru-RU" dirty="0" smtClean="0"/>
              <a:t>. Второй </a:t>
            </a:r>
            <a:r>
              <a:rPr lang="ru-RU" dirty="0"/>
              <a:t>подход подразумевает определение одного или нескольких операндов неявным образом. Это означает использование не трехадресной команды, а двух- одно- и безадресных команд.</a:t>
            </a:r>
          </a:p>
        </p:txBody>
      </p:sp>
      <p:pic>
        <p:nvPicPr>
          <p:cNvPr id="4" name="Рисунок 3"/>
          <p:cNvPicPr>
            <a:picLocks noChangeAspect="1"/>
          </p:cNvPicPr>
          <p:nvPr/>
        </p:nvPicPr>
        <p:blipFill>
          <a:blip r:embed="rId2"/>
          <a:stretch>
            <a:fillRect/>
          </a:stretch>
        </p:blipFill>
        <p:spPr>
          <a:xfrm>
            <a:off x="5339556" y="1900403"/>
            <a:ext cx="1512888" cy="337830"/>
          </a:xfrm>
          <a:prstGeom prst="rect">
            <a:avLst/>
          </a:prstGeom>
        </p:spPr>
      </p:pic>
    </p:spTree>
    <p:extLst>
      <p:ext uri="{BB962C8B-B14F-4D97-AF65-F5344CB8AC3E}">
        <p14:creationId xmlns:p14="http://schemas.microsoft.com/office/powerpoint/2010/main" val="32491783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Следует различать понятия адресный код в команде Ак и исполнительный адрес Аи. Адресный код –это информация об адресе команды, содержащаяся в команде. Исполнительный адрес – это номер ячейки памяти, к которой производится обращение. В современных ЭВМ адресный код, как правило, не совпадает с исполнительным адресом. В свою очередь исполнительный адрес может не совпадать с физическим из-за таких особенностей ЭВМ как сегментация и виртуальная память.</a:t>
            </a:r>
          </a:p>
          <a:p>
            <a:pPr marL="0" indent="0" algn="just">
              <a:buNone/>
            </a:pPr>
            <a:endParaRPr lang="ru-RU" dirty="0"/>
          </a:p>
          <a:p>
            <a:pPr marL="0" indent="0" algn="just">
              <a:buNone/>
            </a:pPr>
            <a:r>
              <a:rPr lang="ru-RU" dirty="0"/>
              <a:t>Рассмотрим способы адресации, используемые в современных ЭВМ.</a:t>
            </a:r>
            <a:endParaRPr lang="ru-RU" dirty="0" smtClean="0"/>
          </a:p>
        </p:txBody>
      </p:sp>
    </p:spTree>
    <p:extLst>
      <p:ext uri="{BB962C8B-B14F-4D97-AF65-F5344CB8AC3E}">
        <p14:creationId xmlns:p14="http://schemas.microsoft.com/office/powerpoint/2010/main" val="208718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dirty="0" smtClean="0"/>
              <a:t>Один из аспектов модели памяти – семантика памяти. Естественно ожидать, что если в программе идет запись по некоторому адресу, а затем считывание из этого же адреса, то мы получим толь что сохраненное значение. Но в некоторых машинах микрокоманды переупорядочиваются. Возникает опасность, что память не будет действовать так, как ожидалось (сопроцессор). Ситуация усложняется в случае с мультипроцессором, когда каждый процессор посылает свой запрос в память. Системные разработчики могут применять различные подходы к решению этих задач. В некоторых случаях запросы в память делают упорядоченными, в других – возлагают на разработчиков компиляторов (или даже программистов) заботу о правильном функционировании памяти. Все эти проблемы затрудняют работу разработчиков ПО, хотя надо отметить, что существуют модели памяти, в которых аппаратное обеспечение автоматически блокирует определенные операции с памятью связанные с зависимостью записи/считывания.</a:t>
            </a:r>
            <a:endParaRPr lang="ru-RU" dirty="0"/>
          </a:p>
        </p:txBody>
      </p:sp>
    </p:spTree>
    <p:extLst>
      <p:ext uri="{BB962C8B-B14F-4D97-AF65-F5344CB8AC3E}">
        <p14:creationId xmlns:p14="http://schemas.microsoft.com/office/powerpoint/2010/main" val="17186021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72105"/>
          </a:xfrm>
        </p:spPr>
        <p:txBody>
          <a:bodyPr>
            <a:normAutofit fontScale="90000"/>
          </a:bodyPr>
          <a:lstStyle/>
          <a:p>
            <a:r>
              <a:rPr lang="ru-RU" b="1" dirty="0"/>
              <a:t>7.7.1. Способы адресации</a:t>
            </a:r>
          </a:p>
        </p:txBody>
      </p:sp>
      <p:sp>
        <p:nvSpPr>
          <p:cNvPr id="3" name="Объект 2"/>
          <p:cNvSpPr>
            <a:spLocks noGrp="1"/>
          </p:cNvSpPr>
          <p:nvPr>
            <p:ph idx="1"/>
          </p:nvPr>
        </p:nvSpPr>
        <p:spPr>
          <a:xfrm>
            <a:off x="838200" y="1037230"/>
            <a:ext cx="10515600" cy="5139733"/>
          </a:xfrm>
        </p:spPr>
        <p:txBody>
          <a:bodyPr>
            <a:normAutofit fontScale="92500" lnSpcReduction="10000"/>
          </a:bodyPr>
          <a:lstStyle/>
          <a:p>
            <a:pPr marL="0" indent="0" algn="just">
              <a:buNone/>
            </a:pPr>
            <a:r>
              <a:rPr lang="ru-RU" sz="2900" b="1" dirty="0"/>
              <a:t>7.7.1.1.Подразумеваемый операнд. </a:t>
            </a:r>
          </a:p>
          <a:p>
            <a:pPr marL="0" indent="0" algn="just">
              <a:buNone/>
            </a:pPr>
            <a:r>
              <a:rPr lang="ru-RU" dirty="0"/>
              <a:t>В команде не содержится в явном виде указаний об адресе операнда. Операнд подразумевается и фактически задается кодом операции команды. Вообще, данный метод используется нечасто, однако в архитектуре х86 имеется достаточное количество таких команд: INC, DEC</a:t>
            </a:r>
            <a:r>
              <a:rPr lang="ru-RU" dirty="0" smtClean="0"/>
              <a:t>.</a:t>
            </a:r>
            <a:endParaRPr lang="ru-RU" dirty="0"/>
          </a:p>
          <a:p>
            <a:pPr marL="0" indent="0" algn="just">
              <a:buNone/>
            </a:pPr>
            <a:r>
              <a:rPr lang="ru-RU" sz="2900" b="1" dirty="0" smtClean="0"/>
              <a:t>7.7.1.2.Подразумеваемый адрес.</a:t>
            </a:r>
          </a:p>
          <a:p>
            <a:pPr marL="0" indent="0" algn="just">
              <a:buNone/>
            </a:pPr>
            <a:r>
              <a:rPr lang="ru-RU" dirty="0" smtClean="0"/>
              <a:t>В команде не содержится явных указаний об адресе участвующих в операции операндов, или адреса, по которому помещается результат операции, но этот адрес подразумевается. Например, команда может содержать адреса обоих операндов, участвующих в операции, а результат помещается по адресу одного из операндов. Сюда также можно отнести операции с использованием подразумеваемого регистра.</a:t>
            </a:r>
            <a:endParaRPr lang="ru-RU" dirty="0"/>
          </a:p>
        </p:txBody>
      </p:sp>
    </p:spTree>
    <p:extLst>
      <p:ext uri="{BB962C8B-B14F-4D97-AF65-F5344CB8AC3E}">
        <p14:creationId xmlns:p14="http://schemas.microsoft.com/office/powerpoint/2010/main" val="19304804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b="1" dirty="0"/>
              <a:t>7.7.1.2. Непосредственная адресация.</a:t>
            </a:r>
          </a:p>
          <a:p>
            <a:pPr marL="0" indent="0" algn="just">
              <a:buNone/>
            </a:pPr>
            <a:r>
              <a:rPr lang="ru-RU" dirty="0"/>
              <a:t>В команде содержится не адрес операнда, а непосредственно операнд. Непосредственная адресация удобна при использовании различного рода констант.</a:t>
            </a:r>
          </a:p>
          <a:p>
            <a:pPr marL="0" indent="0" algn="just">
              <a:buNone/>
            </a:pPr>
            <a:r>
              <a:rPr lang="ru-RU" b="1" dirty="0"/>
              <a:t>7.7.1.3. Прямая адресация.</a:t>
            </a:r>
          </a:p>
          <a:p>
            <a:pPr marL="0" indent="0" algn="just">
              <a:buNone/>
            </a:pPr>
            <a:r>
              <a:rPr lang="ru-RU" dirty="0"/>
              <a:t>Исполнительный адрес совпадает с адресной частью кода команды. Этот способ адресации был общепринятым в первых вычислительных машинах и продолжает применяться в настоящее время в комбинации с другими способами.</a:t>
            </a:r>
          </a:p>
          <a:p>
            <a:pPr marL="0" indent="0" algn="just">
              <a:buNone/>
            </a:pPr>
            <a:r>
              <a:rPr lang="ru-RU" b="1" dirty="0"/>
              <a:t>7.7.1.4.Регистровая адресация.</a:t>
            </a:r>
          </a:p>
          <a:p>
            <a:pPr marL="0" indent="0" algn="just">
              <a:buNone/>
            </a:pPr>
            <a:r>
              <a:rPr lang="ru-RU" dirty="0"/>
              <a:t>В качестве операнда используется содержимое регистров процессора (ячейки сверхоперативной памяти). Например, если таких регистров 16, то для адреса регистра достаточно 4-х битов. Регистровая адресация наряду с сокращением длины адресов операндов позволяет увеличивать скорость выполнения операций.</a:t>
            </a:r>
          </a:p>
          <a:p>
            <a:pPr marL="0" indent="0" algn="just">
              <a:buNone/>
            </a:pPr>
            <a:endParaRPr lang="ru-RU" dirty="0" smtClean="0"/>
          </a:p>
        </p:txBody>
      </p:sp>
    </p:spTree>
    <p:extLst>
      <p:ext uri="{BB962C8B-B14F-4D97-AF65-F5344CB8AC3E}">
        <p14:creationId xmlns:p14="http://schemas.microsoft.com/office/powerpoint/2010/main" val="39531802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b="1" dirty="0"/>
              <a:t>7.7.1.5. Косвенная адресация</a:t>
            </a:r>
            <a:r>
              <a:rPr lang="ru-RU" b="1" dirty="0" smtClean="0"/>
              <a:t>.</a:t>
            </a:r>
            <a:endParaRPr lang="ru-RU" b="1" dirty="0"/>
          </a:p>
          <a:p>
            <a:pPr marL="0" indent="0" algn="just">
              <a:buNone/>
            </a:pPr>
            <a:r>
              <a:rPr lang="ru-RU" dirty="0"/>
              <a:t>Адресный код команды указывает адрес ячейки памяти, в которой находится адрес операнда или команды. Т.е. происходит «адресация адреса». Если в качестве адресная часть команды – регистр, то такая адресация называется регистровой косвенной адресацией, а используемых регистр – указателем.</a:t>
            </a:r>
          </a:p>
          <a:p>
            <a:pPr marL="0" indent="0" algn="just">
              <a:buNone/>
            </a:pPr>
            <a:endParaRPr lang="ru-RU" dirty="0"/>
          </a:p>
          <a:p>
            <a:pPr marL="0" indent="0" algn="just">
              <a:buNone/>
            </a:pPr>
            <a:r>
              <a:rPr lang="ru-RU" dirty="0"/>
              <a:t>Косвенная адресация начала широко использоваться в свое время в малых ЭВМ и микропроцессорах, имеющих короткое машинное слово, для преодоления короткого формата команды.</a:t>
            </a:r>
            <a:endParaRPr lang="ru-RU" dirty="0" smtClean="0"/>
          </a:p>
        </p:txBody>
      </p:sp>
    </p:spTree>
    <p:extLst>
      <p:ext uri="{BB962C8B-B14F-4D97-AF65-F5344CB8AC3E}">
        <p14:creationId xmlns:p14="http://schemas.microsoft.com/office/powerpoint/2010/main" val="40419376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dirty="0"/>
              <a:t>Особенно часто применяется совместное использование регистровой и косвенной адресаций.</a:t>
            </a:r>
          </a:p>
          <a:p>
            <a:pPr marL="0" indent="0" algn="just">
              <a:buNone/>
            </a:pPr>
            <a:endParaRPr lang="ru-RU" dirty="0"/>
          </a:p>
          <a:p>
            <a:pPr marL="0" indent="0" algn="just">
              <a:buNone/>
            </a:pPr>
            <a:endParaRPr lang="ru-RU" dirty="0"/>
          </a:p>
          <a:p>
            <a:pPr marL="0" indent="0" algn="just">
              <a:buNone/>
            </a:pPr>
            <a:endParaRPr lang="ru-RU" dirty="0"/>
          </a:p>
          <a:p>
            <a:pPr marL="0" indent="0" algn="just">
              <a:buNone/>
            </a:pPr>
            <a:endParaRPr lang="ru-RU" dirty="0"/>
          </a:p>
          <a:p>
            <a:pPr marL="0" indent="0" algn="just">
              <a:buNone/>
            </a:pPr>
            <a:r>
              <a:rPr lang="ru-RU" dirty="0"/>
              <a:t> </a:t>
            </a:r>
          </a:p>
          <a:p>
            <a:pPr marL="0" indent="0" algn="just">
              <a:buNone/>
            </a:pPr>
            <a:endParaRPr lang="ru-RU" dirty="0"/>
          </a:p>
          <a:p>
            <a:pPr marL="0" indent="0" algn="just">
              <a:buNone/>
            </a:pPr>
            <a:r>
              <a:rPr lang="ru-RU" dirty="0"/>
              <a:t>На рис. 7.21 описаны следующие поля</a:t>
            </a:r>
            <a:r>
              <a:rPr lang="ru-RU" dirty="0" smtClean="0"/>
              <a:t>:</a:t>
            </a:r>
            <a:endParaRPr lang="ru-RU" dirty="0"/>
          </a:p>
          <a:p>
            <a:pPr marL="0" indent="0" algn="just">
              <a:buNone/>
            </a:pPr>
            <a:r>
              <a:rPr lang="ru-RU" dirty="0"/>
              <a:t>КОП – код операции</a:t>
            </a:r>
            <a:r>
              <a:rPr lang="ru-RU" dirty="0" smtClean="0"/>
              <a:t>;</a:t>
            </a:r>
            <a:endParaRPr lang="ru-RU" dirty="0"/>
          </a:p>
          <a:p>
            <a:pPr marL="0" indent="0" algn="just">
              <a:buNone/>
            </a:pPr>
            <a:r>
              <a:rPr lang="ru-RU" dirty="0" err="1"/>
              <a:t>Рг</a:t>
            </a:r>
            <a:r>
              <a:rPr lang="ru-RU" dirty="0"/>
              <a:t> – номер регистра</a:t>
            </a:r>
            <a:r>
              <a:rPr lang="ru-RU" dirty="0" smtClean="0"/>
              <a:t>;</a:t>
            </a:r>
            <a:endParaRPr lang="ru-RU" dirty="0"/>
          </a:p>
          <a:p>
            <a:pPr marL="0" indent="0" algn="just">
              <a:buNone/>
            </a:pPr>
            <a:r>
              <a:rPr lang="ru-RU" dirty="0"/>
              <a:t>УА – указатель косвенной адресации</a:t>
            </a:r>
            <a:r>
              <a:rPr lang="ru-RU" dirty="0" smtClean="0"/>
              <a:t>.</a:t>
            </a:r>
            <a:endParaRPr lang="ru-RU" dirty="0"/>
          </a:p>
          <a:p>
            <a:pPr marL="0" indent="0" algn="just">
              <a:buNone/>
            </a:pPr>
            <a:r>
              <a:rPr lang="ru-RU" dirty="0"/>
              <a:t>На рис. 7.21 показан механизм пересылки числа 4527 из регистра 5 в ячейку памяти 1765. Операнд 4527 указывается в регистровой прямой адресации, а для задания адреса 1765 используется регистровая косвенная адресация.</a:t>
            </a:r>
            <a:endParaRPr lang="ru-RU" dirty="0" smtClean="0"/>
          </a:p>
        </p:txBody>
      </p:sp>
      <p:pic>
        <p:nvPicPr>
          <p:cNvPr id="2" name="Рисунок 1"/>
          <p:cNvPicPr>
            <a:picLocks noChangeAspect="1"/>
          </p:cNvPicPr>
          <p:nvPr/>
        </p:nvPicPr>
        <p:blipFill>
          <a:blip r:embed="rId2"/>
          <a:stretch>
            <a:fillRect/>
          </a:stretch>
        </p:blipFill>
        <p:spPr>
          <a:xfrm>
            <a:off x="3504473" y="1300635"/>
            <a:ext cx="5183053" cy="1892941"/>
          </a:xfrm>
          <a:prstGeom prst="rect">
            <a:avLst/>
          </a:prstGeom>
        </p:spPr>
      </p:pic>
    </p:spTree>
    <p:extLst>
      <p:ext uri="{BB962C8B-B14F-4D97-AF65-F5344CB8AC3E}">
        <p14:creationId xmlns:p14="http://schemas.microsoft.com/office/powerpoint/2010/main" val="5114609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b="1" dirty="0"/>
              <a:t>7.7.1.6. Относительная адресация или базирование</a:t>
            </a:r>
            <a:r>
              <a:rPr lang="ru-RU" b="1" dirty="0" smtClean="0"/>
              <a:t>.</a:t>
            </a:r>
            <a:endParaRPr lang="ru-RU" b="1" dirty="0"/>
          </a:p>
          <a:p>
            <a:pPr marL="0" indent="0" algn="just">
              <a:buNone/>
            </a:pPr>
            <a:r>
              <a:rPr lang="ru-RU" dirty="0"/>
              <a:t>Исполнительный адрес определяется суммой адресного кода команды Ак и некоторого числа Аб, называемого базовым адресом</a:t>
            </a:r>
            <a:r>
              <a:rPr lang="ru-RU" dirty="0" smtClean="0"/>
              <a:t>:</a:t>
            </a:r>
            <a:endParaRPr lang="ru-RU" dirty="0"/>
          </a:p>
          <a:p>
            <a:pPr marL="0" indent="0" algn="ctr">
              <a:buNone/>
            </a:pPr>
            <a:r>
              <a:rPr lang="ru-RU" dirty="0"/>
              <a:t>Аи = Аб + Ак</a:t>
            </a:r>
            <a:r>
              <a:rPr lang="ru-RU" dirty="0" smtClean="0"/>
              <a:t>.</a:t>
            </a:r>
            <a:endParaRPr lang="ru-RU" dirty="0"/>
          </a:p>
          <a:p>
            <a:pPr marL="0" indent="0" algn="just">
              <a:buNone/>
            </a:pPr>
            <a:r>
              <a:rPr lang="ru-RU" dirty="0"/>
              <a:t>Для хранения базовых адресов в машине могут быть использованы специальные регистры или ячейки памяти (базовые регистры). В команде выделяется поле B для указания номера базового регистра</a:t>
            </a:r>
            <a:r>
              <a:rPr lang="ru-RU" dirty="0" smtClean="0"/>
              <a:t>.</a:t>
            </a:r>
            <a:endParaRPr lang="ru-RU" dirty="0"/>
          </a:p>
          <a:p>
            <a:pPr marL="0" indent="0" algn="just">
              <a:buNone/>
            </a:pPr>
            <a:r>
              <a:rPr lang="ru-RU" dirty="0"/>
              <a:t>Относительная адреса­ция позволяет при меньшей длине адресного кода команды обеспечить доступ к любой ячейке памяти.  Для этого число разрядов в базовом регистре выбирается таким, чтобы можно было адресовать любую ячейку ОП, а адресный код Ак самой команды используют для представления сравнительно короткого «смещения» (обозначим D). Смещение D определяет положение опе­ран­да относительно начала массива, задаваемого базовым адресом Аб. Схема формирования исполнительного адреса приведена на рис. 7.22.</a:t>
            </a:r>
            <a:endParaRPr lang="ru-RU" dirty="0" smtClean="0"/>
          </a:p>
        </p:txBody>
      </p:sp>
    </p:spTree>
    <p:extLst>
      <p:ext uri="{BB962C8B-B14F-4D97-AF65-F5344CB8AC3E}">
        <p14:creationId xmlns:p14="http://schemas.microsoft.com/office/powerpoint/2010/main" val="33707980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55000" lnSpcReduction="20000"/>
          </a:bodyPr>
          <a:lstStyle/>
          <a:p>
            <a:pPr marL="0" indent="0" algn="just">
              <a:buNone/>
            </a:pPr>
            <a:r>
              <a:rPr lang="ru-RU" dirty="0"/>
              <a:t>Большей частью исполнительный адрес при базировании образуется с помощью сумматора согласно выражению</a:t>
            </a:r>
            <a:r>
              <a:rPr lang="ru-RU" dirty="0" smtClean="0"/>
              <a:t>:</a:t>
            </a:r>
            <a:endParaRPr lang="ru-RU" dirty="0"/>
          </a:p>
          <a:p>
            <a:pPr marL="0" indent="0" algn="ctr">
              <a:buNone/>
            </a:pPr>
            <a:r>
              <a:rPr lang="ru-RU" dirty="0"/>
              <a:t>Аи = (В) + D</a:t>
            </a:r>
            <a:r>
              <a:rPr lang="ru-RU" dirty="0" smtClean="0"/>
              <a:t>,</a:t>
            </a:r>
            <a:endParaRPr lang="ru-RU" dirty="0"/>
          </a:p>
          <a:p>
            <a:pPr marL="0" indent="0" algn="just">
              <a:buNone/>
            </a:pPr>
            <a:r>
              <a:rPr lang="ru-RU" dirty="0" smtClean="0"/>
              <a:t>где </a:t>
            </a:r>
            <a:r>
              <a:rPr lang="ru-RU" dirty="0"/>
              <a:t>(В) – содержимое регистра с номером В.</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a:t>Иногда применяют формирование исполнительного адреса методом совмещения. В этом случае базовый адрес содержит старшие, а смещение – младшие разряды исполнительного адреса, которые объединяются в регистре адреса путем их составления</a:t>
            </a:r>
            <a:r>
              <a:rPr lang="ru-RU" dirty="0" smtClean="0"/>
              <a:t>.</a:t>
            </a:r>
            <a:endParaRPr lang="ru-RU" dirty="0"/>
          </a:p>
          <a:p>
            <a:pPr marL="0" indent="0" algn="just">
              <a:buNone/>
            </a:pPr>
            <a:r>
              <a:rPr lang="ru-RU" dirty="0"/>
              <a:t>Однако при сов­ме­ще­­нии базовый адрес может задавать не любые ячейки памяти, а только те, ад­ре­са которых содержат нули в младших разрядах, со­от­вет­ствующих сме­ще­нию</a:t>
            </a:r>
            <a:r>
              <a:rPr lang="ru-RU" dirty="0" smtClean="0"/>
              <a:t>.</a:t>
            </a:r>
            <a:endParaRPr lang="ru-RU" dirty="0"/>
          </a:p>
          <a:p>
            <a:pPr marL="0" indent="0" algn="just">
              <a:buNone/>
            </a:pPr>
            <a:r>
              <a:rPr lang="ru-RU" dirty="0"/>
              <a:t>Относительная адреса­ция обеспечивает так на­зы­ваемую перемещаемость программ, т.е. возможность перемещения программ в памяти без изменений внутри самой программы.</a:t>
            </a:r>
            <a:endParaRPr lang="ru-RU" dirty="0" smtClean="0"/>
          </a:p>
        </p:txBody>
      </p:sp>
      <p:pic>
        <p:nvPicPr>
          <p:cNvPr id="2" name="Рисунок 1"/>
          <p:cNvPicPr>
            <a:picLocks noChangeAspect="1"/>
          </p:cNvPicPr>
          <p:nvPr/>
        </p:nvPicPr>
        <p:blipFill>
          <a:blip r:embed="rId2"/>
          <a:stretch>
            <a:fillRect/>
          </a:stretch>
        </p:blipFill>
        <p:spPr>
          <a:xfrm>
            <a:off x="3028522" y="1474574"/>
            <a:ext cx="6134956" cy="2353003"/>
          </a:xfrm>
          <a:prstGeom prst="rect">
            <a:avLst/>
          </a:prstGeom>
        </p:spPr>
      </p:pic>
    </p:spTree>
    <p:extLst>
      <p:ext uri="{BB962C8B-B14F-4D97-AF65-F5344CB8AC3E}">
        <p14:creationId xmlns:p14="http://schemas.microsoft.com/office/powerpoint/2010/main" val="10059029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b="1" dirty="0"/>
              <a:t>7.7.1.7. Индексная адресация</a:t>
            </a:r>
            <a:r>
              <a:rPr lang="ru-RU" b="1" dirty="0" smtClean="0"/>
              <a:t>.</a:t>
            </a:r>
            <a:endParaRPr lang="ru-RU" b="1" dirty="0"/>
          </a:p>
          <a:p>
            <a:pPr marL="0" indent="0" algn="just">
              <a:buNone/>
            </a:pPr>
            <a:r>
              <a:rPr lang="ru-RU" dirty="0"/>
              <a:t>Характерной особенностью вычислительных процессов, происходящих в ЭВМ, является цикличность, при которой повторяются одни и те же процедуры, но над различными операндами (как правило, элементами массивов, расположенными упорядочено в памяти). Поскольку операнды, обрабатываемые при построении цикла, имеют разные адреса, можно для каждого повторения составить свою последовательность команд, отличающуюся только адресными частями. </a:t>
            </a:r>
          </a:p>
          <a:p>
            <a:pPr marL="0" indent="0" algn="just">
              <a:buNone/>
            </a:pPr>
            <a:r>
              <a:rPr lang="ru-RU" dirty="0"/>
              <a:t>Такая программа, состоящая из групп команд, отличающихся только адресной частью, является, очевидно, слишком длинной, а написание ее – слишком трудоемким</a:t>
            </a:r>
            <a:r>
              <a:rPr lang="ru-RU" dirty="0" smtClean="0"/>
              <a:t>.</a:t>
            </a:r>
          </a:p>
          <a:p>
            <a:pPr marL="0" indent="0" algn="just">
              <a:buNone/>
            </a:pPr>
            <a:r>
              <a:rPr lang="ru-RU" dirty="0" smtClean="0"/>
              <a:t>Программирование </a:t>
            </a:r>
            <a:r>
              <a:rPr lang="ru-RU" dirty="0"/>
              <a:t>вычислительных циклов существенно упроститься, если после каждого выполнения цикла обеспечить автоматическое изменение в соответствующих командах их адресных частей согласно расположению в ОП обрабатываемых операндов. Такой процесс называется </a:t>
            </a:r>
            <a:r>
              <a:rPr lang="ru-RU" i="1" u="sng" dirty="0"/>
              <a:t>модификацией команд</a:t>
            </a:r>
            <a:r>
              <a:rPr lang="ru-RU" dirty="0"/>
              <a:t>, точнее адресных частей команд. Модификация команд основана на возможности выполнения над кодами команд или их частями арифметических и логических операций. Идея модификации команд была предложена фон Нейманом</a:t>
            </a:r>
            <a:r>
              <a:rPr lang="ru-RU" dirty="0" smtClean="0"/>
              <a:t>.</a:t>
            </a:r>
            <a:endParaRPr lang="ru-RU" dirty="0"/>
          </a:p>
          <a:p>
            <a:pPr marL="0" indent="0" algn="just">
              <a:buNone/>
            </a:pPr>
            <a:r>
              <a:rPr lang="ru-RU" dirty="0"/>
              <a:t>В </a:t>
            </a:r>
            <a:r>
              <a:rPr lang="ru-RU" dirty="0" smtClean="0"/>
              <a:t>первых </a:t>
            </a:r>
            <a:r>
              <a:rPr lang="ru-RU" dirty="0"/>
              <a:t>вычислительных машинах действительно использовалась модификация команд. В современных ЭВМ используется механизм </a:t>
            </a:r>
            <a:r>
              <a:rPr lang="ru-RU" i="1" u="sng" dirty="0"/>
              <a:t>индексации</a:t>
            </a:r>
            <a:r>
              <a:rPr lang="ru-RU" dirty="0"/>
              <a:t>. Это понятие включает в себя специальный способ кодирования команд, командные и аппаратные средства задания и выполнения модификации команд и управления вычислительными циклами. Упомянутые средства называются </a:t>
            </a:r>
            <a:r>
              <a:rPr lang="ru-RU" i="1" u="sng" dirty="0"/>
              <a:t>индексной арифметикой</a:t>
            </a:r>
            <a:r>
              <a:rPr lang="ru-RU" dirty="0"/>
              <a:t>. По своей сути индексация является дальнейшим развитием базирования</a:t>
            </a:r>
            <a:r>
              <a:rPr lang="ru-RU" dirty="0" smtClean="0"/>
              <a:t>.</a:t>
            </a:r>
            <a:endParaRPr lang="ru-RU" dirty="0"/>
          </a:p>
          <a:p>
            <a:pPr marL="0" indent="0" algn="just">
              <a:buNone/>
            </a:pPr>
            <a:r>
              <a:rPr lang="ru-RU" dirty="0"/>
              <a:t>Для выполнения индексации в архитектуру процессора вводятся так называемые </a:t>
            </a:r>
            <a:r>
              <a:rPr lang="ru-RU" i="1" u="sng" dirty="0"/>
              <a:t>индексные регистры</a:t>
            </a:r>
            <a:r>
              <a:rPr lang="ru-RU" dirty="0"/>
              <a:t>.  В формате команды вводится поле X для указания индексного регистра. Исполнительный адрес при индексации формируется путем сложения адресного кода команды (смещения) с содержимым индексного регистра (индексом). Во многих архитектурах содержимое индексного регистра дополнительно умножается на размер операнда. При наличии базирования добавляется еще и базовый адрес.</a:t>
            </a:r>
            <a:endParaRPr lang="ru-RU" dirty="0" smtClean="0"/>
          </a:p>
        </p:txBody>
      </p:sp>
    </p:spTree>
    <p:extLst>
      <p:ext uri="{BB962C8B-B14F-4D97-AF65-F5344CB8AC3E}">
        <p14:creationId xmlns:p14="http://schemas.microsoft.com/office/powerpoint/2010/main" val="40900680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b="1" dirty="0"/>
              <a:t>7.7.1.8.Стековая адресация</a:t>
            </a:r>
            <a:r>
              <a:rPr lang="ru-RU" b="1" dirty="0" smtClean="0"/>
              <a:t>.</a:t>
            </a:r>
            <a:endParaRPr lang="ru-RU" b="1" dirty="0"/>
          </a:p>
          <a:p>
            <a:pPr marL="0" indent="0" algn="just">
              <a:buNone/>
            </a:pPr>
            <a:r>
              <a:rPr lang="ru-RU" dirty="0"/>
              <a:t>Стековая память реализует безадресное задание операндов. Стек представляет собой группу последовательно пронумерованных регистров (аппаратный стек) или ячеек памяти, снабженных указателем стека (обычно регистром SP), в котором автоматически при записи и считывании указывается номер (адрес) последней занятой ячейки стека (вершины стека). При выполнении операции записи в стек слово помещается в следующую ячейку стека, а при считывании из стека последнее поступившее в него слово. Таким образом, в стеке реализуется дисциплина обслуживания «последний пришел – первый ушел» (LIFO</a:t>
            </a:r>
            <a:r>
              <a:rPr lang="ru-RU" dirty="0" smtClean="0"/>
              <a:t>).</a:t>
            </a:r>
            <a:endParaRPr lang="ru-RU" dirty="0"/>
          </a:p>
          <a:p>
            <a:pPr marL="0" indent="0" algn="just">
              <a:buNone/>
            </a:pPr>
            <a:r>
              <a:rPr lang="ru-RU" dirty="0"/>
              <a:t>Указанное правило при обращении к стеку реализуется автоматически, и поэтому при операциях со стеком возможно безадресное задание операндов</a:t>
            </a:r>
            <a:r>
              <a:rPr lang="ru-RU" dirty="0" smtClean="0"/>
              <a:t>.</a:t>
            </a:r>
            <a:endParaRPr lang="ru-RU" dirty="0"/>
          </a:p>
          <a:p>
            <a:pPr marL="0" indent="0" algn="just">
              <a:buNone/>
            </a:pPr>
            <a:r>
              <a:rPr lang="ru-RU" dirty="0"/>
              <a:t>Механизм стековой адресации может быть проиллюстрирован рисунком (рис. </a:t>
            </a:r>
            <a:r>
              <a:rPr lang="ru-RU" dirty="0" smtClean="0"/>
              <a:t>7.23)</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r>
              <a:rPr lang="ru-RU" dirty="0"/>
              <a:t>При выполнении команды передачи в стек слова указатель стека увеличивается на 1, а затем слово помещается в ячейку стека, указываемую SP. При загрузке из стека сначала извлекается слово, а затем указатель уменьшается на 1.</a:t>
            </a:r>
            <a:endParaRPr lang="ru-RU" dirty="0" smtClean="0"/>
          </a:p>
        </p:txBody>
      </p:sp>
      <p:pic>
        <p:nvPicPr>
          <p:cNvPr id="2" name="Рисунок 1"/>
          <p:cNvPicPr>
            <a:picLocks noChangeAspect="1"/>
          </p:cNvPicPr>
          <p:nvPr/>
        </p:nvPicPr>
        <p:blipFill>
          <a:blip r:embed="rId2"/>
          <a:stretch>
            <a:fillRect/>
          </a:stretch>
        </p:blipFill>
        <p:spPr>
          <a:xfrm>
            <a:off x="3183388" y="3243157"/>
            <a:ext cx="5825224" cy="2045374"/>
          </a:xfrm>
          <a:prstGeom prst="rect">
            <a:avLst/>
          </a:prstGeom>
        </p:spPr>
      </p:pic>
    </p:spTree>
    <p:extLst>
      <p:ext uri="{BB962C8B-B14F-4D97-AF65-F5344CB8AC3E}">
        <p14:creationId xmlns:p14="http://schemas.microsoft.com/office/powerpoint/2010/main" val="6953327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a:t>При соответствующем расположении операндов в стеку можно вычислять выражения полностью безадресными командами, указывающими только тип операции. Такая команда извлекает из стека в соответствии с кодом операции один или два операнда, выполняет предписанную операцию и заносит результат в стек.</a:t>
            </a:r>
          </a:p>
          <a:p>
            <a:pPr marL="0" indent="0" algn="just">
              <a:buNone/>
            </a:pPr>
            <a:endParaRPr lang="ru-RU" dirty="0"/>
          </a:p>
          <a:p>
            <a:pPr marL="0" indent="0" algn="just">
              <a:buNone/>
            </a:pPr>
            <a:r>
              <a:rPr lang="ru-RU" dirty="0"/>
              <a:t>Вычисления с использованием стековой памяти удобно описывать и программировать с помощью Польской инверсной (бесскобочной) записи арифметических выражений. Эта запись производится по следующему правилу: читаем арифметическое выражение слева на право и последовательно, друг за другом выписываем встречающиеся операнды. Как только окажется, что все операнды некоторой операции выписаны, записываем знак этой операции и продолжаем выписывать операнды. Если операция имеет операндом результат некоторой предыдущей операции и знак последней выписан, то считаем этот операнд выписанным.</a:t>
            </a:r>
          </a:p>
          <a:p>
            <a:pPr marL="0" indent="0" algn="just">
              <a:buNone/>
            </a:pPr>
            <a:endParaRPr lang="ru-RU" dirty="0"/>
          </a:p>
          <a:p>
            <a:pPr marL="0" indent="0" algn="just">
              <a:buNone/>
            </a:pPr>
            <a:r>
              <a:rPr lang="ru-RU" dirty="0"/>
              <a:t>Например, выражение</a:t>
            </a:r>
          </a:p>
          <a:p>
            <a:pPr marL="0" indent="0" algn="just">
              <a:buNone/>
            </a:pPr>
            <a:endParaRPr lang="ru-RU" dirty="0"/>
          </a:p>
          <a:p>
            <a:pPr marL="0" indent="0" algn="just">
              <a:buNone/>
            </a:pPr>
            <a:r>
              <a:rPr lang="ru-RU" dirty="0"/>
              <a:t>в бесскобочной записи имеет вид:</a:t>
            </a:r>
          </a:p>
          <a:p>
            <a:pPr marL="0" indent="0" algn="just">
              <a:buNone/>
            </a:pPr>
            <a:endParaRPr lang="ru-RU" dirty="0"/>
          </a:p>
          <a:p>
            <a:pPr marL="0" indent="0" algn="just">
              <a:buNone/>
            </a:pPr>
            <a:endParaRPr lang="ru-RU" dirty="0" smtClean="0"/>
          </a:p>
        </p:txBody>
      </p:sp>
      <p:pic>
        <p:nvPicPr>
          <p:cNvPr id="2" name="Рисунок 1"/>
          <p:cNvPicPr>
            <a:picLocks noChangeAspect="1"/>
          </p:cNvPicPr>
          <p:nvPr/>
        </p:nvPicPr>
        <p:blipFill>
          <a:blip r:embed="rId2"/>
          <a:stretch>
            <a:fillRect/>
          </a:stretch>
        </p:blipFill>
        <p:spPr>
          <a:xfrm>
            <a:off x="3859758" y="4548280"/>
            <a:ext cx="2117962" cy="378208"/>
          </a:xfrm>
          <a:prstGeom prst="rect">
            <a:avLst/>
          </a:prstGeom>
        </p:spPr>
      </p:pic>
      <p:pic>
        <p:nvPicPr>
          <p:cNvPr id="4" name="Рисунок 3"/>
          <p:cNvPicPr>
            <a:picLocks noChangeAspect="1"/>
          </p:cNvPicPr>
          <p:nvPr/>
        </p:nvPicPr>
        <p:blipFill>
          <a:blip r:embed="rId3"/>
          <a:stretch>
            <a:fillRect/>
          </a:stretch>
        </p:blipFill>
        <p:spPr>
          <a:xfrm>
            <a:off x="5213446" y="5264793"/>
            <a:ext cx="1897038" cy="382467"/>
          </a:xfrm>
          <a:prstGeom prst="rect">
            <a:avLst/>
          </a:prstGeom>
        </p:spPr>
      </p:pic>
    </p:spTree>
    <p:extLst>
      <p:ext uri="{BB962C8B-B14F-4D97-AF65-F5344CB8AC3E}">
        <p14:creationId xmlns:p14="http://schemas.microsoft.com/office/powerpoint/2010/main" val="23930060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62500" lnSpcReduction="20000"/>
          </a:bodyPr>
          <a:lstStyle/>
          <a:p>
            <a:pPr marL="0" indent="0" algn="just">
              <a:buNone/>
            </a:pPr>
            <a:r>
              <a:rPr lang="ru-RU" dirty="0"/>
              <a:t>Выражение в польской инверсной записи не содержит скобок, но порядок действий определен однозначно. Программа вычисления такого выражения может иметь следующий, достаточно условный вид</a:t>
            </a:r>
            <a:r>
              <a:rPr lang="ru-RU" dirty="0" smtClean="0"/>
              <a:t>:</a:t>
            </a:r>
            <a:endParaRPr lang="ru-RU" dirty="0"/>
          </a:p>
          <a:p>
            <a:pPr marL="0" indent="0" algn="just">
              <a:buNone/>
            </a:pPr>
            <a:r>
              <a:rPr lang="ru-RU" i="1" dirty="0" err="1"/>
              <a:t>push</a:t>
            </a:r>
            <a:r>
              <a:rPr lang="ru-RU" i="1" dirty="0"/>
              <a:t>    </a:t>
            </a:r>
            <a:r>
              <a:rPr lang="ru-RU" i="1" dirty="0" smtClean="0"/>
              <a:t>k</a:t>
            </a:r>
            <a:endParaRPr lang="ru-RU" i="1" dirty="0"/>
          </a:p>
          <a:p>
            <a:pPr marL="0" indent="0" algn="just">
              <a:buNone/>
            </a:pPr>
            <a:r>
              <a:rPr lang="ru-RU" i="1" dirty="0" err="1"/>
              <a:t>push</a:t>
            </a:r>
            <a:r>
              <a:rPr lang="ru-RU" i="1" dirty="0"/>
              <a:t>    </a:t>
            </a:r>
            <a:r>
              <a:rPr lang="ru-RU" i="1" dirty="0" smtClean="0"/>
              <a:t>l</a:t>
            </a:r>
            <a:endParaRPr lang="ru-RU" i="1" dirty="0"/>
          </a:p>
          <a:p>
            <a:pPr marL="0" indent="0" algn="just">
              <a:buNone/>
            </a:pPr>
            <a:r>
              <a:rPr lang="ru-RU" i="1" dirty="0" err="1" smtClean="0"/>
              <a:t>add</a:t>
            </a:r>
            <a:endParaRPr lang="ru-RU" i="1" dirty="0"/>
          </a:p>
          <a:p>
            <a:pPr marL="0" indent="0" algn="just">
              <a:buNone/>
            </a:pPr>
            <a:r>
              <a:rPr lang="ru-RU" i="1" dirty="0" err="1"/>
              <a:t>push</a:t>
            </a:r>
            <a:r>
              <a:rPr lang="ru-RU" i="1" dirty="0"/>
              <a:t>    </a:t>
            </a:r>
            <a:r>
              <a:rPr lang="ru-RU" i="1" dirty="0" smtClean="0"/>
              <a:t>m</a:t>
            </a:r>
            <a:endParaRPr lang="ru-RU" i="1" dirty="0"/>
          </a:p>
          <a:p>
            <a:pPr marL="0" indent="0" algn="just">
              <a:buNone/>
            </a:pPr>
            <a:r>
              <a:rPr lang="ru-RU" i="1" dirty="0" err="1" smtClean="0"/>
              <a:t>sub</a:t>
            </a:r>
            <a:endParaRPr lang="ru-RU" i="1" dirty="0"/>
          </a:p>
          <a:p>
            <a:pPr marL="0" indent="0" algn="just">
              <a:buNone/>
            </a:pPr>
            <a:r>
              <a:rPr lang="ru-RU" i="1" dirty="0" err="1"/>
              <a:t>push</a:t>
            </a:r>
            <a:r>
              <a:rPr lang="ru-RU" i="1" dirty="0"/>
              <a:t>    </a:t>
            </a:r>
            <a:r>
              <a:rPr lang="ru-RU" i="1" dirty="0" smtClean="0"/>
              <a:t>p</a:t>
            </a:r>
            <a:endParaRPr lang="ru-RU" i="1" dirty="0"/>
          </a:p>
          <a:p>
            <a:pPr marL="0" indent="0" algn="just">
              <a:buNone/>
            </a:pPr>
            <a:r>
              <a:rPr lang="ru-RU" i="1" dirty="0" err="1"/>
              <a:t>push</a:t>
            </a:r>
            <a:r>
              <a:rPr lang="ru-RU" i="1" dirty="0"/>
              <a:t>    </a:t>
            </a:r>
            <a:r>
              <a:rPr lang="ru-RU" i="1" dirty="0" smtClean="0"/>
              <a:t>s</a:t>
            </a:r>
            <a:endParaRPr lang="ru-RU" i="1" dirty="0"/>
          </a:p>
          <a:p>
            <a:pPr marL="0" indent="0" algn="just">
              <a:buNone/>
            </a:pPr>
            <a:r>
              <a:rPr lang="ru-RU" i="1" dirty="0" err="1" smtClean="0"/>
              <a:t>sub</a:t>
            </a:r>
            <a:endParaRPr lang="ru-RU" i="1" dirty="0"/>
          </a:p>
          <a:p>
            <a:pPr marL="0" indent="0" algn="just">
              <a:buNone/>
            </a:pPr>
            <a:r>
              <a:rPr lang="en-US" i="1" dirty="0" smtClean="0"/>
              <a:t>M</a:t>
            </a:r>
            <a:r>
              <a:rPr lang="ru-RU" i="1" dirty="0" err="1" smtClean="0"/>
              <a:t>ul</a:t>
            </a:r>
            <a:endParaRPr lang="ru-RU" i="1" dirty="0"/>
          </a:p>
          <a:p>
            <a:pPr marL="0" indent="0" algn="just">
              <a:buNone/>
            </a:pPr>
            <a:r>
              <a:rPr lang="ru-RU" dirty="0"/>
              <a:t>Безадресные команды на основе стековой адресации предельно сокращают форму команд, экономят память и способствуют повышению производительность ЭВМ</a:t>
            </a:r>
            <a:r>
              <a:rPr lang="ru-RU" dirty="0" smtClean="0"/>
              <a:t>.</a:t>
            </a:r>
          </a:p>
          <a:p>
            <a:pPr marL="0" indent="0" algn="just">
              <a:buNone/>
            </a:pPr>
            <a:r>
              <a:rPr lang="ru-RU" dirty="0"/>
              <a:t>Однако при такой структуре команд возникают сложности с построением команд передачи управления и работы с периферийными устройствами</a:t>
            </a:r>
            <a:r>
              <a:rPr lang="ru-RU" dirty="0" smtClean="0"/>
              <a:t>.</a:t>
            </a:r>
            <a:endParaRPr lang="ru-RU" dirty="0"/>
          </a:p>
          <a:p>
            <a:pPr marL="0" indent="0" algn="just">
              <a:buNone/>
            </a:pPr>
            <a:r>
              <a:rPr lang="ru-RU" dirty="0"/>
              <a:t>В современной архитектуре процессоров стек и стековая адресация применяется при организации переходов к подпрограммам и системах прерывания. Элементы стековой адресации используются в процессорах х86 при работе с данными с плавающей точкой.</a:t>
            </a:r>
            <a:endParaRPr lang="ru-RU" dirty="0" smtClean="0"/>
          </a:p>
        </p:txBody>
      </p:sp>
    </p:spTree>
    <p:extLst>
      <p:ext uri="{BB962C8B-B14F-4D97-AF65-F5344CB8AC3E}">
        <p14:creationId xmlns:p14="http://schemas.microsoft.com/office/powerpoint/2010/main" val="266932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7.1.3. Регистры</a:t>
            </a:r>
            <a:endParaRPr lang="ru-RU"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Во всех компьютерах имеется несколько регистров, которые видны на уровне архитектуры команд. Они нужны для хранения промежуточных результатов, для контроля выполнения программы и для других целей.</a:t>
            </a:r>
          </a:p>
          <a:p>
            <a:pPr marL="0" indent="0" algn="just">
              <a:buNone/>
            </a:pPr>
            <a:endParaRPr lang="ru-RU" dirty="0" smtClean="0"/>
          </a:p>
          <a:p>
            <a:pPr marL="0" indent="0" algn="just">
              <a:buNone/>
            </a:pPr>
            <a:r>
              <a:rPr lang="ru-RU" dirty="0" smtClean="0"/>
              <a:t>Регистры уровня команд можно разделить на две категории: специальные регистры и регистры общего назначения. Специальные регистры включают счетчик команд, указатель стека, а также другие регистры с особой функцией. Регистры общего назначения содержат ключевые локальные переменные, и промежуточные результаты. Их основная функция – обеспечить быстрый доступ к часто используемым данным (избегать обращений в память). Машины RISC с высокоскоростным процессором обычно содержат минимум 32 регистра общего назначения, и их количество постоянно растет.</a:t>
            </a:r>
          </a:p>
          <a:p>
            <a:pPr marL="0" indent="0" algn="just">
              <a:buNone/>
            </a:pPr>
            <a:endParaRPr lang="ru-RU" dirty="0" smtClean="0"/>
          </a:p>
          <a:p>
            <a:pPr marL="0" indent="0" algn="just">
              <a:buNone/>
            </a:pPr>
            <a:r>
              <a:rPr lang="ru-RU" dirty="0" smtClean="0"/>
              <a:t>В некоторых машинах все регистры взаимозаменяемы, в некоторых регистры общего назначения могут быть специализированы. Например, в </a:t>
            </a:r>
            <a:r>
              <a:rPr lang="ru-RU" dirty="0" err="1" smtClean="0"/>
              <a:t>Pentium</a:t>
            </a:r>
            <a:r>
              <a:rPr lang="ru-RU" dirty="0" smtClean="0"/>
              <a:t> 4 регистр EDX может использоваться в качестве регистра общего назначения, но который получает половину произведения и содержит половину делимого при делении.</a:t>
            </a:r>
          </a:p>
        </p:txBody>
      </p:sp>
    </p:spTree>
    <p:extLst>
      <p:ext uri="{BB962C8B-B14F-4D97-AF65-F5344CB8AC3E}">
        <p14:creationId xmlns:p14="http://schemas.microsoft.com/office/powerpoint/2010/main" val="4122148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b="1" dirty="0"/>
              <a:t>7.7.1.9. Способы адресации команд </a:t>
            </a:r>
            <a:r>
              <a:rPr lang="ru-RU" b="1" dirty="0" smtClean="0"/>
              <a:t>перехода</a:t>
            </a:r>
            <a:endParaRPr lang="ru-RU" dirty="0"/>
          </a:p>
          <a:p>
            <a:pPr marL="0" indent="0" algn="just">
              <a:buNone/>
            </a:pPr>
            <a:r>
              <a:rPr lang="ru-RU" dirty="0"/>
              <a:t>Командам перехода (а также командам вызова процедур) также нужны особые способы адресации для определения целевого адреса. Способы, существующие для адресации данных могут быть также использованы для вычисления исполнительных адресов команд перехода. Один из возможных вариантов – прямая адресация, когда целевой адрес просто полностью включается в команду</a:t>
            </a:r>
            <a:r>
              <a:rPr lang="ru-RU" dirty="0" smtClean="0"/>
              <a:t>.</a:t>
            </a:r>
            <a:endParaRPr lang="ru-RU" dirty="0"/>
          </a:p>
          <a:p>
            <a:pPr marL="0" indent="0" algn="just">
              <a:buNone/>
            </a:pPr>
            <a:r>
              <a:rPr lang="ru-RU" dirty="0"/>
              <a:t>Другие способы адресации также имеют смысл. Косвенная и регистровая адресация позволяют программа вычислить целевой адрес, помещать его в регистр, а затем переходить по этому адресу. Такой способ дает максимальную гибкость, поскольку целевой адрес вычисляется во время выполнения программы. Но такой подход предоставляет огромные возможности для появления ошибок, которые практически невозможно найти</a:t>
            </a:r>
            <a:r>
              <a:rPr lang="ru-RU" dirty="0" smtClean="0"/>
              <a:t>.</a:t>
            </a:r>
            <a:endParaRPr lang="ru-RU" dirty="0"/>
          </a:p>
          <a:p>
            <a:pPr marL="0" indent="0" algn="just">
              <a:buNone/>
            </a:pPr>
            <a:r>
              <a:rPr lang="ru-RU" dirty="0"/>
              <a:t>Индексная адресация, при которой известно смещение от регистра, также может быть использована</a:t>
            </a:r>
            <a:r>
              <a:rPr lang="ru-RU" dirty="0" smtClean="0"/>
              <a:t>.</a:t>
            </a:r>
            <a:endParaRPr lang="ru-RU" dirty="0"/>
          </a:p>
          <a:p>
            <a:pPr marL="0" indent="0" algn="just">
              <a:buNone/>
            </a:pPr>
            <a:r>
              <a:rPr lang="ru-RU" dirty="0"/>
              <a:t>Может быть также использована относительная адресация по счетчику команд. В этом случае для получения целевого адреса смещение (со знаком), находящееся в самой команде прибавляется к программному счетчику.</a:t>
            </a:r>
            <a:endParaRPr lang="ru-RU" dirty="0" smtClean="0"/>
          </a:p>
        </p:txBody>
      </p:sp>
    </p:spTree>
    <p:extLst>
      <p:ext uri="{BB962C8B-B14F-4D97-AF65-F5344CB8AC3E}">
        <p14:creationId xmlns:p14="http://schemas.microsoft.com/office/powerpoint/2010/main" val="2696091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7.7.2. Способы адресации процессора </a:t>
            </a:r>
            <a:r>
              <a:rPr lang="ru-RU" b="1" dirty="0" err="1"/>
              <a:t>Pentium</a:t>
            </a:r>
            <a:r>
              <a:rPr lang="ru-RU" b="1" dirty="0"/>
              <a:t> 4</a:t>
            </a:r>
          </a:p>
        </p:txBody>
      </p:sp>
      <p:sp>
        <p:nvSpPr>
          <p:cNvPr id="3" name="Объект 2"/>
          <p:cNvSpPr>
            <a:spLocks noGrp="1"/>
          </p:cNvSpPr>
          <p:nvPr>
            <p:ph idx="1"/>
          </p:nvPr>
        </p:nvSpPr>
        <p:spPr/>
        <p:txBody>
          <a:bodyPr>
            <a:normAutofit fontScale="92500" lnSpcReduction="20000"/>
          </a:bodyPr>
          <a:lstStyle/>
          <a:p>
            <a:pPr marL="0" indent="0" algn="just">
              <a:buNone/>
            </a:pPr>
            <a:r>
              <a:rPr lang="ru-RU" dirty="0"/>
              <a:t>Способы адресации процессора </a:t>
            </a:r>
            <a:r>
              <a:rPr lang="ru-RU" dirty="0" err="1"/>
              <a:t>Pentium</a:t>
            </a:r>
            <a:r>
              <a:rPr lang="ru-RU" dirty="0"/>
              <a:t> II нерегулярны и зависят от того, в каком формате находятся команды: 16- или 32-битном.</a:t>
            </a:r>
          </a:p>
          <a:p>
            <a:pPr marL="0" indent="0" algn="just">
              <a:buNone/>
            </a:pPr>
            <a:endParaRPr lang="ru-RU" dirty="0"/>
          </a:p>
          <a:p>
            <a:pPr marL="0" indent="0" algn="just">
              <a:buNone/>
            </a:pPr>
            <a:r>
              <a:rPr lang="ru-RU" dirty="0"/>
              <a:t>Режим адресации определяют один или два байта адресации, которые находятся после байта адресации. Первым является байт </a:t>
            </a:r>
            <a:r>
              <a:rPr lang="ru-RU" i="1" dirty="0" err="1"/>
              <a:t>mod</a:t>
            </a:r>
            <a:r>
              <a:rPr lang="ru-RU" i="1" dirty="0"/>
              <a:t> r/m</a:t>
            </a:r>
            <a:r>
              <a:rPr lang="ru-RU" dirty="0"/>
              <a:t>, вторым байт </a:t>
            </a:r>
            <a:r>
              <a:rPr lang="ru-RU" dirty="0" err="1"/>
              <a:t>sib</a:t>
            </a:r>
            <a:r>
              <a:rPr lang="ru-RU" dirty="0"/>
              <a:t> (масштаб, индекс, база).  Байт </a:t>
            </a:r>
            <a:r>
              <a:rPr lang="ru-RU" i="1" dirty="0" err="1"/>
              <a:t>sib</a:t>
            </a:r>
            <a:r>
              <a:rPr lang="ru-RU" dirty="0"/>
              <a:t> может присутствовать только в командах с 32-разрядной адресацией, когда байт </a:t>
            </a:r>
            <a:r>
              <a:rPr lang="ru-RU" i="1" dirty="0" err="1"/>
              <a:t>mod</a:t>
            </a:r>
            <a:r>
              <a:rPr lang="ru-RU" i="1" dirty="0"/>
              <a:t> r/m </a:t>
            </a:r>
            <a:r>
              <a:rPr lang="ru-RU" dirty="0"/>
              <a:t>содержит </a:t>
            </a:r>
            <a:r>
              <a:rPr lang="ru-RU" i="1" dirty="0"/>
              <a:t>r/m</a:t>
            </a:r>
            <a:r>
              <a:rPr lang="ru-RU" dirty="0"/>
              <a:t> = 100 и значение в поле </a:t>
            </a:r>
            <a:r>
              <a:rPr lang="ru-RU" i="1" dirty="0"/>
              <a:t>mod</a:t>
            </a:r>
            <a:r>
              <a:rPr lang="ru-RU" dirty="0"/>
              <a:t>≠11.</a:t>
            </a:r>
          </a:p>
          <a:p>
            <a:pPr marL="0" indent="0" algn="just">
              <a:buNone/>
            </a:pPr>
            <a:endParaRPr lang="ru-RU" dirty="0"/>
          </a:p>
          <a:p>
            <a:pPr marL="0" indent="0" algn="just">
              <a:buNone/>
            </a:pPr>
            <a:r>
              <a:rPr lang="ru-RU" dirty="0"/>
              <a:t>Для адресации теперь можно использовать любой регистр общего назначения, а индекс разрешается масштабировать (умножать) на 1, 2, 4 или 8. Ниже приводятся все способы 32-разрядной адресации.</a:t>
            </a:r>
          </a:p>
        </p:txBody>
      </p:sp>
    </p:spTree>
    <p:extLst>
      <p:ext uri="{BB962C8B-B14F-4D97-AF65-F5344CB8AC3E}">
        <p14:creationId xmlns:p14="http://schemas.microsoft.com/office/powerpoint/2010/main" val="42779738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Таблица 7.6</a:t>
            </a:r>
            <a:endParaRPr lang="ru-RU" dirty="0" smtClean="0"/>
          </a:p>
        </p:txBody>
      </p:sp>
      <p:pic>
        <p:nvPicPr>
          <p:cNvPr id="2" name="Рисунок 1"/>
          <p:cNvPicPr>
            <a:picLocks noChangeAspect="1"/>
          </p:cNvPicPr>
          <p:nvPr/>
        </p:nvPicPr>
        <p:blipFill>
          <a:blip r:embed="rId2"/>
          <a:stretch>
            <a:fillRect/>
          </a:stretch>
        </p:blipFill>
        <p:spPr>
          <a:xfrm>
            <a:off x="2401909" y="1847283"/>
            <a:ext cx="7865834" cy="3014659"/>
          </a:xfrm>
          <a:prstGeom prst="rect">
            <a:avLst/>
          </a:prstGeom>
        </p:spPr>
      </p:pic>
    </p:spTree>
    <p:extLst>
      <p:ext uri="{BB962C8B-B14F-4D97-AF65-F5344CB8AC3E}">
        <p14:creationId xmlns:p14="http://schemas.microsoft.com/office/powerpoint/2010/main" val="16011868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sz="2400" dirty="0"/>
              <a:t>Проблема заключается в том, что не все способы адресации применимы ко всем командам и не все регистры могут использоваться при всех способах адресации. Это существенно усложняет работу компилятора.</a:t>
            </a:r>
          </a:p>
          <a:p>
            <a:pPr marL="0" indent="0" algn="just">
              <a:buNone/>
            </a:pP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a:p>
          <a:p>
            <a:pPr marL="0" indent="0" algn="just">
              <a:buNone/>
            </a:pPr>
            <a:endParaRPr lang="ru-RU" sz="2400" dirty="0" smtClean="0"/>
          </a:p>
          <a:p>
            <a:pPr marL="0" indent="0" algn="just">
              <a:buNone/>
            </a:pPr>
            <a:endParaRPr lang="ru-RU" sz="2400" dirty="0" smtClean="0"/>
          </a:p>
          <a:p>
            <a:pPr marL="0" indent="0" algn="just">
              <a:buNone/>
            </a:pPr>
            <a:endParaRPr lang="ru-RU" sz="2400" dirty="0"/>
          </a:p>
          <a:p>
            <a:pPr marL="0" indent="0" algn="just">
              <a:buNone/>
            </a:pPr>
            <a:r>
              <a:rPr lang="ru-RU" sz="2400" dirty="0"/>
              <a:t>Схема формирования адреса в 32-разрядной адресации приведена на рис 7.24</a:t>
            </a:r>
            <a:endParaRPr lang="ru-RU" sz="2400" dirty="0" smtClean="0"/>
          </a:p>
        </p:txBody>
      </p:sp>
      <p:pic>
        <p:nvPicPr>
          <p:cNvPr id="2" name="Рисунок 1"/>
          <p:cNvPicPr>
            <a:picLocks noChangeAspect="1"/>
          </p:cNvPicPr>
          <p:nvPr/>
        </p:nvPicPr>
        <p:blipFill>
          <a:blip r:embed="rId2"/>
          <a:stretch>
            <a:fillRect/>
          </a:stretch>
        </p:blipFill>
        <p:spPr>
          <a:xfrm>
            <a:off x="3055474" y="1459047"/>
            <a:ext cx="6081052" cy="4333916"/>
          </a:xfrm>
          <a:prstGeom prst="rect">
            <a:avLst/>
          </a:prstGeom>
        </p:spPr>
      </p:pic>
    </p:spTree>
    <p:extLst>
      <p:ext uri="{BB962C8B-B14F-4D97-AF65-F5344CB8AC3E}">
        <p14:creationId xmlns:p14="http://schemas.microsoft.com/office/powerpoint/2010/main" val="10057400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32–разрядные режимы адресации кодируются с помощью двух байт </a:t>
            </a:r>
            <a:r>
              <a:rPr lang="ru-RU" dirty="0" err="1"/>
              <a:t>mod</a:t>
            </a:r>
            <a:r>
              <a:rPr lang="ru-RU" dirty="0"/>
              <a:t> r/m и </a:t>
            </a:r>
            <a:r>
              <a:rPr lang="ru-RU" dirty="0" err="1"/>
              <a:t>sib</a:t>
            </a:r>
            <a:r>
              <a:rPr lang="ru-RU" dirty="0" smtClean="0"/>
              <a:t>.</a:t>
            </a:r>
            <a:endParaRPr lang="ru-RU" dirty="0"/>
          </a:p>
          <a:p>
            <a:pPr marL="0" indent="0" algn="just">
              <a:buNone/>
            </a:pPr>
            <a:r>
              <a:rPr lang="ru-RU" dirty="0"/>
              <a:t>Байт </a:t>
            </a:r>
            <a:r>
              <a:rPr lang="ru-RU" dirty="0" err="1"/>
              <a:t>mod</a:t>
            </a:r>
            <a:r>
              <a:rPr lang="ru-RU" dirty="0"/>
              <a:t> управляет способами адресации. Один из операндов определяется по комбинации полей </a:t>
            </a:r>
            <a:r>
              <a:rPr lang="ru-RU" dirty="0" err="1"/>
              <a:t>mod</a:t>
            </a:r>
            <a:r>
              <a:rPr lang="ru-RU" dirty="0"/>
              <a:t> и r/m. Второй операнд всегда является регистром и определяется по значению поля </a:t>
            </a:r>
            <a:r>
              <a:rPr lang="ru-RU" dirty="0" err="1"/>
              <a:t>reg</a:t>
            </a:r>
            <a:r>
              <a:rPr lang="ru-RU" dirty="0"/>
              <a:t>. Формирование адреса памяти в 32-битной адресации (r/m ≠100</a:t>
            </a:r>
            <a:r>
              <a:rPr lang="ru-RU" dirty="0" smtClean="0"/>
              <a:t>).</a:t>
            </a:r>
          </a:p>
          <a:p>
            <a:pPr marL="0" indent="0" algn="just">
              <a:buNone/>
            </a:pPr>
            <a:r>
              <a:rPr lang="ru-RU" dirty="0"/>
              <a:t>Таблица 7.7</a:t>
            </a:r>
            <a:endParaRPr lang="ru-RU" dirty="0" smtClean="0"/>
          </a:p>
        </p:txBody>
      </p:sp>
      <p:pic>
        <p:nvPicPr>
          <p:cNvPr id="2" name="Рисунок 1"/>
          <p:cNvPicPr>
            <a:picLocks noChangeAspect="1"/>
          </p:cNvPicPr>
          <p:nvPr/>
        </p:nvPicPr>
        <p:blipFill>
          <a:blip r:embed="rId2"/>
          <a:stretch>
            <a:fillRect/>
          </a:stretch>
        </p:blipFill>
        <p:spPr>
          <a:xfrm>
            <a:off x="2695100" y="3694171"/>
            <a:ext cx="6801799" cy="2305372"/>
          </a:xfrm>
          <a:prstGeom prst="rect">
            <a:avLst/>
          </a:prstGeom>
        </p:spPr>
      </p:pic>
    </p:spTree>
    <p:extLst>
      <p:ext uri="{BB962C8B-B14F-4D97-AF65-F5344CB8AC3E}">
        <p14:creationId xmlns:p14="http://schemas.microsoft.com/office/powerpoint/2010/main" val="25302241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M[x] – слово в памяти с адресом х. D – смещение Колонки 01 и 10 включают способы адресации, при которых значение регистра прибавляется к 8-битному или 32-битному смещению, которое следует за командой.</a:t>
            </a:r>
          </a:p>
          <a:p>
            <a:pPr marL="0" indent="0" algn="just">
              <a:buNone/>
            </a:pPr>
            <a:endParaRPr lang="ru-RU" dirty="0"/>
          </a:p>
          <a:p>
            <a:pPr marL="0" indent="0" algn="just">
              <a:buNone/>
            </a:pPr>
            <a:r>
              <a:rPr lang="ru-RU" dirty="0"/>
              <a:t>Иногда вслед за байтом </a:t>
            </a:r>
            <a:r>
              <a:rPr lang="ru-RU" dirty="0" err="1"/>
              <a:t>mod</a:t>
            </a:r>
            <a:r>
              <a:rPr lang="ru-RU" dirty="0"/>
              <a:t> следует дополнительный байт </a:t>
            </a:r>
            <a:r>
              <a:rPr lang="ru-RU" dirty="0" err="1"/>
              <a:t>sib</a:t>
            </a:r>
            <a:r>
              <a:rPr lang="ru-RU" dirty="0"/>
              <a:t>.  Байт </a:t>
            </a:r>
            <a:r>
              <a:rPr lang="ru-RU" dirty="0" err="1"/>
              <a:t>sib</a:t>
            </a:r>
            <a:r>
              <a:rPr lang="ru-RU" dirty="0"/>
              <a:t> определяет масштабный коэффициент и два регистра.</a:t>
            </a:r>
          </a:p>
          <a:p>
            <a:pPr marL="0" indent="0" algn="just">
              <a:buNone/>
            </a:pPr>
            <a:endParaRPr lang="ru-RU" dirty="0"/>
          </a:p>
          <a:p>
            <a:pPr marL="0" indent="0" algn="just">
              <a:buNone/>
            </a:pPr>
            <a:r>
              <a:rPr lang="ru-RU" dirty="0"/>
              <a:t>Поле SS указывает масштабный коэффициент индекса, поле </a:t>
            </a:r>
            <a:r>
              <a:rPr lang="ru-RU" dirty="0" err="1"/>
              <a:t>index</a:t>
            </a:r>
            <a:r>
              <a:rPr lang="ru-RU" dirty="0"/>
              <a:t> определяет любой регистр, кроме ESP, который служит индексным регистром, а поле </a:t>
            </a:r>
            <a:r>
              <a:rPr lang="ru-RU" dirty="0" err="1"/>
              <a:t>base</a:t>
            </a:r>
            <a:r>
              <a:rPr lang="ru-RU" dirty="0"/>
              <a:t> – определяет базовый регистр. Формирование адреса памяти в 32-битной адресации (r/m =100, имеется </a:t>
            </a:r>
            <a:r>
              <a:rPr lang="ru-RU" dirty="0" err="1"/>
              <a:t>sib</a:t>
            </a:r>
            <a:r>
              <a:rPr lang="ru-RU" dirty="0"/>
              <a:t>) приведено в табл. 7.8.</a:t>
            </a:r>
          </a:p>
          <a:p>
            <a:pPr marL="0" indent="0" algn="just">
              <a:buNone/>
            </a:pPr>
            <a:endParaRPr lang="ru-RU" dirty="0"/>
          </a:p>
          <a:p>
            <a:pPr marL="0" indent="0" algn="just">
              <a:buNone/>
            </a:pPr>
            <a:endParaRPr lang="ru-RU" dirty="0" smtClean="0"/>
          </a:p>
        </p:txBody>
      </p:sp>
    </p:spTree>
    <p:extLst>
      <p:ext uri="{BB962C8B-B14F-4D97-AF65-F5344CB8AC3E}">
        <p14:creationId xmlns:p14="http://schemas.microsoft.com/office/powerpoint/2010/main" val="34795974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Таблица 7.8</a:t>
            </a:r>
            <a:endParaRPr lang="ru-RU" dirty="0" smtClean="0"/>
          </a:p>
        </p:txBody>
      </p:sp>
      <p:pic>
        <p:nvPicPr>
          <p:cNvPr id="2" name="Рисунок 1"/>
          <p:cNvPicPr>
            <a:picLocks noChangeAspect="1"/>
          </p:cNvPicPr>
          <p:nvPr/>
        </p:nvPicPr>
        <p:blipFill>
          <a:blip r:embed="rId2"/>
          <a:stretch>
            <a:fillRect/>
          </a:stretch>
        </p:blipFill>
        <p:spPr>
          <a:xfrm>
            <a:off x="2076364" y="1856064"/>
            <a:ext cx="8039271" cy="2997097"/>
          </a:xfrm>
          <a:prstGeom prst="rect">
            <a:avLst/>
          </a:prstGeom>
        </p:spPr>
      </p:pic>
    </p:spTree>
    <p:extLst>
      <p:ext uri="{BB962C8B-B14F-4D97-AF65-F5344CB8AC3E}">
        <p14:creationId xmlns:p14="http://schemas.microsoft.com/office/powerpoint/2010/main" val="26943692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a:bodyPr>
          <a:lstStyle/>
          <a:p>
            <a:pPr marL="0" indent="0" algn="just">
              <a:buNone/>
            </a:pPr>
            <a:r>
              <a:rPr lang="ru-RU" dirty="0"/>
              <a:t>Таблица кодирования полей </a:t>
            </a:r>
            <a:r>
              <a:rPr lang="ru-RU" dirty="0" err="1"/>
              <a:t>index</a:t>
            </a:r>
            <a:r>
              <a:rPr lang="ru-RU" dirty="0"/>
              <a:t> и </a:t>
            </a:r>
            <a:r>
              <a:rPr lang="ru-RU" dirty="0" err="1"/>
              <a:t>ss</a:t>
            </a:r>
            <a:r>
              <a:rPr lang="ru-RU" dirty="0" smtClean="0"/>
              <a:t>.</a:t>
            </a:r>
            <a:endParaRPr lang="ru-RU" dirty="0"/>
          </a:p>
          <a:p>
            <a:pPr marL="0" indent="0" algn="just">
              <a:buNone/>
            </a:pPr>
            <a:r>
              <a:rPr lang="ru-RU" dirty="0"/>
              <a:t>Таблица 7.9</a:t>
            </a:r>
            <a:endParaRPr lang="ru-RU" dirty="0" smtClean="0"/>
          </a:p>
        </p:txBody>
      </p:sp>
      <p:pic>
        <p:nvPicPr>
          <p:cNvPr id="8" name="Рисунок 7"/>
          <p:cNvPicPr>
            <a:picLocks noChangeAspect="1"/>
          </p:cNvPicPr>
          <p:nvPr/>
        </p:nvPicPr>
        <p:blipFill>
          <a:blip r:embed="rId2"/>
          <a:stretch>
            <a:fillRect/>
          </a:stretch>
        </p:blipFill>
        <p:spPr>
          <a:xfrm>
            <a:off x="3403791" y="1946922"/>
            <a:ext cx="5384418" cy="2815382"/>
          </a:xfrm>
          <a:prstGeom prst="rect">
            <a:avLst/>
          </a:prstGeom>
        </p:spPr>
      </p:pic>
    </p:spTree>
    <p:extLst>
      <p:ext uri="{BB962C8B-B14F-4D97-AF65-F5344CB8AC3E}">
        <p14:creationId xmlns:p14="http://schemas.microsoft.com/office/powerpoint/2010/main" val="32748480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7.7.3. Способы адресации процессора </a:t>
            </a:r>
            <a:r>
              <a:rPr lang="ru-RU" b="1" dirty="0" err="1"/>
              <a:t>UltraSPARC</a:t>
            </a:r>
            <a:r>
              <a:rPr lang="ru-RU" b="1" dirty="0"/>
              <a:t> III</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a:t>В архитектуре команд процессора </a:t>
            </a:r>
            <a:r>
              <a:rPr lang="ru-RU" dirty="0" err="1"/>
              <a:t>UltraSPARC</a:t>
            </a:r>
            <a:r>
              <a:rPr lang="ru-RU" dirty="0"/>
              <a:t> III все команды используют непосредственную и регистровую адресацию за исключением тех команд, которые непосредственно обращаются к памяти. При регистровом способе адресации 5 битов просто сообщают, какой регистр нужно использовать. При непосредственной адресации данные обеспечивает 13-битная константа со знаком. Для арифметических, логических и подобных команд никакие другие способы адресации не используются</a:t>
            </a:r>
            <a:r>
              <a:rPr lang="ru-RU" dirty="0" smtClean="0"/>
              <a:t>.</a:t>
            </a:r>
            <a:endParaRPr lang="ru-RU" dirty="0"/>
          </a:p>
          <a:p>
            <a:pPr marL="0" indent="0" algn="just">
              <a:buNone/>
            </a:pPr>
            <a:r>
              <a:rPr lang="ru-RU" dirty="0"/>
              <a:t>К памяти обращаются команды трех типов: считывания (</a:t>
            </a:r>
            <a:r>
              <a:rPr lang="ru-RU" dirty="0" err="1"/>
              <a:t>Load</a:t>
            </a:r>
            <a:r>
              <a:rPr lang="ru-RU" dirty="0"/>
              <a:t>), записи (</a:t>
            </a:r>
            <a:r>
              <a:rPr lang="ru-RU" dirty="0" err="1"/>
              <a:t>Store</a:t>
            </a:r>
            <a:r>
              <a:rPr lang="ru-RU" dirty="0"/>
              <a:t>) и одна команда синхронизации мультипроцессора. Для команд записи и считывания существует два способа обращения к памяти</a:t>
            </a:r>
            <a:r>
              <a:rPr lang="ru-RU" dirty="0" smtClean="0"/>
              <a:t>.</a:t>
            </a:r>
            <a:endParaRPr lang="ru-RU" dirty="0"/>
          </a:p>
          <a:p>
            <a:pPr marL="0" indent="0" algn="just">
              <a:buNone/>
            </a:pPr>
            <a:r>
              <a:rPr lang="ru-RU" dirty="0"/>
              <a:t>Первый. Вычисляется сумма двух регистров, а затем через полученное значение производится косвенная адресация</a:t>
            </a:r>
            <a:r>
              <a:rPr lang="ru-RU" dirty="0" smtClean="0"/>
              <a:t>.</a:t>
            </a:r>
            <a:endParaRPr lang="ru-RU" dirty="0"/>
          </a:p>
          <a:p>
            <a:pPr marL="0" indent="0" algn="just">
              <a:buNone/>
            </a:pPr>
            <a:r>
              <a:rPr lang="ru-RU" dirty="0"/>
              <a:t>Второй способ представляет собой обычное индексирование с 13-битным смещением со знаком.</a:t>
            </a:r>
          </a:p>
        </p:txBody>
      </p:sp>
    </p:spTree>
    <p:extLst>
      <p:ext uri="{BB962C8B-B14F-4D97-AF65-F5344CB8AC3E}">
        <p14:creationId xmlns:p14="http://schemas.microsoft.com/office/powerpoint/2010/main" val="18270526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7.7.4. Способы адресации процессора 8051</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a:t>Предусмотрено пять режимов адресации</a:t>
            </a:r>
            <a:r>
              <a:rPr lang="ru-RU" dirty="0" smtClean="0"/>
              <a:t>.</a:t>
            </a:r>
            <a:endParaRPr lang="ru-RU" dirty="0"/>
          </a:p>
          <a:p>
            <a:pPr marL="0" indent="0" algn="just">
              <a:buNone/>
            </a:pPr>
            <a:r>
              <a:rPr lang="ru-RU" dirty="0"/>
              <a:t>Первый – неявная адресация. Первый операнд находится в сумматоре, второй в памяти или регистрах. Использование сумматора определяется по коду операции</a:t>
            </a:r>
            <a:r>
              <a:rPr lang="ru-RU" dirty="0" smtClean="0"/>
              <a:t>.</a:t>
            </a:r>
            <a:endParaRPr lang="ru-RU" dirty="0"/>
          </a:p>
          <a:p>
            <a:pPr marL="0" indent="0" algn="just">
              <a:buNone/>
            </a:pPr>
            <a:r>
              <a:rPr lang="ru-RU" dirty="0"/>
              <a:t>Второй способ – регистровая адресация. Регистры могут быть как входными, так и выходными</a:t>
            </a:r>
            <a:r>
              <a:rPr lang="ru-RU" dirty="0" smtClean="0"/>
              <a:t>.</a:t>
            </a:r>
            <a:endParaRPr lang="ru-RU" dirty="0"/>
          </a:p>
          <a:p>
            <a:pPr marL="0" indent="0" algn="just">
              <a:buNone/>
            </a:pPr>
            <a:r>
              <a:rPr lang="ru-RU" dirty="0"/>
              <a:t>Третий режим – прямая адресация, адрес операнд указан в команде</a:t>
            </a:r>
            <a:r>
              <a:rPr lang="ru-RU" dirty="0" smtClean="0"/>
              <a:t>.</a:t>
            </a:r>
            <a:endParaRPr lang="ru-RU" dirty="0"/>
          </a:p>
          <a:p>
            <a:pPr marL="0" indent="0" algn="just">
              <a:buNone/>
            </a:pPr>
            <a:r>
              <a:rPr lang="ru-RU" dirty="0"/>
              <a:t>Четвертый режим – косвенная регистровая адресация, подразумевающая размещение в регистре указателя на операнд. Поскольку разрядность обычных регистров составляет 8 бит, то операнды с такой адресацией должны занимать нижние 256 байт памяти</a:t>
            </a:r>
            <a:r>
              <a:rPr lang="ru-RU" dirty="0" smtClean="0"/>
              <a:t>.</a:t>
            </a:r>
            <a:endParaRPr lang="ru-RU" dirty="0"/>
          </a:p>
          <a:p>
            <a:pPr marL="0" indent="0" algn="just">
              <a:buNone/>
            </a:pPr>
            <a:r>
              <a:rPr lang="ru-RU" dirty="0"/>
              <a:t>В пятом режиме непосредственной адресации операнд является частью команды</a:t>
            </a:r>
            <a:r>
              <a:rPr lang="ru-RU" dirty="0" smtClean="0"/>
              <a:t>.</a:t>
            </a:r>
            <a:endParaRPr lang="ru-RU" dirty="0"/>
          </a:p>
          <a:p>
            <a:pPr marL="0" indent="0" algn="just">
              <a:buNone/>
            </a:pPr>
            <a:r>
              <a:rPr lang="ru-RU" dirty="0"/>
              <a:t>Предусмотрен специализированный режим адресации, применяемый к некоторым командам для доступа в память. К микросхеме можно подключить до 64 Кбайт внешней памяти для программ и столько же для данных. За взаимодействие с внешней памятью программ отвечают команды  LJMP и LCALL. Для взаимодействия с внешней памятью данных используется 16-разрядный регистр DPTR, в котором размещаются 16-разрядные адреса памяти. Таким образом используется двойной указатель.</a:t>
            </a:r>
          </a:p>
        </p:txBody>
      </p:sp>
    </p:spTree>
    <p:extLst>
      <p:ext uri="{BB962C8B-B14F-4D97-AF65-F5344CB8AC3E}">
        <p14:creationId xmlns:p14="http://schemas.microsoft.com/office/powerpoint/2010/main" val="2615604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14068</Words>
  <Application>Microsoft Office PowerPoint</Application>
  <PresentationFormat>Широкоэкранный</PresentationFormat>
  <Paragraphs>684</Paragraphs>
  <Slides>111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111</vt:i4>
      </vt:variant>
    </vt:vector>
  </HeadingPairs>
  <TitlesOfParts>
    <vt:vector size="115" baseType="lpstr">
      <vt:lpstr>Arial</vt:lpstr>
      <vt:lpstr>Calibri</vt:lpstr>
      <vt:lpstr>Calibri Light</vt:lpstr>
      <vt:lpstr>Тема Office</vt:lpstr>
      <vt:lpstr>Тема 7.  Уровень архитектуры команд</vt:lpstr>
      <vt:lpstr>Презентация PowerPoint</vt:lpstr>
      <vt:lpstr>Презентация PowerPoint</vt:lpstr>
      <vt:lpstr>Презентация PowerPoint</vt:lpstr>
      <vt:lpstr>7.1 Общий обзор уровня архитектуры команд 7.1.1. Свойства уровня команд</vt:lpstr>
      <vt:lpstr>Презентация PowerPoint</vt:lpstr>
      <vt:lpstr>7.1.2. Модели памяти</vt:lpstr>
      <vt:lpstr>Презентация PowerPoint</vt:lpstr>
      <vt:lpstr>7.1.3. Регистры</vt:lpstr>
      <vt:lpstr>Презентация PowerPoint</vt:lpstr>
      <vt:lpstr>7.2. Общий обзор уровня команд машины Pentium 4</vt:lpstr>
      <vt:lpstr>7.2.1. Регистры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7.2.2. Технология MMX</vt:lpstr>
      <vt:lpstr>Презентация PowerPoint</vt:lpstr>
      <vt:lpstr>Презентация PowerPoint</vt:lpstr>
      <vt:lpstr>Презентация PowerPoint</vt:lpstr>
      <vt:lpstr>7.2.3. Регистры SIMD</vt:lpstr>
      <vt:lpstr>7.3. Общий обзор архитектуры уровня команд системы UltraSPARC III</vt:lpstr>
      <vt:lpstr>Презентация PowerPoint</vt:lpstr>
      <vt:lpstr>Презентация PowerPoint</vt:lpstr>
      <vt:lpstr>7.4. Общий обзор микросхемы 8051</vt:lpstr>
      <vt:lpstr>Презентация PowerPoint</vt:lpstr>
      <vt:lpstr>Презентация PowerPoint</vt:lpstr>
      <vt:lpstr>Презентация PowerPoint</vt:lpstr>
      <vt:lpstr>7.5. Типы данных</vt:lpstr>
      <vt:lpstr>7.5.1. Типы данных процессора Pentium 4</vt:lpstr>
      <vt:lpstr>7.5.1.1. Типы данных FPU</vt:lpstr>
      <vt:lpstr>Презентация PowerPoint</vt:lpstr>
      <vt:lpstr>Презентация PowerPoint</vt:lpstr>
      <vt:lpstr>Презентация PowerPoint</vt:lpstr>
      <vt:lpstr>Презентация PowerPoint</vt:lpstr>
      <vt:lpstr>7.5.2. Типы данных машины UltraSPARC III</vt:lpstr>
      <vt:lpstr>7.5.3. Типы данных 8051</vt:lpstr>
      <vt:lpstr>7.6. Форматы команд</vt:lpstr>
      <vt:lpstr>Презентация PowerPoint</vt:lpstr>
      <vt:lpstr>Презентация PowerPoint</vt:lpstr>
      <vt:lpstr>Презентация PowerPoint</vt:lpstr>
      <vt:lpstr>7.6.1. Критерии разработки для форматов команд</vt:lpstr>
      <vt:lpstr>Презентация PowerPoint</vt:lpstr>
      <vt:lpstr>Презентация PowerPoint</vt:lpstr>
      <vt:lpstr>7.6.2. Расширение кода операций</vt:lpstr>
      <vt:lpstr>Презентация PowerPoint</vt:lpstr>
      <vt:lpstr>Презентация PowerPoint</vt:lpstr>
      <vt:lpstr>7.6.3. Форматы команд процессора Pentium 4</vt:lpstr>
      <vt:lpstr>Презентация PowerPoint</vt:lpstr>
      <vt:lpstr>Презентация PowerPoint</vt:lpstr>
      <vt:lpstr>Презентация PowerPoint</vt:lpstr>
      <vt:lpstr>Презентация PowerPoint</vt:lpstr>
      <vt:lpstr>7.6.4. Форматы команд FPU</vt:lpstr>
      <vt:lpstr>Презентация PowerPoint</vt:lpstr>
      <vt:lpstr>Презентация PowerPoint</vt:lpstr>
      <vt:lpstr>Презентация PowerPoint</vt:lpstr>
      <vt:lpstr>Презентация PowerPoint</vt:lpstr>
      <vt:lpstr>7.6.5. Форматы команд процессора UltraSPARC III</vt:lpstr>
      <vt:lpstr>Презентация PowerPoint</vt:lpstr>
      <vt:lpstr>Презентация PowerPoint</vt:lpstr>
      <vt:lpstr>7.6.6. Форматы команд 8051</vt:lpstr>
      <vt:lpstr>Презентация PowerPoint</vt:lpstr>
      <vt:lpstr>7.7. Адресация</vt:lpstr>
      <vt:lpstr>Презентация PowerPoint</vt:lpstr>
      <vt:lpstr>7.7.1. Способы адресации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7.7.2. Способы адресации процессора Pentium 4</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7.7.3. Способы адресации процессора UltraSPARC III</vt:lpstr>
      <vt:lpstr>7.7.4. Способы адресации процессора 8051</vt:lpstr>
      <vt:lpstr>7.7.4. Сравнение способов адресации</vt:lpstr>
      <vt:lpstr>7.8. Типы команд</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7.  Уровень архитектуры команд</dc:title>
  <dc:creator>Учетная запись Майкрософт</dc:creator>
  <cp:lastModifiedBy>Учетная запись Майкрософт</cp:lastModifiedBy>
  <cp:revision>17</cp:revision>
  <dcterms:created xsi:type="dcterms:W3CDTF">2022-12-04T21:42:38Z</dcterms:created>
  <dcterms:modified xsi:type="dcterms:W3CDTF">2022-12-10T03:08:35Z</dcterms:modified>
</cp:coreProperties>
</file>