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9" r:id="rId28"/>
    <p:sldId id="282" r:id="rId29"/>
    <p:sldId id="283" r:id="rId30"/>
    <p:sldId id="284" r:id="rId31"/>
    <p:sldId id="285"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2C1DB-C15A-4A59-B0D8-F0204E45A36E}" type="datetimeFigureOut">
              <a:rPr lang="ru-RU" smtClean="0"/>
              <a:t>26.09.2022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38989-655D-48F4-BE8A-986DBBDDFC4B}" type="slidenum">
              <a:rPr lang="ru-RU" smtClean="0"/>
              <a:t>‹#›</a:t>
            </a:fld>
            <a:endParaRPr lang="ru-RU"/>
          </a:p>
        </p:txBody>
      </p:sp>
    </p:spTree>
    <p:extLst>
      <p:ext uri="{BB962C8B-B14F-4D97-AF65-F5344CB8AC3E}">
        <p14:creationId xmlns:p14="http://schemas.microsoft.com/office/powerpoint/2010/main" val="10057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3338989-655D-48F4-BE8A-986DBBDDFC4B}" type="slidenum">
              <a:rPr lang="ru-RU" smtClean="0"/>
              <a:t>5</a:t>
            </a:fld>
            <a:endParaRPr lang="ru-RU"/>
          </a:p>
        </p:txBody>
      </p:sp>
    </p:spTree>
    <p:extLst>
      <p:ext uri="{BB962C8B-B14F-4D97-AF65-F5344CB8AC3E}">
        <p14:creationId xmlns:p14="http://schemas.microsoft.com/office/powerpoint/2010/main" val="11263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215888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79245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58787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96894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51841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042BDAF-615C-453B-9FB2-EC2C6D4F7AD7}" type="datetimeFigureOut">
              <a:rPr lang="ru-RU" smtClean="0"/>
              <a:t>26.09.2022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180378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042BDAF-615C-453B-9FB2-EC2C6D4F7AD7}" type="datetimeFigureOut">
              <a:rPr lang="ru-RU" smtClean="0"/>
              <a:t>26.09.2022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89438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042BDAF-615C-453B-9FB2-EC2C6D4F7AD7}" type="datetimeFigureOut">
              <a:rPr lang="ru-RU" smtClean="0"/>
              <a:t>26.09.2022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7542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042BDAF-615C-453B-9FB2-EC2C6D4F7AD7}" type="datetimeFigureOut">
              <a:rPr lang="ru-RU" smtClean="0"/>
              <a:t>26.09.2022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355462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042BDAF-615C-453B-9FB2-EC2C6D4F7AD7}" type="datetimeFigureOut">
              <a:rPr lang="ru-RU" smtClean="0"/>
              <a:t>26.09.2022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2377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042BDAF-615C-453B-9FB2-EC2C6D4F7AD7}" type="datetimeFigureOut">
              <a:rPr lang="ru-RU" smtClean="0"/>
              <a:t>26.09.2022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D6B9E9C-4852-4EE0-AD57-E792B704C3AE}" type="slidenum">
              <a:rPr lang="ru-RU" smtClean="0"/>
              <a:t>‹#›</a:t>
            </a:fld>
            <a:endParaRPr lang="ru-RU"/>
          </a:p>
        </p:txBody>
      </p:sp>
    </p:spTree>
    <p:extLst>
      <p:ext uri="{BB962C8B-B14F-4D97-AF65-F5344CB8AC3E}">
        <p14:creationId xmlns:p14="http://schemas.microsoft.com/office/powerpoint/2010/main" val="6478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2BDAF-615C-453B-9FB2-EC2C6D4F7AD7}" type="datetimeFigureOut">
              <a:rPr lang="ru-RU" smtClean="0"/>
              <a:t>26.09.2022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B9E9C-4852-4EE0-AD57-E792B704C3AE}" type="slidenum">
              <a:rPr lang="ru-RU" smtClean="0"/>
              <a:t>‹#›</a:t>
            </a:fld>
            <a:endParaRPr lang="ru-RU"/>
          </a:p>
        </p:txBody>
      </p:sp>
    </p:spTree>
    <p:extLst>
      <p:ext uri="{BB962C8B-B14F-4D97-AF65-F5344CB8AC3E}">
        <p14:creationId xmlns:p14="http://schemas.microsoft.com/office/powerpoint/2010/main" val="331870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668001"/>
          </a:xfrm>
        </p:spPr>
        <p:txBody>
          <a:bodyPr>
            <a:normAutofit/>
          </a:bodyPr>
          <a:lstStyle/>
          <a:p>
            <a:r>
              <a:rPr lang="ru-RU" b="1" dirty="0" smtClean="0"/>
              <a:t>9</a:t>
            </a:r>
            <a:r>
              <a:rPr lang="ru-RU" b="1" dirty="0"/>
              <a:t>. Многопрограммный режим работы компьютера</a:t>
            </a:r>
            <a:r>
              <a:rPr lang="ru-RU" u="sng" dirty="0"/>
              <a:t/>
            </a:r>
            <a:br>
              <a:rPr lang="ru-RU" u="sng" dirty="0"/>
            </a:br>
            <a:endParaRPr lang="ru-RU" dirty="0"/>
          </a:p>
        </p:txBody>
      </p:sp>
    </p:spTree>
    <p:extLst>
      <p:ext uri="{BB962C8B-B14F-4D97-AF65-F5344CB8AC3E}">
        <p14:creationId xmlns:p14="http://schemas.microsoft.com/office/powerpoint/2010/main" val="1772153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lgn="ctr">
              <a:buNone/>
            </a:pPr>
            <a:r>
              <a:rPr lang="ru-RU" sz="2400" dirty="0" smtClean="0"/>
              <a:t>Соответствие </a:t>
            </a:r>
            <a:r>
              <a:rPr lang="ru-RU" sz="2400" dirty="0"/>
              <a:t>между виртуальной и физической памятью уста­навливается так </a:t>
            </a:r>
            <a:r>
              <a:rPr lang="ru-RU" sz="2400" dirty="0" smtClean="0"/>
              <a:t>называемой</a:t>
            </a:r>
            <a:r>
              <a:rPr lang="ru-RU" sz="2400" dirty="0"/>
              <a:t> </a:t>
            </a:r>
            <a:r>
              <a:rPr lang="ru-RU" sz="2400" b="1" dirty="0"/>
              <a:t>страничной </a:t>
            </a:r>
            <a:r>
              <a:rPr lang="ru-RU" sz="2400" b="1" dirty="0" smtClean="0"/>
              <a:t>таблицей</a:t>
            </a:r>
          </a:p>
          <a:p>
            <a:pPr marL="0" indent="0" algn="ctr">
              <a:buNone/>
            </a:pPr>
            <a:endParaRPr lang="ru-RU" sz="2400" b="1" dirty="0"/>
          </a:p>
          <a:p>
            <a:pPr marL="0" indent="0" algn="ctr">
              <a:buNone/>
            </a:pPr>
            <a:endParaRPr lang="ru-RU" sz="2400" b="1" dirty="0" smtClean="0"/>
          </a:p>
          <a:p>
            <a:pPr marL="0" indent="0" algn="ctr">
              <a:buNone/>
            </a:pPr>
            <a:endParaRPr lang="ru-RU" sz="2400" b="1" dirty="0"/>
          </a:p>
          <a:p>
            <a:pPr marL="0" indent="0" algn="ctr">
              <a:buNone/>
            </a:pPr>
            <a:endParaRPr lang="ru-RU" sz="2400" b="1" dirty="0" smtClean="0"/>
          </a:p>
          <a:p>
            <a:pPr marL="0" indent="0" algn="ctr">
              <a:buNone/>
            </a:pPr>
            <a:endParaRPr lang="ru-RU" sz="2400" b="1" dirty="0" smtClean="0"/>
          </a:p>
          <a:p>
            <a:pPr marL="0" indent="0" algn="ctr">
              <a:buNone/>
            </a:pPr>
            <a:endParaRPr lang="ru-RU" sz="2400" b="1" dirty="0"/>
          </a:p>
          <a:p>
            <a:pPr marL="0" indent="0" algn="ctr">
              <a:buNone/>
            </a:pPr>
            <a:endParaRPr lang="ru-RU" sz="2400" b="1" dirty="0" smtClean="0"/>
          </a:p>
          <a:p>
            <a:pPr marL="0" indent="0" algn="ctr">
              <a:buNone/>
            </a:pPr>
            <a:endParaRPr lang="ru-RU" sz="2400" b="1" dirty="0" smtClean="0"/>
          </a:p>
          <a:p>
            <a:pPr marL="0" indent="0" algn="just">
              <a:buNone/>
            </a:pPr>
            <a:endParaRPr lang="ru-RU" sz="2400" b="1" dirty="0"/>
          </a:p>
        </p:txBody>
      </p:sp>
      <p:pic>
        <p:nvPicPr>
          <p:cNvPr id="4" name="Рисунок 3"/>
          <p:cNvPicPr>
            <a:picLocks noChangeAspect="1"/>
          </p:cNvPicPr>
          <p:nvPr/>
        </p:nvPicPr>
        <p:blipFill>
          <a:blip r:embed="rId2"/>
          <a:stretch>
            <a:fillRect/>
          </a:stretch>
        </p:blipFill>
        <p:spPr>
          <a:xfrm>
            <a:off x="1932607" y="1692322"/>
            <a:ext cx="8226701" cy="4653887"/>
          </a:xfrm>
          <a:prstGeom prst="rect">
            <a:avLst/>
          </a:prstGeom>
        </p:spPr>
      </p:pic>
    </p:spTree>
    <p:extLst>
      <p:ext uri="{BB962C8B-B14F-4D97-AF65-F5344CB8AC3E}">
        <p14:creationId xmlns:p14="http://schemas.microsoft.com/office/powerpoint/2010/main" val="3904220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9.1.1. Организация виртуальной памяти</a:t>
            </a:r>
          </a:p>
          <a:p>
            <a:pPr marL="0" indent="0" algn="just">
              <a:buNone/>
            </a:pPr>
            <a:r>
              <a:rPr lang="ru-RU" sz="2400" dirty="0" smtClean="0"/>
              <a:t>   Физические страницы могут содержаться в текущий момент времени как в оперативной, так и во внешней памяти. Страничная таблица формируется ОС. Процедура обращения к памяти состоит в том, что номер виртуальной страницы извлекается из адреса и используется для входа в страничную таблицу, которая указывает номер соответствующей физической страницы. Этот номер вместе с номером байта, взятым непосредственно из виртуального адреса представляет собой физический адрес, по которому происходит обращение к ОП.</a:t>
            </a:r>
            <a:endParaRPr lang="ru-RU" sz="2400" b="1" dirty="0" smtClean="0"/>
          </a:p>
          <a:p>
            <a:pPr marL="0" indent="0" algn="just">
              <a:buNone/>
            </a:pPr>
            <a:r>
              <a:rPr lang="ru-RU" sz="2400" dirty="0" smtClean="0"/>
              <a:t>   Если </a:t>
            </a:r>
            <a:r>
              <a:rPr lang="ru-RU" sz="2400" dirty="0"/>
              <a:t>страничная таблица указывает на размещение страницы в ВЗУ, то обращение к ОП не может состояться немедленно, ОС должна организовать передачу из внешней памяти в ОП нужной страницы</a:t>
            </a:r>
            <a:r>
              <a:rPr lang="ru-RU" sz="2400" dirty="0" smtClean="0"/>
              <a:t>.</a:t>
            </a:r>
            <a:endParaRPr lang="ru-RU" sz="2400" dirty="0"/>
          </a:p>
          <a:p>
            <a:pPr marL="0" indent="0" algn="just">
              <a:buNone/>
            </a:pPr>
            <a:r>
              <a:rPr lang="ru-RU" sz="2400" dirty="0" smtClean="0"/>
              <a:t>   Для </a:t>
            </a:r>
            <a:r>
              <a:rPr lang="ru-RU" sz="2400" dirty="0"/>
              <a:t>каждой из программ, обрабатываемых в мультипрограммном режиме, организуется своя виртуальная память и создается своя страничная таблица, при этом все программы делят между собой общую физическую память.</a:t>
            </a:r>
          </a:p>
        </p:txBody>
      </p:sp>
    </p:spTree>
    <p:extLst>
      <p:ext uri="{BB962C8B-B14F-4D97-AF65-F5344CB8AC3E}">
        <p14:creationId xmlns:p14="http://schemas.microsoft.com/office/powerpoint/2010/main" val="3580094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9.1.2. Вызов страниц по требованию и рабочее множество</a:t>
            </a:r>
          </a:p>
          <a:p>
            <a:pPr marL="0" indent="0" algn="just">
              <a:buNone/>
            </a:pPr>
            <a:r>
              <a:rPr lang="ru-RU" sz="2400" b="1" dirty="0" smtClean="0"/>
              <a:t>   </a:t>
            </a:r>
            <a:r>
              <a:rPr lang="ru-RU" sz="2400" dirty="0" smtClean="0"/>
              <a:t>При обращении к адресу страницы, которой нет в основной памяти, происходит ошибка из-за отсутствия страницы. В случае такой ошибки ОС должна считать нужную страницу из памяти, ввести новый адрес в таблицу страниц, а затем повторить команду, которая вызвала ошибку.</a:t>
            </a:r>
          </a:p>
          <a:p>
            <a:pPr marL="0" indent="0" algn="just">
              <a:buNone/>
            </a:pPr>
            <a:endParaRPr lang="ru-RU" sz="2400" dirty="0" smtClean="0"/>
          </a:p>
          <a:p>
            <a:pPr marL="0" indent="0" algn="just">
              <a:buNone/>
            </a:pPr>
            <a:r>
              <a:rPr lang="ru-RU" sz="2400" dirty="0" smtClean="0"/>
              <a:t>   Такой метод работы с виртуальной памятью называется вызовом страниц по требованию.  Особенность: страницы вызываются по мере необходимости, а не заранее. Вопрос о целесообразности использования метода вызова страниц по требованию имеет смысл только в начале запуска программы, т.к. в процессе работы нужные страницы будут собраны в основной памяти. Если компьютер работает в режиме разделения времени и процессы откачиваются обратно, то каждая программа будет запускаться многократно. Для каждой программы распределение памяти уникально и при переключении программ оно изменяется. Поэтому в системах с разделением времени такой подход неприемлем</a:t>
            </a:r>
            <a:r>
              <a:rPr lang="ru-RU" sz="2400" dirty="0" smtClean="0"/>
              <a:t>.</a:t>
            </a:r>
            <a:endParaRPr lang="ru-RU" sz="2400" dirty="0" smtClean="0"/>
          </a:p>
        </p:txBody>
      </p:sp>
    </p:spTree>
    <p:extLst>
      <p:ext uri="{BB962C8B-B14F-4D97-AF65-F5344CB8AC3E}">
        <p14:creationId xmlns:p14="http://schemas.microsoft.com/office/powerpoint/2010/main" val="76342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lnSpcReduction="20000"/>
          </a:bodyPr>
          <a:lstStyle/>
          <a:p>
            <a:pPr marL="0" indent="0">
              <a:buNone/>
            </a:pPr>
            <a:r>
              <a:rPr lang="ru-RU" sz="2600" b="1" dirty="0" smtClean="0"/>
              <a:t>9.1.3. Политика замещения страниц</a:t>
            </a:r>
          </a:p>
          <a:p>
            <a:pPr marL="0" indent="0">
              <a:buNone/>
            </a:pPr>
            <a:r>
              <a:rPr lang="ru-RU" sz="2400" dirty="0" smtClean="0"/>
              <a:t>   Если </a:t>
            </a:r>
            <a:r>
              <a:rPr lang="ru-RU" sz="2400" dirty="0"/>
              <a:t>программа обращается в память за страницей, то новой странице необходимо освободить место. Возникает необходимость определения страницы, которую можно отправить во внешнюю память. Для этого используется алгоритм (политика) замещения страниц</a:t>
            </a:r>
            <a:r>
              <a:rPr lang="ru-RU" sz="2400" dirty="0" smtClean="0"/>
              <a:t>.</a:t>
            </a:r>
          </a:p>
          <a:p>
            <a:r>
              <a:rPr lang="ru-RU" sz="2400" dirty="0"/>
              <a:t>Алгоритм </a:t>
            </a:r>
            <a:r>
              <a:rPr lang="ru-RU" sz="2400" i="1" u="sng" dirty="0"/>
              <a:t>LRU (</a:t>
            </a:r>
            <a:r>
              <a:rPr lang="ru-RU" sz="2400" i="1" u="sng" dirty="0" err="1"/>
              <a:t>Least</a:t>
            </a:r>
            <a:r>
              <a:rPr lang="ru-RU" sz="2400" i="1" u="sng" dirty="0"/>
              <a:t> </a:t>
            </a:r>
            <a:r>
              <a:rPr lang="ru-RU" sz="2400" i="1" u="sng" dirty="0" err="1"/>
              <a:t>Recently</a:t>
            </a:r>
            <a:r>
              <a:rPr lang="ru-RU" sz="2400" i="1" u="sng" dirty="0"/>
              <a:t> </a:t>
            </a:r>
            <a:r>
              <a:rPr lang="ru-RU" sz="2400" i="1" u="sng" dirty="0" err="1"/>
              <a:t>Used</a:t>
            </a:r>
            <a:r>
              <a:rPr lang="ru-RU" sz="2400" i="1" u="sng" dirty="0"/>
              <a:t> – алгоритм удаления наиболее давно используемых элементов)</a:t>
            </a:r>
            <a:r>
              <a:rPr lang="ru-RU" sz="2400" dirty="0"/>
              <a:t>. Согласно этому алгоритму удаляется та страница, которая использовалась наиболее давно. В целом алгоритм работает достаточно хорошо, но возможны и исключения. Например, выполняется цикл, для реализации которого требуется </a:t>
            </a:r>
            <a:r>
              <a:rPr lang="ru-RU" sz="2400" i="1" dirty="0"/>
              <a:t>n</a:t>
            </a:r>
            <a:r>
              <a:rPr lang="ru-RU" sz="2400" dirty="0"/>
              <a:t> страниц, а в памяти может разместиться только </a:t>
            </a:r>
            <a:r>
              <a:rPr lang="ru-RU" sz="2400" i="1" dirty="0"/>
              <a:t>n</a:t>
            </a:r>
            <a:r>
              <a:rPr lang="ru-RU" sz="2400" dirty="0"/>
              <a:t>-1. После выполнения </a:t>
            </a:r>
            <a:r>
              <a:rPr lang="ru-RU" sz="2400" i="1" dirty="0"/>
              <a:t>n</a:t>
            </a:r>
            <a:r>
              <a:rPr lang="ru-RU" sz="2400" dirty="0"/>
              <a:t>-1 страницы происходит обращение за недостающей </a:t>
            </a:r>
            <a:r>
              <a:rPr lang="ru-RU" sz="2400" i="1" dirty="0"/>
              <a:t>n</a:t>
            </a:r>
            <a:r>
              <a:rPr lang="ru-RU" sz="2400" dirty="0"/>
              <a:t>-й, а выбрасывается первая, которая потребуется сразу же после выполнения </a:t>
            </a:r>
            <a:r>
              <a:rPr lang="ru-RU" sz="2400" i="1" dirty="0"/>
              <a:t>n</a:t>
            </a:r>
            <a:r>
              <a:rPr lang="ru-RU" sz="2400" dirty="0"/>
              <a:t>-й. Затем считывается первая, а выбрасывается вторая, которая тут же оказалась нужна и т.д. Очевидно, что в такой ситуации алгоритм LRU не работает; однако, в такой ситуации другие алгоритмы тоже работать не будут. Выход – расширение рабочего множества или учет малого объема основной памяти при составлении программ.</a:t>
            </a:r>
          </a:p>
          <a:p>
            <a:r>
              <a:rPr lang="ru-RU" sz="2400" dirty="0"/>
              <a:t>Алгоритм </a:t>
            </a:r>
            <a:r>
              <a:rPr lang="ru-RU" sz="2400" i="1" u="sng" dirty="0"/>
              <a:t>FIFO (</a:t>
            </a:r>
            <a:r>
              <a:rPr lang="ru-RU" sz="2400" i="1" u="sng" dirty="0" err="1"/>
              <a:t>First-in</a:t>
            </a:r>
            <a:r>
              <a:rPr lang="ru-RU" sz="2400" i="1" u="sng" dirty="0"/>
              <a:t> </a:t>
            </a:r>
            <a:r>
              <a:rPr lang="ru-RU" sz="2400" i="1" u="sng" dirty="0" err="1"/>
              <a:t>First-out</a:t>
            </a:r>
            <a:r>
              <a:rPr lang="ru-RU" sz="2400" i="1" u="sng" dirty="0"/>
              <a:t> – первым пришел, первым ушел</a:t>
            </a:r>
            <a:r>
              <a:rPr lang="ru-RU" sz="2400" dirty="0"/>
              <a:t>) удаляет ту страницу, которая первая поступила в память. В такой ситуации возможно ошибочное удаление наиболее «активной» страницы.</a:t>
            </a:r>
          </a:p>
          <a:p>
            <a:r>
              <a:rPr lang="ru-RU" sz="2400" dirty="0"/>
              <a:t>В </a:t>
            </a:r>
            <a:r>
              <a:rPr lang="ru-RU" sz="2400" i="1" u="sng" dirty="0"/>
              <a:t>случайном (</a:t>
            </a:r>
            <a:r>
              <a:rPr lang="ru-RU" sz="2400" i="1" u="sng" dirty="0" err="1"/>
              <a:t>Random</a:t>
            </a:r>
            <a:r>
              <a:rPr lang="ru-RU" sz="2400" i="1" u="sng" dirty="0"/>
              <a:t>)</a:t>
            </a:r>
            <a:r>
              <a:rPr lang="ru-RU" sz="2400" dirty="0"/>
              <a:t> алгоритме страница для удаления выбирается случайно. Недостаток: может быть удалена даже наиболее интенсивно используемая страница.</a:t>
            </a:r>
          </a:p>
          <a:p>
            <a:pPr marL="0" indent="0">
              <a:buNone/>
            </a:pPr>
            <a:endParaRPr lang="ru-RU" sz="2400" b="1" dirty="0"/>
          </a:p>
        </p:txBody>
      </p:sp>
    </p:spTree>
    <p:extLst>
      <p:ext uri="{BB962C8B-B14F-4D97-AF65-F5344CB8AC3E}">
        <p14:creationId xmlns:p14="http://schemas.microsoft.com/office/powerpoint/2010/main" val="1220915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lnSpcReduction="20000"/>
          </a:bodyPr>
          <a:lstStyle/>
          <a:p>
            <a:pPr marL="0" indent="0">
              <a:buNone/>
            </a:pPr>
            <a:r>
              <a:rPr lang="ru-RU" sz="2600" b="1" dirty="0" smtClean="0"/>
              <a:t>9.1.3. Политика замещения страниц</a:t>
            </a:r>
          </a:p>
          <a:p>
            <a:pPr marL="0" indent="0" algn="just">
              <a:buNone/>
            </a:pPr>
            <a:r>
              <a:rPr lang="ru-RU" sz="2400" dirty="0" smtClean="0"/>
              <a:t>   Алгоритм </a:t>
            </a:r>
            <a:r>
              <a:rPr lang="ru-RU" sz="2400" dirty="0" smtClean="0"/>
              <a:t>замещения давно использовавшейся страницы (</a:t>
            </a:r>
            <a:r>
              <a:rPr lang="ru-RU" sz="2400" dirty="0" err="1" smtClean="0"/>
              <a:t>Not</a:t>
            </a:r>
            <a:r>
              <a:rPr lang="ru-RU" sz="2400" dirty="0" smtClean="0"/>
              <a:t> </a:t>
            </a:r>
            <a:r>
              <a:rPr lang="ru-RU" sz="2400" dirty="0" err="1" smtClean="0"/>
              <a:t>Recently</a:t>
            </a:r>
            <a:r>
              <a:rPr lang="ru-RU" sz="2400" dirty="0" smtClean="0"/>
              <a:t> </a:t>
            </a:r>
            <a:r>
              <a:rPr lang="ru-RU" sz="2400" dirty="0" err="1" smtClean="0"/>
              <a:t>Used</a:t>
            </a:r>
            <a:r>
              <a:rPr lang="ru-RU" sz="2400" dirty="0" smtClean="0"/>
              <a:t>) заключается в следующем. Проверяются биты R (</a:t>
            </a:r>
            <a:r>
              <a:rPr lang="ru-RU" sz="2400" dirty="0" err="1" smtClean="0"/>
              <a:t>Referenced</a:t>
            </a:r>
            <a:r>
              <a:rPr lang="ru-RU" sz="2400" dirty="0" smtClean="0"/>
              <a:t>) и M (</a:t>
            </a:r>
            <a:r>
              <a:rPr lang="ru-RU" sz="2400" dirty="0" err="1" smtClean="0"/>
              <a:t>Modified</a:t>
            </a:r>
            <a:r>
              <a:rPr lang="ru-RU" sz="2400" dirty="0" smtClean="0"/>
              <a:t>). При этом R устанавливается при чтении или записи страницы, M – только при записи. При первоначальной загрузке страницы в память оба бита сброшены. В алгоритме периодически (по таймеру) сбрасывается бит R. В результате при возникновении страничного прерывания выделяются 4 класса страниц: 0 – не использованная, не модифицированная; 1 – не использованная, модифицированная (например, R := 0 по таймеру); 2 – использованная, не модифицированная; 3 – использованная, модифицированная. Алгоритм удаляет случайную страницу из непустого класса с самым меньшим </a:t>
            </a:r>
            <a:r>
              <a:rPr lang="ru-RU" sz="2400" dirty="0" smtClean="0"/>
              <a:t>номером. </a:t>
            </a:r>
          </a:p>
          <a:p>
            <a:pPr marL="0" indent="0" algn="just">
              <a:buNone/>
            </a:pPr>
            <a:r>
              <a:rPr lang="ru-RU" sz="2400" dirty="0"/>
              <a:t> </a:t>
            </a:r>
            <a:r>
              <a:rPr lang="ru-RU" sz="2400" dirty="0" smtClean="0"/>
              <a:t>  </a:t>
            </a:r>
            <a:r>
              <a:rPr lang="ru-RU" sz="2400" dirty="0" smtClean="0"/>
              <a:t>Алгоритм </a:t>
            </a:r>
            <a:r>
              <a:rPr lang="ru-RU" sz="2400" dirty="0" smtClean="0"/>
              <a:t>«Второй шанс» (</a:t>
            </a:r>
            <a:r>
              <a:rPr lang="ru-RU" sz="2400" dirty="0" err="1" smtClean="0"/>
              <a:t>Second</a:t>
            </a:r>
            <a:r>
              <a:rPr lang="ru-RU" sz="2400" dirty="0" smtClean="0"/>
              <a:t> </a:t>
            </a:r>
            <a:r>
              <a:rPr lang="ru-RU" sz="2400" dirty="0" err="1" smtClean="0"/>
              <a:t>Chance</a:t>
            </a:r>
            <a:r>
              <a:rPr lang="ru-RU" sz="2400" dirty="0" smtClean="0"/>
              <a:t>) представляет собой модификацию алгоритма FIFO. При  удалении страницы проверяется бит R. Если он сброшен, страница удаляется из «головы» очереди, если он установлен, то бит сбрасывается, страница помещается в «хвост» очереди и проверяется следующая страница в «голове» очереди. Недостаток: много перемещений страниц.</a:t>
            </a:r>
          </a:p>
          <a:p>
            <a:pPr marL="0" indent="0" algn="just">
              <a:buNone/>
            </a:pPr>
            <a:r>
              <a:rPr lang="ru-RU" sz="2400" dirty="0" smtClean="0"/>
              <a:t>   Часовой </a:t>
            </a:r>
            <a:r>
              <a:rPr lang="ru-RU" sz="2400" dirty="0" smtClean="0"/>
              <a:t>алгоритм является модификацией алгоритма «Второй шанс». В этом случае страницы образуют циклический список. Имеется указатель на текущую страницу. При возникновении страничного прерывания проверяется бит R текущей страницы. Если он сброшен, то страница удаляется на ее место заносится новая, а значение указателя увеличивается на 1. Если бит установлен в 1, то значение указателя увеличивается на 1 и аналогичным образом проверяется следующая страница.</a:t>
            </a:r>
          </a:p>
          <a:p>
            <a:pPr marL="0" indent="0" algn="just">
              <a:buNone/>
            </a:pPr>
            <a:endParaRPr lang="ru-RU" sz="2400" dirty="0" smtClean="0"/>
          </a:p>
          <a:p>
            <a:pPr marL="0" indent="0" algn="just">
              <a:buNone/>
            </a:pPr>
            <a:endParaRPr lang="ru-RU" sz="2400" dirty="0"/>
          </a:p>
        </p:txBody>
      </p:sp>
    </p:spTree>
    <p:extLst>
      <p:ext uri="{BB962C8B-B14F-4D97-AF65-F5344CB8AC3E}">
        <p14:creationId xmlns:p14="http://schemas.microsoft.com/office/powerpoint/2010/main" val="3554441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9.1.4. Размер страницы и фрагментация</a:t>
            </a:r>
          </a:p>
          <a:p>
            <a:pPr marL="0" indent="0">
              <a:buNone/>
            </a:pPr>
            <a:r>
              <a:rPr lang="ru-RU" sz="2400" dirty="0" smtClean="0"/>
              <a:t>   Если данные или программа пользователя занимает не целое число страниц, то на последней странице возникает свободное пространство, которое не может быть занято другим пользователем. Такой эффект называется внутренней фрагментацией.</a:t>
            </a:r>
          </a:p>
          <a:p>
            <a:pPr marL="0" indent="0">
              <a:buNone/>
            </a:pPr>
            <a:endParaRPr lang="ru-RU" sz="2400" dirty="0" smtClean="0"/>
          </a:p>
          <a:p>
            <a:pPr marL="0" indent="0">
              <a:buNone/>
            </a:pPr>
            <a:r>
              <a:rPr lang="ru-RU" sz="2400" dirty="0" smtClean="0"/>
              <a:t>   Для сокращения объема неиспользованного пространства можно использовать страницы меньшего размера, но это приводит к увеличению объема таблицы страниц. Кроме того, маленькие страницы снижают эффективность пропускной способности диска, т. к. увеличивается удельное время на поиск информации и вращение диска.</a:t>
            </a:r>
            <a:endParaRPr lang="ru-RU" sz="2400" dirty="0"/>
          </a:p>
        </p:txBody>
      </p:sp>
    </p:spTree>
    <p:extLst>
      <p:ext uri="{BB962C8B-B14F-4D97-AF65-F5344CB8AC3E}">
        <p14:creationId xmlns:p14="http://schemas.microsoft.com/office/powerpoint/2010/main" val="281645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fontScale="92500"/>
          </a:bodyPr>
          <a:lstStyle/>
          <a:p>
            <a:pPr marL="0" indent="0">
              <a:buNone/>
            </a:pPr>
            <a:r>
              <a:rPr lang="ru-RU" sz="2400" b="1" dirty="0"/>
              <a:t>9.1.5. Сегментация</a:t>
            </a:r>
          </a:p>
          <a:p>
            <a:pPr marL="0" indent="0" algn="just">
              <a:buNone/>
            </a:pPr>
            <a:r>
              <a:rPr lang="ru-RU" sz="2400" dirty="0" smtClean="0"/>
              <a:t>Компилятор может иметь несколько таблиц, которые создаются в процессе компиляции:</a:t>
            </a:r>
          </a:p>
          <a:p>
            <a:pPr marL="0" indent="0" algn="just">
              <a:buNone/>
            </a:pPr>
            <a:r>
              <a:rPr lang="ru-RU" sz="2400" dirty="0" smtClean="0"/>
              <a:t>- таблица символов, которая содержит имена и атрибуты переменных;</a:t>
            </a:r>
          </a:p>
          <a:p>
            <a:pPr marL="0" indent="0" algn="just">
              <a:buNone/>
            </a:pPr>
            <a:r>
              <a:rPr lang="ru-RU" sz="2400" dirty="0" smtClean="0"/>
              <a:t>- исходный текст;</a:t>
            </a:r>
          </a:p>
          <a:p>
            <a:pPr marL="0" indent="0" algn="just">
              <a:buNone/>
            </a:pPr>
            <a:r>
              <a:rPr lang="ru-RU" sz="2400" dirty="0" smtClean="0"/>
              <a:t>- таблица, содержащая все используемые целочисленные константы и константы с плавающей точкой;</a:t>
            </a:r>
          </a:p>
          <a:p>
            <a:pPr marL="0" indent="0" algn="just">
              <a:buNone/>
            </a:pPr>
            <a:r>
              <a:rPr lang="ru-RU" sz="2400" dirty="0" smtClean="0"/>
              <a:t>- дерево, содержащее результат синтаксического анализа программы;</a:t>
            </a:r>
          </a:p>
          <a:p>
            <a:pPr algn="just">
              <a:buFontTx/>
              <a:buChar char="-"/>
            </a:pPr>
            <a:r>
              <a:rPr lang="ru-RU" sz="2400" dirty="0" smtClean="0"/>
              <a:t>стек, используемый для вызова процедур в компиляторе.</a:t>
            </a:r>
          </a:p>
          <a:p>
            <a:pPr marL="0" indent="0" algn="just">
              <a:buNone/>
            </a:pPr>
            <a:r>
              <a:rPr lang="ru-RU" sz="2400" dirty="0" smtClean="0"/>
              <a:t>    В рассмотренной ситуации, а также при работе в мультипрограммном режиме необходимо иметь возможность создания независимых адресных пространств. Такие адресные пространства называются сегментами. Каждый сегмент состоит из линейной последовательности адресов от 0 до некоторого максимума. Длина сегмента может быть любой (в допустимых пределах). Кроме того, длина сегмента может меняться в процессе выполнения программы.</a:t>
            </a:r>
          </a:p>
          <a:p>
            <a:pPr marL="0" indent="0" algn="just">
              <a:buNone/>
            </a:pPr>
            <a:r>
              <a:rPr lang="ru-RU" sz="2400" dirty="0" smtClean="0"/>
              <a:t>   Чтобы определиться в таком двухмерном пространстве необходимо указать номер сегмента и адрес внутри сегмента.</a:t>
            </a:r>
          </a:p>
          <a:p>
            <a:pPr marL="0" indent="0">
              <a:buNone/>
            </a:pPr>
            <a:endParaRPr lang="ru-RU" sz="2400" b="1" dirty="0"/>
          </a:p>
        </p:txBody>
      </p:sp>
    </p:spTree>
    <p:extLst>
      <p:ext uri="{BB962C8B-B14F-4D97-AF65-F5344CB8AC3E}">
        <p14:creationId xmlns:p14="http://schemas.microsoft.com/office/powerpoint/2010/main" val="99029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9.1.5. Сегментация</a:t>
            </a:r>
          </a:p>
          <a:p>
            <a:pPr marL="0" indent="0" algn="just">
              <a:buNone/>
            </a:pPr>
            <a:r>
              <a:rPr lang="ru-RU" sz="2400" dirty="0" smtClean="0"/>
              <a:t>Сегментированная модель имеет ряд преимуществ при работе с памятью.</a:t>
            </a:r>
          </a:p>
          <a:p>
            <a:pPr marL="0" indent="0" algn="just">
              <a:buNone/>
            </a:pPr>
            <a:r>
              <a:rPr lang="ru-RU" sz="2400" dirty="0" smtClean="0"/>
              <a:t>1. Если каждая процедура занимает отдельный сегмент, у которого первый адрес равен 0, то связывание процедур, которые компилируются отдельно сильно упрощается. Для обращения к i-</a:t>
            </a:r>
            <a:r>
              <a:rPr lang="ru-RU" sz="2400" dirty="0" err="1" smtClean="0"/>
              <a:t>му</a:t>
            </a:r>
            <a:r>
              <a:rPr lang="ru-RU" sz="2400" dirty="0" smtClean="0"/>
              <a:t> слову n-й процедуры используем адрес (n, i).</a:t>
            </a:r>
          </a:p>
          <a:p>
            <a:pPr marL="0" indent="0" algn="just">
              <a:buNone/>
            </a:pPr>
            <a:r>
              <a:rPr lang="ru-RU" sz="2400" dirty="0" smtClean="0"/>
              <a:t>2. Если процедура в некотором сегменте изменялась и перекомпилировалась, то остальные можно не трогать.</a:t>
            </a:r>
          </a:p>
          <a:p>
            <a:pPr marL="0" indent="0" algn="just">
              <a:buNone/>
            </a:pPr>
            <a:r>
              <a:rPr lang="ru-RU" sz="2400" dirty="0" smtClean="0"/>
              <a:t>3. Сегментация облегчает разделение общих процедур и данных между несколькими программами.</a:t>
            </a:r>
          </a:p>
          <a:p>
            <a:pPr marL="0" indent="0" algn="just">
              <a:buNone/>
            </a:pPr>
            <a:r>
              <a:rPr lang="ru-RU" sz="2400" dirty="0" smtClean="0"/>
              <a:t>4. Разные сегменты могут иметь разные виды защиты. Например, кодовый сегмент допускает только считывание выполнение, для массивов данных – запись и считывание и т.д.</a:t>
            </a:r>
          </a:p>
          <a:p>
            <a:pPr marL="0" indent="0">
              <a:buNone/>
            </a:pPr>
            <a:endParaRPr lang="ru-RU" sz="2400" b="1" dirty="0"/>
          </a:p>
        </p:txBody>
      </p:sp>
    </p:spTree>
    <p:extLst>
      <p:ext uri="{BB962C8B-B14F-4D97-AF65-F5344CB8AC3E}">
        <p14:creationId xmlns:p14="http://schemas.microsoft.com/office/powerpoint/2010/main" val="401742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4023" y="395785"/>
            <a:ext cx="11259403" cy="6073254"/>
          </a:xfrm>
        </p:spPr>
        <p:txBody>
          <a:bodyPr/>
          <a:lstStyle/>
          <a:p>
            <a:pPr marL="0" indent="0">
              <a:buNone/>
            </a:pPr>
            <a:r>
              <a:rPr lang="ru-RU" dirty="0"/>
              <a:t>В таблице 1 приведено сравнение страничной организации памяти и </a:t>
            </a:r>
            <a:r>
              <a:rPr lang="ru-RU" dirty="0" smtClean="0"/>
              <a:t>сегментации.</a:t>
            </a:r>
          </a:p>
          <a:p>
            <a:pPr marL="0" indent="0">
              <a:buNone/>
            </a:pP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971176680"/>
              </p:ext>
            </p:extLst>
          </p:nvPr>
        </p:nvGraphicFramePr>
        <p:xfrm>
          <a:off x="1941009" y="1652970"/>
          <a:ext cx="8035504" cy="4543116"/>
        </p:xfrm>
        <a:graphic>
          <a:graphicData uri="http://schemas.openxmlformats.org/drawingml/2006/table">
            <a:tbl>
              <a:tblPr/>
              <a:tblGrid>
                <a:gridCol w="3119414"/>
                <a:gridCol w="2420558"/>
                <a:gridCol w="2495532"/>
              </a:tblGrid>
              <a:tr h="851834">
                <a:tc>
                  <a:txBody>
                    <a:bodyPr/>
                    <a:lstStyle/>
                    <a:p>
                      <a:pPr>
                        <a:spcAft>
                          <a:spcPts val="0"/>
                        </a:spcAft>
                      </a:pPr>
                      <a:r>
                        <a:rPr lang="ru-RU" sz="1400" b="1" i="1">
                          <a:effectLst/>
                          <a:latin typeface="Times New Roman" panose="02020603050405020304" pitchFamily="18" charset="0"/>
                        </a:rPr>
                        <a:t>Свойство</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400" b="1" i="1">
                          <a:effectLst/>
                          <a:latin typeface="Times New Roman" panose="02020603050405020304" pitchFamily="18" charset="0"/>
                        </a:rPr>
                        <a:t>Страничная организация памяти</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400" b="1" i="1">
                          <a:effectLst/>
                          <a:latin typeface="Times New Roman" panose="02020603050405020304" pitchFamily="18" charset="0"/>
                        </a:rPr>
                        <a:t>Сегментация</a:t>
                      </a:r>
                      <a:endParaRPr lang="ru-RU"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890">
                <a:tc>
                  <a:txBody>
                    <a:bodyPr/>
                    <a:lstStyle/>
                    <a:p>
                      <a:pPr>
                        <a:spcAft>
                          <a:spcPts val="0"/>
                        </a:spcAft>
                      </a:pPr>
                      <a:r>
                        <a:rPr lang="ru-RU" sz="1400">
                          <a:effectLst/>
                          <a:latin typeface="Times New Roman" panose="02020603050405020304" pitchFamily="18" charset="0"/>
                        </a:rPr>
                        <a:t>Необходимость учета программистом</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ru-RU" sz="1400">
                          <a:effectLst/>
                          <a:latin typeface="Times New Roman" panose="02020603050405020304" pitchFamily="18" charset="0"/>
                        </a:rPr>
                        <a:t>Нет</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67890">
                <a:tc>
                  <a:txBody>
                    <a:bodyPr/>
                    <a:lstStyle/>
                    <a:p>
                      <a:pPr>
                        <a:spcAft>
                          <a:spcPts val="0"/>
                        </a:spcAft>
                      </a:pPr>
                      <a:r>
                        <a:rPr lang="ru-RU" sz="1400">
                          <a:effectLst/>
                          <a:latin typeface="Times New Roman" panose="02020603050405020304" pitchFamily="18" charset="0"/>
                        </a:rPr>
                        <a:t>Количество линейных адресных пространств</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1</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Много</a:t>
                      </a:r>
                      <a:endParaRPr lang="ru-RU" sz="1200">
                        <a:effectLst/>
                        <a:latin typeface="Times New Roman" panose="02020603050405020304" pitchFamily="18" charset="0"/>
                      </a:endParaRPr>
                    </a:p>
                  </a:txBody>
                  <a:tcPr marL="68580" marR="68580" marT="0" marB="0">
                    <a:lnL>
                      <a:noFill/>
                    </a:lnL>
                    <a:lnR>
                      <a:noFill/>
                    </a:lnR>
                    <a:lnT>
                      <a:noFill/>
                    </a:lnT>
                    <a:lnB>
                      <a:noFill/>
                    </a:lnB>
                  </a:tcPr>
                </a:tc>
              </a:tr>
              <a:tr h="851834">
                <a:tc>
                  <a:txBody>
                    <a:bodyPr/>
                    <a:lstStyle/>
                    <a:p>
                      <a:pPr>
                        <a:spcAft>
                          <a:spcPts val="0"/>
                        </a:spcAft>
                      </a:pPr>
                      <a:r>
                        <a:rPr lang="ru-RU" sz="1400">
                          <a:effectLst/>
                          <a:latin typeface="Times New Roman" panose="02020603050405020304" pitchFamily="18" charset="0"/>
                        </a:rPr>
                        <a:t>Возможность увеличения памяти для виртуального адресного пространства</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a:noFill/>
                    </a:lnT>
                    <a:lnB>
                      <a:noFill/>
                    </a:lnB>
                  </a:tcPr>
                </a:tc>
              </a:tr>
              <a:tr h="851834">
                <a:tc>
                  <a:txBody>
                    <a:bodyPr/>
                    <a:lstStyle/>
                    <a:p>
                      <a:pPr>
                        <a:spcAft>
                          <a:spcPts val="0"/>
                        </a:spcAft>
                      </a:pPr>
                      <a:r>
                        <a:rPr lang="ru-RU" sz="1400">
                          <a:effectLst/>
                          <a:latin typeface="Times New Roman" panose="02020603050405020304" pitchFamily="18" charset="0"/>
                        </a:rPr>
                        <a:t>Простота управления структурами переменного размера</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ru-RU" sz="1400">
                          <a:effectLst/>
                          <a:latin typeface="Times New Roman" panose="02020603050405020304" pitchFamily="18" charset="0"/>
                        </a:rPr>
                        <a:t>Нет</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spcAft>
                          <a:spcPts val="0"/>
                        </a:spcAft>
                      </a:pPr>
                      <a:r>
                        <a:rPr lang="ru-RU" sz="1400">
                          <a:effectLst/>
                          <a:latin typeface="Times New Roman" panose="02020603050405020304" pitchFamily="18" charset="0"/>
                        </a:rPr>
                        <a:t>Да</a:t>
                      </a:r>
                      <a:endParaRPr lang="ru-RU" sz="1200">
                        <a:effectLst/>
                        <a:latin typeface="Times New Roman" panose="02020603050405020304" pitchFamily="18" charset="0"/>
                      </a:endParaRPr>
                    </a:p>
                  </a:txBody>
                  <a:tcPr marL="68580" marR="68580" marT="0" marB="0">
                    <a:lnL>
                      <a:noFill/>
                    </a:lnL>
                    <a:lnR>
                      <a:noFill/>
                    </a:lnR>
                    <a:lnT>
                      <a:noFill/>
                    </a:lnT>
                    <a:lnB>
                      <a:noFill/>
                    </a:lnB>
                  </a:tcPr>
                </a:tc>
              </a:tr>
              <a:tr h="851834">
                <a:tc>
                  <a:txBody>
                    <a:bodyPr/>
                    <a:lstStyle/>
                    <a:p>
                      <a:pPr>
                        <a:spcAft>
                          <a:spcPts val="0"/>
                        </a:spcAft>
                      </a:pPr>
                      <a:r>
                        <a:rPr lang="ru-RU" sz="1400">
                          <a:effectLst/>
                          <a:latin typeface="Times New Roman" panose="02020603050405020304" pitchFamily="18" charset="0"/>
                        </a:rPr>
                        <a:t>Назначение технологии</a:t>
                      </a:r>
                      <a:endParaRPr lang="ru-RU" sz="1200">
                        <a:effectLst/>
                        <a:latin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spcAft>
                          <a:spcPts val="0"/>
                        </a:spcAft>
                      </a:pPr>
                      <a:r>
                        <a:rPr lang="ru-RU" sz="1400">
                          <a:effectLst/>
                          <a:latin typeface="Times New Roman" panose="02020603050405020304" pitchFamily="18" charset="0"/>
                        </a:rPr>
                        <a:t>Имитация памяти большого размера</a:t>
                      </a:r>
                      <a:endParaRPr lang="ru-RU"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spcAft>
                          <a:spcPts val="0"/>
                        </a:spcAft>
                      </a:pPr>
                      <a:r>
                        <a:rPr lang="ru-RU" sz="1400" dirty="0">
                          <a:effectLst/>
                          <a:latin typeface="Times New Roman" panose="02020603050405020304" pitchFamily="18" charset="0"/>
                        </a:rPr>
                        <a:t>Предоставление нескольких адресных пространств</a:t>
                      </a:r>
                      <a:endParaRPr lang="ru-RU" sz="1200" dirty="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356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2263" y="368490"/>
            <a:ext cx="11245755" cy="5808473"/>
          </a:xfrm>
        </p:spPr>
        <p:txBody>
          <a:bodyPr/>
          <a:lstStyle/>
          <a:p>
            <a:pPr marL="0" indent="0" algn="just">
              <a:buNone/>
            </a:pPr>
            <a:r>
              <a:rPr lang="ru-RU" sz="2400" b="1" dirty="0"/>
              <a:t>9.1.6. Реализация </a:t>
            </a:r>
            <a:r>
              <a:rPr lang="ru-RU" sz="2400" b="1" dirty="0" smtClean="0"/>
              <a:t>сегментации</a:t>
            </a:r>
            <a:endParaRPr lang="ru-RU" sz="2400" dirty="0" smtClean="0"/>
          </a:p>
          <a:p>
            <a:pPr marL="0" indent="0" algn="just">
              <a:buNone/>
            </a:pPr>
            <a:r>
              <a:rPr lang="ru-RU" sz="2000" dirty="0" smtClean="0"/>
              <a:t>   Сегментацию </a:t>
            </a:r>
            <a:r>
              <a:rPr lang="ru-RU" sz="2000" dirty="0"/>
              <a:t>можно организовать одним из двух способов. Это подкачка и разбиение на </a:t>
            </a:r>
            <a:r>
              <a:rPr lang="ru-RU" sz="2000" dirty="0" smtClean="0"/>
              <a:t>страницы.</a:t>
            </a:r>
          </a:p>
          <a:p>
            <a:pPr marL="0" indent="0" algn="just">
              <a:buNone/>
            </a:pPr>
            <a:r>
              <a:rPr lang="ru-RU" sz="2000" dirty="0" smtClean="0"/>
              <a:t>   </a:t>
            </a:r>
            <a:r>
              <a:rPr lang="ru-RU" sz="2000" u="sng" dirty="0" smtClean="0"/>
              <a:t>При </a:t>
            </a:r>
            <a:r>
              <a:rPr lang="ru-RU" sz="2000" u="sng" dirty="0"/>
              <a:t>первом подходе </a:t>
            </a:r>
            <a:r>
              <a:rPr lang="ru-RU" sz="2000" dirty="0"/>
              <a:t>некоторый набор сегментов находится в памяти в данный момент. Если происходит обращение к сегменту, которого нет в данный момент в памяти, этот сегмент переносится в память. Если для него нет места в памяти, один или несколько сегментов нужно сначала записать на диск</a:t>
            </a:r>
            <a:r>
              <a:rPr lang="ru-RU" sz="2000" dirty="0" smtClean="0"/>
              <a:t>.</a:t>
            </a:r>
          </a:p>
          <a:p>
            <a:pPr marL="0" indent="0" algn="just">
              <a:buNone/>
            </a:pPr>
            <a:r>
              <a:rPr lang="ru-RU" sz="2000" dirty="0" smtClean="0"/>
              <a:t>   Отличие </a:t>
            </a:r>
            <a:r>
              <a:rPr lang="ru-RU" sz="2000" dirty="0"/>
              <a:t>сегментации от разбиения на страницы: размер страниц фиксирован, а размер сегментов – нет. Поэтому при сегментации может возникнуть эффект </a:t>
            </a:r>
            <a:r>
              <a:rPr lang="ru-RU" sz="2000" u="sng" dirty="0"/>
              <a:t>внешней </a:t>
            </a:r>
            <a:r>
              <a:rPr lang="ru-RU" sz="2000" u="sng" dirty="0" smtClean="0"/>
              <a:t>фрагментации</a:t>
            </a:r>
            <a:r>
              <a:rPr lang="ru-RU" sz="2000" dirty="0" smtClean="0"/>
              <a:t>.</a:t>
            </a:r>
          </a:p>
          <a:p>
            <a:pPr marL="0" indent="0" algn="just">
              <a:buNone/>
            </a:pPr>
            <a:r>
              <a:rPr lang="ru-RU" sz="2000" dirty="0" smtClean="0"/>
              <a:t>   </a:t>
            </a:r>
            <a:r>
              <a:rPr lang="ru-RU" sz="2000" u="sng" dirty="0" smtClean="0"/>
              <a:t>Второй </a:t>
            </a:r>
            <a:r>
              <a:rPr lang="ru-RU" sz="2000" u="sng" dirty="0"/>
              <a:t>способ</a:t>
            </a:r>
            <a:r>
              <a:rPr lang="ru-RU" sz="2000" dirty="0"/>
              <a:t> реализации сегментации – разделение каждого сегмента на страницы фиксированного размера и вызов страниц по требованию. Для того, чтобы разбить сегмент на страницы необходимо иметь отдельную таблицу страниц для каждого сегмента. MULTICS (</a:t>
            </a:r>
            <a:r>
              <a:rPr lang="ru-RU" sz="2000" dirty="0" err="1"/>
              <a:t>Multiplexed</a:t>
            </a:r>
            <a:r>
              <a:rPr lang="ru-RU" sz="2000" dirty="0"/>
              <a:t> </a:t>
            </a:r>
            <a:r>
              <a:rPr lang="ru-RU" sz="2000" dirty="0" err="1"/>
              <a:t>Information</a:t>
            </a:r>
            <a:r>
              <a:rPr lang="ru-RU" sz="2000" dirty="0"/>
              <a:t> </a:t>
            </a:r>
            <a:r>
              <a:rPr lang="ru-RU" sz="2000" dirty="0" err="1"/>
              <a:t>and</a:t>
            </a:r>
            <a:r>
              <a:rPr lang="ru-RU" sz="2000" dirty="0"/>
              <a:t> </a:t>
            </a:r>
            <a:r>
              <a:rPr lang="ru-RU" sz="2000" dirty="0" err="1"/>
              <a:t>Computing</a:t>
            </a:r>
            <a:r>
              <a:rPr lang="ru-RU" sz="2000" dirty="0"/>
              <a:t> </a:t>
            </a:r>
            <a:r>
              <a:rPr lang="ru-RU" sz="2000" dirty="0" err="1"/>
              <a:t>Service</a:t>
            </a:r>
            <a:r>
              <a:rPr lang="ru-RU" sz="2000" dirty="0"/>
              <a:t> – служба общей информации и вычислений) – это старая операционная система, которая совмещала сегментацию с разбиением на страницы. Она была разработана в МТИ совместно с компаниями </a:t>
            </a:r>
            <a:r>
              <a:rPr lang="ru-RU" sz="2000" dirty="0" err="1"/>
              <a:t>Bell</a:t>
            </a:r>
            <a:r>
              <a:rPr lang="ru-RU" sz="2000" dirty="0"/>
              <a:t> </a:t>
            </a:r>
            <a:r>
              <a:rPr lang="ru-RU" sz="2000" dirty="0" err="1"/>
              <a:t>Labs</a:t>
            </a:r>
            <a:r>
              <a:rPr lang="ru-RU" sz="2000" dirty="0"/>
              <a:t> и </a:t>
            </a:r>
            <a:r>
              <a:rPr lang="ru-RU" sz="2000" dirty="0" err="1"/>
              <a:t>General</a:t>
            </a:r>
            <a:r>
              <a:rPr lang="ru-RU" sz="2000" dirty="0"/>
              <a:t> </a:t>
            </a:r>
            <a:r>
              <a:rPr lang="ru-RU" sz="2000" dirty="0" err="1"/>
              <a:t>Electric</a:t>
            </a:r>
            <a:r>
              <a:rPr lang="ru-RU" sz="2000" dirty="0"/>
              <a:t> в 1971. Адреса в MULTICS состоят из двух частей: номера сегмента и адреса внутри сегмента. Для каждого процесса существовал сегмент дескриптора, который содержал дескрипторы для каждого сегмента. Адрес сегмента дескриптора хранился в специальном регистре.</a:t>
            </a:r>
            <a:endParaRPr lang="ru-RU" sz="2000" dirty="0" smtClean="0"/>
          </a:p>
          <a:p>
            <a:pPr marL="0" indent="0" algn="just">
              <a:buNone/>
            </a:pPr>
            <a:endParaRPr lang="ru-RU" sz="2000" dirty="0" smtClean="0"/>
          </a:p>
        </p:txBody>
      </p:sp>
    </p:spTree>
    <p:extLst>
      <p:ext uri="{BB962C8B-B14F-4D97-AF65-F5344CB8AC3E}">
        <p14:creationId xmlns:p14="http://schemas.microsoft.com/office/powerpoint/2010/main" val="48040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1187354"/>
          </a:xfrm>
        </p:spPr>
        <p:txBody>
          <a:bodyPr/>
          <a:lstStyle/>
          <a:p>
            <a:r>
              <a:rPr lang="ru-RU" dirty="0" smtClean="0"/>
              <a:t>План:</a:t>
            </a:r>
            <a:endParaRPr lang="ru-RU" dirty="0"/>
          </a:p>
        </p:txBody>
      </p:sp>
      <p:sp>
        <p:nvSpPr>
          <p:cNvPr id="3" name="Объект 2"/>
          <p:cNvSpPr>
            <a:spLocks noGrp="1"/>
          </p:cNvSpPr>
          <p:nvPr>
            <p:ph idx="1"/>
          </p:nvPr>
        </p:nvSpPr>
        <p:spPr>
          <a:xfrm>
            <a:off x="838200" y="846162"/>
            <a:ext cx="10515600" cy="5330802"/>
          </a:xfrm>
        </p:spPr>
        <p:txBody>
          <a:bodyPr>
            <a:normAutofit fontScale="92500" lnSpcReduction="10000"/>
          </a:bodyPr>
          <a:lstStyle/>
          <a:p>
            <a:pPr marL="0" indent="0">
              <a:buNone/>
            </a:pPr>
            <a:r>
              <a:rPr lang="ru-RU" sz="2200" dirty="0"/>
              <a:t>9.1. Виртуальная память</a:t>
            </a:r>
          </a:p>
          <a:p>
            <a:pPr marL="0" indent="0">
              <a:buNone/>
            </a:pPr>
            <a:r>
              <a:rPr lang="ru-RU" sz="2200" dirty="0" smtClean="0"/>
              <a:t>9.1.1</a:t>
            </a:r>
            <a:r>
              <a:rPr lang="ru-RU" sz="2200" dirty="0"/>
              <a:t>. Организация виртуальной памяти</a:t>
            </a:r>
          </a:p>
          <a:p>
            <a:pPr marL="0" indent="0">
              <a:buNone/>
            </a:pPr>
            <a:r>
              <a:rPr lang="ru-RU" sz="2200" dirty="0"/>
              <a:t>9.1.2. Вызов страниц по требованию и рабочее множество</a:t>
            </a:r>
          </a:p>
          <a:p>
            <a:pPr marL="0" indent="0">
              <a:buNone/>
            </a:pPr>
            <a:r>
              <a:rPr lang="ru-RU" sz="2200" dirty="0"/>
              <a:t>9.1.3. Политика замещения страниц</a:t>
            </a:r>
          </a:p>
          <a:p>
            <a:pPr marL="0" indent="0">
              <a:buNone/>
            </a:pPr>
            <a:r>
              <a:rPr lang="ru-RU" sz="2200" dirty="0"/>
              <a:t>9.1.4. Размер страницы и </a:t>
            </a:r>
            <a:r>
              <a:rPr lang="ru-RU" sz="2200" dirty="0" smtClean="0"/>
              <a:t>фрагментация</a:t>
            </a:r>
          </a:p>
          <a:p>
            <a:pPr marL="0" indent="0">
              <a:buNone/>
            </a:pPr>
            <a:r>
              <a:rPr lang="ru-RU" sz="2200" dirty="0" smtClean="0"/>
              <a:t>9.1.5. Сегментация</a:t>
            </a:r>
          </a:p>
          <a:p>
            <a:pPr marL="0" indent="0">
              <a:buNone/>
            </a:pPr>
            <a:r>
              <a:rPr lang="ru-RU" sz="2200" dirty="0"/>
              <a:t>9.1.6. Реализация сегментации</a:t>
            </a:r>
          </a:p>
          <a:p>
            <a:pPr marL="0" indent="0">
              <a:buNone/>
            </a:pPr>
            <a:r>
              <a:rPr lang="ru-RU" sz="2200" dirty="0"/>
              <a:t>9.2. Управление памятью в процессоре </a:t>
            </a:r>
            <a:r>
              <a:rPr lang="ru-RU" sz="2200" dirty="0" err="1"/>
              <a:t>Pentium</a:t>
            </a:r>
            <a:r>
              <a:rPr lang="ru-RU" sz="2200" dirty="0"/>
              <a:t> </a:t>
            </a:r>
            <a:r>
              <a:rPr lang="ru-RU" sz="2200" dirty="0" smtClean="0"/>
              <a:t>4</a:t>
            </a:r>
          </a:p>
          <a:p>
            <a:pPr marL="0" indent="0">
              <a:buNone/>
            </a:pPr>
            <a:r>
              <a:rPr lang="ru-RU" sz="2200" dirty="0"/>
              <a:t>9.2.1. Дескрипторы сегментов</a:t>
            </a:r>
          </a:p>
          <a:p>
            <a:pPr marL="0" indent="0">
              <a:buNone/>
            </a:pPr>
            <a:r>
              <a:rPr lang="ru-RU" sz="2200" dirty="0"/>
              <a:t>9.2.2. Поле права доступа (AR)</a:t>
            </a:r>
          </a:p>
          <a:p>
            <a:pPr marL="0" indent="0">
              <a:buNone/>
            </a:pPr>
            <a:r>
              <a:rPr lang="ru-RU" sz="2200" dirty="0"/>
              <a:t>9.2.3. Дескрипторные таблицы </a:t>
            </a:r>
          </a:p>
          <a:p>
            <a:pPr marL="0" indent="0">
              <a:buNone/>
            </a:pPr>
            <a:r>
              <a:rPr lang="ru-RU" sz="2200" dirty="0"/>
              <a:t>9.2.4. Селекторы сегментов</a:t>
            </a:r>
          </a:p>
          <a:p>
            <a:pPr marL="0" indent="0">
              <a:buNone/>
            </a:pPr>
            <a:r>
              <a:rPr lang="ru-RU" sz="2200" dirty="0"/>
              <a:t>9.2.5.  Формирование адреса.</a:t>
            </a:r>
          </a:p>
          <a:p>
            <a:pPr marL="0" indent="0">
              <a:buNone/>
            </a:pPr>
            <a:r>
              <a:rPr lang="ru-RU" sz="2200" dirty="0"/>
              <a:t>9.2.6 Виртуальная память со страничной организацией в процессорах х86</a:t>
            </a:r>
          </a:p>
          <a:p>
            <a:pPr marL="0" indent="0">
              <a:buNone/>
            </a:pPr>
            <a:endParaRPr lang="ru-RU" sz="2200" dirty="0"/>
          </a:p>
          <a:p>
            <a:pPr marL="0" indent="0">
              <a:buNone/>
            </a:pPr>
            <a:endParaRPr lang="ru-RU" b="1" dirty="0"/>
          </a:p>
          <a:p>
            <a:pPr marL="0" indent="0">
              <a:buNone/>
            </a:pPr>
            <a:endParaRPr lang="ru-RU" dirty="0"/>
          </a:p>
        </p:txBody>
      </p:sp>
    </p:spTree>
    <p:extLst>
      <p:ext uri="{BB962C8B-B14F-4D97-AF65-F5344CB8AC3E}">
        <p14:creationId xmlns:p14="http://schemas.microsoft.com/office/powerpoint/2010/main" val="75254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b="1" dirty="0"/>
              <a:t>9.2. Управление памятью в процессоре </a:t>
            </a:r>
            <a:r>
              <a:rPr lang="ru-RU" b="1" dirty="0" err="1"/>
              <a:t>Pentium</a:t>
            </a:r>
            <a:r>
              <a:rPr lang="ru-RU" b="1" dirty="0"/>
              <a:t> </a:t>
            </a:r>
            <a:r>
              <a:rPr lang="ru-RU" b="1" dirty="0" smtClean="0"/>
              <a:t>4</a:t>
            </a:r>
            <a:endParaRPr lang="ru-RU" b="1" dirty="0"/>
          </a:p>
          <a:p>
            <a:pPr marL="0" indent="0">
              <a:buNone/>
            </a:pPr>
            <a:r>
              <a:rPr lang="ru-RU" sz="2400" b="1" dirty="0"/>
              <a:t>9.2.1. Дескрипторы сегментов</a:t>
            </a:r>
          </a:p>
          <a:p>
            <a:pPr marL="0" indent="0">
              <a:buNone/>
            </a:pPr>
            <a:r>
              <a:rPr lang="ru-RU" dirty="0" smtClean="0"/>
              <a:t>   </a:t>
            </a:r>
            <a:r>
              <a:rPr lang="en-US" sz="2000" dirty="0" err="1" smtClean="0"/>
              <a:t>Pe</a:t>
            </a:r>
            <a:r>
              <a:rPr lang="ru-RU" sz="2000" dirty="0" err="1" smtClean="0"/>
              <a:t>ntium</a:t>
            </a:r>
            <a:r>
              <a:rPr lang="ru-RU" sz="2000" dirty="0" smtClean="0"/>
              <a:t> </a:t>
            </a:r>
            <a:r>
              <a:rPr lang="ru-RU" sz="2000" dirty="0"/>
              <a:t>4 имеет сложную систему виртуальной памяти, которая поддерживает вызов страниц по требованию, чистую сегментацию, сегментацию с разбиением на страницы. Виртуальная память состоит из двух таблиц: LDT, GDT.  Каждая программа имеет свою дескрипторную таблицу, а единственная глобальная дескрипторная таблица разделяется всеми программами компьютера. Локальная таблица дескрипторов описывает локальные сегменты каждой программы (код, данные, стек и т.д.), глобальная дескрипторная таблица – системные сегменты, в том числе сегменты операционной системы</a:t>
            </a:r>
            <a:r>
              <a:rPr lang="ru-RU" sz="2000" dirty="0" smtClean="0"/>
              <a:t>.</a:t>
            </a:r>
            <a:endParaRPr lang="ru-RU" sz="2000" dirty="0"/>
          </a:p>
          <a:p>
            <a:pPr marL="0" indent="0">
              <a:buNone/>
            </a:pPr>
            <a:r>
              <a:rPr lang="ru-RU" sz="2000" dirty="0" smtClean="0"/>
              <a:t>   Каждый </a:t>
            </a:r>
            <a:r>
              <a:rPr lang="ru-RU" sz="2000" dirty="0"/>
              <a:t>сегмент в системе характеризуется специальной 64-разрядной (8 байт) структурой данных, называемой дескриптором сегмента. В описание сегмента включается базовый адрес сегмента, размер сегмента, тип, уровень привилегий и дополнительная информация</a:t>
            </a:r>
            <a:r>
              <a:rPr lang="ru-RU" sz="2000" dirty="0" smtClean="0"/>
              <a:t>.</a:t>
            </a:r>
          </a:p>
          <a:p>
            <a:pPr marL="0" indent="0">
              <a:buNone/>
            </a:pPr>
            <a:endParaRPr lang="ru-RU" dirty="0"/>
          </a:p>
        </p:txBody>
      </p:sp>
    </p:spTree>
    <p:extLst>
      <p:ext uri="{BB962C8B-B14F-4D97-AF65-F5344CB8AC3E}">
        <p14:creationId xmlns:p14="http://schemas.microsoft.com/office/powerpoint/2010/main" val="1540817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25000" lnSpcReduction="20000"/>
          </a:bodyPr>
          <a:lstStyle/>
          <a:p>
            <a:pPr marL="0" indent="0">
              <a:buNone/>
            </a:pPr>
            <a:r>
              <a:rPr lang="ru-RU" sz="9600" b="1" dirty="0" smtClean="0"/>
              <a:t>9.2.1. Дескрипторы сегментов</a:t>
            </a:r>
          </a:p>
          <a:p>
            <a:pPr marL="0" indent="0" algn="just">
              <a:buNone/>
            </a:pPr>
            <a:r>
              <a:rPr lang="ru-RU" sz="8000" dirty="0" smtClean="0"/>
              <a:t>   Рассмотрим </a:t>
            </a:r>
            <a:r>
              <a:rPr lang="ru-RU" sz="8000" dirty="0"/>
              <a:t>назначение отдельных полей дескриптора</a:t>
            </a:r>
            <a:r>
              <a:rPr lang="ru-RU" sz="8000" dirty="0" smtClean="0"/>
              <a:t>.</a:t>
            </a:r>
            <a:endParaRPr lang="ru-RU" sz="8000" dirty="0"/>
          </a:p>
          <a:p>
            <a:pPr marL="0" indent="0" algn="just">
              <a:buNone/>
            </a:pPr>
            <a:r>
              <a:rPr lang="ru-RU" sz="8000" dirty="0" smtClean="0"/>
              <a:t>   </a:t>
            </a:r>
            <a:r>
              <a:rPr lang="ru-RU" sz="8000" i="1" dirty="0" smtClean="0"/>
              <a:t>Базовый </a:t>
            </a:r>
            <a:r>
              <a:rPr lang="ru-RU" sz="8000" i="1" dirty="0"/>
              <a:t>адрес </a:t>
            </a:r>
            <a:r>
              <a:rPr lang="ru-RU" sz="8000" dirty="0"/>
              <a:t>занимает 32 разряда (2,3,4,7 байты). Определяет начальный адрес сегмента в линейном адресном пространстве в 4 Гбайт. Именно этот адрес сформирует процессор при задании нулевого смещения</a:t>
            </a:r>
            <a:r>
              <a:rPr lang="ru-RU" sz="8000" dirty="0" smtClean="0"/>
              <a:t>.</a:t>
            </a:r>
            <a:endParaRPr lang="ru-RU" sz="8000" dirty="0"/>
          </a:p>
          <a:p>
            <a:pPr marL="0" indent="0" algn="just">
              <a:buNone/>
            </a:pPr>
            <a:r>
              <a:rPr lang="ru-RU" sz="8000" dirty="0" smtClean="0"/>
              <a:t>   </a:t>
            </a:r>
            <a:r>
              <a:rPr lang="ru-RU" sz="8000" i="1" dirty="0" smtClean="0"/>
              <a:t>Предел</a:t>
            </a:r>
            <a:r>
              <a:rPr lang="ru-RU" sz="8000" dirty="0"/>
              <a:t>. Размер 20 бит. Задает размер сегмента. Этот размер определяется так. Если значение бита G = 0 (бит гранулярности), то размер сегмента в байтах равен значению этого поля минус 1. Если G = 1, то поле предела  задает предел не в байтах, а в страницах (4 Кбайт). При G = 0 значение размера максимум 1 Мбайт, при G = 1 максимум размера сегмента 4 </a:t>
            </a:r>
            <a:r>
              <a:rPr lang="ru-RU" sz="8000" dirty="0" err="1"/>
              <a:t>Гбайта</a:t>
            </a:r>
            <a:r>
              <a:rPr lang="ru-RU" sz="8000" dirty="0"/>
              <a:t>. Смещение в команде не должно превышать размер сегмента</a:t>
            </a:r>
            <a:r>
              <a:rPr lang="ru-RU" sz="8000" dirty="0" smtClean="0"/>
              <a:t>.</a:t>
            </a:r>
            <a:endParaRPr lang="ru-RU" sz="8000" dirty="0"/>
          </a:p>
          <a:p>
            <a:pPr marL="0" indent="0" algn="just">
              <a:buNone/>
            </a:pPr>
            <a:r>
              <a:rPr lang="ru-RU" sz="8000" dirty="0" smtClean="0"/>
              <a:t>   </a:t>
            </a:r>
            <a:r>
              <a:rPr lang="ru-RU" sz="8000" i="1" u="sng" dirty="0" smtClean="0"/>
              <a:t>Права </a:t>
            </a:r>
            <a:r>
              <a:rPr lang="ru-RU" sz="8000" i="1" u="sng" dirty="0"/>
              <a:t>доступа </a:t>
            </a:r>
            <a:r>
              <a:rPr lang="ru-RU" sz="8000" dirty="0"/>
              <a:t>(</a:t>
            </a:r>
            <a:r>
              <a:rPr lang="ru-RU" sz="8000" i="1" dirty="0" err="1"/>
              <a:t>Access</a:t>
            </a:r>
            <a:r>
              <a:rPr lang="ru-RU" sz="8000" i="1" dirty="0"/>
              <a:t> </a:t>
            </a:r>
            <a:r>
              <a:rPr lang="ru-RU" sz="8000" i="1" dirty="0" err="1"/>
              <a:t>Rights</a:t>
            </a:r>
            <a:r>
              <a:rPr lang="ru-RU" sz="8000" dirty="0"/>
              <a:t>). Это байт 5 дескриптора сегмента и часто называется байтом AR</a:t>
            </a:r>
            <a:r>
              <a:rPr lang="ru-RU" sz="8000" dirty="0" smtClean="0"/>
              <a:t>.</a:t>
            </a:r>
            <a:endParaRPr lang="ru-RU" sz="8000" dirty="0"/>
          </a:p>
          <a:p>
            <a:pPr marL="0" indent="0" algn="just">
              <a:buNone/>
            </a:pPr>
            <a:r>
              <a:rPr lang="ru-RU" sz="8000" dirty="0" smtClean="0"/>
              <a:t>   </a:t>
            </a:r>
            <a:r>
              <a:rPr lang="ru-RU" sz="8000" i="1" u="sng" dirty="0" smtClean="0"/>
              <a:t>Бит </a:t>
            </a:r>
            <a:r>
              <a:rPr lang="ru-RU" sz="8000" i="1" u="sng" dirty="0"/>
              <a:t>доступа A</a:t>
            </a:r>
            <a:r>
              <a:rPr lang="ru-RU" sz="8000" dirty="0"/>
              <a:t>. Этот бит процессор автоматически устанавливает в 1, когда осуществляется обращение к тому сегменту памяти, который определяет дескриптор. Используется для выявления сегментов, к которым не было обращения</a:t>
            </a:r>
            <a:r>
              <a:rPr lang="ru-RU" sz="8000" dirty="0" smtClean="0"/>
              <a:t>.</a:t>
            </a:r>
            <a:endParaRPr lang="ru-RU" sz="8000" dirty="0"/>
          </a:p>
          <a:p>
            <a:pPr marL="0" indent="0" algn="just">
              <a:buNone/>
            </a:pPr>
            <a:r>
              <a:rPr lang="ru-RU" sz="8000" dirty="0" smtClean="0"/>
              <a:t>   </a:t>
            </a:r>
            <a:r>
              <a:rPr lang="ru-RU" sz="8000" i="1" u="sng" dirty="0" smtClean="0"/>
              <a:t>Дополнительные </a:t>
            </a:r>
            <a:r>
              <a:rPr lang="ru-RU" sz="8000" i="1" u="sng" dirty="0"/>
              <a:t>биты</a:t>
            </a:r>
            <a:r>
              <a:rPr lang="ru-RU" sz="8000" dirty="0"/>
              <a:t>.  Бит D размера по умолчанию обеспечивает совместимость с 16-разрядным процессором 80286. Когда бит D=0, считается, что находящиеся в сегменте операнды или команды относятся к 16-разрядным, если D=1, то сегмент считается 32-разрядным и в нем используется 32-разрядные команды и 32-разрядная адресация</a:t>
            </a:r>
            <a:r>
              <a:rPr lang="ru-RU" sz="8000" dirty="0" smtClean="0"/>
              <a:t>.</a:t>
            </a:r>
            <a:endParaRPr lang="ru-RU" sz="8000" dirty="0"/>
          </a:p>
          <a:p>
            <a:pPr marL="0" indent="0" algn="just">
              <a:buNone/>
            </a:pPr>
            <a:r>
              <a:rPr lang="ru-RU" sz="8000" dirty="0" smtClean="0"/>
              <a:t>   </a:t>
            </a:r>
            <a:r>
              <a:rPr lang="ru-RU" sz="8000" i="1" u="sng" dirty="0" smtClean="0"/>
              <a:t>Бит </a:t>
            </a:r>
            <a:r>
              <a:rPr lang="ru-RU" sz="8000" i="1" u="sng" dirty="0"/>
              <a:t>53 – резервный</a:t>
            </a:r>
            <a:r>
              <a:rPr lang="ru-RU" sz="8000" i="1" u="sng" dirty="0" smtClean="0"/>
              <a:t>.</a:t>
            </a:r>
            <a:endParaRPr lang="ru-RU" sz="8000" i="1" u="sng" dirty="0"/>
          </a:p>
          <a:p>
            <a:pPr marL="0" indent="0" algn="just">
              <a:buNone/>
            </a:pPr>
            <a:r>
              <a:rPr lang="ru-RU" sz="8000" i="1" u="sng" dirty="0" smtClean="0"/>
              <a:t>   Бит </a:t>
            </a:r>
            <a:r>
              <a:rPr lang="ru-RU" sz="8000" i="1" u="sng" dirty="0"/>
              <a:t>пользователя U</a:t>
            </a:r>
            <a:r>
              <a:rPr lang="ru-RU" sz="8000" dirty="0"/>
              <a:t> предназначен для использования системными программистами по их усмотрению, а процессор игнорирует этот бит.</a:t>
            </a:r>
          </a:p>
          <a:p>
            <a:pPr marL="0" indent="0">
              <a:buNone/>
            </a:pPr>
            <a:endParaRPr lang="ru-RU" sz="2400" b="1" dirty="0"/>
          </a:p>
          <a:p>
            <a:pPr marL="0" indent="0">
              <a:buNone/>
            </a:pPr>
            <a:r>
              <a:rPr lang="ru-RU" sz="2400" b="1" dirty="0"/>
              <a:t> </a:t>
            </a:r>
            <a:endParaRPr lang="ru-RU" sz="2400" b="1" dirty="0" smtClean="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p:txBody>
      </p:sp>
    </p:spTree>
    <p:extLst>
      <p:ext uri="{BB962C8B-B14F-4D97-AF65-F5344CB8AC3E}">
        <p14:creationId xmlns:p14="http://schemas.microsoft.com/office/powerpoint/2010/main" val="2476715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85000" lnSpcReduction="20000"/>
          </a:bodyPr>
          <a:lstStyle/>
          <a:p>
            <a:pPr marL="0" indent="0">
              <a:buNone/>
            </a:pPr>
            <a:r>
              <a:rPr lang="ru-RU" b="1" dirty="0"/>
              <a:t>9.2.2. Поле права доступа (AR</a:t>
            </a:r>
            <a:r>
              <a:rPr lang="ru-RU" sz="2400" b="1" dirty="0" smtClean="0"/>
              <a:t>)</a:t>
            </a:r>
          </a:p>
          <a:p>
            <a:pPr marL="0" indent="0" algn="just">
              <a:buNone/>
            </a:pPr>
            <a:r>
              <a:rPr lang="ru-RU" dirty="0" smtClean="0"/>
              <a:t>   Рассмотрим </a:t>
            </a:r>
            <a:r>
              <a:rPr lang="ru-RU" dirty="0"/>
              <a:t>более подробно это поле. Отметим, что не все комбинации допустимы. Если возникает запрещенная комбинация, то процессор фиксирует особый </a:t>
            </a:r>
            <a:r>
              <a:rPr lang="ru-RU" dirty="0" smtClean="0"/>
              <a:t>случай.</a:t>
            </a:r>
          </a:p>
          <a:p>
            <a:pPr marL="0" indent="0" algn="just">
              <a:buNone/>
            </a:pPr>
            <a:r>
              <a:rPr lang="ru-RU" dirty="0" smtClean="0"/>
              <a:t>   Бит </a:t>
            </a:r>
            <a:r>
              <a:rPr lang="ru-RU" dirty="0"/>
              <a:t>P присутствия служит флажком, показывающим возможность доступа к сегменту. Если бит присутствия P установлен в 1, то сегмент доступен. Когда P = 0, то процессор отвергает все последующие попытки использовать дескриптор и все определяемое этим дескриптором адресное пространство как бы пропадает. Если P = 0, то процессор игнорирует остальные поля дескриптора. В этой ситуации системный программист может распоряжаться остальными байтами дескриптора по своему усмотрению. Например, в них можно закодировать нахождение выгруженного из памяти сегмента на диске</a:t>
            </a:r>
            <a:r>
              <a:rPr lang="ru-RU" dirty="0" smtClean="0"/>
              <a:t>.</a:t>
            </a:r>
            <a:endParaRPr lang="ru-RU" dirty="0"/>
          </a:p>
          <a:p>
            <a:pPr marL="0" indent="0" algn="just">
              <a:buNone/>
            </a:pPr>
            <a:r>
              <a:rPr lang="ru-RU" dirty="0"/>
              <a:t> </a:t>
            </a:r>
            <a:r>
              <a:rPr lang="ru-RU" dirty="0" smtClean="0"/>
              <a:t>  Поле </a:t>
            </a:r>
            <a:r>
              <a:rPr lang="ru-RU" dirty="0"/>
              <a:t>типа играет важную роль в определении сегментов памяти. Каждый бит этого поля несет свою смысловую нагрузку рис. 9.5</a:t>
            </a:r>
            <a:r>
              <a:rPr lang="ru-RU" dirty="0" smtClean="0"/>
              <a:t>.</a:t>
            </a:r>
            <a:endParaRPr lang="ru-RU" dirty="0"/>
          </a:p>
          <a:p>
            <a:pPr marL="0" indent="0" algn="just">
              <a:buNone/>
            </a:pPr>
            <a:r>
              <a:rPr lang="ru-RU" dirty="0" smtClean="0"/>
              <a:t>   Бит </a:t>
            </a:r>
            <a:r>
              <a:rPr lang="ru-RU" dirty="0"/>
              <a:t>3 AR различает сегменты кода (1) и данных (0). Для сегментов кода бит 2 называется битом подчинения С (об этом будем говорить при рассмотрении механизма защиты), а бит 1 называется битом считывания R. Он показывает возможность считывания кода как данных с помощью префикса замены сегмента.</a:t>
            </a:r>
          </a:p>
        </p:txBody>
      </p:sp>
    </p:spTree>
    <p:extLst>
      <p:ext uri="{BB962C8B-B14F-4D97-AF65-F5344CB8AC3E}">
        <p14:creationId xmlns:p14="http://schemas.microsoft.com/office/powerpoint/2010/main" val="128041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9.2.2. Поле права доступа (AR</a:t>
            </a:r>
            <a:r>
              <a:rPr lang="ru-RU" sz="2000" b="1" dirty="0" smtClean="0"/>
              <a:t>)</a:t>
            </a:r>
          </a:p>
          <a:p>
            <a:pPr marL="0" indent="0">
              <a:buNone/>
            </a:pPr>
            <a:r>
              <a:rPr lang="ru-RU" sz="2000" dirty="0" smtClean="0"/>
              <a:t>                                                                                                                               </a:t>
            </a:r>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a:p>
          <a:p>
            <a:pPr marL="0" indent="0">
              <a:buNone/>
            </a:pPr>
            <a:r>
              <a:rPr lang="ru-RU" sz="2000" dirty="0" smtClean="0"/>
              <a:t>                                                                                   Рис</a:t>
            </a:r>
            <a:r>
              <a:rPr lang="ru-RU" sz="2000" dirty="0"/>
              <a:t>. 9.5</a:t>
            </a:r>
            <a:endParaRPr lang="ru-RU" sz="2000" b="1" dirty="0"/>
          </a:p>
        </p:txBody>
      </p:sp>
      <p:sp>
        <p:nvSpPr>
          <p:cNvPr id="4" name="Rectangle 1"/>
          <p:cNvSpPr>
            <a:spLocks noChangeArrowheads="1"/>
          </p:cNvSpPr>
          <p:nvPr/>
        </p:nvSpPr>
        <p:spPr bwMode="auto">
          <a:xfrm>
            <a:off x="748505" y="735745"/>
            <a:ext cx="16427059"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21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2027952" y="1925572"/>
            <a:ext cx="8145194" cy="2403322"/>
          </a:xfrm>
          <a:prstGeom prst="rect">
            <a:avLst/>
          </a:prstGeom>
        </p:spPr>
      </p:pic>
    </p:spTree>
    <p:extLst>
      <p:ext uri="{BB962C8B-B14F-4D97-AF65-F5344CB8AC3E}">
        <p14:creationId xmlns:p14="http://schemas.microsoft.com/office/powerpoint/2010/main" val="4096939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9.2.2. Поле права </a:t>
            </a:r>
            <a:r>
              <a:rPr lang="ru-RU" sz="2600" b="1" dirty="0" smtClean="0"/>
              <a:t>доступа (AR)</a:t>
            </a:r>
          </a:p>
          <a:p>
            <a:pPr marL="0" indent="0" algn="just">
              <a:buNone/>
            </a:pPr>
            <a:r>
              <a:rPr lang="ru-RU" dirty="0" smtClean="0"/>
              <a:t>   </a:t>
            </a:r>
            <a:r>
              <a:rPr lang="ru-RU" sz="2600" dirty="0" smtClean="0"/>
              <a:t>Для сегментов данных бит 2 называется битом расширения вниз ED, который различает сегменты стека ED=1 и сегменты собственно данных ED=0. Бит 1 записи W показывает возможность модификации содержимого сегмента посредством записи в него W=1.</a:t>
            </a:r>
          </a:p>
          <a:p>
            <a:pPr marL="0" indent="0" algn="just">
              <a:buNone/>
            </a:pPr>
            <a:endParaRPr lang="ru-RU" sz="2600" dirty="0"/>
          </a:p>
          <a:p>
            <a:pPr marL="0" indent="0" algn="just">
              <a:buNone/>
            </a:pPr>
            <a:r>
              <a:rPr lang="ru-RU" sz="2600" dirty="0" smtClean="0"/>
              <a:t>   Отметим</a:t>
            </a:r>
            <a:r>
              <a:rPr lang="ru-RU" sz="2600" dirty="0"/>
              <a:t>, что сегменты типов 0 могут хранить только данные, и командами FAR JMP и FAR CALL невозможно заставить процессор выполнить данные как код.</a:t>
            </a:r>
          </a:p>
          <a:p>
            <a:pPr marL="0" indent="0" algn="just">
              <a:buNone/>
            </a:pPr>
            <a:endParaRPr lang="ru-RU" sz="2600" dirty="0"/>
          </a:p>
          <a:p>
            <a:pPr marL="0" indent="0" algn="just">
              <a:buNone/>
            </a:pPr>
            <a:r>
              <a:rPr lang="ru-RU" sz="2600" dirty="0" smtClean="0"/>
              <a:t>   Сегменты </a:t>
            </a:r>
            <a:r>
              <a:rPr lang="ru-RU" sz="2600" dirty="0"/>
              <a:t>стека отличаются от сегментов данных интерпретацией поля предела. В сегментах данных разрешенный диапазон адресов простирается от базового адреса до базового адреса плюс предел. Смещение, которое больше предела вызывает особый случай защиты. С сегментах стека ситуация оказывается противоположной в том смысле, что поле предела определяет не адресную область сегмента. Здесь все смещения должны быть строго больше предела, а если смещение меньше или равно пределу фиксируется особый случай нарушения стека.</a:t>
            </a:r>
          </a:p>
          <a:p>
            <a:pPr marL="0" indent="0">
              <a:buNone/>
            </a:pPr>
            <a:endParaRPr lang="ru-RU" dirty="0"/>
          </a:p>
        </p:txBody>
      </p:sp>
    </p:spTree>
    <p:extLst>
      <p:ext uri="{BB962C8B-B14F-4D97-AF65-F5344CB8AC3E}">
        <p14:creationId xmlns:p14="http://schemas.microsoft.com/office/powerpoint/2010/main" val="3545942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5909" y="409433"/>
            <a:ext cx="11150221" cy="5767530"/>
          </a:xfrm>
        </p:spPr>
        <p:txBody>
          <a:bodyPr>
            <a:normAutofit/>
          </a:bodyPr>
          <a:lstStyle/>
          <a:p>
            <a:pPr marL="0" indent="0">
              <a:buNone/>
            </a:pPr>
            <a:r>
              <a:rPr lang="ru-RU" sz="2400" b="1" dirty="0"/>
              <a:t>9.2.2. Поле права доступа (AR</a:t>
            </a:r>
            <a:r>
              <a:rPr lang="ru-RU" sz="2400" b="1" dirty="0" smtClean="0"/>
              <a:t>)</a:t>
            </a:r>
          </a:p>
          <a:p>
            <a:pPr marL="0" indent="0" algn="just">
              <a:buNone/>
            </a:pPr>
            <a:r>
              <a:rPr lang="ru-RU" sz="2000" dirty="0" smtClean="0"/>
              <a:t>   Для </a:t>
            </a:r>
            <a:r>
              <a:rPr lang="ru-RU" sz="2000" dirty="0"/>
              <a:t>сегмента стека первый адресуемый байт находится по смещению 2000H</a:t>
            </a:r>
            <a:r>
              <a:rPr lang="ru-RU" sz="2000" dirty="0" smtClean="0"/>
              <a:t>.</a:t>
            </a:r>
            <a:endParaRPr lang="ru-RU" sz="2000" dirty="0"/>
          </a:p>
          <a:p>
            <a:pPr marL="0" indent="0" algn="just">
              <a:buNone/>
            </a:pPr>
            <a:r>
              <a:rPr lang="ru-RU" sz="2000" dirty="0" smtClean="0"/>
              <a:t>   Такая </a:t>
            </a:r>
            <a:r>
              <a:rPr lang="ru-RU" sz="2000" dirty="0"/>
              <a:t>интерпретация предела сегмента стека объясняется тем, что указатель стека обычно инициализируется на наибольший адрес в сегменте, а затем, по мере включений в стек, содержимое указателя стека уменьшается. Если использовать при этом обычные сегменты данных, то при нехватке стекового пространства будут возникать трудности с увеличением размера стека. В сегменте же стека достаточно просто уменьшить значение предела</a:t>
            </a:r>
            <a:r>
              <a:rPr lang="ru-RU" sz="2000" dirty="0" smtClean="0"/>
              <a:t>.</a:t>
            </a:r>
            <a:endParaRPr lang="ru-RU" sz="2000" dirty="0"/>
          </a:p>
          <a:p>
            <a:pPr marL="0" indent="0" algn="just">
              <a:buNone/>
            </a:pPr>
            <a:r>
              <a:rPr lang="ru-RU" sz="2000" dirty="0" smtClean="0"/>
              <a:t>   Типы </a:t>
            </a:r>
            <a:r>
              <a:rPr lang="ru-RU" sz="2000" dirty="0"/>
              <a:t>сегментов 4–7 определяют исполняемые сегменты, т.е. сегменты, в которых находится код. В таких сегментах можно разрешить/запретить считывание. Отметим, что запись в сегмент кода никогда не допускается, поэтому организовывать трюки с </a:t>
            </a:r>
            <a:r>
              <a:rPr lang="ru-RU" sz="2000" dirty="0" err="1"/>
              <a:t>самомодифицированными</a:t>
            </a:r>
            <a:r>
              <a:rPr lang="ru-RU" sz="2000" dirty="0"/>
              <a:t> программами невозможно</a:t>
            </a:r>
            <a:r>
              <a:rPr lang="ru-RU" sz="2000" dirty="0" smtClean="0"/>
              <a:t>.</a:t>
            </a:r>
            <a:endParaRPr lang="ru-RU" sz="2000" dirty="0"/>
          </a:p>
        </p:txBody>
      </p:sp>
    </p:spTree>
    <p:extLst>
      <p:ext uri="{BB962C8B-B14F-4D97-AF65-F5344CB8AC3E}">
        <p14:creationId xmlns:p14="http://schemas.microsoft.com/office/powerpoint/2010/main" val="3292938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9.2.2. Поле права доступа (AR</a:t>
            </a:r>
            <a:r>
              <a:rPr lang="ru-RU" sz="2000" b="1" dirty="0" smtClean="0"/>
              <a:t>)</a:t>
            </a:r>
          </a:p>
          <a:p>
            <a:pPr marL="0" indent="0">
              <a:buNone/>
            </a:pPr>
            <a:r>
              <a:rPr lang="ru-RU" sz="2000" dirty="0" err="1"/>
              <a:t>Трехбитное</a:t>
            </a:r>
            <a:r>
              <a:rPr lang="ru-RU" sz="2000" dirty="0"/>
              <a:t> поле типа определяет использование сегмента:</a:t>
            </a:r>
          </a:p>
          <a:p>
            <a:pPr marL="0" indent="0">
              <a:buNone/>
            </a:pPr>
            <a:endParaRPr lang="ru-RU" sz="2000" b="1" dirty="0" smtClean="0"/>
          </a:p>
          <a:p>
            <a:pPr marL="0" indent="0">
              <a:buNone/>
            </a:pPr>
            <a:endParaRPr lang="ru-RU" sz="2000" b="1" dirty="0" smtClean="0"/>
          </a:p>
        </p:txBody>
      </p:sp>
      <p:graphicFrame>
        <p:nvGraphicFramePr>
          <p:cNvPr id="2" name="Таблица 1"/>
          <p:cNvGraphicFramePr>
            <a:graphicFrameLocks noGrp="1"/>
          </p:cNvGraphicFramePr>
          <p:nvPr>
            <p:extLst>
              <p:ext uri="{D42A27DB-BD31-4B8C-83A1-F6EECF244321}">
                <p14:modId xmlns:p14="http://schemas.microsoft.com/office/powerpoint/2010/main" val="3458976700"/>
              </p:ext>
            </p:extLst>
          </p:nvPr>
        </p:nvGraphicFramePr>
        <p:xfrm>
          <a:off x="2791986" y="1649330"/>
          <a:ext cx="6406606" cy="3304808"/>
        </p:xfrm>
        <a:graphic>
          <a:graphicData uri="http://schemas.openxmlformats.org/drawingml/2006/table">
            <a:tbl>
              <a:tblPr/>
              <a:tblGrid>
                <a:gridCol w="640284"/>
                <a:gridCol w="5766322"/>
              </a:tblGrid>
              <a:tr h="413101">
                <a:tc>
                  <a:txBody>
                    <a:bodyPr/>
                    <a:lstStyle/>
                    <a:p>
                      <a:pPr algn="just">
                        <a:spcAft>
                          <a:spcPts val="0"/>
                        </a:spcAft>
                      </a:pPr>
                      <a:r>
                        <a:rPr lang="ru-RU" sz="1400">
                          <a:effectLst/>
                          <a:latin typeface="Times New Roman" panose="02020603050405020304" pitchFamily="18" charset="0"/>
                        </a:rPr>
                        <a:t>000 -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данные, только чтение;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001 -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данные, чтение/запись;</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010 -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стек, только чтение (на практике не применяется);</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011 -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стек, чтение/запись;</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100 -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код, только выполнение;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101 -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код, выполнение/чтение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110 -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a:effectLst/>
                          <a:latin typeface="Times New Roman" panose="02020603050405020304" pitchFamily="18" charset="0"/>
                        </a:rPr>
                        <a:t>подчиненный сегменту код, только выполнение;</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101">
                <a:tc>
                  <a:txBody>
                    <a:bodyPr/>
                    <a:lstStyle/>
                    <a:p>
                      <a:pPr algn="just">
                        <a:spcAft>
                          <a:spcPts val="0"/>
                        </a:spcAft>
                      </a:pPr>
                      <a:r>
                        <a:rPr lang="ru-RU" sz="1400">
                          <a:effectLst/>
                          <a:latin typeface="Times New Roman" panose="02020603050405020304" pitchFamily="18" charset="0"/>
                        </a:rPr>
                        <a:t>111 -</a:t>
                      </a:r>
                      <a:endParaRPr lang="ru-RU"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1400" dirty="0">
                          <a:effectLst/>
                          <a:latin typeface="Times New Roman" panose="02020603050405020304" pitchFamily="18" charset="0"/>
                        </a:rPr>
                        <a:t>подчиненный сегменту код, выполнение/чтение</a:t>
                      </a:r>
                      <a:endParaRPr lang="ru-RU"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85356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b="1" dirty="0"/>
              <a:t>9.2.3. Дескрипторные таблицы</a:t>
            </a:r>
            <a:r>
              <a:rPr lang="ru-RU" sz="2400" b="1" dirty="0"/>
              <a:t> </a:t>
            </a:r>
            <a:endParaRPr lang="ru-RU" sz="2400" b="1" dirty="0" smtClean="0"/>
          </a:p>
          <a:p>
            <a:pPr marL="0" indent="0" algn="just">
              <a:buNone/>
            </a:pPr>
            <a:r>
              <a:rPr lang="ru-RU" sz="2400" b="1" dirty="0" smtClean="0"/>
              <a:t>   </a:t>
            </a:r>
            <a:r>
              <a:rPr lang="ru-RU" sz="2400" dirty="0" smtClean="0"/>
              <a:t>Область </a:t>
            </a:r>
            <a:r>
              <a:rPr lang="ru-RU" sz="2400" dirty="0"/>
              <a:t>памяти, предназначенная для хранения дескрипторов, называется дескрипторной </a:t>
            </a:r>
            <a:r>
              <a:rPr lang="ru-RU" sz="2400" dirty="0" smtClean="0"/>
              <a:t>таблицей. В </a:t>
            </a:r>
            <a:r>
              <a:rPr lang="ru-RU" sz="2400" dirty="0"/>
              <a:t>процессоре предусмотрены дескрипторные таблицы трех типов</a:t>
            </a:r>
            <a:r>
              <a:rPr lang="ru-RU" sz="2400" dirty="0" smtClean="0"/>
              <a:t>.</a:t>
            </a:r>
          </a:p>
          <a:p>
            <a:pPr marL="0" indent="0" algn="just">
              <a:buNone/>
            </a:pPr>
            <a:r>
              <a:rPr lang="ru-RU" sz="2400" dirty="0" smtClean="0"/>
              <a:t>   </a:t>
            </a:r>
            <a:r>
              <a:rPr lang="ru-RU" sz="2400" i="1" u="sng" dirty="0" smtClean="0"/>
              <a:t>Глобальная </a:t>
            </a:r>
            <a:r>
              <a:rPr lang="ru-RU" sz="2400" i="1" u="sng" dirty="0"/>
              <a:t>дескрипторная таблица </a:t>
            </a:r>
            <a:r>
              <a:rPr lang="ru-RU" sz="2400" dirty="0"/>
              <a:t>(GDT). Является главной общесистемной таблицей дескрипторов. Все программы (задачи), выполняющиеся в системе, могут использовать эту таблицу. Местонахождение этой таблицы определяет специальный регистр GDTR. В нем находится 32–разрядное поле линейного базового адреса и 16–разрядное поле предела L=8*N-1, где N – число дескрипторов</a:t>
            </a:r>
            <a:r>
              <a:rPr lang="ru-RU" sz="2400" dirty="0" smtClean="0"/>
              <a:t>.</a:t>
            </a:r>
            <a:endParaRPr lang="ru-RU" sz="2400" dirty="0"/>
          </a:p>
          <a:p>
            <a:pPr marL="0" indent="0" algn="just">
              <a:buNone/>
            </a:pPr>
            <a:r>
              <a:rPr lang="ru-RU" sz="2400" dirty="0" smtClean="0"/>
              <a:t>   </a:t>
            </a:r>
            <a:r>
              <a:rPr lang="ru-RU" sz="2400" i="1" u="sng" dirty="0" smtClean="0"/>
              <a:t>Дескрипторная  </a:t>
            </a:r>
            <a:r>
              <a:rPr lang="ru-RU" sz="2400" i="1" u="sng" dirty="0"/>
              <a:t>таблица прерываний </a:t>
            </a:r>
            <a:r>
              <a:rPr lang="ru-RU" sz="2400" dirty="0"/>
              <a:t>(IDT). Является общесистемной и содержит дескрипторы специальных системных объектов, называемых «шлюзами» (</a:t>
            </a:r>
            <a:r>
              <a:rPr lang="ru-RU" sz="2400" dirty="0" err="1"/>
              <a:t>gate</a:t>
            </a:r>
            <a:r>
              <a:rPr lang="ru-RU" sz="2400" dirty="0"/>
              <a:t>), которые определяют точки входов в процедуры обработки прерываний и особых случаев. Системный регистр IDTR служит для локализации этой таблицы (аналогично по структуре с GDTR</a:t>
            </a:r>
            <a:r>
              <a:rPr lang="ru-RU" sz="2400" dirty="0" smtClean="0"/>
              <a:t>).</a:t>
            </a:r>
            <a:endParaRPr lang="ru-RU" sz="2400" dirty="0"/>
          </a:p>
          <a:p>
            <a:pPr marL="0" indent="0" algn="just">
              <a:buNone/>
            </a:pPr>
            <a:r>
              <a:rPr lang="ru-RU" sz="2400" dirty="0" smtClean="0"/>
              <a:t>   </a:t>
            </a:r>
            <a:r>
              <a:rPr lang="ru-RU" sz="2400" i="1" u="sng" dirty="0" smtClean="0"/>
              <a:t>Локальная </a:t>
            </a:r>
            <a:r>
              <a:rPr lang="ru-RU" sz="2400" i="1" u="sng" dirty="0"/>
              <a:t>дескрипторная таблица </a:t>
            </a:r>
            <a:r>
              <a:rPr lang="ru-RU" sz="2400" dirty="0"/>
              <a:t>(LDT). Для каждой задачи в дополнение к GDT можно построить LDT. Она определяет сегменты, доступные только этой конкретной задаче. Для локализации LDT служит 16-разрядный регистр LDTR, который содержит только селектор сегмента, содержащего LDT</a:t>
            </a:r>
            <a:r>
              <a:rPr lang="ru-RU" sz="2400" dirty="0" smtClean="0"/>
              <a:t>.</a:t>
            </a:r>
            <a:endParaRPr lang="ru-RU" sz="2400" dirty="0"/>
          </a:p>
          <a:p>
            <a:pPr marL="0" indent="0" algn="just">
              <a:buNone/>
            </a:pPr>
            <a:endParaRPr lang="ru-RU" sz="2400" b="1" dirty="0"/>
          </a:p>
        </p:txBody>
      </p:sp>
    </p:spTree>
    <p:extLst>
      <p:ext uri="{BB962C8B-B14F-4D97-AF65-F5344CB8AC3E}">
        <p14:creationId xmlns:p14="http://schemas.microsoft.com/office/powerpoint/2010/main" val="1655623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40000" lnSpcReduction="20000"/>
          </a:bodyPr>
          <a:lstStyle/>
          <a:p>
            <a:pPr marL="0" indent="0">
              <a:buNone/>
            </a:pPr>
            <a:r>
              <a:rPr lang="ru-RU" sz="5100" b="1" dirty="0"/>
              <a:t>9.2.4. Селекторы </a:t>
            </a:r>
            <a:r>
              <a:rPr lang="ru-RU" sz="5100" b="1" dirty="0" smtClean="0"/>
              <a:t>сегментов</a:t>
            </a:r>
          </a:p>
          <a:p>
            <a:pPr marL="0" indent="0" algn="just">
              <a:buNone/>
            </a:pPr>
            <a:r>
              <a:rPr lang="ru-RU" sz="4200" dirty="0" smtClean="0"/>
              <a:t>   Напомним, что отправной точкой доступа к дескриптору служит содержимое сегментного регистра, называемого селектором. Если в процессоре 8086 содержимое сегментного регистра служит просто старшими битами начального адреса сегмента, то в рассматриваемом процессоре селектор определяет сегмент памяти косвенно, через дескрипторную таблицу.</a:t>
            </a:r>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a:p>
          <a:p>
            <a:pPr marL="0" indent="0">
              <a:buNone/>
            </a:pPr>
            <a:endParaRPr lang="ru-RU" sz="2400" dirty="0" smtClean="0"/>
          </a:p>
          <a:p>
            <a:pPr marL="0" indent="0">
              <a:buNone/>
            </a:pPr>
            <a:endParaRPr lang="ru-RU" sz="2400" dirty="0"/>
          </a:p>
          <a:p>
            <a:pPr marL="0" indent="0" algn="just">
              <a:buNone/>
            </a:pPr>
            <a:r>
              <a:rPr lang="ru-RU" sz="4300" dirty="0" smtClean="0"/>
              <a:t>   Двухразрядное </a:t>
            </a:r>
            <a:r>
              <a:rPr lang="ru-RU" sz="4300" dirty="0"/>
              <a:t>поле запрашиваемого уровня привилегий RPL не участвует в выборе дескриптора, а привлекается для контроля привилегий в механизме защиты</a:t>
            </a:r>
            <a:r>
              <a:rPr lang="ru-RU" sz="4300" dirty="0" smtClean="0"/>
              <a:t>.</a:t>
            </a:r>
            <a:endParaRPr lang="ru-RU" sz="4300" dirty="0"/>
          </a:p>
          <a:p>
            <a:pPr marL="0" indent="0" algn="just">
              <a:buNone/>
            </a:pPr>
            <a:r>
              <a:rPr lang="ru-RU" sz="4300" dirty="0" smtClean="0"/>
              <a:t>   Бит </a:t>
            </a:r>
            <a:r>
              <a:rPr lang="ru-RU" sz="4300" dirty="0"/>
              <a:t>индикатора таблицы TI показывает, из какой дескрипторной таблицы выбирается дескриптор. Если TI равен 0, то это таблица GDT; при TI равном 1 – таблица LDT</a:t>
            </a:r>
            <a:r>
              <a:rPr lang="ru-RU" sz="4300" dirty="0" smtClean="0"/>
              <a:t>.</a:t>
            </a:r>
            <a:endParaRPr lang="ru-RU" sz="4300" dirty="0"/>
          </a:p>
          <a:p>
            <a:pPr marL="0" indent="0" algn="just">
              <a:buNone/>
            </a:pPr>
            <a:r>
              <a:rPr lang="ru-RU" sz="4300" dirty="0" smtClean="0"/>
              <a:t>   Старшие </a:t>
            </a:r>
            <a:r>
              <a:rPr lang="ru-RU" sz="4300" dirty="0"/>
              <a:t>13 бит селектора определяют нужный дескриптор в соответствующей таблице</a:t>
            </a:r>
            <a:r>
              <a:rPr lang="ru-RU" sz="4300" dirty="0" smtClean="0"/>
              <a:t>.</a:t>
            </a:r>
            <a:endParaRPr lang="ru-RU" sz="4300" dirty="0"/>
          </a:p>
          <a:p>
            <a:pPr marL="0" indent="0" algn="just">
              <a:buNone/>
            </a:pPr>
            <a:r>
              <a:rPr lang="ru-RU" sz="4300" dirty="0" smtClean="0"/>
              <a:t>   Отметим</a:t>
            </a:r>
            <a:r>
              <a:rPr lang="ru-RU" sz="4300" dirty="0"/>
              <a:t>, что первый элемент таблицы GDT зарезервирован, тем не менее селектор может содержать значения индекса равное 0 и TI также равное 0. Такой селектор называется пустым селектором. Пустой селектор можно загружать в сегментные регистры ES, DS, GS, FS, но обращаться к памяти с ними нельзя.</a:t>
            </a:r>
          </a:p>
          <a:p>
            <a:pPr marL="0" indent="0">
              <a:buNone/>
            </a:pPr>
            <a:endParaRPr lang="ru-RU" sz="2400" dirty="0"/>
          </a:p>
          <a:p>
            <a:pPr marL="0" indent="0">
              <a:buNone/>
            </a:pPr>
            <a:r>
              <a:rPr lang="ru-RU" sz="2400" dirty="0"/>
              <a:t> </a:t>
            </a:r>
            <a:endParaRPr lang="ru-RU" sz="2400" dirty="0" smtClean="0"/>
          </a:p>
          <a:p>
            <a:pPr marL="0" indent="0">
              <a:buNone/>
            </a:pPr>
            <a:endParaRPr lang="ru-RU" sz="2400" b="1" dirty="0"/>
          </a:p>
        </p:txBody>
      </p:sp>
      <p:graphicFrame>
        <p:nvGraphicFramePr>
          <p:cNvPr id="2" name="Таблица 1"/>
          <p:cNvGraphicFramePr>
            <a:graphicFrameLocks noGrp="1"/>
          </p:cNvGraphicFramePr>
          <p:nvPr>
            <p:extLst>
              <p:ext uri="{D42A27DB-BD31-4B8C-83A1-F6EECF244321}">
                <p14:modId xmlns:p14="http://schemas.microsoft.com/office/powerpoint/2010/main" val="3634149795"/>
              </p:ext>
            </p:extLst>
          </p:nvPr>
        </p:nvGraphicFramePr>
        <p:xfrm>
          <a:off x="3418124" y="2088904"/>
          <a:ext cx="5002546" cy="763478"/>
        </p:xfrm>
        <a:graphic>
          <a:graphicData uri="http://schemas.openxmlformats.org/drawingml/2006/table">
            <a:tbl>
              <a:tblPr/>
              <a:tblGrid>
                <a:gridCol w="3666651"/>
                <a:gridCol w="446866"/>
                <a:gridCol w="428051"/>
                <a:gridCol w="460978"/>
              </a:tblGrid>
              <a:tr h="277628">
                <a:tc>
                  <a:txBody>
                    <a:bodyPr/>
                    <a:lstStyle/>
                    <a:p>
                      <a:pPr>
                        <a:spcAft>
                          <a:spcPts val="0"/>
                        </a:spcAft>
                      </a:pPr>
                      <a:r>
                        <a:rPr lang="ru-RU" sz="1050" dirty="0">
                          <a:effectLst/>
                          <a:latin typeface="Times New Roman" panose="02020603050405020304" pitchFamily="18" charset="0"/>
                        </a:rPr>
                        <a:t>15</a:t>
                      </a:r>
                      <a:endParaRPr lang="ru-RU" sz="1800" dirty="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a:effectLst/>
                          <a:latin typeface="Times New Roman" panose="02020603050405020304" pitchFamily="18" charset="0"/>
                        </a:rPr>
                        <a:t>2</a:t>
                      </a:r>
                      <a:endParaRPr lang="ru-RU" sz="18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a:effectLst/>
                          <a:latin typeface="Times New Roman" panose="02020603050405020304" pitchFamily="18" charset="0"/>
                        </a:rPr>
                        <a:t>1</a:t>
                      </a:r>
                      <a:endParaRPr lang="ru-RU" sz="18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050" dirty="0">
                          <a:effectLst/>
                          <a:latin typeface="Times New Roman" panose="02020603050405020304" pitchFamily="18" charset="0"/>
                        </a:rPr>
                        <a:t>0</a:t>
                      </a:r>
                      <a:endParaRPr lang="ru-RU" sz="1800" dirty="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85850">
                <a:tc>
                  <a:txBody>
                    <a:bodyPr/>
                    <a:lstStyle/>
                    <a:p>
                      <a:pPr marL="449580" algn="just">
                        <a:spcAft>
                          <a:spcPts val="0"/>
                        </a:spcAft>
                      </a:pPr>
                      <a:r>
                        <a:rPr lang="ru-RU" sz="1400" b="1" i="1" u="sng" dirty="0">
                          <a:effectLst/>
                          <a:latin typeface="Times New Roman" panose="02020603050405020304" pitchFamily="18" charset="0"/>
                        </a:rPr>
                        <a:t>Индекс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panose="02020603050405020304" pitchFamily="18" charset="0"/>
                        </a:rPr>
                        <a:t>TI</a:t>
                      </a:r>
                      <a:endParaRPr lang="en-US" sz="1200">
                        <a:effectLst/>
                        <a:latin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111760" algn="just">
                        <a:spcAft>
                          <a:spcPts val="0"/>
                        </a:spcAft>
                      </a:pPr>
                      <a:r>
                        <a:rPr lang="en-US" sz="1400" b="1" i="1" u="sng" dirty="0">
                          <a:effectLst/>
                          <a:latin typeface="Times New Roman" panose="02020603050405020304" pitchFamily="18" charset="0"/>
                        </a:rPr>
                        <a:t>RPL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r>
            </a:tbl>
          </a:graphicData>
        </a:graphic>
      </p:graphicFrame>
    </p:spTree>
    <p:extLst>
      <p:ext uri="{BB962C8B-B14F-4D97-AF65-F5344CB8AC3E}">
        <p14:creationId xmlns:p14="http://schemas.microsoft.com/office/powerpoint/2010/main" val="568043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9.2.5.  Формирование адреса.</a:t>
            </a:r>
          </a:p>
          <a:p>
            <a:pPr marL="0" indent="0" algn="just">
              <a:buNone/>
            </a:pPr>
            <a:r>
              <a:rPr lang="ru-RU" sz="2000" dirty="0" smtClean="0"/>
              <a:t>   </a:t>
            </a:r>
            <a:r>
              <a:rPr lang="ru-RU" sz="2000" i="1" u="sng" dirty="0" smtClean="0"/>
              <a:t>Логический </a:t>
            </a:r>
            <a:r>
              <a:rPr lang="ru-RU" sz="2000" i="1" u="sng" dirty="0"/>
              <a:t>адрес </a:t>
            </a:r>
            <a:r>
              <a:rPr lang="ru-RU" sz="2000" dirty="0"/>
              <a:t>– это адрес, которым обычно оперирует программное обеспечение. Он формируется из двух величин: 16-битного селектора (указателя) сегмента (берется из соответствующего сегментного регистра) и 32 (16) – разрядного смещения относительно начала сегмента. Логический адрес существует только внутри программного обеспечения. Его преобразование в физический адрес для преобразования в физический адрес осуществляется при помощи достаточно сложного механизма, функционирование которого зависит от текущего режима работы процессора</a:t>
            </a:r>
            <a:r>
              <a:rPr lang="ru-RU" sz="2000" dirty="0" smtClean="0"/>
              <a:t>.</a:t>
            </a:r>
            <a:endParaRPr lang="ru-RU" sz="2000" dirty="0"/>
          </a:p>
          <a:p>
            <a:pPr marL="0" indent="0" algn="just">
              <a:buNone/>
            </a:pPr>
            <a:r>
              <a:rPr lang="ru-RU" sz="2000" dirty="0" smtClean="0"/>
              <a:t>   </a:t>
            </a:r>
            <a:r>
              <a:rPr lang="ru-RU" sz="2000" i="1" u="sng" dirty="0" smtClean="0"/>
              <a:t>Линейный </a:t>
            </a:r>
            <a:r>
              <a:rPr lang="ru-RU" sz="2000" i="1" u="sng" dirty="0"/>
              <a:t>адрес </a:t>
            </a:r>
            <a:r>
              <a:rPr lang="ru-RU" sz="2000" dirty="0"/>
              <a:t>– формируется из логического и предназначен для обращения к линейному (непрерывному и несегментированному) пространству объемом 232 байт. При отключении страничного механизма линейный адрес полностью совпадает с физическим, а способ его формирования зависит от текущего режима работы процессора</a:t>
            </a:r>
            <a:r>
              <a:rPr lang="ru-RU" sz="2000" dirty="0" smtClean="0"/>
              <a:t>.</a:t>
            </a:r>
            <a:endParaRPr lang="ru-RU" sz="2000" dirty="0"/>
          </a:p>
          <a:p>
            <a:pPr marL="0" indent="0" algn="just">
              <a:buNone/>
            </a:pPr>
            <a:r>
              <a:rPr lang="ru-RU" sz="2000" dirty="0" smtClean="0"/>
              <a:t>   </a:t>
            </a:r>
            <a:r>
              <a:rPr lang="ru-RU" sz="2000" i="1" u="sng" dirty="0" smtClean="0"/>
              <a:t>Физический </a:t>
            </a:r>
            <a:r>
              <a:rPr lang="ru-RU" sz="2000" i="1" u="sng" dirty="0"/>
              <a:t>адрес </a:t>
            </a:r>
            <a:r>
              <a:rPr lang="ru-RU" sz="2000" dirty="0"/>
              <a:t>– передается на внешнюю шину для обращения к ячейкам памяти. Адресуется 232 байт в обычном режиме и до 236 байт в случае поддержки механизма расширения физического адреса (CR4.PAE</a:t>
            </a:r>
            <a:r>
              <a:rPr lang="ru-RU" sz="2000" dirty="0" smtClean="0"/>
              <a:t>).</a:t>
            </a:r>
          </a:p>
          <a:p>
            <a:pPr marL="0" indent="0" algn="just">
              <a:buNone/>
            </a:pPr>
            <a:r>
              <a:rPr lang="ru-RU" sz="2000" dirty="0" smtClean="0"/>
              <a:t>   Процессор </a:t>
            </a:r>
            <a:r>
              <a:rPr lang="ru-RU" sz="2000" dirty="0"/>
              <a:t>может работать в одном из двух режимов работы и переключаться из одного режима в другой достаточно быстро</a:t>
            </a:r>
            <a:r>
              <a:rPr lang="ru-RU" sz="2000" dirty="0" smtClean="0"/>
              <a:t>.</a:t>
            </a:r>
            <a:endParaRPr lang="ru-RU" sz="2000" dirty="0"/>
          </a:p>
          <a:p>
            <a:pPr marL="0" indent="0" algn="just">
              <a:buNone/>
            </a:pPr>
            <a:r>
              <a:rPr lang="ru-RU" sz="2000" i="1" dirty="0" smtClean="0"/>
              <a:t>   </a:t>
            </a:r>
            <a:r>
              <a:rPr lang="ru-RU" sz="2000" i="1" dirty="0" err="1" smtClean="0"/>
              <a:t>Real</a:t>
            </a:r>
            <a:r>
              <a:rPr lang="ru-RU" sz="2000" i="1" dirty="0" smtClean="0"/>
              <a:t> </a:t>
            </a:r>
            <a:r>
              <a:rPr lang="ru-RU" sz="2000" i="1" dirty="0" err="1"/>
              <a:t>Address</a:t>
            </a:r>
            <a:r>
              <a:rPr lang="ru-RU" sz="2000" i="1" dirty="0"/>
              <a:t> </a:t>
            </a:r>
            <a:r>
              <a:rPr lang="ru-RU" sz="2000" i="1" dirty="0" err="1"/>
              <a:t>Mode</a:t>
            </a:r>
            <a:r>
              <a:rPr lang="ru-RU" sz="2000" i="1" dirty="0"/>
              <a:t> </a:t>
            </a:r>
            <a:r>
              <a:rPr lang="ru-RU" sz="2000" dirty="0"/>
              <a:t>– режим реальной адресации (или просто реальный режим) полностью совместим с 8086. В этом режиме возможна адресация до 1 Мб физической памяти. Механизм формирования физического адреса в этом режиме предельно упрощен и иллюстрируется рис. 9.8</a:t>
            </a:r>
            <a:r>
              <a:rPr lang="ru-RU" sz="2000" dirty="0" smtClean="0"/>
              <a:t>.</a:t>
            </a:r>
            <a:endParaRPr lang="ru-RU" sz="2000" dirty="0"/>
          </a:p>
          <a:p>
            <a:pPr marL="0" indent="0" algn="just">
              <a:buNone/>
            </a:pPr>
            <a:r>
              <a:rPr lang="ru-RU" sz="2000" i="1" dirty="0" smtClean="0"/>
              <a:t>   </a:t>
            </a:r>
            <a:r>
              <a:rPr lang="ru-RU" sz="2000" i="1" dirty="0" err="1" smtClean="0"/>
              <a:t>Protected</a:t>
            </a:r>
            <a:r>
              <a:rPr lang="ru-RU" sz="2000" i="1" dirty="0" smtClean="0"/>
              <a:t> </a:t>
            </a:r>
            <a:r>
              <a:rPr lang="ru-RU" sz="2000" i="1" dirty="0" err="1"/>
              <a:t>Virtual</a:t>
            </a:r>
            <a:r>
              <a:rPr lang="ru-RU" sz="2000" i="1" dirty="0"/>
              <a:t> </a:t>
            </a:r>
            <a:r>
              <a:rPr lang="ru-RU" sz="2000" i="1" dirty="0" err="1"/>
              <a:t>Address</a:t>
            </a:r>
            <a:r>
              <a:rPr lang="ru-RU" sz="2000" i="1" dirty="0"/>
              <a:t> </a:t>
            </a:r>
            <a:r>
              <a:rPr lang="ru-RU" sz="2000" i="1" dirty="0" err="1"/>
              <a:t>Mode</a:t>
            </a:r>
            <a:r>
              <a:rPr lang="ru-RU" sz="2000" i="1" dirty="0"/>
              <a:t> </a:t>
            </a:r>
            <a:r>
              <a:rPr lang="ru-RU" sz="2000" dirty="0"/>
              <a:t>– защищенный режим виртуальной адресации (или просто защищенный режим). В этом режиме процессор позволяет адресовать до 4 Гб физической памяти. Действия механизма образования физического адреса основано на использовании дескрипторных таблиц.</a:t>
            </a:r>
            <a:endParaRPr lang="ru-RU" sz="2000" dirty="0" smtClean="0"/>
          </a:p>
        </p:txBody>
      </p:sp>
    </p:spTree>
    <p:extLst>
      <p:ext uri="{BB962C8B-B14F-4D97-AF65-F5344CB8AC3E}">
        <p14:creationId xmlns:p14="http://schemas.microsoft.com/office/powerpoint/2010/main" val="2525199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2831"/>
            <a:ext cx="10515600" cy="1214650"/>
          </a:xfrm>
        </p:spPr>
        <p:txBody>
          <a:bodyPr/>
          <a:lstStyle/>
          <a:p>
            <a:r>
              <a:rPr lang="ru-RU" dirty="0" smtClean="0"/>
              <a:t>План:</a:t>
            </a:r>
            <a:endParaRPr lang="ru-RU" dirty="0"/>
          </a:p>
        </p:txBody>
      </p:sp>
      <p:sp>
        <p:nvSpPr>
          <p:cNvPr id="3" name="Объект 2"/>
          <p:cNvSpPr>
            <a:spLocks noGrp="1"/>
          </p:cNvSpPr>
          <p:nvPr>
            <p:ph idx="1"/>
          </p:nvPr>
        </p:nvSpPr>
        <p:spPr>
          <a:xfrm>
            <a:off x="838200" y="1173707"/>
            <a:ext cx="10515600" cy="5003256"/>
          </a:xfrm>
        </p:spPr>
        <p:txBody>
          <a:bodyPr>
            <a:normAutofit fontScale="92500" lnSpcReduction="10000"/>
          </a:bodyPr>
          <a:lstStyle/>
          <a:p>
            <a:pPr marL="0" indent="0">
              <a:lnSpc>
                <a:spcPct val="100000"/>
              </a:lnSpc>
              <a:buNone/>
            </a:pPr>
            <a:r>
              <a:rPr lang="ru-RU" sz="2200" dirty="0"/>
              <a:t>9.3. Защита по привилегиям в архитектуре х86</a:t>
            </a:r>
          </a:p>
          <a:p>
            <a:pPr marL="0" indent="0">
              <a:lnSpc>
                <a:spcPct val="100000"/>
              </a:lnSpc>
              <a:buNone/>
            </a:pPr>
            <a:r>
              <a:rPr lang="ru-RU" sz="2200" dirty="0"/>
              <a:t>9.3.1. Уровни привилегий</a:t>
            </a:r>
          </a:p>
          <a:p>
            <a:pPr marL="0" indent="0">
              <a:lnSpc>
                <a:spcPct val="100000"/>
              </a:lnSpc>
              <a:buNone/>
            </a:pPr>
            <a:r>
              <a:rPr lang="ru-RU" sz="2200" dirty="0"/>
              <a:t>9.3.2. Привилегированные команды.</a:t>
            </a:r>
          </a:p>
          <a:p>
            <a:pPr marL="0" indent="0">
              <a:lnSpc>
                <a:spcPct val="100000"/>
              </a:lnSpc>
              <a:buNone/>
            </a:pPr>
            <a:r>
              <a:rPr lang="ru-RU" sz="2200" dirty="0"/>
              <a:t>9.3.3. Защита доступа к данным.</a:t>
            </a:r>
          </a:p>
          <a:p>
            <a:pPr marL="0" indent="0">
              <a:lnSpc>
                <a:spcPct val="100000"/>
              </a:lnSpc>
              <a:buNone/>
            </a:pPr>
            <a:r>
              <a:rPr lang="ru-RU" sz="2200" dirty="0"/>
              <a:t>9.3.4. Защита сегментов кода.</a:t>
            </a:r>
          </a:p>
          <a:p>
            <a:pPr marL="0" indent="0">
              <a:lnSpc>
                <a:spcPct val="100000"/>
              </a:lnSpc>
              <a:buNone/>
            </a:pPr>
            <a:r>
              <a:rPr lang="ru-RU" sz="2200" dirty="0"/>
              <a:t>9.3.5. Передача управления между уровнями привилегий</a:t>
            </a:r>
          </a:p>
          <a:p>
            <a:pPr marL="0" indent="0">
              <a:lnSpc>
                <a:spcPct val="100000"/>
              </a:lnSpc>
              <a:buNone/>
            </a:pPr>
            <a:r>
              <a:rPr lang="ru-RU" sz="2200" dirty="0"/>
              <a:t>9.3.5.1. Подчиненные сегменты кода.</a:t>
            </a:r>
          </a:p>
          <a:p>
            <a:pPr marL="0" indent="0">
              <a:lnSpc>
                <a:spcPct val="100000"/>
              </a:lnSpc>
              <a:buNone/>
            </a:pPr>
            <a:r>
              <a:rPr lang="ru-RU" sz="2200" dirty="0"/>
              <a:t>9.3.5.2.Шлюзы вызова.  </a:t>
            </a:r>
          </a:p>
          <a:p>
            <a:pPr marL="0" indent="0">
              <a:lnSpc>
                <a:spcPct val="100000"/>
              </a:lnSpc>
              <a:buNone/>
            </a:pPr>
            <a:r>
              <a:rPr lang="ru-RU" sz="2200" dirty="0" smtClean="0"/>
              <a:t>9.3.5.3</a:t>
            </a:r>
            <a:r>
              <a:rPr lang="ru-RU" sz="2200" dirty="0"/>
              <a:t>. Доступность шлюза вызова.</a:t>
            </a:r>
          </a:p>
          <a:p>
            <a:pPr marL="0" indent="0">
              <a:lnSpc>
                <a:spcPct val="100000"/>
              </a:lnSpc>
              <a:buNone/>
            </a:pPr>
            <a:r>
              <a:rPr lang="ru-RU" sz="2200" dirty="0" smtClean="0"/>
              <a:t>9.3.5.4</a:t>
            </a:r>
            <a:r>
              <a:rPr lang="ru-RU" sz="2200" dirty="0"/>
              <a:t>. Переключение стека.</a:t>
            </a:r>
          </a:p>
          <a:p>
            <a:pPr marL="0" indent="0">
              <a:lnSpc>
                <a:spcPct val="100000"/>
              </a:lnSpc>
              <a:buNone/>
            </a:pPr>
            <a:r>
              <a:rPr lang="ru-RU" sz="2200" dirty="0"/>
              <a:t>9.4. Виртуальная память </a:t>
            </a:r>
            <a:r>
              <a:rPr lang="ru-RU" sz="2200" dirty="0" err="1"/>
              <a:t>UltraSPARC</a:t>
            </a:r>
            <a:r>
              <a:rPr lang="ru-RU" sz="2200" dirty="0"/>
              <a:t> III</a:t>
            </a:r>
          </a:p>
          <a:p>
            <a:pPr marL="0" indent="0">
              <a:lnSpc>
                <a:spcPct val="100000"/>
              </a:lnSpc>
              <a:buNone/>
            </a:pPr>
            <a:r>
              <a:rPr lang="ru-RU" sz="2200" dirty="0"/>
              <a:t>9.5. Виртуальная память и кэширование</a:t>
            </a:r>
          </a:p>
          <a:p>
            <a:pPr marL="0" indent="0">
              <a:buNone/>
            </a:pPr>
            <a:endParaRPr lang="ru-RU" dirty="0" smtClean="0"/>
          </a:p>
          <a:p>
            <a:endParaRPr lang="ru-RU" dirty="0"/>
          </a:p>
        </p:txBody>
      </p:sp>
    </p:spTree>
    <p:extLst>
      <p:ext uri="{BB962C8B-B14F-4D97-AF65-F5344CB8AC3E}">
        <p14:creationId xmlns:p14="http://schemas.microsoft.com/office/powerpoint/2010/main" val="2451693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9.2.5.  Формирование адреса</a:t>
            </a:r>
            <a:r>
              <a:rPr lang="ru-RU" sz="2400" b="1" dirty="0" smtClean="0"/>
              <a:t>.</a:t>
            </a:r>
            <a:endParaRPr lang="ru-RU" sz="2400" b="1" dirty="0"/>
          </a:p>
        </p:txBody>
      </p:sp>
      <p:pic>
        <p:nvPicPr>
          <p:cNvPr id="2" name="Рисунок 1"/>
          <p:cNvPicPr>
            <a:picLocks noChangeAspect="1"/>
          </p:cNvPicPr>
          <p:nvPr/>
        </p:nvPicPr>
        <p:blipFill>
          <a:blip r:embed="rId2"/>
          <a:stretch>
            <a:fillRect/>
          </a:stretch>
        </p:blipFill>
        <p:spPr>
          <a:xfrm>
            <a:off x="1194863" y="1972124"/>
            <a:ext cx="9811371" cy="2655796"/>
          </a:xfrm>
          <a:prstGeom prst="rect">
            <a:avLst/>
          </a:prstGeom>
        </p:spPr>
      </p:pic>
    </p:spTree>
    <p:extLst>
      <p:ext uri="{BB962C8B-B14F-4D97-AF65-F5344CB8AC3E}">
        <p14:creationId xmlns:p14="http://schemas.microsoft.com/office/powerpoint/2010/main" val="3914739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9.2.5.  Формирование адреса </a:t>
            </a:r>
            <a:endParaRPr lang="ru-RU" sz="2400" b="1" dirty="0" smtClean="0"/>
          </a:p>
          <a:p>
            <a:pPr marL="0" indent="0" algn="just">
              <a:buNone/>
            </a:pPr>
            <a:r>
              <a:rPr lang="ru-RU" sz="2000" b="1" dirty="0" smtClean="0"/>
              <a:t>   </a:t>
            </a:r>
            <a:r>
              <a:rPr lang="ru-RU" sz="2000" dirty="0" smtClean="0"/>
              <a:t>Адрес </a:t>
            </a:r>
            <a:r>
              <a:rPr lang="ru-RU" sz="2000" dirty="0"/>
              <a:t>таблицы глобальных дескрипторов находится в системном регистре с названием </a:t>
            </a:r>
            <a:r>
              <a:rPr lang="ru-RU" sz="2000" i="1" dirty="0"/>
              <a:t>GDTR </a:t>
            </a:r>
            <a:r>
              <a:rPr lang="ru-RU" sz="2000" dirty="0"/>
              <a:t>(</a:t>
            </a:r>
            <a:r>
              <a:rPr lang="ru-RU" sz="2000" i="1" dirty="0" err="1"/>
              <a:t>Global</a:t>
            </a:r>
            <a:r>
              <a:rPr lang="ru-RU" sz="2000" i="1" dirty="0"/>
              <a:t> </a:t>
            </a:r>
            <a:r>
              <a:rPr lang="ru-RU" sz="2000" i="1" dirty="0" err="1"/>
              <a:t>Descriptor</a:t>
            </a:r>
            <a:r>
              <a:rPr lang="ru-RU" sz="2000" i="1" dirty="0"/>
              <a:t> </a:t>
            </a:r>
            <a:r>
              <a:rPr lang="ru-RU" sz="2000" i="1" dirty="0" err="1"/>
              <a:t>Table</a:t>
            </a:r>
            <a:r>
              <a:rPr lang="ru-RU" sz="2000" i="1" dirty="0"/>
              <a:t> </a:t>
            </a:r>
            <a:r>
              <a:rPr lang="ru-RU" sz="2000" i="1" dirty="0" err="1"/>
              <a:t>Register</a:t>
            </a:r>
            <a:r>
              <a:rPr lang="ru-RU" sz="2000" dirty="0"/>
              <a:t>). Обращение по адресу, указанному в этом регистре, сразу приведет к начальному элементу дескрипторной таблицы. Регистры системных адресов длиной 2 байта содержат селектор дескриптора сегмента памяти, в котором находится указываемый объект. С помощью селектора вначале нужно выбрать из таблицы GDT дескриптор соответствующего сегмента памяти, а потом из дескриптора выбрать адрес сегмента, в котором находится нужная таблица. Селектор дескриптора сегмента памяти, который содержит локальную дескрипторную таблицу находится в системном регистре </a:t>
            </a:r>
            <a:r>
              <a:rPr lang="ru-RU" sz="2000" i="1" dirty="0"/>
              <a:t>LDTR </a:t>
            </a:r>
            <a:r>
              <a:rPr lang="ru-RU" sz="2000" dirty="0"/>
              <a:t>(</a:t>
            </a:r>
            <a:r>
              <a:rPr lang="ru-RU" sz="2000" i="1" dirty="0" err="1"/>
              <a:t>Local</a:t>
            </a:r>
            <a:r>
              <a:rPr lang="ru-RU" sz="2000" i="1" dirty="0"/>
              <a:t> </a:t>
            </a:r>
            <a:r>
              <a:rPr lang="ru-RU" sz="2000" i="1" dirty="0" err="1"/>
              <a:t>Descriptor</a:t>
            </a:r>
            <a:r>
              <a:rPr lang="ru-RU" sz="2000" i="1" dirty="0"/>
              <a:t> </a:t>
            </a:r>
            <a:r>
              <a:rPr lang="ru-RU" sz="2000" i="1" dirty="0" err="1"/>
              <a:t>Table</a:t>
            </a:r>
            <a:r>
              <a:rPr lang="ru-RU" sz="2000" i="1" dirty="0"/>
              <a:t> </a:t>
            </a:r>
            <a:r>
              <a:rPr lang="ru-RU" sz="2000" i="1" dirty="0" err="1"/>
              <a:t>Register</a:t>
            </a:r>
            <a:r>
              <a:rPr lang="ru-RU" sz="2000" dirty="0" smtClean="0"/>
              <a:t>).</a:t>
            </a:r>
          </a:p>
          <a:p>
            <a:pPr marL="0" indent="0" algn="just">
              <a:buNone/>
            </a:pPr>
            <a:endParaRPr lang="ru-RU" sz="2000" dirty="0"/>
          </a:p>
          <a:p>
            <a:pPr marL="0" indent="0" algn="just">
              <a:buNone/>
            </a:pPr>
            <a:r>
              <a:rPr lang="ru-RU" sz="2000" dirty="0" smtClean="0"/>
              <a:t>   Чтобы </a:t>
            </a:r>
            <a:r>
              <a:rPr lang="ru-RU" sz="2000" dirty="0"/>
              <a:t>в защищенном режиме определить адрес какого-либо сегмента памяти, во-первых необходимо знать, является ли этот сегмент глобальным или локальным, а во вторых, нужен селектор дескриптора, выделяющий его из соответствующей таблицы. Эта информация находится в одном из сегментных регистров процессора, которые в защищенном режиме содержат не начальные адреса сегментов, а селекторы дескрипторов. С их помощью из соответствующей таблицы </a:t>
            </a:r>
            <a:r>
              <a:rPr lang="ru-RU" sz="2000" i="1" dirty="0"/>
              <a:t>GDT</a:t>
            </a:r>
            <a:r>
              <a:rPr lang="ru-RU" sz="2000" dirty="0"/>
              <a:t> или </a:t>
            </a:r>
            <a:r>
              <a:rPr lang="ru-RU" sz="2000" i="1" dirty="0"/>
              <a:t>LDT</a:t>
            </a:r>
            <a:r>
              <a:rPr lang="ru-RU" sz="2000" dirty="0"/>
              <a:t> выбираются дескрипторы сегментов, содержащие не только начальный адрес, но и все остальные атрибуты сегмента.</a:t>
            </a:r>
          </a:p>
          <a:p>
            <a:pPr marL="0" indent="0">
              <a:buNone/>
            </a:pPr>
            <a:endParaRPr lang="ru-RU" sz="2000" b="1" dirty="0"/>
          </a:p>
          <a:p>
            <a:pPr marL="0" indent="0">
              <a:buNone/>
            </a:pPr>
            <a:endParaRPr lang="ru-RU" sz="2000" b="1" dirty="0" smtClean="0"/>
          </a:p>
        </p:txBody>
      </p:sp>
    </p:spTree>
    <p:extLst>
      <p:ext uri="{BB962C8B-B14F-4D97-AF65-F5344CB8AC3E}">
        <p14:creationId xmlns:p14="http://schemas.microsoft.com/office/powerpoint/2010/main" val="1177731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smtClean="0"/>
              <a:t>9.2.6 </a:t>
            </a:r>
            <a:r>
              <a:rPr lang="ru-RU" sz="2400" b="1" dirty="0"/>
              <a:t>Виртуальная память со страничной организацией в процессорах </a:t>
            </a:r>
            <a:r>
              <a:rPr lang="ru-RU" sz="2400" b="1" dirty="0" smtClean="0"/>
              <a:t>х86</a:t>
            </a:r>
          </a:p>
          <a:p>
            <a:pPr marL="0" indent="0" algn="just">
              <a:buNone/>
            </a:pPr>
            <a:r>
              <a:rPr lang="ru-RU" sz="2400" b="1" dirty="0" smtClean="0"/>
              <a:t>   </a:t>
            </a:r>
            <a:r>
              <a:rPr lang="ru-RU" sz="2000" dirty="0" smtClean="0"/>
              <a:t>В </a:t>
            </a:r>
            <a:r>
              <a:rPr lang="ru-RU" sz="2000" dirty="0"/>
              <a:t>защищенном режиме наряду с обязательной сегментацией процессоры х86 могут поддерживать виртуальную память со страничной организацией, которая реализует еще один уровень косвенности в формировании физического адреса. Принцип виртуальной памяти был уже рассмотрен. Здесь рассмотрим как реализуется страничное преобразование в х86</a:t>
            </a:r>
            <a:r>
              <a:rPr lang="ru-RU" sz="2000" dirty="0" smtClean="0"/>
              <a:t>.</a:t>
            </a:r>
            <a:endParaRPr lang="ru-RU" sz="2000" dirty="0"/>
          </a:p>
          <a:p>
            <a:pPr marL="0" indent="0" algn="just">
              <a:buNone/>
            </a:pPr>
            <a:r>
              <a:rPr lang="ru-RU" sz="2000" dirty="0" smtClean="0"/>
              <a:t>   Как </a:t>
            </a:r>
            <a:r>
              <a:rPr lang="ru-RU" sz="2000" dirty="0"/>
              <a:t>линейное, так и физическое адресное пространство х86 делится на 1 Мб страниц по 4 Кб. Границы сегментов и границы страниц не зависят друг от друга и не обязаны быть выровнены</a:t>
            </a:r>
            <a:r>
              <a:rPr lang="ru-RU" sz="2000" dirty="0" smtClean="0"/>
              <a:t>.</a:t>
            </a:r>
            <a:endParaRPr lang="ru-RU" sz="2000" dirty="0"/>
          </a:p>
          <a:p>
            <a:pPr marL="0" indent="0" algn="just">
              <a:buNone/>
            </a:pPr>
            <a:r>
              <a:rPr lang="ru-RU" sz="2000" dirty="0" smtClean="0"/>
              <a:t>   В </a:t>
            </a:r>
            <a:r>
              <a:rPr lang="ru-RU" sz="2000" dirty="0"/>
              <a:t>процессе страничного преобразования старшие 20 бит 32-разрядного линейного адреса через страничную таблицу замещаются номером физической страницы. Младшие 12 бит остаются неизменными</a:t>
            </a:r>
          </a:p>
        </p:txBody>
      </p:sp>
      <p:pic>
        <p:nvPicPr>
          <p:cNvPr id="2" name="Рисунок 1"/>
          <p:cNvPicPr>
            <a:picLocks noChangeAspect="1"/>
          </p:cNvPicPr>
          <p:nvPr/>
        </p:nvPicPr>
        <p:blipFill>
          <a:blip r:embed="rId2"/>
          <a:stretch>
            <a:fillRect/>
          </a:stretch>
        </p:blipFill>
        <p:spPr>
          <a:xfrm>
            <a:off x="2821743" y="3988889"/>
            <a:ext cx="6557611" cy="1649523"/>
          </a:xfrm>
          <a:prstGeom prst="rect">
            <a:avLst/>
          </a:prstGeom>
        </p:spPr>
      </p:pic>
    </p:spTree>
    <p:extLst>
      <p:ext uri="{BB962C8B-B14F-4D97-AF65-F5344CB8AC3E}">
        <p14:creationId xmlns:p14="http://schemas.microsoft.com/office/powerpoint/2010/main" val="1731323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lstStyle/>
          <a:p>
            <a:pPr marL="0" indent="0">
              <a:buNone/>
            </a:pPr>
            <a:r>
              <a:rPr lang="ru-RU" sz="2400" b="1" dirty="0"/>
              <a:t>9.2.6 Виртуальная память со страничной организацией в процессорах </a:t>
            </a:r>
            <a:r>
              <a:rPr lang="ru-RU" sz="2400" b="1" dirty="0" smtClean="0"/>
              <a:t>х86</a:t>
            </a:r>
          </a:p>
          <a:p>
            <a:pPr marL="0" indent="0">
              <a:buNone/>
            </a:pPr>
            <a:r>
              <a:rPr lang="ru-RU" sz="2400" b="1" dirty="0" smtClean="0"/>
              <a:t>  </a:t>
            </a:r>
            <a:r>
              <a:rPr lang="ru-RU" sz="2000" dirty="0" smtClean="0"/>
              <a:t> Таблица </a:t>
            </a:r>
            <a:r>
              <a:rPr lang="ru-RU" sz="2000" dirty="0"/>
              <a:t>страниц в 1 М элементов будет слишком большой, особенно с учетом того, что для каждой задачи нужна своя таблица. Поэтому в х86 на самом деле реализовано более гибкое двухбитное </a:t>
            </a:r>
            <a:r>
              <a:rPr lang="ru-RU" sz="2000" dirty="0" smtClean="0"/>
              <a:t>преобразование.</a:t>
            </a:r>
          </a:p>
          <a:p>
            <a:pPr marL="0" indent="0">
              <a:buNone/>
            </a:pPr>
            <a:endParaRPr lang="ru-RU" sz="2000" dirty="0"/>
          </a:p>
        </p:txBody>
      </p:sp>
      <p:pic>
        <p:nvPicPr>
          <p:cNvPr id="7" name="Рисунок 6"/>
          <p:cNvPicPr>
            <a:picLocks noChangeAspect="1"/>
          </p:cNvPicPr>
          <p:nvPr/>
        </p:nvPicPr>
        <p:blipFill>
          <a:blip r:embed="rId2"/>
          <a:stretch>
            <a:fillRect/>
          </a:stretch>
        </p:blipFill>
        <p:spPr>
          <a:xfrm>
            <a:off x="2543784" y="2101755"/>
            <a:ext cx="7113529" cy="4075208"/>
          </a:xfrm>
          <a:prstGeom prst="rect">
            <a:avLst/>
          </a:prstGeom>
        </p:spPr>
      </p:pic>
    </p:spTree>
    <p:extLst>
      <p:ext uri="{BB962C8B-B14F-4D97-AF65-F5344CB8AC3E}">
        <p14:creationId xmlns:p14="http://schemas.microsoft.com/office/powerpoint/2010/main" val="1681953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9.2.6 Виртуальная память со страничной организацией в процессорах </a:t>
            </a:r>
            <a:r>
              <a:rPr lang="ru-RU" sz="2600" b="1" dirty="0" smtClean="0"/>
              <a:t>х86</a:t>
            </a:r>
          </a:p>
          <a:p>
            <a:pPr marL="0" indent="0" algn="just">
              <a:buNone/>
            </a:pPr>
            <a:r>
              <a:rPr lang="ru-RU" sz="2400" dirty="0" smtClean="0"/>
              <a:t>   Основой </a:t>
            </a:r>
            <a:r>
              <a:rPr lang="ru-RU" sz="2400" dirty="0"/>
              <a:t>страничного преобразования выступает регистр управления CR3, который содержит 20-битный физический базовый адрес каталога страниц текущей задачи (регистр PDBR). Отметим, что это единственный внутренний регистр процессора, который содержит физический адрес памяти. Младшие 12 бит адреса считаются нулевыми, т.е. каталог выровнен по границе страниц. Предполагается, что каталог страниц постоянно находится в ОП</a:t>
            </a:r>
            <a:r>
              <a:rPr lang="ru-RU" sz="2400" dirty="0" smtClean="0"/>
              <a:t>.</a:t>
            </a:r>
            <a:endParaRPr lang="ru-RU" sz="2400" dirty="0"/>
          </a:p>
          <a:p>
            <a:pPr marL="0" indent="0" algn="just">
              <a:buNone/>
            </a:pPr>
            <a:r>
              <a:rPr lang="ru-RU" sz="2400" dirty="0" smtClean="0"/>
              <a:t>   Корневая </a:t>
            </a:r>
            <a:r>
              <a:rPr lang="ru-RU" sz="2400" dirty="0"/>
              <a:t>таблица называется таблицей страниц первого уровня или просто каталог  страниц, содержит 1024 32-разрядных дескриптора, называемых элементами каталога страниц PDE. Каждый из них адресует подчиненную таблицу страниц (таблицу страниц второго уровня). Каждая подчиненная таблица содержит1024 32-разрядных дескриптора, называемых элементами таблицы страниц (PTE), каждый из которых адресует страницу в адресной памяти</a:t>
            </a:r>
            <a:r>
              <a:rPr lang="ru-RU" sz="2400" dirty="0" smtClean="0"/>
              <a:t>.</a:t>
            </a:r>
            <a:endParaRPr lang="ru-RU" sz="2400" dirty="0"/>
          </a:p>
          <a:p>
            <a:pPr marL="0" indent="0" algn="just">
              <a:buNone/>
            </a:pPr>
            <a:r>
              <a:rPr lang="ru-RU" sz="2400" dirty="0" smtClean="0"/>
              <a:t>   Преобразование </a:t>
            </a:r>
            <a:r>
              <a:rPr lang="ru-RU" sz="2400" dirty="0"/>
              <a:t>линейного адреса в физический состоит из следующих действий</a:t>
            </a:r>
            <a:r>
              <a:rPr lang="ru-RU" sz="2400" dirty="0" smtClean="0"/>
              <a:t>:</a:t>
            </a:r>
            <a:endParaRPr lang="ru-RU" sz="2400" dirty="0"/>
          </a:p>
          <a:p>
            <a:pPr marL="0" indent="0" algn="just">
              <a:buNone/>
            </a:pPr>
            <a:r>
              <a:rPr lang="ru-RU" sz="2400" dirty="0"/>
              <a:t>1.     старшие 10 бит (31–22) линейного адреса служат индексом в каталоге страниц, выбирая один из 1024 элементов PDE, который выбирает таблицу страниц</a:t>
            </a:r>
            <a:r>
              <a:rPr lang="ru-RU" sz="2400" dirty="0" smtClean="0"/>
              <a:t>;</a:t>
            </a:r>
            <a:endParaRPr lang="ru-RU" sz="2400" dirty="0"/>
          </a:p>
          <a:p>
            <a:pPr marL="0" indent="0" algn="just">
              <a:buNone/>
            </a:pPr>
            <a:r>
              <a:rPr lang="ru-RU" sz="2400" dirty="0"/>
              <a:t>2.     средние 10 бит (21–12) индексируют таблицу страниц, выбирая из нее элемент PTE, который содержит 20–разрядный базовый физический адрес в памяти</a:t>
            </a:r>
            <a:r>
              <a:rPr lang="ru-RU" sz="2400" dirty="0" smtClean="0"/>
              <a:t>;</a:t>
            </a:r>
            <a:endParaRPr lang="ru-RU" sz="2400" dirty="0"/>
          </a:p>
          <a:p>
            <a:pPr marL="0" indent="0" algn="just">
              <a:buNone/>
            </a:pPr>
            <a:r>
              <a:rPr lang="ru-RU" sz="2400" dirty="0"/>
              <a:t>3.     базовый адрес из PTE объединяется с 12 младшими битами линейного адреса, после чего получается физический адрес.</a:t>
            </a:r>
          </a:p>
        </p:txBody>
      </p:sp>
    </p:spTree>
    <p:extLst>
      <p:ext uri="{BB962C8B-B14F-4D97-AF65-F5344CB8AC3E}">
        <p14:creationId xmlns:p14="http://schemas.microsoft.com/office/powerpoint/2010/main" val="2450999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77500" lnSpcReduction="20000"/>
          </a:bodyPr>
          <a:lstStyle/>
          <a:p>
            <a:pPr marL="0" indent="0">
              <a:buNone/>
            </a:pPr>
            <a:r>
              <a:rPr lang="ru-RU" sz="3100" b="1" dirty="0"/>
              <a:t>9.2.6 Виртуальная память со страничной организацией в процессорах </a:t>
            </a:r>
            <a:r>
              <a:rPr lang="ru-RU" sz="3100" b="1" dirty="0" smtClean="0"/>
              <a:t>х86</a:t>
            </a:r>
          </a:p>
          <a:p>
            <a:pPr marL="0" indent="0">
              <a:buNone/>
            </a:pPr>
            <a:r>
              <a:rPr lang="ru-RU" sz="2400" i="1" u="sng" dirty="0" smtClean="0"/>
              <a:t>   Формат </a:t>
            </a:r>
            <a:r>
              <a:rPr lang="ru-RU" sz="2400" i="1" u="sng" dirty="0"/>
              <a:t>элемента таблицы страниц.</a:t>
            </a:r>
            <a:r>
              <a:rPr lang="ru-RU" sz="2400" dirty="0"/>
              <a:t> Элементы таблиц страниц  обоих уровней т.е. элементы PDE и PTE имеют одинаковый </a:t>
            </a:r>
            <a:r>
              <a:rPr lang="ru-RU" sz="2400" dirty="0" smtClean="0"/>
              <a:t>формат</a:t>
            </a:r>
          </a:p>
          <a:p>
            <a:pPr marL="0" indent="0">
              <a:buNone/>
            </a:pPr>
            <a:endParaRPr lang="ru-RU" sz="2400" dirty="0"/>
          </a:p>
          <a:p>
            <a:pPr marL="0" indent="0">
              <a:buNone/>
            </a:pPr>
            <a:endParaRPr lang="ru-RU" sz="2400" dirty="0" smtClean="0"/>
          </a:p>
          <a:p>
            <a:pPr marL="0" indent="0">
              <a:buNone/>
            </a:pPr>
            <a:endParaRPr lang="ru-RU" sz="2400" dirty="0" smtClean="0"/>
          </a:p>
          <a:p>
            <a:pPr marL="0" indent="0">
              <a:buNone/>
            </a:pPr>
            <a:r>
              <a:rPr lang="ru-RU" sz="2400" dirty="0" smtClean="0"/>
              <a:t>   Адрес </a:t>
            </a:r>
            <a:r>
              <a:rPr lang="ru-RU" sz="2400" dirty="0"/>
              <a:t>страничного кадра – в этом поле находится физический базовый адрес страницы (младшие 12 бит –0</a:t>
            </a:r>
            <a:r>
              <a:rPr lang="ru-RU" sz="2400" dirty="0" smtClean="0"/>
              <a:t>).</a:t>
            </a:r>
            <a:endParaRPr lang="ru-RU" sz="2400" dirty="0"/>
          </a:p>
          <a:p>
            <a:pPr marL="0" indent="0">
              <a:buNone/>
            </a:pPr>
            <a:r>
              <a:rPr lang="ru-RU" sz="2400" dirty="0" smtClean="0"/>
              <a:t>    Биты </a:t>
            </a:r>
            <a:r>
              <a:rPr lang="ru-RU" sz="2400" dirty="0"/>
              <a:t>системного программиста. Процессор никогда не использует биты 11, 10, 9. Программисты могут использовать их по своему усмотрению</a:t>
            </a:r>
            <a:r>
              <a:rPr lang="ru-RU" sz="2400" dirty="0" smtClean="0"/>
              <a:t>.</a:t>
            </a:r>
            <a:endParaRPr lang="ru-RU" sz="2400" dirty="0"/>
          </a:p>
          <a:p>
            <a:pPr marL="0" indent="0">
              <a:buNone/>
            </a:pPr>
            <a:r>
              <a:rPr lang="ru-RU" sz="2400" dirty="0" smtClean="0"/>
              <a:t>   Бит присутствия </a:t>
            </a:r>
            <a:r>
              <a:rPr lang="ru-RU" sz="2400" dirty="0"/>
              <a:t>P. Показывает, находится ли страница в физической памяти (P=1). Если P=0, то страницы в памяти нет и остальная часть элемента таблицы страниц доступна для ОС, например для информации о местонахождении отсутствующей страницы. При попытке использования такой страницы возникает особый случай страничного нарушения. При этом ОС должна подгрузить страницу в физическую ОП из ВЗУ.</a:t>
            </a:r>
            <a:endParaRPr lang="ru-RU" sz="2400" dirty="0" smtClean="0"/>
          </a:p>
          <a:p>
            <a:pPr marL="0" indent="0">
              <a:buNone/>
            </a:pPr>
            <a:r>
              <a:rPr lang="ru-RU" sz="2400" dirty="0" smtClean="0"/>
              <a:t>   Биты </a:t>
            </a:r>
            <a:r>
              <a:rPr lang="ru-RU" sz="2400" dirty="0"/>
              <a:t>обращения A и «грязный» D содержат информацию об использовании страницы. Бит A сообщает об любом обращении к странице, бит D – об обращении к странице для записи. Эти биты </a:t>
            </a:r>
            <a:r>
              <a:rPr lang="ru-RU" sz="2400" dirty="0" err="1"/>
              <a:t>аппаратно</a:t>
            </a:r>
            <a:r>
              <a:rPr lang="ru-RU" sz="2400" dirty="0"/>
              <a:t> устанавливаются процессором. ОС по ним может следить за частотой использования страниц памяти</a:t>
            </a:r>
            <a:r>
              <a:rPr lang="ru-RU" sz="2400" dirty="0" smtClean="0"/>
              <a:t>.</a:t>
            </a:r>
            <a:endParaRPr lang="ru-RU" sz="2400" dirty="0"/>
          </a:p>
          <a:p>
            <a:pPr marL="0" indent="0">
              <a:buNone/>
            </a:pPr>
            <a:r>
              <a:rPr lang="ru-RU" sz="2400" dirty="0" smtClean="0"/>
              <a:t>   Биты </a:t>
            </a:r>
            <a:r>
              <a:rPr lang="ru-RU" sz="2400" dirty="0"/>
              <a:t>R/W счет/запись, U/S – супервизор/пользователь используются механизмом защиты</a:t>
            </a:r>
            <a:r>
              <a:rPr lang="ru-RU" sz="2400" dirty="0" smtClean="0"/>
              <a:t>.</a:t>
            </a:r>
            <a:endParaRPr lang="ru-RU" sz="2400" dirty="0"/>
          </a:p>
          <a:p>
            <a:pPr marL="0" indent="0">
              <a:buNone/>
            </a:pPr>
            <a:r>
              <a:rPr lang="ru-RU" sz="2400" dirty="0"/>
              <a:t>Биты PCD – управление кэшированием и PWT сквозной записи употребляются при кэшировании страниц и их рассматривать не будем.</a:t>
            </a:r>
          </a:p>
        </p:txBody>
      </p:sp>
      <p:graphicFrame>
        <p:nvGraphicFramePr>
          <p:cNvPr id="2" name="Таблица 1"/>
          <p:cNvGraphicFramePr>
            <a:graphicFrameLocks noGrp="1"/>
          </p:cNvGraphicFramePr>
          <p:nvPr>
            <p:extLst>
              <p:ext uri="{D42A27DB-BD31-4B8C-83A1-F6EECF244321}">
                <p14:modId xmlns:p14="http://schemas.microsoft.com/office/powerpoint/2010/main" val="620422597"/>
              </p:ext>
            </p:extLst>
          </p:nvPr>
        </p:nvGraphicFramePr>
        <p:xfrm>
          <a:off x="2563708" y="1329062"/>
          <a:ext cx="6771364" cy="731520"/>
        </p:xfrm>
        <a:graphic>
          <a:graphicData uri="http://schemas.openxmlformats.org/drawingml/2006/table">
            <a:tbl>
              <a:tblPr/>
              <a:tblGrid>
                <a:gridCol w="302799"/>
                <a:gridCol w="2074654"/>
                <a:gridCol w="313114"/>
                <a:gridCol w="313114"/>
                <a:gridCol w="209234"/>
                <a:gridCol w="313114"/>
                <a:gridCol w="209234"/>
                <a:gridCol w="313114"/>
                <a:gridCol w="313114"/>
                <a:gridCol w="522348"/>
                <a:gridCol w="626228"/>
                <a:gridCol w="522348"/>
                <a:gridCol w="522348"/>
                <a:gridCol w="216601"/>
              </a:tblGrid>
              <a:tr h="205466">
                <a:tc>
                  <a:txBody>
                    <a:bodyPr/>
                    <a:lstStyle/>
                    <a:p>
                      <a:pPr algn="just">
                        <a:spcAft>
                          <a:spcPts val="0"/>
                        </a:spcAft>
                      </a:pPr>
                      <a:r>
                        <a:rPr lang="ru-RU" sz="800" dirty="0">
                          <a:effectLst/>
                          <a:latin typeface="Times New Roman" panose="02020603050405020304" pitchFamily="18" charset="0"/>
                        </a:rPr>
                        <a:t>31</a:t>
                      </a:r>
                      <a:endParaRPr lang="ru-RU" sz="1200" dirty="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ru-RU" sz="800">
                          <a:effectLst/>
                          <a:latin typeface="Times New Roman" panose="02020603050405020304" pitchFamily="18" charset="0"/>
                        </a:rPr>
                        <a:t>12</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800">
                          <a:effectLst/>
                          <a:latin typeface="Times New Roman" panose="02020603050405020304" pitchFamily="18" charset="0"/>
                        </a:rPr>
                        <a:t>11</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800">
                          <a:effectLst/>
                          <a:latin typeface="Times New Roman" panose="02020603050405020304" pitchFamily="18" charset="0"/>
                        </a:rPr>
                        <a:t>9</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dirty="0">
                          <a:effectLst/>
                          <a:latin typeface="Times New Roman" panose="02020603050405020304" pitchFamily="18" charset="0"/>
                        </a:rPr>
                        <a:t> </a:t>
                      </a:r>
                      <a:endParaRPr lang="ru-RU" sz="1200" dirty="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 </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ru-RU" sz="800">
                          <a:effectLst/>
                          <a:latin typeface="Times New Roman" panose="02020603050405020304" pitchFamily="18" charset="0"/>
                        </a:rPr>
                        <a:t>0</a:t>
                      </a:r>
                      <a:endParaRPr lang="ru-RU" sz="1200">
                        <a:effectLst/>
                        <a:latin typeface="Times New Roman" panose="02020603050405020304"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tcPr>
                </a:tc>
              </a:tr>
              <a:tr h="293523">
                <a:tc gridSpan="2">
                  <a:txBody>
                    <a:bodyPr/>
                    <a:lstStyle/>
                    <a:p>
                      <a:pPr algn="just">
                        <a:spcAft>
                          <a:spcPts val="0"/>
                        </a:spcAft>
                      </a:pPr>
                      <a:r>
                        <a:rPr lang="ru-RU" sz="1200">
                          <a:effectLst/>
                          <a:latin typeface="Times New Roman" panose="02020603050405020304" pitchFamily="18" charset="0"/>
                        </a:rPr>
                        <a:t>Адрес страничного кадра</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ru-RU"/>
                    </a:p>
                  </a:txBody>
                  <a:tcPr/>
                </a:tc>
                <a:tc gridSpan="3">
                  <a:txBody>
                    <a:bodyPr/>
                    <a:lstStyle/>
                    <a:p>
                      <a:pPr algn="ctr">
                        <a:spcAft>
                          <a:spcPts val="0"/>
                        </a:spcAft>
                      </a:pPr>
                      <a:r>
                        <a:rPr lang="ru-RU" sz="1200">
                          <a:effectLst/>
                          <a:latin typeface="Times New Roman" panose="02020603050405020304" pitchFamily="18" charset="0"/>
                        </a:rPr>
                        <a:t>дост</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ru-RU"/>
                    </a:p>
                  </a:txBody>
                  <a:tcPr/>
                </a:tc>
                <a:tc hMerge="1">
                  <a:txBody>
                    <a:bodyPr/>
                    <a:lstStyle/>
                    <a:p>
                      <a:endParaRPr lang="ru-RU"/>
                    </a:p>
                  </a:txBody>
                  <a:tcPr/>
                </a:tc>
                <a:tc>
                  <a:txBody>
                    <a:bodyPr/>
                    <a:lstStyle/>
                    <a:p>
                      <a:pPr algn="just">
                        <a:spcAft>
                          <a:spcPts val="0"/>
                        </a:spcAft>
                      </a:pPr>
                      <a:r>
                        <a:rPr lang="en-US" sz="1200">
                          <a:effectLst/>
                          <a:latin typeface="Times New Roman" panose="02020603050405020304" pitchFamily="18" charset="0"/>
                        </a:rPr>
                        <a:t>0</a:t>
                      </a:r>
                    </a:p>
                  </a:txBody>
                  <a:tcPr marL="68580" marR="6858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0</a:t>
                      </a:r>
                    </a:p>
                  </a:txBody>
                  <a:tcPr marL="68580" marR="6858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D</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A</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PCD</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PWT</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U/S</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200">
                          <a:effectLst/>
                          <a:latin typeface="Times New Roman" panose="02020603050405020304" pitchFamily="18" charset="0"/>
                        </a:rPr>
                        <a:t>R/W</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400" i="1">
                          <a:effectLst/>
                          <a:latin typeface="Times New Roman" panose="02020603050405020304" pitchFamily="18" charset="0"/>
                        </a:rPr>
                        <a:t>P</a:t>
                      </a: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05466">
                <a:tc gridSpan="2">
                  <a:txBody>
                    <a:bodyPr/>
                    <a:lstStyle/>
                    <a:p>
                      <a:pPr algn="just">
                        <a:spcAft>
                          <a:spcPts val="0"/>
                        </a:spcAft>
                      </a:pPr>
                      <a:r>
                        <a:rPr lang="en-US" sz="800" dirty="0">
                          <a:effectLst/>
                          <a:latin typeface="Times New Roman" panose="02020603050405020304" pitchFamily="18" charset="0"/>
                        </a:rPr>
                        <a:t> </a:t>
                      </a:r>
                      <a:endParaRPr lang="en-US"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a:effectLst/>
                          <a:latin typeface="Times New Roman" panose="02020603050405020304" pitchFamily="18" charset="0"/>
                        </a:rPr>
                        <a:t> </a:t>
                      </a:r>
                      <a:endParaRPr lang="en-US" sz="120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800" dirty="0">
                          <a:effectLst/>
                          <a:latin typeface="Times New Roman" panose="02020603050405020304" pitchFamily="18" charset="0"/>
                        </a:rPr>
                        <a:t> </a:t>
                      </a:r>
                      <a:endParaRPr lang="en-US" sz="1200" dirty="0">
                        <a:effectLst/>
                        <a:latin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2249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b="1" dirty="0"/>
              <a:t>9.3. Защита по привилегиям в архитектуре </a:t>
            </a:r>
            <a:r>
              <a:rPr lang="ru-RU" b="1" dirty="0" smtClean="0"/>
              <a:t>х86</a:t>
            </a:r>
          </a:p>
          <a:p>
            <a:pPr marL="0" indent="0">
              <a:buNone/>
            </a:pPr>
            <a:r>
              <a:rPr lang="ru-RU" sz="2400" b="1" dirty="0"/>
              <a:t>9.3.1. Уровни </a:t>
            </a:r>
            <a:r>
              <a:rPr lang="ru-RU" sz="2400" b="1" dirty="0" smtClean="0"/>
              <a:t>привилегий</a:t>
            </a:r>
          </a:p>
          <a:p>
            <a:pPr marL="0" indent="0" algn="just">
              <a:buNone/>
            </a:pPr>
            <a:r>
              <a:rPr lang="ru-RU" sz="2400" dirty="0" smtClean="0"/>
              <a:t>   Термин </a:t>
            </a:r>
            <a:r>
              <a:rPr lang="ru-RU" sz="2400" dirty="0"/>
              <a:t>«привилегия» подразумевает права и возможности, которые обычно не разрешаются. Процессоры х86 поддерживают 4 уровня привилегий: 0, 1, 2, 3. Чем меньше номер уровня, тем он больше привилегирован. Уровни привилегий обычно изображаются в виде т.н. колец </a:t>
            </a:r>
            <a:r>
              <a:rPr lang="ru-RU" sz="2400" dirty="0" smtClean="0"/>
              <a:t>защиты. </a:t>
            </a:r>
            <a:r>
              <a:rPr lang="ru-RU" sz="2400" dirty="0"/>
              <a:t>При выполнении почти каждой машинной команды осуществляется проверка защиты по привилегиям. </a:t>
            </a:r>
            <a:endParaRPr lang="ru-RU" sz="2400" dirty="0" smtClean="0"/>
          </a:p>
          <a:p>
            <a:pPr marL="0" indent="0" algn="just">
              <a:buNone/>
            </a:pPr>
            <a:r>
              <a:rPr lang="ru-RU" sz="2400" dirty="0"/>
              <a:t> </a:t>
            </a:r>
            <a:r>
              <a:rPr lang="ru-RU" sz="2400" dirty="0" smtClean="0"/>
              <a:t>  Процессор </a:t>
            </a:r>
            <a:r>
              <a:rPr lang="ru-RU" sz="2400" dirty="0"/>
              <a:t>в защищенном режиме постоянно контролирует, что текущая программа достаточно  привилегированна, </a:t>
            </a:r>
            <a:r>
              <a:rPr lang="ru-RU" sz="2400" dirty="0" smtClean="0"/>
              <a:t>чтобы</a:t>
            </a:r>
            <a:endParaRPr lang="ru-RU" sz="2400" dirty="0"/>
          </a:p>
          <a:p>
            <a:pPr marL="0" indent="0" algn="just">
              <a:buNone/>
            </a:pPr>
            <a:r>
              <a:rPr lang="ru-RU" sz="2400" dirty="0"/>
              <a:t>1.     выполнять некоторые команды</a:t>
            </a:r>
            <a:r>
              <a:rPr lang="ru-RU" sz="2400" dirty="0" smtClean="0"/>
              <a:t>;</a:t>
            </a:r>
            <a:endParaRPr lang="ru-RU" sz="2400" dirty="0"/>
          </a:p>
          <a:p>
            <a:pPr marL="0" indent="0" algn="just">
              <a:buNone/>
            </a:pPr>
            <a:r>
              <a:rPr lang="ru-RU" sz="2400" dirty="0"/>
              <a:t>2.     обращаться к данным других программ</a:t>
            </a:r>
            <a:r>
              <a:rPr lang="ru-RU" sz="2400" dirty="0" smtClean="0"/>
              <a:t>;</a:t>
            </a:r>
            <a:endParaRPr lang="ru-RU" sz="2400" dirty="0"/>
          </a:p>
          <a:p>
            <a:pPr marL="0" indent="0" algn="just">
              <a:buNone/>
            </a:pPr>
            <a:r>
              <a:rPr lang="ru-RU" sz="2400" dirty="0"/>
              <a:t>3.     передавать управление внешнему (по отношению к самой программе) коду командами передачи управления типа FAR JMP или FAR CALL.</a:t>
            </a:r>
          </a:p>
          <a:p>
            <a:pPr marL="0" indent="0">
              <a:buNone/>
            </a:pPr>
            <a:r>
              <a:rPr lang="ru-RU" sz="2400" dirty="0"/>
              <a:t> </a:t>
            </a:r>
            <a:endParaRPr lang="ru-RU" sz="2000" dirty="0" smtClean="0"/>
          </a:p>
        </p:txBody>
      </p:sp>
    </p:spTree>
    <p:extLst>
      <p:ext uri="{BB962C8B-B14F-4D97-AF65-F5344CB8AC3E}">
        <p14:creationId xmlns:p14="http://schemas.microsoft.com/office/powerpoint/2010/main" val="4075147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9.3.1</a:t>
            </a:r>
            <a:r>
              <a:rPr lang="ru-RU" sz="2400" b="1" dirty="0"/>
              <a:t>. Уровни </a:t>
            </a:r>
            <a:r>
              <a:rPr lang="ru-RU" sz="2400" b="1" dirty="0" smtClean="0"/>
              <a:t>привилегий</a:t>
            </a:r>
          </a:p>
          <a:p>
            <a:pPr marL="0" indent="0" algn="just">
              <a:buNone/>
            </a:pPr>
            <a:r>
              <a:rPr lang="ru-RU" sz="2400" b="1" dirty="0"/>
              <a:t> </a:t>
            </a:r>
            <a:r>
              <a:rPr lang="ru-RU" sz="2400" b="1" dirty="0" smtClean="0"/>
              <a:t>  </a:t>
            </a:r>
            <a:r>
              <a:rPr lang="ru-RU" sz="2400" dirty="0" smtClean="0"/>
              <a:t>С </a:t>
            </a:r>
            <a:r>
              <a:rPr lang="ru-RU" sz="2400" dirty="0"/>
              <a:t>каждым сегментом кода, данных или стека ассоциируется уровень привилегий и все, что находится внутри этого сегмента имеет этот уровень привилегий. Уровень привилегий выполняющегося в данный момент сегмента кода называется текущим уровнем привилегий (CPL) и задается полем RPL селектора в регистре CS. При передаче управления сегменту кода с другим уровнем при­вилегий процессор будет рабо­тать на новом уровне при­ви­легий. Часто говорят, например, «программа выполняется в кольце 0», подразумевая, что CPL процессора равен </a:t>
            </a:r>
            <a:r>
              <a:rPr lang="ru-RU" sz="2400" dirty="0" smtClean="0"/>
              <a:t>0. </a:t>
            </a:r>
          </a:p>
        </p:txBody>
      </p:sp>
    </p:spTree>
    <p:extLst>
      <p:ext uri="{BB962C8B-B14F-4D97-AF65-F5344CB8AC3E}">
        <p14:creationId xmlns:p14="http://schemas.microsoft.com/office/powerpoint/2010/main" val="526911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85000" lnSpcReduction="20000"/>
          </a:bodyPr>
          <a:lstStyle/>
          <a:p>
            <a:pPr marL="0" indent="0">
              <a:buNone/>
            </a:pPr>
            <a:r>
              <a:rPr lang="ru-RU" b="1" dirty="0"/>
              <a:t>9.3.2. Привилегированные команды</a:t>
            </a:r>
            <a:r>
              <a:rPr lang="ru-RU" b="1" dirty="0" smtClean="0"/>
              <a:t>.</a:t>
            </a:r>
          </a:p>
          <a:p>
            <a:pPr marL="0" indent="0" algn="just">
              <a:buNone/>
            </a:pPr>
            <a:r>
              <a:rPr lang="ru-RU" sz="2400" b="1" dirty="0" smtClean="0"/>
              <a:t>   </a:t>
            </a:r>
            <a:r>
              <a:rPr lang="ru-RU" sz="2400" dirty="0" smtClean="0"/>
              <a:t>Команды</a:t>
            </a:r>
            <a:r>
              <a:rPr lang="ru-RU" sz="2400" dirty="0"/>
              <a:t>, воздей­ствующие на механизм сег­мен­тации и защиты могут выпол­няться только в нулевом кольце (PL0-программы). К ним, в част­ности относятся HLT, LGDT, LIDT, LLDT, команды MOV с регистрами управления </a:t>
            </a:r>
            <a:r>
              <a:rPr lang="ru-RU" sz="2400" dirty="0" err="1"/>
              <a:t>CRn</a:t>
            </a:r>
            <a:r>
              <a:rPr lang="ru-RU" sz="2400" dirty="0"/>
              <a:t>, отладки </a:t>
            </a:r>
            <a:r>
              <a:rPr lang="ru-RU" sz="2400" dirty="0" err="1"/>
              <a:t>DRn</a:t>
            </a:r>
            <a:r>
              <a:rPr lang="ru-RU" sz="2400" dirty="0"/>
              <a:t>, проверки </a:t>
            </a:r>
            <a:r>
              <a:rPr lang="ru-RU" sz="2400" dirty="0" err="1"/>
              <a:t>TRn</a:t>
            </a:r>
            <a:r>
              <a:rPr lang="ru-RU" sz="2400" dirty="0"/>
              <a:t> и некоторые другие</a:t>
            </a:r>
            <a:r>
              <a:rPr lang="ru-RU" sz="2400" dirty="0" smtClean="0"/>
              <a:t>.</a:t>
            </a:r>
            <a:endParaRPr lang="ru-RU" sz="2400" dirty="0"/>
          </a:p>
          <a:p>
            <a:pPr marL="0" indent="0" algn="just">
              <a:buNone/>
            </a:pPr>
            <a:r>
              <a:rPr lang="ru-RU" sz="2400" dirty="0" smtClean="0"/>
              <a:t>   Вторую </a:t>
            </a:r>
            <a:r>
              <a:rPr lang="ru-RU" sz="2400" dirty="0"/>
              <a:t>группу образуют команды, которые изменяют состояние флажка прерываний IF и проводят ввод–вывод</a:t>
            </a:r>
            <a:r>
              <a:rPr lang="ru-RU" sz="2400" dirty="0" smtClean="0"/>
              <a:t>:</a:t>
            </a:r>
          </a:p>
          <a:p>
            <a:pPr marL="0" indent="0" algn="just">
              <a:buNone/>
            </a:pPr>
            <a:r>
              <a:rPr lang="en-US" sz="2400" dirty="0"/>
              <a:t>CLI     (IF=0)                  IN               INS</a:t>
            </a:r>
          </a:p>
          <a:p>
            <a:pPr marL="0" indent="0" algn="just">
              <a:buNone/>
            </a:pPr>
            <a:endParaRPr lang="en-US" sz="2400" dirty="0"/>
          </a:p>
          <a:p>
            <a:pPr marL="0" indent="0" algn="just">
              <a:buNone/>
            </a:pPr>
            <a:r>
              <a:rPr lang="en-US" sz="2400" dirty="0"/>
              <a:t>STI     (IF+1)                  OUT           </a:t>
            </a:r>
            <a:r>
              <a:rPr lang="en-US" sz="2400" dirty="0" smtClean="0"/>
              <a:t>OUTS</a:t>
            </a:r>
            <a:endParaRPr lang="ru-RU" sz="2400" dirty="0" smtClean="0"/>
          </a:p>
          <a:p>
            <a:pPr marL="0" indent="0" algn="just">
              <a:buNone/>
            </a:pPr>
            <a:r>
              <a:rPr lang="ru-RU" sz="2400" dirty="0" smtClean="0"/>
              <a:t>   Для </a:t>
            </a:r>
            <a:r>
              <a:rPr lang="ru-RU" sz="2400" dirty="0"/>
              <a:t>выполнения этих команд программа не обязательно должна иметь уровень привилегий 0. Однако их могут выполнять только те программы, уровень привилегий которых не ниже, определенного полем IOPL (2 бит) в регистре EFLAGS. Т.е. для выполнения этих команд требуется, чтобы CPL ≤ IOPL. Если IOPL = 3, то эти команды доступны всем программам</a:t>
            </a:r>
            <a:r>
              <a:rPr lang="ru-RU" sz="2400" dirty="0" smtClean="0"/>
              <a:t>.</a:t>
            </a:r>
            <a:endParaRPr lang="ru-RU" sz="2400" dirty="0"/>
          </a:p>
          <a:p>
            <a:pPr marL="0" indent="0" algn="just">
              <a:buNone/>
            </a:pPr>
            <a:r>
              <a:rPr lang="ru-RU" sz="2400" dirty="0" smtClean="0"/>
              <a:t>   Поскольку </a:t>
            </a:r>
            <a:r>
              <a:rPr lang="ru-RU" sz="2400" dirty="0"/>
              <a:t>поле IOPL находится в доступном регистре EFLAGS, может показаться, что эту защиту можно преодолеть, например, рассмотрим код</a:t>
            </a:r>
            <a:r>
              <a:rPr lang="ru-RU" sz="2400" dirty="0" smtClean="0"/>
              <a:t>:</a:t>
            </a:r>
            <a:endParaRPr lang="ru-RU" sz="2400" dirty="0"/>
          </a:p>
          <a:p>
            <a:pPr marL="0" indent="0" algn="just">
              <a:buNone/>
            </a:pPr>
            <a:r>
              <a:rPr lang="ru-RU" sz="2400" dirty="0" err="1"/>
              <a:t>pushfd</a:t>
            </a:r>
            <a:r>
              <a:rPr lang="ru-RU" sz="2400" dirty="0"/>
              <a:t>          ; флажки в </a:t>
            </a:r>
            <a:r>
              <a:rPr lang="ru-RU" sz="2400" dirty="0" smtClean="0"/>
              <a:t>стек</a:t>
            </a:r>
            <a:endParaRPr lang="ru-RU" sz="2400" dirty="0"/>
          </a:p>
          <a:p>
            <a:pPr marL="0" indent="0" algn="just">
              <a:buNone/>
            </a:pPr>
            <a:r>
              <a:rPr lang="ru-RU" sz="2400" dirty="0" err="1"/>
              <a:t>or</a:t>
            </a:r>
            <a:r>
              <a:rPr lang="ru-RU" sz="2400" dirty="0"/>
              <a:t> </a:t>
            </a:r>
            <a:r>
              <a:rPr lang="ru-RU" sz="2400" dirty="0" err="1"/>
              <a:t>dwodprt</a:t>
            </a:r>
            <a:r>
              <a:rPr lang="ru-RU" sz="2400" dirty="0"/>
              <a:t> </a:t>
            </a:r>
            <a:r>
              <a:rPr lang="ru-RU" sz="2400" dirty="0" err="1"/>
              <a:t>ss</a:t>
            </a:r>
            <a:r>
              <a:rPr lang="ru-RU" sz="2400" dirty="0"/>
              <a:t>:[</a:t>
            </a:r>
            <a:r>
              <a:rPr lang="ru-RU" sz="2400" dirty="0" err="1"/>
              <a:t>esp</a:t>
            </a:r>
            <a:r>
              <a:rPr lang="ru-RU" sz="2400" dirty="0"/>
              <a:t>], 3000h       ; </a:t>
            </a:r>
            <a:r>
              <a:rPr lang="ru-RU" sz="2400" dirty="0" err="1"/>
              <a:t>iopl</a:t>
            </a:r>
            <a:r>
              <a:rPr lang="ru-RU" sz="2400" dirty="0"/>
              <a:t> = </a:t>
            </a:r>
            <a:r>
              <a:rPr lang="ru-RU" sz="2400" dirty="0" smtClean="0"/>
              <a:t>3</a:t>
            </a:r>
            <a:endParaRPr lang="ru-RU" sz="2400" dirty="0"/>
          </a:p>
          <a:p>
            <a:pPr marL="0" indent="0" algn="just">
              <a:buNone/>
            </a:pPr>
            <a:r>
              <a:rPr lang="ru-RU" sz="2400" dirty="0" err="1"/>
              <a:t>popfd</a:t>
            </a:r>
            <a:r>
              <a:rPr lang="ru-RU" sz="2400" dirty="0"/>
              <a:t>  ; теперь ввод/вывод доступен.</a:t>
            </a:r>
            <a:endParaRPr lang="ru-RU" sz="2400" dirty="0" smtClean="0"/>
          </a:p>
        </p:txBody>
      </p:sp>
    </p:spTree>
    <p:extLst>
      <p:ext uri="{BB962C8B-B14F-4D97-AF65-F5344CB8AC3E}">
        <p14:creationId xmlns:p14="http://schemas.microsoft.com/office/powerpoint/2010/main" val="3000124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9.3.2. Привилегированные команды</a:t>
            </a:r>
            <a:r>
              <a:rPr lang="ru-RU" sz="2400" b="1" dirty="0" smtClean="0"/>
              <a:t>.</a:t>
            </a:r>
          </a:p>
          <a:p>
            <a:pPr marL="0" indent="0" algn="just">
              <a:buNone/>
            </a:pPr>
            <a:r>
              <a:rPr lang="ru-RU" sz="2400" b="1" dirty="0" smtClean="0"/>
              <a:t>   </a:t>
            </a:r>
            <a:r>
              <a:rPr lang="ru-RU" sz="2400" dirty="0" smtClean="0"/>
              <a:t>Однако </a:t>
            </a:r>
            <a:r>
              <a:rPr lang="ru-RU" sz="2400" dirty="0"/>
              <a:t>этот прием не срабатывает. Команда </a:t>
            </a:r>
            <a:r>
              <a:rPr lang="ru-RU" sz="2400" dirty="0" err="1"/>
              <a:t>popfd</a:t>
            </a:r>
            <a:r>
              <a:rPr lang="ru-RU" sz="2400" dirty="0"/>
              <a:t> сама по себе не является привилегированной, но их действие зависит от значения CPL. Команды </a:t>
            </a:r>
            <a:r>
              <a:rPr lang="ru-RU" sz="2400" dirty="0" err="1"/>
              <a:t>popf</a:t>
            </a:r>
            <a:r>
              <a:rPr lang="ru-RU" sz="2400" dirty="0"/>
              <a:t> и </a:t>
            </a:r>
            <a:r>
              <a:rPr lang="ru-RU" sz="2400" dirty="0" err="1"/>
              <a:t>popfd</a:t>
            </a:r>
            <a:r>
              <a:rPr lang="ru-RU" sz="2400" dirty="0"/>
              <a:t> могут изменить поле IOPL только если CPL = 0, т.е. на нулевом кольце. Если это не PL0-программа, процессор просто не модифицирует биты поля IOPL.</a:t>
            </a:r>
          </a:p>
          <a:p>
            <a:pPr marL="0" indent="0" algn="just">
              <a:buNone/>
            </a:pPr>
            <a:endParaRPr lang="ru-RU" sz="2400" dirty="0"/>
          </a:p>
          <a:p>
            <a:pPr marL="0" indent="0" algn="just">
              <a:buNone/>
            </a:pPr>
            <a:r>
              <a:rPr lang="ru-RU" sz="2400" dirty="0" smtClean="0"/>
              <a:t>   Примерно </a:t>
            </a:r>
            <a:r>
              <a:rPr lang="ru-RU" sz="2400" dirty="0"/>
              <a:t>такая же ситуация характерна для флажка прерываний IF. Чтобы команды POPF или POPFD изменили состояние флажка IF, значение CPL должно быть меньше или равно значению IOPL.</a:t>
            </a:r>
          </a:p>
        </p:txBody>
      </p:sp>
    </p:spTree>
    <p:extLst>
      <p:ext uri="{BB962C8B-B14F-4D97-AF65-F5344CB8AC3E}">
        <p14:creationId xmlns:p14="http://schemas.microsoft.com/office/powerpoint/2010/main" val="211353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41195" y="327547"/>
            <a:ext cx="11395880" cy="6237026"/>
          </a:xfrm>
        </p:spPr>
        <p:txBody>
          <a:bodyPr>
            <a:normAutofit fontScale="92500" lnSpcReduction="20000"/>
          </a:bodyPr>
          <a:lstStyle/>
          <a:p>
            <a:pPr marL="0" indent="0" algn="just">
              <a:buNone/>
            </a:pPr>
            <a:r>
              <a:rPr lang="ru-RU" dirty="0" smtClean="0">
                <a:cs typeface="Times New Roman" panose="02020603050405020304" pitchFamily="18" charset="0"/>
              </a:rPr>
              <a:t>   При работе компьютера в однопрограммном режиме все ресурсы машины доступны выполняемой программе. При организации многопрограммного режима работы компьютера необходимо решать задачи распределения ресурсов. Общие ресурсы компьютера могут быть использованы программами одновременно или по очереди.</a:t>
            </a:r>
          </a:p>
          <a:p>
            <a:pPr marL="0" indent="0" algn="just">
              <a:buNone/>
            </a:pPr>
            <a:endParaRPr lang="ru-RU" dirty="0" smtClean="0">
              <a:cs typeface="Times New Roman" panose="02020603050405020304" pitchFamily="18" charset="0"/>
            </a:endParaRPr>
          </a:p>
          <a:p>
            <a:pPr marL="0" indent="0" algn="just">
              <a:buNone/>
            </a:pPr>
            <a:r>
              <a:rPr lang="ru-RU" dirty="0" smtClean="0">
                <a:cs typeface="Times New Roman" panose="02020603050405020304" pitchFamily="18" charset="0"/>
              </a:rPr>
              <a:t>   Любой программе для ее полноценного выполнения требуются и принадлежащие только ей ресурсы. Одним из таких ресурсов являются участки памяти, доступ к которым может получить только программа-хозяин. Также монопольно должны закрепляться за программой специальные таблицы, которые описывают выделенные участки. Поэтому в многопрограммном режиме вводится новое, более широкое по сравнению с понятием программа понятие задачи.</a:t>
            </a:r>
          </a:p>
          <a:p>
            <a:pPr algn="just"/>
            <a:endParaRPr lang="ru-RU" dirty="0" smtClean="0">
              <a:cs typeface="Times New Roman" panose="02020603050405020304" pitchFamily="18" charset="0"/>
            </a:endParaRPr>
          </a:p>
          <a:p>
            <a:pPr marL="0" indent="0" algn="just">
              <a:buNone/>
            </a:pPr>
            <a:r>
              <a:rPr lang="ru-RU" b="1" dirty="0" smtClean="0">
                <a:cs typeface="Times New Roman" panose="02020603050405020304" pitchFamily="18" charset="0"/>
              </a:rPr>
              <a:t>   Задачей</a:t>
            </a:r>
            <a:r>
              <a:rPr lang="ru-RU" dirty="0" smtClean="0">
                <a:cs typeface="Times New Roman" panose="02020603050405020304" pitchFamily="18" charset="0"/>
              </a:rPr>
              <a:t> называется совокупность выполняющейся программы и выделенных ей для выполнения аппаратных и программных ресурсов. Задача является основной единицей для работы вычислительной системы в многопрограммном режиме. </a:t>
            </a:r>
            <a:r>
              <a:rPr lang="ru-RU" b="1" dirty="0" smtClean="0">
                <a:cs typeface="Times New Roman" panose="02020603050405020304" pitchFamily="18" charset="0"/>
              </a:rPr>
              <a:t>Адресным пространством </a:t>
            </a:r>
            <a:r>
              <a:rPr lang="ru-RU" dirty="0" smtClean="0">
                <a:cs typeface="Times New Roman" panose="02020603050405020304" pitchFamily="18" charset="0"/>
              </a:rPr>
              <a:t>задачи называется совокупность адресов оперативной памяти, по которым может обращаться выполняющаяся программа.</a:t>
            </a:r>
            <a:endParaRPr lang="ru-RU" dirty="0">
              <a:cs typeface="Times New Roman" panose="02020603050405020304" pitchFamily="18" charset="0"/>
            </a:endParaRPr>
          </a:p>
        </p:txBody>
      </p:sp>
    </p:spTree>
    <p:extLst>
      <p:ext uri="{BB962C8B-B14F-4D97-AF65-F5344CB8AC3E}">
        <p14:creationId xmlns:p14="http://schemas.microsoft.com/office/powerpoint/2010/main" val="3348561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9.3.3. Защита доступа к данным</a:t>
            </a:r>
            <a:r>
              <a:rPr lang="ru-RU" sz="2600" b="1" dirty="0" smtClean="0"/>
              <a:t>.</a:t>
            </a:r>
          </a:p>
          <a:p>
            <a:pPr marL="0" indent="0">
              <a:buNone/>
            </a:pPr>
            <a:r>
              <a:rPr lang="ru-RU" sz="2400" dirty="0" smtClean="0"/>
              <a:t>    Процессор </a:t>
            </a:r>
            <a:r>
              <a:rPr lang="ru-RU" sz="2400" dirty="0"/>
              <a:t>х86 контролирует по привилегиям также обращение к данным. Процессор не разрешает обращаться к данным, которые более привилегированны, чем выполняемая программа. Основное правило защиты имеет вид:</a:t>
            </a:r>
          </a:p>
          <a:p>
            <a:pPr marL="0" indent="0">
              <a:buNone/>
            </a:pPr>
            <a:endParaRPr lang="ru-RU" sz="2400" dirty="0"/>
          </a:p>
          <a:p>
            <a:pPr marL="0" indent="0">
              <a:buNone/>
            </a:pPr>
            <a:r>
              <a:rPr lang="ru-RU" sz="2400" dirty="0" smtClean="0"/>
              <a:t>                                                                              </a:t>
            </a:r>
            <a:r>
              <a:rPr lang="ru-RU" sz="2400" i="1" dirty="0" smtClean="0"/>
              <a:t>CPL </a:t>
            </a:r>
            <a:r>
              <a:rPr lang="ru-RU" sz="2400" i="1" dirty="0"/>
              <a:t>≤ DPL</a:t>
            </a:r>
            <a:r>
              <a:rPr lang="ru-RU" sz="2400" dirty="0"/>
              <a:t>.</a:t>
            </a:r>
          </a:p>
          <a:p>
            <a:pPr marL="0" indent="0">
              <a:buNone/>
            </a:pPr>
            <a:endParaRPr lang="ru-RU" sz="2400" dirty="0"/>
          </a:p>
          <a:p>
            <a:pPr marL="0" indent="0">
              <a:buNone/>
            </a:pPr>
            <a:r>
              <a:rPr lang="ru-RU" sz="2400" dirty="0"/>
              <a:t> </a:t>
            </a:r>
            <a:r>
              <a:rPr lang="ru-RU" sz="2400" dirty="0" smtClean="0"/>
              <a:t>  Когда </a:t>
            </a:r>
            <a:r>
              <a:rPr lang="ru-RU" sz="2400" dirty="0"/>
              <a:t>программа пытается осуществить обращение с нарушением этого правила, процессор отказывается произвести его и сообщает о нарушении общей защиты</a:t>
            </a:r>
            <a:r>
              <a:rPr lang="ru-RU" sz="2400" dirty="0" smtClean="0"/>
              <a:t>.</a:t>
            </a:r>
            <a:endParaRPr lang="ru-RU" sz="2400" dirty="0"/>
          </a:p>
          <a:p>
            <a:pPr marL="0" indent="0">
              <a:buNone/>
            </a:pPr>
            <a:r>
              <a:rPr lang="ru-RU" sz="2400" dirty="0" smtClean="0"/>
              <a:t>   Контроль </a:t>
            </a:r>
            <a:r>
              <a:rPr lang="ru-RU" sz="2400" dirty="0"/>
              <a:t>реализуется двумя способами</a:t>
            </a:r>
            <a:r>
              <a:rPr lang="ru-RU" sz="2400" dirty="0" smtClean="0"/>
              <a:t>.</a:t>
            </a:r>
            <a:endParaRPr lang="ru-RU" sz="2400" dirty="0"/>
          </a:p>
          <a:p>
            <a:pPr marL="0" indent="0">
              <a:buNone/>
            </a:pPr>
            <a:r>
              <a:rPr lang="ru-RU" sz="2400" dirty="0"/>
              <a:t>1.    Контроль осуществляется при загрузке селектора в один из регистров DS, ES, FS, GS</a:t>
            </a:r>
            <a:r>
              <a:rPr lang="ru-RU" sz="2400" dirty="0" smtClean="0"/>
              <a:t>.</a:t>
            </a:r>
            <a:endParaRPr lang="ru-RU" sz="2400" dirty="0"/>
          </a:p>
          <a:p>
            <a:pPr marL="0" indent="0">
              <a:buNone/>
            </a:pPr>
            <a:r>
              <a:rPr lang="ru-RU" sz="2400" dirty="0"/>
              <a:t>2.    После успешной загрузки селектора при использовании его для фактического обращения к памяти процессор контролирует, чтобы запрашиваемая операция была разрешена</a:t>
            </a:r>
            <a:r>
              <a:rPr lang="ru-RU" sz="2400" dirty="0" smtClean="0"/>
              <a:t>.</a:t>
            </a:r>
            <a:endParaRPr lang="ru-RU" sz="2400" dirty="0"/>
          </a:p>
          <a:p>
            <a:pPr marL="0" indent="0">
              <a:buNone/>
            </a:pPr>
            <a:r>
              <a:rPr lang="ru-RU" sz="2400" dirty="0" smtClean="0"/>
              <a:t>   При </a:t>
            </a:r>
            <a:r>
              <a:rPr lang="ru-RU" sz="2400" dirty="0"/>
              <a:t>загрузке селектора в сегментный регистр стека правила защиты ужесточаются, требуется, чтобы CPL = DPL, т.е. не разрешается использовать стек даже с меньшими привилегиями.</a:t>
            </a:r>
          </a:p>
        </p:txBody>
      </p:sp>
    </p:spTree>
    <p:extLst>
      <p:ext uri="{BB962C8B-B14F-4D97-AF65-F5344CB8AC3E}">
        <p14:creationId xmlns:p14="http://schemas.microsoft.com/office/powerpoint/2010/main" val="2718906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9.3.3. Защита доступа к данным</a:t>
            </a:r>
            <a:r>
              <a:rPr lang="ru-RU" sz="2400" b="1" dirty="0" smtClean="0"/>
              <a:t>.</a:t>
            </a:r>
          </a:p>
          <a:p>
            <a:pPr marL="0" indent="0" algn="just">
              <a:buNone/>
            </a:pPr>
            <a:r>
              <a:rPr lang="ru-RU" sz="2400" b="1" dirty="0" smtClean="0"/>
              <a:t>   </a:t>
            </a:r>
            <a:r>
              <a:rPr lang="ru-RU" sz="2400" dirty="0" smtClean="0"/>
              <a:t>Поле </a:t>
            </a:r>
            <a:r>
              <a:rPr lang="ru-RU" sz="2400" dirty="0"/>
              <a:t>RPL. Младшие два бита селектора сегмента содержат поле запрашиваемого уровня привилегий RPL. Это поле не влияет на выбор дескриптора, но учитывается при контроле привилегий</a:t>
            </a:r>
            <a:r>
              <a:rPr lang="ru-RU" sz="2400" dirty="0" smtClean="0"/>
              <a:t>.</a:t>
            </a:r>
            <a:endParaRPr lang="ru-RU" sz="2400" dirty="0"/>
          </a:p>
          <a:p>
            <a:pPr marL="0" indent="0" algn="just">
              <a:buNone/>
            </a:pPr>
            <a:r>
              <a:rPr lang="ru-RU" sz="2400" dirty="0" smtClean="0"/>
              <a:t>    Защита </a:t>
            </a:r>
            <a:r>
              <a:rPr lang="ru-RU" sz="2400" dirty="0"/>
              <a:t>по значению </a:t>
            </a:r>
            <a:r>
              <a:rPr lang="ru-RU" sz="2400" i="1" dirty="0"/>
              <a:t>DPL (CPL ≤ DPL) </a:t>
            </a:r>
            <a:r>
              <a:rPr lang="ru-RU" sz="2400" dirty="0"/>
              <a:t>позволяет изолировать код и данные на различных уровнях привилегий. Однако возможна ситуация, когда ошибочный указатель, т.е. селектор, переданный более привилегированной программе, приводит к недопустимой модификации привилегированных данных</a:t>
            </a:r>
            <a:r>
              <a:rPr lang="ru-RU" sz="2400" dirty="0" smtClean="0"/>
              <a:t>.</a:t>
            </a:r>
            <a:endParaRPr lang="ru-RU" sz="2400" dirty="0"/>
          </a:p>
          <a:p>
            <a:pPr marL="0" indent="0" algn="just">
              <a:buNone/>
            </a:pPr>
            <a:r>
              <a:rPr lang="ru-RU" sz="2400" dirty="0" smtClean="0"/>
              <a:t>   Поле </a:t>
            </a:r>
            <a:r>
              <a:rPr lang="ru-RU" sz="2400" dirty="0"/>
              <a:t>RPL предназначено для того, чтобы показывать уровень привилегий источника селектора. Селектор может передаваться через несколько процедур на различных уровнях. Содержимое RPL должно быть меньше или равно DPL. Возможность доступа к сегменту имеет </a:t>
            </a:r>
            <a:r>
              <a:rPr lang="ru-RU" sz="2400" dirty="0" smtClean="0"/>
              <a:t>вид:  </a:t>
            </a:r>
            <a:r>
              <a:rPr lang="ru-RU" sz="2400" i="1" dirty="0" err="1" smtClean="0"/>
              <a:t>max</a:t>
            </a:r>
            <a:r>
              <a:rPr lang="ru-RU" sz="2400" i="1" dirty="0" smtClean="0"/>
              <a:t>(CPL,RPL</a:t>
            </a:r>
            <a:r>
              <a:rPr lang="ru-RU" sz="2400" i="1" dirty="0"/>
              <a:t>) ≤ DPL.</a:t>
            </a:r>
          </a:p>
        </p:txBody>
      </p:sp>
    </p:spTree>
    <p:extLst>
      <p:ext uri="{BB962C8B-B14F-4D97-AF65-F5344CB8AC3E}">
        <p14:creationId xmlns:p14="http://schemas.microsoft.com/office/powerpoint/2010/main" val="41739594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600" b="1" dirty="0"/>
              <a:t>9.3.4. Защита сегментов кода</a:t>
            </a:r>
            <a:r>
              <a:rPr lang="ru-RU" sz="2600" b="1" dirty="0" smtClean="0"/>
              <a:t>.</a:t>
            </a:r>
            <a:endParaRPr lang="ru-RU" sz="2600" b="1" dirty="0"/>
          </a:p>
          <a:p>
            <a:pPr marL="0" indent="0" algn="just">
              <a:buNone/>
            </a:pPr>
            <a:r>
              <a:rPr lang="ru-RU" sz="2400" dirty="0" smtClean="0"/>
              <a:t>   Напомним</a:t>
            </a:r>
            <a:r>
              <a:rPr lang="ru-RU" sz="2400" dirty="0"/>
              <a:t>, что х86 запрещает передачу управления сегменту кода, находящемуся на другом уровне привилегий, тем самым предотвращая произвольное изменение уровня привилегий. Если бы CPL можно было легко изменять, все остальные средства защиты стали бы бессмысленными</a:t>
            </a:r>
            <a:r>
              <a:rPr lang="ru-RU" sz="2400" dirty="0" smtClean="0"/>
              <a:t>.</a:t>
            </a:r>
            <a:endParaRPr lang="ru-RU" sz="2400" dirty="0"/>
          </a:p>
          <a:p>
            <a:pPr marL="0" indent="0" algn="just">
              <a:buNone/>
            </a:pPr>
            <a:r>
              <a:rPr lang="ru-RU" sz="2400" dirty="0" smtClean="0"/>
              <a:t>    Передачи </a:t>
            </a:r>
            <a:r>
              <a:rPr lang="ru-RU" sz="2400" dirty="0"/>
              <a:t>управления в другой сегмент осуществляют команды FAR JMP, FAR CALL и  FAR RET, поскольку при их выполнении меняются регистры CS и EIP</a:t>
            </a:r>
            <a:r>
              <a:rPr lang="ru-RU" sz="2400" dirty="0" smtClean="0"/>
              <a:t>.</a:t>
            </a:r>
            <a:endParaRPr lang="ru-RU" sz="2400" dirty="0"/>
          </a:p>
          <a:p>
            <a:pPr marL="0" indent="0" algn="just">
              <a:buNone/>
            </a:pPr>
            <a:r>
              <a:rPr lang="ru-RU" sz="2400" dirty="0"/>
              <a:t>При загрузке CS процессор предпринимает следующие проверки</a:t>
            </a:r>
            <a:r>
              <a:rPr lang="ru-RU" sz="2400" dirty="0" smtClean="0"/>
              <a:t>:</a:t>
            </a:r>
            <a:endParaRPr lang="ru-RU" sz="2400" dirty="0"/>
          </a:p>
          <a:p>
            <a:pPr marL="0" indent="0" algn="just">
              <a:buNone/>
            </a:pPr>
            <a:r>
              <a:rPr lang="ru-RU" sz="2400" dirty="0"/>
              <a:t>1.     проверяется, что новый дескриптор является сегментом кода</a:t>
            </a:r>
            <a:r>
              <a:rPr lang="ru-RU" sz="2400" dirty="0" smtClean="0"/>
              <a:t>;</a:t>
            </a:r>
            <a:endParaRPr lang="ru-RU" sz="2400" dirty="0"/>
          </a:p>
          <a:p>
            <a:pPr marL="0" indent="0" algn="just">
              <a:buNone/>
            </a:pPr>
            <a:r>
              <a:rPr lang="ru-RU" sz="2400" dirty="0"/>
              <a:t>2.     проверяется DPL = CPL, и бит присутствия P</a:t>
            </a:r>
            <a:r>
              <a:rPr lang="ru-RU" sz="2400" dirty="0" smtClean="0"/>
              <a:t>.</a:t>
            </a:r>
            <a:endParaRPr lang="ru-RU" sz="2400" dirty="0"/>
          </a:p>
          <a:p>
            <a:pPr marL="0" indent="0" algn="just">
              <a:buNone/>
            </a:pPr>
            <a:r>
              <a:rPr lang="ru-RU" sz="2400" dirty="0"/>
              <a:t>Если все проверки прошли, то дескриптор используется.</a:t>
            </a:r>
          </a:p>
          <a:p>
            <a:pPr marL="0" indent="0">
              <a:buNone/>
            </a:pPr>
            <a:endParaRPr lang="ru-RU" sz="2400" b="1" dirty="0"/>
          </a:p>
        </p:txBody>
      </p:sp>
    </p:spTree>
    <p:extLst>
      <p:ext uri="{BB962C8B-B14F-4D97-AF65-F5344CB8AC3E}">
        <p14:creationId xmlns:p14="http://schemas.microsoft.com/office/powerpoint/2010/main" val="3936316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9.3.5</a:t>
            </a:r>
            <a:r>
              <a:rPr lang="ru-RU" sz="2400" b="1" dirty="0"/>
              <a:t>. Передача управления между уровнями </a:t>
            </a:r>
            <a:r>
              <a:rPr lang="ru-RU" sz="2400" b="1" dirty="0" smtClean="0"/>
              <a:t>привилегий</a:t>
            </a:r>
            <a:endParaRPr lang="ru-RU" sz="2400" b="1" dirty="0"/>
          </a:p>
          <a:p>
            <a:pPr marL="0" indent="0" algn="just">
              <a:buNone/>
            </a:pPr>
            <a:r>
              <a:rPr lang="ru-RU" sz="2400" dirty="0" smtClean="0"/>
              <a:t>   Теперь </a:t>
            </a:r>
            <a:r>
              <a:rPr lang="ru-RU" sz="2400" dirty="0"/>
              <a:t>возникает вопрос о том, как же осуществить передачу управления между уровнями привилегий? Необходимость такой передачи в первую очередь связана с доступом пользовательских программ к процедурам ОС, работающим на более высоком уровне привилегий. Имеется два способа решения этой проблемы: подчиненные сегменты кода и специальные дескрипторы, называемые шлюзами вызова.</a:t>
            </a:r>
            <a:endParaRPr lang="ru-RU" sz="2400" dirty="0" smtClean="0"/>
          </a:p>
        </p:txBody>
      </p:sp>
    </p:spTree>
    <p:extLst>
      <p:ext uri="{BB962C8B-B14F-4D97-AF65-F5344CB8AC3E}">
        <p14:creationId xmlns:p14="http://schemas.microsoft.com/office/powerpoint/2010/main" val="996220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600" b="1" dirty="0"/>
              <a:t>9.3.5.1. Подчиненные сегменты </a:t>
            </a:r>
            <a:r>
              <a:rPr lang="ru-RU" sz="2600" b="1" dirty="0" smtClean="0"/>
              <a:t>кода</a:t>
            </a:r>
            <a:r>
              <a:rPr lang="ru-RU" sz="2400" b="1" dirty="0" smtClean="0"/>
              <a:t>.</a:t>
            </a:r>
            <a:endParaRPr lang="ru-RU" sz="2400" b="1" dirty="0"/>
          </a:p>
          <a:p>
            <a:pPr marL="0" indent="0">
              <a:buNone/>
            </a:pPr>
            <a:r>
              <a:rPr lang="ru-RU" sz="2400" b="1" dirty="0"/>
              <a:t> </a:t>
            </a:r>
            <a:r>
              <a:rPr lang="ru-RU" sz="2400" b="1" dirty="0" smtClean="0"/>
              <a:t>  </a:t>
            </a:r>
            <a:r>
              <a:rPr lang="ru-RU" sz="2400" dirty="0" smtClean="0"/>
              <a:t>Напомним</a:t>
            </a:r>
            <a:r>
              <a:rPr lang="ru-RU" sz="2400" dirty="0"/>
              <a:t>, что в байте AR дескриптора сегмента кода есть бит C – подчинения. Если C = 1, то это подчиненный сегмент кода и защита по CPL и DPL не действует</a:t>
            </a:r>
            <a:r>
              <a:rPr lang="ru-RU" sz="2400" dirty="0" smtClean="0"/>
              <a:t>.</a:t>
            </a:r>
            <a:endParaRPr lang="ru-RU" sz="2400" dirty="0"/>
          </a:p>
          <a:p>
            <a:pPr marL="0" indent="0" algn="just">
              <a:buNone/>
            </a:pPr>
            <a:r>
              <a:rPr lang="ru-RU" sz="2400" dirty="0" smtClean="0"/>
              <a:t>   С </a:t>
            </a:r>
            <a:r>
              <a:rPr lang="ru-RU" sz="2400" dirty="0"/>
              <a:t>подчиненными сегментами кода не ассоциируется конкретный уровень привилегий, т.к. они подчиняются уровню привилегий того кода, который передает управление с помощью команд CALL или JMP. Если, например, подчиненный сегмент кода вызывает программа из кольца 3, то он работает с CPL = 3, если из кольца 0, то с CPL = 0</a:t>
            </a:r>
            <a:r>
              <a:rPr lang="ru-RU" sz="2400" dirty="0" smtClean="0"/>
              <a:t>.</a:t>
            </a:r>
            <a:endParaRPr lang="ru-RU" sz="2400" dirty="0"/>
          </a:p>
          <a:p>
            <a:pPr marL="0" indent="0" algn="just">
              <a:buNone/>
            </a:pPr>
            <a:r>
              <a:rPr lang="ru-RU" sz="2400" dirty="0" smtClean="0"/>
              <a:t>   Применительно </a:t>
            </a:r>
            <a:r>
              <a:rPr lang="ru-RU" sz="2400" dirty="0"/>
              <a:t>к подчиненному сегменту кода действует одно ограничение. Оно заключается в том, что значение DPL дескриптора подчиненного сегмента кода всегда должно быть меньше или равно текущему значению CPL. Другими словами, передача управления разрешается только во внутренне более защищенные кольца.</a:t>
            </a:r>
            <a:endParaRPr lang="ru-RU" sz="2400" dirty="0" smtClean="0"/>
          </a:p>
        </p:txBody>
      </p:sp>
    </p:spTree>
    <p:extLst>
      <p:ext uri="{BB962C8B-B14F-4D97-AF65-F5344CB8AC3E}">
        <p14:creationId xmlns:p14="http://schemas.microsoft.com/office/powerpoint/2010/main" val="503529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9.3.5.2.Шлюзы вызова.  </a:t>
            </a:r>
          </a:p>
          <a:p>
            <a:pPr marL="0" indent="0" algn="just">
              <a:buNone/>
            </a:pPr>
            <a:r>
              <a:rPr lang="ru-RU" sz="2400" b="1" dirty="0" smtClean="0"/>
              <a:t>   </a:t>
            </a:r>
            <a:r>
              <a:rPr lang="ru-RU" sz="2400" dirty="0" smtClean="0"/>
              <a:t>Для </a:t>
            </a:r>
            <a:r>
              <a:rPr lang="ru-RU" sz="2400" dirty="0"/>
              <a:t>реализации фактического изменения уровней привилегий привлекаются особые системные объекты, называемые шлюзами вызова. Напомним, что х86 имеет дескриптор для системных объектов (например, есть шлюзы задач, шлюзы прерываний). </a:t>
            </a: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smtClean="0"/>
          </a:p>
          <a:p>
            <a:pPr marL="0" indent="0" algn="just">
              <a:buNone/>
            </a:pPr>
            <a:r>
              <a:rPr lang="ru-RU" sz="2400" dirty="0" smtClean="0"/>
              <a:t>48 </a:t>
            </a:r>
            <a:r>
              <a:rPr lang="ru-RU" sz="2400" dirty="0"/>
              <a:t>разрядов в дескрипторе шлюза вызова определяют полный указатель селектор/смещение точки входа той процедуры (назначения), которой шлюз вызова передает управление. Дескриптор шлюза вызова действует как посредник между сегментами кода, находящимися на различных уровнях привилегий. Шлюзы вызова идентифицируют разрешенные точки в более привилегированном коде, которым может быть передано управление, и являются единственным средством смены уровня привилегий</a:t>
            </a:r>
            <a:r>
              <a:rPr lang="ru-RU" sz="2400" dirty="0" smtClean="0"/>
              <a:t>.</a:t>
            </a:r>
            <a:endParaRPr lang="ru-RU" sz="2400" dirty="0"/>
          </a:p>
          <a:p>
            <a:pPr marL="0" indent="0" algn="just">
              <a:buNone/>
            </a:pPr>
            <a:r>
              <a:rPr lang="ru-RU" sz="2400" dirty="0"/>
              <a:t>WC – поле счетчика дескриптора шлюза (</a:t>
            </a:r>
            <a:r>
              <a:rPr lang="ru-RU" sz="2400" dirty="0" err="1"/>
              <a:t>Word</a:t>
            </a:r>
            <a:r>
              <a:rPr lang="ru-RU" sz="2400" dirty="0"/>
              <a:t> </a:t>
            </a:r>
            <a:r>
              <a:rPr lang="ru-RU" sz="2400" dirty="0" err="1"/>
              <a:t>Count</a:t>
            </a:r>
            <a:r>
              <a:rPr lang="ru-RU" sz="2400" dirty="0"/>
              <a:t>)</a:t>
            </a:r>
            <a:endParaRPr lang="ru-RU" sz="2400" dirty="0" smtClean="0"/>
          </a:p>
        </p:txBody>
      </p:sp>
      <p:pic>
        <p:nvPicPr>
          <p:cNvPr id="2" name="Рисунок 1"/>
          <p:cNvPicPr>
            <a:picLocks noChangeAspect="1"/>
          </p:cNvPicPr>
          <p:nvPr/>
        </p:nvPicPr>
        <p:blipFill>
          <a:blip r:embed="rId2"/>
          <a:stretch>
            <a:fillRect/>
          </a:stretch>
        </p:blipFill>
        <p:spPr>
          <a:xfrm>
            <a:off x="1113515" y="2280705"/>
            <a:ext cx="9974067" cy="1019317"/>
          </a:xfrm>
          <a:prstGeom prst="rect">
            <a:avLst/>
          </a:prstGeom>
        </p:spPr>
      </p:pic>
    </p:spTree>
    <p:extLst>
      <p:ext uri="{BB962C8B-B14F-4D97-AF65-F5344CB8AC3E}">
        <p14:creationId xmlns:p14="http://schemas.microsoft.com/office/powerpoint/2010/main" val="904962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9.3.5.2.Шлюзы вызова.  </a:t>
            </a:r>
            <a:endParaRPr lang="ru-RU" sz="2400" b="1" dirty="0" smtClean="0"/>
          </a:p>
          <a:p>
            <a:pPr marL="0" indent="0" algn="just">
              <a:buNone/>
            </a:pPr>
            <a:r>
              <a:rPr lang="ru-RU" sz="2400" b="1" dirty="0" smtClean="0"/>
              <a:t>   </a:t>
            </a:r>
            <a:r>
              <a:rPr lang="ru-RU" sz="2400" dirty="0" smtClean="0"/>
              <a:t>Дескрипторы </a:t>
            </a:r>
            <a:r>
              <a:rPr lang="ru-RU" sz="2400" dirty="0"/>
              <a:t>шлюзов вызова не определяют никакого адресного пространства, поэтому в них нет полей базы и предела. Селекторы шлюзов вызова можно загружать только в сегментный регистр CS. Более того, адресовать шлюз вызова можно только с помощью команды межсегментного вызова FAR CALL. Сама команда CALL должна адресовать шлюз вызова, а не </a:t>
            </a:r>
            <a:r>
              <a:rPr lang="ru-RU" sz="2400" dirty="0" smtClean="0"/>
              <a:t>сегмент </a:t>
            </a:r>
            <a:r>
              <a:rPr lang="ru-RU" sz="2400" dirty="0"/>
              <a:t>кода </a:t>
            </a:r>
            <a:r>
              <a:rPr lang="ru-RU" sz="2400" dirty="0" smtClean="0"/>
              <a:t>подключения.</a:t>
            </a:r>
            <a:endParaRPr lang="ru-RU" sz="2400" dirty="0"/>
          </a:p>
        </p:txBody>
      </p:sp>
      <p:pic>
        <p:nvPicPr>
          <p:cNvPr id="2" name="Рисунок 1"/>
          <p:cNvPicPr>
            <a:picLocks noChangeAspect="1"/>
          </p:cNvPicPr>
          <p:nvPr/>
        </p:nvPicPr>
        <p:blipFill>
          <a:blip r:embed="rId2"/>
          <a:stretch>
            <a:fillRect/>
          </a:stretch>
        </p:blipFill>
        <p:spPr>
          <a:xfrm>
            <a:off x="3223070" y="2880853"/>
            <a:ext cx="6182588" cy="3296110"/>
          </a:xfrm>
          <a:prstGeom prst="rect">
            <a:avLst/>
          </a:prstGeom>
        </p:spPr>
      </p:pic>
    </p:spTree>
    <p:extLst>
      <p:ext uri="{BB962C8B-B14F-4D97-AF65-F5344CB8AC3E}">
        <p14:creationId xmlns:p14="http://schemas.microsoft.com/office/powerpoint/2010/main" val="10001787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9.3.5.2.Шлюзы вызова.  </a:t>
            </a:r>
            <a:endParaRPr lang="ru-RU" sz="2400" b="1" dirty="0" smtClean="0"/>
          </a:p>
          <a:p>
            <a:pPr marL="0" indent="0" algn="just">
              <a:buNone/>
            </a:pPr>
            <a:r>
              <a:rPr lang="ru-RU" sz="2400" b="1" dirty="0"/>
              <a:t>   </a:t>
            </a:r>
            <a:r>
              <a:rPr lang="ru-RU" sz="2400" dirty="0"/>
              <a:t>По существу, в команде FAR CALL, которая обращается к шлюзу вызова, имеющееся смещение игнорируется, а селектор определяет только шлюз вызова</a:t>
            </a:r>
            <a:r>
              <a:rPr lang="ru-RU" sz="2400" dirty="0" smtClean="0"/>
              <a:t>.</a:t>
            </a:r>
            <a:endParaRPr lang="ru-RU" sz="2400" dirty="0"/>
          </a:p>
          <a:p>
            <a:pPr marL="0" indent="0" algn="just">
              <a:buNone/>
            </a:pPr>
            <a:r>
              <a:rPr lang="ru-RU" sz="2400" dirty="0" smtClean="0"/>
              <a:t>   Реализованный </a:t>
            </a:r>
            <a:r>
              <a:rPr lang="ru-RU" sz="2400" dirty="0"/>
              <a:t>в х86 такой косвенный вызов привилегированных процедур имеет несколько преимуществ</a:t>
            </a:r>
            <a:r>
              <a:rPr lang="ru-RU" sz="2400" dirty="0" smtClean="0"/>
              <a:t>:</a:t>
            </a:r>
            <a:endParaRPr lang="ru-RU" sz="2400" dirty="0"/>
          </a:p>
          <a:p>
            <a:pPr marL="0" indent="0" algn="just">
              <a:buNone/>
            </a:pPr>
            <a:r>
              <a:rPr lang="ru-RU" sz="2400" dirty="0"/>
              <a:t>1.     Привилегированный код сильно защищен и вызывающие  программы не могут его разрушить. Разумеется, предполагается, что сам этот код тщательно отлажен, не содержит ошибок и не может привести к катастрофе</a:t>
            </a:r>
            <a:r>
              <a:rPr lang="ru-RU" sz="2400" dirty="0" smtClean="0"/>
              <a:t>.</a:t>
            </a:r>
            <a:endParaRPr lang="ru-RU" sz="2400" dirty="0"/>
          </a:p>
          <a:p>
            <a:pPr marL="0" indent="0" algn="just">
              <a:buNone/>
            </a:pPr>
            <a:r>
              <a:rPr lang="ru-RU" sz="2400" dirty="0"/>
              <a:t>2.     Шлюзы вызова делают код процедуры невидимым для программ на внешних уровнях привилегий</a:t>
            </a:r>
            <a:r>
              <a:rPr lang="ru-RU" sz="2400" dirty="0" smtClean="0"/>
              <a:t>.</a:t>
            </a:r>
            <a:endParaRPr lang="ru-RU" sz="2400" dirty="0"/>
          </a:p>
          <a:p>
            <a:pPr marL="0" indent="0" algn="just">
              <a:buNone/>
            </a:pPr>
            <a:r>
              <a:rPr lang="ru-RU" sz="2400" dirty="0"/>
              <a:t>3.     Так как вызывающая программа прямо адресует только шлюз, реализуемые процедурой функции можно изменять или перемещать в адресном пространстве, не затрагивая интерфейс со шлюзом.</a:t>
            </a:r>
          </a:p>
          <a:p>
            <a:pPr marL="0" indent="0">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4009350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smtClean="0"/>
              <a:t>5.3.5.3. Доступность шлюза вызова.</a:t>
            </a:r>
            <a:endParaRPr lang="ru-RU" sz="2400" b="1" dirty="0"/>
          </a:p>
          <a:p>
            <a:pPr marL="0" indent="0" algn="just">
              <a:buNone/>
            </a:pPr>
            <a:r>
              <a:rPr lang="ru-RU" sz="2400" dirty="0"/>
              <a:t>Шлюзы вызова имеют определенное ограничение на использование. При этом </a:t>
            </a:r>
            <a:r>
              <a:rPr lang="ru-RU" sz="2400" dirty="0" smtClean="0"/>
              <a:t>учитывается</a:t>
            </a:r>
            <a:endParaRPr lang="ru-RU" sz="2400" dirty="0"/>
          </a:p>
          <a:p>
            <a:pPr marL="0" indent="0" algn="just">
              <a:buNone/>
            </a:pPr>
            <a:r>
              <a:rPr lang="ru-RU" sz="2400" dirty="0"/>
              <a:t>1.     значение DPL самого шлюза вызова</a:t>
            </a:r>
            <a:r>
              <a:rPr lang="ru-RU" sz="2400" dirty="0" smtClean="0"/>
              <a:t>;</a:t>
            </a:r>
            <a:endParaRPr lang="ru-RU" sz="2400" dirty="0"/>
          </a:p>
          <a:p>
            <a:pPr marL="0" indent="0" algn="just">
              <a:buNone/>
            </a:pPr>
            <a:r>
              <a:rPr lang="ru-RU" sz="2400" dirty="0"/>
              <a:t>2.     значение DPL дескриптора вызываемого (целевого) сегмента кода</a:t>
            </a:r>
            <a:r>
              <a:rPr lang="ru-RU" sz="2400" dirty="0" smtClean="0"/>
              <a:t>;</a:t>
            </a:r>
            <a:endParaRPr lang="ru-RU" sz="2400" dirty="0"/>
          </a:p>
          <a:p>
            <a:pPr marL="0" indent="0" algn="just">
              <a:buNone/>
            </a:pPr>
            <a:r>
              <a:rPr lang="ru-RU" sz="2400" dirty="0"/>
              <a:t>3.     значение RPL селектора в команде FAR CALL</a:t>
            </a:r>
            <a:r>
              <a:rPr lang="ru-RU" sz="2400" dirty="0" smtClean="0"/>
              <a:t>;</a:t>
            </a:r>
            <a:endParaRPr lang="ru-RU" sz="2400" dirty="0"/>
          </a:p>
          <a:p>
            <a:pPr marL="0" indent="0" algn="just">
              <a:buNone/>
            </a:pPr>
            <a:r>
              <a:rPr lang="ru-RU" sz="2400" dirty="0"/>
              <a:t>4.     значение CPL  текущей (вызывающей) программы</a:t>
            </a:r>
            <a:r>
              <a:rPr lang="ru-RU" sz="2400" dirty="0" smtClean="0"/>
              <a:t>.</a:t>
            </a:r>
            <a:endParaRPr lang="ru-RU" sz="2400" dirty="0"/>
          </a:p>
          <a:p>
            <a:pPr marL="0" indent="0" algn="just">
              <a:buNone/>
            </a:pPr>
            <a:r>
              <a:rPr lang="ru-RU" sz="2400" dirty="0"/>
              <a:t>Правило разрешения вызова через шлюз принимает вид</a:t>
            </a:r>
            <a:r>
              <a:rPr lang="ru-RU" sz="2400" dirty="0" smtClean="0"/>
              <a:t>:</a:t>
            </a:r>
            <a:endParaRPr lang="ru-RU" sz="2400" dirty="0"/>
          </a:p>
          <a:p>
            <a:pPr marL="0" indent="0" algn="ctr">
              <a:buNone/>
            </a:pPr>
            <a:r>
              <a:rPr lang="ru-RU" sz="2400" b="1" i="1" dirty="0"/>
              <a:t>DPL</a:t>
            </a:r>
            <a:r>
              <a:rPr lang="ru-RU" sz="2400" i="1" dirty="0"/>
              <a:t> </a:t>
            </a:r>
            <a:r>
              <a:rPr lang="ru-RU" sz="2400" dirty="0"/>
              <a:t>целевого сегмента </a:t>
            </a:r>
            <a:r>
              <a:rPr lang="ru-RU" sz="2400" i="1" dirty="0"/>
              <a:t>≤ </a:t>
            </a:r>
            <a:r>
              <a:rPr lang="ru-RU" sz="2400" i="1" dirty="0" err="1"/>
              <a:t>max</a:t>
            </a:r>
            <a:r>
              <a:rPr lang="ru-RU" sz="2400" i="1" dirty="0"/>
              <a:t>(</a:t>
            </a:r>
            <a:r>
              <a:rPr lang="ru-RU" sz="2400" b="1" i="1" dirty="0"/>
              <a:t>RPL,CPL</a:t>
            </a:r>
            <a:r>
              <a:rPr lang="ru-RU" sz="2400" i="1" dirty="0"/>
              <a:t>) ≤  </a:t>
            </a:r>
            <a:r>
              <a:rPr lang="ru-RU" sz="2400" b="1" i="1" dirty="0"/>
              <a:t>DPL</a:t>
            </a:r>
            <a:r>
              <a:rPr lang="ru-RU" sz="2400" i="1" dirty="0"/>
              <a:t> </a:t>
            </a:r>
            <a:r>
              <a:rPr lang="ru-RU" sz="2400" dirty="0"/>
              <a:t>шлюза</a:t>
            </a:r>
            <a:r>
              <a:rPr lang="ru-RU" sz="2400" i="1" dirty="0"/>
              <a:t>.</a:t>
            </a:r>
          </a:p>
          <a:p>
            <a:pPr marL="0" indent="0" algn="just">
              <a:buNone/>
            </a:pPr>
            <a:r>
              <a:rPr lang="ru-RU" sz="2400" dirty="0"/>
              <a:t> Таким образом, сами шлюзы должны иметь уровень привилегий не выше текущего кода, а целевой сегмент – не ниже текущего кода</a:t>
            </a:r>
            <a:r>
              <a:rPr lang="ru-RU" sz="2400" dirty="0" smtClean="0"/>
              <a:t>.</a:t>
            </a:r>
            <a:endParaRPr lang="ru-RU" sz="2400" dirty="0"/>
          </a:p>
        </p:txBody>
      </p:sp>
    </p:spTree>
    <p:extLst>
      <p:ext uri="{BB962C8B-B14F-4D97-AF65-F5344CB8AC3E}">
        <p14:creationId xmlns:p14="http://schemas.microsoft.com/office/powerpoint/2010/main" val="3949469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400" b="1" dirty="0"/>
              <a:t>5.3.5.3. Доступность шлюза вызова.</a:t>
            </a:r>
          </a:p>
          <a:p>
            <a:pPr marL="0" indent="0" algn="just">
              <a:buNone/>
            </a:pPr>
            <a:r>
              <a:rPr lang="ru-RU" sz="2400" dirty="0" smtClean="0"/>
              <a:t>Например</a:t>
            </a:r>
            <a:r>
              <a:rPr lang="ru-RU" sz="2400" dirty="0"/>
              <a:t>,  если процессор выполняет PL2 – программу (СPL=2), и ей требуется вызвать PL0-процедуру, (целевой DPL=0), необходимо использовать дескриптор шлюза со значением DPL равным 2 или 3.</a:t>
            </a:r>
          </a:p>
          <a:p>
            <a:pPr marL="0" indent="0" algn="just">
              <a:buNone/>
            </a:pPr>
            <a:r>
              <a:rPr lang="ru-RU" sz="2400" dirty="0"/>
              <a:t>Суммарные правила для использования шлюза вызова имеют следующий вид:</a:t>
            </a:r>
          </a:p>
          <a:p>
            <a:pPr marL="0" indent="0" algn="just">
              <a:buNone/>
            </a:pPr>
            <a:r>
              <a:rPr lang="ru-RU" sz="2400" dirty="0"/>
              <a:t>1.     значение DPL шлюза вызова должно быть больше или равно значению текущего уровня привилегий CPL;</a:t>
            </a:r>
          </a:p>
          <a:p>
            <a:pPr marL="0" indent="0" algn="just">
              <a:buNone/>
            </a:pPr>
            <a:r>
              <a:rPr lang="ru-RU" sz="2400" dirty="0"/>
              <a:t>2.     значение DPL шлюза вызова должно быть больше или равно значению поля RPL селектора шлюза;</a:t>
            </a:r>
          </a:p>
          <a:p>
            <a:pPr marL="0" indent="0" algn="just">
              <a:buNone/>
            </a:pPr>
            <a:r>
              <a:rPr lang="ru-RU" sz="2400" dirty="0"/>
              <a:t>3.     значение DPL шлюза вызова должно быть больше или равно значению DPL целевого сегмента кода;</a:t>
            </a:r>
          </a:p>
          <a:p>
            <a:pPr marL="0" indent="0" algn="just">
              <a:buNone/>
            </a:pPr>
            <a:r>
              <a:rPr lang="ru-RU" sz="2400" dirty="0"/>
              <a:t>4.     значение DPL целевого сегмента кода должно быть меньше или равно значению текущего уровня привилегий CPL.</a:t>
            </a:r>
          </a:p>
          <a:p>
            <a:pPr marL="0" indent="0">
              <a:buNone/>
            </a:pPr>
            <a:endParaRPr lang="ru-RU" sz="2400" b="1" dirty="0" smtClean="0"/>
          </a:p>
          <a:p>
            <a:pPr marL="0" indent="0" algn="just">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188457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7546" y="518615"/>
            <a:ext cx="11546006" cy="5658348"/>
          </a:xfrm>
        </p:spPr>
        <p:txBody>
          <a:bodyPr>
            <a:noAutofit/>
          </a:bodyPr>
          <a:lstStyle/>
          <a:p>
            <a:pPr marL="0" indent="0" algn="just">
              <a:buNone/>
            </a:pPr>
            <a:r>
              <a:rPr lang="ru-RU" sz="2400" dirty="0" smtClean="0"/>
              <a:t>   Отметим следующие варианты защиты при различных операциях с памятью:</a:t>
            </a:r>
          </a:p>
          <a:p>
            <a:pPr marL="0" indent="0" algn="just">
              <a:buNone/>
            </a:pPr>
            <a:r>
              <a:rPr lang="ru-RU" sz="2400" dirty="0" smtClean="0"/>
              <a:t>1. задается отношение к областям памяти чужой программы, определяющее, относится защита только к операции записи или к любому обращению к памяти;</a:t>
            </a:r>
          </a:p>
          <a:p>
            <a:pPr marL="0" indent="0" algn="just">
              <a:buNone/>
            </a:pPr>
            <a:r>
              <a:rPr lang="ru-RU" sz="2400" dirty="0" smtClean="0"/>
              <a:t>2.  задается одно из следующих отношений к области памяти собственной программы:</a:t>
            </a:r>
          </a:p>
          <a:p>
            <a:pPr marL="0" indent="0" algn="just">
              <a:buNone/>
            </a:pPr>
            <a:r>
              <a:rPr lang="ru-RU" sz="2400" dirty="0" smtClean="0"/>
              <a:t>·        разрешается полный доступ к данному блоку памяти;</a:t>
            </a:r>
          </a:p>
          <a:p>
            <a:pPr marL="0" indent="0" algn="just">
              <a:buNone/>
            </a:pPr>
            <a:r>
              <a:rPr lang="ru-RU" sz="2400" dirty="0" smtClean="0"/>
              <a:t>·        разрешается только считывание;</a:t>
            </a:r>
          </a:p>
          <a:p>
            <a:pPr marL="0" indent="0" algn="just">
              <a:buNone/>
            </a:pPr>
            <a:r>
              <a:rPr lang="ru-RU" sz="2400" dirty="0" smtClean="0"/>
              <a:t>·        разрешается обращение только через счетчик команд;</a:t>
            </a:r>
          </a:p>
          <a:p>
            <a:pPr marL="0" indent="0" algn="just">
              <a:buNone/>
            </a:pPr>
            <a:r>
              <a:rPr lang="ru-RU" sz="2400" dirty="0" smtClean="0"/>
              <a:t>·        разрешается обращение за исключением счетчика команд.</a:t>
            </a:r>
          </a:p>
          <a:p>
            <a:pPr marL="0" indent="0" algn="just">
              <a:buNone/>
            </a:pPr>
            <a:r>
              <a:rPr lang="ru-RU" sz="2400" dirty="0" smtClean="0"/>
              <a:t>   Если нарушается защита памяти, исполнение программы приостанавливается и вырабатывается запрос прерывания по нарушению защиты памяти.</a:t>
            </a:r>
          </a:p>
          <a:p>
            <a:pPr marL="0" indent="0" algn="just">
              <a:buNone/>
            </a:pPr>
            <a:r>
              <a:rPr lang="ru-RU" sz="2400" dirty="0" smtClean="0"/>
              <a:t>   Защита отдельных ячеек памяти. С каждой ячейкой памяти связывается дополнительная информация о защите, например, в простейшем случае это может быть один бит, указывающий можно ли в данную ячейку записывать информацию или нет.</a:t>
            </a:r>
            <a:endParaRPr lang="ru-RU" sz="2400" dirty="0"/>
          </a:p>
        </p:txBody>
      </p:sp>
    </p:spTree>
    <p:extLst>
      <p:ext uri="{BB962C8B-B14F-4D97-AF65-F5344CB8AC3E}">
        <p14:creationId xmlns:p14="http://schemas.microsoft.com/office/powerpoint/2010/main" val="902565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smtClean="0"/>
              <a:t>5.2.5.4</a:t>
            </a:r>
            <a:r>
              <a:rPr lang="ru-RU" sz="2600" b="1" dirty="0"/>
              <a:t>. Переключение стека</a:t>
            </a:r>
            <a:r>
              <a:rPr lang="ru-RU" sz="2400" b="1" dirty="0" smtClean="0"/>
              <a:t>.</a:t>
            </a:r>
          </a:p>
          <a:p>
            <a:pPr marL="0" indent="0" algn="just">
              <a:buNone/>
            </a:pPr>
            <a:r>
              <a:rPr lang="ru-RU" sz="2400" dirty="0"/>
              <a:t>Необходимость переключения стека диктуется двумя основными причинами</a:t>
            </a:r>
            <a:r>
              <a:rPr lang="ru-RU" sz="2400" dirty="0" smtClean="0"/>
              <a:t>:</a:t>
            </a:r>
            <a:endParaRPr lang="ru-RU" sz="2400" dirty="0"/>
          </a:p>
          <a:p>
            <a:pPr marL="0" indent="0" algn="just">
              <a:buNone/>
            </a:pPr>
            <a:r>
              <a:rPr lang="ru-RU" sz="2400" dirty="0" smtClean="0"/>
              <a:t>1.  вызываемая </a:t>
            </a:r>
            <a:r>
              <a:rPr lang="ru-RU" sz="2400" dirty="0"/>
              <a:t>процедура должна защищаться от возможного переполнения стека, возникающего в том случае, если вызывающая программа распределила недостаточное стековое пространство;</a:t>
            </a:r>
          </a:p>
          <a:p>
            <a:pPr marL="0" indent="0" algn="just">
              <a:buNone/>
            </a:pPr>
            <a:r>
              <a:rPr lang="ru-RU" sz="2400" dirty="0" smtClean="0"/>
              <a:t>2.  сегмент</a:t>
            </a:r>
            <a:r>
              <a:rPr lang="ru-RU" sz="2400" dirty="0"/>
              <a:t> стека, используемый более привилегированной процедурой, может быть разрушен менее привилегированными программами, разделяющими стек с программой, осуществляющей вызов через шлюз</a:t>
            </a:r>
            <a:r>
              <a:rPr lang="ru-RU" sz="2400" dirty="0" smtClean="0"/>
              <a:t>.</a:t>
            </a:r>
          </a:p>
          <a:p>
            <a:pPr marL="0" indent="0" algn="just">
              <a:buNone/>
            </a:pPr>
            <a:r>
              <a:rPr lang="ru-RU" sz="2400" dirty="0" smtClean="0"/>
              <a:t>   Необходимость </a:t>
            </a:r>
            <a:r>
              <a:rPr lang="ru-RU" sz="2400" dirty="0"/>
              <a:t>переключения стека ставит вопрос о том, где взять указатель для регистров SS:ESP нового стека. Для этого придется привлечь еще один специальный сегментный дескриптор, который определяет сегмент состояния задачи TSS, ассоциируемый  с каждой задачей (программой). </a:t>
            </a:r>
          </a:p>
          <a:p>
            <a:pPr marL="0" indent="0" algn="just">
              <a:buNone/>
            </a:pPr>
            <a:r>
              <a:rPr lang="ru-RU" sz="2400" dirty="0" smtClean="0"/>
              <a:t>   В </a:t>
            </a:r>
            <a:r>
              <a:rPr lang="ru-RU" sz="2400" dirty="0"/>
              <a:t>сегменте TSS находятся селек­торы сегмента и указатели стека для уров­ней привилегий 0, 1 и 2. Пара SS:ESP для уровня 3 не нужны, т.к. не существует вызова, в котором вы­зы­вающая программа менее при­ви­ле­ги­рованна, чем  вызвавшая в кольце 3.</a:t>
            </a:r>
          </a:p>
          <a:p>
            <a:pPr marL="0" indent="0">
              <a:buNone/>
            </a:pP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3185280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20000"/>
          </a:bodyPr>
          <a:lstStyle/>
          <a:p>
            <a:pPr marL="0" indent="0">
              <a:buNone/>
            </a:pPr>
            <a:r>
              <a:rPr lang="ru-RU" sz="2600" b="1" dirty="0"/>
              <a:t>5.2.5.4. Переключение стека </a:t>
            </a:r>
            <a:endParaRPr lang="ru-RU" sz="2600" b="1" dirty="0" smtClean="0"/>
          </a:p>
          <a:p>
            <a:pPr marL="0" indent="0">
              <a:buNone/>
            </a:pPr>
            <a:r>
              <a:rPr lang="ru-RU" sz="2400" b="1" dirty="0" smtClean="0"/>
              <a:t>   </a:t>
            </a:r>
            <a:r>
              <a:rPr lang="ru-RU" sz="2400" dirty="0" smtClean="0"/>
              <a:t>После </a:t>
            </a:r>
            <a:r>
              <a:rPr lang="ru-RU" sz="2400" dirty="0"/>
              <a:t>успешного прохождения командой CALL шлюза вызова без нарушений правил защиты, процессор должен начать работать с новым стеком. Для этого в регистры SS:ESP из сегмента TSS загружаются селектор сегмента и указатель стека, соответствующий новому уровню привилегий. Например, если вызвана PL1 – процедура, в регистры  SS:ESP загружаются значения SS1 и ESP1</a:t>
            </a:r>
            <a:r>
              <a:rPr lang="ru-RU" sz="2400" dirty="0" smtClean="0"/>
              <a:t>.</a:t>
            </a:r>
            <a:endParaRPr lang="ru-RU" sz="2400" dirty="0"/>
          </a:p>
          <a:p>
            <a:pPr marL="0" indent="0">
              <a:buNone/>
            </a:pPr>
            <a:r>
              <a:rPr lang="ru-RU" sz="2400" dirty="0" smtClean="0"/>
              <a:t>   После </a:t>
            </a:r>
            <a:r>
              <a:rPr lang="ru-RU" sz="2400" dirty="0"/>
              <a:t>загрузки регистров SS:ESP для адресации нового стека процессор сразу же включает в новый стек старые селектор сегмента и указатель стека, которые адресуют вершину старого стека. Затем процессор анализирует поле счетчика WC дескриптора шлюза вызова и автоматически копирует из старого стека в новый указанное число двойных слов. Они представляют собой параметры, передаваемые вызываемой процедуре. Эти параметры размещаются в новом стеке так же, как и в старом. Наконец, в новый стек включается адрес возврата CS:EIP. Таким образом, после осуществления этих действий новый стек выглядит точно так же, как будто во внутреннем кольце произведено включение в стек параметров и выполнена команда FAR </a:t>
            </a:r>
            <a:r>
              <a:rPr lang="ru-RU" sz="2400" dirty="0" smtClean="0"/>
              <a:t>CALL.</a:t>
            </a:r>
            <a:endParaRPr lang="ru-RU" sz="2400" dirty="0"/>
          </a:p>
          <a:p>
            <a:pPr marL="0" indent="0">
              <a:buNone/>
            </a:pPr>
            <a:r>
              <a:rPr lang="ru-RU" sz="2400" dirty="0" smtClean="0"/>
              <a:t>   Начальные </a:t>
            </a:r>
            <a:r>
              <a:rPr lang="ru-RU" sz="2400" dirty="0"/>
              <a:t>значения SS:ESP для трех уровней привилегий в TSS только считываются и никогда не изменяются при работе процессора.</a:t>
            </a:r>
            <a:endParaRPr lang="ru-RU" sz="2400" dirty="0" smtClean="0"/>
          </a:p>
          <a:p>
            <a:pPr marL="0" indent="0" algn="just">
              <a:buNone/>
            </a:pPr>
            <a:r>
              <a:rPr lang="ru-RU" sz="3800" dirty="0" smtClean="0"/>
              <a:t>   </a:t>
            </a: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1774994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5.2.5.4. Переключение стека </a:t>
            </a:r>
            <a:endParaRPr lang="ru-RU" sz="2400" b="1" dirty="0" smtClean="0"/>
          </a:p>
          <a:p>
            <a:pPr marL="0" indent="0" algn="just">
              <a:buNone/>
            </a:pPr>
            <a:r>
              <a:rPr lang="ru-RU" sz="2000" dirty="0"/>
              <a:t>  Для инициирования выполнения вызванной процедуры остается только загрузить значения селектора и смещения из дескриптора шлюза вызова в регистры CS:EIP.</a:t>
            </a:r>
            <a:endParaRPr lang="ru-RU" sz="2000" b="1" dirty="0"/>
          </a:p>
          <a:p>
            <a:pPr marL="0" indent="0">
              <a:buNone/>
            </a:pPr>
            <a:r>
              <a:rPr lang="ru-RU" sz="2400" b="1" dirty="0"/>
              <a:t> </a:t>
            </a:r>
            <a:endParaRPr lang="ru-RU" sz="2400" dirty="0"/>
          </a:p>
        </p:txBody>
      </p:sp>
      <p:pic>
        <p:nvPicPr>
          <p:cNvPr id="2" name="Рисунок 1"/>
          <p:cNvPicPr>
            <a:picLocks noChangeAspect="1"/>
          </p:cNvPicPr>
          <p:nvPr/>
        </p:nvPicPr>
        <p:blipFill>
          <a:blip r:embed="rId2"/>
          <a:stretch>
            <a:fillRect/>
          </a:stretch>
        </p:blipFill>
        <p:spPr>
          <a:xfrm>
            <a:off x="1893765" y="2168547"/>
            <a:ext cx="8413568" cy="4008416"/>
          </a:xfrm>
          <a:prstGeom prst="rect">
            <a:avLst/>
          </a:prstGeom>
        </p:spPr>
      </p:pic>
    </p:spTree>
    <p:extLst>
      <p:ext uri="{BB962C8B-B14F-4D97-AF65-F5344CB8AC3E}">
        <p14:creationId xmlns:p14="http://schemas.microsoft.com/office/powerpoint/2010/main" val="2834948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lnSpcReduction="10000"/>
          </a:bodyPr>
          <a:lstStyle/>
          <a:p>
            <a:pPr marL="0" indent="0">
              <a:buNone/>
            </a:pPr>
            <a:r>
              <a:rPr lang="ru-RU" sz="2400" b="1" dirty="0"/>
              <a:t>5.2.5.4. Переключение стека </a:t>
            </a:r>
            <a:endParaRPr lang="ru-RU" sz="2400" b="1" dirty="0" smtClean="0"/>
          </a:p>
          <a:p>
            <a:pPr marL="0" indent="0" algn="just">
              <a:buNone/>
            </a:pPr>
            <a:r>
              <a:rPr lang="ru-RU" sz="2000" dirty="0" smtClean="0"/>
              <a:t>   </a:t>
            </a:r>
            <a:r>
              <a:rPr lang="ru-RU" sz="2400" dirty="0" smtClean="0"/>
              <a:t>При </a:t>
            </a:r>
            <a:r>
              <a:rPr lang="ru-RU" sz="2400" dirty="0"/>
              <a:t>переключении стека процессор осуществляет следующие защитные проверки</a:t>
            </a:r>
            <a:r>
              <a:rPr lang="ru-RU" sz="2400" dirty="0" smtClean="0"/>
              <a:t>:</a:t>
            </a:r>
            <a:endParaRPr lang="ru-RU" sz="2400" dirty="0"/>
          </a:p>
          <a:p>
            <a:pPr marL="0" indent="0" algn="just">
              <a:buNone/>
            </a:pPr>
            <a:r>
              <a:rPr lang="ru-RU" sz="2400" dirty="0"/>
              <a:t>1.       контролирует задание правильного указателя стека для более привилегированного уровня</a:t>
            </a:r>
            <a:r>
              <a:rPr lang="ru-RU" sz="2400" dirty="0" smtClean="0"/>
              <a:t>;</a:t>
            </a:r>
            <a:endParaRPr lang="ru-RU" sz="2400" dirty="0"/>
          </a:p>
          <a:p>
            <a:pPr marL="0" indent="0" algn="just">
              <a:buNone/>
            </a:pPr>
            <a:r>
              <a:rPr lang="ru-RU" sz="2400" dirty="0"/>
              <a:t>2.       проверяет нахождение сегмента стека на правильном уровне привилегий (например, селектор SS0 должен адресовать сегмент на уровне 0 и иметь поле RPL=0</a:t>
            </a:r>
            <a:r>
              <a:rPr lang="ru-RU" sz="2400" dirty="0" smtClean="0"/>
              <a:t>);</a:t>
            </a:r>
            <a:endParaRPr lang="ru-RU" sz="2400" dirty="0"/>
          </a:p>
          <a:p>
            <a:pPr marL="0" indent="0" algn="just">
              <a:buNone/>
            </a:pPr>
            <a:r>
              <a:rPr lang="ru-RU" sz="2400" dirty="0"/>
              <a:t>3.       убеждается в том, что в новом стеке достаточно места для старого указателя стека (8 байт), копируемых параметров (0-128 байт), адреса возврата (8 байт) и тех локальных переменных, которые может включать в стек вызываемая процедура</a:t>
            </a:r>
            <a:r>
              <a:rPr lang="ru-RU" sz="2400" dirty="0" smtClean="0"/>
              <a:t>;</a:t>
            </a:r>
            <a:endParaRPr lang="ru-RU" sz="2400" dirty="0"/>
          </a:p>
          <a:p>
            <a:pPr marL="0" indent="0" algn="just">
              <a:buNone/>
            </a:pPr>
            <a:r>
              <a:rPr lang="ru-RU" sz="2400" dirty="0"/>
              <a:t>Привилегированная процедура осуществляет возврат при помощи команд FAR RET, FAR </a:t>
            </a:r>
            <a:r>
              <a:rPr lang="ru-RU" sz="2400" dirty="0" err="1"/>
              <a:t>RETn</a:t>
            </a:r>
            <a:r>
              <a:rPr lang="ru-RU" sz="2400" dirty="0"/>
              <a:t>. При этом происходит обратное переключение стека и удаление параметров из обоих стеков.</a:t>
            </a:r>
            <a:endParaRPr lang="ru-RU" sz="2400" b="1" dirty="0"/>
          </a:p>
          <a:p>
            <a:pPr marL="0" indent="0">
              <a:buNone/>
            </a:pPr>
            <a:r>
              <a:rPr lang="ru-RU" sz="2400" b="1" dirty="0"/>
              <a:t> </a:t>
            </a:r>
            <a:endParaRPr lang="ru-RU" sz="2400" dirty="0"/>
          </a:p>
        </p:txBody>
      </p:sp>
    </p:spTree>
    <p:extLst>
      <p:ext uri="{BB962C8B-B14F-4D97-AF65-F5344CB8AC3E}">
        <p14:creationId xmlns:p14="http://schemas.microsoft.com/office/powerpoint/2010/main" val="41769667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a:bodyPr>
          <a:lstStyle/>
          <a:p>
            <a:pPr marL="0" indent="0">
              <a:buNone/>
            </a:pPr>
            <a:r>
              <a:rPr lang="ru-RU" sz="2400" b="1" dirty="0"/>
              <a:t>9.4. Виртуальная память </a:t>
            </a:r>
            <a:r>
              <a:rPr lang="ru-RU" sz="2400" b="1" dirty="0" err="1"/>
              <a:t>UltraSPARC</a:t>
            </a:r>
            <a:r>
              <a:rPr lang="ru-RU" sz="2400" b="1" dirty="0"/>
              <a:t> </a:t>
            </a:r>
            <a:r>
              <a:rPr lang="ru-RU" sz="2400" b="1" dirty="0" smtClean="0"/>
              <a:t>III</a:t>
            </a:r>
          </a:p>
          <a:p>
            <a:pPr marL="0" indent="0" algn="just">
              <a:buNone/>
            </a:pPr>
            <a:r>
              <a:rPr lang="ru-RU" sz="1800" b="1" dirty="0" smtClean="0"/>
              <a:t>   </a:t>
            </a:r>
            <a:r>
              <a:rPr lang="ru-RU" sz="2000" dirty="0" err="1" smtClean="0"/>
              <a:t>UltraSparc</a:t>
            </a:r>
            <a:r>
              <a:rPr lang="ru-RU" sz="2000" dirty="0" smtClean="0"/>
              <a:t> </a:t>
            </a:r>
            <a:r>
              <a:rPr lang="ru-RU" sz="2000" dirty="0"/>
              <a:t>II – это 64-разрядная машина, которая поддерживает виртуальную память со страничной организацией и с 64-битными виртуальными адресами. Однако, по ряду причин программы не могут использовать полное 64-битное виртуальное адресное пространство. Допустимая виртуальная память делится на две зоны по 243 байтов каждая, одна из которых находится в верхней части виртуального адресного пространства, а другая – в нижней. Между ними находится «дырка», содержащая адреса, которые не используются</a:t>
            </a:r>
            <a:r>
              <a:rPr lang="ru-RU" sz="2000" dirty="0" smtClean="0"/>
              <a:t>.</a:t>
            </a:r>
            <a:endParaRPr lang="ru-RU" sz="2000" dirty="0"/>
          </a:p>
          <a:p>
            <a:pPr marL="0" indent="0" algn="just">
              <a:buNone/>
            </a:pPr>
            <a:r>
              <a:rPr lang="ru-RU" sz="2000" dirty="0" smtClean="0"/>
              <a:t>   Максимальная </a:t>
            </a:r>
            <a:r>
              <a:rPr lang="ru-RU" sz="2000" dirty="0"/>
              <a:t>физическая память компьютера </a:t>
            </a:r>
            <a:r>
              <a:rPr lang="ru-RU" sz="2000" dirty="0" err="1"/>
              <a:t>UltraSPARC</a:t>
            </a:r>
            <a:r>
              <a:rPr lang="ru-RU" sz="2000" dirty="0"/>
              <a:t> III составляет 241 байт (2200 Гбайт). Поддерживается четыре размера страниц: 8, 64, 512 Кбайт и 4 </a:t>
            </a:r>
            <a:r>
              <a:rPr lang="ru-RU" sz="2000" dirty="0" err="1"/>
              <a:t>Мбайта</a:t>
            </a:r>
            <a:r>
              <a:rPr lang="ru-RU" sz="2000" dirty="0"/>
              <a:t>.</a:t>
            </a:r>
          </a:p>
          <a:p>
            <a:pPr marL="0" indent="0">
              <a:buNone/>
            </a:pPr>
            <a:r>
              <a:rPr lang="ru-RU" sz="2400" b="1" dirty="0"/>
              <a:t> </a:t>
            </a:r>
            <a:endParaRPr lang="ru-RU" sz="2400" dirty="0"/>
          </a:p>
        </p:txBody>
      </p:sp>
      <p:pic>
        <p:nvPicPr>
          <p:cNvPr id="4" name="Рисунок 3"/>
          <p:cNvPicPr>
            <a:picLocks noChangeAspect="1"/>
          </p:cNvPicPr>
          <p:nvPr/>
        </p:nvPicPr>
        <p:blipFill>
          <a:blip r:embed="rId2"/>
          <a:stretch>
            <a:fillRect/>
          </a:stretch>
        </p:blipFill>
        <p:spPr>
          <a:xfrm>
            <a:off x="580041" y="3444146"/>
            <a:ext cx="11041016" cy="2972215"/>
          </a:xfrm>
          <a:prstGeom prst="rect">
            <a:avLst/>
          </a:prstGeom>
        </p:spPr>
      </p:pic>
    </p:spTree>
    <p:extLst>
      <p:ext uri="{BB962C8B-B14F-4D97-AF65-F5344CB8AC3E}">
        <p14:creationId xmlns:p14="http://schemas.microsoft.com/office/powerpoint/2010/main" val="1530342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9.4. Виртуальная память </a:t>
            </a:r>
            <a:r>
              <a:rPr lang="ru-RU" sz="2600" b="1" dirty="0" err="1"/>
              <a:t>UltraSPARC</a:t>
            </a:r>
            <a:r>
              <a:rPr lang="ru-RU" sz="2600" b="1" dirty="0"/>
              <a:t> III</a:t>
            </a:r>
          </a:p>
          <a:p>
            <a:pPr marL="0" indent="0" algn="just">
              <a:buNone/>
            </a:pPr>
            <a:r>
              <a:rPr lang="ru-RU" sz="2400" b="1" dirty="0"/>
              <a:t> </a:t>
            </a:r>
            <a:r>
              <a:rPr lang="ru-RU" sz="2400" b="1" dirty="0" smtClean="0"/>
              <a:t>  </a:t>
            </a:r>
            <a:r>
              <a:rPr lang="ru-RU" sz="2400" dirty="0" smtClean="0"/>
              <a:t>Из-за </a:t>
            </a:r>
            <a:r>
              <a:rPr lang="ru-RU" sz="2400" dirty="0"/>
              <a:t>огромного виртуального адресного пространства обычная таблица страниц (как в </a:t>
            </a:r>
            <a:r>
              <a:rPr lang="ru-RU" sz="2400" dirty="0" err="1"/>
              <a:t>Pentium</a:t>
            </a:r>
            <a:r>
              <a:rPr lang="ru-RU" sz="2400" dirty="0"/>
              <a:t> II) не будет практичной. Здесь применяется следующий подход. Устройство управления памятью содержит таблицу TLB (</a:t>
            </a:r>
            <a:r>
              <a:rPr lang="ru-RU" sz="2400" dirty="0" err="1"/>
              <a:t>Translation</a:t>
            </a:r>
            <a:r>
              <a:rPr lang="ru-RU" sz="2400" dirty="0"/>
              <a:t> </a:t>
            </a:r>
            <a:r>
              <a:rPr lang="ru-RU" sz="2400" dirty="0" err="1"/>
              <a:t>Lookaside</a:t>
            </a:r>
            <a:r>
              <a:rPr lang="ru-RU" sz="2400" dirty="0"/>
              <a:t> </a:t>
            </a:r>
            <a:r>
              <a:rPr lang="ru-RU" sz="2400" dirty="0" err="1"/>
              <a:t>Buffer</a:t>
            </a:r>
            <a:r>
              <a:rPr lang="ru-RU" sz="2400" dirty="0"/>
              <a:t> – буфер быстрого преобразования адреса). Эта таблица отображает номера виртуальных страниц в номера физических страничных кадров. Для страниц размером в 8 К существует 231 номеров виртуальных страниц, все одновременно не могут быть отображены.</a:t>
            </a:r>
          </a:p>
          <a:p>
            <a:pPr marL="0" indent="0" algn="just">
              <a:buNone/>
            </a:pPr>
            <a:endParaRPr lang="ru-RU" sz="2400" dirty="0"/>
          </a:p>
          <a:p>
            <a:pPr marL="0" indent="0" algn="just">
              <a:buNone/>
            </a:pPr>
            <a:r>
              <a:rPr lang="ru-RU" sz="2400" dirty="0" smtClean="0"/>
              <a:t>   Поэтому </a:t>
            </a:r>
            <a:r>
              <a:rPr lang="ru-RU" sz="2400" dirty="0"/>
              <a:t>TLB содержит только номера самых последних используемых виртуальных страниц. Страницы команд и страницы данных рассматриваются отдельно. Для каждой из этих категорий в TLB включены номера 64 последних используемых виртуальных страниц. Каждый элемент буфера включает номер виртуальной страницы и соответствующий номер физического страничного кадра. Когда номер процесса вызывает его контекст, виртуальный адрес в этом контексте передается в контроллер управления памятью, он с помощью специальной схемы сравнивает номер виртуальной страницы со всеми элементами буфера быстрого преобразования адреса TLB для данного контекста одновременно. Если обнаружится совпадение, номер страничного кадра в этом элементе буфера соединяется со смещением, взятым из виртуального адреса, что бы  получить 41-битный физический адрес и обработать некоторые флаги. Буфер быстрого</a:t>
            </a:r>
            <a:endParaRPr lang="ru-RU" sz="2400" dirty="0" smtClean="0"/>
          </a:p>
        </p:txBody>
      </p:sp>
    </p:spTree>
    <p:extLst>
      <p:ext uri="{BB962C8B-B14F-4D97-AF65-F5344CB8AC3E}">
        <p14:creationId xmlns:p14="http://schemas.microsoft.com/office/powerpoint/2010/main" val="4227572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59558" y="423081"/>
            <a:ext cx="11081982" cy="5753882"/>
          </a:xfrm>
        </p:spPr>
        <p:txBody>
          <a:bodyPr>
            <a:normAutofit fontScale="92500" lnSpcReduction="10000"/>
          </a:bodyPr>
          <a:lstStyle/>
          <a:p>
            <a:pPr marL="0" indent="0">
              <a:buNone/>
            </a:pPr>
            <a:r>
              <a:rPr lang="ru-RU" sz="2600" b="1" dirty="0"/>
              <a:t>9.5. Виртуальная память и кэширование</a:t>
            </a:r>
          </a:p>
          <a:p>
            <a:pPr marL="0" indent="0" algn="just">
              <a:buNone/>
            </a:pPr>
            <a:r>
              <a:rPr lang="ru-RU" sz="2400" dirty="0" smtClean="0"/>
              <a:t>   При </a:t>
            </a:r>
            <a:r>
              <a:rPr lang="ru-RU" sz="2400" dirty="0"/>
              <a:t>наличии виртуальной памяти вся программа хранится   на диске и разбивается на страницы фиксированного размера. Некоторое подмножество этих страниц находится в основной памяти. Если программа главным образом использует страницы из основной памяти, то ошибки из-за отсутствия страницы будут встречаться редко и программа будет работать быстро. При кэшировании вся программа хранится в основной памяти и разбивается на блоки фиксированного размера. Некоторое подмножество этих блоков находится в кэш-памяти. Если программа главным образом использует блоки из кэш-памяти, то промахи будут происходить редко и программа будет работать быстро. Как видно, виртуальная и кэш-память идентичны, только работают на разных уровнях иерархии.</a:t>
            </a:r>
          </a:p>
          <a:p>
            <a:pPr marL="0" indent="0" algn="just">
              <a:buNone/>
            </a:pPr>
            <a:endParaRPr lang="ru-RU" sz="2400" dirty="0"/>
          </a:p>
          <a:p>
            <a:pPr marL="0" indent="0" algn="just">
              <a:buNone/>
            </a:pPr>
            <a:r>
              <a:rPr lang="ru-RU" sz="2400" dirty="0" smtClean="0"/>
              <a:t>   Различия </a:t>
            </a:r>
            <a:r>
              <a:rPr lang="ru-RU" sz="2400" dirty="0"/>
              <a:t>в виртуальной и кэш-памяти. Промахи кэш-памяти обрабатываются аппаратным обеспечением, а ошибки из-за отсутствия страниц обрабатываются операционной системой. Блоки кэш-памяти обычно гораздо меньше страниц (64 байта или 8 Кбайт). Кроме того, таблицы страниц индексируются по старшим битам виртуального адреса, а кэш-память индексируется по младшим битам адреса памяти. Однако, по существу, различие существует только в реализации.</a:t>
            </a:r>
            <a:endParaRPr lang="ru-RU" sz="2400" dirty="0" smtClean="0"/>
          </a:p>
        </p:txBody>
      </p:sp>
    </p:spTree>
    <p:extLst>
      <p:ext uri="{BB962C8B-B14F-4D97-AF65-F5344CB8AC3E}">
        <p14:creationId xmlns:p14="http://schemas.microsoft.com/office/powerpoint/2010/main" val="252280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376" y="382136"/>
            <a:ext cx="11204812" cy="6141493"/>
          </a:xfrm>
        </p:spPr>
        <p:txBody>
          <a:bodyPr>
            <a:normAutofit/>
          </a:bodyPr>
          <a:lstStyle/>
          <a:p>
            <a:pPr marL="0" indent="0">
              <a:buNone/>
            </a:pPr>
            <a:r>
              <a:rPr lang="ru-RU" sz="2400" b="1" dirty="0"/>
              <a:t>9.1. Виртуальная </a:t>
            </a:r>
            <a:r>
              <a:rPr lang="ru-RU" sz="2400" b="1" dirty="0" smtClean="0"/>
              <a:t>память</a:t>
            </a:r>
          </a:p>
          <a:p>
            <a:pPr marL="0" indent="0" algn="just">
              <a:buNone/>
            </a:pPr>
            <a:r>
              <a:rPr lang="ru-RU" sz="2400" dirty="0" smtClean="0"/>
              <a:t>   В первых компьютерах память была маленькой по объему. Например, компилятор ALGOL был написан для компьютеров с объемом памяти в 1024 слова. Система с разделением времени на PDP-1 работала на машине с памятью в 4096 18-битных слов для операционной системы и пользовательских программ.</a:t>
            </a:r>
          </a:p>
          <a:p>
            <a:pPr marL="0" indent="0" algn="just">
              <a:buNone/>
            </a:pPr>
            <a:endParaRPr lang="ru-RU" sz="2400" dirty="0" smtClean="0"/>
          </a:p>
          <a:p>
            <a:pPr marL="0" indent="0" algn="just">
              <a:buNone/>
            </a:pPr>
            <a:r>
              <a:rPr lang="ru-RU" sz="2400" dirty="0" smtClean="0"/>
              <a:t>   Решением проблемы нехватки памяти явилось использование вспомогательной памяти, например, диска. Программист делил программу на несколько частей, т. н. оверлеев, каждый из которых помещался в память. Программист отвечал за разбиение программы на оверлеи и решал, в каком месте вспомогательной памяти следует разместить каждый оверлей, контролировал передачу оверлеев между основной и вспомогательной памятью и вообще сам управлял процессом без какой-либо помощи компьютера.</a:t>
            </a:r>
            <a:endParaRPr lang="ru-RU" sz="2400" dirty="0"/>
          </a:p>
          <a:p>
            <a:pPr marL="0" indent="0">
              <a:buNone/>
            </a:pPr>
            <a:endParaRPr lang="ru-RU" sz="2400" dirty="0"/>
          </a:p>
        </p:txBody>
      </p:sp>
    </p:spTree>
    <p:extLst>
      <p:ext uri="{BB962C8B-B14F-4D97-AF65-F5344CB8AC3E}">
        <p14:creationId xmlns:p14="http://schemas.microsoft.com/office/powerpoint/2010/main" val="48438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4023" y="368490"/>
            <a:ext cx="11259403" cy="6100549"/>
          </a:xfrm>
        </p:spPr>
        <p:txBody>
          <a:bodyPr>
            <a:normAutofit fontScale="77500" lnSpcReduction="20000"/>
          </a:bodyPr>
          <a:lstStyle/>
          <a:p>
            <a:pPr marL="0" indent="0">
              <a:buNone/>
            </a:pPr>
            <a:r>
              <a:rPr lang="ru-RU" sz="3400" b="1" dirty="0" smtClean="0"/>
              <a:t>9.1. Виртуальная память</a:t>
            </a:r>
          </a:p>
          <a:p>
            <a:pPr marL="0" indent="0" algn="just">
              <a:buNone/>
            </a:pPr>
            <a:r>
              <a:rPr lang="ru-RU" sz="2400" dirty="0" smtClean="0"/>
              <a:t>   </a:t>
            </a:r>
            <a:r>
              <a:rPr lang="ru-RU" dirty="0" smtClean="0"/>
              <a:t>Эффективное распределение ресурса памяти между программами не может быть статическим, т.е. производиться предварительно, до пуска программы. Необходимо распределять память между программами динамически, непосредственно в ходе вычислительного процесса, т. е. осуществлять динамическое распределение памяти, при этом должна обеспечиваться «прозрачность» этого механизма для </a:t>
            </a:r>
            <a:r>
              <a:rPr lang="ru-RU" dirty="0" smtClean="0"/>
              <a:t>программистов. Это </a:t>
            </a:r>
            <a:r>
              <a:rPr lang="ru-RU" dirty="0" smtClean="0"/>
              <a:t>достигается использованием одноуровневой виртуальной памяти, допускающей адресацию на все адресное пространство, размерность которого определяется полем адресного кода команды или базового регистра.</a:t>
            </a:r>
          </a:p>
          <a:p>
            <a:pPr marL="0" indent="0" algn="just">
              <a:buNone/>
            </a:pPr>
            <a:r>
              <a:rPr lang="ru-RU" dirty="0" smtClean="0"/>
              <a:t>   Задачи, решаемые виртуальной памятью:</a:t>
            </a:r>
          </a:p>
          <a:p>
            <a:pPr marL="0" indent="0" algn="just">
              <a:buNone/>
            </a:pPr>
            <a:r>
              <a:rPr lang="ru-RU" dirty="0" smtClean="0"/>
              <a:t>1.        Предоставление абстракции большой памяти.</a:t>
            </a:r>
          </a:p>
          <a:p>
            <a:pPr marL="0" indent="0" algn="just">
              <a:buNone/>
            </a:pPr>
            <a:r>
              <a:rPr lang="ru-RU" dirty="0" smtClean="0"/>
              <a:t>2.        Автоматизация перемещения частей программы между диском и основной памятью.</a:t>
            </a:r>
          </a:p>
          <a:p>
            <a:pPr marL="0" indent="0" algn="just">
              <a:buNone/>
            </a:pPr>
            <a:r>
              <a:rPr lang="ru-RU" dirty="0" smtClean="0"/>
              <a:t>3.        Возможность изменения размещения программы (</a:t>
            </a:r>
            <a:r>
              <a:rPr lang="ru-RU" dirty="0" err="1" smtClean="0"/>
              <a:t>elocation</a:t>
            </a:r>
            <a:r>
              <a:rPr lang="ru-RU" dirty="0" smtClean="0"/>
              <a:t>).</a:t>
            </a:r>
          </a:p>
          <a:p>
            <a:pPr marL="0" indent="0" algn="just">
              <a:buNone/>
            </a:pPr>
            <a:r>
              <a:rPr lang="ru-RU" dirty="0" smtClean="0"/>
              <a:t>4.        Защита кода и данных различных процессов.</a:t>
            </a:r>
          </a:p>
          <a:p>
            <a:pPr marL="0" indent="0" algn="just">
              <a:buNone/>
            </a:pPr>
            <a:r>
              <a:rPr lang="ru-RU" dirty="0" smtClean="0"/>
              <a:t>5.        Защита по привилегиям.</a:t>
            </a:r>
          </a:p>
          <a:p>
            <a:pPr marL="0" indent="0" algn="just">
              <a:buNone/>
            </a:pPr>
            <a:r>
              <a:rPr lang="ru-RU" dirty="0" smtClean="0"/>
              <a:t>6.  </a:t>
            </a:r>
            <a:r>
              <a:rPr lang="ru-RU" dirty="0" smtClean="0"/>
              <a:t>Возможность </a:t>
            </a:r>
            <a:r>
              <a:rPr lang="ru-RU" dirty="0" smtClean="0"/>
              <a:t>отображения разделяемых процессами объектов на различные виртуальные адреса (</a:t>
            </a:r>
            <a:r>
              <a:rPr lang="ru-RU" dirty="0" err="1" smtClean="0"/>
              <a:t>Virtual</a:t>
            </a:r>
            <a:r>
              <a:rPr lang="ru-RU" dirty="0" smtClean="0"/>
              <a:t> </a:t>
            </a:r>
            <a:r>
              <a:rPr lang="ru-RU" dirty="0" err="1" smtClean="0"/>
              <a:t>Address</a:t>
            </a:r>
            <a:r>
              <a:rPr lang="ru-RU" dirty="0" smtClean="0"/>
              <a:t> </a:t>
            </a:r>
            <a:r>
              <a:rPr lang="ru-RU" dirty="0" err="1" smtClean="0"/>
              <a:t>Aliasing</a:t>
            </a:r>
            <a:r>
              <a:rPr lang="ru-RU" dirty="0" smtClean="0"/>
              <a:t>).</a:t>
            </a:r>
          </a:p>
          <a:p>
            <a:pPr marL="0" indent="0" algn="just">
              <a:buNone/>
            </a:pPr>
            <a:r>
              <a:rPr lang="ru-RU" dirty="0" smtClean="0"/>
              <a:t>7.      </a:t>
            </a:r>
            <a:r>
              <a:rPr lang="ru-RU" dirty="0" smtClean="0"/>
              <a:t>Возможность </a:t>
            </a:r>
            <a:r>
              <a:rPr lang="ru-RU" dirty="0" smtClean="0"/>
              <a:t>отображения разделяемых объектов с разными правами доступа для каждого из процессов (</a:t>
            </a:r>
            <a:r>
              <a:rPr lang="ru-RU" dirty="0" err="1" smtClean="0"/>
              <a:t>Protection</a:t>
            </a:r>
            <a:r>
              <a:rPr lang="ru-RU" dirty="0" smtClean="0"/>
              <a:t> </a:t>
            </a:r>
            <a:r>
              <a:rPr lang="ru-RU" dirty="0" err="1" smtClean="0"/>
              <a:t>Aliasing</a:t>
            </a:r>
            <a:r>
              <a:rPr lang="ru-RU" dirty="0" smtClean="0"/>
              <a:t>).</a:t>
            </a:r>
          </a:p>
          <a:p>
            <a:endParaRPr lang="ru-RU" dirty="0"/>
          </a:p>
        </p:txBody>
      </p:sp>
    </p:spTree>
    <p:extLst>
      <p:ext uri="{BB962C8B-B14F-4D97-AF65-F5344CB8AC3E}">
        <p14:creationId xmlns:p14="http://schemas.microsoft.com/office/powerpoint/2010/main" val="196635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0376" y="300251"/>
            <a:ext cx="11300346" cy="5876712"/>
          </a:xfrm>
        </p:spPr>
        <p:txBody>
          <a:bodyPr>
            <a:normAutofit/>
          </a:bodyPr>
          <a:lstStyle/>
          <a:p>
            <a:pPr marL="0" indent="0">
              <a:buNone/>
            </a:pPr>
            <a:r>
              <a:rPr lang="ru-RU" sz="2400" b="1" dirty="0" smtClean="0"/>
              <a:t>9.1. Виртуальная память</a:t>
            </a:r>
          </a:p>
          <a:p>
            <a:pPr marL="0" indent="0" algn="just">
              <a:buNone/>
            </a:pPr>
            <a:r>
              <a:rPr lang="ru-RU" dirty="0" smtClean="0"/>
              <a:t>Преимущества использования виртуальной памяти:</a:t>
            </a:r>
          </a:p>
          <a:p>
            <a:pPr marL="0" indent="0" algn="just">
              <a:buNone/>
            </a:pPr>
            <a:r>
              <a:rPr lang="ru-RU" dirty="0" smtClean="0"/>
              <a:t>1.        ВП предоставляет структуру для организации многозадачности: каждый процесс получает возможность действовать так, будто он владеет всеми доступными ресурсами, при этом ни один процесс не может напрямую повлиять на ресурсы других процессов.</a:t>
            </a:r>
          </a:p>
          <a:p>
            <a:pPr marL="0" indent="0" algn="just">
              <a:buNone/>
            </a:pPr>
            <a:r>
              <a:rPr lang="ru-RU" dirty="0" smtClean="0"/>
              <a:t>2.        ВП поддерживает исполнение процессов, загруженных в память частично.</a:t>
            </a:r>
          </a:p>
          <a:p>
            <a:pPr marL="0" indent="0" algn="just">
              <a:buNone/>
            </a:pPr>
            <a:r>
              <a:rPr lang="ru-RU" dirty="0" smtClean="0"/>
              <a:t>Классы систем с ВП:</a:t>
            </a:r>
          </a:p>
          <a:p>
            <a:pPr marL="0" indent="0" algn="just">
              <a:buNone/>
            </a:pPr>
            <a:r>
              <a:rPr lang="ru-RU" dirty="0" smtClean="0"/>
              <a:t>1.  Основанные на сегментах;</a:t>
            </a:r>
          </a:p>
          <a:p>
            <a:pPr marL="0" indent="0" algn="just">
              <a:buNone/>
            </a:pPr>
            <a:r>
              <a:rPr lang="ru-RU" dirty="0" smtClean="0"/>
              <a:t>2.  Основанные на страницах;</a:t>
            </a:r>
          </a:p>
          <a:p>
            <a:pPr marL="0" indent="0" algn="just">
              <a:buNone/>
            </a:pPr>
            <a:r>
              <a:rPr lang="ru-RU" dirty="0" smtClean="0"/>
              <a:t>3.  Гибридные (сегмент включает целое число страниц).</a:t>
            </a:r>
            <a:endParaRPr lang="ru-RU" dirty="0"/>
          </a:p>
        </p:txBody>
      </p:sp>
    </p:spTree>
    <p:extLst>
      <p:ext uri="{BB962C8B-B14F-4D97-AF65-F5344CB8AC3E}">
        <p14:creationId xmlns:p14="http://schemas.microsoft.com/office/powerpoint/2010/main" val="163816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4967" y="341194"/>
            <a:ext cx="11081982" cy="6005015"/>
          </a:xfrm>
        </p:spPr>
        <p:txBody>
          <a:bodyPr>
            <a:normAutofit/>
          </a:bodyPr>
          <a:lstStyle/>
          <a:p>
            <a:pPr marL="0" indent="0">
              <a:buNone/>
            </a:pPr>
            <a:r>
              <a:rPr lang="ru-RU" sz="2400" b="1" dirty="0" smtClean="0"/>
              <a:t>9.1.1. Организация виртуальной памяти</a:t>
            </a:r>
          </a:p>
          <a:p>
            <a:pPr marL="0" indent="0" algn="just">
              <a:buNone/>
            </a:pPr>
            <a:r>
              <a:rPr lang="ru-RU" sz="2400" dirty="0" smtClean="0"/>
              <a:t>   На </a:t>
            </a:r>
            <a:r>
              <a:rPr lang="ru-RU" sz="2400" dirty="0" smtClean="0"/>
              <a:t>всех этапах подготовки программ, включая загрузку в ОП, программа представляется в виртуальных адресах и лишь при самом исполнении машинной команды производится преобразован виртуальных адресов в реальные адреса действующей памяти (физические адреса).</a:t>
            </a:r>
          </a:p>
          <a:p>
            <a:pPr marL="0" indent="0" algn="just">
              <a:buNone/>
            </a:pPr>
            <a:r>
              <a:rPr lang="ru-RU" sz="2400" dirty="0" smtClean="0"/>
              <a:t>   Физическая </a:t>
            </a:r>
            <a:r>
              <a:rPr lang="ru-RU" sz="2400" dirty="0"/>
              <a:t>и виртуальная память разбивается на блоки, называемые </a:t>
            </a:r>
            <a:r>
              <a:rPr lang="ru-RU" sz="2400" b="1" dirty="0"/>
              <a:t>страницами</a:t>
            </a:r>
            <a:r>
              <a:rPr lang="ru-RU" sz="2400" i="1" dirty="0"/>
              <a:t>,</a:t>
            </a:r>
            <a:r>
              <a:rPr lang="ru-RU" sz="2400" dirty="0"/>
              <a:t> содержащими одно и тоже число байт. Страницам виртуальной и физической памяти присваиваются номера. Каждая физическая страница способна хранить одну из виртуальных страниц. Порядок расположения (нумерация) байт в виртуальной и физической страницах сохраняется одним и тем же.</a:t>
            </a:r>
          </a:p>
        </p:txBody>
      </p:sp>
    </p:spTree>
    <p:extLst>
      <p:ext uri="{BB962C8B-B14F-4D97-AF65-F5344CB8AC3E}">
        <p14:creationId xmlns:p14="http://schemas.microsoft.com/office/powerpoint/2010/main" val="3802167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6149</Words>
  <Application>Microsoft Office PowerPoint</Application>
  <PresentationFormat>Широкоэкранный</PresentationFormat>
  <Paragraphs>428</Paragraphs>
  <Slides>56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56</vt:i4>
      </vt:variant>
    </vt:vector>
  </HeadingPairs>
  <TitlesOfParts>
    <vt:vector size="61" baseType="lpstr">
      <vt:lpstr>Arial</vt:lpstr>
      <vt:lpstr>Calibri</vt:lpstr>
      <vt:lpstr>Calibri Light</vt:lpstr>
      <vt:lpstr>Times New Roman</vt:lpstr>
      <vt:lpstr>Тема Office</vt:lpstr>
      <vt:lpstr>9. Многопрограммный режим работы компьютера </vt:lpstr>
      <vt:lpstr>План:</vt:lpstr>
      <vt:lpstr>План: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Многопрограммный режим работы компьютера </dc:title>
  <dc:creator>Учетная запись Майкрософт</dc:creator>
  <cp:lastModifiedBy>Учетная запись Майкрософт</cp:lastModifiedBy>
  <cp:revision>32</cp:revision>
  <dcterms:created xsi:type="dcterms:W3CDTF">2022-09-24T00:31:32Z</dcterms:created>
  <dcterms:modified xsi:type="dcterms:W3CDTF">2022-09-25T21:02:54Z</dcterms:modified>
</cp:coreProperties>
</file>