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80" r:id="rId2"/>
    <p:sldId id="433" r:id="rId3"/>
    <p:sldId id="515" r:id="rId4"/>
    <p:sldId id="516" r:id="rId5"/>
    <p:sldId id="517" r:id="rId6"/>
    <p:sldId id="561" r:id="rId7"/>
    <p:sldId id="504" r:id="rId8"/>
    <p:sldId id="508" r:id="rId9"/>
    <p:sldId id="509" r:id="rId10"/>
    <p:sldId id="510" r:id="rId11"/>
    <p:sldId id="514" r:id="rId12"/>
    <p:sldId id="511" r:id="rId13"/>
    <p:sldId id="512" r:id="rId14"/>
    <p:sldId id="513" r:id="rId15"/>
    <p:sldId id="437" r:id="rId16"/>
    <p:sldId id="438" r:id="rId17"/>
    <p:sldId id="527" r:id="rId18"/>
    <p:sldId id="529" r:id="rId19"/>
    <p:sldId id="526" r:id="rId20"/>
    <p:sldId id="560" r:id="rId21"/>
    <p:sldId id="521" r:id="rId22"/>
    <p:sldId id="530" r:id="rId23"/>
    <p:sldId id="531" r:id="rId24"/>
    <p:sldId id="532" r:id="rId25"/>
    <p:sldId id="533" r:id="rId26"/>
    <p:sldId id="523" r:id="rId27"/>
    <p:sldId id="524" r:id="rId28"/>
    <p:sldId id="522" r:id="rId29"/>
    <p:sldId id="534" r:id="rId30"/>
    <p:sldId id="536" r:id="rId31"/>
    <p:sldId id="535" r:id="rId32"/>
    <p:sldId id="539" r:id="rId33"/>
    <p:sldId id="538" r:id="rId34"/>
    <p:sldId id="540" r:id="rId35"/>
    <p:sldId id="544" r:id="rId36"/>
    <p:sldId id="545" r:id="rId37"/>
    <p:sldId id="542" r:id="rId38"/>
    <p:sldId id="546" r:id="rId39"/>
    <p:sldId id="549" r:id="rId40"/>
    <p:sldId id="543" r:id="rId41"/>
    <p:sldId id="547" r:id="rId42"/>
    <p:sldId id="548" r:id="rId43"/>
    <p:sldId id="541" r:id="rId44"/>
    <p:sldId id="525" r:id="rId45"/>
    <p:sldId id="559" r:id="rId46"/>
    <p:sldId id="551" r:id="rId47"/>
    <p:sldId id="552" r:id="rId48"/>
    <p:sldId id="550" r:id="rId49"/>
    <p:sldId id="553" r:id="rId50"/>
    <p:sldId id="554" r:id="rId51"/>
    <p:sldId id="555" r:id="rId52"/>
    <p:sldId id="556" r:id="rId53"/>
    <p:sldId id="558" r:id="rId54"/>
    <p:sldId id="557" r:id="rId55"/>
    <p:sldId id="520" r:id="rId56"/>
    <p:sldId id="537" r:id="rId57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9" autoAdjust="0"/>
    <p:restoredTop sz="70811" autoAdjust="0"/>
  </p:normalViewPr>
  <p:slideViewPr>
    <p:cSldViewPr snapToGrid="0">
      <p:cViewPr varScale="1">
        <p:scale>
          <a:sx n="88" d="100"/>
          <a:sy n="88" d="100"/>
        </p:scale>
        <p:origin x="136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7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40" y="-22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killfactory.ru/glossary/docker/" TargetMode="External"/><Relationship Id="rId7" Type="http://schemas.openxmlformats.org/officeDocument/2006/relationships/hyperlink" Target="https://cloud.yandex.ru/services/container-registr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loud.yandex.ru/services/managed-kubernetes/" TargetMode="External"/><Relationship Id="rId5" Type="http://schemas.openxmlformats.org/officeDocument/2006/relationships/hyperlink" Target="https://cloud.yandex.ru/services/managed-gitlab" TargetMode="External"/><Relationship Id="rId4" Type="http://schemas.openxmlformats.org/officeDocument/2006/relationships/hyperlink" Target="https://blog.skillfactory.ru/glossary/github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yandex.ru/blog/posts/2022/03/what-is-devop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practice.ru/git-for-beginners-part-4-git-arch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Agile_Manifesto" TargetMode="External"/><Relationship Id="rId7" Type="http://schemas.openxmlformats.org/officeDocument/2006/relationships/hyperlink" Target="https://ru.wikipedia.org/wiki/Feature_driven_developmen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1%D0%B5%D1%80%D0%B5%D0%B6%D0%BB%D0%B8%D0%B2%D0%B0%D1%8F_%D1%80%D0%B0%D0%B7%D1%80%D0%B0%D0%B1%D0%BE%D1%82%D0%BA%D0%B0_%D0%BF%D1%80%D0%BE%D0%B3%D1%80%D0%B0%D0%BC%D0%BC%D0%BD%D0%BE%D0%B3%D0%BE_%D0%BE%D0%B1%D0%B5%D1%81%D0%BF%D0%B5%D1%87%D0%B5%D0%BD%D0%B8%D1%8F" TargetMode="External"/><Relationship Id="rId5" Type="http://schemas.openxmlformats.org/officeDocument/2006/relationships/hyperlink" Target="https://ru.wikipedia.org/wiki/%D0%9A%D0%B0%D0%BD%D0%B1%D0%B0%D0%BD_(%D1%80%D0%B0%D0%B7%D1%80%D0%B0%D0%B1%D0%BE%D1%82%D0%BA%D0%B0)" TargetMode="External"/><Relationship Id="rId4" Type="http://schemas.openxmlformats.org/officeDocument/2006/relationships/hyperlink" Target="https://ru.wikipedia.org/wiki/SCRUM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Команда разработки пишет новый код, исправляет ошибки или внедряет дополнительные функции, выполняет тесты, а затем отправляет в ветку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 актуальной сборкой программного продукта. Одна или несколько команд могут отправить любое количество модулей с кодом в ветку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Сборка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Когда срабатывает триггер, начинается автоматическая сборка и тестирование кода. Условия для запуска системы управления версиями и начала сборки настраиваются заранее.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Когда программа заканчивает тестировать работоспособность выкатываемой версии проекта, можно приступать к ручной проверке.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Релиз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Когда ручное тестирование завершено успешно, разработчики вносят нужные исправления и выпускают новую версию своего продукта.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Развёртывание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Финальная версия кода отправляется на боевой сервер. Пользователь начинает взаимодействовать с сервисом или приложением, изучать новые функции.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Поддержка и мониторинг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Программный продукт становится доступным обычным пользователям. В этот момент отдел разработки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мониторит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происходящее, отслеживая и анализируя пользовательский опыт.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Планирование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Используя данные мониторинга, разработчики формулируют идеи новых функций и план дальнейших улучшений продукта. Далее команда разработки приступает к написанию кода.</a:t>
            </a:r>
          </a:p>
          <a:p>
            <a:pPr fontAlgn="base" latinLnBrk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dirty="0" smtClean="0"/>
              <a:t>https://katalon.com/resources-center/blog/ci-cd-introduction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4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Преимущества CI/CD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Сокращение сроков разработки.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Методология уменьшает время доработок до нескольких дней, в сложных проектах — недель. Это позволяет разработчикам быстрее тестировать и опробовать нововведения, а затем внедрять их в продукт раньше конкурентов.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Отбор перспективных вариантов.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Быстрое тестирование и большое количество итераций позволяют разработчику вовремя отсеивать бесперспективные варианты кода на начальных этапах. Это также способствует экономичному расходованию времени и ресурсов без их распыления на тупиковые направления.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 тестирования.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Сочетание ручной и автоматизированной проверки позволяет выявлять ошибки на ранних этапах разработки. Это снижает вероятность их накопления на этапе релиза, что еще больше сокращает время работы над проектом.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Недостатки CI/CD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Высокие требования к опыту.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Рабочий процесс в любой компании можно перевести на методологию CI/CD. Однако это требует от разработчиков как знания самой концепции на практическом уровне, так и умения быстро реорганизовать процессы в самой организации. Иными словами, CI/CD имеет достаточно большой порог вхождения в сравнении со многими традиционными методологиями.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 постоянного взаимодействия.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Непрерывная интеграция и доставка программного продукта требуют от разработчиков высокой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скоординированности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действий. На практике это означает, что должно быть отдельное лицо, которое занимается организацией рабочего процесса и налаживанием взаимодействия между членами команды.</a:t>
            </a:r>
          </a:p>
          <a:p>
            <a:pPr fontAlgn="base" latinLnBrk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8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sz="1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https://katalon.com/resources-center/blog/ci-cd-tools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дополнительное</a:t>
            </a:r>
          </a:p>
          <a:p>
            <a:pPr fontAlgn="base" latinLnBrk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непрерывная интеграция и развертывание подразумевает автоматизацию многих процессов в ходе разработки, для этого созданы различные программные инструменты и сервисы:</a:t>
            </a:r>
          </a:p>
          <a:p>
            <a:pPr fontAlgn="base" latinLnBrk="0"/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Эта платформа позволяет управлять хранилищами проекта, документировать результаты тестирования и доработок, анализировать и дополнять функциональность проекта, выявлять и устранять ошибки.</a:t>
            </a:r>
          </a:p>
          <a:p>
            <a:pPr fontAlgn="base" latinLnBrk="0"/>
            <a:r>
              <a:rPr lang="ru-RU" sz="1200" b="1" i="0" u="sng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Docker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СD-система, позволяющая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контейнеризировать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проект, то есть упаковать его со всем окружением и зависимостями.</a:t>
            </a:r>
          </a:p>
          <a:p>
            <a:pPr fontAlgn="base" latinLnBrk="0"/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Travis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-CI.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Сервер, который можно подключать к виртуальным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sng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GitHub</a:t>
            </a:r>
            <a:r>
              <a:rPr lang="ru-RU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минимальными настройками. Благодаря использованию облачных технологий его не нужно отдельно устанавливать.</a:t>
            </a:r>
          </a:p>
          <a:p>
            <a:pPr fontAlgn="base" latinLnBrk="0"/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Один из самый популярных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-инструментов, совместимый со всевозможными плагинами для адаптации под различные проекты и задачи.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Censor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CI-сервер, автоматизирующий сборку PHP-проектов. Может работать с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другими, с библиотеками для тестирования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Atoum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оперативно вносить изменения, постоянно тестировать и дорабатывать продукт, взаимодействовать не только друг с другом, но и с клиентом — вот что делает концепцию CI/CD популярной среди разработчиков. Сегодня ее понимание и практическое освоение являются важной рекомендацией при разработке как крупных, так и небольших проектов.</a:t>
            </a:r>
          </a:p>
          <a:p>
            <a:pPr fontAlgn="base" latinLnBrk="0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Команды используют разные инструменты для автоматизации процесса тестирования и доставки кода до конечных пользователей. Что применяют чаще всего?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Используется для управления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проекта, ведения истории выполнения тестов и доработок, контроля ошибок. С помощью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Managed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Service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for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GitLab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можно управлять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‑платформой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 инфраструктуре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Yandex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Проверенный временем инструмент, благодаря которому разработчики могут быстрее строить, автоматизировать и тестировать код. Поддерживает работу с более чем 1400 плагинами, позволяя настроить процесс под требования разных команд.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Buddy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Умный инструмент с удобным интерфейсом. Надёжный, простой, а потому популярный. Подходит для полноценной разработки с использованием кода с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Bamboo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Инструмент может одновременно собирать, тестировать и развёртывать несколько проектов, при ошибках предоставляет анализ произошедшего, совместим с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PHPUnit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 поддерживает импорт из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Благодаря контейнеризации решаются многие задачи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микросервисной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упаковать проект со всем окружением и зависимостями в контейнер, создавать кластеры актуальных версий, распределять нагрузку и вести статистику. Управлять проектом будет проще, если использовать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Managed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Service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for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Kubernetes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®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 если нужно управлять только образами и контейнерами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используйте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Container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Registry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Хорошо известная платформа для автоматизации сборки и тестирования, организации комплексного процесса развёртывания. Предусмотрена возможность интеграции с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 также облачными сервисами. Решение поддерживает матрицу систем контроля версий, контейнерных систем и механизмов поставки.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CodeShip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Инструмент умеет разворачивать код напрямую из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Предлагает удобную среду, которая совместима с разными технологиями, языками и развёртываниями в разных окружениях.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Travis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‑CI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Облачный сервис непрерывной интеграции, который умеет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бесшовно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интегрироваться с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 минимумом настроек.</a:t>
            </a:r>
          </a:p>
          <a:p>
            <a:pPr fontAlgn="base" latinLnBrk="0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68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dirty="0" smtClean="0"/>
              <a:t>https://www.spiceworks.com/tech/devops/articles/cicd-vs-devops/</a:t>
            </a:r>
            <a:endParaRPr lang="ru-RU" dirty="0" smtClean="0"/>
          </a:p>
          <a:p>
            <a:pPr fontAlgn="base" latinLnBrk="0"/>
            <a:r>
              <a:rPr lang="en-US" dirty="0" smtClean="0"/>
              <a:t>https://cloud.yandex.ru/blog/posts/2022/10/ci-cd</a:t>
            </a:r>
            <a:endParaRPr lang="ru-RU" dirty="0" smtClean="0"/>
          </a:p>
          <a:p>
            <a:pPr fontAlgn="base" latinLnBrk="0"/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чём отличие от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более широкое понятие, чем методика CI/CD, поскольку распространяется на весь цикл разработки ПО. Сюда входит сотрудничество разработчиков, мониторинг, контроль версий и т. д. Если же говорить о CI/CD, то это одна из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‑практик, основной элемент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сказать иначе: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философия и культура, которая позволяет улучшить качество разработки, 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цепочка из упомянутых выше семи этапов, благодаря которым становится возможным данный подход.</a:t>
            </a:r>
          </a:p>
          <a:p>
            <a:pPr fontAlgn="base" latinLnBrk="0"/>
            <a:endParaRPr lang="en-US" dirty="0" smtClean="0"/>
          </a:p>
          <a:p>
            <a:pPr fontAlgn="base" latinLnBrk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85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9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https://git-scm.com/book/en/v2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истемы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контроля версий являются важнейшей частью процесса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поскольку позволяют производить одновременную разработку, через доступное для всех разработчиков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версионирование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через удалённый сервер со всеми версиями. Таким образом любой из разработчиков может получить последнюю версию рабочего кода, соединить её со своей и проверить работоспособность. Также в данный процесс тесно внедрены системы тестирования. Так, в некоторых случаях буквально на каждый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могут запускаться юнит-тесты и интеграционное тестирование на CI сервере, которое в автоматическом режим проверит работоспособность и совместимость кода.</a:t>
            </a:r>
            <a:endParaRPr lang="en-US" b="1" dirty="0" smtClean="0">
              <a:solidFill>
                <a:srgbClr val="484848"/>
              </a:solidFill>
              <a:latin typeface="TT Norm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solidFill>
                <a:srgbClr val="484848"/>
              </a:solidFill>
              <a:latin typeface="TT Norm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484848"/>
                </a:solidFill>
                <a:latin typeface="TT Norms Pro"/>
              </a:rPr>
              <a:t>Системы версий.</a:t>
            </a:r>
            <a:r>
              <a:rPr lang="ru-RU" dirty="0" smtClean="0">
                <a:solidFill>
                  <a:srgbClr val="484848"/>
                </a:solidFill>
                <a:latin typeface="TT Norms Pro"/>
              </a:rPr>
              <a:t> Например, </a:t>
            </a:r>
            <a:r>
              <a:rPr lang="ru-RU" dirty="0" err="1" smtClean="0">
                <a:solidFill>
                  <a:srgbClr val="484848"/>
                </a:solidFill>
                <a:latin typeface="TT Norms Pro"/>
              </a:rPr>
              <a:t>Git</a:t>
            </a:r>
            <a:r>
              <a:rPr lang="ru-RU" dirty="0" smtClean="0">
                <a:solidFill>
                  <a:srgbClr val="484848"/>
                </a:solidFill>
                <a:latin typeface="TT Norms Pro"/>
              </a:rPr>
              <a:t>. Они позволяют отслеживать процесс разработки, видеть все внесенные изменения, сливать разные версии кода и в случае поломки быстро откатить приложение к предыдущей, рабочей конфигурации.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https://git-scm.com/book/en/v2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dirty="0" smtClean="0"/>
              <a:t>Локальные</a:t>
            </a:r>
            <a:r>
              <a:rPr lang="ru-RU" sz="1200" dirty="0" smtClean="0"/>
              <a:t> (копирование файлов в отдельный каталог или база данных с записями об изменениях в файлах – контроль ревизий; пример: </a:t>
            </a:r>
            <a:r>
              <a:rPr lang="ru-RU" sz="1200" dirty="0" smtClean="0">
                <a:hlinkClick r:id="rId3"/>
              </a:rPr>
              <a:t>RCS</a:t>
            </a:r>
            <a:r>
              <a:rPr lang="ru-RU" sz="1200" dirty="0" smtClean="0"/>
              <a:t> хранит на диске наборы </a:t>
            </a:r>
            <a:r>
              <a:rPr lang="ru-RU" sz="1200" dirty="0" err="1" smtClean="0"/>
              <a:t>патчей</a:t>
            </a:r>
            <a:r>
              <a:rPr lang="ru-RU" sz="1200" dirty="0" smtClean="0"/>
              <a:t> (различий между файлами) в специальном формате, применяя которые она может воссоздавать состояние каждого файла в заданный момент времени.).</a:t>
            </a:r>
          </a:p>
          <a:p>
            <a:endParaRPr lang="ru-RU" dirty="0" smtClean="0"/>
          </a:p>
          <a:p>
            <a:r>
              <a:rPr lang="ru-RU" sz="1200" b="1" dirty="0" smtClean="0"/>
              <a:t>Централизованные</a:t>
            </a:r>
            <a:r>
              <a:rPr lang="ru-RU" sz="120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приложения типа клиент-сервер с доступом через специальное клиентское приложение, используют единственный сервер, содержащий все версии файлов, и некоторое количество клиентов, которые получают файлы из этого централизованного хранилища. Применение ЦСКВ являлось стандартом на протяжении многих лет. Администраторы имеют полный контроль над тем, кто и что может делать, и гораздо проще администрировать ЦСКВ, чем оперировать локальными базами данных на каждом клиенте.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Несмотря на это, данный подход тоже имеет серьёзные минусы. Самый очевидный минус — это единая точка отказа, представленная централизованным сервером. Если этот сервер выйдет из строя на час, то в течение этого времени никто не сможет использовать контроль версий для сохранения изменений, над которыми работает, а также никто не сможет обмениваться этими изменениями с другими разработчиками.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Распределённые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-(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Bazaar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клиенты не просто скачивают снимок всех файлов (состояние файлов на определённый момент времени) — они полностью копируют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этом случае, если один из серверов, через который разработчики обменивались данными, умрёт, любой клиентский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скопирован на другой сервер для продолжения работы. Каждая копия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полным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бэкапом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всех данных.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Многие РСКВ могут одновременно взаимодействовать с несколькими удалёнными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благодаря этому вы можете работать с различными группами людей, применяя различные подходы единовременно в рамках одного проекта. Это позволяет применять сразу несколько подходов в разработке, например, иерархические модели, что совершенно невозможно в централизованных системах.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1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https://devpractice.ru/git-for-beginners-part-1-what-is-vcs/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Распределенные системы контроля версий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позволяют хранить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(его копию) у каждого разработчика, работающего с данной системой.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можно выделить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центральный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(условно), в который будут отправляться изменения из локальных и, с ним же эти локальные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синхронизироваться. При работе с такой системой, пользователи периодически синхронизируют свои локальные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центральным и работают непосредственно со своей локальной копией. После внесения достаточного количества изменений в локальную копию они (изменения) отправляются на сервер. При этом сервер, чаще всего, выбирается условно, т.к. в большинстве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 такого понятия как “выделенный сервер с центральным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Большое преимущество такого подхода заключается в автономии разработчика при работе над проектом, гибкости общей системы и повышение надежности, благодаря тому, что каждый разработчик имеет локальную копию центрального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Две наиболее известные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это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Начнем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эта система представляет собой свободную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построена таким образом, что в ней отсутствует понятие центрального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работы с этой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(как правило) консольная утилита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обладает всеми возможностями системы контроля версий, такими как ветвление, слияние, синхронизация с другими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Данный проект используют и поддерживают большое количество крупных разработчиков, среди них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OpenOffice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многие другие. Сам продукт написан на языке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доступен на большинстве современных операционных систем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также существует значительное количество утилит с графическим интерфейсом для работы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Основным конкурентом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рынке распределенных систем контроля версий является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который, на сегодняшний день, выиграл гонку за лидерство.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51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https://devpractice.ru/git-for-beginners-part-1-what-is-vcs/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Среди крупных проектов, в рамках которых используется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можно выделить ядро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свободен и распространяется под лицензией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 и, также как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доступен практически на всех операционных системах.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своим базовым возможностям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схож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(и другими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но благодаря ряду достоинств (высокая скорость работы, возможность интеграции с другими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удобный интерфейс) и очень активному сообществу, сформировавшемуся вокруг этой системы,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вышел в лидеры рынка распределенных систем контроля версий. Необходимо отметить, что несмотря на большую популярность таких систем как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крупные корпорации, подобные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используют свои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https://learngitbranching.js.org/ — интерактивная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обучалка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ветвлению в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https://githowto.com/ru — отличный курс обучения гиту на русском с примерами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https://git-scm.com/book/ru/v2/ —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https://www.udemy.com/course/git-expert-4-hours/ — онлайн курс по гиту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https://devpractice.ru/git-for-beginners-part-2-install-git/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способ использования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окне доступны три возможных варианта:</a:t>
            </a:r>
          </a:p>
          <a:p>
            <a:pPr fontAlgn="base"/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Переменная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модифицируется и работа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возможна только через специализированную оболочку, которая называется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случае происходит минимальная модификация переменной окружения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позволит работать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через командную стоку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Работа через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 возможна.</a:t>
            </a:r>
          </a:p>
          <a:p>
            <a:pPr fontAlgn="base"/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переменную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вносится значительное количество модификаций, которые позволят, в рамках командной строки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использовать как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 и утилиты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поставляются вместе с дистрибутивом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рекомендация: опция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Настройка правил окончания строки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два варианта формирования конца строки в текстовых файлах – это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стиль и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стиль. Данное окно позволяет выбрать одну из опций, определяющих правило формирования окончания строки: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 Windows-style, commit Unix-style line endings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 извлечения документа из хранилища и создания рабочей копии) производится в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стиле, а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 отправки изменений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стиле.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 as-is, commit Unix-style line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endigns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производится в том формате, в котором данные хранятся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осуществляется в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стиле.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 as-is, commit as-is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производятся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дополительных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преобразований.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рекомендация: опция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 Windows-style, commit Unix-style line endings.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 эмулятора терминала, который будет использован с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Возможен выбор из двух вариантов: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MinTTY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terminal of MSYS2)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использовать в качестве эмулятора терминала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Windows’ default console window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использовать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 (“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cmd.exe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рекомендация: опция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MinTTY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terminal of MSYS2).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дополнительных параметров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Доступны следующие параметры: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file system caching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Включение операции кэширования при работе с файлами. Эта опция позволит значительно повысить производительность.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Credential Manager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Предоставляет возможность работы с защищенным хранилищем.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symbolic links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Активирует работу с символьными ссылками.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рекомендация: опции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file system caching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Credential Manager.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Завершение установки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нажатия на кнопку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произведена установка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окончании установки пользователь получит соответствующее сообщение.</a:t>
            </a:r>
          </a:p>
          <a:p>
            <a:pPr fontAlgn="base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46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файлов, с которым мы работаем в данный момент, называется рабочая копия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После того, как решено, что все нужные изменения на данный момент внесены, и об этом можно сообщить системе контроля версий, разработчик производит отправку изменений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хранилище для нашего проекта, которое обслуживает система контроля версий. Сама операция отправки изменений называется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 русском языке ее так и называют –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нам необходимо взять данные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мы осуществляем операцию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endParaRPr lang="ru-RU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Дополнительно добавляется ещё одно место, которое можно назвать кэшем 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английской терминологии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добавляет гибкости в процесс разработки, вы можете внести изменения в довольно большое количество файлов, но отправить их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разных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своими специфическими комментариями.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Система контроля версий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архитектуру трех деревьев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регламент работы выглядит так: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началом работы разработчик делает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того чтобы быть уверенным, что он будет работать с актуальной рабочей копией.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 вносит необходимые изменения в исходный код.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 отправляет необходимый набор файлов, изменения в которые внесены,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того, чтобы потом построить из них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 того, как изменения будут отправлены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разработчик может добавлять и удалять файлы из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Набор файлов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правило, идеологически связан между собой.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 отправляет изменения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их).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Повторить необходимое количество раз пункты 2 – 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0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https://devpractice.ru/git-for-beginners-part-3-config-git/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системы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предполагает, в первую очередь, указание имени пользователя 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используются для подписи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отправки изменений в удаленный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существует три места, где хранятся настройки: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системы;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пользователя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C:\Users\ANNA\.gitconfig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проекта (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сконфигурировать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том или ином уровне вы можете изменить непосредственно конфигурационные файлы, но для этого нужно знать их формат, либо воспользоваться специальными командами, которые предоставляет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Мы рекомендуем использовать команды.</a:t>
            </a:r>
          </a:p>
          <a:p>
            <a:pPr fontAlgn="base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Расположение конфигурационных файлов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системы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Files\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\mingw64\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Имейте ввиду, что для его изменения вам могут понадобиться права администратора!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пользователя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HOMEPATH%\.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папка_с_проектом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системы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пользователя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~/.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папка_с_проектом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утилита для работы в командной строке (хотя есть и опции для работы через графический интерфейс)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команды пишутся или в командной строке (терминале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в установленном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 (MINGW64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меня, т.к. 64 битная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81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https://devpractice.ru/git-for-beginners-part-3-config-git/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ветки по умолчанию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вы инициализируете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командой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создаёт ветку с именем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 умолчанию. Начиная с версии 2.28, вы можете задать другое имя для создания ветки по умолчанию.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чтобы установить имя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вашей ветки по умолчанию, выполните следующую команду: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init.defaultBranch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посмотреть все установленные настройки и узнать где именно они заданы, используйте команду: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show-origin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https://git-scm.com/book/ru/v2/%D0%92%D0%B2%D0%B5%D0%B4%D0%B5%D0%BD%D0%B8%D0%B5-%D0%9A%D0%B0%D0%BA-%D0%BF%D0%BE%D0%BB%D1%83%D1%87%D0%B8%D1%82%D1%8C-%D0%BF%D0%BE%D0%BC%D0%BE%D1%89%D1%8C%3F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9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утилита для работы в командной строке (хотя есть и опции для работы через графический интерфейс)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4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https://github.com/AnnaZva/Test1.git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3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(англ.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набор практик, который направлен на сокращение жизненного цикла разработки систем и обеспечение непрерывной поставки программного обеспечения высокого качества. Взаимодействие разработчиков и специалистов по информационно-технологическому обслуживанию, а также взаимная интеграция их рабочих процессов, позволяет создавать качественные продукты в короткие сроки.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эксплуатация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продолжительное время были изолированными модулями. Код писали программисты, а системные администраторы отвечали за его развертывание и интеграцию. В рамках одного проекта специалисты работали отдельно, поскольку связь между двумя разрозненными хранилищами была ограничена.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метод работал с 1970 года, пока доминировала каскадная модель процесса разработки программного обеспечения, известная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Waterfall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Методика предполагала последовательный переход между этапами без пропусков и возвращений на предыдущие стадии.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90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https://github.com/AnnaZva/Test1.git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Другой</a:t>
            </a:r>
            <a:r>
              <a:rPr lang="ru-RU" baseline="0" dirty="0" smtClean="0"/>
              <a:t> вариант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чтобы связать созданный нами локальный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удаленным, выполним такую команду:</a:t>
            </a:r>
          </a:p>
          <a:p>
            <a:r>
              <a:rPr lang="ru-RU" dirty="0" smtClean="0"/>
              <a:t># </a:t>
            </a:r>
            <a:r>
              <a:rPr lang="en-US" dirty="0" smtClean="0"/>
              <a:t>This is only an example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Replace the URI with your own repository address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b="1" dirty="0" err="1" smtClean="0"/>
              <a:t>git</a:t>
            </a:r>
            <a:r>
              <a:rPr lang="en-US" b="1" dirty="0" smtClean="0"/>
              <a:t> remote add origin https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en-US" b="1" dirty="0" smtClean="0"/>
              <a:t>github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b="1" dirty="0" smtClean="0"/>
              <a:t>com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b="1" dirty="0" smtClean="0"/>
              <a:t>tutorialzine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b="1" dirty="0" smtClean="0"/>
              <a:t>awesome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b="1" dirty="0" smtClean="0"/>
              <a:t>project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b="1" dirty="0" smtClean="0"/>
              <a:t>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7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посмотрим на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были отправлены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увидим, что он пустой – это правильно, т.к. мы пока только создали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ничего ещё туда не отправляли.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log </a:t>
            </a:r>
            <a:endParaRPr lang="ru-RU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smtClean="0"/>
              <a:t>fatal: your current branch 'master' does not have any commits yet </a:t>
            </a:r>
            <a:endParaRPr lang="ru-RU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просмотра состояния рабочего каталога воспользуемся командой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endParaRPr lang="ru-RU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smtClean="0"/>
              <a:t>On branch master Initial commit nothing to commit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create/copy files and use "</a:t>
            </a:r>
            <a:r>
              <a:rPr lang="en-US" dirty="0" err="1" smtClean="0"/>
              <a:t>git</a:t>
            </a:r>
            <a:r>
              <a:rPr lang="en-US" dirty="0" smtClean="0"/>
              <a:t> add" to track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Создадим в нашем каталоге пустой файл.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dirty="0" smtClean="0"/>
              <a:t> </a:t>
            </a:r>
            <a:r>
              <a:rPr lang="en-US" dirty="0" smtClean="0"/>
              <a:t>touch README.md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если мы выполним команду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увидим, что в нашем каталоге появился один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неотслеживаемый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файл: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6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но можно перейти в другую папку и диск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добавления файлов в локальное хранилище в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несколько команд: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добавление файлов в стадию ожидания;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добавление файлов в локальное хранилище;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отмена действий.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 smtClean="0"/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Добавление файлов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добавлением файлов в локальное хранилище их необходимо подготовить. Для этого используется команда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команду можно указать какие файлы необходимо добавить.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добавить всё, прописав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также можно добавлять лишь некоторые файлы. Для их выбора можно воспользоваться различными командами: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подготовки файлов их необходимо отправить в локальное хранилище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Для этого используется команда 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Комментари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их необходимо комментировать, чтобы в дальнейшем каждое изменение в проекте было с комментарием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описанием действий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Отмена действий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добавили файлы в стадию ожидания, но передумали и не хотите добавлять некоторые из них, то вам пригодиться команда 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ней укажите какой файл необходимо «выкинуть» из стадии ожидания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Игнорирование файлов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 встроенную функцию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 помощью которой мы можем предотвратить случайное попадание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ненужных файлов, папок и директорий. Очень часто в такой перечень попадают следующие данные: 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Артефакты систем сборки;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проектах node.js;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Папки, созданные IDE,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Разнообразные заметки разработчика.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Работает функция 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очень просто: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Создаем вручную файл под названием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сохраняем его в директорию проекта.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файла перечисляем названия файлов/папок, которые нужно игнорировать, каждое с новой строки.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добавляем,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отправляем на сервер, как любой другой файл в проекте.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8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Добавим, созданный файл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это хранилище для файлов с изменениями, информация о которых попадет в единый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элементом архитектуры трех деревьев, на базе которой построен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более подробно смотрите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здесь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добавления файла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 воспользоваться командой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add</a:t>
            </a:r>
            <a:r>
              <a:rPr lang="ru-RU" dirty="0" smtClean="0"/>
              <a:t> README.md </a:t>
            </a:r>
            <a:endParaRPr lang="en-US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возникнуть ошибка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выполнении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у Вас может возникнуть подобная ошибка. Давайте разберемся почему это происходит и как это исправить.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полностью ошибка может выглядеть следующим образом: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endings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LF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CRLF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всего-лишь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говорится, что перенос строки будет дополнен возвратом каретки.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работаете под ОС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OS, то убрать предупреждения можно этой командой: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работаете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один под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просто хотите выключить эти предупреждения, то введите следующую команду: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так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по-правильному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дожно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так: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Связанно это может быть с тем что переносы строк были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-формате, когда дело происходило под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например. Очень просто конвертировать переносы строк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-формат помогает текстовый редактор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Правка→EOL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конверсия→Преобразовать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WIN-формат.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изменение было произведено в нескольких файлах, и мы хотим их все отправить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вместо имени файла поставьте точку.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представленный набор изменений готов к отправке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т.е.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Сделаем это.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-m "[create repository]" [master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root-commit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500067c] [create repository] 1 file changed, 0 insertions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, 0 deletions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create mode 100644 README.md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Проверим статус каталога.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 On branch master nothing to commit, working tree clean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видно с момента последнего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никаких изменений в рабочем каталоге не производилось.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84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но можно перейти в другую папку и диск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у нас в локальном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мы подключились к удаленному, можем отправить его на сервер. Мы это будем делать каждый раз, когда хотим обновить данные в удаленном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осуществляется с помощью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имеет два параметра - имя удаленного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 нашем случае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ветку, в которую необходимо внести изменения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ветка по умолчанию для всех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репозиториев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dirty="0" smtClean="0"/>
              <a:t>$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push</a:t>
            </a:r>
            <a:r>
              <a:rPr lang="ru-RU" dirty="0" smtClean="0"/>
              <a:t> </a:t>
            </a:r>
            <a:r>
              <a:rPr lang="ru-RU" dirty="0" err="1" smtClean="0"/>
              <a:t>origin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Counting</a:t>
            </a:r>
            <a:r>
              <a:rPr lang="ru-RU" dirty="0" smtClean="0"/>
              <a:t> </a:t>
            </a:r>
            <a:r>
              <a:rPr lang="ru-RU" dirty="0" err="1" smtClean="0"/>
              <a:t>objects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</a:t>
            </a:r>
            <a:r>
              <a:rPr lang="ru-RU" dirty="0" smtClean="0"/>
              <a:t> </a:t>
            </a:r>
            <a:r>
              <a:rPr lang="ru-RU" dirty="0" err="1" smtClean="0"/>
              <a:t>done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 </a:t>
            </a:r>
            <a:r>
              <a:rPr lang="ru-RU" dirty="0" err="1" smtClean="0"/>
              <a:t>Writing</a:t>
            </a:r>
            <a:r>
              <a:rPr lang="ru-RU" dirty="0" smtClean="0"/>
              <a:t> </a:t>
            </a:r>
            <a:r>
              <a:rPr lang="ru-RU" dirty="0" err="1" smtClean="0"/>
              <a:t>objects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(3/3),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212</a:t>
            </a:r>
            <a:r>
              <a:rPr lang="ru-RU" dirty="0" smtClean="0"/>
              <a:t> </a:t>
            </a:r>
            <a:r>
              <a:rPr lang="ru-RU" dirty="0" err="1" smtClean="0"/>
              <a:t>bytes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 </a:t>
            </a:r>
            <a:r>
              <a:rPr lang="ru-RU" dirty="0" err="1" smtClean="0"/>
              <a:t>bytes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dirty="0" smtClean="0"/>
              <a:t> </a:t>
            </a:r>
            <a:r>
              <a:rPr lang="ru-RU" dirty="0" err="1" smtClean="0"/>
              <a:t>done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 </a:t>
            </a:r>
            <a:r>
              <a:rPr lang="ru-RU" dirty="0" err="1" smtClean="0"/>
              <a:t>Total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dirty="0" err="1" smtClean="0"/>
              <a:t>delta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0),</a:t>
            </a:r>
            <a:r>
              <a:rPr lang="ru-RU" dirty="0" smtClean="0"/>
              <a:t> </a:t>
            </a:r>
            <a:r>
              <a:rPr lang="ru-RU" dirty="0" err="1" smtClean="0"/>
              <a:t>reused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dirty="0" err="1" smtClean="0"/>
              <a:t>delta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https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ru-RU" dirty="0" smtClean="0"/>
              <a:t>github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com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tutorialzine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awesome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smtClean="0"/>
              <a:t>project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git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u-RU" dirty="0" smtClean="0"/>
              <a:t> </a:t>
            </a:r>
            <a:r>
              <a:rPr lang="ru-RU" dirty="0" err="1" smtClean="0">
                <a:effectLst/>
              </a:rPr>
              <a:t>branch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все сделали правильно, то отправленный файл hello.txt на удаленном сервере мы можем увидеть с помощью браузера. Важный момент – некоторые сервисы для отправки изменений могут требовать дополнительной аутентификации.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клонировать удаленный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у других пользователей возникла необходимость клонировать удаленный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они могут получить полностью работоспособную копию 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своем компьютере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помощи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адрес удаленного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тот,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которого клонируем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dirty="0" smtClean="0"/>
              <a:t>$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clone</a:t>
            </a:r>
            <a:r>
              <a:rPr lang="ru-RU" dirty="0" smtClean="0"/>
              <a:t> https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ru-RU" dirty="0" smtClean="0"/>
              <a:t>github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com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tutorialzine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awesome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smtClean="0"/>
              <a:t>project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автоматически создаст новый локальный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виде удаленного на собственном сервере.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запросить изменения с удаленного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случае, если другим пользователям нет необходимости делать клон удаленного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нужно просто получить информацию об изменениях, это можно сделать с помощью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dirty="0" smtClean="0"/>
              <a:t>$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pull</a:t>
            </a:r>
            <a:r>
              <a:rPr lang="ru-RU" dirty="0" smtClean="0"/>
              <a:t> </a:t>
            </a:r>
            <a:r>
              <a:rPr lang="ru-RU" dirty="0" err="1" smtClean="0"/>
              <a:t>origin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err="1" smtClean="0"/>
              <a:t>From</a:t>
            </a:r>
            <a:r>
              <a:rPr lang="ru-RU" dirty="0" smtClean="0"/>
              <a:t> https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ru-RU" dirty="0" smtClean="0"/>
              <a:t>github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com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tutorialzine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awesome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smtClean="0"/>
              <a:t>project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 smtClean="0"/>
              <a:t>branch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ru-RU" dirty="0" smtClean="0"/>
              <a:t> FETCH_HEAD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 smtClean="0"/>
              <a:t>Already</a:t>
            </a:r>
            <a:r>
              <a:rPr lang="ru-RU" dirty="0" smtClean="0"/>
              <a:t> </a:t>
            </a:r>
            <a:r>
              <a:rPr lang="ru-RU" dirty="0" err="1" smtClean="0"/>
              <a:t>up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err="1" smtClean="0"/>
              <a:t>to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err="1" smtClean="0"/>
              <a:t>date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скачивает новые изменения. Так как мы ничего нового не вносили с тех пор, как клонировали проект, изменений, доступных к скачиванию, нет.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2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возникает такая ошибка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45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https://github.com/AnnaZva/Test1.git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надо изменить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удалённого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терминологии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remote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dirty="0" smtClean="0"/>
              <a:t>-</a:t>
            </a:r>
            <a:r>
              <a:rPr lang="en-US" dirty="0" err="1" smtClean="0"/>
              <a:t>url</a:t>
            </a:r>
            <a:r>
              <a:rPr lang="en-US" dirty="0" smtClean="0"/>
              <a:t> origin </a:t>
            </a:r>
            <a:r>
              <a:rPr lang="en-US" dirty="0" err="1" smtClean="0"/>
              <a:t>url</a:t>
            </a:r>
            <a:r>
              <a:rPr lang="en-US" dirty="0" smtClean="0"/>
              <a:t>-</a:t>
            </a:r>
            <a:r>
              <a:rPr lang="ru-RU" dirty="0" smtClean="0"/>
              <a:t>нового-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83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возникает такая ошибка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1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возникает такая ошибка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smtClean="0"/>
              <a:t>proglib.io/p/osnovy-metodologii-devops-2021-02-20</a:t>
            </a:r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2001 году на смену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Waterfall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пришла гибкая методология разработки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Она включает ряд подходов и практик, основанных на четырех ценностях и 12 принципах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«Манифеста гибкой разработки программного обеспечения»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Сюда также относят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SCRUM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Kanban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Lean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Feature-driven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development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(FDD) и другие сходные подходы.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применяется к организации работы небольших групп, которые создают продукт короткими итерациями (от двух до четырех недель). Каждая итерация выглядит как программный проект, который включает все типовые задачи: планирование, анализ требований, проектирование, программирование, тестирование, документирование. В конце итерации заказчик получает рабочий продукт.</a:t>
            </a:r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Методология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критиковали за отсутствие управления требованиями. Заказчик может выставить новые требования в конце каждой итерации, что противоречит архитектуре уже созданного продукта. Частые изменения и усовершенствования продукта могут привести к массовому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плавающей стоимости проекта в итоге.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835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https://git-scm.com/book/ru/v2/%D0%92%D0%B5%D1%82%D0%B2%D0%BB%D0%B5%D0%BD%D0%B8%D0%B5-%D0%B2-Git-%D0%9E%D1%81%D0%BD%D0%BE%D0%B2%D1%8B-%D0%B2%D0%B5%D1%82%D0%B2%D0%BB%D0%B5%D0%BD%D0%B8%D1%8F-%D0%B8-%D1%81%D0%BB%D0%B8%D1%8F%D0%BD%D0%B8%D1%8F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относительного которого будет создана рабочая копия во-время операции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Другими словами, когда вы переключаетесь с ветки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операцию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 вашем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указатель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переключаться между последними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выбираемых вами ветвей.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рассмотрим простой пример рабочего процесса, который может быть полезен в вашем проекте. Ваша работа построена так: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над сайтом.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создаете ветку для новой статьи, которую вы пишете.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в этой ветке.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этот момент вы получаете сообщение, что обнаружена критическая ошибка, требующая скорейшего исправления. Ваши действия: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 основную ветку.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 ветку для добавления исправления.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тестирования слить ветку содержащую исправление с основной веткой.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назад в ту ветку, где вы пишете статью и продолжить работать.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63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https://itproger.com/course/git/3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просмотреть проект на стадии какого-либо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вам необходимо прописать команду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идентификатор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хотите просмотреть.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узнать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изначально пропишите команду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Тогда вы получите список всех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были сделаны в вашем проекте, а также их идентификаторы.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просмотреть какой-либо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выполните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комманду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ru-RU" b="1" dirty="0" err="1" smtClean="0"/>
              <a:t>git</a:t>
            </a:r>
            <a:r>
              <a:rPr lang="ru-RU" b="1" dirty="0" smtClean="0"/>
              <a:t> </a:t>
            </a:r>
            <a:r>
              <a:rPr lang="ru-RU" b="1" dirty="0" err="1" smtClean="0"/>
              <a:t>checkout</a:t>
            </a:r>
            <a:r>
              <a:rPr lang="ru-RU" b="1" dirty="0" smtClean="0"/>
              <a:t> 102e2f1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вы просмотрите проект на стадии первого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613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2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взглянем на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log 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smtClean="0"/>
              <a:t>commit 500067cc0b80643d38e2a24e9e0699031ada6be3 Author: Writer &lt;writer@someserver.com&gt; Date: Mon Feb 12 22:51:14 2018 +0500 [create repository]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приведенной информации видно, что был отправлен один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имеет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500067cc0b80643d38e2a24e9e0699031ada6be3,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подробно об идентификаторах будет рассказано в следующих уроках. Автор данного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был создан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Feb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12 22:51:14 2018 +0500,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сообщением: 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repository]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довольно подробная информация, когда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станет много, такой формат вывода будет не очень удобным, сокращенный вариант выглядит так.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 smtClean="0"/>
              <a:t>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500067c [create repository]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05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автоматически сливает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давая вам сначала просмотреть их. Если вы не пристально следите за ветками, выполнение этой команды может привести к частым конфликтам.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pull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работает как комбинация команд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fetch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merge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т. е.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вначале забирает изменения из указанного удалённого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затем пытается слить их с текущей веткой.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fetch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связывается с удалённым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забирает из него все изменения, которых у вас пока нет и сохраняет их локально.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dirty="0" smtClean="0"/>
              <a:t>Мы можем использовать </a:t>
            </a:r>
            <a:r>
              <a:rPr lang="en-US" dirty="0" err="1" smtClean="0"/>
              <a:t>git</a:t>
            </a:r>
            <a:r>
              <a:rPr lang="en-US" dirty="0" smtClean="0"/>
              <a:t>-checkout </a:t>
            </a:r>
            <a:r>
              <a:rPr lang="ru-RU" dirty="0" smtClean="0"/>
              <a:t>команда с -</a:t>
            </a:r>
            <a:r>
              <a:rPr lang="en-US" dirty="0" smtClean="0"/>
              <a:t>b </a:t>
            </a:r>
            <a:r>
              <a:rPr lang="ru-RU" dirty="0" smtClean="0"/>
              <a:t>возможность создать новую ветку. Он создает новую ветку с указанным именем, а затем проверяет ее.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# </a:t>
            </a:r>
            <a:r>
              <a:rPr lang="en-US" dirty="0" smtClean="0"/>
              <a:t>Create a branch locally and check it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checkout -b &lt;branch&gt;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 Push the branch to the remote and set upstream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push [-u | –set-upstream] &lt;remote&gt; &lt;branch&gt;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Здесь &lt;</a:t>
            </a:r>
            <a:r>
              <a:rPr lang="en-US" dirty="0" smtClean="0"/>
              <a:t>remote&gt; </a:t>
            </a:r>
            <a:r>
              <a:rPr lang="ru-RU" dirty="0" smtClean="0"/>
              <a:t>является удаленной текущей веткой (обычно источником) и &lt;</a:t>
            </a:r>
            <a:r>
              <a:rPr lang="en-US" dirty="0" smtClean="0"/>
              <a:t>branch&gt; </a:t>
            </a:r>
            <a:r>
              <a:rPr lang="ru-RU" dirty="0" smtClean="0"/>
              <a:t>это название ветки. --</a:t>
            </a:r>
            <a:r>
              <a:rPr lang="en-US" dirty="0" smtClean="0"/>
              <a:t>set-upstream (</a:t>
            </a:r>
            <a:r>
              <a:rPr lang="ru-RU" dirty="0" smtClean="0"/>
              <a:t>или же -</a:t>
            </a:r>
            <a:r>
              <a:rPr lang="en-US" dirty="0" smtClean="0"/>
              <a:t>u) </a:t>
            </a:r>
            <a:r>
              <a:rPr lang="ru-RU" dirty="0" smtClean="0"/>
              <a:t>установить восходящую ветвь для данной ветки. Если --</a:t>
            </a:r>
            <a:r>
              <a:rPr lang="en-US" dirty="0" smtClean="0"/>
              <a:t>set-upstream </a:t>
            </a:r>
            <a:r>
              <a:rPr lang="ru-RU" dirty="0" smtClean="0"/>
              <a:t>опция пропущена, </a:t>
            </a:r>
            <a:r>
              <a:rPr lang="en-US" dirty="0" err="1" smtClean="0"/>
              <a:t>git</a:t>
            </a:r>
            <a:r>
              <a:rPr lang="en-US" dirty="0" smtClean="0"/>
              <a:t> pull </a:t>
            </a:r>
            <a:r>
              <a:rPr lang="ru-RU" dirty="0" smtClean="0"/>
              <a:t>и некоторые другие команды не будут выполняться. Вы также можете отправить новую ветку вверх по течению позже с помощью </a:t>
            </a:r>
            <a:r>
              <a:rPr lang="en-US" dirty="0" err="1" smtClean="0"/>
              <a:t>git</a:t>
            </a:r>
            <a:r>
              <a:rPr lang="en-US" dirty="0" smtClean="0"/>
              <a:t> push -u </a:t>
            </a:r>
            <a:r>
              <a:rPr lang="ru-RU" dirty="0" smtClean="0"/>
              <a:t>команда.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8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https://pingvinus.ru/git/1690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https://www.atlassian.com/ru/git/tutorials/using-branches/git-merge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https://itproger.com/course/git/5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Слияние используется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чтобы собрать воедино разветвленную историю. Команда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выполняет слияние отдельных направлений разработки, созданных с помощью команды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единую ветку.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внимание: все приведенные ниже команды выполняют слияние в текущую ветку, в то время как целевая ветка остается без изменений. Поэтому команда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часто используется в сочетании с командами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выбора текущей ветки)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 (для удаления устаревшей целевой ветки).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1"/>
                </a:solidFill>
              </a:rPr>
              <a:t>При слиянии веток могут происходить конфликты. Для разрешения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конфликтов можно использовать </a:t>
            </a:r>
            <a:r>
              <a:rPr lang="ru-RU" dirty="0" err="1" smtClean="0">
                <a:solidFill>
                  <a:schemeClr val="dk1"/>
                </a:solidFill>
              </a:rPr>
              <a:t>git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mergetool</a:t>
            </a:r>
            <a:r>
              <a:rPr lang="ru-RU" dirty="0" smtClean="0">
                <a:solidFill>
                  <a:schemeClr val="dk1"/>
                </a:solidFill>
              </a:rPr>
              <a:t>. (Используйте </a:t>
            </a:r>
            <a:r>
              <a:rPr lang="ru-RU" dirty="0" err="1" smtClean="0">
                <a:solidFill>
                  <a:schemeClr val="dk1"/>
                </a:solidFill>
              </a:rPr>
              <a:t>десктопные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версии с </a:t>
            </a:r>
            <a:r>
              <a:rPr lang="en-US" dirty="0" smtClean="0">
                <a:solidFill>
                  <a:schemeClr val="dk1"/>
                </a:solidFill>
              </a:rPr>
              <a:t>UI).</a:t>
            </a:r>
            <a:endParaRPr lang="ru-RU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09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69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986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58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Переименовать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удаленную ветку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Переименовать локальную ветку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: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Удалить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ветку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которую вы хотите переименовать</a:t>
            </a:r>
          </a:p>
          <a:p>
            <a:pPr rtl="0" eaLnBrk="1" fontAlgn="auto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-u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Загрузить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ветку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 удаленный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fix_bug_001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мержим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ветки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fix/bug_001 -&gt; _master)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-d fix_bug_001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удаляем ветку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https://proglib.io/p/osnovy-metodologii-devops-2021-02-20</a:t>
            </a:r>
          </a:p>
          <a:p>
            <a:r>
              <a:rPr lang="en-US" dirty="0" smtClean="0"/>
              <a:t>https://intuit.ru/studies/courses/3680/922/lecture/32689?page=1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2010 году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Дэймоном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Эдвардсом и Джоном Уиллисом была разработана модель CAMS, ключевые идеи которой стали принципами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Согласно ей, развитие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идет в трех направлениях: люди, процессы и инструменты. При этом важна поддержка каждого пункта на всех этапах развития.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Аббревиатура CAMS расшифровывается следующим образом: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культура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автоматизация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измерение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90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01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пояснить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30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пояснить</a:t>
            </a:r>
            <a:r>
              <a:rPr lang="ru-RU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82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пояснить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</a:t>
            </a: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iss53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pPr rtl="0" eaLnBrk="1" fontAlgn="t" latinLnBrk="0" hangingPunct="1"/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отправка изменений из локальной ветки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iss53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удаленную ветку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br1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Переименовать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удаленную ветку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Переименовать локальную ветку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: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Удалить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ветку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которую вы хотите переименовать</a:t>
            </a:r>
          </a:p>
          <a:p>
            <a:pPr rtl="0" eaLnBrk="1" fontAlgn="auto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-u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Загрузить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ветку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 удаленный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fix_bug_001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мержим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ветки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fix/bug_001 -&gt; _master)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-d fix_bug_001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удаляем ветку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511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пояснить</a:t>
            </a:r>
            <a:r>
              <a:rPr lang="ru-RU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6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Отмена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отмены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используйте команду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идентификатор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хотите просмотреть. После выполнения команды вы отмените определенный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Удаление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удаления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используйте команду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идентификатор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хотите просмотреть. После выполнения команды вы удалите определенный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все данные будут возвращены к проекту что был на стадии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https://githowto.com/ru/removing_commits_from_a_branch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atlassian.com/ru/git/tutorials/undoing-changes/git-reset#:~:text=%D0%A0%D0%B5%D0%B7%D1%8E%D0%BC%D0%B5,%D1%81%D1%82%D1%80%D0%BE%D0%BA%D0%B8%2C%20%D1%81%D0%BE%D0%BE%D1%82%D0%B2%D0%B5%D1%82%D1%81%D1%82%D0%B2%D1%83%D1%8E%D1%89%D0%B8%D0%B5%20%D1%8D%D1%82%D0%B8%D0%BC%20%D1%82%D1%80%D0%B5%D0%BC%20%D0%B4%D0%B5%D1%80%D0%B5%D0%B2%D1%8C%D1%8F%D0%BC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https://proglib.io/p/git-cheatsheet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утилита для работы в командной строке (хотя есть и опции для работы через графический интерфейс)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https://selectel.ru/blog/tutorials/how-to-rebase-commits-and-branches/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45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https://learngitbranching.js.org/ — интерактивная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обучалка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ветвлению в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https://githowto.com/ru — отличный курс обучения гиту на русском с примерами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https://git-scm.com/book/ru/v2/ —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https://www.udemy.com/course/git-expert-4-hours/ — онлайн курс по гиту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5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https://proglib.io/p/osnovy-metodologii-devops-2021-02-20</a:t>
            </a:r>
          </a:p>
          <a:p>
            <a:r>
              <a:rPr lang="en-US" dirty="0" smtClean="0"/>
              <a:t>https://intuit.ru/studies/courses/3680/922/lecture/32689?page=1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6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Сегодня эта концепция является доминирующей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является одной из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практик.</a:t>
            </a:r>
          </a:p>
          <a:p>
            <a:r>
              <a:rPr lang="en-US" dirty="0" smtClean="0"/>
              <a:t>https://habr.com/ru/company/otus/blog/515078/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07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https://katalon.com/resources-center/blog/ci-cd-introduction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63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https://blog.skillfactory.ru/glossary/ci-cd/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по методике CI/CD соответствует таким основным принципам: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Распределение ответственности.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Задачи и этапы разработки разделяются между членами команды или ее подгруппами (при работе над большим проектом). Рабочий процесс организуется с учетом бизнес-логистики, внедрения сквозных функций, проведения тестов, безопасности хранения данных и т.д.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Сокращение рисков.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Каждый разработчик или подгруппа разработчиков должны стремиться минимизировать уязвимости и ошибки на всех этапах разработки. Для этого постоянно контролируется бизнес-логистика, проводится пользовательское тестирование продукта, оптимизируется хранение, обработка данных и т.д.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 обратной связи.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Успех проекта зависит от того, как работают друг с другом разработчики, клиенты и пользователи. Это влияет на скорость внесения в приложение корректировок и обновлений. Если сборку и тестирование можно автоматизировать, то во многих других операциях требуется участие человека. Чтобы взаимодействие происходило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конструктивнее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уменьшается количество посредников между заказчиком, исполнителями и пользователями.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рабочей среды.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удобства совместной работы у разработчиков должно быть общее рабочее пространство. Помимо основной ветки процесса в нем должна быть побочная – в ней удобнее проводить тестирование, вносить корректировки, отслеживать отказоустойчивость и т.д.</a:t>
            </a:r>
          </a:p>
          <a:p>
            <a:pPr fontAlgn="base" latinLnBrk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СI/CD представляет собой современную аналогию конвейерного производства. Их объединяют четкое распределение труда, непрерывный, потоковый характер рабочего процесса, параллельное выполнение сразу нескольких задач (например,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кодинга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тестирования).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cs.mail.ru/blog/chto-takoe-metodologiya-devops" TargetMode="External"/><Relationship Id="rId3" Type="http://schemas.openxmlformats.org/officeDocument/2006/relationships/hyperlink" Target="https://katalon.com/resources-center/blog/ci-cd-tools" TargetMode="External"/><Relationship Id="rId7" Type="http://schemas.openxmlformats.org/officeDocument/2006/relationships/hyperlink" Target="https://habr.com/ru/company/otus/blog/515078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yandex.ru/blog/posts/2022/10/ci-cd" TargetMode="External"/><Relationship Id="rId5" Type="http://schemas.openxmlformats.org/officeDocument/2006/relationships/hyperlink" Target="https://www.spiceworks.com/tech/devops/articles/cicd-vs-devops/" TargetMode="External"/><Relationship Id="rId10" Type="http://schemas.openxmlformats.org/officeDocument/2006/relationships/hyperlink" Target="https://intuit.ru/studies/courses/3680/922/lecture/32689?page=1" TargetMode="External"/><Relationship Id="rId4" Type="http://schemas.openxmlformats.org/officeDocument/2006/relationships/hyperlink" Target="https://katalon.com/resources-center/blog/ci-cd-introduction" TargetMode="External"/><Relationship Id="rId9" Type="http://schemas.openxmlformats.org/officeDocument/2006/relationships/hyperlink" Target="https://proglib.io/p/osnovy-metodologii-devops-2021-02-2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course/git-expert-4-hours/" TargetMode="External"/><Relationship Id="rId5" Type="http://schemas.openxmlformats.org/officeDocument/2006/relationships/hyperlink" Target="https://git-scm.com/book/ru/v2/" TargetMode="External"/><Relationship Id="rId4" Type="http://schemas.openxmlformats.org/officeDocument/2006/relationships/hyperlink" Target="https://githowto.com/ru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remote.origin.url=git@github.com:login/&#1088;&#1077;&#1087;&#1086;&#1079;&#1080;&#1090;&#1086;&#1088;&#1080;&#1081;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SCRU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mp"/><Relationship Id="rId5" Type="http://schemas.openxmlformats.org/officeDocument/2006/relationships/hyperlink" Target="https://ru.wikipedia.org/wiki/%D0%91%D0%B5%D1%80%D0%B5%D0%B6%D0%BB%D0%B8%D0%B2%D0%B0%D1%8F_%D1%80%D0%B0%D0%B7%D1%80%D0%B0%D0%B1%D0%BE%D1%82%D0%BA%D0%B0_%D0%BF%D1%80%D0%BE%D0%B3%D1%80%D0%B0%D0%BC%D0%BC%D0%BD%D0%BE%D0%B3%D0%BE_%D0%BE%D0%B1%D0%B5%D1%81%D0%BF%D0%B5%D1%87%D0%B5%D0%BD%D0%B8%D1%8F" TargetMode="External"/><Relationship Id="rId4" Type="http://schemas.openxmlformats.org/officeDocument/2006/relationships/hyperlink" Target="https://ru.wikipedia.org/wiki/%D0%9A%D0%B0%D0%BD%D0%B1%D0%B0%D0%BD_(%D1%80%D0%B0%D0%B7%D1%80%D0%B0%D0%B1%D0%BE%D1%82%D0%BA%D0%B0)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Избранные главы информатики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–</a:t>
            </a:r>
            <a:r>
              <a:rPr lang="ru-RU" dirty="0"/>
              <a:t> </a:t>
            </a:r>
            <a:r>
              <a:rPr lang="ru-RU" dirty="0" smtClean="0"/>
              <a:t>этапы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14463"/>
            <a:ext cx="4770120" cy="4052987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Написание кода</a:t>
            </a:r>
            <a:r>
              <a:rPr lang="ru-RU" sz="2800" dirty="0" smtClean="0"/>
              <a:t>;</a:t>
            </a:r>
            <a:endParaRPr lang="ru-RU" sz="28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Сборка</a:t>
            </a:r>
            <a:r>
              <a:rPr lang="ru-RU" sz="2800" dirty="0" smtClean="0"/>
              <a:t>;</a:t>
            </a:r>
            <a:endParaRPr lang="ru-RU" sz="28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Т</a:t>
            </a:r>
            <a:r>
              <a:rPr lang="ru-RU" sz="2800" dirty="0" smtClean="0"/>
              <a:t>естирование</a:t>
            </a:r>
            <a:r>
              <a:rPr lang="en-US" sz="2800" dirty="0" smtClean="0"/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 smtClean="0"/>
              <a:t>Релиз;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 smtClean="0"/>
              <a:t>Развертывание;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Поддержка и </a:t>
            </a:r>
            <a:r>
              <a:rPr lang="ru-RU" sz="2800" dirty="0" smtClean="0"/>
              <a:t>мониторинг;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 smtClean="0"/>
              <a:t>Планирование.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814" y="0"/>
            <a:ext cx="5264186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–</a:t>
            </a:r>
            <a:r>
              <a:rPr lang="ru-RU" dirty="0"/>
              <a:t> </a:t>
            </a:r>
            <a:r>
              <a:rPr lang="ru-RU" dirty="0" smtClean="0"/>
              <a:t>этапы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" y="2357340"/>
            <a:ext cx="12093153" cy="26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11753850" cy="780197"/>
          </a:xfrm>
        </p:spPr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–</a:t>
            </a:r>
            <a:r>
              <a:rPr lang="ru-RU" dirty="0"/>
              <a:t> </a:t>
            </a:r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613665"/>
              </p:ext>
            </p:extLst>
          </p:nvPr>
        </p:nvGraphicFramePr>
        <p:xfrm>
          <a:off x="1096963" y="1846262"/>
          <a:ext cx="10058400" cy="405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766745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Преимущества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Недостатки</a:t>
                      </a:r>
                      <a:endParaRPr lang="ru-RU" sz="2800" b="0" dirty="0"/>
                    </a:p>
                  </a:txBody>
                  <a:tcPr/>
                </a:tc>
              </a:tr>
              <a:tr h="3292493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Сокращение сроков разработки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Отбор перспективных вариантов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Качество тестирования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Высокие требования к опыту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постоянного взаимодействия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8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53850" cy="780197"/>
          </a:xfrm>
        </p:spPr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–</a:t>
            </a:r>
            <a:r>
              <a:rPr lang="ru-RU" dirty="0"/>
              <a:t> и</a:t>
            </a:r>
            <a:r>
              <a:rPr lang="ru-RU" dirty="0" smtClean="0"/>
              <a:t>нструменты</a:t>
            </a:r>
            <a:r>
              <a:rPr lang="ru-RU" b="1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780" y="1371600"/>
            <a:ext cx="3112770" cy="5067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/>
              <a:t>GitLab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Travis-CI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Jenkins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PHP </a:t>
            </a:r>
            <a:r>
              <a:rPr lang="en-US" sz="2800" dirty="0" smtClean="0"/>
              <a:t>Censor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Buddy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Bamboo </a:t>
            </a:r>
            <a:r>
              <a:rPr lang="en-US" sz="2800" dirty="0" smtClean="0"/>
              <a:t>CI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Circle </a:t>
            </a:r>
            <a:r>
              <a:rPr lang="en-US" sz="2800" dirty="0" smtClean="0"/>
              <a:t>CI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CodeShip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1" y="3409947"/>
            <a:ext cx="57158" cy="38105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1" y="1049754"/>
            <a:ext cx="9829800" cy="53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0" y="458053"/>
            <a:ext cx="4495800" cy="780197"/>
          </a:xfrm>
        </p:spPr>
        <p:txBody>
          <a:bodyPr>
            <a:normAutofit/>
          </a:bodyPr>
          <a:lstStyle/>
          <a:p>
            <a:r>
              <a:rPr lang="en-US" dirty="0" smtClean="0"/>
              <a:t>CI/CD</a:t>
            </a:r>
            <a:r>
              <a:rPr lang="ru-RU" dirty="0" smtClean="0"/>
              <a:t> </a:t>
            </a:r>
            <a:r>
              <a:rPr lang="en-US" dirty="0" smtClean="0"/>
              <a:t> vs DevOps</a:t>
            </a:r>
            <a:r>
              <a:rPr lang="ru-RU" b="1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CI/CD</a:t>
            </a:r>
            <a:r>
              <a:rPr lang="ru-RU" sz="2800" dirty="0"/>
              <a:t> относится к набору методов разработки, которые обеспечивают быстрое и надежное внесение изменений в </a:t>
            </a:r>
            <a:r>
              <a:rPr lang="ru-RU" sz="2800" dirty="0" smtClean="0"/>
              <a:t>код 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b="1" dirty="0" err="1"/>
              <a:t>DevOps</a:t>
            </a:r>
            <a:r>
              <a:rPr lang="ru-RU" sz="2800" dirty="0"/>
              <a:t> — это набор идей, методов, процессов и технологий, которые позволяют группам разработки и эксплуатации работать вместе для оптимизации разработки продукта.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1" y="3409947"/>
            <a:ext cx="57158" cy="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845734"/>
            <a:ext cx="11194676" cy="432646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sz="2800" dirty="0" smtClean="0"/>
              <a:t>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katalon.com/resources-center/blog/ci-cd-tools</a:t>
            </a:r>
            <a:endParaRPr lang="ru-RU" sz="2800" dirty="0" smtClean="0"/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katalon.com/resources-center/blog/ci-cd-introduction</a:t>
            </a:r>
            <a:r>
              <a:rPr lang="ru-RU" sz="28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hlinkClick r:id="rId5"/>
              </a:rPr>
              <a:t>https</a:t>
            </a:r>
            <a:r>
              <a:rPr lang="en-US" sz="2800" dirty="0">
                <a:hlinkClick r:id="rId5"/>
              </a:rPr>
              <a:t>://</a:t>
            </a:r>
            <a:r>
              <a:rPr lang="en-US" sz="2800" dirty="0" smtClean="0">
                <a:hlinkClick r:id="rId5"/>
              </a:rPr>
              <a:t>www.spiceworks.com/tech/devops/articles/cicd-vs-devops/</a:t>
            </a:r>
            <a:r>
              <a:rPr lang="ru-RU" sz="2800" dirty="0"/>
              <a:t> </a:t>
            </a:r>
            <a:endParaRPr lang="ru-RU" sz="2800" dirty="0" smtClean="0"/>
          </a:p>
          <a:p>
            <a:pPr marL="514350" indent="-514350">
              <a:buAutoNum type="arabicPeriod"/>
            </a:pPr>
            <a:r>
              <a:rPr lang="en-US" sz="2800" dirty="0" smtClean="0">
                <a:hlinkClick r:id="rId6"/>
              </a:rPr>
              <a:t>https</a:t>
            </a:r>
            <a:r>
              <a:rPr lang="en-US" sz="2800" dirty="0">
                <a:hlinkClick r:id="rId6"/>
              </a:rPr>
              <a:t>://</a:t>
            </a:r>
            <a:r>
              <a:rPr lang="en-US" sz="2800" dirty="0" smtClean="0">
                <a:hlinkClick r:id="rId6"/>
              </a:rPr>
              <a:t>cloud.yandex.ru/blog/posts/2022/10/ci-cd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ru-RU" sz="2800" dirty="0" smtClean="0"/>
              <a:t> </a:t>
            </a:r>
            <a:r>
              <a:rPr lang="en-US" sz="2800" dirty="0">
                <a:hlinkClick r:id="rId7"/>
              </a:rPr>
              <a:t>https://habr.com/ru/company/otus/blog/515078</a:t>
            </a:r>
            <a:r>
              <a:rPr lang="en-US" sz="2800" dirty="0" smtClean="0">
                <a:hlinkClick r:id="rId7"/>
              </a:rPr>
              <a:t>/</a:t>
            </a:r>
            <a:r>
              <a:rPr lang="en-US" sz="28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sz="2800" dirty="0">
                <a:hlinkClick r:id="rId8"/>
              </a:rPr>
              <a:t>https://</a:t>
            </a:r>
            <a:r>
              <a:rPr lang="en-US" sz="2800" dirty="0" smtClean="0">
                <a:hlinkClick r:id="rId8"/>
              </a:rPr>
              <a:t>mcs.mail.ru/blog/chto-takoe-metodologiya-devops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>
                <a:hlinkClick r:id="rId9"/>
              </a:rPr>
              <a:t>https://</a:t>
            </a:r>
            <a:r>
              <a:rPr lang="en-US" sz="2800" dirty="0" smtClean="0">
                <a:hlinkClick r:id="rId9"/>
              </a:rPr>
              <a:t>proglib.io/p/osnovy-metodologii-devops-2021-02-20</a:t>
            </a:r>
            <a:r>
              <a:rPr lang="en-US" sz="2800" dirty="0" smtClean="0"/>
              <a:t>   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2800" dirty="0">
                <a:hlinkClick r:id="rId10"/>
              </a:rPr>
              <a:t>https://</a:t>
            </a:r>
            <a:r>
              <a:rPr lang="en-US" sz="2800" dirty="0" smtClean="0">
                <a:hlinkClick r:id="rId10"/>
              </a:rPr>
              <a:t>intuit.ru/studies/courses/3680/922/lecture/32689?page=1</a:t>
            </a:r>
            <a:r>
              <a:rPr lang="en-US" sz="2800" dirty="0" smtClean="0"/>
              <a:t> </a:t>
            </a:r>
            <a:endParaRPr lang="ru-RU" sz="2800" dirty="0"/>
          </a:p>
          <a:p>
            <a:pPr marL="514350" indent="-514350">
              <a:buAutoNum type="arabicPeriod"/>
            </a:pPr>
            <a:endParaRPr lang="ru-RU" sz="2800" dirty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5259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и системы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6733"/>
            <a:ext cx="10058400" cy="262466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</a:t>
            </a:r>
            <a:r>
              <a:rPr lang="ru-RU" sz="3200" dirty="0"/>
              <a:t>Система контроля версий </a:t>
            </a:r>
            <a:r>
              <a:rPr lang="ru-RU" sz="3200" dirty="0" smtClean="0"/>
              <a:t>(СКВ, англ</a:t>
            </a:r>
            <a:r>
              <a:rPr lang="ru-RU" sz="3200" dirty="0"/>
              <a:t>. </a:t>
            </a:r>
            <a:r>
              <a:rPr lang="ru-RU" sz="3200" dirty="0" err="1"/>
              <a:t>Version</a:t>
            </a:r>
            <a:r>
              <a:rPr lang="ru-RU" sz="3200" dirty="0"/>
              <a:t> </a:t>
            </a:r>
            <a:r>
              <a:rPr lang="ru-RU" sz="3200" dirty="0" err="1"/>
              <a:t>Control</a:t>
            </a:r>
            <a:r>
              <a:rPr lang="ru-RU" sz="3200" dirty="0"/>
              <a:t> </a:t>
            </a:r>
            <a:r>
              <a:rPr lang="ru-RU" sz="3200" dirty="0" err="1"/>
              <a:t>System</a:t>
            </a:r>
            <a:r>
              <a:rPr lang="ru-RU" sz="3200" dirty="0"/>
              <a:t>) - программное обеспечение </a:t>
            </a:r>
            <a:r>
              <a:rPr lang="ru-RU" sz="3200" dirty="0" smtClean="0"/>
              <a:t>хранящее</a:t>
            </a:r>
            <a:r>
              <a:rPr lang="en-US" sz="3200" dirty="0" smtClean="0"/>
              <a:t> </a:t>
            </a:r>
            <a:r>
              <a:rPr lang="ru-RU" sz="3200" dirty="0" smtClean="0"/>
              <a:t>все </a:t>
            </a:r>
            <a:r>
              <a:rPr lang="ru-RU" sz="3200" dirty="0"/>
              <a:t>версии возможного файла, и дающее возможность получить к ним доступ.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211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Системы </a:t>
            </a:r>
            <a:r>
              <a:rPr lang="ru-RU" dirty="0">
                <a:solidFill>
                  <a:schemeClr val="tx1"/>
                </a:solidFill>
              </a:rPr>
              <a:t>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31534"/>
            <a:ext cx="10058400" cy="282786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Существуют системы контроля версий:</a:t>
            </a:r>
            <a:r>
              <a:rPr lang="ru-RU" sz="3200" dirty="0"/>
              <a:t> </a:t>
            </a:r>
            <a:endParaRPr lang="ru-RU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Локальные (</a:t>
            </a:r>
            <a:r>
              <a:rPr lang="ru-RU" sz="3200" dirty="0" smtClean="0">
                <a:hlinkClick r:id="rId3"/>
              </a:rPr>
              <a:t>RCS</a:t>
            </a:r>
            <a:r>
              <a:rPr lang="ru-RU" sz="3200" dirty="0" smtClean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Централизованные (</a:t>
            </a:r>
            <a:r>
              <a:rPr lang="en-US" sz="3200" dirty="0"/>
              <a:t>CVS, </a:t>
            </a:r>
            <a:r>
              <a:rPr lang="en-US" sz="3200" dirty="0" smtClean="0"/>
              <a:t>Subversion</a:t>
            </a:r>
            <a:r>
              <a:rPr lang="ru-RU" sz="3200" dirty="0" smtClean="0"/>
              <a:t>, </a:t>
            </a:r>
            <a:r>
              <a:rPr lang="en-US" sz="3200" dirty="0"/>
              <a:t>Perforce</a:t>
            </a:r>
            <a:r>
              <a:rPr lang="ru-RU" sz="32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Распределенные (</a:t>
            </a:r>
            <a:r>
              <a:rPr lang="en-US" sz="3200" dirty="0" err="1" smtClean="0"/>
              <a:t>Git</a:t>
            </a:r>
            <a:r>
              <a:rPr lang="en-US" sz="3200" dirty="0"/>
              <a:t>, Mercurial, </a:t>
            </a:r>
            <a:r>
              <a:rPr lang="en-US" sz="3200" dirty="0" smtClean="0"/>
              <a:t>Bazaar</a:t>
            </a:r>
            <a:r>
              <a:rPr lang="ru-RU" sz="3200" dirty="0" smtClean="0"/>
              <a:t>, </a:t>
            </a:r>
            <a:r>
              <a:rPr lang="en-US" sz="3200" dirty="0" err="1"/>
              <a:t>Darcs</a:t>
            </a: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80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1133"/>
            <a:ext cx="10058400" cy="78263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Системы </a:t>
            </a:r>
            <a:r>
              <a:rPr lang="ru-RU" dirty="0">
                <a:solidFill>
                  <a:schemeClr val="tx1"/>
                </a:solidFill>
              </a:rPr>
              <a:t>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3000" y="5673632"/>
            <a:ext cx="10058400" cy="600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Централизованные 			            Распределенные  </a:t>
            </a:r>
            <a:endParaRPr lang="ru-RU" sz="3200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407"/>
            <a:ext cx="5978988" cy="29325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43" y="1035445"/>
            <a:ext cx="6047857" cy="45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и системы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9913"/>
          </a:xfrm>
        </p:spPr>
        <p:txBody>
          <a:bodyPr>
            <a:normAutofit/>
          </a:bodyPr>
          <a:lstStyle/>
          <a:p>
            <a:r>
              <a:rPr lang="ru-RU" sz="3200" i="1" dirty="0" err="1"/>
              <a:t>Git</a:t>
            </a:r>
            <a:r>
              <a:rPr lang="ru-RU" sz="3200" dirty="0"/>
              <a:t> – распределенная система контроля версий, разработанная </a:t>
            </a:r>
            <a:r>
              <a:rPr lang="ru-RU" sz="3200" dirty="0" err="1"/>
              <a:t>Линусом</a:t>
            </a:r>
            <a:r>
              <a:rPr lang="ru-RU" sz="3200" dirty="0"/>
              <a:t> </a:t>
            </a:r>
            <a:r>
              <a:rPr lang="ru-RU" sz="3200" dirty="0" err="1"/>
              <a:t>Торвальдсем</a:t>
            </a:r>
            <a:r>
              <a:rPr lang="ru-RU" sz="3200" dirty="0"/>
              <a:t> для работы над ядром операционной системы </a:t>
            </a:r>
            <a:r>
              <a:rPr lang="ru-RU" sz="3200" i="1" dirty="0" err="1"/>
              <a:t>Linux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i="1" dirty="0" err="1" smtClean="0">
                <a:solidFill>
                  <a:schemeClr val="tx1"/>
                </a:solidFill>
              </a:rPr>
              <a:t>Linux</a:t>
            </a:r>
            <a:r>
              <a:rPr lang="ru-RU" sz="3200" dirty="0">
                <a:solidFill>
                  <a:schemeClr val="tx1"/>
                </a:solidFill>
              </a:rPr>
              <a:t>, </a:t>
            </a:r>
            <a:endParaRPr lang="ru-RU" sz="32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i="1" dirty="0" err="1" smtClean="0">
                <a:solidFill>
                  <a:schemeClr val="tx1"/>
                </a:solidFill>
              </a:rPr>
              <a:t>Qt</a:t>
            </a:r>
            <a:r>
              <a:rPr lang="ru-RU" sz="3200" dirty="0">
                <a:solidFill>
                  <a:schemeClr val="tx1"/>
                </a:solidFill>
              </a:rPr>
              <a:t>, </a:t>
            </a:r>
            <a:endParaRPr lang="ru-RU" sz="32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i="1" dirty="0" err="1" smtClean="0">
                <a:solidFill>
                  <a:schemeClr val="tx1"/>
                </a:solidFill>
              </a:rPr>
              <a:t>Android</a:t>
            </a:r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934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>
                <a:srgbClr val="FF0000"/>
              </a:buClr>
            </a:pPr>
            <a:r>
              <a:rPr lang="ru-RU" dirty="0"/>
              <a:t>Основы </a:t>
            </a:r>
            <a:r>
              <a:rPr lang="ru-RU" dirty="0" smtClean="0"/>
              <a:t>CI/CD</a:t>
            </a:r>
            <a:r>
              <a:rPr lang="en-US" dirty="0"/>
              <a:t>,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93433"/>
            <a:ext cx="10058400" cy="3260596"/>
          </a:xfrm>
        </p:spPr>
        <p:txBody>
          <a:bodyPr>
            <a:normAutofit/>
          </a:bodyPr>
          <a:lstStyle/>
          <a:p>
            <a:pPr marL="514350" lvl="0" indent="-514350">
              <a:buClr>
                <a:schemeClr val="tx1"/>
              </a:buClr>
              <a:buFont typeface="+mj-lt"/>
              <a:buAutoNum type="arabicPeriod"/>
            </a:pPr>
            <a:r>
              <a:rPr lang="ru-RU" sz="3600" dirty="0">
                <a:solidFill>
                  <a:schemeClr val="tx1"/>
                </a:solidFill>
              </a:rPr>
              <a:t>Основы CI/CD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14350" lvl="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G</a:t>
            </a:r>
            <a:r>
              <a:rPr lang="ru-RU" sz="3600" dirty="0" err="1" smtClean="0">
                <a:solidFill>
                  <a:schemeClr val="tx1"/>
                </a:solidFill>
              </a:rPr>
              <a:t>it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>
                <a:solidFill>
                  <a:schemeClr val="tx1"/>
                </a:solidFill>
              </a:rPr>
              <a:t>и системы контроля </a:t>
            </a:r>
            <a:r>
              <a:rPr lang="ru-RU" sz="3600" dirty="0" smtClean="0">
                <a:solidFill>
                  <a:schemeClr val="tx1"/>
                </a:solidFill>
              </a:rPr>
              <a:t>версий</a:t>
            </a:r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845734"/>
            <a:ext cx="11194676" cy="432646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>
                <a:hlinkClick r:id="rId3"/>
              </a:rPr>
              <a:t>https://learngitbranching.js.org</a:t>
            </a:r>
            <a:r>
              <a:rPr lang="ru-RU" sz="3200" dirty="0" smtClean="0">
                <a:hlinkClick r:id="rId3"/>
              </a:rPr>
              <a:t>/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 </a:t>
            </a:r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hlinkClick r:id="rId4"/>
              </a:rPr>
              <a:t>https</a:t>
            </a:r>
            <a:r>
              <a:rPr lang="ru-RU" sz="3200" dirty="0">
                <a:hlinkClick r:id="rId4"/>
              </a:rPr>
              <a:t>://</a:t>
            </a:r>
            <a:r>
              <a:rPr lang="ru-RU" sz="3200" dirty="0" smtClean="0">
                <a:hlinkClick r:id="rId4"/>
              </a:rPr>
              <a:t>githowto.com/ru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hlinkClick r:id="rId5"/>
              </a:rPr>
              <a:t>https</a:t>
            </a:r>
            <a:r>
              <a:rPr lang="en-US" sz="3200" dirty="0">
                <a:hlinkClick r:id="rId5"/>
              </a:rPr>
              <a:t>://git-scm.com/book/ru/v2</a:t>
            </a:r>
            <a:r>
              <a:rPr lang="en-US" sz="3200" dirty="0" smtClean="0">
                <a:hlinkClick r:id="rId5"/>
              </a:rPr>
              <a:t>/</a:t>
            </a:r>
            <a:r>
              <a:rPr lang="en-US" sz="3200" dirty="0" smtClean="0"/>
              <a:t> 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hlinkClick r:id="rId6"/>
              </a:rPr>
              <a:t>https://www.udemy.com/course/git-expert-4-hours</a:t>
            </a:r>
            <a:r>
              <a:rPr lang="ru-RU" sz="3200" dirty="0" smtClean="0">
                <a:hlinkClick r:id="rId6"/>
              </a:rPr>
              <a:t>/</a:t>
            </a:r>
            <a:r>
              <a:rPr lang="en-US" sz="3200" dirty="0" smtClean="0"/>
              <a:t> </a:t>
            </a:r>
            <a:endParaRPr lang="ru-RU" sz="3200" dirty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9660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установка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09800"/>
            <a:ext cx="9404350" cy="3151294"/>
          </a:xfrm>
        </p:spPr>
        <p:txBody>
          <a:bodyPr>
            <a:noAutofit/>
          </a:bodyPr>
          <a:lstStyle/>
          <a:p>
            <a:r>
              <a:rPr lang="ru-RU" sz="3200" b="1" dirty="0"/>
              <a:t>Варианты установки</a:t>
            </a:r>
            <a:r>
              <a:rPr lang="ru-RU" sz="3200" dirty="0"/>
              <a:t>:</a:t>
            </a:r>
          </a:p>
          <a:p>
            <a:r>
              <a:rPr lang="ru-RU" sz="3200" dirty="0"/>
              <a:t>● через пакетный менеджер</a:t>
            </a:r>
          </a:p>
          <a:p>
            <a:r>
              <a:rPr lang="ru-RU" sz="3200" dirty="0"/>
              <a:t>● установщик, скачанный с официального сайта (https://git-scm.com/downloads</a:t>
            </a:r>
            <a:r>
              <a:rPr lang="ru-RU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757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44250"/>
            <a:ext cx="10058400" cy="7223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архитектура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766562"/>
            <a:ext cx="5935206" cy="60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настройка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655" y="2074334"/>
            <a:ext cx="11677650" cy="43264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Расположение файлов </a:t>
            </a:r>
            <a:r>
              <a:rPr lang="ru-RU" sz="2800" b="1" dirty="0"/>
              <a:t>настроек </a:t>
            </a:r>
            <a:r>
              <a:rPr lang="ru-RU" sz="2800" dirty="0"/>
              <a:t>(зависит от OS):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На уровне </a:t>
            </a:r>
            <a:r>
              <a:rPr lang="ru-RU" sz="2800" b="1" dirty="0" smtClean="0"/>
              <a:t>системы (права админа)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ru-RU" sz="2800" dirty="0" smtClean="0"/>
              <a:t>/</a:t>
            </a:r>
            <a:r>
              <a:rPr lang="ru-RU" sz="2800" dirty="0" err="1"/>
              <a:t>etc</a:t>
            </a:r>
            <a:r>
              <a:rPr lang="ru-RU" sz="2800" dirty="0"/>
              <a:t>/</a:t>
            </a:r>
            <a:r>
              <a:rPr lang="ru-RU" sz="2800" dirty="0" err="1"/>
              <a:t>gitconfig</a:t>
            </a:r>
            <a:r>
              <a:rPr lang="ru-RU" sz="2800" dirty="0"/>
              <a:t> — Общие настройки для всех пользователей и </a:t>
            </a:r>
            <a:r>
              <a:rPr lang="ru-RU" sz="2800" dirty="0" err="1" smtClean="0"/>
              <a:t>репозиториев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На уровне </a:t>
            </a:r>
            <a:r>
              <a:rPr lang="ru-RU" sz="2800" b="1" dirty="0" smtClean="0"/>
              <a:t>пользователя</a:t>
            </a:r>
            <a:r>
              <a:rPr lang="ru-RU" sz="2800" dirty="0" smtClean="0"/>
              <a:t>:</a:t>
            </a:r>
            <a:endParaRPr lang="ru-RU" sz="2800" dirty="0"/>
          </a:p>
          <a:p>
            <a:pPr>
              <a:spcAft>
                <a:spcPts val="1200"/>
              </a:spcAft>
            </a:pPr>
            <a:r>
              <a:rPr lang="ru-RU" sz="2800" dirty="0"/>
              <a:t>~/.</a:t>
            </a:r>
            <a:r>
              <a:rPr lang="ru-RU" sz="2800" dirty="0" err="1"/>
              <a:t>gitconfig</a:t>
            </a:r>
            <a:r>
              <a:rPr lang="ru-RU" sz="2800" dirty="0"/>
              <a:t> или ~/.</a:t>
            </a:r>
            <a:r>
              <a:rPr lang="ru-RU" sz="2800" dirty="0" err="1"/>
              <a:t>config</a:t>
            </a:r>
            <a:r>
              <a:rPr lang="ru-RU" sz="2800" dirty="0"/>
              <a:t>/</a:t>
            </a:r>
            <a:r>
              <a:rPr lang="ru-RU" sz="2800" dirty="0" err="1"/>
              <a:t>git</a:t>
            </a:r>
            <a:r>
              <a:rPr lang="ru-RU" sz="2800" dirty="0"/>
              <a:t>/</a:t>
            </a:r>
            <a:r>
              <a:rPr lang="ru-RU" sz="2800" dirty="0" err="1"/>
              <a:t>config</a:t>
            </a:r>
            <a:r>
              <a:rPr lang="ru-RU" sz="2800" dirty="0"/>
              <a:t> — Настройки конкретного </a:t>
            </a:r>
            <a:r>
              <a:rPr lang="ru-RU" sz="2800" dirty="0" smtClean="0"/>
              <a:t>пользователя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На уровне </a:t>
            </a:r>
            <a:r>
              <a:rPr lang="ru-RU" sz="2800" b="1" dirty="0" smtClean="0"/>
              <a:t>приложения</a:t>
            </a:r>
            <a:r>
              <a:rPr lang="ru-RU" sz="2800" dirty="0" smtClean="0"/>
              <a:t>:</a:t>
            </a:r>
            <a:endParaRPr lang="ru-RU" sz="2800" dirty="0"/>
          </a:p>
          <a:p>
            <a:r>
              <a:rPr lang="ru-RU" sz="2800" dirty="0" err="1" smtClean="0"/>
              <a:t>Папка_с_проектом</a:t>
            </a:r>
            <a:r>
              <a:rPr lang="ru-RU" sz="2800" dirty="0" smtClean="0"/>
              <a:t>/.</a:t>
            </a:r>
            <a:r>
              <a:rPr lang="ru-RU" sz="2800" dirty="0" err="1" smtClean="0"/>
              <a:t>git</a:t>
            </a:r>
            <a:r>
              <a:rPr lang="ru-RU" sz="2800" dirty="0" smtClean="0"/>
              <a:t>/</a:t>
            </a:r>
            <a:r>
              <a:rPr lang="ru-RU" sz="2800" dirty="0" err="1" smtClean="0"/>
              <a:t>config</a:t>
            </a:r>
            <a:r>
              <a:rPr lang="ru-RU" sz="2800" dirty="0" smtClean="0"/>
              <a:t> </a:t>
            </a:r>
            <a:r>
              <a:rPr lang="ru-RU" sz="2800" dirty="0"/>
              <a:t>— Настройки для конкретного </a:t>
            </a:r>
            <a:r>
              <a:rPr lang="ru-RU" sz="2800" dirty="0" err="1"/>
              <a:t>репозитория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27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настройка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1424"/>
            <a:ext cx="9886950" cy="1176866"/>
          </a:xfrm>
        </p:spPr>
        <p:txBody>
          <a:bodyPr>
            <a:noAutofit/>
          </a:bodyPr>
          <a:lstStyle/>
          <a:p>
            <a:r>
              <a:rPr lang="ru-RU" sz="2800" dirty="0" smtClean="0"/>
              <a:t>Конфигурирование</a:t>
            </a:r>
            <a:r>
              <a:rPr lang="ru-RU" sz="2800" dirty="0"/>
              <a:t> </a:t>
            </a:r>
            <a:r>
              <a:rPr lang="ru-RU" sz="2800" i="1" dirty="0" err="1"/>
              <a:t>Git</a:t>
            </a:r>
            <a:r>
              <a:rPr lang="ru-RU" sz="2800" dirty="0"/>
              <a:t> с помощью утилиты командной </a:t>
            </a:r>
            <a:r>
              <a:rPr lang="ru-RU" sz="2800" dirty="0" smtClean="0"/>
              <a:t>строки:</a:t>
            </a:r>
          </a:p>
          <a:p>
            <a:r>
              <a:rPr lang="ru-RU" sz="3200" b="1" i="1" dirty="0" err="1" smtClean="0"/>
              <a:t>git</a:t>
            </a:r>
            <a:r>
              <a:rPr lang="ru-RU" sz="3200" b="1" i="1" dirty="0" smtClean="0"/>
              <a:t> </a:t>
            </a:r>
            <a:r>
              <a:rPr lang="ru-RU" sz="3200" b="1" i="1" dirty="0" err="1" smtClean="0"/>
              <a:t>config</a:t>
            </a:r>
            <a:endParaRPr lang="ru-RU" sz="3200" b="1" i="1" dirty="0" smtClean="0"/>
          </a:p>
          <a:p>
            <a:endParaRPr lang="ru-RU" sz="2800" b="1" i="1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83435"/>
              </p:ext>
            </p:extLst>
          </p:nvPr>
        </p:nvGraphicFramePr>
        <p:xfrm>
          <a:off x="1097280" y="3122354"/>
          <a:ext cx="9226550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97848"/>
                <a:gridCol w="422870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На уровне </a:t>
                      </a:r>
                      <a:r>
                        <a:rPr lang="ru-RU" sz="3200" b="1" dirty="0" smtClean="0"/>
                        <a:t>системы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config</a:t>
                      </a:r>
                      <a:r>
                        <a:rPr lang="en-US" sz="3200" dirty="0" smtClean="0"/>
                        <a:t> --system 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На уровне </a:t>
                      </a:r>
                      <a:r>
                        <a:rPr lang="ru-RU" sz="3200" b="1" dirty="0" smtClean="0"/>
                        <a:t>пользователя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config</a:t>
                      </a:r>
                      <a:r>
                        <a:rPr lang="en-US" sz="3200" dirty="0" smtClean="0"/>
                        <a:t> --global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На уровне </a:t>
                      </a:r>
                      <a:r>
                        <a:rPr lang="ru-RU" sz="3200" b="1" dirty="0" smtClean="0"/>
                        <a:t>приложения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config</a:t>
                      </a:r>
                      <a:r>
                        <a:rPr lang="en-US" sz="3200" dirty="0" smtClean="0"/>
                        <a:t> 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09600" y="4963778"/>
            <a:ext cx="1109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name value</a:t>
            </a:r>
          </a:p>
          <a:p>
            <a:r>
              <a:rPr lang="ru-RU" sz="2800" dirty="0"/>
              <a:t>где </a:t>
            </a:r>
            <a:r>
              <a:rPr lang="ru-RU" sz="2800" dirty="0" err="1"/>
              <a:t>name</a:t>
            </a:r>
            <a:r>
              <a:rPr lang="ru-RU" sz="2800" dirty="0"/>
              <a:t> это название параметра, а </a:t>
            </a:r>
            <a:r>
              <a:rPr lang="ru-RU" sz="2800" dirty="0" err="1"/>
              <a:t>value</a:t>
            </a:r>
            <a:r>
              <a:rPr lang="ru-RU" sz="2800" dirty="0"/>
              <a:t> его значение, для того чтобы задать настройки.</a:t>
            </a:r>
          </a:p>
        </p:txBody>
      </p:sp>
    </p:spTree>
    <p:extLst>
      <p:ext uri="{BB962C8B-B14F-4D97-AF65-F5344CB8AC3E}">
        <p14:creationId xmlns:p14="http://schemas.microsoft.com/office/powerpoint/2010/main" val="30393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591403"/>
            <a:ext cx="11404600" cy="98339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>
                <a:solidFill>
                  <a:schemeClr val="tx1"/>
                </a:solidFill>
              </a:rPr>
              <a:t>настройка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28731"/>
              </p:ext>
            </p:extLst>
          </p:nvPr>
        </p:nvGraphicFramePr>
        <p:xfrm>
          <a:off x="0" y="1574800"/>
          <a:ext cx="12192000" cy="518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65600"/>
                <a:gridCol w="80264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Задать имя и </a:t>
                      </a:r>
                      <a:r>
                        <a:rPr lang="ru-RU" sz="2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ru-RU" sz="2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ail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разработчика для уровня пользователя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user.name "User"</a:t>
                      </a:r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</a:t>
                      </a:r>
                      <a:r>
                        <a:rPr lang="en-US" sz="2800" dirty="0" err="1" smtClean="0"/>
                        <a:t>user.email</a:t>
                      </a:r>
                      <a:r>
                        <a:rPr lang="en-US" sz="2800" dirty="0" smtClean="0"/>
                        <a:t> "user@company.com"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Просмотреть все установленные настройки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–list</a:t>
                      </a:r>
                      <a:endParaRPr lang="ru-RU" sz="280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--list --show-origin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Указать текстовый редактор, который будет запускать </a:t>
                      </a:r>
                      <a:r>
                        <a:rPr lang="ru-RU" sz="2600" dirty="0" err="1" smtClean="0"/>
                        <a:t>Git</a:t>
                      </a:r>
                      <a:r>
                        <a:rPr lang="ru-RU" sz="2600" dirty="0" smtClean="0"/>
                        <a:t> (модифицировать параметр </a:t>
                      </a:r>
                      <a:r>
                        <a:rPr lang="en-US" sz="2600" dirty="0" err="1" smtClean="0"/>
                        <a:t>core.editor</a:t>
                      </a:r>
                      <a:r>
                        <a:rPr lang="ru-RU" sz="2600" dirty="0" smtClean="0"/>
                        <a:t>)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для </a:t>
                      </a:r>
                      <a:r>
                        <a:rPr lang="en-US" sz="2800" b="1" dirty="0" smtClean="0"/>
                        <a:t>Linux</a:t>
                      </a:r>
                      <a:r>
                        <a:rPr lang="en-US" sz="2800" dirty="0" smtClean="0"/>
                        <a:t>:</a:t>
                      </a:r>
                    </a:p>
                    <a:p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</a:t>
                      </a:r>
                      <a:r>
                        <a:rPr lang="en-US" sz="2800" dirty="0" err="1" smtClean="0"/>
                        <a:t>core.editor</a:t>
                      </a:r>
                      <a:r>
                        <a:rPr lang="en-US" sz="2800" dirty="0" smtClean="0"/>
                        <a:t> "</a:t>
                      </a:r>
                      <a:r>
                        <a:rPr lang="en-US" sz="2800" dirty="0" err="1" smtClean="0"/>
                        <a:t>nano</a:t>
                      </a:r>
                      <a:r>
                        <a:rPr lang="en-US" sz="2800" dirty="0" smtClean="0"/>
                        <a:t>"</a:t>
                      </a:r>
                    </a:p>
                    <a:p>
                      <a:r>
                        <a:rPr lang="ru-RU" sz="2800" dirty="0" smtClean="0"/>
                        <a:t>для </a:t>
                      </a:r>
                      <a:r>
                        <a:rPr lang="en-US" sz="2800" b="1" dirty="0" smtClean="0"/>
                        <a:t>Windows</a:t>
                      </a:r>
                      <a:r>
                        <a:rPr lang="en-US" sz="2800" dirty="0" smtClean="0"/>
                        <a:t>:</a:t>
                      </a:r>
                    </a:p>
                    <a:p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</a:t>
                      </a:r>
                      <a:r>
                        <a:rPr lang="en-US" sz="2800" dirty="0" err="1" smtClean="0"/>
                        <a:t>core.editor</a:t>
                      </a:r>
                      <a:r>
                        <a:rPr lang="en-US" sz="2800" dirty="0" smtClean="0"/>
                        <a:t> "notepad.exe"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установить имя </a:t>
                      </a:r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вашей ветки по умолчанию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</a:t>
                      </a:r>
                      <a:r>
                        <a:rPr lang="en-US" sz="2800" dirty="0" err="1" smtClean="0"/>
                        <a:t>init.defaultBranch</a:t>
                      </a:r>
                      <a:r>
                        <a:rPr lang="en-US" sz="2800" dirty="0" smtClean="0"/>
                        <a:t> main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0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help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83181"/>
              </p:ext>
            </p:extLst>
          </p:nvPr>
        </p:nvGraphicFramePr>
        <p:xfrm>
          <a:off x="271780" y="1963072"/>
          <a:ext cx="11709400" cy="417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35681"/>
                <a:gridCol w="507371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Открыть руководство по команде </a:t>
                      </a:r>
                      <a:r>
                        <a:rPr lang="ru-RU" sz="3200" baseline="0" dirty="0" smtClean="0"/>
                        <a:t>(откроется </a:t>
                      </a:r>
                      <a:r>
                        <a:rPr lang="en-US" sz="3200" baseline="0" dirty="0" smtClean="0"/>
                        <a:t>html c</a:t>
                      </a:r>
                      <a:r>
                        <a:rPr lang="ru-RU" sz="3200" baseline="0" dirty="0" err="1" smtClean="0"/>
                        <a:t>траница</a:t>
                      </a:r>
                      <a:r>
                        <a:rPr lang="ru-RU" sz="3200" baseline="0" dirty="0" smtClean="0"/>
                        <a:t>)</a:t>
                      </a:r>
                      <a:endParaRPr lang="ru-RU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&lt;команда&gt; --</a:t>
                      </a:r>
                      <a:r>
                        <a:rPr lang="ru-RU" sz="3200" dirty="0" err="1" smtClean="0"/>
                        <a:t>help</a:t>
                      </a:r>
                      <a:endParaRPr lang="ru-RU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 --help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help</a:t>
                      </a:r>
                      <a:r>
                        <a:rPr lang="ru-RU" sz="3200" dirty="0" smtClean="0"/>
                        <a:t> &lt;команда&gt;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help</a:t>
                      </a: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config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r>
                        <a:rPr lang="ru-RU" sz="3200" dirty="0" err="1" smtClean="0"/>
                        <a:t>пция</a:t>
                      </a:r>
                      <a:r>
                        <a:rPr lang="ru-RU" sz="3200" dirty="0" smtClean="0"/>
                        <a:t> -h для вывода краткой инструкции по использованию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&lt;команда&gt; -h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add</a:t>
                      </a:r>
                      <a:r>
                        <a:rPr lang="ru-RU" sz="3200" dirty="0" smtClean="0"/>
                        <a:t> </a:t>
                      </a:r>
                      <a:r>
                        <a:rPr lang="en-US" sz="3200" dirty="0" smtClean="0"/>
                        <a:t>-</a:t>
                      </a:r>
                      <a:r>
                        <a:rPr lang="ru-RU" sz="3200" dirty="0" smtClean="0"/>
                        <a:t>h</a:t>
                      </a:r>
                      <a:r>
                        <a:rPr lang="en-US" sz="3200" dirty="0" smtClean="0"/>
                        <a:t> 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Узнать</a:t>
                      </a:r>
                      <a:r>
                        <a:rPr lang="ru-RU" sz="3200" baseline="0" dirty="0" smtClean="0"/>
                        <a:t> версию установленного </a:t>
                      </a:r>
                      <a:r>
                        <a:rPr lang="en-US" sz="3200" baseline="0" dirty="0" err="1" smtClean="0"/>
                        <a:t>git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--version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1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286603"/>
            <a:ext cx="11677650" cy="8373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/>
              <a:t>н</a:t>
            </a:r>
            <a:r>
              <a:rPr lang="ru-RU" dirty="0" smtClean="0"/>
              <a:t>ачало </a:t>
            </a:r>
            <a:r>
              <a:rPr lang="ru-RU" dirty="0"/>
              <a:t>работы. Создание </a:t>
            </a:r>
            <a:r>
              <a:rPr lang="ru-RU" dirty="0" err="1"/>
              <a:t>репозитория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450" y="1845734"/>
            <a:ext cx="11677650" cy="1087966"/>
          </a:xfrm>
        </p:spPr>
        <p:txBody>
          <a:bodyPr>
            <a:noAutofit/>
          </a:bodyPr>
          <a:lstStyle/>
          <a:p>
            <a:r>
              <a:rPr lang="ru-RU" sz="2800" dirty="0"/>
              <a:t>В самом начале заходим на </a:t>
            </a:r>
            <a:r>
              <a:rPr lang="ru-RU" sz="2800" b="1" dirty="0"/>
              <a:t>https://github.com </a:t>
            </a:r>
            <a:r>
              <a:rPr lang="ru-RU" sz="2800" dirty="0"/>
              <a:t>(https://bitbucket.org/ ,</a:t>
            </a:r>
          </a:p>
          <a:p>
            <a:r>
              <a:rPr lang="ru-RU" sz="2800" dirty="0"/>
              <a:t>https://gitlab.com/) и создаем пустой </a:t>
            </a:r>
            <a:r>
              <a:rPr lang="ru-RU" sz="2800" dirty="0" err="1"/>
              <a:t>репозиторий</a:t>
            </a:r>
            <a:r>
              <a:rPr lang="ru-RU" sz="2800" dirty="0"/>
              <a:t>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20" y="3655484"/>
            <a:ext cx="8240667" cy="244610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276004"/>
            <a:ext cx="2997898" cy="25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/>
              <a:t>начало работы. Создание </a:t>
            </a:r>
            <a:r>
              <a:rPr lang="ru-RU" dirty="0" err="1"/>
              <a:t>репозитория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1742945"/>
            <a:ext cx="10497820" cy="45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err="1"/>
              <a:t>репозитория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75871"/>
              </p:ext>
            </p:extLst>
          </p:nvPr>
        </p:nvGraphicFramePr>
        <p:xfrm>
          <a:off x="1097280" y="2245360"/>
          <a:ext cx="10053320" cy="2987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86683"/>
                <a:gridCol w="8166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mkdir</a:t>
                      </a:r>
                      <a:r>
                        <a:rPr lang="en-US" sz="3200" dirty="0" smtClean="0"/>
                        <a:t> repo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оздать</a:t>
                      </a:r>
                      <a:r>
                        <a:rPr lang="ru-RU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папку, в которой будет располагаться </a:t>
                      </a:r>
                      <a:r>
                        <a:rPr lang="ru-RU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r>
                        <a:rPr lang="ru-RU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cd repo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Перейти</a:t>
                      </a:r>
                      <a:r>
                        <a:rPr lang="ru-RU" sz="3200" baseline="0" dirty="0" smtClean="0"/>
                        <a:t> в каталог </a:t>
                      </a:r>
                      <a:r>
                        <a:rPr lang="en-US" sz="3200" baseline="0" dirty="0" smtClean="0"/>
                        <a:t>repo</a:t>
                      </a:r>
                      <a:endParaRPr lang="ru-RU" sz="3200" dirty="0"/>
                    </a:p>
                  </a:txBody>
                  <a:tcPr/>
                </a:tc>
              </a:tr>
              <a:tr h="134112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init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Создать в текущем каталоге пустой </a:t>
                      </a:r>
                      <a:r>
                        <a:rPr lang="ru-RU" sz="3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ru-RU" sz="3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</a:t>
            </a:r>
            <a:endParaRPr lang="ru-RU" dirty="0"/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29" y="1890489"/>
            <a:ext cx="9076171" cy="4691211"/>
          </a:xfrm>
        </p:spPr>
      </p:pic>
    </p:spTree>
    <p:extLst>
      <p:ext uri="{BB962C8B-B14F-4D97-AF65-F5344CB8AC3E}">
        <p14:creationId xmlns:p14="http://schemas.microsoft.com/office/powerpoint/2010/main" val="22237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err="1"/>
              <a:t>репозитория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" y="2209358"/>
            <a:ext cx="12017588" cy="37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/>
              <a:t>c</a:t>
            </a:r>
            <a:r>
              <a:rPr lang="ru-RU" dirty="0" err="1" smtClean="0"/>
              <a:t>оздание</a:t>
            </a:r>
            <a:r>
              <a:rPr lang="ru-RU" dirty="0" smtClean="0"/>
              <a:t> </a:t>
            </a:r>
            <a:r>
              <a:rPr lang="ru-RU" dirty="0" err="1"/>
              <a:t>репозитория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20864"/>
              </p:ext>
            </p:extLst>
          </p:nvPr>
        </p:nvGraphicFramePr>
        <p:xfrm>
          <a:off x="449578" y="1990906"/>
          <a:ext cx="11080782" cy="3779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0391"/>
                <a:gridCol w="554039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git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remote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add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origin</a:t>
                      </a:r>
                      <a:r>
                        <a:rPr lang="ru-RU" sz="2800" dirty="0" smtClean="0"/>
                        <a:t> ….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добавление ссылки на </a:t>
                      </a:r>
                      <a:r>
                        <a:rPr lang="ru-RU" sz="2800" dirty="0" err="1" smtClean="0"/>
                        <a:t>репозиторий</a:t>
                      </a:r>
                      <a:r>
                        <a:rPr lang="en-US" sz="2800" dirty="0" smtClean="0"/>
                        <a:t> </a:t>
                      </a:r>
                      <a:r>
                        <a:rPr lang="ru-RU" sz="2800" dirty="0" smtClean="0"/>
                        <a:t>в </a:t>
                      </a:r>
                      <a:r>
                        <a:rPr lang="en-US" sz="2800" dirty="0" err="1" smtClean="0"/>
                        <a:t>github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git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remote</a:t>
                      </a:r>
                      <a:r>
                        <a:rPr lang="ru-RU" sz="2800" dirty="0" smtClean="0"/>
                        <a:t> -v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вывод адресов для чтения и записи, привязанных к</a:t>
                      </a:r>
                      <a:r>
                        <a:rPr lang="en-US" sz="2800" dirty="0" smtClean="0"/>
                        <a:t> </a:t>
                      </a:r>
                      <a:r>
                        <a:rPr lang="ru-RU" sz="2800" dirty="0" err="1" smtClean="0"/>
                        <a:t>репозиторию</a:t>
                      </a:r>
                      <a:endParaRPr lang="ru-RU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echo "# </a:t>
                      </a:r>
                      <a:r>
                        <a:rPr lang="en-US" sz="2800" dirty="0" smtClean="0"/>
                        <a:t>igi-python-2023" </a:t>
                      </a:r>
                      <a:r>
                        <a:rPr lang="en-US" sz="2800" dirty="0" smtClean="0"/>
                        <a:t>&gt;&gt; README.md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запись заголовка в файл</a:t>
                      </a:r>
                      <a:r>
                        <a:rPr lang="en-US" sz="2800" dirty="0" smtClean="0"/>
                        <a:t> README.md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git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status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проверка состояния файлов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9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63601"/>
            <a:ext cx="10191386" cy="6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65435"/>
              </p:ext>
            </p:extLst>
          </p:nvPr>
        </p:nvGraphicFramePr>
        <p:xfrm>
          <a:off x="203200" y="863601"/>
          <a:ext cx="11709400" cy="5151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224"/>
                <a:gridCol w="6203176"/>
              </a:tblGrid>
              <a:tr h="1010793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log</a:t>
                      </a:r>
                      <a:endParaRPr lang="ru-RU" sz="2800" dirty="0" smtClean="0"/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log –</a:t>
                      </a:r>
                      <a:r>
                        <a:rPr lang="en-US" sz="2800" dirty="0" err="1" smtClean="0"/>
                        <a:t>oneline</a:t>
                      </a:r>
                      <a:endParaRPr lang="ru-RU" sz="2800" dirty="0" smtClean="0"/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baseline="0" dirty="0" smtClean="0"/>
                        <a:t> log -p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Просмотреть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коммитов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Сокращенный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вариант</a:t>
                      </a:r>
                      <a:endParaRPr lang="en-US" sz="2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отображением изменений </a:t>
                      </a:r>
                      <a:endParaRPr lang="ru-RU" sz="2800" dirty="0"/>
                    </a:p>
                  </a:txBody>
                  <a:tcPr/>
                </a:tc>
              </a:tr>
              <a:tr h="405678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status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Просмотр состояния рабочего каталога</a:t>
                      </a:r>
                      <a:endParaRPr lang="ru-RU" sz="2800" dirty="0"/>
                    </a:p>
                  </a:txBody>
                  <a:tcPr/>
                </a:tc>
              </a:tr>
              <a:tr h="69632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touch README.md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Создать в текущем каталоге пустой файл</a:t>
                      </a:r>
                      <a:endParaRPr lang="ru-RU" sz="2800" dirty="0"/>
                    </a:p>
                  </a:txBody>
                  <a:tcPr/>
                </a:tc>
              </a:tr>
              <a:tr h="1010793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add filename</a:t>
                      </a:r>
                      <a:endParaRPr lang="ru-RU" sz="2800" dirty="0" smtClean="0"/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add README.md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</a:t>
                      </a:r>
                      <a:r>
                        <a:rPr lang="en-US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файла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README.md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 </a:t>
                      </a:r>
                      <a:r>
                        <a:rPr lang="ru-RU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Если</a:t>
                      </a:r>
                      <a:r>
                        <a:rPr lang="ru-RU" sz="28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файлов несколько вместо </a:t>
                      </a:r>
                      <a:r>
                        <a:rPr lang="en-US" sz="2800" dirty="0" smtClean="0"/>
                        <a:t>filename</a:t>
                      </a:r>
                      <a:r>
                        <a:rPr lang="ru-RU" sz="2800" dirty="0" smtClean="0"/>
                        <a:t> использовать точку</a:t>
                      </a:r>
                      <a:endParaRPr lang="ru-RU" sz="2800" dirty="0"/>
                    </a:p>
                  </a:txBody>
                  <a:tcPr/>
                </a:tc>
              </a:tr>
              <a:tr h="696324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commit -m “message”</a:t>
                      </a:r>
                      <a:endParaRPr lang="ru-RU" sz="2800" dirty="0" smtClean="0"/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commit -m "[create repository]"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отправка в локальный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53987"/>
          <a:stretch/>
        </p:blipFill>
        <p:spPr>
          <a:xfrm>
            <a:off x="609600" y="863599"/>
            <a:ext cx="9257775" cy="58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26111"/>
              </p:ext>
            </p:extLst>
          </p:nvPr>
        </p:nvGraphicFramePr>
        <p:xfrm>
          <a:off x="180897" y="863600"/>
          <a:ext cx="11709400" cy="573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2017"/>
                <a:gridCol w="5717383"/>
              </a:tblGrid>
              <a:tr h="1247010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попытка запушить изменения. Не сработало, так как у</a:t>
                      </a:r>
                    </a:p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текущей локальной ветки не настроена удаленная ветка</a:t>
                      </a:r>
                      <a:endParaRPr lang="ru-RU" sz="3200" dirty="0"/>
                    </a:p>
                  </a:txBody>
                  <a:tcPr/>
                </a:tc>
              </a:tr>
              <a:tr h="920412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--set-upstream origin master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установка удаленной ветки для</a:t>
                      </a:r>
                    </a:p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текущей локальной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(master –</a:t>
                      </a:r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имя ветки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3200" dirty="0"/>
                    </a:p>
                  </a:txBody>
                  <a:tcPr/>
                </a:tc>
              </a:tr>
              <a:tr h="1033237"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dirname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/somefile.js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dirname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/*.html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Удалит</a:t>
                      </a:r>
                      <a:r>
                        <a:rPr lang="ru-RU" sz="3200" baseline="0" dirty="0" smtClean="0"/>
                        <a:t>ь файлы из текущего рабочего дерева</a:t>
                      </a:r>
                      <a:endParaRPr lang="ru-RU" sz="3200" dirty="0"/>
                    </a:p>
                  </a:txBody>
                  <a:tcPr/>
                </a:tc>
              </a:tr>
              <a:tr h="103323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effectLst/>
                        </a:rPr>
                        <a:t>ls -la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Просмотреть</a:t>
                      </a:r>
                      <a:r>
                        <a:rPr lang="ru-RU" sz="3200" baseline="0" dirty="0" smtClean="0"/>
                        <a:t> содержимое каталога с </a:t>
                      </a:r>
                      <a:r>
                        <a:rPr lang="ru-RU" sz="3200" baseline="0" dirty="0" err="1" smtClean="0"/>
                        <a:t>репозиторием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0" y="863600"/>
            <a:ext cx="8794594" cy="2556346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0" y="3943169"/>
            <a:ext cx="8794594" cy="23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417" y="480122"/>
            <a:ext cx="11552265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Устранить</a:t>
            </a:r>
            <a:r>
              <a:rPr kumimoji="0" lang="ru-RU" altLang="ru-RU" sz="3200" b="0" i="0" u="none" strike="noStrike" cap="none" normalizeH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ошибку: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32629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 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git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config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-l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 </a:t>
            </a:r>
          </a:p>
          <a:p>
            <a:pPr lvl="0">
              <a:spcAft>
                <a:spcPts val="1200"/>
              </a:spcAft>
            </a:pPr>
            <a:r>
              <a:rPr lang="ru-RU" altLang="ru-RU" sz="3200" dirty="0">
                <a:solidFill>
                  <a:srgbClr val="232629"/>
                </a:solidFill>
              </a:rPr>
              <a:t>если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результат выполнения команды: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remote.origin.url=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git@github.com: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login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репозиторий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32629"/>
              </a:solidFill>
              <a:effectLst/>
              <a:latin typeface="+mn-lt"/>
            </a:endParaRPr>
          </a:p>
          <a:p>
            <a:pPr lvl="0">
              <a:spcAft>
                <a:spcPts val="1200"/>
              </a:spcAft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то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нужно изменить адрес таким способом: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git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config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remote.origin.url https://github.com/_login_/репозиторий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после этого выполнить команду 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git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push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-u -f 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origin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master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lang="ru-RU" sz="3200" dirty="0">
                <a:latin typeface="+mn-lt"/>
              </a:rPr>
              <a:t>изменить </a:t>
            </a:r>
            <a:r>
              <a:rPr lang="en-US" sz="3200" i="1" dirty="0" err="1">
                <a:latin typeface="+mn-lt"/>
              </a:rPr>
              <a:t>url</a:t>
            </a:r>
            <a:r>
              <a:rPr lang="en-US" sz="3200" dirty="0">
                <a:latin typeface="+mn-lt"/>
              </a:rPr>
              <a:t> </a:t>
            </a:r>
            <a:r>
              <a:rPr lang="ru-RU" sz="3200" dirty="0">
                <a:latin typeface="+mn-lt"/>
              </a:rPr>
              <a:t>удалённого </a:t>
            </a:r>
            <a:r>
              <a:rPr lang="ru-RU" sz="3200" dirty="0" err="1">
                <a:latin typeface="+mn-lt"/>
              </a:rPr>
              <a:t>репозитория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:</a:t>
            </a:r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$ </a:t>
            </a:r>
            <a:r>
              <a:rPr lang="en-US" sz="3200" dirty="0" err="1">
                <a:latin typeface="+mn-lt"/>
              </a:rPr>
              <a:t>git</a:t>
            </a:r>
            <a:r>
              <a:rPr lang="en-US" sz="3200" dirty="0">
                <a:latin typeface="+mn-lt"/>
              </a:rPr>
              <a:t> remote set-</a:t>
            </a:r>
            <a:r>
              <a:rPr lang="en-US" sz="3200" dirty="0" err="1">
                <a:latin typeface="+mn-lt"/>
              </a:rPr>
              <a:t>url</a:t>
            </a:r>
            <a:r>
              <a:rPr lang="en-US" sz="3200" dirty="0">
                <a:latin typeface="+mn-lt"/>
              </a:rPr>
              <a:t> origin </a:t>
            </a:r>
            <a:r>
              <a:rPr lang="en-US" sz="3200" dirty="0" err="1">
                <a:latin typeface="+mn-lt"/>
              </a:rPr>
              <a:t>url</a:t>
            </a:r>
            <a:r>
              <a:rPr lang="en-US" sz="3200" dirty="0">
                <a:latin typeface="+mn-lt"/>
              </a:rPr>
              <a:t>-</a:t>
            </a:r>
            <a:r>
              <a:rPr lang="ru-RU" sz="3200" dirty="0" smtClean="0">
                <a:latin typeface="+mn-lt"/>
              </a:rPr>
              <a:t>нового-</a:t>
            </a:r>
            <a:r>
              <a:rPr lang="ru-RU" sz="3200" dirty="0" err="1" smtClean="0">
                <a:latin typeface="+mn-lt"/>
              </a:rPr>
              <a:t>репозитория</a:t>
            </a:r>
            <a:endParaRPr kumimoji="0" lang="ru-RU" alt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1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6252"/>
            <a:ext cx="11968970" cy="467296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229"/>
            <a:ext cx="8408020" cy="80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0" y="1596647"/>
            <a:ext cx="5292566" cy="36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900" y="286603"/>
            <a:ext cx="110871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Agile (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SCRUM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Kanban</a:t>
            </a:r>
            <a:r>
              <a:rPr lang="en-US" dirty="0"/>
              <a:t>, </a:t>
            </a:r>
            <a:r>
              <a:rPr lang="en-US" dirty="0" smtClean="0">
                <a:hlinkClick r:id="rId5"/>
              </a:rPr>
              <a:t>Lean</a:t>
            </a:r>
            <a:r>
              <a:rPr lang="en-US" dirty="0" smtClean="0"/>
              <a:t>…)</a:t>
            </a:r>
            <a:endParaRPr lang="ru-RU" dirty="0"/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1" y="2171577"/>
            <a:ext cx="11485720" cy="3429123"/>
          </a:xfrm>
        </p:spPr>
      </p:pic>
    </p:spTree>
    <p:extLst>
      <p:ext uri="{BB962C8B-B14F-4D97-AF65-F5344CB8AC3E}">
        <p14:creationId xmlns:p14="http://schemas.microsoft.com/office/powerpoint/2010/main" val="34630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580" y="1932053"/>
            <a:ext cx="11353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Ветка в </a:t>
            </a:r>
            <a:r>
              <a:rPr lang="ru-RU" sz="3200" dirty="0" err="1"/>
              <a:t>Git</a:t>
            </a:r>
            <a:r>
              <a:rPr lang="ru-RU" sz="3200" dirty="0"/>
              <a:t> — это простой перемещаемый указатель на один из </a:t>
            </a:r>
            <a:r>
              <a:rPr lang="ru-RU" sz="3200" dirty="0" err="1"/>
              <a:t>коммитов</a:t>
            </a:r>
            <a:r>
              <a:rPr lang="ru-RU" sz="3200" dirty="0"/>
              <a:t>. </a:t>
            </a:r>
            <a:endParaRPr lang="ru-RU" sz="3200" dirty="0" smtClean="0"/>
          </a:p>
          <a:p>
            <a:r>
              <a:rPr lang="ru-RU" sz="3200" dirty="0" err="1" smtClean="0"/>
              <a:t>Git</a:t>
            </a:r>
            <a:r>
              <a:rPr lang="ru-RU" sz="3200" dirty="0" smtClean="0"/>
              <a:t> хранит </a:t>
            </a:r>
            <a:r>
              <a:rPr lang="ru-RU" sz="3200" dirty="0"/>
              <a:t>специальный указатель HEAD (указатель на текущую </a:t>
            </a:r>
            <a:r>
              <a:rPr lang="ru-RU" sz="3200" dirty="0" smtClean="0"/>
              <a:t>локальную ветку</a:t>
            </a:r>
            <a:r>
              <a:rPr lang="ru-RU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027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47664"/>
              </p:ext>
            </p:extLst>
          </p:nvPr>
        </p:nvGraphicFramePr>
        <p:xfrm>
          <a:off x="449580" y="1767880"/>
          <a:ext cx="11526830" cy="484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63415"/>
                <a:gridCol w="57634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branch </a:t>
                      </a:r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new_branch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создание новой ветки (но не переключаемся на нее)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checkout </a:t>
                      </a:r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new_branch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переключаемся на ветку </a:t>
                      </a:r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new_branch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checkout -b </a:t>
                      </a:r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new_branch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создание новой ветки и переключение на нее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branch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просмотр локальных веток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branch</a:t>
                      </a:r>
                      <a:r>
                        <a:rPr lang="ru-RU" sz="3200" dirty="0" smtClean="0"/>
                        <a:t> -</a:t>
                      </a:r>
                      <a:r>
                        <a:rPr lang="en-US" sz="3200" dirty="0" smtClean="0"/>
                        <a:t>a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просмотр локальных</a:t>
                      </a:r>
                      <a:r>
                        <a:rPr lang="en-US" sz="3200" dirty="0" smtClean="0"/>
                        <a:t> </a:t>
                      </a:r>
                      <a:r>
                        <a:rPr lang="ru-RU" sz="3200" dirty="0" smtClean="0"/>
                        <a:t>и</a:t>
                      </a:r>
                      <a:r>
                        <a:rPr lang="ru-RU" sz="3200" baseline="0" dirty="0" smtClean="0"/>
                        <a:t> удаленных</a:t>
                      </a:r>
                      <a:r>
                        <a:rPr lang="ru-RU" sz="3200" dirty="0" smtClean="0"/>
                        <a:t> веток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0"/>
            <a:ext cx="11353800" cy="8898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889831"/>
            <a:ext cx="6441874" cy="59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91933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" y="1742744"/>
            <a:ext cx="12019728" cy="28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855929"/>
              </p:ext>
            </p:extLst>
          </p:nvPr>
        </p:nvGraphicFramePr>
        <p:xfrm>
          <a:off x="0" y="2768841"/>
          <a:ext cx="12192000" cy="335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87122"/>
                <a:gridCol w="65048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--set-upstream origin iss53</a:t>
                      </a:r>
                    </a:p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-u origin br1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Отправить</a:t>
                      </a:r>
                      <a:r>
                        <a:rPr lang="ru-RU" sz="2800" baseline="0" dirty="0" smtClean="0"/>
                        <a:t> ветку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iss53 (br1)</a:t>
                      </a:r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aseline="0" dirty="0" smtClean="0"/>
                        <a:t>на удаленный сервер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--all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Отправить</a:t>
                      </a:r>
                      <a:r>
                        <a:rPr lang="ru-RU" sz="2800" baseline="0" dirty="0" smtClean="0"/>
                        <a:t> все локальные ветки 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fetch origin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br1</a:t>
                      </a:r>
                      <a:endParaRPr lang="ru-RU" sz="2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pull origin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br1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получение всех последних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изменений с удаленной ветки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br1</a:t>
                      </a:r>
                      <a:endParaRPr lang="ru-RU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origin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iss53</a:t>
                      </a:r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отправка изменений из локальной ветки 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iss53 </a:t>
                      </a:r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удаленную ветку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br1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97280" y="1581243"/>
            <a:ext cx="105222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Удалённые ссылки — это ссылки (указатели) в ваших </a:t>
            </a:r>
            <a:r>
              <a:rPr lang="ru-RU" sz="3200" dirty="0" smtClean="0"/>
              <a:t>удалённых </a:t>
            </a:r>
            <a:r>
              <a:rPr lang="ru-RU" sz="3200" dirty="0" err="1" smtClean="0"/>
              <a:t>репозиториях</a:t>
            </a:r>
            <a:r>
              <a:rPr lang="ru-RU" sz="3200" dirty="0"/>
              <a:t>, включая ветки, теги и т.д.</a:t>
            </a:r>
          </a:p>
        </p:txBody>
      </p:sp>
    </p:spTree>
    <p:extLst>
      <p:ext uri="{BB962C8B-B14F-4D97-AF65-F5344CB8AC3E}">
        <p14:creationId xmlns:p14="http://schemas.microsoft.com/office/powerpoint/2010/main" val="25179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732763"/>
              </p:ext>
            </p:extLst>
          </p:nvPr>
        </p:nvGraphicFramePr>
        <p:xfrm>
          <a:off x="0" y="2923289"/>
          <a:ext cx="12192000" cy="3688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8049"/>
                <a:gridCol w="7173951"/>
              </a:tblGrid>
              <a:tr h="370840">
                <a:tc>
                  <a:txBody>
                    <a:bodyPr/>
                    <a:lstStyle/>
                    <a:p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branch -m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oldname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endParaRPr lang="en-US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 origin :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oldname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 origin -u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Переименовать</a:t>
                      </a:r>
                      <a:r>
                        <a:rPr lang="ru-RU" sz="2800" baseline="0" dirty="0" smtClean="0"/>
                        <a:t> удаленную ветку</a:t>
                      </a:r>
                      <a:r>
                        <a:rPr lang="en-US" sz="2800" baseline="0" dirty="0" smtClean="0"/>
                        <a:t>: </a:t>
                      </a:r>
                      <a:endParaRPr lang="ru-RU" sz="2800" baseline="0" dirty="0" smtClean="0"/>
                    </a:p>
                    <a:p>
                      <a:r>
                        <a:rPr lang="ru-RU" sz="2800" baseline="0" dirty="0" smtClean="0"/>
                        <a:t>Переименовать локальную ветку</a:t>
                      </a:r>
                    </a:p>
                    <a:p>
                      <a:r>
                        <a:rPr lang="ru-RU" sz="2800" baseline="0" dirty="0" smtClean="0"/>
                        <a:t>Удалить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ветку (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oldname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которую вы хотите переименовать</a:t>
                      </a: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Загрузить (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ветку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 удаленный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merge fix_bug_001 </a:t>
                      </a:r>
                      <a:endParaRPr lang="en-US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мержим</a:t>
                      </a:r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ветки (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fix/bug_001 -&gt; _master)</a:t>
                      </a:r>
                    </a:p>
                  </a:txBody>
                  <a:tcPr/>
                </a:tc>
              </a:tr>
              <a:tr h="178055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branch -d fix_bug_001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удаляем ветку</a:t>
                      </a:r>
                      <a:endParaRPr lang="ru-RU" sz="2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94392" y="1737360"/>
            <a:ext cx="117043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Удалённые ссылки — это ссылки (указатели) в ваших </a:t>
            </a:r>
            <a:r>
              <a:rPr lang="ru-RU" sz="3200" dirty="0" smtClean="0"/>
              <a:t>удалённых </a:t>
            </a:r>
            <a:r>
              <a:rPr lang="ru-RU" sz="3200" dirty="0" err="1" smtClean="0"/>
              <a:t>репозиториях</a:t>
            </a:r>
            <a:r>
              <a:rPr lang="ru-RU" sz="3200" dirty="0"/>
              <a:t>, включая ветки, теги и т.д.</a:t>
            </a:r>
          </a:p>
        </p:txBody>
      </p:sp>
    </p:spTree>
    <p:extLst>
      <p:ext uri="{BB962C8B-B14F-4D97-AF65-F5344CB8AC3E}">
        <p14:creationId xmlns:p14="http://schemas.microsoft.com/office/powerpoint/2010/main" val="26402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869" b="73284"/>
          <a:stretch/>
        </p:blipFill>
        <p:spPr>
          <a:xfrm>
            <a:off x="590338" y="1971073"/>
            <a:ext cx="10735861" cy="35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80" b="31994"/>
          <a:stretch/>
        </p:blipFill>
        <p:spPr>
          <a:xfrm>
            <a:off x="0" y="1737359"/>
            <a:ext cx="12159145" cy="36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24" r="40747"/>
          <a:stretch/>
        </p:blipFill>
        <p:spPr>
          <a:xfrm>
            <a:off x="1097280" y="1984916"/>
            <a:ext cx="9210906" cy="36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737360"/>
            <a:ext cx="8004335" cy="48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900" y="286603"/>
            <a:ext cx="110871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DevOps - </a:t>
            </a:r>
            <a:r>
              <a:rPr lang="ru-RU" dirty="0"/>
              <a:t>модель </a:t>
            </a:r>
            <a:r>
              <a:rPr lang="en-US" dirty="0"/>
              <a:t>CAMS</a:t>
            </a:r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7798308" cy="4587240"/>
          </a:xfrm>
        </p:spPr>
      </p:pic>
      <p:sp>
        <p:nvSpPr>
          <p:cNvPr id="6" name="Прямоугольник 5"/>
          <p:cNvSpPr/>
          <p:nvPr/>
        </p:nvSpPr>
        <p:spPr>
          <a:xfrm>
            <a:off x="8077200" y="2243435"/>
            <a:ext cx="3886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latin typeface="Roboto"/>
              </a:rPr>
              <a:t>DevOps</a:t>
            </a:r>
            <a:r>
              <a:rPr lang="ru-RU" sz="2800" dirty="0">
                <a:latin typeface="Roboto"/>
              </a:rPr>
              <a:t> и </a:t>
            </a:r>
            <a:r>
              <a:rPr lang="ru-RU" sz="2800" dirty="0" err="1">
                <a:latin typeface="Roboto"/>
              </a:rPr>
              <a:t>Agile</a:t>
            </a:r>
            <a:r>
              <a:rPr lang="ru-RU" sz="2800" dirty="0">
                <a:latin typeface="Roboto"/>
              </a:rPr>
              <a:t> могут дополнять друг друга и применяться в </a:t>
            </a:r>
            <a:r>
              <a:rPr lang="ru-RU" sz="2800" dirty="0" smtClean="0">
                <a:latin typeface="Roboto"/>
              </a:rPr>
              <a:t>тандеме</a:t>
            </a:r>
            <a:r>
              <a:rPr lang="en-US" sz="2800" dirty="0" smtClean="0">
                <a:latin typeface="Roboto"/>
              </a:rPr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6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7" y="1583219"/>
            <a:ext cx="4125941" cy="52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7" y="1737360"/>
            <a:ext cx="7733949" cy="47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12226487" cy="439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9" y="2143072"/>
            <a:ext cx="11659051" cy="24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675" y="0"/>
            <a:ext cx="9920125" cy="5831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28" y="595238"/>
            <a:ext cx="7129389" cy="61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0"/>
            <a:ext cx="10058400" cy="5608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основные команды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967949"/>
              </p:ext>
            </p:extLst>
          </p:nvPr>
        </p:nvGraphicFramePr>
        <p:xfrm>
          <a:off x="0" y="746760"/>
          <a:ext cx="11951970" cy="6111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155"/>
                <a:gridCol w="8806815"/>
              </a:tblGrid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 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pull </a:t>
                      </a:r>
                      <a:endParaRPr lang="ru-RU" sz="2800" b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забрать изменения с удалённого сервера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push </a:t>
                      </a:r>
                      <a:endParaRPr lang="ru-RU" sz="2800" b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отправить локальные изменения на удалённый сервер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branch </a:t>
                      </a:r>
                      <a:endParaRPr lang="ru-RU" sz="2800" b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показать текущую ветку/список веток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dirty="0" smtClean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ru-RU" sz="2800" b="0" dirty="0" err="1" smtClean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branch_name</a:t>
                      </a:r>
                      <a:r>
                        <a:rPr lang="ru-RU" sz="2800" b="0" dirty="0" smtClean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2800" b="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влить в текущую ветку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указанную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dirty="0" err="1" smtClean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branch_name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2800" b="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добавить в текущее состояние изменённые файлы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2800" b="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зафиксировать изменения и сделать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коммит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kern="12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stash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2800" b="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временно сохранить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локальные изменения не создавая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коммит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вернуться в чистый рабочий каталог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28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rebase</a:t>
                      </a:r>
                      <a:r>
                        <a:rPr lang="ru-RU" sz="28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ru-RU" sz="2800" b="0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branch_name</a:t>
                      </a:r>
                      <a:r>
                        <a:rPr lang="ru-RU" sz="28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&gt;</a:t>
                      </a:r>
                      <a:endParaRPr lang="ru-RU" sz="2800" b="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удалит и последовательно переместит </a:t>
                      </a:r>
                      <a:r>
                        <a:rPr lang="ru-RU" sz="24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коммиты</a:t>
                      </a: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24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из текущей ветки в указанную</a:t>
                      </a:r>
                      <a:endParaRPr lang="ru-RU" sz="2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28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reset</a:t>
                      </a:r>
                      <a:endParaRPr lang="ru-RU" sz="2800" b="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отмен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локальных изменений в </a:t>
                      </a:r>
                      <a:r>
                        <a:rPr lang="ru-RU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репозитории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--soft, --mixed, --hard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28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revert</a:t>
                      </a:r>
                      <a:endParaRPr lang="ru-RU" sz="2800" b="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отменяет внесенные в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коммите</a:t>
                      </a:r>
                      <a:r>
                        <a:rPr lang="ru-RU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изменения и добавляет новый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полученным содержимым</a:t>
                      </a:r>
                      <a:endParaRPr lang="ru-RU" sz="2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1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845734"/>
            <a:ext cx="11194676" cy="4326466"/>
          </a:xfrm>
        </p:spPr>
        <p:txBody>
          <a:bodyPr>
            <a:noAutofit/>
          </a:bodyPr>
          <a:lstStyle/>
          <a:p>
            <a:r>
              <a:rPr lang="ru-RU" sz="3200" dirty="0"/>
              <a:t>Хорошие манеры:</a:t>
            </a:r>
          </a:p>
          <a:p>
            <a:r>
              <a:rPr lang="ru-RU" sz="3200" dirty="0"/>
              <a:t>● </a:t>
            </a:r>
            <a:r>
              <a:rPr lang="ru-RU" sz="3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3200" dirty="0" smtClean="0"/>
              <a:t>понятные </a:t>
            </a:r>
            <a:r>
              <a:rPr lang="ru-RU" sz="3200" dirty="0"/>
              <a:t>и цельные изменения</a:t>
            </a:r>
          </a:p>
          <a:p>
            <a:r>
              <a:rPr lang="ru-RU" sz="3200" dirty="0"/>
              <a:t>●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3200" dirty="0" smtClean="0"/>
              <a:t>чаще</a:t>
            </a:r>
            <a:r>
              <a:rPr lang="ru-RU" sz="3200" dirty="0"/>
              <a:t>, но не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3200" dirty="0" smtClean="0"/>
              <a:t>недоделанную </a:t>
            </a:r>
            <a:r>
              <a:rPr lang="ru-RU" sz="3200" dirty="0"/>
              <a:t>работу</a:t>
            </a:r>
          </a:p>
          <a:p>
            <a:r>
              <a:rPr lang="ru-RU" sz="3200" dirty="0"/>
              <a:t>● тестируйте ваш код перед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3200" dirty="0"/>
          </a:p>
          <a:p>
            <a:r>
              <a:rPr lang="ru-RU" sz="3200" dirty="0"/>
              <a:t>● пишите понятные сообщения к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3200" dirty="0"/>
          </a:p>
          <a:p>
            <a:r>
              <a:rPr lang="ru-RU" sz="3200" dirty="0"/>
              <a:t>● используйте </a:t>
            </a:r>
            <a:r>
              <a:rPr lang="en-US" sz="3200" dirty="0" err="1"/>
              <a:t>git</a:t>
            </a:r>
            <a:r>
              <a:rPr lang="en-US" sz="3200" dirty="0"/>
              <a:t> flow</a:t>
            </a:r>
          </a:p>
          <a:p>
            <a:r>
              <a:rPr lang="ru-RU" sz="3200" dirty="0"/>
              <a:t>● помечать релизы с помощью тегов (почитайте про </a:t>
            </a:r>
            <a:r>
              <a:rPr lang="ru-RU" sz="3200" dirty="0" err="1"/>
              <a:t>semver</a:t>
            </a:r>
            <a:r>
              <a:rPr lang="ru-RU" sz="3200" dirty="0"/>
              <a:t>)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1617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900" y="286603"/>
            <a:ext cx="11087100" cy="1450757"/>
          </a:xfrm>
        </p:spPr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DevOps</a:t>
            </a:r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66" y="1737360"/>
            <a:ext cx="5337334" cy="4957690"/>
          </a:xfrm>
        </p:spPr>
      </p:pic>
    </p:spTree>
    <p:extLst>
      <p:ext uri="{BB962C8B-B14F-4D97-AF65-F5344CB8AC3E}">
        <p14:creationId xmlns:p14="http://schemas.microsoft.com/office/powerpoint/2010/main" val="29268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70870" cy="2154766"/>
          </a:xfrm>
        </p:spPr>
        <p:txBody>
          <a:bodyPr>
            <a:normAutofit/>
          </a:bodyPr>
          <a:lstStyle/>
          <a:p>
            <a:r>
              <a:rPr lang="ru-RU" sz="2800" dirty="0"/>
              <a:t>CI/CD (</a:t>
            </a:r>
            <a:r>
              <a:rPr lang="ru-RU" sz="2800" dirty="0" err="1"/>
              <a:t>Continuous</a:t>
            </a:r>
            <a:r>
              <a:rPr lang="ru-RU" sz="2800" dirty="0"/>
              <a:t> </a:t>
            </a:r>
            <a:r>
              <a:rPr lang="ru-RU" sz="2800" dirty="0" err="1"/>
              <a:t>Integration</a:t>
            </a:r>
            <a:r>
              <a:rPr lang="ru-RU" sz="2800" dirty="0"/>
              <a:t>, </a:t>
            </a:r>
            <a:r>
              <a:rPr lang="ru-RU" sz="2800" dirty="0" err="1"/>
              <a:t>Continuous</a:t>
            </a:r>
            <a:r>
              <a:rPr lang="ru-RU" sz="2800" dirty="0"/>
              <a:t> </a:t>
            </a:r>
            <a:r>
              <a:rPr lang="ru-RU" sz="2800" dirty="0" err="1"/>
              <a:t>Delivery</a:t>
            </a:r>
            <a:r>
              <a:rPr lang="ru-RU" sz="2800" dirty="0"/>
              <a:t> — непрерывная интеграция и доставка) — это технология автоматизации тестирования и доставки новых модулей разрабатываемого проекта заинтересованным сторонам (разработчикам, аналитикам, инженерам качества, конечным пользователям и др.).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51" y="3867150"/>
            <a:ext cx="8522919" cy="28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-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70870" cy="2154766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автоматизация последовательной сборки, упаковки и тестирования программных продуктов;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автоматизация развертывания приложения в различных окружениях;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минимизация ошибок и уязвимостей программного </a:t>
            </a:r>
            <a:r>
              <a:rPr lang="ru-RU" sz="2800" dirty="0" smtClean="0"/>
              <a:t>продукта</a:t>
            </a:r>
            <a:endParaRPr lang="en-US" sz="2800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fontAlgn="base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64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- 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4030" y="2264834"/>
            <a:ext cx="6313170" cy="2707216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Распределение ответственности;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Сокращение рисков;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Оптимизация обратной </a:t>
            </a:r>
            <a:r>
              <a:rPr lang="ru-RU" sz="2800" dirty="0" smtClean="0"/>
              <a:t>связи</a:t>
            </a:r>
            <a:r>
              <a:rPr lang="en-US" sz="2800" dirty="0" smtClean="0"/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Создание рабочей среды</a:t>
            </a:r>
            <a:endParaRPr lang="en-US" sz="2800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32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8320</TotalTime>
  <Words>2491</Words>
  <Application>Microsoft Office PowerPoint</Application>
  <PresentationFormat>Широкоэкранный</PresentationFormat>
  <Paragraphs>742</Paragraphs>
  <Slides>56</Slides>
  <Notes>56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Roboto</vt:lpstr>
      <vt:lpstr>Times New Roman</vt:lpstr>
      <vt:lpstr>TT Norms Pro</vt:lpstr>
      <vt:lpstr>Wingdings</vt:lpstr>
      <vt:lpstr>Retrospect</vt:lpstr>
      <vt:lpstr>Избранные главы информатики</vt:lpstr>
      <vt:lpstr>Основы CI/CD, Git</vt:lpstr>
      <vt:lpstr>Waterfall</vt:lpstr>
      <vt:lpstr>Agile ( SCRUM, Kanban, Lean…)</vt:lpstr>
      <vt:lpstr>DevOps - модель CAMS</vt:lpstr>
      <vt:lpstr>Жизненный цикл DevOps</vt:lpstr>
      <vt:lpstr>Основы CI/CD</vt:lpstr>
      <vt:lpstr>Основы CI/CD - задачи</vt:lpstr>
      <vt:lpstr>Основы CI/CD - принципы</vt:lpstr>
      <vt:lpstr>Основы CI/CD – этапы</vt:lpstr>
      <vt:lpstr>Основы CI/CD – этапы</vt:lpstr>
      <vt:lpstr>Основы CI/CD – преимущества и недостатки</vt:lpstr>
      <vt:lpstr>Основы CI/CD – инструменты </vt:lpstr>
      <vt:lpstr>CI/CD  vs DevOps </vt:lpstr>
      <vt:lpstr>Полезные ссылки</vt:lpstr>
      <vt:lpstr>Git и системы контроля версий</vt:lpstr>
      <vt:lpstr>Системы контроля версий</vt:lpstr>
      <vt:lpstr>Системы контроля версий</vt:lpstr>
      <vt:lpstr>Git и системы контроля версий</vt:lpstr>
      <vt:lpstr>Git - Полезные ссылки</vt:lpstr>
      <vt:lpstr>Git – установка  </vt:lpstr>
      <vt:lpstr>Git – архитектура</vt:lpstr>
      <vt:lpstr>Git – настройка</vt:lpstr>
      <vt:lpstr>Git – настройка</vt:lpstr>
      <vt:lpstr>Git – настройка</vt:lpstr>
      <vt:lpstr>Git – help  </vt:lpstr>
      <vt:lpstr>Git – начало работы. Создание репозитория</vt:lpstr>
      <vt:lpstr>Git – начало работы. Создание репозитория</vt:lpstr>
      <vt:lpstr>Git –  Создание репозитория</vt:lpstr>
      <vt:lpstr>Git –  Создание репозитория</vt:lpstr>
      <vt:lpstr>Git – cоздание репозитория</vt:lpstr>
      <vt:lpstr>Git –  Создание первого коммита</vt:lpstr>
      <vt:lpstr>Git –  Создание первого коммита</vt:lpstr>
      <vt:lpstr>Git –  Создание первого коммита</vt:lpstr>
      <vt:lpstr>Git –  Создание первого коммита</vt:lpstr>
      <vt:lpstr>Git –  Создание первого коммита</vt:lpstr>
      <vt:lpstr>Презентация PowerPoint</vt:lpstr>
      <vt:lpstr>Git –  Создание первого коммита</vt:lpstr>
      <vt:lpstr>Git –  Создание первого коммита</vt:lpstr>
      <vt:lpstr>Git –  Ветвление</vt:lpstr>
      <vt:lpstr>Git –  Ветвление</vt:lpstr>
      <vt:lpstr>Git –  Ветвление</vt:lpstr>
      <vt:lpstr>Git –  Ветвление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основные команды</vt:lpstr>
      <vt:lpstr>Git - Рекомендации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Zhvakina</dc:creator>
  <cp:lastModifiedBy>ANNA</cp:lastModifiedBy>
  <cp:revision>570</cp:revision>
  <cp:lastPrinted>2016-01-26T13:20:45Z</cp:lastPrinted>
  <dcterms:created xsi:type="dcterms:W3CDTF">2015-03-09T11:51:14Z</dcterms:created>
  <dcterms:modified xsi:type="dcterms:W3CDTF">2023-02-10T20:18:48Z</dcterms:modified>
</cp:coreProperties>
</file>