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6"/>
  </p:notesMasterIdLst>
  <p:handoutMasterIdLst>
    <p:handoutMasterId r:id="rId167"/>
  </p:handoutMasterIdLst>
  <p:sldIdLst>
    <p:sldId id="280" r:id="rId2"/>
    <p:sldId id="433" r:id="rId3"/>
    <p:sldId id="624" r:id="rId4"/>
    <p:sldId id="626" r:id="rId5"/>
    <p:sldId id="625" r:id="rId6"/>
    <p:sldId id="627" r:id="rId7"/>
    <p:sldId id="628" r:id="rId8"/>
    <p:sldId id="629" r:id="rId9"/>
    <p:sldId id="630" r:id="rId10"/>
    <p:sldId id="631" r:id="rId11"/>
    <p:sldId id="632" r:id="rId12"/>
    <p:sldId id="634" r:id="rId13"/>
    <p:sldId id="633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49" r:id="rId28"/>
    <p:sldId id="648" r:id="rId29"/>
    <p:sldId id="650" r:id="rId30"/>
    <p:sldId id="652" r:id="rId31"/>
    <p:sldId id="653" r:id="rId32"/>
    <p:sldId id="654" r:id="rId33"/>
    <p:sldId id="655" r:id="rId34"/>
    <p:sldId id="657" r:id="rId35"/>
    <p:sldId id="656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71" r:id="rId48"/>
    <p:sldId id="673" r:id="rId49"/>
    <p:sldId id="672" r:id="rId50"/>
    <p:sldId id="674" r:id="rId51"/>
    <p:sldId id="675" r:id="rId52"/>
    <p:sldId id="676" r:id="rId53"/>
    <p:sldId id="677" r:id="rId54"/>
    <p:sldId id="678" r:id="rId55"/>
    <p:sldId id="679" r:id="rId56"/>
    <p:sldId id="680" r:id="rId57"/>
    <p:sldId id="681" r:id="rId58"/>
    <p:sldId id="682" r:id="rId59"/>
    <p:sldId id="683" r:id="rId60"/>
    <p:sldId id="684" r:id="rId61"/>
    <p:sldId id="685" r:id="rId62"/>
    <p:sldId id="686" r:id="rId63"/>
    <p:sldId id="687" r:id="rId64"/>
    <p:sldId id="688" r:id="rId65"/>
    <p:sldId id="689" r:id="rId66"/>
    <p:sldId id="690" r:id="rId67"/>
    <p:sldId id="692" r:id="rId68"/>
    <p:sldId id="696" r:id="rId69"/>
    <p:sldId id="697" r:id="rId70"/>
    <p:sldId id="698" r:id="rId71"/>
    <p:sldId id="691" r:id="rId72"/>
    <p:sldId id="695" r:id="rId73"/>
    <p:sldId id="693" r:id="rId74"/>
    <p:sldId id="694" r:id="rId75"/>
    <p:sldId id="699" r:id="rId76"/>
    <p:sldId id="700" r:id="rId77"/>
    <p:sldId id="701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710" r:id="rId86"/>
    <p:sldId id="711" r:id="rId87"/>
    <p:sldId id="761" r:id="rId88"/>
    <p:sldId id="670" r:id="rId89"/>
    <p:sldId id="713" r:id="rId90"/>
    <p:sldId id="712" r:id="rId91"/>
    <p:sldId id="714" r:id="rId92"/>
    <p:sldId id="716" r:id="rId93"/>
    <p:sldId id="715" r:id="rId94"/>
    <p:sldId id="717" r:id="rId95"/>
    <p:sldId id="718" r:id="rId96"/>
    <p:sldId id="719" r:id="rId97"/>
    <p:sldId id="721" r:id="rId98"/>
    <p:sldId id="720" r:id="rId99"/>
    <p:sldId id="723" r:id="rId100"/>
    <p:sldId id="763" r:id="rId101"/>
    <p:sldId id="722" r:id="rId102"/>
    <p:sldId id="725" r:id="rId103"/>
    <p:sldId id="726" r:id="rId104"/>
    <p:sldId id="727" r:id="rId105"/>
    <p:sldId id="728" r:id="rId106"/>
    <p:sldId id="729" r:id="rId107"/>
    <p:sldId id="730" r:id="rId108"/>
    <p:sldId id="731" r:id="rId109"/>
    <p:sldId id="732" r:id="rId110"/>
    <p:sldId id="733" r:id="rId111"/>
    <p:sldId id="734" r:id="rId112"/>
    <p:sldId id="762" r:id="rId113"/>
    <p:sldId id="736" r:id="rId114"/>
    <p:sldId id="748" r:id="rId115"/>
    <p:sldId id="737" r:id="rId116"/>
    <p:sldId id="739" r:id="rId117"/>
    <p:sldId id="738" r:id="rId118"/>
    <p:sldId id="749" r:id="rId119"/>
    <p:sldId id="750" r:id="rId120"/>
    <p:sldId id="751" r:id="rId121"/>
    <p:sldId id="753" r:id="rId122"/>
    <p:sldId id="754" r:id="rId123"/>
    <p:sldId id="752" r:id="rId124"/>
    <p:sldId id="755" r:id="rId125"/>
    <p:sldId id="756" r:id="rId126"/>
    <p:sldId id="757" r:id="rId127"/>
    <p:sldId id="764" r:id="rId128"/>
    <p:sldId id="758" r:id="rId129"/>
    <p:sldId id="759" r:id="rId130"/>
    <p:sldId id="760" r:id="rId131"/>
    <p:sldId id="740" r:id="rId132"/>
    <p:sldId id="741" r:id="rId133"/>
    <p:sldId id="743" r:id="rId134"/>
    <p:sldId id="744" r:id="rId135"/>
    <p:sldId id="745" r:id="rId136"/>
    <p:sldId id="746" r:id="rId137"/>
    <p:sldId id="747" r:id="rId138"/>
    <p:sldId id="765" r:id="rId139"/>
    <p:sldId id="766" r:id="rId140"/>
    <p:sldId id="767" r:id="rId141"/>
    <p:sldId id="768" r:id="rId142"/>
    <p:sldId id="769" r:id="rId143"/>
    <p:sldId id="770" r:id="rId144"/>
    <p:sldId id="771" r:id="rId145"/>
    <p:sldId id="772" r:id="rId146"/>
    <p:sldId id="773" r:id="rId147"/>
    <p:sldId id="774" r:id="rId148"/>
    <p:sldId id="775" r:id="rId149"/>
    <p:sldId id="777" r:id="rId150"/>
    <p:sldId id="778" r:id="rId151"/>
    <p:sldId id="779" r:id="rId152"/>
    <p:sldId id="776" r:id="rId153"/>
    <p:sldId id="780" r:id="rId154"/>
    <p:sldId id="781" r:id="rId155"/>
    <p:sldId id="783" r:id="rId156"/>
    <p:sldId id="782" r:id="rId157"/>
    <p:sldId id="784" r:id="rId158"/>
    <p:sldId id="785" r:id="rId159"/>
    <p:sldId id="786" r:id="rId160"/>
    <p:sldId id="787" r:id="rId161"/>
    <p:sldId id="788" r:id="rId162"/>
    <p:sldId id="789" r:id="rId163"/>
    <p:sldId id="790" r:id="rId164"/>
    <p:sldId id="791" r:id="rId16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75739" autoAdjust="0"/>
  </p:normalViewPr>
  <p:slideViewPr>
    <p:cSldViewPr snapToGrid="0">
      <p:cViewPr varScale="1">
        <p:scale>
          <a:sx n="65" d="100"/>
          <a:sy n="65" d="100"/>
        </p:scale>
        <p:origin x="12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re.compile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B%D0%B8%D1%86%D0%B5%D0%BD%D0%B7%D0%B8%D1%8F_BSD" TargetMode="External"/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MATLAB" TargetMode="External"/><Relationship Id="rId4" Type="http://schemas.openxmlformats.org/officeDocument/2006/relationships/hyperlink" Target="http://matplotlib.org/users/license.html" TargetMode="Externa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D%D0%B5%D1%87%D0%BD%D1%8B%D0%B9_%D0%B0%D0%B2%D1%82%D0%BE%D0%BC%D0%B0%D1%82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range" TargetMode="External"/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eX" TargetMode="External"/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eX" TargetMode="External"/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sys.path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8_01.html#module-json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1_01.html#ch-01-01-translator-typ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A%D0%BE%D0%BC%D0%BF%D0%B8%D0%BB%D1%8F%D1%82%D0%BE%D1%80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nake_cas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5_01.html#ch-05-05-01-docstrings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1%81%D1%82%D1%80%D0%B0%D0%BD%D1%81%D1%82%D0%B2%D0%BE_%D0%B8%D0%BC%D1%91%D0%BD_(%D0%BF%D1%80%D0%BE%D0%B3%D1%80%D0%B0%D0%BC%D0%BC%D0%B8%D1%80%D0%BE%D0%B2%D0%B0%D0%BD%D0%B8%D0%B5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3%D0%B5%D0%BE%D0%BC%D0%B5%D1%82%D1%80%D0%B8%D1%87%D0%B5%D1%81%D0%BA%D0%B8%D0%B9_%D1%86%D0%B5%D0%BD%D1%82%D1%80" TargetMode="External"/><Relationship Id="rId3" Type="http://schemas.openxmlformats.org/officeDocument/2006/relationships/hyperlink" Target="https://docs.python.org/3/library/statistics.html" TargetMode="External"/><Relationship Id="rId7" Type="http://schemas.openxmlformats.org/officeDocument/2006/relationships/hyperlink" Target="https://ru.wikipedia.org/wiki/%D0%90%D0%B1%D1%81%D0%BE%D0%BB%D1%8E%D1%82%D0%BD%D0%B0%D1%8F_%D0%B2%D0%B5%D0%BB%D0%B8%D1%87%D0%B8%D0%BD%D0%B0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C%D0%B5%D0%B4%D0%B8%D0%B0%D0%BD%D0%B0_(%D1%81%D1%82%D0%B0%D1%82%D0%B8%D1%81%D1%82%D0%B8%D0%BA%D0%B0)#cite_note-1" TargetMode="External"/><Relationship Id="rId5" Type="http://schemas.openxmlformats.org/officeDocument/2006/relationships/hyperlink" Target="https://ru.wiktionary.org/wiki/en:mediana#Latin" TargetMode="External"/><Relationship Id="rId10" Type="http://schemas.openxmlformats.org/officeDocument/2006/relationships/hyperlink" Target="https://ru.wikipedia.org/wiki/%D0%A1%D1%80%D0%B5%D0%B4%D0%BD%D0%B8%D0%B5_%D0%B2%D0%B5%D0%BB%D0%B8%D1%87%D0%B8%D0%BD%D1%8B" TargetMode="External"/><Relationship Id="rId4" Type="http://schemas.openxmlformats.org/officeDocument/2006/relationships/hyperlink" Target="https://ru.wikipedia.org/wiki/%D0%9B%D0%B0%D1%82%D0%B8%D0%BD%D1%81%D0%BA%D0%B8%D0%B9_%D1%8F%D0%B7%D1%8B%D0%BA" TargetMode="External"/><Relationship Id="rId9" Type="http://schemas.openxmlformats.org/officeDocument/2006/relationships/hyperlink" Target="https://ru.wikipedia.org/wiki/%D0%9D%D0%BE%D1%80%D0%BC%D0%B0%D0%BB%D1%8C%D0%BD%D0%BE%D0%B5_%D1%80%D0%B0%D1%81%D0%BF%D1%80%D0%B5%D0%B4%D0%B5%D0%BB%D0%B5%D0%BD%D0%B8%D0%B5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7%D0%B0%D1%81%D0%BE%D0%B2%D0%BE%D0%B9_%D0%BF%D0%BE%D1%8F%D1%81" TargetMode="External"/><Relationship Id="rId1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3" Type="http://schemas.openxmlformats.org/officeDocument/2006/relationships/hyperlink" Target="https://ru.wikipedia.org/wiki/%D0%96%D0%B0%D1%80%D0%B3%D0%BE%D0%BD" TargetMode="External"/><Relationship Id="rId7" Type="http://schemas.openxmlformats.org/officeDocument/2006/relationships/hyperlink" Target="https://ru.wikipedia.org/wiki/%D0%A1%D1%82%D1%80%D0%B0%D0%BD%D0%B0" TargetMode="External"/><Relationship Id="rId12" Type="http://schemas.openxmlformats.org/officeDocument/2006/relationships/hyperlink" Target="https://ru.wikipedia.org/wiki/%D0%9F%D0%BE%D0%BB%D1%8C%D0%B7%D0%BE%D0%B2%D0%B0%D1%82%D0%B5%D0%BB%D1%8C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F%D0%BE%D0%BB%D1%8C%D0%B7%D0%BE%D0%B2%D0%B0%D1%82%D0%B5%D0%BB%D1%8C%D1%81%D0%BA%D0%B8%D0%B9_%D0%B8%D0%BD%D1%82%D0%B5%D1%80%D1%84%D0%B5%D0%B9%D1%81" TargetMode="External"/><Relationship Id="rId11" Type="http://schemas.openxmlformats.org/officeDocument/2006/relationships/hyperlink" Target="https://ru.wikipedia.org/wiki/%D0%9B%D0%BE%D0%BA%D0%B0%D0%BB%D0%B8%D0%B7%D0%B0%D1%86%D0%B8%D1%8F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0" Type="http://schemas.openxmlformats.org/officeDocument/2006/relationships/hyperlink" Target="https://ru.wikipedia.org/wiki/%D0%94%D0%B5%D0%BD%D0%B5%D0%B6%D0%BD%D0%B0%D1%8F_%D0%B5%D0%B4%D0%B8%D0%BD%D0%B8%D1%86%D0%B0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D%D0%B0%D0%B1%D0%BE%D1%80_%D1%81%D0%B8%D0%BC%D0%B2%D0%BE%D0%BB%D0%BE%D0%B2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python.ru/osnovy/o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Formatting-Calendar-Time.html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F%D1%80%D0%BE%D0%B1%D0%BB%D0%B5%D0%BC%D0%B0_2000_%D0%B3%D0%BE%D0%B4%D0%B0" TargetMode="External"/><Relationship Id="rId4" Type="http://schemas.openxmlformats.org/officeDocument/2006/relationships/hyperlink" Target="https://ru.wikipedia.org/wiki/%D0%9F%D1%80%D0%BE%D0%B1%D0%BB%D0%B5%D0%BC%D0%B0_2038_%D0%B3%D0%BE%D0%B4%D0%B0" TargetMode="Externa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F%D1%80%D0%BE%D0%B1%D0%BB%D0%B5%D0%BC%D0%B0_2000_%D0%B3%D0%BE%D0%B4%D0%B0" TargetMode="External"/><Relationship Id="rId4" Type="http://schemas.openxmlformats.org/officeDocument/2006/relationships/hyperlink" Target="https://ru.wikipedia.org/wiki/%D0%9F%D1%80%D0%BE%D0%B1%D0%BB%D0%B5%D0%BC%D0%B0_2038_%D0%B3%D0%BE%D0%B4%D0%B0" TargetMode="External"/></Relationships>
</file>

<file path=ppt/notesSlides/_rels/notes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Tz_database#cite_note-2" TargetMode="External"/><Relationship Id="rId13" Type="http://schemas.openxmlformats.org/officeDocument/2006/relationships/hyperlink" Target="https://ru.wikipedia.org/wiki/Tz_database#cite_note-6" TargetMode="External"/><Relationship Id="rId3" Type="http://schemas.openxmlformats.org/officeDocument/2006/relationships/hyperlink" Target="https://pytz.sourceforge.net/" TargetMode="External"/><Relationship Id="rId7" Type="http://schemas.openxmlformats.org/officeDocument/2006/relationships/hyperlink" Target="https://ru.wikipedia.org/wiki/%D0%9F%D1%80%D0%BE%D0%B3%D1%80%D0%B0%D0%BC%D0%BC%D0%B8%D1%80%D0%BE%D0%B2%D0%B0%D0%BD%D0%B8%D0%B5" TargetMode="External"/><Relationship Id="rId12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11" Type="http://schemas.openxmlformats.org/officeDocument/2006/relationships/hyperlink" Target="https://ru.wikipedia.org/wiki/Tz_database#cite_note-5" TargetMode="External"/><Relationship Id="rId5" Type="http://schemas.openxmlformats.org/officeDocument/2006/relationships/hyperlink" Target="https://ru.wikipedia.org/wiki/%D0%A7%D0%B0%D1%81%D0%BE%D0%B2%D0%BE%D0%B9_%D0%BF%D0%BE%D1%8F%D1%81" TargetMode="External"/><Relationship Id="rId10" Type="http://schemas.openxmlformats.org/officeDocument/2006/relationships/hyperlink" Target="https://ru.wikipedia.org/wiki/Tz_database#cite_note-4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Tz_database#cite_note-3" TargetMode="External"/><Relationship Id="rId14" Type="http://schemas.openxmlformats.org/officeDocument/2006/relationships/hyperlink" Target="https://ru.wikipedia.org/wiki/Tz_database#cite_note-7" TargetMode="Externa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библиотека языка Python, 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массивами.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https://pythonworld.ru/numpy/1.html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63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14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61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53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949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 - </a:t>
            </a:r>
            <a:r>
              <a:rPr lang="ru-RU" sz="10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1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 регулярных выражений в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возможность устанавливать флаги, влияющие на работу регулярных выражений. Обычно флаги устанавливаются при вызове функции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.compile"/>
              </a:rPr>
              <a:t>re.compile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.compile"/>
              </a:rPr>
              <a:t>()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75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88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58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19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(pattern, flags=0)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Компилирует регулярное выражение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pattern, 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флаги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(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re.MULTILINE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возвращая объект класса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re.regex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 =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("^.+?(\d)")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6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39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2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715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471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15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28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961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924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 </a:t>
            </a:r>
            <a:r>
              <a:rPr lang="ru-RU" sz="1000" dirty="0" err="1" smtClean="0"/>
              <a:t>start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 smtClean="0"/>
              <a:t>end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того, чтобы узнать начальную и конечную позицию найденной строки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83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использования модуля или пакета в коде необходимо его предварительно подключить (импортировать).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390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список всех найденных совпадений. У метода </a:t>
            </a:r>
            <a:r>
              <a:rPr lang="ru-RU" sz="1000" dirty="0" err="1" smtClean="0"/>
              <a:t>findall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нет ограничений на поиск в начале или конце строки. Если мы будем искать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 нашей строке, он вернет все вхождения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Для поиска рекомендуется использовать именно </a:t>
            </a:r>
            <a:r>
              <a:rPr lang="ru-RU" sz="1000" dirty="0" err="1" smtClean="0"/>
              <a:t>findall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может работать и как </a:t>
            </a:r>
            <a:r>
              <a:rPr lang="ru-RU" sz="1000" dirty="0" err="1" smtClean="0"/>
              <a:t>re.search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как </a:t>
            </a:r>
            <a:r>
              <a:rPr lang="ru-RU" sz="1000" dirty="0" err="1" smtClean="0"/>
              <a:t>re.match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53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разделяет строку по заданному шаблону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</a:t>
            </a:r>
            <a:r>
              <a:rPr lang="ru-RU" sz="1000" dirty="0" err="1" smtClean="0"/>
              <a:t>split</a:t>
            </a:r>
            <a:r>
              <a:rPr lang="ru-RU" sz="1000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принимает также аргумент </a:t>
            </a:r>
            <a:r>
              <a:rPr lang="ru-RU" sz="1000" dirty="0" err="1" smtClean="0"/>
              <a:t>maxsplit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 значением по умолчанию, равным 0. В данном случае он разделит строку столько раз, сколько возможно, но если указать этот аргумент, то разделение будет произведено не более указанного коли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чества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раз. 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установили параметр </a:t>
            </a:r>
            <a:r>
              <a:rPr lang="ru-RU" sz="1000" dirty="0" err="1" smtClean="0"/>
              <a:t>maxsplit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равным 1, и в результате строка была разделена на две части вместо трех.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63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Ищет шаблон в строке и заменяет его на указанную подстроку. Если шаблон не найден, строка остается неизменной.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241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также избавляет от переписывания одного и того же выражения.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3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re.findall</a:t>
            </a:r>
            <a:r>
              <a:rPr lang="ru-RU" sz="1000" dirty="0" smtClean="0"/>
              <a:t>(</a:t>
            </a:r>
            <a:r>
              <a:rPr lang="ru-RU" sz="1000" b="1" dirty="0" smtClean="0"/>
              <a:t>r'.', </a:t>
            </a:r>
            <a:r>
              <a:rPr lang="en-US" sz="1000" b="1" dirty="0" smtClean="0"/>
              <a:t>…) – </a:t>
            </a:r>
            <a:r>
              <a:rPr lang="ru-RU" sz="1000" b="1" dirty="0" smtClean="0"/>
              <a:t>вытащить каждый символ</a:t>
            </a:r>
          </a:p>
          <a:p>
            <a:r>
              <a:rPr lang="en-US" sz="1000" dirty="0" err="1" smtClean="0"/>
              <a:t>re.findall</a:t>
            </a:r>
            <a:r>
              <a:rPr lang="en-US" sz="1000" dirty="0" smtClean="0"/>
              <a:t>(</a:t>
            </a:r>
            <a:r>
              <a:rPr lang="en-US" sz="1000" b="1" dirty="0" smtClean="0"/>
              <a:t>r'\w', </a:t>
            </a:r>
            <a:r>
              <a:rPr lang="ru-RU" sz="1000" b="1" dirty="0" smtClean="0"/>
              <a:t>….) – вытащить каждый символ кроме пробела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014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223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818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85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10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709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64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53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967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145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414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587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0437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777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74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35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http://matplotlib.org/users/screenshots.html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http://matplotlib.org/gallery.html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распространяется на условиях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BSD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лицензии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Библиотека поддерживает двумерную (2D) и трехмерную (3D) графику, а также анимированные рисунки.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Создаваемые изображения могут быть использованы в мультимедийных приложениях, научных проектах, а также различных документах, публикациях и веб-приложениях. Исторически библиотека формировалась под влиянием математического пакета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являлась и является независимым от него проектом. Построенная на принципах ООП, библиотека также имеет процедурный интерфейс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аналоги команд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Последняя стабильная версия библиотеки поддерживает Python 2.6 и выше.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980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705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matplotlib.org/users/installing.html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объекты организованы в единую иерархию: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вершине иерархии находится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конечный автомат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(модель, число возможных внутренних состояний которой конечно), предоставляемый модулем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данном уровне все функции, используемые для рисования диаграмм (линии, рисунки, текст и т.д.) применяются к текущему изображению.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ниже располагается объектно-ориентированный интерфейс, используемый для создания изображений, где объектами являются само изображение, оси координат, графические примитивы и т.д.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45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фундаментальный пакет для научных вычислений на Python, который содержит: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мощный объект - многомерный массив (в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матрицы);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высокоуровневые функции для работы с массивами, линейной алгеброй и а также быстрого создания набора данных (примерный аналог - функция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ge"/>
              </a:rPr>
              <a:t>range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ge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для интеграции кода на C/C++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687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831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60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235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928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 подключается аналогичным образом. Кроме того, имеется возможность импорта отдельных модулей из пакета, если нет необходимости использовать весь пакет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910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464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83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93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379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881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462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86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371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005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841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известный научный формат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(произносится как «тех»), позволяющий записывать сложные математические выражения.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622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известный научный формат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(произносится как «тех»), позволяющий записывать сложные математические выражения.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404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86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"__main__":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arange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(-8, 3, 0.1) 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x -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y1 =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(x**2 + 4*x - 5)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y2 = [9] *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fig, (ax1, ax2)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subplots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 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 по горизонтали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1) 1-й график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Настройки диаграммы и осей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set_title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Графики функций: экстремум")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set_xlabel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абсцисс")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set_ylabel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ординат")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графика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y1, 'r', linewidth=3, label="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y2, label="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Аннотации и текст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Экстремум функции = $\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{-b}{2a} = 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{-4}{2} = -2$",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=(-2, 9),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=(-4.8, 15.5),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shrink=0.05))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(-7, 24.5, 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2 графика:\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 и линия экстремума")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Легенда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2) 2-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 график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Настройки диаграммы и осей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set_title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Графики функций: корни уравнения")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 графика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y2 =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(-20, 21))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x2 = [-5] *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(y2)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x3 = [1] *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(y2)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y1, linewidth=3, label="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(x2, y2, label="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1")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(x3, y2, label="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2")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Аннотации и текст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(-2, 27, 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3 графика:\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 и корни",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1 = -5",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=(-5, -1.5),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=(-10, -5),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connectionstyle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="angle3",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arrowstyle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="-&gt;"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2 = 1",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 -1.5),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=(2, -8),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connectionstyle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="angle3",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arrowstyle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="-&gt;"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set_xlim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(-10, 10)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set_ylim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(-10, 10)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ax2.spines["left"].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set_position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("center")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ax2.spines["bottom"].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set_position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("center")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ax2.spines['top'].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set_visible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ax2.spines['right'].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set_visible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Легенда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="best")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561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6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https://pyneng.readthedocs.io/ru/latest/book/01_intro/pip.html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5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5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Рабочая директория расположена 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path"/>
              </a:rPr>
              <a:t>sys.path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начале списка, поэтому не следует называть собственные модули или пакеты аналогично встроенным (например,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son"/>
              </a:rPr>
              <a:t>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интерпретатор в первую очередь найдет пользовательский модуль/пакет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dirty="0" smtClean="0"/>
              <a:t>Специальные атрибуты содержат системную информацию о модуле (путь запуска, имя модуля и др.) и доступны всегда. Некоторые из них: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считается интерпретируемым языком, однако имеет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гибридную составляющую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 запуске программы происходит компиляция в промежуточный байт-код (бинарный файл с расширением </a:t>
            </a:r>
            <a:r>
              <a:rPr lang="ru-RU" sz="1000" dirty="0" smtClean="0">
                <a:effectLst/>
              </a:rPr>
              <a:t>*.</a:t>
            </a:r>
            <a:r>
              <a:rPr lang="ru-RU" sz="1000" dirty="0" err="1" smtClean="0">
                <a:effectLst/>
              </a:rPr>
              <a:t>pyc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всех импортированных модулей, после чего код выполняется виртуальной машиной.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 </a:t>
            </a:r>
            <a:r>
              <a:rPr lang="ru-RU" sz="1000" dirty="0" smtClean="0">
                <a:effectLst/>
              </a:rPr>
              <a:t>*.</a:t>
            </a:r>
            <a:r>
              <a:rPr lang="ru-RU" sz="1000" dirty="0" err="1" smtClean="0">
                <a:effectLst/>
              </a:rPr>
              <a:t>pyc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создается заново только в случае, если исходный код был изменен (проверяется дата изменения), иначе используется уже найденная «скомпилированная» версия. При этом компилируются только импортируемые модули (так, текущий запускаемый модуль скомпилирован не будет).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«Скомпилированные» файлы могут также предоставляться вместо исходных, например, когда нужно скрыть код реализации.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 же время, применяется это не часто, т.к. в отличие от языков программирования, компилируемых непосредственно в машинный код (например, Си), для языков, использующих байт-код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C#, Python и др.), высока вероятность полной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декомпиляции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(воссоздания исходного кода) скомпилированной программы.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2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Соглашение рекомендует использовать:</a:t>
            </a: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змеиный_регистр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snake_case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наименования модулей: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my_module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строки документации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файл с расширением </a:t>
            </a:r>
            <a:r>
              <a:rPr lang="ru-RU" sz="1000" dirty="0" smtClean="0">
                <a:effectLst/>
              </a:rPr>
              <a:t>*.</a:t>
            </a:r>
            <a:r>
              <a:rPr lang="ru-RU" sz="1000" dirty="0" err="1" smtClean="0">
                <a:effectLst/>
              </a:rPr>
              <a:t>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модулем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Основной модуль программы, как правило, удобно называть </a:t>
            </a:r>
            <a:r>
              <a:rPr lang="ru-RU" sz="1000" dirty="0" smtClean="0">
                <a:effectLst/>
              </a:rPr>
              <a:t>main.py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0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из основных целей использования как модулей, так и пакетов - реализация модели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пространства имен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позволяющей логически группировать и в то же время изолировать различные идентификаторы. Например, при наличии глобальной переменной </a:t>
            </a:r>
            <a:r>
              <a:rPr lang="ru-RU" sz="1000" dirty="0" err="1" smtClean="0">
                <a:effectLst/>
              </a:rPr>
              <a:t>author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модуле </a:t>
            </a:r>
            <a:r>
              <a:rPr lang="ru-RU" sz="1000" dirty="0" smtClean="0">
                <a:effectLst/>
              </a:rPr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smtClean="0">
                <a:effectLst/>
              </a:rPr>
              <a:t>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произойдет конфликта, т.к. они находятся в разном пространстве имен: </a:t>
            </a:r>
            <a:r>
              <a:rPr lang="ru-RU" sz="1000" dirty="0" err="1" smtClean="0">
                <a:effectLst/>
              </a:rPr>
              <a:t>A.author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 smtClean="0">
                <a:effectLst/>
              </a:rPr>
              <a:t>B.author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соответственно.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2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Стандартная библиотека Python включает множество пакетов и модулей, предоставляющих дополнительную функциональность для выполнения различных задач.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предоставляет доступ к математическим функциям, определяемым стандартом языка Си. Как правило, все функции модуля </a:t>
            </a:r>
            <a:r>
              <a:rPr lang="ru-RU" sz="1000" dirty="0" err="1" smtClean="0">
                <a:effectLst/>
              </a:rPr>
              <a:t>math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возвращают значения вещественного типа.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7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9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6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4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1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8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реализует генератор псевдослучайных чисел (ГПСЧ).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Случайность - проблема для компьютерной техники, поскольку все компьютеры являются цифровыми, и как следствие, детерминированы. Если дать компьютеру одни и те же инструкции, будет получаться один и тот же результат. Получается, что математически невозможно сгенерировать по-настоящему случайные числа, используя компьютер, однако довольно просто сгенерировать псевдослучайные числа. В отличие от случайных чисел одни и те же псевдослучайные могут быть сгенерированы раз за разом.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Псевдослучайные числа обладают определенными характеристиками: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сгенерированная последовательность не должна повторяться;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 в последовательности должны быть равномерно распределены на определенном промежутке.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последовательностей: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последовательности: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3 3 3 3 3 3 3 3 3 3 3 3 3 3 3 3 3 3 3 (все числа одинаковы);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 3 4 5 6 7 8 9 0 1 2 3 4 5 6 7 8 9 (отсутствует случайность);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3 2 5 3 9 1 2 4 2 5 1 1 2 8 1 5 2 3 4 (неравномерно распределена);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8 4 6 0 9 8 2 4 8 6 4 2 2 5 1 4 8 6 2 (много четных чисел);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хорошие последовательности: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9 1 2 0 4 2 8 5 7 2 9 1 9 2 5 3 1 9 2;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2 5 3 4 1 9 7 8 0 2 1 6 4 5 8 9 5 0 9;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8 5 2 3 4 5 7 9 5 2 1 0 2 1 0 9 7 6 4;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9 0 6 4 8 3 1 5 2 7 6 1 4 6 0 1 9 7 5 6.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инициализации ГПСЧ требует определенное целое число (т.н. инициализатор), определяющее будущую генерируемую последовательность. При этом в целом нет возможности узнать зависимость между этим числом и получаемой последовательностью.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Практически все функции модуля основаны на функции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Для генерации чисел используется алгоритм «Вихрь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Мерсенна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который лишен многих недостатков, присущих другим алгоритмам генерации (малый период, предсказуемость, легко выявляемая статистическая зависимость и др.). При этом данный алгоритм не является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криптостойким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данном случае, теоретически возможно «предсказать» их генерацию), поэтому не должен использоваться для задач, связанных с информационной безопасностью (например, для криптографии, шифрования и т.д.).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10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5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6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statistics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функции для осуществления статистических операций. Как правило, все функции поддерживают целые и вещественные типы.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Медиа́на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Латинский язык"/>
              </a:rPr>
              <a:t>лат.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kt:en:mediana"/>
              </a:rPr>
              <a:t>mediāna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«середина») 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серединное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набора чисел — число, которое находится в середине этого набора, если его упорядочить по возрастанию, то есть такое число, что половина из элементов набора не меньше него, а другая половина не больше. Другое равносильное определение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набора чисел — это число, сумма расстояний (или, если более строго,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Абсолютная величина"/>
              </a:rPr>
              <a:t>модулей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от которого до всех чисел из набора минимальна. Это определение естественным образом обобщается на многомерные наборы данных и называется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Геометрический центр"/>
              </a:rPr>
              <a:t>1-медианой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медианой набора {11, 9, 3, 5, 5} является число 5, так как оно стоит в середине этого набора после его упорядочивания: {3, 5, 5, 9, 11}. Если в выборке чётное число элементов, медиана может быть не определена однозначно: тогда для числовых данных чаще всего используют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полусумму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соседних значений (то есть медиану набора {1, 3, 5, 7} принимают равной 4)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Мо́да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значение во множестве наблюдений, которое встречается наиболее часто (мода = типичность). Иногда в совокупности встречается более чем одна мода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(например: 6, 2, 6, 6, 8, 9, 9, 9, 0; мода — 6 и 9)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можно сказать, что совокупность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мультимодальна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 структурных средних величин только мода обладает таким уникальным свойством. Как правило,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мультимодальность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указывает на то, что набор данных не подчиняется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Нормальное распределение"/>
              </a:rPr>
              <a:t>нормальному распределению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Мода как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Средние величины"/>
              </a:rPr>
              <a:t>средняя величина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употребляется чаще для данных, имеющих нечисловую природу. Среди перечисленных цветов автомобилей —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белый, чёрный, синий металлик, белый, синий металлик, белый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мода будет равна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цвету. При экспертной оценке с её помощью определяют наиболее популярные типы продукта, что учитывается при прогнозе продаж или планировании их производства.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50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2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9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поддерживает работу с датой и временем  и предоставляет соответствующие модули и пакеты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Лока́ль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Региональные настройки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региональный стандарт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региональные параметры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региона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(проф.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Жаргон"/>
              </a:rPr>
              <a:t>жарг.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лока́ль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lɔ.kal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ləuˈkɑ:l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набор параметров, определяющий региональные настройки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Пользовательский интерфейс"/>
              </a:rPr>
              <a:t>пользовательского интерфейса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 язык,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Страна"/>
              </a:rPr>
              <a:t>страна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Часовой пояс"/>
              </a:rPr>
              <a:t>часовой пояс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Набор символов"/>
              </a:rPr>
              <a:t>набор символов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формат вывода даты, времени, используемая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Денежная единица"/>
              </a:rPr>
              <a:t>денежная единица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региональных параметров является частью большого процесса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Локализация программного обеспечения"/>
              </a:rPr>
              <a:t>локализации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изменение региональных настроек часто доступно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Пользователь"/>
              </a:rPr>
              <a:t>конечному пользователю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 без перепрограммирования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Программное обеспечение"/>
              </a:rPr>
              <a:t>программного обеспечения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(ПО), в отличие от перевода сообщений пользовательского интерфейса, который часто требует изменения программного кода разработчиками ПО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7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Ключевым модулем для работы с датой/временем является модуль </a:t>
            </a:r>
            <a:r>
              <a:rPr lang="ru-RU" dirty="0" err="1" smtClean="0">
                <a:effectLst/>
              </a:rPr>
              <a:t>datetime</a:t>
            </a:r>
            <a:endParaRPr lang="ru-RU" dirty="0" smtClean="0">
              <a:effectLst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экземпляры данных классов являются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немутирующими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(неизменяемыми).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быть «наивными» или «осведомленными»: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«наивный»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«неосведомленный»: не содержит информацию о часовых поясах (временных зонах), летнем/зимнем времени и представляет «чистую» дату/время, которую можно интерпретировать так, как это понадобится в приложении;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«осведомленный»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знает и содержит информацию о часовых поясах (временных зонах), летнем/зимнем времени, однозначно определяя дату/время.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-вариант проще в использовании и может использоваться в приложении, если нет необходимости учитывать часовые пояса или летнее/зимнее время.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2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69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Нередко при работе с датами возникает необходимость добавить к какой-либо дате определенный промежуток времени или, наоборот, вычесть некоторый период. И специально для таких операций в модуле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 класс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Фактически этот класс определяет некоторый период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времени.Для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промежутка времени можно использовать конструктор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4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следующую структуру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каждый модуль (или вложенный пакет) отвечает за свою часть реализации работы с XML-форматом, однако рассматривается как единое целое в виде пакета.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2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07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8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</a:t>
            </a:r>
            <a:r>
              <a:rPr lang="ru-RU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можем складывать или вычитать даты. Например, получим дату, которая будет через два дня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ru-RU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определим количество секунд в двух днях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3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узнаем, сколько было времени 10 часов 15 минут назад, то есть фактически нам надо вычесть из текущего времени 10 часов и 15 минут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60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14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6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81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4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ttps://www.geeksforgeeks.org/python-datetime-tzname-method-with-example/?ref=rp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хорошие примеры использования разных функций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65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2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1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94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SQL устанавливает, что «В определении „литерала типа дата-время“, „значения типа дата-время“ ограничены естественными правилами, касающимися дат и времени согласно григорианскому календарю». Следуя стандарту SQL,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подсчитывает даты исключительно в григорианском календаре, включая годы, когда этот календарь ещё не использовался. Это правило известно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пролептический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григорианский календарь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Юлианский календарь был введён Юлием Цезарем в 45 г. до н. э. Он широко использовался западной цивилизацией до 1582 года, когда страны начали переходить на григорианский календарь. В юлианском календаре тропический год длится приблизительно 365 1/4 дня = 365,25 дня. Каждые 128 лет накапливается примерно 1 день.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70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7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Всеми́рное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координи́рованное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вре́мя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Coordonné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UTC)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стандарт, по которому общество регулирует часы и время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Отличается на целое количество секунд от атомного времени и на дробное количество секунд от всемирного времени UT1.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необходимо время UTC?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шкалы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ведется точное летоисчисление без каких-либо серьезных погрешностей. Этот стандарт времени не зависит от вращения Земли или Солнца.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регулирует 24 мировых часовых поясов, а в качестве точки отсчета используется Гринвичский меридиан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01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SQL устанавливает, что «В определении „литерала типа дата-время“, „значения типа дата-время“ ограничены естественными правилами, касающимися дат и времени согласно григорианскому календарю». Следуя стандарту SQL,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подсчитывает даты исключительно в григорианском календаре, включая годы, когда этот календарь ещё не использовался. Это правило известно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пролептический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григорианский календарь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Юлианский календарь был введён Юлием Цезарем в 45 г. до н. э. Он широко использовался западной цивилизацией до 1582 года, когда страны начали переходить на григорианский календарь. В юлианском календаре тропический год длится приблизительно 365 1/4 дня = 365,25 дня. Каждые 128 лет накапливается примерно 1 день.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15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23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входит в состав дистрибутива </a:t>
            </a:r>
            <a:r>
              <a:rPr 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</a:p>
          <a:p>
            <a:endParaRPr lang="en-US" sz="10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программисту набор функций, которые дают информацию о том, как интерпретатор Python взаимодействует с операционной системой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напрямую взаимодействовать нам с интерпретатором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даёт следующую информацию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версия Питона запущена.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к интерпретатору Python, исполняющему текущий скрипт.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командной строки, используемые при запуске на выполнение скрипта.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Флаги, установленные интерпретатором.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значений с плавающей точкой.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Многое другое.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часто используют с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модулем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получают нужную информацию об операционной системе, чтобы избежать непредвиденных ошибок, а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взаимодействуют с ней (работа с файлами, запуск программ на выполнение, обработка путей и так далее).</a:t>
            </a:r>
          </a:p>
          <a:p>
            <a:endParaRPr lang="en-US" sz="10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https://pythonim.ru/moduli/sys-python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ll-python.ru/osnovy/sys.html#:~:text=%D1%81%D0%BE%D1%81%D1%82%D0%B0%D0%B2%20%D0%B4%D0%B8%D1%81%D1%82%D1%80%D0%B8%D0%B1%D1%83%D1%82%D0%B8%D0%B2%D0%B0%20Python.-,%D0%A7%D1%82%D0%BE%20%D1%82%D0%B0%D0%BA%D0%BE%D0%B5%20%D0%BC%D0%BE%D0%B4%D1%83%D0%BB%D1%8C%20sys,%D0%B8%D0%BD%D1%82%D0%B5%D1%80%D0%BF%D1%80%D0%B5%D1%82%D0%B0%D1%82%D0%BE%D1%80%D1%83%20Python%2C%20%D0%B8%D1%81%D0%BF%D0%BE%D0%BB%D0%BD%D1%8F%D1%8E%D1%89%D0%B5%D0%BC%D1%83%20%D1%82%D0%B5%D0%BA%D1%83%D1%89%D0%B8%D0%B9%20%D1%81%D0%BA%D1%80%D0%B8%D0%BF%D1%82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822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29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66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гибкое преобразование в строку с помощью функции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000" i="1" dirty="0" smtClean="0">
                <a:effectLst/>
              </a:rPr>
              <a:t>Class</a:t>
            </a:r>
            <a:r>
              <a:rPr lang="ru-RU" sz="1000" i="1" dirty="0" smtClean="0">
                <a:effectLst/>
              </a:rPr>
              <a:t> </a:t>
            </a:r>
            <a:r>
              <a:rPr lang="en-US" sz="1000" dirty="0" err="1" smtClean="0"/>
              <a:t>datetime.datetime</a:t>
            </a:r>
            <a:endParaRPr lang="ru-RU" sz="1000" dirty="0" smtClean="0"/>
          </a:p>
          <a:p>
            <a:r>
              <a:rPr lang="en-US" sz="1000" dirty="0" err="1" smtClean="0"/>
              <a:t>strftime</a:t>
            </a:r>
            <a:r>
              <a:rPr lang="en-US" sz="1000" dirty="0" smtClean="0">
                <a:effectLst/>
              </a:rPr>
              <a:t>(</a:t>
            </a:r>
            <a:r>
              <a:rPr lang="en-US" sz="1000" i="1" dirty="0" smtClean="0">
                <a:effectLst/>
              </a:rPr>
              <a:t>format</a:t>
            </a:r>
            <a:r>
              <a:rPr lang="en-US" sz="1000" dirty="0" smtClean="0">
                <a:effectLst/>
              </a:rPr>
              <a:t>)</a:t>
            </a:r>
            <a:r>
              <a:rPr lang="ru-RU" sz="1000" dirty="0" smtClean="0">
                <a:effectLst/>
              </a:rPr>
              <a:t>Возвращает строку по формату </a:t>
            </a:r>
            <a:r>
              <a:rPr lang="en-US" sz="1000" dirty="0" smtClean="0">
                <a:effectLst/>
              </a:rPr>
              <a:t>format </a:t>
            </a:r>
            <a:r>
              <a:rPr lang="ru-RU" sz="1000" dirty="0" smtClean="0">
                <a:effectLst/>
              </a:rPr>
              <a:t>для заданного объекта.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экземпляр класса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используя «обратную» функцию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US" sz="1000" i="1" dirty="0" smtClean="0">
                <a:effectLst/>
              </a:rPr>
              <a:t>Class</a:t>
            </a:r>
            <a:r>
              <a:rPr lang="ru-RU" sz="1000" i="1" dirty="0" smtClean="0">
                <a:effectLst/>
              </a:rPr>
              <a:t> </a:t>
            </a:r>
            <a:r>
              <a:rPr lang="en-US" sz="1000" dirty="0" err="1" smtClean="0"/>
              <a:t>datetime.datetime</a:t>
            </a:r>
            <a:endParaRPr lang="ru-RU" sz="1000" dirty="0" smtClean="0"/>
          </a:p>
          <a:p>
            <a:r>
              <a:rPr lang="en-US" sz="1000" i="1" dirty="0" err="1" smtClean="0">
                <a:effectLst/>
              </a:rPr>
              <a:t>Classmethod</a:t>
            </a:r>
            <a:r>
              <a:rPr lang="ru-RU" sz="1000" i="1" dirty="0" smtClean="0">
                <a:effectLst/>
              </a:rPr>
              <a:t> </a:t>
            </a:r>
            <a:r>
              <a:rPr lang="en-US" sz="1000" dirty="0" err="1" smtClean="0"/>
              <a:t>strptime</a:t>
            </a:r>
            <a:r>
              <a:rPr lang="en-US" sz="1000" dirty="0" smtClean="0">
                <a:effectLst/>
              </a:rPr>
              <a:t>(</a:t>
            </a:r>
            <a:r>
              <a:rPr lang="en-US" sz="1000" i="1" dirty="0" err="1" smtClean="0">
                <a:effectLst/>
              </a:rPr>
              <a:t>date_string</a:t>
            </a:r>
            <a:r>
              <a:rPr lang="en-US" sz="1000" dirty="0" smtClean="0"/>
              <a:t>, </a:t>
            </a:r>
            <a:r>
              <a:rPr lang="en-US" sz="1000" i="1" dirty="0" smtClean="0">
                <a:effectLst/>
              </a:rPr>
              <a:t>format</a:t>
            </a:r>
            <a:r>
              <a:rPr lang="en-US" sz="1000" dirty="0" smtClean="0">
                <a:effectLst/>
              </a:rPr>
              <a:t>)</a:t>
            </a:r>
            <a:r>
              <a:rPr lang="ru-RU" sz="1000" dirty="0" smtClean="0">
                <a:effectLst/>
              </a:rPr>
              <a:t>Возвращает </a:t>
            </a:r>
            <a:r>
              <a:rPr lang="en-US" sz="1000" dirty="0" err="1" smtClean="0">
                <a:effectLst/>
              </a:rPr>
              <a:t>datetime</a:t>
            </a:r>
            <a:r>
              <a:rPr lang="en-US" sz="1000" dirty="0" smtClean="0">
                <a:effectLst/>
              </a:rPr>
              <a:t>-</a:t>
            </a:r>
            <a:r>
              <a:rPr lang="ru-RU" sz="1000" dirty="0" smtClean="0">
                <a:effectLst/>
              </a:rPr>
              <a:t>объект, составленный из строки </a:t>
            </a:r>
            <a:r>
              <a:rPr lang="en-US" sz="1000" dirty="0" err="1" smtClean="0">
                <a:effectLst/>
              </a:rPr>
              <a:t>date_string</a:t>
            </a:r>
            <a:r>
              <a:rPr lang="en-US" sz="1000" dirty="0" smtClean="0">
                <a:effectLst/>
              </a:rPr>
              <a:t> </a:t>
            </a:r>
            <a:r>
              <a:rPr lang="ru-RU" sz="1000" dirty="0" smtClean="0">
                <a:effectLst/>
              </a:rPr>
              <a:t>по формату </a:t>
            </a:r>
            <a:r>
              <a:rPr lang="en-US" sz="1000" dirty="0" smtClean="0">
                <a:effectLst/>
              </a:rPr>
              <a:t>format.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базируется на аналогичной функции языка Си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strftime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поддерживает соответствующие спецификаторы (коды) формата.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79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date_string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Возвращает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-объект, составленный из строки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date_string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формату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(см. Функции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5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Возвращает строковое представление даты/времени в заданном формате </a:t>
            </a:r>
            <a:r>
              <a:rPr lang="ru-RU" sz="1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ru-R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82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 класса-потомка </a:t>
            </a:r>
            <a:r>
              <a:rPr lang="ru-RU" sz="1000" dirty="0" err="1" smtClean="0">
                <a:effectLst/>
              </a:rPr>
              <a:t>tzinfo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быть передан в конструктор объектов типа </a:t>
            </a:r>
            <a:r>
              <a:rPr lang="ru-RU" sz="1000" dirty="0" err="1" smtClean="0">
                <a:effectLst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 smtClean="0">
                <a:effectLst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при этом атрибуты объектов находятся в местном времени, а </a:t>
            </a:r>
            <a:r>
              <a:rPr lang="ru-RU" sz="1000" dirty="0" err="1" smtClean="0">
                <a:effectLst/>
              </a:rPr>
              <a:t>tzinfo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найти отклонение от заданного часового пояса.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1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4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10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72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08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4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05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97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термины и особенности: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эра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Epoch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количество секунд, прошедших с полуночи (00:00:00 UTC) 1 января 1970 года (четверг)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могут не работать с датами вне промежутка от начала эпохи до 2038 г.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проблема 2038 года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проблема 2000 года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81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термины и особенности: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эра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Epoch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количество секунд, прошедших с полуночи (00:00:00 UTC) 1 января 1970 года (четверг)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могут не работать с датами вне промежутка от начала эпохи до 2038 г.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проблема 2038 года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проблема 2000 года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ввод данных с клавиатура. Позволяет производить ввод данных в консоли. Синтаксис: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Параметры: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строка подсказки. Возвращаемое значение: строка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даже если вводятся цифровые значения. Описание: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позволяет обеспечить ввод пользовательских данных из консоли. Если передан необязательный аргумент подсказки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он записывается в стандартный вывод без завершающей строки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35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>
                <a:hlinkClick r:id="rId3"/>
              </a:rPr>
              <a:t>pytz</a:t>
            </a:r>
            <a:r>
              <a:rPr lang="ru-RU" sz="1000" dirty="0" smtClean="0">
                <a:hlinkClick r:id="rId3"/>
              </a:rPr>
              <a:t> - Определения мирового часового пояса для </a:t>
            </a:r>
            <a:r>
              <a:rPr lang="ru-RU" sz="1000" dirty="0" err="1" smtClean="0">
                <a:hlinkClick r:id="rId3"/>
              </a:rPr>
              <a:t>Python</a:t>
            </a:r>
            <a:r>
              <a:rPr lang="ru-RU" sz="1000" dirty="0" smtClean="0">
                <a:hlinkClick r:id="rId3"/>
              </a:rPr>
              <a:t> — документация по </a:t>
            </a:r>
            <a:r>
              <a:rPr lang="ru-RU" sz="1000" dirty="0" err="1" smtClean="0">
                <a:hlinkClick r:id="rId3"/>
              </a:rPr>
              <a:t>pytz</a:t>
            </a:r>
            <a:r>
              <a:rPr lang="ru-RU" sz="1000" dirty="0" smtClean="0">
                <a:hlinkClick r:id="rId3"/>
              </a:rPr>
              <a:t> 2014.10 (sourceforge.net)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база данных часовых поясов) или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IANA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(база данных информации о зонах) — совместно собираемая информация о мировых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Часовой пояс"/>
              </a:rPr>
              <a:t>часовых зонах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предназначенная для использования в первую очередь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Операционная система"/>
              </a:rPr>
              <a:t>операционными системами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Программирование"/>
              </a:rPr>
              <a:t>компьютерными программами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Иногда она упоминается как «база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Олсона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 как была основана Артуром Дэвидом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Олсоном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Arthur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[3]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Редактором и хранителем базы является Пол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Эггерт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[4]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самая известная возможность — унифицированное именование часовых поясов, разработанное Полом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Эггертом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такое, как «Америка/Нью-Йорк» и «Европа/Париж»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[5]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базе данных пытаются собрать информацию обо всех исторических часовых поясах и всех их гражданских изменениях начиная с 1970 года,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UNIX-время"/>
              </a:rPr>
              <a:t>эпохи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UNIX-время"/>
              </a:rPr>
              <a:t>юникс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[6]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также включает в себя информацию о переходе на летнее время, и даже запись високосных секунд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[7]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5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13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3.9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существовало встроенного в стандартную библиотеку модуля для преобразований значений даты и времени, связанных с часовыми поясами. Поэтому все пользовались модулем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теперь в стандартной библиотеке имеется модуль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pip install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(2022, 6, 4)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pytz.timezone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("America/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nyc.localize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{localized},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()}, TZ Info: 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По-новому: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("America/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(2022, 6, 4,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{localized},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()}, TZ Info: 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2022-06-04 00:00:00-04:00,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EDT, TZ Info: America/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делегирует все манипуляции с часовыми поясами абстрактному базовому классу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datetime.tzinfo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абстрактный базовый класс нуждается в конкретной реализации. До выхода этого модуля такую реализацию, по всей вероятности, брали из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теперь, когда в стандартной библиотеке есть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модуль можно использовать вместо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использования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правда, есть один нюанс: модуль предполагает, что в системе имеются сведения о часовых поясах.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подобных системах это так. Если же в вашей системе таких данных нет — тогда вам понадобится пакет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— библиотека, поддержкой которой занимаются основные разработчики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имеется база данных часовых поясов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IANA.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23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58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5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выражений (например, онлайн-сервисом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https://regex101.com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72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выражений (например, онлайн-сервисом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https://regex101.com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81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422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символов могут использоваться как литералы, однако некоторые имеют «специальное назначение» в языке регулярных выражений и потому должны экранироваться символом обратного слеша </a:t>
            </a:r>
            <a:r>
              <a:rPr lang="ru-RU" sz="1000" dirty="0" smtClean="0">
                <a:effectLst/>
              </a:rPr>
              <a:t>'\'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они используются как литералы.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dirty="0" smtClean="0"/>
              <a:t>символы-джокеры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https://ru.wikipedia.org/wiki/%D0%A1%D0%B8%D0%BC%D0%B2%D0%BE%D0%BB%D1%8B-%D0%B4%D0%B6%D0%BE%D0%BA%D0%B5%D1%80%D1%8B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4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75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88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онлайн-сервисов будьте внимательны - некоторые не поддерживает Юникод в полном объеме, поэтому, например, выражение </a:t>
            </a:r>
            <a:r>
              <a:rPr lang="ru-RU" sz="1000" dirty="0" smtClean="0">
                <a:effectLst/>
              </a:rPr>
              <a:t>'\w'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не находить кириллицу в тексте.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проблемы нет.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10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Зачастую требуется не только найти слово по символам или группе символов, но и указать количество возможных повторений, для чего в регулярных выражениях используются квантификаторы.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Квантификаторы записываются после символа/строки/множества.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квантификатор может быть: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жадный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находит как можно больше подходящих символов;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ленивый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находит как можно меньше подходящих символов.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умолчанию, все квантификаторы являются жадными; для включения «ленивого» режима необходимо поставить знак '?' после квантификатора.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76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96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tmp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id104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tmp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tmp"/><Relationship Id="rId3" Type="http://schemas.openxmlformats.org/officeDocument/2006/relationships/image" Target="../media/image64.tmp"/><Relationship Id="rId7" Type="http://schemas.openxmlformats.org/officeDocument/2006/relationships/image" Target="../media/image68.tmp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tmp"/><Relationship Id="rId5" Type="http://schemas.openxmlformats.org/officeDocument/2006/relationships/image" Target="../media/image66.tmp"/><Relationship Id="rId4" Type="http://schemas.openxmlformats.org/officeDocument/2006/relationships/image" Target="../media/image65.tmp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tmp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tmp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tmp"/><Relationship Id="rId5" Type="http://schemas.openxmlformats.org/officeDocument/2006/relationships/image" Target="../media/image79.tmp"/><Relationship Id="rId4" Type="http://schemas.openxmlformats.org/officeDocument/2006/relationships/image" Target="../media/image78.tmp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tmp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tmp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tmp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tmp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tmp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tmp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tmp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tmp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tmp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tmp"/><Relationship Id="rId5" Type="http://schemas.openxmlformats.org/officeDocument/2006/relationships/image" Target="../media/image97.tmp"/><Relationship Id="rId4" Type="http://schemas.openxmlformats.org/officeDocument/2006/relationships/image" Target="../media/image96.tmp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tmp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tmp"/><Relationship Id="rId4" Type="http://schemas.openxmlformats.org/officeDocument/2006/relationships/image" Target="../media/image100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tmp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tmp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2.0.2/mpl_examples/images_contours_and_fields/streamplot_demo_features.py" TargetMode="External"/><Relationship Id="rId4" Type="http://schemas.openxmlformats.org/officeDocument/2006/relationships/hyperlink" Target="http://matplotlib.org/users/screenshots.html" TargetMode="Externa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tmp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tmp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tmp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pyplot_api.html#matplotlib.pyplot.subplots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plotlib.org/2.0.2/api/pyplot_api.html" TargetMode="Externa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pi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tmp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tmp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api/spines_api.html#matplotlib.spines.Spine.set_position" TargetMode="External"/><Relationship Id="rId3" Type="http://schemas.openxmlformats.org/officeDocument/2006/relationships/hyperlink" Target="http://matplotlib.org/api/_as_gen/matplotlib.axes.Axes.grid.html#matplotlib.axes.Axes.grid" TargetMode="External"/><Relationship Id="rId7" Type="http://schemas.openxmlformats.org/officeDocument/2006/relationships/hyperlink" Target="http://matplotlib.org/api/spines_api.html#module-matplotlib.spines" TargetMode="External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plotlib.org/api/_as_gen/matplotlib.axes.Axes.set_ylim.html#matplotlib.axes.Axes.set_ylim" TargetMode="External"/><Relationship Id="rId5" Type="http://schemas.openxmlformats.org/officeDocument/2006/relationships/hyperlink" Target="http://matplotlib.org/api/_as_gen/matplotlib.axes.Axes.set_xlim.html#matplotlib.axes.Axes.set_xlim" TargetMode="External"/><Relationship Id="rId4" Type="http://schemas.openxmlformats.org/officeDocument/2006/relationships/hyperlink" Target="http://matplotlib.org/api/_as_gen/matplotlib.axes.Axes.set_aspect.html#matplotlib.axes.Axes.set_aspect" TargetMode="Externa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_as_gen/matplotlib.axes.Axes.legend.html#matplotlib.axes.Axes.legend" TargetMode="External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tmp"/><Relationship Id="rId4" Type="http://schemas.openxmlformats.org/officeDocument/2006/relationships/image" Target="../media/image1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uripetrov.ru/edu/python/ch_03_01.html#id64" TargetMode="External"/><Relationship Id="rId3" Type="http://schemas.openxmlformats.org/officeDocument/2006/relationships/hyperlink" Target="https://ru.wikipedia.org/wiki/TeX" TargetMode="External"/><Relationship Id="rId7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tplotlib.org/api/text_api.html#matplotlib.text.Text" TargetMode="External"/><Relationship Id="rId5" Type="http://schemas.openxmlformats.org/officeDocument/2006/relationships/hyperlink" Target="http://matplotlib.org/api/_as_gen/matplotlib.axes.Axes.annotate.html#matplotlib.axes.Axes.annotate" TargetMode="External"/><Relationship Id="rId4" Type="http://schemas.openxmlformats.org/officeDocument/2006/relationships/hyperlink" Target="http://matplotlib.org/api/_as_gen/matplotlib.axes.Axes.text.html#matplotlib.axes.Axes.text" TargetMode="Externa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tmp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tmp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tmp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tmp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9_01.html#impor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0%B4%D1%83%D0%BB%D1%8C%D0%BD%D0%BE%D0%B5_%D0%BF%D1%80%D0%BE%D0%B3%D1%80%D0%B0%D0%BC%D0%BC%D0%B8%D1%80%D0%BE%D0%B2%D0%B0%D0%BD%D0%B8%D0%B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E%D1%81%D1%82%D1%80%D0%B0%D0%BD%D1%81%D1%82%D0%B2%D0%BE_%D0%B8%D0%BC%D1%91%D0%BD_(%D0%BF%D1%80%D0%BE%D0%B3%D1%80%D0%B0%D0%BC%D0%BC%D0%B8%D1%80%D0%BE%D0%B2%D0%B0%D0%BD%D0%B8%D0%B5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0%BA%D0%B5%D1%82_%D0%BF%D1%80%D0%B8%D0%BA%D0%BB%D0%B0%D0%B4%D0%BD%D1%8B%D1%85_%D0%BF%D1%80%D0%BE%D0%B3%D1%80%D0%B0%D0%BC%D0%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5%D0%B4%D0%BC%D0%B5%D1%82%D0%BD%D0%B0%D1%8F_%D0%BE%D0%B1%D0%BB%D0%B0%D1%81%D1%82%D1%8C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atistics.html#statistics.StatisticsError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8%D1%81%D0%BF%D0%B5%D1%80%D1%81%D0%B8%D1%8F_%D1%81%D0%BB%D1%83%D1%87%D0%B0%D0%B9%D0%BD%D0%BE%D0%B9_%D0%B2%D0%B5%D0%BB%D0%B8%D1%87%D0%B8%D0%BD%D1%8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1%80%D0%B5%D0%B4%D0%BD%D0%B5%D0%BA%D0%B2%D0%B0%D0%B4%D1%80%D0%B0%D1%82%D0%B8%D1%87%D0%B5%D1%81%D0%BA%D0%BE%D0%B5_%D0%BE%D1%82%D0%BA%D0%BB%D0%BE%D0%BD%D0%B5%D0%BD%D0%B8%D0%B5" TargetMode="External"/><Relationship Id="rId5" Type="http://schemas.openxmlformats.org/officeDocument/2006/relationships/hyperlink" Target="https://ru.wikipedia.org/wiki/%D0%93%D0%B5%D0%BD%D0%B5%D1%80%D0%B0%D0%BB%D1%8C%D0%BD%D0%B0%D1%8F_%D1%81%D0%BE%D0%B2%D0%BE%D0%BA%D1%83%D0%BF%D0%BD%D0%BE%D1%81%D1%82%D1%8C" TargetMode="External"/><Relationship Id="rId4" Type="http://schemas.openxmlformats.org/officeDocument/2006/relationships/hyperlink" Target="https://ru.wikipedia.org/wiki/%D0%92%D1%8B%D0%B1%D0%BE%D1%80%D0%BA%D0%B0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locale.html" TargetMode="External"/><Relationship Id="rId3" Type="http://schemas.openxmlformats.org/officeDocument/2006/relationships/hyperlink" Target="https://docs.python.org/3/library/datetime.html" TargetMode="External"/><Relationship Id="rId7" Type="http://schemas.openxmlformats.org/officeDocument/2006/relationships/hyperlink" Target="https://ru.wikipedia.org/wiki/Tz_databas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z.sourceforge.net/" TargetMode="External"/><Relationship Id="rId5" Type="http://schemas.openxmlformats.org/officeDocument/2006/relationships/hyperlink" Target="https://docs.python.org/3/library/calendar.html" TargetMode="External"/><Relationship Id="rId4" Type="http://schemas.openxmlformats.org/officeDocument/2006/relationships/hyperlink" Target="https://docs.python.org/3/library/time.html" TargetMode="External"/><Relationship Id="rId9" Type="http://schemas.openxmlformats.org/officeDocument/2006/relationships/hyperlink" Target="https://ru.wikipedia.org/wiki/%D0%9B%D0%BE%D0%BA%D0%B0%D0%BB%D1%8C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datetime.html#tzinfo-objects" TargetMode="External"/><Relationship Id="rId3" Type="http://schemas.openxmlformats.org/officeDocument/2006/relationships/hyperlink" Target="https://docs.python.org/3/library/datetime.html#time-objects" TargetMode="External"/><Relationship Id="rId7" Type="http://schemas.openxmlformats.org/officeDocument/2006/relationships/hyperlink" Target="https://docs.python.org/3/library/datetime.html#timedelta-object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datetime.html#datetime-objects" TargetMode="External"/><Relationship Id="rId5" Type="http://schemas.openxmlformats.org/officeDocument/2006/relationships/hyperlink" Target="https://ru.wikipedia.org/wiki/%D0%93%D1%80%D0%B8%D0%B3%D0%BE%D1%80%D0%B8%D0%B0%D0%BD%D1%81%D0%BA%D0%B8%D0%B9_%D0%BA%D0%B0%D0%BB%D0%B5%D0%BD%D0%B4%D0%B0%D1%80%D1%8C" TargetMode="External"/><Relationship Id="rId10" Type="http://schemas.openxmlformats.org/officeDocument/2006/relationships/hyperlink" Target="https://ru.wikipedia.org/wiki/%D0%92%D1%81%D0%B5%D0%BC%D0%B8%D1%80%D0%BD%D0%BE%D0%B5_%D0%BA%D0%BE%D0%BE%D1%80%D0%B4%D0%B8%D0%BD%D0%B8%D1%80%D0%BE%D0%B2%D0%B0%D0%BD%D0%BD%D0%BE%D0%B5_%D0%B2%D1%80%D0%B5%D0%BC%D1%8F" TargetMode="External"/><Relationship Id="rId4" Type="http://schemas.openxmlformats.org/officeDocument/2006/relationships/hyperlink" Target="https://docs.python.org/3/library/datetime.html#date-objects" TargetMode="External"/><Relationship Id="rId9" Type="http://schemas.openxmlformats.org/officeDocument/2006/relationships/hyperlink" Target="https://docs.python.org/3/library/datetime.html#timezone-object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SO_8601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scow_Time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%D0%A1%D0%B5%D0%B2%D0%B5%D1%80%D0%BE%D0%B0%D0%BC%D0%B5%D1%80%D0%B8%D0%BA%D0%B0%D0%BD%D1%81%D0%BA%D0%BE%D0%B5_%D0%B2%D0%BE%D1%81%D1%82%D0%BE%D1%87%D0%BD%D0%BE%D0%B5_%D0%B2%D1%80%D0%B5%D0%BC%D1%8F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uripetrov.ru/edu/python/ch_11_01.html#module-7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E%D0%BA%D0%B0%D0%BB%D1%8C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tmp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z_databas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tmp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" TargetMode="External"/><Relationship Id="rId3" Type="http://schemas.openxmlformats.org/officeDocument/2006/relationships/hyperlink" Target="https://docs.python.org/3/library/sys.html" TargetMode="External"/><Relationship Id="rId7" Type="http://schemas.openxmlformats.org/officeDocument/2006/relationships/hyperlink" Target="https://docs.python.org/3/library/subprocess.html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shutil.html" TargetMode="External"/><Relationship Id="rId5" Type="http://schemas.openxmlformats.org/officeDocument/2006/relationships/hyperlink" Target="https://docs.python.org/3/library/os.html" TargetMode="External"/><Relationship Id="rId4" Type="http://schemas.openxmlformats.org/officeDocument/2006/relationships/hyperlink" Target="https://docs.python.org/3/library/platform.html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mp"/><Relationship Id="rId3" Type="http://schemas.openxmlformats.org/officeDocument/2006/relationships/image" Target="../media/image48.tmp"/><Relationship Id="rId7" Type="http://schemas.openxmlformats.org/officeDocument/2006/relationships/image" Target="../media/image52.tmp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smtClean="0"/>
              <a:t>10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6064" y="1113598"/>
            <a:ext cx="106555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3.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Сторонние (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3rd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Party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Установка с помощью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pip:       </a:t>
            </a:r>
            <a:r>
              <a:rPr kumimoji="0" lang="en-US" alt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pip</a:t>
            </a:r>
            <a:r>
              <a:rPr kumimoji="0" lang="en-US" altLang="ru-RU" sz="2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install &lt;</a:t>
            </a:r>
            <a:r>
              <a:rPr kumimoji="0" lang="en-US" altLang="ru-RU" sz="2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packageName</a:t>
            </a:r>
            <a:r>
              <a:rPr kumimoji="0" lang="en-US" altLang="ru-RU" sz="2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ru-RU" altLang="ru-RU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632"/>
            <a:ext cx="12055930" cy="185767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1034" y="5648345"/>
            <a:ext cx="11405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При установке пакета автоматически устанавливаются зависимые пакеты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8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</a:t>
            </a:r>
            <a:r>
              <a:rPr lang="ru-RU" dirty="0"/>
              <a:t>– </a:t>
            </a:r>
            <a:r>
              <a:rPr lang="ru-RU" dirty="0" smtClean="0"/>
              <a:t>группировка </a:t>
            </a:r>
            <a:r>
              <a:rPr lang="ru-RU" dirty="0"/>
              <a:t>'( )' </a:t>
            </a:r>
            <a:r>
              <a:rPr lang="ru-RU" b="1" dirty="0" smtClean="0"/>
              <a:t>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" y="1540280"/>
            <a:ext cx="5816617" cy="2473511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" y="4247785"/>
            <a:ext cx="5123490" cy="2119490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9" y="3960681"/>
            <a:ext cx="3162043" cy="23594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9" y="1540280"/>
            <a:ext cx="3528255" cy="23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– </a:t>
            </a:r>
            <a:r>
              <a:rPr lang="ru-RU" dirty="0"/>
              <a:t>выбор '|'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" y="1306286"/>
            <a:ext cx="11697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Операция выбора позволяет захватить одно из нескольких выражений в качестве результата поиска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6339"/>
              </p:ext>
            </p:extLst>
          </p:nvPr>
        </p:nvGraphicFramePr>
        <p:xfrm>
          <a:off x="0" y="2438367"/>
          <a:ext cx="12192000" cy="30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8991600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'выражение1| выражение2| выражение3'</a:t>
                      </a:r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Соотв. любому элементу, разделенному вертикальной чертой '|'.</a:t>
                      </a:r>
                    </a:p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красн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(?:</a:t>
                      </a:r>
                      <a:r>
                        <a:rPr lang="ru-RU" sz="2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ый|оватый|енький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)'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найдет в тексте слова 'красный', 'красноватый', 'красненький'; 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этом окончание не будет захвачено в группу </a:t>
                      </a:r>
                    </a:p>
                    <a:p>
                      <a:pPr algn="just"/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</a:tbl>
          </a:graphicData>
        </a:graphic>
      </p:graphicFrame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06" y="2438367"/>
            <a:ext cx="5770911" cy="24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73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– проверка границ поиска текста(привязки)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6482"/>
              </p:ext>
            </p:extLst>
          </p:nvPr>
        </p:nvGraphicFramePr>
        <p:xfrm>
          <a:off x="113608" y="2143525"/>
          <a:ext cx="11827933" cy="4693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325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11035608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'^'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начале строки или после знака переноса (для каждой строки в многострочном режиме)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'$'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конце строки или до символа '\n' в конце строки (для каждой строки в многострочном режиме)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61342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'\A'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начале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0919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'\Z'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конце строки или до символа '\n' в конце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158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'\z'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конце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6010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'\G'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в </a:t>
                      </a:r>
                      <a:r>
                        <a:rPr lang="ru-RU" sz="2800" dirty="0">
                          <a:effectLst/>
                        </a:rPr>
                        <a:t>той точке, где заканчивается предыдущее соответствие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07066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 dirty="0">
                          <a:effectLst/>
                        </a:rPr>
                        <a:t>'\b'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 smtClean="0">
                          <a:effectLst/>
                        </a:rPr>
                        <a:t>на </a:t>
                      </a:r>
                      <a:r>
                        <a:rPr lang="ru-RU" sz="2800" dirty="0">
                          <a:effectLst/>
                        </a:rPr>
                        <a:t>границе между символом '\w' (алфавитно-цифровым) и символом '\W' (не алфавитно-цифровым)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7132055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60868" y="1667931"/>
            <a:ext cx="6165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Соответствие должно </a:t>
            </a:r>
            <a:r>
              <a:rPr lang="ru-RU" sz="2800" dirty="0" smtClean="0"/>
              <a:t>обнаруживаться:</a:t>
            </a:r>
            <a:endParaRPr lang="en-US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53" y="1667931"/>
            <a:ext cx="5105693" cy="2265440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4204142"/>
            <a:ext cx="4515503" cy="1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73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– проверка границ поиска текста(привязки)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40441"/>
              </p:ext>
            </p:extLst>
          </p:nvPr>
        </p:nvGraphicFramePr>
        <p:xfrm>
          <a:off x="113608" y="2783813"/>
          <a:ext cx="1182793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6325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10781608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 dirty="0" smtClean="0">
                          <a:effectLst/>
                        </a:rPr>
                        <a:t>'\B'</a:t>
                      </a:r>
                      <a:endParaRPr lang="en-US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границе </a:t>
                      </a:r>
                      <a:r>
                        <a:rPr lang="ru-RU" sz="2800" dirty="0" smtClean="0">
                          <a:effectLst/>
                        </a:rPr>
                        <a:t>'\</a:t>
                      </a:r>
                      <a:r>
                        <a:rPr lang="en-US" sz="2800" dirty="0" smtClean="0">
                          <a:effectLst/>
                        </a:rPr>
                        <a:t>b‘</a:t>
                      </a:r>
                      <a:r>
                        <a:rPr lang="ru-RU" sz="2800" dirty="0" smtClean="0">
                          <a:effectLst/>
                        </a:rPr>
                        <a:t> - на </a:t>
                      </a:r>
                      <a:r>
                        <a:rPr lang="ru-RU" sz="2800" dirty="0">
                          <a:effectLst/>
                        </a:rPr>
                        <a:t>границе между символом '\w' (алфавитно-цифровым) и символом '\W' (не алфавитно-цифровым)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7132055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28601" y="1998130"/>
            <a:ext cx="6617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Соответствие </a:t>
            </a:r>
            <a:r>
              <a:rPr lang="ru-RU" sz="2800" dirty="0" smtClean="0"/>
              <a:t>не должно обнаруживаться: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9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1" y="0"/>
            <a:ext cx="11607800" cy="1185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601" y="1718730"/>
            <a:ext cx="110597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Способы компиляции </a:t>
            </a:r>
            <a:r>
              <a:rPr lang="ru-RU" sz="2800" dirty="0"/>
              <a:t>регулярного выражения - </a:t>
            </a:r>
            <a:r>
              <a:rPr lang="ru-RU" sz="2800" dirty="0" smtClean="0"/>
              <a:t>перевода </a:t>
            </a:r>
            <a:r>
              <a:rPr lang="ru-RU" sz="2800" dirty="0"/>
              <a:t>заданного выражения во внутренний формат </a:t>
            </a:r>
            <a:r>
              <a:rPr lang="ru-RU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Для однократной проверки </a:t>
            </a:r>
            <a:r>
              <a:rPr lang="ru-RU" sz="2800" dirty="0"/>
              <a:t>- функции модуля </a:t>
            </a:r>
            <a:r>
              <a:rPr lang="ru-RU" sz="2800" dirty="0" err="1" smtClean="0"/>
              <a:t>re</a:t>
            </a:r>
            <a:r>
              <a:rPr lang="ru-RU" sz="2800" dirty="0" smtClean="0"/>
              <a:t>  - во </a:t>
            </a:r>
            <a:r>
              <a:rPr lang="ru-RU" sz="2800" dirty="0"/>
              <a:t>время вызова функции, произойдет компиляция регулярного выражения и дальнейший поиск соответствий</a:t>
            </a:r>
            <a:r>
              <a:rPr lang="ru-RU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Для многократной проверки </a:t>
            </a:r>
            <a:r>
              <a:rPr lang="ru-RU" sz="2800" dirty="0"/>
              <a:t>- один раз скомпилировать выражение (получив специальный объект класса </a:t>
            </a:r>
            <a:r>
              <a:rPr lang="ru-RU" sz="2800" dirty="0" err="1"/>
              <a:t>re.regex</a:t>
            </a:r>
            <a:r>
              <a:rPr lang="ru-RU" sz="2800" dirty="0"/>
              <a:t>), а затем использовать его методы.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8731" y="5452893"/>
            <a:ext cx="109728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регулярные выражения обычно записываются в виде «сырых» строк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ru-RU" sz="2800" dirty="0"/>
              <a:t>с префиксом r, подавляющих </a:t>
            </a:r>
            <a:r>
              <a:rPr lang="ru-RU" sz="2800" dirty="0" smtClean="0"/>
              <a:t>экранирование):   r</a:t>
            </a:r>
            <a:r>
              <a:rPr lang="ru-RU" sz="2800" dirty="0"/>
              <a:t>"\n" вместо "\\n"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8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6334" y="-1"/>
            <a:ext cx="11607800" cy="14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- константы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6544" y="1694934"/>
            <a:ext cx="7954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устанавливаются при вызове функции </a:t>
            </a:r>
            <a:r>
              <a:rPr lang="ru-RU" sz="2800" dirty="0" err="1"/>
              <a:t>re.compile</a:t>
            </a:r>
            <a:r>
              <a:rPr lang="ru-RU" sz="2800" dirty="0" smtClean="0"/>
              <a:t>()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16117"/>
              </p:ext>
            </p:extLst>
          </p:nvPr>
        </p:nvGraphicFramePr>
        <p:xfrm>
          <a:off x="499533" y="2439888"/>
          <a:ext cx="11192934" cy="365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6867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8746067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re.IGNORECASE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проверки регулярного выражения без учета регистра. Не зависит от текущей локали.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re.MULTILINE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включения многострочного режима. При этом '^' определяет начало, а '$' - окончание каждой строки (без этого режима, определяется соответствие до первого символа переноса строки).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re.DOTALL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включает соответствие '.' любому символу, включая перенос строки.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1745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- функции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57425"/>
              </p:ext>
            </p:extLst>
          </p:nvPr>
        </p:nvGraphicFramePr>
        <p:xfrm>
          <a:off x="101601" y="1270001"/>
          <a:ext cx="11963400" cy="5511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1866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8881534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en-US" sz="2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(pattern, flags=0)</a:t>
                      </a:r>
                      <a:endParaRPr lang="en-US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Компилирует регулярное выражение </a:t>
                      </a:r>
                      <a:r>
                        <a:rPr lang="en-US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pattern, 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используя флаги </a:t>
                      </a:r>
                      <a:r>
                        <a:rPr lang="en-US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flags (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например, </a:t>
                      </a:r>
                      <a:r>
                        <a:rPr lang="en-US" sz="2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re.MULTILINE</a:t>
                      </a:r>
                      <a:r>
                        <a:rPr lang="en-US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возвращая объект класса </a:t>
                      </a:r>
                      <a:r>
                        <a:rPr lang="en-US" sz="2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re.regex</a:t>
                      </a:r>
                      <a:r>
                        <a:rPr lang="en-US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regex = </a:t>
                      </a:r>
                      <a:r>
                        <a:rPr lang="en-US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("^.+?(\d)")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latin typeface="+mn-lt"/>
                        </a:rPr>
                        <a:t>re.search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Сканирует строку </a:t>
                      </a:r>
                      <a:r>
                        <a:rPr lang="ru-RU" sz="2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 первое вхождение регулярного выражения. Возвращает: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объект класса </a:t>
                      </a:r>
                      <a:r>
                        <a:rPr lang="ru-RU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re.match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если вхождение найдено;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если вхождение не найдено.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результат функции - не </a:t>
                      </a:r>
                      <a:r>
                        <a:rPr lang="ru-RU" sz="2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достаточно было найти первое вхождение, можно использовать имеющийся объект </a:t>
                      </a:r>
                      <a:r>
                        <a:rPr lang="ru-RU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re.match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необходимо найти все вхождения, следует воспользоваться функциями </a:t>
                      </a:r>
                      <a:r>
                        <a:rPr lang="ru-RU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re.finditer</a:t>
                      </a:r>
                      <a:r>
                        <a:rPr lang="ru-RU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ru-RU" sz="2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ru-RU" sz="26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re.findall</a:t>
                      </a:r>
                      <a:r>
                        <a:rPr lang="ru-RU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– функции (возвращают)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5573"/>
              </p:ext>
            </p:extLst>
          </p:nvPr>
        </p:nvGraphicFramePr>
        <p:xfrm>
          <a:off x="101601" y="1270001"/>
          <a:ext cx="11963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2399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9271001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 smtClean="0"/>
                        <a:t>re.split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- результат разбиения строки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совпадениям шаблона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Последним элементом всегда идет «остаток» строки,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количество разбиений (0 - любое).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 smtClean="0"/>
                        <a:t>re.findall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строк всех неперекрывающихся совпадений, просматривая текст для поиска слева направо. Если в регулярном выражении используется группировка, она возвращается в списке в виде кортежа.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"123aaa bb456b ccc789") </a:t>
                      </a:r>
                      <a:r>
                        <a:rPr lang="ru-RU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['123', '456', '789']</a:t>
                      </a:r>
                      <a:endParaRPr lang="ru-RU" sz="2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 smtClean="0"/>
                        <a:t>re.finditer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итератор, возвращающий объект класса </a:t>
                      </a:r>
                      <a:r>
                        <a:rPr lang="ru-RU" sz="2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re.match"/>
                        </a:rPr>
                        <a:t>re.match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каждого непересекающегося совпадения регулярного выражения в строке.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"123aaa bb456b ccc789")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04043232"/>
                  </a:ext>
                </a:extLst>
              </a:tr>
            </a:tbl>
          </a:graphicData>
        </a:graphic>
      </p:graphicFrame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4" y="5544228"/>
            <a:ext cx="6881099" cy="9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– функции </a:t>
            </a:r>
            <a:r>
              <a:rPr lang="ru-RU" dirty="0"/>
              <a:t>(возвращают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31678"/>
              </p:ext>
            </p:extLst>
          </p:nvPr>
        </p:nvGraphicFramePr>
        <p:xfrm>
          <a:off x="101601" y="1270001"/>
          <a:ext cx="11963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2399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9271001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 smtClean="0"/>
                        <a:t>re.sub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строку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которой произведена замена всех неперекрывающихся совпадений с шаблоном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 строку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функция, она вызывается для каждого совпадения.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"_", "123aaa bb456b ccc789") </a:t>
                      </a:r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'123_456_789'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 smtClean="0"/>
                        <a:t>re.escape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строку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экранируя все символы кроме ASCII, чисел и '_'. Удобно использовать, если в регулярном выражении необходимо отследить часть, которая может являться специальным символом.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re.escape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('\d+') </a:t>
                      </a:r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'\\d\+'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dirty="0" err="1" smtClean="0"/>
                        <a:t>re.error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Исключение возбуждается, когда строка, переданная в качестве регулярного выражения, содержит ошибки (например, нет парной скобки) или произошла ошибка во время компиляции или поиска вхождений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0404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класс </a:t>
            </a:r>
            <a:r>
              <a:rPr lang="en-US" dirty="0"/>
              <a:t>regex («</a:t>
            </a:r>
            <a:r>
              <a:rPr lang="ru-RU" dirty="0"/>
              <a:t>регулярное выражение»)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66317"/>
              </p:ext>
            </p:extLst>
          </p:nvPr>
        </p:nvGraphicFramePr>
        <p:xfrm>
          <a:off x="448732" y="3437468"/>
          <a:ext cx="11548535" cy="22828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535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10033000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Флаги, переданные в функцию re.compile() или записанные непосредственно в регулярном выражении.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groups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захваченных групп в регулярном выражении.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Регулярное выражение в виде, переданном в функцию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0404323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3868" y="1773535"/>
            <a:ext cx="121581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Объект </a:t>
            </a:r>
            <a:r>
              <a:rPr lang="ru-RU" sz="2800" dirty="0"/>
              <a:t>класса </a:t>
            </a:r>
            <a:r>
              <a:rPr lang="ru-RU" sz="2800" dirty="0" err="1" smtClean="0"/>
              <a:t>re.regex</a:t>
            </a:r>
            <a:r>
              <a:rPr lang="ru-RU" sz="2800" dirty="0" smtClean="0"/>
              <a:t> </a:t>
            </a:r>
            <a:r>
              <a:rPr lang="ru-RU" sz="2800" dirty="0"/>
              <a:t>является скомпилированным регулярным </a:t>
            </a:r>
            <a:r>
              <a:rPr lang="ru-RU" sz="2800" dirty="0" smtClean="0"/>
              <a:t>выражением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ru-RU" sz="2800" dirty="0" smtClean="0"/>
              <a:t>возвращается функцией </a:t>
            </a:r>
            <a:r>
              <a:rPr lang="en-US" sz="2800" dirty="0" err="1"/>
              <a:t>re.compile</a:t>
            </a:r>
            <a:r>
              <a:rPr lang="en-US" sz="2800" dirty="0"/>
              <a:t>(pattern, flags=0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Поля: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22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58" y="1490116"/>
            <a:ext cx="106555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404040"/>
                </a:solidFill>
              </a:rPr>
              <a:t>4. </a:t>
            </a:r>
            <a:r>
              <a:rPr lang="ru-RU" sz="2800" dirty="0"/>
              <a:t>Пользовательские (собственные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Модули и пакеты, создаваемые разработчиком</a:t>
            </a:r>
            <a:endParaRPr kumimoji="0" lang="ru-RU" altLang="ru-RU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5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класс </a:t>
            </a:r>
            <a:r>
              <a:rPr lang="en-US" dirty="0"/>
              <a:t>regex («</a:t>
            </a:r>
            <a:r>
              <a:rPr lang="ru-RU" dirty="0"/>
              <a:t>регулярное выражение»)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76793"/>
              </p:ext>
            </p:extLst>
          </p:nvPr>
        </p:nvGraphicFramePr>
        <p:xfrm>
          <a:off x="135466" y="2514601"/>
          <a:ext cx="11548535" cy="365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34467">
                  <a:extLst>
                    <a:ext uri="{9D8B030D-6E8A-4147-A177-3AD203B41FA5}">
                      <a16:colId xmlns="" xmlns:a16="http://schemas.microsoft.com/office/drawing/2014/main" val="3680208947"/>
                    </a:ext>
                  </a:extLst>
                </a:gridCol>
                <a:gridCol w="6714068">
                  <a:extLst>
                    <a:ext uri="{9D8B030D-6E8A-4147-A177-3AD203B41FA5}">
                      <a16:colId xmlns=""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search(string[,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().Необязательные параметры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определяют начальную и конечную позицию поиска в строке.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split(string, maxsplit=0)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re.split().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findall(string[, pos[, endpos]])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re.findall().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040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finditer(string[, pos[, endpos]])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re.finditer().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9998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sub(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string, count=0)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re.sub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7993343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3868" y="1773535"/>
            <a:ext cx="12158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Методы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класс </a:t>
            </a:r>
            <a:r>
              <a:rPr lang="en-US" dirty="0" smtClean="0"/>
              <a:t>match («</a:t>
            </a:r>
            <a:r>
              <a:rPr lang="ru-RU" dirty="0" smtClean="0"/>
              <a:t>совпадение»)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147805"/>
            <a:ext cx="119718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Объект класса </a:t>
            </a:r>
            <a:r>
              <a:rPr lang="ru-RU" sz="2800" dirty="0" err="1"/>
              <a:t>match</a:t>
            </a:r>
            <a:r>
              <a:rPr lang="ru-RU" sz="2800" dirty="0"/>
              <a:t> содержит соответствия строки регулярному выражению и имеет ряд атрибутов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668" y="2473977"/>
            <a:ext cx="34882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Объекты данного типа всегда равны </a:t>
            </a:r>
            <a:r>
              <a:rPr lang="ru-RU" sz="2800" dirty="0" err="1"/>
              <a:t>True</a:t>
            </a:r>
            <a:r>
              <a:rPr lang="ru-RU" sz="2800" dirty="0"/>
              <a:t>, поэтому типовая проверка на </a:t>
            </a:r>
            <a:r>
              <a:rPr lang="ru-RU" sz="2800" dirty="0" smtClean="0"/>
              <a:t>вхождение:</a:t>
            </a:r>
            <a:endParaRPr lang="en-US" sz="2800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60" y="1752601"/>
            <a:ext cx="6912367" cy="48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класс </a:t>
            </a:r>
            <a:r>
              <a:rPr lang="en-US" dirty="0" smtClean="0"/>
              <a:t>match («</a:t>
            </a:r>
            <a:r>
              <a:rPr lang="ru-RU" dirty="0" smtClean="0"/>
              <a:t>совпадение»)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219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Поля: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07614"/>
              </p:ext>
            </p:extLst>
          </p:nvPr>
        </p:nvGraphicFramePr>
        <p:xfrm>
          <a:off x="821268" y="2260600"/>
          <a:ext cx="11065932" cy="182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8199">
                  <a:extLst>
                    <a:ext uri="{9D8B030D-6E8A-4147-A177-3AD203B41FA5}">
                      <a16:colId xmlns="" xmlns:a16="http://schemas.microsoft.com/office/drawing/2014/main" val="3044116942"/>
                    </a:ext>
                  </a:extLst>
                </a:gridCol>
                <a:gridCol w="8957733">
                  <a:extLst>
                    <a:ext uri="{9D8B030D-6E8A-4147-A177-3AD203B41FA5}">
                      <a16:colId xmlns=""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Содержат соответствующие значения, переданные через метод re.regex.search().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Регулярное выражение, с которым был создан объект.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8419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Строка поиска, с которой был создан объект.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3828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класс </a:t>
            </a:r>
            <a:r>
              <a:rPr lang="en-US" dirty="0" smtClean="0"/>
              <a:t>match («</a:t>
            </a:r>
            <a:r>
              <a:rPr lang="ru-RU" dirty="0" smtClean="0"/>
              <a:t>совпадение»)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Методы: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97898"/>
              </p:ext>
            </p:extLst>
          </p:nvPr>
        </p:nvGraphicFramePr>
        <p:xfrm>
          <a:off x="177802" y="1854200"/>
          <a:ext cx="11675532" cy="4565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59198">
                  <a:extLst>
                    <a:ext uri="{9D8B030D-6E8A-4147-A177-3AD203B41FA5}">
                      <a16:colId xmlns="" xmlns:a16="http://schemas.microsoft.com/office/drawing/2014/main" val="3044116942"/>
                    </a:ext>
                  </a:extLst>
                </a:gridCol>
                <a:gridCol w="7916334">
                  <a:extLst>
                    <a:ext uri="{9D8B030D-6E8A-4147-A177-3AD203B41FA5}">
                      <a16:colId xmlns=""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latin typeface="+mn-lt"/>
                        </a:rPr>
                        <a:t>group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group1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одну или несколько подгрупп совпадений (если аргумент один - строку, если несколько - кортеж).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800" b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Параметр может быть числом или строкой (в случае именованной группы).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groups(default=None)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кортеж, содержащий все группы совпадений или </a:t>
                      </a:r>
                      <a:r>
                        <a:rPr lang="ru-RU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69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groupdict</a:t>
                      </a: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(default=None)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словарь, содержащий все именованные группы совпадений или </a:t>
                      </a:r>
                      <a:r>
                        <a:rPr lang="ru-RU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1416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932255"/>
            <a:ext cx="11682856" cy="985549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6899"/>
            <a:ext cx="11983657" cy="10411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84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68903" y="1636550"/>
            <a:ext cx="3312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err="1" smtClean="0"/>
              <a:t>e.match</a:t>
            </a:r>
            <a:r>
              <a:rPr lang="ru-RU" sz="2400" dirty="0" smtClean="0"/>
              <a:t>(</a:t>
            </a:r>
            <a:r>
              <a:rPr lang="ru-RU" sz="2400" dirty="0" err="1" smtClean="0"/>
              <a:t>pattern</a:t>
            </a:r>
            <a:r>
              <a:rPr lang="ru-RU" sz="2400" dirty="0"/>
              <a:t>, </a:t>
            </a:r>
            <a:r>
              <a:rPr lang="ru-RU" sz="2400" dirty="0" err="1"/>
              <a:t>string</a:t>
            </a:r>
            <a:r>
              <a:rPr lang="ru-RU" sz="2400" dirty="0"/>
              <a:t>)</a:t>
            </a:r>
          </a:p>
          <a:p>
            <a:r>
              <a:rPr lang="ru-RU" sz="2400" dirty="0"/>
              <a:t>Этот метод ищет по заданному шаблону в начале строки.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2004670"/>
            <a:ext cx="6610544" cy="416710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314"/>
            <a:ext cx="712367" cy="367673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7343"/>
            <a:ext cx="11983657" cy="1020753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1" y="5858096"/>
            <a:ext cx="820715" cy="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Методы: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0" y="1793221"/>
            <a:ext cx="11988780" cy="32840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6297" y="5842061"/>
            <a:ext cx="634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m.group</a:t>
            </a:r>
            <a:r>
              <a:rPr lang="en-US" dirty="0"/>
              <a:t>(0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m.groups</a:t>
            </a:r>
            <a:r>
              <a:rPr lang="en-US" dirty="0"/>
              <a:t>(), </a:t>
            </a:r>
            <a:r>
              <a:rPr lang="en-US" dirty="0" err="1" smtClean="0"/>
              <a:t>m.group</a:t>
            </a:r>
            <a:r>
              <a:rPr lang="en-US" dirty="0" smtClean="0"/>
              <a:t>(1, 2) </a:t>
            </a:r>
            <a:r>
              <a:rPr lang="ru-RU" dirty="0" smtClean="0"/>
              <a:t>– все группы совпадений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Методы: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" y="2379098"/>
            <a:ext cx="12150937" cy="10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Методы: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2303"/>
              </p:ext>
            </p:extLst>
          </p:nvPr>
        </p:nvGraphicFramePr>
        <p:xfrm>
          <a:off x="177802" y="1854200"/>
          <a:ext cx="11675532" cy="182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8465">
                  <a:extLst>
                    <a:ext uri="{9D8B030D-6E8A-4147-A177-3AD203B41FA5}">
                      <a16:colId xmlns="" xmlns:a16="http://schemas.microsoft.com/office/drawing/2014/main" val="3044116942"/>
                    </a:ext>
                  </a:extLst>
                </a:gridCol>
                <a:gridCol w="7857067">
                  <a:extLst>
                    <a:ext uri="{9D8B030D-6E8A-4147-A177-3AD203B41FA5}">
                      <a16:colId xmlns=""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start([group])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end([group])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Возвращают начальную и конечную позиции вхождения группы </a:t>
                      </a:r>
                      <a:r>
                        <a:rPr lang="ru-RU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ru-RU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или -1, если группа существует, но ей не найдено соответствие.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span([group])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кортеж</a:t>
                      </a:r>
                      <a:r>
                        <a:rPr lang="en-US" sz="2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(start([group]), end([group])).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6972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7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2131393"/>
            <a:ext cx="12027904" cy="104312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456306"/>
            <a:ext cx="823502" cy="4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667" y="5595816"/>
            <a:ext cx="11157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search</a:t>
            </a:r>
            <a:r>
              <a:rPr lang="ru-RU" dirty="0"/>
              <a:t>() ищет по всей строке, но возвращает только первое найденное совпадение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2" y="1777041"/>
            <a:ext cx="12032948" cy="94890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668" y="3232987"/>
            <a:ext cx="122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Python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197016"/>
            <a:ext cx="9654988" cy="932537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– подключение  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4699" y="2238976"/>
            <a:ext cx="9818854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404040"/>
                </a:solidFill>
              </a:rPr>
              <a:t>Порядок импортирования модулей/пакетов: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404040"/>
                </a:solidFill>
              </a:rPr>
              <a:t>от встроенных до собственных</a:t>
            </a:r>
            <a:r>
              <a:rPr lang="en-US" altLang="ru-RU" sz="2800" dirty="0" smtClean="0">
                <a:solidFill>
                  <a:srgbClr val="404040"/>
                </a:solidFill>
              </a:rPr>
              <a:t> (</a:t>
            </a:r>
            <a:r>
              <a:rPr lang="ru-RU" altLang="ru-RU" sz="2800" dirty="0" smtClean="0">
                <a:solidFill>
                  <a:srgbClr val="404040"/>
                </a:solidFill>
              </a:rPr>
              <a:t>инструкция в начале файла</a:t>
            </a:r>
            <a:r>
              <a:rPr lang="en-US" altLang="ru-RU" sz="2800" dirty="0" smtClean="0">
                <a:solidFill>
                  <a:srgbClr val="404040"/>
                </a:solidFill>
              </a:rPr>
              <a:t>)</a:t>
            </a:r>
            <a:endParaRPr lang="ru-RU" altLang="ru-RU" sz="2800" dirty="0" smtClean="0">
              <a:solidFill>
                <a:srgbClr val="40404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1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i="1" dirty="0" smtClean="0">
                <a:solidFill>
                  <a:srgbClr val="404040"/>
                </a:solidFill>
              </a:rPr>
              <a:t>import &lt;</a:t>
            </a:r>
            <a:r>
              <a:rPr lang="en-US" altLang="ru-RU" sz="3200" b="1" i="1" dirty="0" err="1" smtClean="0">
                <a:solidFill>
                  <a:srgbClr val="404040"/>
                </a:solidFill>
              </a:rPr>
              <a:t>packageName</a:t>
            </a:r>
            <a:r>
              <a:rPr lang="en-US" altLang="ru-RU" sz="3200" b="1" i="1" dirty="0" smtClean="0">
                <a:solidFill>
                  <a:srgbClr val="404040"/>
                </a:solidFill>
              </a:rPr>
              <a:t>&gt;</a:t>
            </a:r>
            <a:endParaRPr kumimoji="0" lang="ru-RU" altLang="ru-RU" sz="3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116"/>
            <a:ext cx="12068454" cy="78207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201040"/>
            <a:ext cx="3835095" cy="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1145481"/>
            <a:ext cx="11986846" cy="109738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2415482"/>
            <a:ext cx="10649141" cy="47279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3634124"/>
            <a:ext cx="11874340" cy="592819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4739098"/>
            <a:ext cx="8233265" cy="3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" y="1270001"/>
            <a:ext cx="11998688" cy="97286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3106485"/>
            <a:ext cx="6982763" cy="3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23468" y="56449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можем собрать регулярное выражение в отдельный объект, который может быть использован для поиска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828492"/>
            <a:ext cx="11840030" cy="257097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212797"/>
            <a:ext cx="3399113" cy="7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668" y="769669"/>
            <a:ext cx="10933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/>
              <a:t>result</a:t>
            </a:r>
            <a:r>
              <a:rPr lang="ru-RU" sz="2800" dirty="0" smtClean="0"/>
              <a:t> = </a:t>
            </a:r>
            <a:r>
              <a:rPr lang="ru-RU" sz="2800" dirty="0" err="1" smtClean="0"/>
              <a:t>re.</a:t>
            </a:r>
            <a:r>
              <a:rPr lang="ru-RU" sz="2800" dirty="0" err="1" smtClean="0">
                <a:solidFill>
                  <a:srgbClr val="92D050"/>
                </a:solidFill>
              </a:rPr>
              <a:t>findall</a:t>
            </a:r>
            <a:r>
              <a:rPr lang="ru-RU" sz="2800" dirty="0" smtClean="0">
                <a:solidFill>
                  <a:srgbClr val="92D050"/>
                </a:solidFill>
              </a:rPr>
              <a:t>(</a:t>
            </a:r>
            <a:r>
              <a:rPr lang="ru-RU" sz="2800" b="1" dirty="0" smtClean="0">
                <a:solidFill>
                  <a:srgbClr val="92D050"/>
                </a:solidFill>
              </a:rPr>
              <a:t>r'.', </a:t>
            </a:r>
            <a:r>
              <a:rPr lang="ru-RU" sz="2800" dirty="0" smtClean="0">
                <a:solidFill>
                  <a:srgbClr val="92D050"/>
                </a:solidFill>
              </a:rPr>
              <a:t>'AV </a:t>
            </a:r>
            <a:r>
              <a:rPr lang="ru-RU" sz="2800" dirty="0" err="1" smtClean="0">
                <a:solidFill>
                  <a:srgbClr val="92D050"/>
                </a:solidFill>
              </a:rPr>
              <a:t>is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ru-RU" sz="2800" dirty="0" err="1" smtClean="0">
                <a:solidFill>
                  <a:srgbClr val="92D050"/>
                </a:solidFill>
              </a:rPr>
              <a:t>largest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ru-RU" sz="2800" dirty="0" err="1" smtClean="0">
                <a:solidFill>
                  <a:srgbClr val="92D050"/>
                </a:solidFill>
              </a:rPr>
              <a:t>Analytics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ru-RU" sz="2800" dirty="0" err="1" smtClean="0">
                <a:solidFill>
                  <a:srgbClr val="92D050"/>
                </a:solidFill>
              </a:rPr>
              <a:t>community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ru-RU" sz="2800" dirty="0" err="1" smtClean="0">
                <a:solidFill>
                  <a:srgbClr val="92D050"/>
                </a:solidFill>
              </a:rPr>
              <a:t>of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ru-RU" sz="2800" dirty="0" err="1" smtClean="0">
                <a:solidFill>
                  <a:srgbClr val="92D050"/>
                </a:solidFill>
              </a:rPr>
              <a:t>India</a:t>
            </a:r>
            <a:r>
              <a:rPr lang="ru-RU" sz="2800" dirty="0" smtClean="0">
                <a:solidFill>
                  <a:srgbClr val="92D050"/>
                </a:solidFill>
              </a:rPr>
              <a:t>')</a:t>
            </a:r>
          </a:p>
          <a:p>
            <a:r>
              <a:rPr lang="en-US" sz="2800" dirty="0"/>
              <a:t>print(result)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Результат: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['A', 'V', ' ', 'i', 's', ' ', 'l', 'a', 'r', 'g', 'e', 's', 't', ' ', 'A', 'n', 'a', 'l', 'y', 't', 'i', 'c', 's', ' ', 'c', 'o', 'm', 'm', 'u', 'n', 'i', 't', 'y', ' ', 'o', 'f', ' ', 'I', 'n', 'd', 'i', 'a']</a:t>
            </a:r>
            <a:endParaRPr lang="ru-RU" sz="2800" dirty="0">
              <a:solidFill>
                <a:srgbClr val="92D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1668" y="3769942"/>
            <a:ext cx="111268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re.</a:t>
            </a:r>
            <a:r>
              <a:rPr lang="en-US" sz="2800" dirty="0" err="1">
                <a:solidFill>
                  <a:srgbClr val="92D050"/>
                </a:solidFill>
              </a:rPr>
              <a:t>findall</a:t>
            </a:r>
            <a:r>
              <a:rPr lang="en-US" sz="2800" dirty="0">
                <a:solidFill>
                  <a:srgbClr val="92D050"/>
                </a:solidFill>
              </a:rPr>
              <a:t>(</a:t>
            </a:r>
            <a:r>
              <a:rPr lang="en-US" sz="2800" b="1" dirty="0">
                <a:solidFill>
                  <a:srgbClr val="92D050"/>
                </a:solidFill>
              </a:rPr>
              <a:t>r'\w', </a:t>
            </a:r>
            <a:r>
              <a:rPr lang="en-US" sz="2800" dirty="0">
                <a:solidFill>
                  <a:srgbClr val="92D050"/>
                </a:solidFill>
              </a:rPr>
              <a:t>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92D050"/>
                </a:solidFill>
              </a:rPr>
              <a:t>['</a:t>
            </a:r>
            <a:r>
              <a:rPr lang="en-US" sz="2800" dirty="0">
                <a:solidFill>
                  <a:srgbClr val="92D050"/>
                </a:solidFill>
              </a:rPr>
              <a:t>A', 'V',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's', 'l', 'a', 'r', 'g', 'e', 's', 't', 'A', 'n', 'a', 'l', 'y', 't',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'c', 's', 'c', 'o', 'm', 'm', 'u', 'n',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't', 'y', 'o', 'f', 'I', 'n', 'd',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'a']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1668" y="1270001"/>
            <a:ext cx="1183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result</a:t>
            </a:r>
            <a:r>
              <a:rPr lang="ru-RU" sz="2800" dirty="0"/>
              <a:t> = </a:t>
            </a:r>
            <a:r>
              <a:rPr lang="ru-RU" sz="2800" dirty="0" err="1"/>
              <a:t>re.</a:t>
            </a:r>
            <a:r>
              <a:rPr lang="ru-RU" sz="2800" dirty="0" err="1">
                <a:solidFill>
                  <a:srgbClr val="92D050"/>
                </a:solidFill>
              </a:rPr>
              <a:t>findall</a:t>
            </a:r>
            <a:r>
              <a:rPr lang="ru-RU" sz="2800" dirty="0">
                <a:solidFill>
                  <a:srgbClr val="92D050"/>
                </a:solidFill>
              </a:rPr>
              <a:t>(r'\w*', 'AV </a:t>
            </a:r>
            <a:r>
              <a:rPr lang="ru-RU" sz="2800" dirty="0" err="1">
                <a:solidFill>
                  <a:srgbClr val="92D050"/>
                </a:solidFill>
              </a:rPr>
              <a:t>is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largest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Analytics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community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of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India</a:t>
            </a:r>
            <a:r>
              <a:rPr lang="ru-RU" sz="2800" dirty="0">
                <a:solidFill>
                  <a:srgbClr val="92D050"/>
                </a:solidFill>
              </a:rPr>
              <a:t>')</a:t>
            </a:r>
          </a:p>
          <a:p>
            <a:r>
              <a:rPr lang="en-US" sz="2800" dirty="0"/>
              <a:t>print(result</a:t>
            </a:r>
            <a:r>
              <a:rPr lang="en-US" sz="2800" dirty="0" smtClean="0"/>
              <a:t>)</a:t>
            </a:r>
          </a:p>
          <a:p>
            <a:endParaRPr lang="ru-RU" sz="2800" dirty="0"/>
          </a:p>
          <a:p>
            <a:r>
              <a:rPr lang="ru-RU" sz="2800" dirty="0"/>
              <a:t>Результат</a:t>
            </a:r>
            <a:r>
              <a:rPr lang="ru-RU" sz="2800" dirty="0" smtClean="0"/>
              <a:t>: все слова, включая пробелы</a:t>
            </a:r>
            <a:endParaRPr lang="ru-RU" sz="2800" dirty="0"/>
          </a:p>
          <a:p>
            <a:r>
              <a:rPr lang="ru-RU" sz="2800" dirty="0">
                <a:solidFill>
                  <a:srgbClr val="92D050"/>
                </a:solidFill>
              </a:rPr>
              <a:t>['AV',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is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largest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Analytics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community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of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', 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ru-RU" sz="2800" dirty="0" err="1">
                <a:solidFill>
                  <a:srgbClr val="92D050"/>
                </a:solidFill>
              </a:rPr>
              <a:t>India</a:t>
            </a:r>
            <a:r>
              <a:rPr lang="ru-RU" sz="2800" dirty="0">
                <a:solidFill>
                  <a:srgbClr val="92D050"/>
                </a:solidFill>
              </a:rPr>
              <a:t>', </a:t>
            </a:r>
            <a:r>
              <a:rPr lang="ru-RU" sz="2800" dirty="0" smtClean="0">
                <a:solidFill>
                  <a:srgbClr val="92D050"/>
                </a:solidFill>
              </a:rPr>
              <a:t>' ']</a:t>
            </a:r>
            <a:endParaRPr lang="ru-RU" sz="2800" dirty="0">
              <a:solidFill>
                <a:srgbClr val="92D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1668" y="3996825"/>
            <a:ext cx="10929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re.</a:t>
            </a:r>
            <a:r>
              <a:rPr lang="en-US" sz="2800" dirty="0" err="1">
                <a:solidFill>
                  <a:srgbClr val="92D050"/>
                </a:solidFill>
              </a:rPr>
              <a:t>findall</a:t>
            </a:r>
            <a:r>
              <a:rPr lang="en-US" sz="2800" dirty="0">
                <a:solidFill>
                  <a:srgbClr val="92D050"/>
                </a:solidFill>
              </a:rPr>
              <a:t>(r'\w+', 'AV is largest Analytics community of India')</a:t>
            </a:r>
          </a:p>
          <a:p>
            <a:r>
              <a:rPr lang="en-US" sz="2800" dirty="0"/>
              <a:t>print(result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ru-RU" sz="2800" dirty="0" smtClean="0"/>
              <a:t>Результат</a:t>
            </a:r>
            <a:r>
              <a:rPr lang="ru-RU" sz="2800" dirty="0"/>
              <a:t>: все слова, </a:t>
            </a:r>
            <a:r>
              <a:rPr lang="ru-RU" sz="2800" dirty="0" smtClean="0"/>
              <a:t>не включая </a:t>
            </a:r>
            <a:r>
              <a:rPr lang="ru-RU" sz="2800" dirty="0"/>
              <a:t>пробелы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[</a:t>
            </a:r>
            <a:r>
              <a:rPr lang="ru-RU" sz="2800" dirty="0">
                <a:solidFill>
                  <a:srgbClr val="92D050"/>
                </a:solidFill>
              </a:rPr>
              <a:t>'</a:t>
            </a:r>
            <a:r>
              <a:rPr lang="en-US" sz="2800" dirty="0">
                <a:solidFill>
                  <a:srgbClr val="92D050"/>
                </a:solidFill>
              </a:rPr>
              <a:t>AV', 'is', 'largest', 'Analytics', 'community', 'of', 'India']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925" y="1707508"/>
            <a:ext cx="117445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(r'^\w+', 'AV is largest Analytics community of India')</a:t>
            </a:r>
          </a:p>
          <a:p>
            <a:r>
              <a:rPr lang="en-US" sz="2800" dirty="0" smtClean="0"/>
              <a:t>print(result)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 smtClean="0"/>
              <a:t>:</a:t>
            </a:r>
            <a:r>
              <a:rPr lang="ru-RU" sz="2800" dirty="0"/>
              <a:t> первое слово из строки</a:t>
            </a:r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['AV']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167498"/>
            <a:ext cx="121758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(r'\w+$',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 smtClean="0"/>
              <a:t>:</a:t>
            </a:r>
            <a:r>
              <a:rPr lang="ru-RU" sz="2800" dirty="0"/>
              <a:t> последнее слово из строки</a:t>
            </a:r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[‘India’]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925" y="1742013"/>
            <a:ext cx="1210091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(r'\w\w',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600" dirty="0"/>
              <a:t>Результат</a:t>
            </a:r>
            <a:r>
              <a:rPr lang="ru-RU" sz="2600" dirty="0" smtClean="0"/>
              <a:t>: </a:t>
            </a:r>
            <a:r>
              <a:rPr lang="ru-RU" sz="2600" dirty="0"/>
              <a:t>два последовательных символа, кроме </a:t>
            </a:r>
            <a:r>
              <a:rPr lang="ru-RU" sz="2600" dirty="0" smtClean="0"/>
              <a:t>пробельных</a:t>
            </a:r>
            <a:r>
              <a:rPr lang="en-US" sz="2600" dirty="0" smtClean="0"/>
              <a:t> </a:t>
            </a:r>
            <a:endParaRPr lang="ru-RU" sz="2600" dirty="0"/>
          </a:p>
          <a:p>
            <a:r>
              <a:rPr lang="ru-RU" sz="2800" dirty="0">
                <a:solidFill>
                  <a:schemeClr val="accent2"/>
                </a:solidFill>
              </a:rPr>
              <a:t>['</a:t>
            </a:r>
            <a:r>
              <a:rPr lang="en-US" sz="2800" dirty="0">
                <a:solidFill>
                  <a:schemeClr val="accent2"/>
                </a:solidFill>
              </a:rPr>
              <a:t>AV', 'is', 'la', '</a:t>
            </a:r>
            <a:r>
              <a:rPr lang="en-US" sz="2800" dirty="0" err="1">
                <a:solidFill>
                  <a:schemeClr val="accent2"/>
                </a:solidFill>
              </a:rPr>
              <a:t>rg</a:t>
            </a:r>
            <a:r>
              <a:rPr lang="en-US" sz="2800" dirty="0">
                <a:solidFill>
                  <a:schemeClr val="accent2"/>
                </a:solidFill>
              </a:rPr>
              <a:t>', '</a:t>
            </a:r>
            <a:r>
              <a:rPr lang="en-US" sz="2800" dirty="0" err="1">
                <a:solidFill>
                  <a:schemeClr val="accent2"/>
                </a:solidFill>
              </a:rPr>
              <a:t>es</a:t>
            </a:r>
            <a:r>
              <a:rPr lang="en-US" sz="2800" dirty="0">
                <a:solidFill>
                  <a:schemeClr val="accent2"/>
                </a:solidFill>
              </a:rPr>
              <a:t>', 'An', 'al', '</a:t>
            </a:r>
            <a:r>
              <a:rPr lang="en-US" sz="2800" dirty="0" err="1">
                <a:solidFill>
                  <a:schemeClr val="accent2"/>
                </a:solidFill>
              </a:rPr>
              <a:t>yt</a:t>
            </a:r>
            <a:r>
              <a:rPr lang="en-US" sz="2800" dirty="0">
                <a:solidFill>
                  <a:schemeClr val="accent2"/>
                </a:solidFill>
              </a:rPr>
              <a:t>', '</a:t>
            </a:r>
            <a:r>
              <a:rPr lang="en-US" sz="2800" dirty="0" err="1">
                <a:solidFill>
                  <a:schemeClr val="accent2"/>
                </a:solidFill>
              </a:rPr>
              <a:t>ic</a:t>
            </a:r>
            <a:r>
              <a:rPr lang="en-US" sz="2800" dirty="0">
                <a:solidFill>
                  <a:schemeClr val="accent2"/>
                </a:solidFill>
              </a:rPr>
              <a:t>', 'co', 'mm', 'un', 'it', 'of', 'In', 'di']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167498"/>
            <a:ext cx="121758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(r'\b\w.',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600" dirty="0" err="1"/>
              <a:t>Результат</a:t>
            </a:r>
            <a:r>
              <a:rPr lang="en-US" sz="2600" dirty="0" smtClean="0"/>
              <a:t>:</a:t>
            </a:r>
            <a:r>
              <a:rPr lang="ru-RU" sz="2600" dirty="0"/>
              <a:t> два последовательных символа, используя символ границы слова (\b) </a:t>
            </a:r>
            <a:endParaRPr lang="ru-RU" sz="2600" dirty="0" smtClean="0"/>
          </a:p>
          <a:p>
            <a:r>
              <a:rPr lang="en-US" sz="2800" dirty="0">
                <a:solidFill>
                  <a:schemeClr val="accent2"/>
                </a:solidFill>
              </a:rPr>
              <a:t>['AV', 'is', 'la', 'An', 'co', 'of', 'In']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204" y="689618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Вернуть домены из списка </a:t>
            </a:r>
            <a:r>
              <a:rPr lang="ru-RU" b="1" dirty="0" err="1">
                <a:solidFill>
                  <a:srgbClr val="0F1111"/>
                </a:solidFill>
                <a:latin typeface="Inter"/>
              </a:rPr>
              <a:t>email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-адресов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40" y="1270001"/>
            <a:ext cx="119803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r>
              <a:rPr lang="en-US" sz="2800" dirty="0" err="1" smtClean="0"/>
              <a:t>Результат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['@</a:t>
            </a:r>
            <a:r>
              <a:rPr lang="en-US" sz="2800" dirty="0" err="1">
                <a:solidFill>
                  <a:schemeClr val="accent2"/>
                </a:solidFill>
              </a:rPr>
              <a:t>gmail</a:t>
            </a:r>
            <a:r>
              <a:rPr lang="en-US" sz="2800" dirty="0">
                <a:solidFill>
                  <a:schemeClr val="accent2"/>
                </a:solidFill>
              </a:rPr>
              <a:t>', '@test', '@</a:t>
            </a:r>
            <a:r>
              <a:rPr lang="en-US" sz="2800" dirty="0" err="1">
                <a:solidFill>
                  <a:schemeClr val="accent2"/>
                </a:solidFill>
              </a:rPr>
              <a:t>analyticsvidhya</a:t>
            </a:r>
            <a:r>
              <a:rPr lang="en-US" sz="2800" dirty="0">
                <a:solidFill>
                  <a:schemeClr val="accent2"/>
                </a:solidFill>
              </a:rPr>
              <a:t>', '@rest']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204" y="3727821"/>
            <a:ext cx="121457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(r'@\w+.\w+',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['@gmail.com', '@test.in', '@analyticsvidhya.com', '@rest.biz']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1668" y="900669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Вернуть домены из списка </a:t>
            </a:r>
            <a:r>
              <a:rPr lang="ru-RU" b="1" dirty="0" err="1">
                <a:solidFill>
                  <a:srgbClr val="0F1111"/>
                </a:solidFill>
                <a:latin typeface="Inter"/>
              </a:rPr>
              <a:t>email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-адресов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551837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(r'@\w+.(\w+)',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</a:t>
            </a:r>
            <a:r>
              <a:rPr lang="en-US" sz="2800" dirty="0">
                <a:solidFill>
                  <a:srgbClr val="00B0F0"/>
                </a:solidFill>
              </a:rPr>
              <a:t>com', 'in', 'com', 'biz']</a:t>
            </a:r>
            <a:endParaRPr lang="ru-RU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0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– подключение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498" y="717384"/>
            <a:ext cx="120550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Способ </a:t>
            </a:r>
            <a:r>
              <a:rPr lang="ru-RU" sz="2800" b="1" dirty="0"/>
              <a:t>№</a:t>
            </a:r>
            <a:r>
              <a:rPr lang="ru-RU" sz="2800" b="1" dirty="0" smtClean="0"/>
              <a:t>1 -  </a:t>
            </a:r>
            <a:r>
              <a:rPr lang="ru-RU" sz="2800" b="1" dirty="0"/>
              <a:t>В данном способе обратиться к </a:t>
            </a:r>
            <a:r>
              <a:rPr lang="ru-RU" sz="2800" b="1" dirty="0" smtClean="0"/>
              <a:t>элементу модуля </a:t>
            </a:r>
            <a:r>
              <a:rPr lang="ru-RU" sz="2800" b="1" dirty="0"/>
              <a:t>можно с указанием модуля</a:t>
            </a:r>
            <a:r>
              <a:rPr lang="ru-RU" sz="2800" b="1" dirty="0" smtClean="0"/>
              <a:t>,  </a:t>
            </a:r>
            <a:r>
              <a:rPr lang="ru-RU" sz="2800" b="1" dirty="0"/>
              <a:t>например, module_1.object_1</a:t>
            </a:r>
          </a:p>
          <a:p>
            <a:endParaRPr lang="ru-RU" sz="2800" dirty="0"/>
          </a:p>
          <a:p>
            <a:r>
              <a:rPr lang="ru-RU" sz="2800" i="1" dirty="0"/>
              <a:t># Импортирует модуль 'module_1'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</a:t>
            </a:r>
          </a:p>
          <a:p>
            <a:endParaRPr lang="ru-RU" sz="2800" dirty="0"/>
          </a:p>
          <a:p>
            <a:r>
              <a:rPr lang="ru-RU" sz="2800" i="1" dirty="0"/>
              <a:t># Импортирует модули 'module_1', 'module_2',..., '</a:t>
            </a:r>
            <a:r>
              <a:rPr lang="ru-RU" sz="2800" i="1" dirty="0" err="1"/>
              <a:t>module_n</a:t>
            </a:r>
            <a:r>
              <a:rPr lang="ru-RU" sz="2800" i="1" dirty="0"/>
              <a:t>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module_1, module_2, ..., </a:t>
            </a:r>
            <a:r>
              <a:rPr lang="ru-RU" sz="2800" dirty="0" err="1"/>
              <a:t>module_n</a:t>
            </a:r>
            <a:endParaRPr lang="ru-RU" sz="2800" dirty="0"/>
          </a:p>
          <a:p>
            <a:endParaRPr lang="ru-RU" sz="2800" dirty="0"/>
          </a:p>
          <a:p>
            <a:r>
              <a:rPr lang="ru-RU" sz="2800" i="1" dirty="0"/>
              <a:t># Импортирует модуль 'module_1' под псевдонимом '</a:t>
            </a:r>
            <a:r>
              <a:rPr lang="ru-RU" sz="2800" i="1" dirty="0" err="1"/>
              <a:t>preferred_name</a:t>
            </a:r>
            <a:r>
              <a:rPr lang="ru-RU" sz="2800" i="1" dirty="0"/>
              <a:t>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 </a:t>
            </a:r>
            <a:r>
              <a:rPr lang="ru-RU" sz="2800" dirty="0" err="1"/>
              <a:t>as</a:t>
            </a:r>
            <a:r>
              <a:rPr lang="ru-RU" sz="2800" dirty="0"/>
              <a:t> </a:t>
            </a:r>
            <a:r>
              <a:rPr lang="ru-RU" sz="2800" dirty="0" err="1"/>
              <a:t>preferred_name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2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635000"/>
            <a:ext cx="290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Извлечь дату из строки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665" y="1281441"/>
            <a:ext cx="11731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(r'\d{2}-\d{2}-\d{4}', 'Amit 34-3456 12-05-2007, XYZ 56-4532 11-11-2011, ABC 67-8945 12-01-2009')</a:t>
            </a:r>
          </a:p>
          <a:p>
            <a:r>
              <a:rPr lang="en-US" sz="2800" dirty="0"/>
              <a:t>print(result)</a:t>
            </a:r>
          </a:p>
          <a:p>
            <a:r>
              <a:rPr lang="ru-RU" sz="2800" dirty="0" smtClean="0"/>
              <a:t>Результат</a:t>
            </a:r>
            <a:r>
              <a:rPr lang="ru-RU" sz="2800" dirty="0"/>
              <a:t>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['12-05-2007', '11-11-2011', '12-01-2009']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665" y="3728751"/>
            <a:ext cx="12463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(r'\d{2}-\d{2}-(\d{4})', 'Amit 34-3456 12-05-2007, XYZ 56-4532 11-11-2011, ABC 67-8945 12-01-2009')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['2007', '2011', '2009']</a:t>
            </a:r>
          </a:p>
        </p:txBody>
      </p:sp>
    </p:spTree>
    <p:extLst>
      <p:ext uri="{BB962C8B-B14F-4D97-AF65-F5344CB8AC3E}">
        <p14:creationId xmlns:p14="http://schemas.microsoft.com/office/powerpoint/2010/main" val="5112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1052750"/>
            <a:ext cx="11946470" cy="39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25"/>
          <a:stretch/>
        </p:blipFill>
        <p:spPr>
          <a:xfrm>
            <a:off x="33814" y="992269"/>
            <a:ext cx="12158186" cy="316000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2"/>
          <a:stretch/>
        </p:blipFill>
        <p:spPr>
          <a:xfrm>
            <a:off x="111119" y="4157731"/>
            <a:ext cx="11808897" cy="2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4" r="25982"/>
          <a:stretch/>
        </p:blipFill>
        <p:spPr>
          <a:xfrm>
            <a:off x="451972" y="1304143"/>
            <a:ext cx="8999327" cy="232916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1" r="35720"/>
          <a:stretch/>
        </p:blipFill>
        <p:spPr>
          <a:xfrm>
            <a:off x="346579" y="4227226"/>
            <a:ext cx="7590712" cy="20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" y="1341470"/>
            <a:ext cx="11301573" cy="40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1260854"/>
            <a:ext cx="11137675" cy="2244346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" y="4069882"/>
            <a:ext cx="11895672" cy="1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9" y="4393520"/>
            <a:ext cx="11798734" cy="187181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6" y="1204968"/>
            <a:ext cx="11365840" cy="29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939801"/>
            <a:ext cx="11758355" cy="3081500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8" y="4266837"/>
            <a:ext cx="11856601" cy="18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7639" y="1104983"/>
            <a:ext cx="443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Извлечь слова, начинающиеся на гласную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879627"/>
            <a:ext cx="11780786" cy="84632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026469"/>
            <a:ext cx="6028695" cy="406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668" y="3734313"/>
            <a:ext cx="465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Извлечь слова, начинающиеся на </a:t>
            </a:r>
            <a:r>
              <a:rPr lang="ru-RU" b="1" dirty="0" smtClean="0"/>
              <a:t>согласную</a:t>
            </a:r>
            <a:endParaRPr lang="ru-RU" b="1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487"/>
            <a:ext cx="11950001" cy="836834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083416"/>
            <a:ext cx="4256815" cy="4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4382" y="2002130"/>
            <a:ext cx="827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Проверить формат телефонного </a:t>
            </a:r>
            <a:r>
              <a:rPr lang="ru-RU" dirty="0" smtClean="0"/>
              <a:t>номера</a:t>
            </a:r>
            <a:r>
              <a:rPr lang="en-US" dirty="0" smtClean="0"/>
              <a:t>: </a:t>
            </a:r>
            <a:r>
              <a:rPr lang="ru-RU" dirty="0"/>
              <a:t>длиной 10 знаков и начинаться с 8 или 9</a:t>
            </a:r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2688182"/>
            <a:ext cx="10932866" cy="9694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44382" y="3750511"/>
            <a:ext cx="46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Разбить строку по нескольким разделителям</a:t>
            </a:r>
          </a:p>
        </p:txBody>
      </p: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4212755"/>
            <a:ext cx="5098235" cy="583532"/>
          </a:xfrm>
          <a:prstGeom prst="rect">
            <a:avLst/>
          </a:prstGeom>
        </p:spPr>
      </p:pic>
      <p:pic>
        <p:nvPicPr>
          <p:cNvPr id="15" name="Рисунок 1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179968"/>
            <a:ext cx="5715030" cy="5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0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 – подключение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17384"/>
            <a:ext cx="121919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Способ </a:t>
            </a:r>
            <a:r>
              <a:rPr lang="ru-RU" sz="2800" b="1" dirty="0"/>
              <a:t>№2 - В данном способе обратиться к члену модуля можно без указания модуля, например, </a:t>
            </a:r>
            <a:r>
              <a:rPr lang="en-US" sz="2800" b="1" dirty="0"/>
              <a:t>object_1</a:t>
            </a:r>
          </a:p>
          <a:p>
            <a:endParaRPr lang="en-US" sz="2800" b="1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'</a:t>
            </a:r>
            <a:r>
              <a:rPr lang="en-US" sz="2800" i="1" dirty="0"/>
              <a:t>object' </a:t>
            </a:r>
            <a:r>
              <a:rPr lang="ru-RU" sz="2800" i="1" dirty="0"/>
              <a:t>под псевдонимом '</a:t>
            </a:r>
            <a:r>
              <a:rPr lang="en-US" sz="2800" i="1" dirty="0" err="1"/>
              <a:t>preferred_name</a:t>
            </a:r>
            <a:r>
              <a:rPr lang="en-US" sz="2800" i="1" dirty="0"/>
              <a:t>' </a:t>
            </a:r>
            <a:r>
              <a:rPr lang="ru-RU" sz="2400" i="1" dirty="0"/>
              <a:t>из модуля '</a:t>
            </a:r>
            <a:r>
              <a:rPr lang="en-US" sz="2400" i="1" dirty="0"/>
              <a:t>module_1'</a:t>
            </a:r>
          </a:p>
          <a:p>
            <a:r>
              <a:rPr lang="en-US" sz="2800" dirty="0"/>
              <a:t>from module_1 import object as </a:t>
            </a:r>
            <a:r>
              <a:rPr lang="en-US" sz="2800" dirty="0" err="1"/>
              <a:t>preferred_name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объекты '</a:t>
            </a:r>
            <a:r>
              <a:rPr lang="en-US" sz="2800" i="1" dirty="0"/>
              <a:t>object_1', ..., '</a:t>
            </a:r>
            <a:r>
              <a:rPr lang="en-US" sz="2800" i="1" dirty="0" err="1"/>
              <a:t>object_n</a:t>
            </a:r>
            <a:r>
              <a:rPr lang="en-US" sz="2800" i="1" dirty="0"/>
              <a:t>' </a:t>
            </a:r>
            <a:r>
              <a:rPr lang="ru-RU" sz="2800" i="1" dirty="0"/>
              <a:t>из модуля '</a:t>
            </a:r>
            <a:r>
              <a:rPr lang="en-US" sz="2800" i="1" dirty="0"/>
              <a:t>module_1'</a:t>
            </a:r>
          </a:p>
          <a:p>
            <a:r>
              <a:rPr lang="en-US" sz="2800" dirty="0"/>
              <a:t>from module_1 import object_1, object_2, ..., </a:t>
            </a:r>
            <a:r>
              <a:rPr lang="en-US" sz="2800" dirty="0" err="1"/>
              <a:t>object_n</a:t>
            </a:r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все объекты из модуля '</a:t>
            </a:r>
            <a:r>
              <a:rPr lang="en-US" sz="2800" i="1" dirty="0"/>
              <a:t>module_1'</a:t>
            </a:r>
          </a:p>
          <a:p>
            <a:r>
              <a:rPr lang="en-US" sz="2800" dirty="0"/>
              <a:t>from module_1 import 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07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модуль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23" y="1845901"/>
            <a:ext cx="11099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извлечь информацию из </a:t>
            </a:r>
            <a:r>
              <a:rPr lang="ru-RU" sz="2400" dirty="0" err="1"/>
              <a:t>html</a:t>
            </a:r>
            <a:r>
              <a:rPr lang="ru-RU" sz="2400" dirty="0"/>
              <a:t>-файла, заключенную между &lt;</a:t>
            </a:r>
            <a:r>
              <a:rPr lang="ru-RU" sz="2400" dirty="0" err="1"/>
              <a:t>td</a:t>
            </a:r>
            <a:r>
              <a:rPr lang="ru-RU" sz="2400" dirty="0"/>
              <a:t>&gt; и &lt;/</a:t>
            </a:r>
            <a:r>
              <a:rPr lang="ru-RU" sz="2400" dirty="0" err="1"/>
              <a:t>td</a:t>
            </a:r>
            <a:r>
              <a:rPr lang="ru-RU" sz="2400" dirty="0"/>
              <a:t>&gt;, кроме первого столбца с номером. Также будем считать, что </a:t>
            </a:r>
            <a:r>
              <a:rPr lang="ru-RU" sz="2400" dirty="0" err="1"/>
              <a:t>html</a:t>
            </a:r>
            <a:r>
              <a:rPr lang="ru-RU" sz="2400" dirty="0"/>
              <a:t>-код содержится в строке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3" y="3421050"/>
            <a:ext cx="11080412" cy="4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 smtClean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1217171"/>
            <a:ext cx="69528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поддерживает многие виды диаграмм: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графики;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диаграммы </a:t>
            </a:r>
            <a:r>
              <a:rPr lang="ru-RU" sz="2800" dirty="0"/>
              <a:t>разброса;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столбчатые </a:t>
            </a:r>
            <a:r>
              <a:rPr lang="ru-RU" sz="2800" dirty="0"/>
              <a:t>диаграммы и гистограммы;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круговые </a:t>
            </a:r>
            <a:r>
              <a:rPr lang="ru-RU" sz="2800" dirty="0"/>
              <a:t>диаграммы;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ствол-лист </a:t>
            </a:r>
            <a:r>
              <a:rPr lang="ru-RU" sz="2800" dirty="0"/>
              <a:t>диаграммы;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контурные </a:t>
            </a:r>
            <a:r>
              <a:rPr lang="ru-RU" sz="2800" dirty="0"/>
              <a:t>графики;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поля </a:t>
            </a:r>
            <a:r>
              <a:rPr lang="ru-RU" sz="2800" dirty="0"/>
              <a:t>градиентов;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спектральные </a:t>
            </a:r>
            <a:r>
              <a:rPr lang="ru-RU" sz="2800" dirty="0"/>
              <a:t>диаграммы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 </a:t>
            </a:r>
            <a:r>
              <a:rPr lang="ru-RU" sz="2800" dirty="0"/>
              <a:t>др.</a:t>
            </a:r>
          </a:p>
        </p:txBody>
      </p:sp>
    </p:spTree>
    <p:extLst>
      <p:ext uri="{BB962C8B-B14F-4D97-AF65-F5344CB8AC3E}">
        <p14:creationId xmlns:p14="http://schemas.microsoft.com/office/powerpoint/2010/main" val="13087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540" y="2397038"/>
            <a:ext cx="10990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</a:t>
            </a:r>
            <a:r>
              <a:rPr lang="ru-RU" sz="2800" dirty="0"/>
              <a:t>указать оси координат, сетку, добавить аннотации, использовать логарифмическую шкалу или полярные координаты.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Созданные </a:t>
            </a:r>
            <a:r>
              <a:rPr lang="ru-RU" sz="2800" dirty="0"/>
              <a:t>изображения могут быть легко сохранены, в частности, в популярные форматы (JPEG, PNG и др.).</a:t>
            </a:r>
          </a:p>
        </p:txBody>
      </p:sp>
    </p:spTree>
    <p:extLst>
      <p:ext uri="{BB962C8B-B14F-4D97-AF65-F5344CB8AC3E}">
        <p14:creationId xmlns:p14="http://schemas.microsoft.com/office/powerpoint/2010/main" val="9387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0" y="1974971"/>
            <a:ext cx="6375381" cy="11235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9590" y="3725645"/>
            <a:ext cx="107835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базе </a:t>
            </a:r>
            <a:r>
              <a:rPr lang="ru-RU" sz="2800" dirty="0" err="1"/>
              <a:t>Linux</a:t>
            </a:r>
            <a:r>
              <a:rPr lang="ru-RU" sz="2800" dirty="0"/>
              <a:t> можно воспользоваться пакетным менеджером и установить python3-matplotlib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9590" y="5112606"/>
            <a:ext cx="11502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matplotlib.org/users/screenshots.html</a:t>
            </a:r>
            <a:r>
              <a:rPr lang="ru-RU" sz="2800" dirty="0" smtClean="0"/>
              <a:t>   - см </a:t>
            </a:r>
            <a:r>
              <a:rPr lang="en-US" sz="2800" dirty="0"/>
              <a:t>(</a:t>
            </a:r>
            <a:r>
              <a:rPr lang="en-US" sz="2800" dirty="0">
                <a:hlinkClick r:id="rId5"/>
              </a:rPr>
              <a:t>Source code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http://matplotlib.org/gallery.html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53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570" y="1997363"/>
            <a:ext cx="11409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Все функции построения диаграмм ожидают аргументы следующих типов:</a:t>
            </a:r>
          </a:p>
          <a:p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/>
              <a:t>np.array</a:t>
            </a:r>
            <a:r>
              <a:rPr lang="ru-RU" sz="2800" dirty="0"/>
              <a:t>,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 smtClean="0"/>
              <a:t>np.ma.masked_array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набор </a:t>
            </a:r>
            <a:r>
              <a:rPr lang="ru-RU" sz="2800" dirty="0"/>
              <a:t>или массив значений из пакета </a:t>
            </a:r>
            <a:r>
              <a:rPr lang="ru-RU" sz="2800" dirty="0" err="1"/>
              <a:t>NumPy</a:t>
            </a:r>
            <a:r>
              <a:rPr lang="ru-RU" sz="2800" dirty="0"/>
              <a:t> (устанавливается вместе с </a:t>
            </a:r>
            <a:r>
              <a:rPr lang="ru-RU" sz="2800" dirty="0" err="1"/>
              <a:t>matplotlib</a:t>
            </a:r>
            <a:r>
              <a:rPr lang="ru-RU" sz="2800" dirty="0"/>
              <a:t>), однако стандартные последовательности Python также допускаются к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3467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2035" y="1225240"/>
            <a:ext cx="114075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Модуль верхнего уровня </a:t>
            </a:r>
            <a:r>
              <a:rPr lang="en-US" sz="2800" dirty="0" err="1"/>
              <a:t>matplotlib</a:t>
            </a:r>
            <a:r>
              <a:rPr lang="en-US" sz="2800" dirty="0"/>
              <a:t> </a:t>
            </a:r>
            <a:r>
              <a:rPr lang="ru-RU" sz="2800" dirty="0"/>
              <a:t>содержит функции для конфигурации библиотеки.</a:t>
            </a:r>
          </a:p>
          <a:p>
            <a:endParaRPr lang="ru-RU" sz="2800" dirty="0"/>
          </a:p>
          <a:p>
            <a:r>
              <a:rPr lang="en-US" sz="2800" b="1" dirty="0" err="1"/>
              <a:t>matplotlib.rc</a:t>
            </a:r>
            <a:r>
              <a:rPr lang="en-US" sz="2800" b="1" dirty="0"/>
              <a:t>(group, **</a:t>
            </a:r>
            <a:r>
              <a:rPr lang="en-US" sz="2800" b="1" dirty="0" err="1"/>
              <a:t>kwargs</a:t>
            </a:r>
            <a:r>
              <a:rPr lang="en-US" sz="2800" b="1" dirty="0"/>
              <a:t>)</a:t>
            </a:r>
          </a:p>
          <a:p>
            <a:r>
              <a:rPr lang="ru-RU" sz="2800" dirty="0"/>
              <a:t>Устанавливает параметры </a:t>
            </a:r>
            <a:r>
              <a:rPr lang="ru-RU" sz="2800" b="1" dirty="0"/>
              <a:t>**</a:t>
            </a:r>
            <a:r>
              <a:rPr lang="en-US" sz="2800" b="1" dirty="0" err="1"/>
              <a:t>kwargs</a:t>
            </a:r>
            <a:r>
              <a:rPr lang="en-US" sz="2800" b="1" dirty="0"/>
              <a:t> </a:t>
            </a:r>
            <a:r>
              <a:rPr lang="ru-RU" sz="2800" dirty="0"/>
              <a:t>для группы объектов </a:t>
            </a:r>
            <a:r>
              <a:rPr lang="en-US" sz="2800" b="1" dirty="0"/>
              <a:t>group</a:t>
            </a:r>
            <a:r>
              <a:rPr lang="en-US" sz="2800" dirty="0"/>
              <a:t> (</a:t>
            </a:r>
            <a:r>
              <a:rPr lang="ru-RU" sz="2800" dirty="0"/>
              <a:t>например, "</a:t>
            </a:r>
            <a:r>
              <a:rPr lang="en-US" sz="2800" dirty="0"/>
              <a:t>font" </a:t>
            </a:r>
            <a:r>
              <a:rPr lang="ru-RU" sz="2800" dirty="0"/>
              <a:t>для шрифта</a:t>
            </a:r>
            <a:r>
              <a:rPr lang="ru-RU" sz="2800" dirty="0" smtClean="0"/>
              <a:t>)</a:t>
            </a:r>
            <a:r>
              <a:rPr lang="ru-RU" sz="2800" dirty="0"/>
              <a:t> , если шрифт в ОС по умолчанию не поддерживает кириллицу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4463948"/>
            <a:ext cx="9790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matplotlib</a:t>
            </a:r>
            <a:endParaRPr lang="en-US" sz="2800" dirty="0"/>
          </a:p>
          <a:p>
            <a:r>
              <a:rPr lang="en-US" sz="2800" dirty="0" smtClean="0"/>
              <a:t># </a:t>
            </a:r>
            <a:r>
              <a:rPr lang="en-US" sz="2800" dirty="0"/>
              <a:t>"</a:t>
            </a:r>
            <a:r>
              <a:rPr lang="ru-RU" sz="2800" dirty="0"/>
              <a:t>Включение" поддержки кириллицы</a:t>
            </a:r>
          </a:p>
          <a:p>
            <a:r>
              <a:rPr lang="en-US" sz="2800" dirty="0" err="1"/>
              <a:t>matplotlib.rc</a:t>
            </a:r>
            <a:r>
              <a:rPr lang="en-US" sz="2800" dirty="0"/>
              <a:t>("font", family="Arial, Ubuntu")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6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4" y="0"/>
            <a:ext cx="792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1970957"/>
            <a:ext cx="116322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Все элементы изображения унаследованы от класса </a:t>
            </a:r>
            <a:r>
              <a:rPr lang="ru-RU" sz="2800" dirty="0" err="1"/>
              <a:t>Artists</a:t>
            </a:r>
            <a:r>
              <a:rPr lang="ru-RU" sz="2800" dirty="0"/>
              <a:t> (модуль </a:t>
            </a:r>
            <a:r>
              <a:rPr lang="ru-RU" sz="2800" dirty="0" err="1"/>
              <a:t>artist</a:t>
            </a:r>
            <a:r>
              <a:rPr lang="ru-RU" sz="2800" dirty="0"/>
              <a:t>) и делятся на 2 типа:</a:t>
            </a:r>
          </a:p>
          <a:p>
            <a:endParaRPr lang="ru-RU" sz="2800" dirty="0"/>
          </a:p>
          <a:p>
            <a:r>
              <a:rPr lang="ru-RU" sz="2800" b="1" dirty="0" smtClean="0"/>
              <a:t>Примитивы</a:t>
            </a:r>
            <a:r>
              <a:rPr lang="en-US" sz="2800" dirty="0" smtClean="0"/>
              <a:t> </a:t>
            </a:r>
            <a:r>
              <a:rPr lang="ru-RU" sz="2800" dirty="0" smtClean="0"/>
              <a:t>– стандартные </a:t>
            </a:r>
            <a:r>
              <a:rPr lang="ru-RU" sz="2800" dirty="0"/>
              <a:t>графические объекты на изображении: линия (класс Line2D), прямоугольник (класс </a:t>
            </a:r>
            <a:r>
              <a:rPr lang="ru-RU" sz="2800" dirty="0" err="1"/>
              <a:t>Rectangle</a:t>
            </a:r>
            <a:r>
              <a:rPr lang="ru-RU" sz="2800" dirty="0"/>
              <a:t>), текст (класс </a:t>
            </a:r>
            <a:r>
              <a:rPr lang="ru-RU" sz="2800" dirty="0" err="1"/>
              <a:t>Text</a:t>
            </a:r>
            <a:r>
              <a:rPr lang="ru-RU" sz="2800" dirty="0"/>
              <a:t>) и т.д.</a:t>
            </a:r>
          </a:p>
          <a:p>
            <a:endParaRPr lang="ru-RU" sz="2800" dirty="0"/>
          </a:p>
          <a:p>
            <a:r>
              <a:rPr lang="ru-RU" sz="2800" b="1" dirty="0" smtClean="0"/>
              <a:t>Контейнеры</a:t>
            </a:r>
            <a:r>
              <a:rPr lang="ru-RU" sz="2800" dirty="0" smtClean="0"/>
              <a:t> –  </a:t>
            </a:r>
            <a:r>
              <a:rPr lang="ru-RU" sz="2800" dirty="0"/>
              <a:t>объекты, внутри которых размещаются примитивы: координатная плоскость (класс </a:t>
            </a:r>
            <a:r>
              <a:rPr lang="ru-RU" sz="2800" dirty="0" err="1"/>
              <a:t>Axes</a:t>
            </a:r>
            <a:r>
              <a:rPr lang="ru-RU" sz="2800" dirty="0"/>
              <a:t>), оси (класс </a:t>
            </a:r>
            <a:r>
              <a:rPr lang="ru-RU" sz="2800" dirty="0" err="1"/>
              <a:t>Axis</a:t>
            </a:r>
            <a:r>
              <a:rPr lang="ru-RU" sz="2800" dirty="0"/>
              <a:t>) или изображение (класс </a:t>
            </a:r>
            <a:r>
              <a:rPr lang="ru-RU" sz="2800" dirty="0" err="1"/>
              <a:t>Figure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367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39742" y="1307957"/>
            <a:ext cx="5181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Построение простой диаграммы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6707" y="2044058"/>
            <a:ext cx="10802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Создать объект </a:t>
            </a:r>
            <a:r>
              <a:rPr lang="ru-RU" sz="2800" dirty="0" err="1"/>
              <a:t>Figure</a:t>
            </a:r>
            <a:r>
              <a:rPr lang="ru-RU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Используя объект </a:t>
            </a:r>
            <a:r>
              <a:rPr lang="ru-RU" sz="2800" dirty="0" err="1"/>
              <a:t>Figure</a:t>
            </a:r>
            <a:r>
              <a:rPr lang="ru-RU" sz="2800" dirty="0"/>
              <a:t>, добавить координатную плоскость </a:t>
            </a:r>
            <a:r>
              <a:rPr lang="ru-RU" sz="2800" dirty="0" err="1"/>
              <a:t>Axes</a:t>
            </a:r>
            <a:r>
              <a:rPr lang="ru-RU" sz="2800" dirty="0"/>
              <a:t> (одну или несколько).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Используя методы </a:t>
            </a:r>
            <a:r>
              <a:rPr lang="ru-RU" sz="2800" dirty="0" err="1"/>
              <a:t>Axes</a:t>
            </a:r>
            <a:r>
              <a:rPr lang="ru-RU" sz="2800" dirty="0"/>
              <a:t>, добавить на изображение графические примитивы.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Отобразить и/или сохранить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35981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2" y="1442469"/>
            <a:ext cx="11300671" cy="4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38" y="415637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 smtClean="0"/>
              <a:t>Пакеты – подключение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28738" y="2546184"/>
            <a:ext cx="95873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# Импортирует пакет '</a:t>
            </a:r>
            <a:r>
              <a:rPr lang="en-US" sz="2800" i="1" dirty="0"/>
              <a:t>package_1'</a:t>
            </a:r>
          </a:p>
          <a:p>
            <a:r>
              <a:rPr lang="en-US" sz="2800" dirty="0"/>
              <a:t>import package_1</a:t>
            </a:r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модуль '</a:t>
            </a:r>
            <a:r>
              <a:rPr lang="en-US" sz="2800" i="1" dirty="0"/>
              <a:t>module_1' </a:t>
            </a:r>
            <a:r>
              <a:rPr lang="ru-RU" sz="2800" i="1" dirty="0"/>
              <a:t>из пакета '</a:t>
            </a:r>
            <a:r>
              <a:rPr lang="en-US" sz="2800" i="1" dirty="0"/>
              <a:t>package_1'</a:t>
            </a:r>
          </a:p>
          <a:p>
            <a:r>
              <a:rPr lang="en-US" sz="2800" dirty="0"/>
              <a:t>import package_1.module_1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57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62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768179"/>
            <a:ext cx="10593238" cy="5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095076"/>
            <a:ext cx="6630323" cy="52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56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7585" y="2130246"/>
            <a:ext cx="11248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Функция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</a:t>
            </a:r>
            <a:r>
              <a:rPr lang="en-US" sz="2800" dirty="0" err="1">
                <a:solidFill>
                  <a:srgbClr val="1B7A41"/>
                </a:solidFill>
                <a:latin typeface="Lato" panose="020F0502020204030203" pitchFamily="34" charset="0"/>
                <a:hlinkClick r:id="rId3"/>
              </a:rPr>
              <a:t>pyplot.subplots</a:t>
            </a:r>
            <a:r>
              <a:rPr lang="en-US" sz="2800" dirty="0" smtClean="0">
                <a:solidFill>
                  <a:srgbClr val="1B7A41"/>
                </a:solidFill>
                <a:latin typeface="Lato" panose="020F0502020204030203" pitchFamily="34" charset="0"/>
                <a:hlinkClick r:id="rId3"/>
              </a:rPr>
              <a:t>()</a:t>
            </a:r>
            <a:r>
              <a:rPr lang="ru-RU" sz="2800" dirty="0" smtClean="0">
                <a:solidFill>
                  <a:srgbClr val="1B7A41"/>
                </a:solidFill>
                <a:latin typeface="Lato" panose="020F0502020204030203" pitchFamily="34" charset="0"/>
              </a:rPr>
              <a:t> </a:t>
            </a:r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представляет один из способов создания изображения и координатной оси </a:t>
            </a:r>
            <a:r>
              <a:rPr lang="ru-RU" sz="2800" dirty="0" smtClean="0">
                <a:solidFill>
                  <a:srgbClr val="1B7A41"/>
                </a:solidFill>
                <a:latin typeface="Lato" panose="020F0502020204030203" pitchFamily="34" charset="0"/>
              </a:rPr>
              <a:t>(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matplotlib.org/2.0.2/api/pyplot_api.html</a:t>
            </a:r>
            <a:r>
              <a:rPr lang="ru-RU" sz="2800" dirty="0" smtClean="0"/>
              <a:t> 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43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09507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/>
              <a:t>matplotlib.pyplot.subplots</a:t>
            </a:r>
            <a:r>
              <a:rPr lang="en-US" sz="2800" b="1" dirty="0"/>
              <a:t>(</a:t>
            </a:r>
            <a:r>
              <a:rPr lang="en-US" sz="2800" b="1" dirty="0" err="1"/>
              <a:t>nrows</a:t>
            </a:r>
            <a:r>
              <a:rPr lang="en-US" sz="2800" b="1" dirty="0"/>
              <a:t>=1, </a:t>
            </a:r>
            <a:r>
              <a:rPr lang="en-US" sz="2800" b="1" dirty="0" err="1"/>
              <a:t>ncols</a:t>
            </a:r>
            <a:r>
              <a:rPr lang="en-US" sz="2800" b="1" dirty="0"/>
              <a:t>=1, </a:t>
            </a:r>
            <a:r>
              <a:rPr lang="en-US" sz="2800" b="1" dirty="0" err="1"/>
              <a:t>sharex</a:t>
            </a:r>
            <a:r>
              <a:rPr lang="en-US" sz="2800" b="1" dirty="0"/>
              <a:t>=False, </a:t>
            </a:r>
            <a:r>
              <a:rPr lang="en-US" sz="2800" b="1" dirty="0" err="1"/>
              <a:t>sharey</a:t>
            </a:r>
            <a:r>
              <a:rPr lang="en-US" sz="2800" b="1" dirty="0"/>
              <a:t>=False, squeeze=True, </a:t>
            </a:r>
            <a:r>
              <a:rPr lang="en-US" sz="2800" b="1" dirty="0" err="1"/>
              <a:t>subplot_kw</a:t>
            </a:r>
            <a:r>
              <a:rPr lang="en-US" sz="2800" b="1" dirty="0"/>
              <a:t>=None, </a:t>
            </a:r>
            <a:r>
              <a:rPr lang="en-US" sz="2800" b="1" dirty="0" err="1"/>
              <a:t>gridspec_kw</a:t>
            </a:r>
            <a:r>
              <a:rPr lang="en-US" sz="2800" b="1" dirty="0"/>
              <a:t>=None, **</a:t>
            </a:r>
            <a:r>
              <a:rPr lang="en-US" sz="2800" b="1" dirty="0" err="1"/>
              <a:t>fig_kw</a:t>
            </a:r>
            <a:r>
              <a:rPr lang="en-US" sz="2800" b="1" dirty="0"/>
              <a:t>)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/>
              <a:t>nrows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int)</a:t>
            </a:r>
            <a:r>
              <a:rPr lang="ru-RU" sz="2400" dirty="0" smtClean="0"/>
              <a:t>, </a:t>
            </a:r>
            <a:r>
              <a:rPr lang="en-US" sz="2400" dirty="0" err="1"/>
              <a:t>ncols</a:t>
            </a:r>
            <a:r>
              <a:rPr lang="en-US" sz="2400" dirty="0"/>
              <a:t> (int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/>
              <a:t>количество координатных плоскостей по </a:t>
            </a:r>
            <a:r>
              <a:rPr lang="ru-RU" sz="2400" dirty="0" smtClean="0"/>
              <a:t>вертикали(</a:t>
            </a:r>
            <a:r>
              <a:rPr lang="ru-RU" sz="2400" dirty="0"/>
              <a:t>горизонтали</a:t>
            </a:r>
            <a:r>
              <a:rPr lang="ru-RU" sz="2400" dirty="0" smtClean="0"/>
              <a:t>);</a:t>
            </a:r>
            <a:endParaRPr lang="ru-RU" sz="2400" dirty="0"/>
          </a:p>
          <a:p>
            <a:r>
              <a:rPr lang="en-US" sz="2400" dirty="0" err="1" smtClean="0"/>
              <a:t>sharex</a:t>
            </a:r>
            <a:r>
              <a:rPr lang="en-US" sz="2400" dirty="0" smtClean="0"/>
              <a:t> </a:t>
            </a:r>
            <a:r>
              <a:rPr lang="en-US" sz="2400" dirty="0"/>
              <a:t>(bool </a:t>
            </a:r>
            <a:r>
              <a:rPr lang="ru-RU" sz="2400" dirty="0"/>
              <a:t>или {"</a:t>
            </a:r>
            <a:r>
              <a:rPr lang="en-US" sz="2400" dirty="0"/>
              <a:t>none", "all", "row", "col</a:t>
            </a:r>
            <a:r>
              <a:rPr lang="en-US" sz="2400" dirty="0" smtClean="0"/>
              <a:t>"})</a:t>
            </a:r>
            <a:r>
              <a:rPr lang="ru-RU" sz="2400" dirty="0" smtClean="0"/>
              <a:t>, </a:t>
            </a:r>
            <a:r>
              <a:rPr lang="en-US" sz="2400" dirty="0" err="1" smtClean="0"/>
              <a:t>sharey</a:t>
            </a:r>
            <a:r>
              <a:rPr lang="ru-RU" sz="2400" dirty="0" smtClean="0"/>
              <a:t>(…)</a:t>
            </a:r>
            <a:r>
              <a:rPr lang="en-US" sz="2400" dirty="0" smtClean="0"/>
              <a:t> –</a:t>
            </a:r>
            <a:r>
              <a:rPr lang="ru-RU" sz="2400" dirty="0" smtClean="0"/>
              <a:t> является </a:t>
            </a:r>
            <a:r>
              <a:rPr lang="ru-RU" sz="2400" dirty="0"/>
              <a:t>ли ось </a:t>
            </a:r>
            <a:r>
              <a:rPr lang="en-US" sz="2400" dirty="0" smtClean="0"/>
              <a:t>OX</a:t>
            </a:r>
            <a:r>
              <a:rPr lang="ru-RU" sz="2400" dirty="0" smtClean="0"/>
              <a:t> (</a:t>
            </a:r>
            <a:r>
              <a:rPr lang="en-US" sz="2400" dirty="0"/>
              <a:t>OY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/>
              <a:t>общей для нескольких плоскостей:</a:t>
            </a:r>
          </a:p>
          <a:p>
            <a:pPr lvl="1"/>
            <a:r>
              <a:rPr lang="en-US" sz="2400" dirty="0" smtClean="0"/>
              <a:t>True </a:t>
            </a:r>
            <a:r>
              <a:rPr lang="ru-RU" sz="2400" dirty="0"/>
              <a:t>или "</a:t>
            </a:r>
            <a:r>
              <a:rPr lang="en-US" sz="2400" dirty="0"/>
              <a:t>all":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плоскостей;</a:t>
            </a:r>
          </a:p>
          <a:p>
            <a:pPr lvl="1"/>
            <a:r>
              <a:rPr lang="en-US" sz="2400" dirty="0" smtClean="0"/>
              <a:t>False </a:t>
            </a:r>
            <a:r>
              <a:rPr lang="ru-RU" sz="2400" dirty="0"/>
              <a:t>или "</a:t>
            </a:r>
            <a:r>
              <a:rPr lang="en-US" sz="2400" dirty="0"/>
              <a:t>none":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отдельными для каждой координатной плоскости;</a:t>
            </a:r>
          </a:p>
          <a:p>
            <a:pPr lvl="1"/>
            <a:r>
              <a:rPr lang="ru-RU" sz="2400" dirty="0" smtClean="0"/>
              <a:t>"</a:t>
            </a:r>
            <a:r>
              <a:rPr lang="en-US" sz="2400" dirty="0"/>
              <a:t>row":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 по вертикали;</a:t>
            </a:r>
          </a:p>
          <a:p>
            <a:pPr lvl="1"/>
            <a:r>
              <a:rPr lang="ru-RU" sz="2400" dirty="0" smtClean="0"/>
              <a:t>"</a:t>
            </a:r>
            <a:r>
              <a:rPr lang="en-US" sz="2400" dirty="0"/>
              <a:t>col":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 по горизонтали.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Результат - </a:t>
            </a:r>
            <a:r>
              <a:rPr lang="ru-RU" sz="2400" dirty="0" smtClean="0"/>
              <a:t>кортеж</a:t>
            </a:r>
            <a:r>
              <a:rPr lang="ru-RU" sz="2400" dirty="0"/>
              <a:t>:</a:t>
            </a:r>
          </a:p>
          <a:p>
            <a:pPr lvl="1"/>
            <a:r>
              <a:rPr lang="en-US" sz="2400" dirty="0" smtClean="0"/>
              <a:t>fig</a:t>
            </a:r>
            <a:r>
              <a:rPr lang="en-US" sz="2400" dirty="0"/>
              <a:t>: </a:t>
            </a:r>
            <a:r>
              <a:rPr lang="ru-RU" sz="2400" dirty="0"/>
              <a:t>изображение (класс </a:t>
            </a:r>
            <a:r>
              <a:rPr lang="en-US" sz="2400" dirty="0"/>
              <a:t>Figure);</a:t>
            </a:r>
          </a:p>
          <a:p>
            <a:pPr lvl="1"/>
            <a:r>
              <a:rPr lang="en-US" sz="2400" dirty="0" smtClean="0"/>
              <a:t>ax</a:t>
            </a:r>
            <a:r>
              <a:rPr lang="en-US" sz="2400" dirty="0"/>
              <a:t>: </a:t>
            </a:r>
            <a:r>
              <a:rPr lang="ru-RU" sz="2400" dirty="0"/>
              <a:t>одна или несколько координатных плоскостей (класс </a:t>
            </a:r>
            <a:r>
              <a:rPr lang="en-US" sz="2400" dirty="0"/>
              <a:t>Axes).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6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95034"/>
              </p:ext>
            </p:extLst>
          </p:nvPr>
        </p:nvGraphicFramePr>
        <p:xfrm>
          <a:off x="241540" y="1599560"/>
          <a:ext cx="11714672" cy="42911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7336"/>
                <a:gridCol w="5857336"/>
              </a:tblGrid>
              <a:tr h="1212652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matplotlib.pyplot.show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Выводит изображение на экран в отдельном окне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matplotlib.pyplot.savefig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fname</a:t>
                      </a:r>
                      <a:r>
                        <a:rPr lang="en-US" sz="2800" dirty="0" smtClean="0"/>
                        <a:t>, dpi=None, </a:t>
                      </a:r>
                      <a:r>
                        <a:rPr lang="en-US" sz="2800" dirty="0" err="1" smtClean="0"/>
                        <a:t>facecolor</a:t>
                      </a:r>
                      <a:r>
                        <a:rPr lang="en-US" sz="2800" dirty="0" smtClean="0"/>
                        <a:t>='w', </a:t>
                      </a:r>
                      <a:r>
                        <a:rPr lang="en-US" sz="2800" dirty="0" err="1" smtClean="0"/>
                        <a:t>edgecolor</a:t>
                      </a:r>
                      <a:r>
                        <a:rPr lang="en-US" sz="2800" dirty="0" smtClean="0"/>
                        <a:t>='w', orientation='portrait', </a:t>
                      </a:r>
                      <a:r>
                        <a:rPr lang="en-US" sz="2800" dirty="0" err="1" smtClean="0"/>
                        <a:t>papertype</a:t>
                      </a:r>
                      <a:r>
                        <a:rPr lang="en-US" sz="2800" dirty="0" smtClean="0"/>
                        <a:t>=None, format=None, transparent=False, </a:t>
                      </a:r>
                      <a:r>
                        <a:rPr lang="en-US" sz="2800" dirty="0" err="1" smtClean="0"/>
                        <a:t>bbox_inches</a:t>
                      </a:r>
                      <a:r>
                        <a:rPr lang="en-US" sz="2800" dirty="0" smtClean="0"/>
                        <a:t>=None, </a:t>
                      </a:r>
                      <a:r>
                        <a:rPr lang="en-US" sz="2800" dirty="0" err="1" smtClean="0"/>
                        <a:t>pad_inches</a:t>
                      </a:r>
                      <a:r>
                        <a:rPr lang="en-US" sz="2800" dirty="0" smtClean="0"/>
                        <a:t>=0.1, </a:t>
                      </a:r>
                      <a:r>
                        <a:rPr lang="en-US" sz="2800" dirty="0" err="1" smtClean="0"/>
                        <a:t>frameon</a:t>
                      </a:r>
                      <a:r>
                        <a:rPr lang="en-US" sz="2800" dirty="0" smtClean="0"/>
                        <a:t>=None)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Сохраняет текущее изображение в файл </a:t>
                      </a:r>
                      <a:r>
                        <a:rPr lang="en-US" sz="2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Доп. Можно установить: 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dpi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англ.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Dots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количество точек на дюйм), ориентацию (альбомная или портретная), прозрачность, отступы и т.д.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321" y="124300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22270"/>
              </p:ext>
            </p:extLst>
          </p:nvPr>
        </p:nvGraphicFramePr>
        <p:xfrm>
          <a:off x="241540" y="1914154"/>
          <a:ext cx="11697418" cy="423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04317"/>
                <a:gridCol w="5193101"/>
              </a:tblGrid>
              <a:tr h="604152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set_title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='center'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Установить заголовок диаграммы.</a:t>
                      </a:r>
                    </a:p>
                    <a:p>
                      <a:r>
                        <a:rPr lang="ru-RU" sz="2600" dirty="0" smtClean="0"/>
                        <a:t>Обязательный </a:t>
                      </a:r>
                      <a:r>
                        <a:rPr lang="ru-RU" sz="2600" dirty="0" err="1" smtClean="0"/>
                        <a:t>параметр:label</a:t>
                      </a:r>
                      <a:r>
                        <a:rPr lang="ru-RU" sz="2600" dirty="0" smtClean="0"/>
                        <a:t> (</a:t>
                      </a:r>
                      <a:r>
                        <a:rPr lang="ru-RU" sz="2600" dirty="0" err="1" smtClean="0"/>
                        <a:t>str</a:t>
                      </a:r>
                      <a:r>
                        <a:rPr lang="ru-RU" sz="2600" dirty="0" smtClean="0"/>
                        <a:t>) – заголовок диаграммы.</a:t>
                      </a:r>
                    </a:p>
                    <a:p>
                      <a:r>
                        <a:rPr lang="ru-RU" sz="2600" dirty="0" smtClean="0"/>
                        <a:t>Результат</a:t>
                      </a:r>
                      <a:r>
                        <a:rPr lang="en-US" sz="2600" dirty="0" smtClean="0"/>
                        <a:t> - </a:t>
                      </a:r>
                      <a:r>
                        <a:rPr lang="ru-RU" sz="2600" dirty="0" smtClean="0"/>
                        <a:t>текст (класс </a:t>
                      </a:r>
                      <a:r>
                        <a:rPr lang="ru-RU" sz="2600" dirty="0" err="1" smtClean="0"/>
                        <a:t>Text</a:t>
                      </a:r>
                      <a:r>
                        <a:rPr lang="ru-RU" sz="2600" dirty="0" smtClean="0"/>
                        <a:t>).</a:t>
                      </a:r>
                      <a:endParaRPr lang="ru-RU" sz="2600" dirty="0"/>
                    </a:p>
                  </a:txBody>
                  <a:tcPr/>
                </a:tc>
              </a:tr>
              <a:tr h="604152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set_xlabel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xlabel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labelpad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подпись оси OX.</a:t>
                      </a:r>
                    </a:p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Обязательный параметр:</a:t>
                      </a:r>
                    </a:p>
                    <a:p>
                      <a:r>
                        <a:rPr lang="ru-RU" sz="2600" b="1" dirty="0" err="1" smtClean="0">
                          <a:effectLst/>
                        </a:rPr>
                        <a:t>xlabel</a:t>
                      </a:r>
                      <a:r>
                        <a:rPr lang="ru-RU" sz="2600" dirty="0" smtClean="0">
                          <a:effectLst/>
                        </a:rPr>
                        <a:t> (</a:t>
                      </a:r>
                      <a:r>
                        <a:rPr lang="ru-RU" sz="260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600" dirty="0" smtClean="0">
                          <a:effectLst/>
                        </a:rPr>
                        <a:t>) – подпись оси OX.</a:t>
                      </a:r>
                      <a:endParaRPr lang="ru-RU" sz="2600" dirty="0"/>
                    </a:p>
                  </a:txBody>
                  <a:tcPr/>
                </a:tc>
              </a:tr>
              <a:tr h="604152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set_ylabel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ylabel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labelpad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подпись оси OY.</a:t>
                      </a:r>
                    </a:p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Обязательный параметр:</a:t>
                      </a:r>
                    </a:p>
                    <a:p>
                      <a:r>
                        <a:rPr lang="ru-RU" sz="2600" b="1" dirty="0" err="1" smtClean="0">
                          <a:effectLst/>
                        </a:rPr>
                        <a:t>ylabel</a:t>
                      </a:r>
                      <a:r>
                        <a:rPr lang="ru-RU" sz="2600" dirty="0" smtClean="0">
                          <a:effectLst/>
                        </a:rPr>
                        <a:t> (</a:t>
                      </a:r>
                      <a:r>
                        <a:rPr lang="ru-RU" sz="260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600" dirty="0" smtClean="0">
                          <a:effectLst/>
                        </a:rPr>
                        <a:t>) – подпись оси OY.</a:t>
                      </a:r>
                      <a:endParaRPr lang="ru-RU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321" y="124300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" y="1758879"/>
            <a:ext cx="11076317" cy="44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109507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618295"/>
            <a:ext cx="6379100" cy="51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1095076"/>
            <a:ext cx="6579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Координатная сетка и масштабирование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4069" y="2034876"/>
            <a:ext cx="11628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404040"/>
                </a:solidFill>
              </a:rPr>
              <a:t>Координатная плоскость поддерживает настройку</a:t>
            </a:r>
            <a:r>
              <a:rPr lang="ru-RU" sz="2800" dirty="0" smtClean="0">
                <a:solidFill>
                  <a:srgbClr val="404040"/>
                </a:solidFill>
              </a:rPr>
              <a:t>:</a:t>
            </a:r>
            <a:endParaRPr lang="en-US" sz="2800" dirty="0" smtClean="0">
              <a:solidFill>
                <a:srgbClr val="404040"/>
              </a:solidFill>
            </a:endParaRPr>
          </a:p>
          <a:p>
            <a:pPr algn="just"/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координатной сетки (метод </a:t>
            </a:r>
            <a:r>
              <a:rPr lang="en-US" sz="2800" dirty="0" err="1">
                <a:solidFill>
                  <a:srgbClr val="1B7A41"/>
                </a:solidFill>
                <a:hlinkClick r:id="rId3"/>
              </a:rPr>
              <a:t>Axes.grid</a:t>
            </a:r>
            <a:r>
              <a:rPr lang="en-US" sz="2800" dirty="0">
                <a:solidFill>
                  <a:srgbClr val="1B7A41"/>
                </a:solidFill>
                <a:hlinkClick r:id="rId3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соотношения сторон (метод </a:t>
            </a:r>
            <a:r>
              <a:rPr lang="en-US" sz="2800" dirty="0" err="1">
                <a:solidFill>
                  <a:srgbClr val="1B7A41"/>
                </a:solidFill>
                <a:hlinkClick r:id="rId4"/>
              </a:rPr>
              <a:t>Axes.set_aspect</a:t>
            </a:r>
            <a:r>
              <a:rPr lang="en-US" sz="2800" dirty="0">
                <a:solidFill>
                  <a:srgbClr val="1B7A41"/>
                </a:solidFill>
                <a:hlinkClick r:id="rId4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пределов осей (методы </a:t>
            </a:r>
            <a:r>
              <a:rPr lang="en-US" sz="2800" dirty="0" err="1">
                <a:solidFill>
                  <a:srgbClr val="1B7A41"/>
                </a:solidFill>
                <a:hlinkClick r:id="rId5"/>
              </a:rPr>
              <a:t>Axes.set_xlim</a:t>
            </a:r>
            <a:r>
              <a:rPr lang="en-US" sz="2800" dirty="0">
                <a:solidFill>
                  <a:srgbClr val="1B7A41"/>
                </a:solidFill>
                <a:hlinkClick r:id="rId5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 </a:t>
            </a:r>
            <a:r>
              <a:rPr lang="ru-RU" sz="2800" dirty="0">
                <a:solidFill>
                  <a:srgbClr val="404040"/>
                </a:solidFill>
              </a:rPr>
              <a:t>и </a:t>
            </a:r>
            <a:r>
              <a:rPr lang="en-US" sz="2800" dirty="0" err="1">
                <a:solidFill>
                  <a:srgbClr val="1B7A41"/>
                </a:solidFill>
                <a:hlinkClick r:id="rId6"/>
              </a:rPr>
              <a:t>Axes.set_ylim</a:t>
            </a:r>
            <a:r>
              <a:rPr lang="en-US" sz="2800" dirty="0">
                <a:solidFill>
                  <a:srgbClr val="1B7A41"/>
                </a:solidFill>
                <a:hlinkClick r:id="rId6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положения линий осей (поле </a:t>
            </a:r>
            <a:r>
              <a:rPr lang="en-US" sz="2800" dirty="0" err="1">
                <a:solidFill>
                  <a:srgbClr val="1B7A41"/>
                </a:solidFill>
                <a:hlinkClick r:id="rId7"/>
              </a:rPr>
              <a:t>Axes.spines</a:t>
            </a:r>
            <a:r>
              <a:rPr lang="en-US" sz="2800" dirty="0">
                <a:solidFill>
                  <a:srgbClr val="404040"/>
                </a:solidFill>
              </a:rPr>
              <a:t> </a:t>
            </a:r>
            <a:r>
              <a:rPr lang="ru-RU" sz="2800" dirty="0">
                <a:solidFill>
                  <a:srgbClr val="404040"/>
                </a:solidFill>
              </a:rPr>
              <a:t>и метод </a:t>
            </a:r>
            <a:r>
              <a:rPr lang="en-US" sz="2800" dirty="0" err="1">
                <a:solidFill>
                  <a:srgbClr val="1B7A41"/>
                </a:solidFill>
                <a:hlinkClick r:id="rId8"/>
              </a:rPr>
              <a:t>Spines.set_position</a:t>
            </a:r>
            <a:r>
              <a:rPr lang="en-US" sz="2800" dirty="0">
                <a:solidFill>
                  <a:srgbClr val="1B7A41"/>
                </a:solidFill>
                <a:hlinkClick r:id="rId8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).</a:t>
            </a:r>
            <a:endParaRPr lang="en-US" sz="28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74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49464"/>
            <a:ext cx="10593238" cy="718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802978"/>
            <a:ext cx="1477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Легенда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4069" y="1260174"/>
            <a:ext cx="11628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Метод</a:t>
            </a:r>
            <a:r>
              <a:rPr lang="ru-RU" sz="2800" dirty="0"/>
              <a:t> </a:t>
            </a:r>
            <a:r>
              <a:rPr lang="en-US" sz="2800" dirty="0" err="1">
                <a:hlinkClick r:id="rId3"/>
              </a:rPr>
              <a:t>Axes.legend</a:t>
            </a:r>
            <a:r>
              <a:rPr lang="en-US" sz="2800" dirty="0" smtClean="0">
                <a:hlinkClick r:id="rId3"/>
              </a:rPr>
              <a:t>()</a:t>
            </a:r>
            <a:r>
              <a:rPr lang="en-US" sz="2800" dirty="0" smtClean="0"/>
              <a:t>)</a:t>
            </a:r>
            <a:r>
              <a:rPr lang="ru-RU" sz="2800" dirty="0" smtClean="0"/>
              <a:t> - размещает </a:t>
            </a:r>
            <a:r>
              <a:rPr lang="ru-RU" sz="2800" dirty="0"/>
              <a:t>легенду на координатной плоскости</a:t>
            </a:r>
            <a:r>
              <a:rPr lang="ru-RU" sz="2800" dirty="0" smtClean="0"/>
              <a:t> </a:t>
            </a:r>
            <a:endParaRPr lang="en-US" sz="28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783394"/>
            <a:ext cx="560716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Параметр </a:t>
            </a:r>
            <a:r>
              <a:rPr lang="en-US" sz="2800" dirty="0" err="1" smtClean="0"/>
              <a:t>loc</a:t>
            </a:r>
            <a:r>
              <a:rPr lang="en-US" sz="2800" dirty="0" smtClean="0"/>
              <a:t> - </a:t>
            </a:r>
            <a:r>
              <a:rPr lang="ru-RU" sz="2800" dirty="0" smtClean="0"/>
              <a:t>положение </a:t>
            </a:r>
            <a:r>
              <a:rPr lang="ru-RU" sz="2800" dirty="0"/>
              <a:t>легенды:</a:t>
            </a:r>
          </a:p>
          <a:p>
            <a:r>
              <a:rPr lang="ru-RU" dirty="0" smtClean="0"/>
              <a:t>"</a:t>
            </a:r>
            <a:r>
              <a:rPr lang="en-US" dirty="0"/>
              <a:t>best" (</a:t>
            </a:r>
            <a:r>
              <a:rPr lang="ru-RU" dirty="0"/>
              <a:t>авто-размещение);</a:t>
            </a:r>
          </a:p>
          <a:p>
            <a:r>
              <a:rPr lang="ru-RU" dirty="0" smtClean="0"/>
              <a:t>"</a:t>
            </a:r>
            <a:r>
              <a:rPr lang="en-US" dirty="0"/>
              <a:t>upper right" (</a:t>
            </a:r>
            <a:r>
              <a:rPr lang="ru-RU" dirty="0"/>
              <a:t>по умолчанию),</a:t>
            </a:r>
          </a:p>
          <a:p>
            <a:r>
              <a:rPr lang="ru-RU" dirty="0" smtClean="0"/>
              <a:t>"</a:t>
            </a:r>
            <a:r>
              <a:rPr lang="en-US" dirty="0"/>
              <a:t>upper left";</a:t>
            </a:r>
          </a:p>
          <a:p>
            <a:r>
              <a:rPr lang="en-US" dirty="0" smtClean="0"/>
              <a:t>"</a:t>
            </a:r>
            <a:r>
              <a:rPr lang="en-US" dirty="0"/>
              <a:t>lower left";</a:t>
            </a:r>
          </a:p>
          <a:p>
            <a:r>
              <a:rPr lang="en-US" dirty="0" smtClean="0"/>
              <a:t>"</a:t>
            </a:r>
            <a:r>
              <a:rPr lang="en-US" dirty="0"/>
              <a:t>lower right";</a:t>
            </a:r>
          </a:p>
          <a:p>
            <a:r>
              <a:rPr lang="en-US" dirty="0" smtClean="0"/>
              <a:t>"</a:t>
            </a:r>
            <a:r>
              <a:rPr lang="en-US" dirty="0"/>
              <a:t>right";</a:t>
            </a:r>
          </a:p>
          <a:p>
            <a:r>
              <a:rPr lang="en-US" dirty="0" smtClean="0"/>
              <a:t>"</a:t>
            </a:r>
            <a:r>
              <a:rPr lang="en-US" dirty="0"/>
              <a:t>center left";</a:t>
            </a:r>
          </a:p>
          <a:p>
            <a:r>
              <a:rPr lang="en-US" dirty="0" smtClean="0"/>
              <a:t>"</a:t>
            </a:r>
            <a:r>
              <a:rPr lang="en-US" dirty="0"/>
              <a:t>center right";</a:t>
            </a:r>
          </a:p>
          <a:p>
            <a:r>
              <a:rPr lang="en-US" dirty="0" smtClean="0"/>
              <a:t>"</a:t>
            </a:r>
            <a:r>
              <a:rPr lang="en-US" dirty="0"/>
              <a:t>lower center";</a:t>
            </a:r>
          </a:p>
          <a:p>
            <a:r>
              <a:rPr lang="en-US" dirty="0" smtClean="0"/>
              <a:t>"</a:t>
            </a:r>
            <a:r>
              <a:rPr lang="en-US" dirty="0"/>
              <a:t>upper center";</a:t>
            </a:r>
          </a:p>
          <a:p>
            <a:r>
              <a:rPr lang="en-US" dirty="0" smtClean="0"/>
              <a:t>"</a:t>
            </a:r>
            <a:r>
              <a:rPr lang="en-US" dirty="0"/>
              <a:t>center".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5" y="1830320"/>
            <a:ext cx="6504316" cy="105427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64" y="2814608"/>
            <a:ext cx="5032986" cy="397768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72562" y="3321745"/>
            <a:ext cx="39398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ax.legend</a:t>
            </a:r>
            <a:r>
              <a:rPr lang="en-US" sz="2400" dirty="0"/>
              <a:t>([line1, line2, line3], </a:t>
            </a:r>
            <a:endParaRPr lang="en-US" sz="2400" dirty="0" smtClean="0"/>
          </a:p>
          <a:p>
            <a:r>
              <a:rPr lang="en-US" sz="2400" dirty="0" smtClean="0"/>
              <a:t>[</a:t>
            </a:r>
            <a:r>
              <a:rPr lang="en-US" sz="2400" dirty="0"/>
              <a:t>'label1', 'label2', 'label3'])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72562" y="4722409"/>
            <a:ext cx="4906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line1, = </a:t>
            </a:r>
            <a:r>
              <a:rPr lang="en-US" sz="2400" dirty="0" err="1"/>
              <a:t>ax.plot</a:t>
            </a:r>
            <a:r>
              <a:rPr lang="en-US" sz="2400" dirty="0"/>
              <a:t>([1, 2, 3], label='label1')</a:t>
            </a:r>
          </a:p>
          <a:p>
            <a:r>
              <a:rPr lang="en-US" sz="2400" dirty="0"/>
              <a:t>line2, = </a:t>
            </a:r>
            <a:r>
              <a:rPr lang="en-US" sz="2400" dirty="0" err="1"/>
              <a:t>ax.plot</a:t>
            </a:r>
            <a:r>
              <a:rPr lang="en-US" sz="2400" dirty="0"/>
              <a:t>([1, 2, 3], label='label2')</a:t>
            </a:r>
          </a:p>
          <a:p>
            <a:r>
              <a:rPr lang="en-US" sz="2400" dirty="0" err="1"/>
              <a:t>ax.legend</a:t>
            </a:r>
            <a:r>
              <a:rPr lang="en-US" sz="2400" dirty="0"/>
              <a:t>(handles=[line1, line2])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03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673" y="1936584"/>
            <a:ext cx="11693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# </a:t>
            </a:r>
            <a:r>
              <a:rPr lang="ru-RU" sz="2800" i="1" dirty="0" smtClean="0"/>
              <a:t>Использование любого элемента модуля </a:t>
            </a:r>
            <a:r>
              <a:rPr lang="en-US" sz="2800" i="1" dirty="0" smtClean="0"/>
              <a:t>math </a:t>
            </a:r>
            <a:r>
              <a:rPr lang="ru-RU" sz="2800" i="1" dirty="0" smtClean="0"/>
              <a:t>возможно через</a:t>
            </a:r>
          </a:p>
          <a:p>
            <a:r>
              <a:rPr lang="ru-RU" sz="2800" i="1" dirty="0" smtClean="0"/>
              <a:t># предварительное указание его имени: </a:t>
            </a:r>
            <a:r>
              <a:rPr lang="en-US" sz="2800" i="1" dirty="0" smtClean="0"/>
              <a:t>math.&lt;...&gt;</a:t>
            </a:r>
          </a:p>
          <a:p>
            <a:r>
              <a:rPr lang="en-US" sz="2800" i="1" dirty="0" smtClean="0"/>
              <a:t>#</a:t>
            </a:r>
          </a:p>
          <a:p>
            <a:r>
              <a:rPr lang="en-US" sz="2800" i="1" dirty="0" smtClean="0"/>
              <a:t># </a:t>
            </a:r>
            <a:r>
              <a:rPr lang="ru-RU" sz="2800" i="1" dirty="0" smtClean="0"/>
              <a:t>Это - рекомендуемый способ импортирования модуля</a:t>
            </a:r>
          </a:p>
          <a:p>
            <a:endParaRPr lang="ru-RU" sz="28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подключение  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4183353"/>
            <a:ext cx="11475809" cy="1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49464"/>
            <a:ext cx="10593238" cy="718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868270"/>
            <a:ext cx="7695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Текст и </a:t>
            </a:r>
            <a:r>
              <a:rPr lang="ru-RU" sz="2800" b="1" dirty="0" smtClean="0"/>
              <a:t>аннотации (</a:t>
            </a:r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поддерживается </a:t>
            </a:r>
            <a:r>
              <a:rPr lang="ru-RU" sz="2800" dirty="0"/>
              <a:t>формат </a:t>
            </a:r>
            <a:r>
              <a:rPr lang="ru-RU" sz="2800" dirty="0" err="1">
                <a:hlinkClick r:id="rId3"/>
              </a:rPr>
              <a:t>TeX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1540" y="1285219"/>
            <a:ext cx="11162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произвольный текст (метод </a:t>
            </a:r>
            <a:r>
              <a:rPr lang="ru-RU" sz="2800" dirty="0" err="1">
                <a:solidFill>
                  <a:srgbClr val="1B7A41"/>
                </a:solidFill>
                <a:latin typeface="Lato" panose="020F0502020204030203" pitchFamily="34" charset="0"/>
                <a:hlinkClick r:id="rId4"/>
              </a:rPr>
              <a:t>Axes.text</a:t>
            </a:r>
            <a:r>
              <a:rPr lang="ru-RU" sz="2800" dirty="0" smtClean="0">
                <a:solidFill>
                  <a:srgbClr val="1B7A41"/>
                </a:solidFill>
                <a:latin typeface="Lato" panose="020F0502020204030203" pitchFamily="34" charset="0"/>
                <a:hlinkClick r:id="rId4"/>
              </a:rPr>
              <a:t>()</a:t>
            </a:r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);</a:t>
            </a:r>
            <a:endParaRPr 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аннотаци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я</a:t>
            </a:r>
            <a:r>
              <a:rPr 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(метод </a:t>
            </a:r>
            <a:r>
              <a:rPr lang="ru-RU" sz="2800" dirty="0" err="1">
                <a:solidFill>
                  <a:srgbClr val="1B7A41"/>
                </a:solidFill>
                <a:latin typeface="Lato" panose="020F0502020204030203" pitchFamily="34" charset="0"/>
                <a:hlinkClick r:id="rId5"/>
              </a:rPr>
              <a:t>Axes.annotate</a:t>
            </a:r>
            <a:r>
              <a:rPr lang="ru-RU" sz="2800" dirty="0">
                <a:solidFill>
                  <a:srgbClr val="1B7A41"/>
                </a:solidFill>
                <a:latin typeface="Lato" panose="020F0502020204030203" pitchFamily="34" charset="0"/>
                <a:hlinkClick r:id="rId5"/>
              </a:rPr>
              <a:t>()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).</a:t>
            </a:r>
            <a:endParaRPr lang="ru-RU" sz="2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96573"/>
              </p:ext>
            </p:extLst>
          </p:nvPr>
        </p:nvGraphicFramePr>
        <p:xfrm>
          <a:off x="207035" y="2255918"/>
          <a:ext cx="11950460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1110"/>
                <a:gridCol w="9759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text(x, y, s, </a:t>
                      </a:r>
                      <a:r>
                        <a:rPr lang="en-US" sz="2400" dirty="0" err="1" smtClean="0"/>
                        <a:t>fontdict</a:t>
                      </a:r>
                      <a:r>
                        <a:rPr lang="en-US" sz="2400" dirty="0" smtClean="0"/>
                        <a:t>=None, </a:t>
                      </a:r>
                      <a:r>
                        <a:rPr lang="en-US" sz="2400" dirty="0" err="1" smtClean="0"/>
                        <a:t>withdash</a:t>
                      </a:r>
                      <a:r>
                        <a:rPr lang="en-US" sz="2400" dirty="0" smtClean="0"/>
                        <a:t>=False, **</a:t>
                      </a:r>
                      <a:r>
                        <a:rPr lang="en-US" sz="2400" dirty="0" err="1" smtClean="0"/>
                        <a:t>kwargs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Добавляет текст s на координатную плоскость в координаты (x, y) (левый верхний угол).</a:t>
                      </a:r>
                    </a:p>
                    <a:p>
                      <a:r>
                        <a:rPr lang="ru-RU" sz="2400" dirty="0" smtClean="0"/>
                        <a:t>Возможные ключи **</a:t>
                      </a:r>
                      <a:r>
                        <a:rPr lang="ru-RU" sz="2400" dirty="0" err="1" smtClean="0"/>
                        <a:t>kwargs</a:t>
                      </a:r>
                      <a:r>
                        <a:rPr lang="ru-RU" sz="2400" dirty="0" smtClean="0"/>
                        <a:t> - свойства текстового объекта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(класс </a:t>
                      </a:r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Text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400" dirty="0" smtClean="0"/>
                        <a:t>, определяющие отображение текста.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annotate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аннотацию s на координатную плоскость в координаты (x, y).</a:t>
                      </a:r>
                    </a:p>
                    <a:p>
                      <a:r>
                        <a:rPr lang="ru-RU" sz="2400" b="1" dirty="0" smtClean="0">
                          <a:effectLst/>
                        </a:rPr>
                        <a:t>s</a:t>
                      </a:r>
                      <a:r>
                        <a:rPr lang="ru-RU" sz="2400" dirty="0" smtClean="0">
                          <a:effectLst/>
                        </a:rPr>
                        <a:t> (</a:t>
                      </a:r>
                      <a:r>
                        <a:rPr lang="ru-RU" sz="240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str"/>
                        </a:rPr>
                        <a:t>str</a:t>
                      </a:r>
                      <a:r>
                        <a:rPr lang="ru-RU" sz="2400" dirty="0" smtClean="0">
                          <a:effectLst/>
                        </a:rPr>
                        <a:t>) – текст аннотации;</a:t>
                      </a:r>
                    </a:p>
                    <a:p>
                      <a:r>
                        <a:rPr lang="ru-RU" sz="2400" b="1" dirty="0" err="1" smtClean="0">
                          <a:effectLst/>
                        </a:rPr>
                        <a:t>xy</a:t>
                      </a:r>
                      <a:r>
                        <a:rPr lang="ru-RU" sz="2400" dirty="0" smtClean="0">
                          <a:effectLst/>
                        </a:rPr>
                        <a:t> – координаты точки аннотации;</a:t>
                      </a:r>
                    </a:p>
                    <a:p>
                      <a:r>
                        <a:rPr lang="ru-RU" sz="2400" b="1" dirty="0" err="1" smtClean="0">
                          <a:effectLst/>
                        </a:rPr>
                        <a:t>xytext</a:t>
                      </a:r>
                      <a:r>
                        <a:rPr lang="ru-RU" sz="2400" dirty="0" smtClean="0">
                          <a:effectLst/>
                        </a:rPr>
                        <a:t>  – координаты текста аннотации (по умолчанию „</a:t>
                      </a:r>
                      <a:r>
                        <a:rPr lang="ru-RU" sz="2400" dirty="0" err="1" smtClean="0">
                          <a:effectLst/>
                        </a:rPr>
                        <a:t>xy</a:t>
                      </a:r>
                      <a:r>
                        <a:rPr lang="ru-RU" sz="2400" dirty="0" smtClean="0">
                          <a:effectLst/>
                        </a:rPr>
                        <a:t>“, левый верхний угол);</a:t>
                      </a:r>
                    </a:p>
                    <a:p>
                      <a:r>
                        <a:rPr lang="ru-RU" sz="2400" b="1" dirty="0" err="1" smtClean="0">
                          <a:effectLst/>
                        </a:rPr>
                        <a:t>arrowprops</a:t>
                      </a:r>
                      <a:r>
                        <a:rPr lang="ru-RU" sz="2400" dirty="0" smtClean="0">
                          <a:effectLst/>
                        </a:rPr>
                        <a:t> (</a:t>
                      </a:r>
                      <a:r>
                        <a:rPr lang="ru-RU" sz="240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dict"/>
                        </a:rPr>
                        <a:t>dict</a:t>
                      </a:r>
                      <a:r>
                        <a:rPr lang="ru-RU" sz="2400" dirty="0" smtClean="0">
                          <a:effectLst/>
                        </a:rPr>
                        <a:t>) – свойства стрелки-указателя на аннотацию.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021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Текст и </a:t>
            </a:r>
            <a:r>
              <a:rPr lang="ru-RU" sz="2800" b="1" dirty="0" smtClean="0"/>
              <a:t>аннотации</a:t>
            </a:r>
            <a:endParaRPr lang="ru-RU" sz="2800" b="1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061594"/>
            <a:ext cx="11226001" cy="1560835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2524597"/>
            <a:ext cx="5365630" cy="43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394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Несколько графиков</a:t>
            </a:r>
            <a:endParaRPr lang="ru-RU" sz="2800" b="1" dirty="0"/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189"/>
            <a:ext cx="9861604" cy="57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394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Несколько графиков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540" y="1382855"/>
            <a:ext cx="11295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fig, (ax1, ax2) = </a:t>
            </a:r>
            <a:r>
              <a:rPr lang="en-US" sz="2800" dirty="0" err="1"/>
              <a:t>plt.subplots</a:t>
            </a:r>
            <a:r>
              <a:rPr lang="en-US" sz="2800" dirty="0"/>
              <a:t>(</a:t>
            </a:r>
            <a:r>
              <a:rPr lang="en-US" sz="2800" dirty="0" err="1"/>
              <a:t>ncols</a:t>
            </a:r>
            <a:r>
              <a:rPr lang="en-US" sz="2800" dirty="0"/>
              <a:t>=2)  # 2 </a:t>
            </a:r>
            <a:r>
              <a:rPr lang="ru-RU" sz="2800" dirty="0"/>
              <a:t>диаграммы по горизонтали</a:t>
            </a:r>
          </a:p>
        </p:txBody>
      </p:sp>
    </p:spTree>
    <p:extLst>
      <p:ext uri="{BB962C8B-B14F-4D97-AF65-F5344CB8AC3E}">
        <p14:creationId xmlns:p14="http://schemas.microsoft.com/office/powerpoint/2010/main" val="15345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</a:t>
            </a:r>
            <a:r>
              <a:rPr lang="ru-RU" dirty="0" smtClean="0"/>
              <a:t>изуализация </a:t>
            </a:r>
            <a:r>
              <a:rPr lang="ru-RU" dirty="0"/>
              <a:t>данных</a:t>
            </a:r>
            <a:r>
              <a:rPr lang="en-US" dirty="0" smtClean="0"/>
              <a:t>- </a:t>
            </a:r>
            <a:r>
              <a:rPr lang="ru-RU" dirty="0"/>
              <a:t>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4322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Основные типы диаграмм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541" y="1209603"/>
            <a:ext cx="5849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График   </a:t>
            </a:r>
            <a:r>
              <a:rPr lang="en-US" sz="2800" dirty="0" err="1" smtClean="0"/>
              <a:t>Axes.plot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endParaRPr lang="en-US" sz="2800" dirty="0"/>
          </a:p>
          <a:p>
            <a:r>
              <a:rPr lang="ru-RU" sz="2800" dirty="0" smtClean="0"/>
              <a:t>Круговая диаграмма    </a:t>
            </a:r>
            <a:r>
              <a:rPr lang="en-US" sz="2800" dirty="0" err="1" smtClean="0"/>
              <a:t>Axes.pie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endParaRPr lang="en-US" sz="2800" dirty="0"/>
          </a:p>
          <a:p>
            <a:r>
              <a:rPr lang="ru-RU" sz="2800" dirty="0" smtClean="0"/>
              <a:t>Столбчатая </a:t>
            </a:r>
            <a:r>
              <a:rPr lang="ru-RU" sz="2800" dirty="0"/>
              <a:t>(линейчатая) </a:t>
            </a:r>
            <a:r>
              <a:rPr lang="ru-RU" sz="2800" dirty="0" smtClean="0"/>
              <a:t>диаграмма   </a:t>
            </a:r>
          </a:p>
          <a:p>
            <a:r>
              <a:rPr lang="en-US" sz="2800" dirty="0" err="1" smtClean="0"/>
              <a:t>Axes.bar</a:t>
            </a:r>
            <a:r>
              <a:rPr lang="en-US" sz="2800" dirty="0"/>
              <a:t>(), </a:t>
            </a:r>
            <a:r>
              <a:rPr lang="en-US" sz="2800" dirty="0" err="1"/>
              <a:t>Axes.barh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endParaRPr lang="en-US" sz="2800" dirty="0"/>
          </a:p>
          <a:p>
            <a:r>
              <a:rPr lang="ru-RU" sz="2800" dirty="0" smtClean="0"/>
              <a:t>Гистограмма     </a:t>
            </a:r>
            <a:r>
              <a:rPr lang="en-US" sz="2800" dirty="0" err="1" smtClean="0"/>
              <a:t>Axes.hist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50" y="836579"/>
            <a:ext cx="525853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" y="1659493"/>
            <a:ext cx="11693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/>
              <a:t># </a:t>
            </a:r>
            <a:r>
              <a:rPr lang="ru-RU" sz="2800" i="1" dirty="0"/>
              <a:t>Доступ к функции </a:t>
            </a:r>
            <a:r>
              <a:rPr lang="ru-RU" sz="2800" i="1" dirty="0" err="1"/>
              <a:t>sin</a:t>
            </a:r>
            <a:r>
              <a:rPr lang="ru-RU" sz="2800" i="1" dirty="0"/>
              <a:t>() возможен без указания модуля, а</a:t>
            </a:r>
          </a:p>
          <a:p>
            <a:r>
              <a:rPr lang="ru-RU" sz="2800" i="1" dirty="0"/>
              <a:t># к функции </a:t>
            </a:r>
            <a:r>
              <a:rPr lang="ru-RU" sz="2800" i="1" dirty="0" err="1"/>
              <a:t>radians</a:t>
            </a:r>
            <a:r>
              <a:rPr lang="ru-RU" sz="2800" i="1" dirty="0"/>
              <a:t>() только с указанием</a:t>
            </a:r>
          </a:p>
          <a:p>
            <a:r>
              <a:rPr lang="ru-RU" sz="2800" i="1" dirty="0"/>
              <a:t>#</a:t>
            </a:r>
          </a:p>
          <a:p>
            <a:r>
              <a:rPr lang="ru-RU" sz="2800" i="1" dirty="0"/>
              <a:t># Данный способ рекомендуется использовать:</a:t>
            </a:r>
          </a:p>
          <a:p>
            <a:r>
              <a:rPr lang="ru-RU" sz="2800" i="1" dirty="0"/>
              <a:t># - для повышения читаемости кода;</a:t>
            </a:r>
          </a:p>
          <a:p>
            <a:r>
              <a:rPr lang="ru-RU" sz="2800" i="1" dirty="0"/>
              <a:t># - если вероятность конфликта имен с другими участками кода </a:t>
            </a:r>
            <a:r>
              <a:rPr lang="ru-RU" sz="2800" i="1" dirty="0" smtClean="0"/>
              <a:t>мала</a:t>
            </a:r>
            <a:endParaRPr lang="ru-RU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подключение 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33710"/>
            <a:ext cx="10442222" cy="13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83288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i="1" dirty="0"/>
              <a:t># Любую функцию из модуля </a:t>
            </a:r>
            <a:r>
              <a:rPr lang="ru-RU" sz="2700" i="1" dirty="0" err="1"/>
              <a:t>math</a:t>
            </a:r>
            <a:r>
              <a:rPr lang="ru-RU" sz="2700" i="1" dirty="0"/>
              <a:t> можно указывать без ссылки на модуль</a:t>
            </a:r>
          </a:p>
          <a:p>
            <a:r>
              <a:rPr lang="ru-RU" sz="2700" i="1" dirty="0"/>
              <a:t>#</a:t>
            </a:r>
          </a:p>
          <a:p>
            <a:r>
              <a:rPr lang="ru-RU" sz="2700" i="1" dirty="0"/>
              <a:t># Данный способ, хотя и экономит место, НЕ рекомендуется в виду</a:t>
            </a:r>
          </a:p>
          <a:p>
            <a:r>
              <a:rPr lang="ru-RU" sz="2700" i="1" dirty="0"/>
              <a:t># высокой вероятности конфликта имен (импортированные таким образом</a:t>
            </a:r>
          </a:p>
          <a:p>
            <a:r>
              <a:rPr lang="ru-RU" sz="2700" i="1" dirty="0"/>
              <a:t># члены модуля могут совпасть по имени с другими объектами) </a:t>
            </a:r>
            <a:r>
              <a:rPr lang="ru-RU" sz="2700" i="1" dirty="0" smtClean="0"/>
              <a:t>и</a:t>
            </a:r>
            <a:endParaRPr lang="ru-RU" sz="2700" i="1" dirty="0"/>
          </a:p>
          <a:p>
            <a:r>
              <a:rPr lang="ru-RU" sz="2700" i="1" dirty="0" smtClean="0"/>
              <a:t>#</a:t>
            </a:r>
            <a:r>
              <a:rPr lang="en-US" sz="2700" i="1" dirty="0" smtClean="0"/>
              <a:t> </a:t>
            </a:r>
            <a:r>
              <a:rPr lang="ru-RU" sz="2700" i="1" dirty="0"/>
              <a:t>неоднозначности</a:t>
            </a:r>
            <a:r>
              <a:rPr lang="ru-RU" sz="2700" i="1" dirty="0" smtClean="0"/>
              <a:t> </a:t>
            </a:r>
            <a:r>
              <a:rPr lang="ru-RU" sz="2700" i="1" dirty="0"/>
              <a:t>поиска идентификатора (откуда импортирован </a:t>
            </a:r>
            <a:r>
              <a:rPr lang="ru-RU" sz="2700" i="1" dirty="0" err="1"/>
              <a:t>sin</a:t>
            </a:r>
            <a:r>
              <a:rPr lang="ru-RU" sz="2700" i="1" dirty="0"/>
              <a:t>?)</a:t>
            </a:r>
            <a:endParaRPr lang="ru-RU" sz="27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подключение  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" y="4661689"/>
            <a:ext cx="10790008" cy="12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подключение  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" y="2244384"/>
            <a:ext cx="11164990" cy="19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Модули, пакеты, стандартная библиотека. Визуализация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6177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Модули.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Пакеты</a:t>
            </a:r>
            <a:r>
              <a:rPr lang="ru-RU" sz="3600" dirty="0"/>
              <a:t>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Классификация</a:t>
            </a:r>
            <a:r>
              <a:rPr lang="ru-RU" sz="3600" dirty="0"/>
              <a:t>. </a:t>
            </a:r>
            <a:r>
              <a:rPr lang="ru-RU" sz="3600" dirty="0" smtClean="0"/>
              <a:t>Подключение </a:t>
            </a:r>
            <a:r>
              <a:rPr lang="ru-RU" sz="3600" dirty="0"/>
              <a:t>и использование модулей и пакетов.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Специальные </a:t>
            </a:r>
            <a:r>
              <a:rPr lang="ru-RU" sz="3600" dirty="0"/>
              <a:t>атрибуты.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Стандартная </a:t>
            </a:r>
            <a:r>
              <a:rPr lang="ru-RU" sz="3600" dirty="0"/>
              <a:t>библиотека </a:t>
            </a:r>
            <a:r>
              <a:rPr lang="ru-RU" sz="3600" dirty="0" err="1"/>
              <a:t>Python</a:t>
            </a:r>
            <a:r>
              <a:rPr lang="ru-RU" sz="3600" dirty="0"/>
              <a:t>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Регулярные </a:t>
            </a:r>
            <a:r>
              <a:rPr lang="ru-RU" sz="3600" dirty="0"/>
              <a:t>выражения.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Визуализация </a:t>
            </a:r>
            <a:r>
              <a:rPr lang="ru-RU" sz="3600" dirty="0"/>
              <a:t>данных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просмотр содержимого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2094141"/>
            <a:ext cx="12087246" cy="28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просмотр справки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54487"/>
            <a:ext cx="9336922" cy="40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поиск импортированного модуля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7801" y="1664368"/>
            <a:ext cx="12014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1. Встроенный </a:t>
            </a:r>
            <a:r>
              <a:rPr lang="ru-RU" sz="2800" dirty="0"/>
              <a:t>модуль?</a:t>
            </a:r>
          </a:p>
          <a:p>
            <a:endParaRPr lang="ru-RU" sz="2800" dirty="0"/>
          </a:p>
          <a:p>
            <a:r>
              <a:rPr lang="ru-RU" sz="2800" dirty="0" smtClean="0"/>
              <a:t>2. Файл </a:t>
            </a:r>
            <a:r>
              <a:rPr lang="ru-RU" sz="2800" dirty="0"/>
              <a:t>module.py / </a:t>
            </a:r>
            <a:r>
              <a:rPr lang="ru-RU" sz="2800" dirty="0" err="1"/>
              <a:t>module.pyc</a:t>
            </a:r>
            <a:r>
              <a:rPr lang="ru-RU" sz="2800" dirty="0"/>
              <a:t>, или пакет </a:t>
            </a:r>
            <a:r>
              <a:rPr lang="ru-RU" sz="2800" dirty="0" err="1"/>
              <a:t>package</a:t>
            </a:r>
            <a:r>
              <a:rPr lang="ru-RU" sz="2800" dirty="0"/>
              <a:t> есть в списке путей переменной </a:t>
            </a:r>
            <a:r>
              <a:rPr lang="ru-RU" sz="2800" dirty="0" err="1"/>
              <a:t>sys.path</a:t>
            </a:r>
            <a:r>
              <a:rPr lang="ru-RU" sz="2800" dirty="0"/>
              <a:t>?</a:t>
            </a:r>
          </a:p>
          <a:p>
            <a:r>
              <a:rPr lang="ru-RU" sz="2800" i="1" dirty="0" err="1" smtClean="0"/>
              <a:t>sys.path</a:t>
            </a:r>
            <a:r>
              <a:rPr lang="ru-RU" sz="2800" dirty="0" smtClean="0"/>
              <a:t> </a:t>
            </a:r>
            <a:r>
              <a:rPr lang="ru-RU" sz="2800" dirty="0"/>
              <a:t>- список, при инициализации включающий:</a:t>
            </a:r>
          </a:p>
          <a:p>
            <a:pPr marL="890588" indent="-45720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ru-RU" sz="2800" dirty="0" smtClean="0"/>
              <a:t>рабочую </a:t>
            </a:r>
            <a:r>
              <a:rPr lang="ru-RU" sz="2800" dirty="0"/>
              <a:t>директорию скрипта (основного модуля);</a:t>
            </a:r>
          </a:p>
          <a:p>
            <a:pPr marL="890588" indent="-45720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ru-RU" sz="2800" dirty="0" smtClean="0"/>
              <a:t>переменную </a:t>
            </a:r>
            <a:r>
              <a:rPr lang="ru-RU" sz="2800" dirty="0"/>
              <a:t>окружения PYTHONPATH и пути инсталляции Python.</a:t>
            </a:r>
          </a:p>
          <a:p>
            <a:endParaRPr lang="ru-RU" sz="2800" dirty="0"/>
          </a:p>
          <a:p>
            <a:r>
              <a:rPr lang="ru-RU" sz="2800" dirty="0"/>
              <a:t>Если модуль не удается найти, возбуждается исключение </a:t>
            </a:r>
            <a:r>
              <a:rPr lang="ru-RU" sz="2800" dirty="0" err="1"/>
              <a:t>ModuleNotFoundError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При </a:t>
            </a:r>
            <a:r>
              <a:rPr lang="ru-RU" sz="2800" dirty="0"/>
              <a:t>ошибке загрузки существующего модуля - </a:t>
            </a:r>
            <a:r>
              <a:rPr lang="ru-RU" sz="2800" dirty="0" err="1"/>
              <a:t>ImportError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Модули и пакеты – поиск импортированного модуля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08484"/>
            <a:ext cx="3558448" cy="775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400" y="3197726"/>
            <a:ext cx="1188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['',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\\</a:t>
            </a:r>
            <a:r>
              <a:rPr lang="ru-RU" sz="2500" dirty="0" err="1"/>
              <a:t>idlelib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\\Python\\Python311\\python311.zip',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DLLs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\\</a:t>
            </a:r>
            <a:r>
              <a:rPr lang="ru-RU" sz="2500" dirty="0" err="1"/>
              <a:t>site-packages</a:t>
            </a:r>
            <a:r>
              <a:rPr lang="ru-RU" sz="25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615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82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Специальные атрибуты модулей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82216"/>
              </p:ext>
            </p:extLst>
          </p:nvPr>
        </p:nvGraphicFramePr>
        <p:xfrm>
          <a:off x="692483" y="2135382"/>
          <a:ext cx="10930021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6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03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__name__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Полное имя модуля. Пример: "</a:t>
                      </a:r>
                      <a:r>
                        <a:rPr lang="ru-RU" sz="2800" dirty="0" err="1" smtClean="0"/>
                        <a:t>math</a:t>
                      </a:r>
                      <a:r>
                        <a:rPr lang="ru-RU" sz="2800" dirty="0" smtClean="0"/>
                        <a:t>" или "</a:t>
                      </a:r>
                      <a:r>
                        <a:rPr lang="ru-RU" sz="2800" dirty="0" err="1" smtClean="0"/>
                        <a:t>os.path</a:t>
                      </a:r>
                      <a:r>
                        <a:rPr lang="ru-RU" sz="2800" dirty="0" smtClean="0"/>
                        <a:t>".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__doc__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Строка документации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__file__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Полный путь к файлу, из которого модуль был создан (загружен). Пример: C:\code\task_09_01_02\fibonacci.py.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Дополнительные (необязательные) атрибуты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8232" y="1836870"/>
            <a:ext cx="1197543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404040"/>
                </a:solidFill>
                <a:latin typeface="+mn-lt"/>
              </a:rPr>
              <a:t>М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огут содержать справочную информацию об авторе, версии модуля и т.д.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author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copyright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credits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license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version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maintainer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email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status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3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Кэширование (</a:t>
            </a:r>
            <a:r>
              <a:rPr lang="en-US" dirty="0" smtClean="0"/>
              <a:t>“</a:t>
            </a:r>
            <a:r>
              <a:rPr lang="ru-RU" dirty="0" smtClean="0"/>
              <a:t>компиляция</a:t>
            </a:r>
            <a:r>
              <a:rPr lang="en-US" dirty="0" smtClean="0"/>
              <a:t>”</a:t>
            </a:r>
            <a:r>
              <a:rPr lang="ru-RU" dirty="0" smtClean="0"/>
              <a:t>) модулей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" y="1533075"/>
            <a:ext cx="12092242" cy="46460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211669"/>
            <a:ext cx="120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запуске программы происходит компиляция в промежуточный байт-код (бинарный файл с расширением </a:t>
            </a:r>
            <a:r>
              <a:rPr lang="ru-RU" sz="1200" dirty="0"/>
              <a:t>*.</a:t>
            </a:r>
            <a:r>
              <a:rPr lang="ru-RU" sz="1200" dirty="0" err="1"/>
              <a:t>pyc</a:t>
            </a:r>
            <a:r>
              <a:rPr lang="ru-RU" dirty="0"/>
              <a:t>) всех импортированных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9219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solidFill>
                  <a:srgbClr val="404040"/>
                </a:solidFill>
              </a:rPr>
              <a:t>Особенности </a:t>
            </a:r>
            <a:r>
              <a:rPr lang="ru-RU" altLang="ru-RU" dirty="0">
                <a:solidFill>
                  <a:srgbClr val="E74C3C"/>
                </a:solidFill>
              </a:rPr>
              <a:t>*.</a:t>
            </a:r>
            <a:r>
              <a:rPr lang="ru-RU" altLang="ru-RU" dirty="0" err="1">
                <a:solidFill>
                  <a:srgbClr val="E74C3C"/>
                </a:solidFill>
              </a:rPr>
              <a:t>pyc</a:t>
            </a:r>
            <a:r>
              <a:rPr lang="ru-RU" altLang="ru-RU" dirty="0">
                <a:solidFill>
                  <a:srgbClr val="404040"/>
                </a:solidFill>
              </a:rPr>
              <a:t>-файлов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576" y="2395020"/>
            <a:ext cx="11540625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имеют бинарный формат;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загружаются быстрее, чем исходные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*.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py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-файлы; при этом скорость выполнения одинакова в обоих случаях;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создаются в папке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pycache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и имеют имя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имя_модуля.cpython-35.pyc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(для реализации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CPython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), где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35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- версия Python;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«привязаны» к версии интерпретатора (обязательно в пределах основной версии - 2 или 3) и платформе компиляции.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5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3" y="252649"/>
            <a:ext cx="4427622" cy="1227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90871"/>
            <a:ext cx="3777916" cy="1020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404040"/>
                </a:solidFill>
              </a:rPr>
              <a:t>Пример -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Файл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Fibonacci.py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5" y="0"/>
            <a:ext cx="7526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50"/>
            <a:ext cx="8007987" cy="806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2052354"/>
            <a:ext cx="11970388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Любой модуль в Python может быть: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запущен автономно (как скрипт, например, в командной строке или через IDE);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импортирован (через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  <a:hlinkClick r:id="rId3" tooltip="import"/>
              </a:rPr>
              <a:t>import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При написании собственного модуля необходимо предполагать, будет он запускаться автономно или использоваться для импорта. При этом следует избегать обособленного кода, который выполнялся бы в обоих вариантах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04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4387" y="1195331"/>
            <a:ext cx="10727474" cy="224676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Модуль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 специальное средство языка программирования, позволяющее объединить вместе данные и функции и использовать их как одну функционально-законченную единицу (например, математический модуль, содержащий тригонометрические и прочие функции, константы π, ϵ и т.д.)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4387" y="3665519"/>
            <a:ext cx="11697613" cy="2743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отдельный файл с кодом на Python, содержащий функции и данные;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имеет расширение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*.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py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(имя файла является именем модуля);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может быть импортирован (подключен) (директива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import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 ...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может быть многократно использован;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‒"/>
            </a:pPr>
            <a:r>
              <a:rPr lang="ru-RU" sz="2800" dirty="0"/>
              <a:t>реализация модели </a:t>
            </a:r>
            <a:r>
              <a:rPr lang="ru-RU" sz="2800" dirty="0">
                <a:hlinkClick r:id="rId4"/>
              </a:rPr>
              <a:t>пространства имен</a:t>
            </a:r>
            <a:r>
              <a:rPr lang="ru-RU" sz="2800" dirty="0"/>
              <a:t>, позволяющей логически группировать и в то же время изолировать различные идентификаторы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3" y="252649"/>
            <a:ext cx="8946450" cy="83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613" y="1479870"/>
            <a:ext cx="11617461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Чтобы выполнить различный код в зависимости от того, запущен модуль или импортирован, достаточно использовать специальный идентификатор __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name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__, который содержит:</a:t>
            </a:r>
          </a:p>
          <a:p>
            <a:pPr lvl="0" algn="just"/>
            <a:endParaRPr lang="ru-RU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имя модуля, если он </a:t>
            </a:r>
            <a:r>
              <a:rPr lang="ru-RU" alt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импортирован 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(например, "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fibonacci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" или "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math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");</a:t>
            </a:r>
          </a:p>
          <a:p>
            <a:pPr lvl="0" algn="just"/>
            <a:endParaRPr lang="ru-RU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специальное наименование "__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main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__", если модуль </a:t>
            </a:r>
            <a:r>
              <a:rPr lang="ru-RU" altLang="ru-RU" sz="2800" dirty="0" smtClean="0">
                <a:solidFill>
                  <a:srgbClr val="404040"/>
                </a:solidFill>
                <a:latin typeface="Lato" panose="020F0502020204030203" pitchFamily="34" charset="0"/>
              </a:rPr>
              <a:t>запущен 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автономно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" y="4654728"/>
            <a:ext cx="10877699" cy="19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4" y="1246360"/>
            <a:ext cx="10713456" cy="5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50095"/>
              </p:ext>
            </p:extLst>
          </p:nvPr>
        </p:nvGraphicFramePr>
        <p:xfrm>
          <a:off x="457201" y="2115329"/>
          <a:ext cx="11381872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8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937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Константа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π=3.141592...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 доступной точностью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Константа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e=2.718281...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 доступной точностью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ceil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Наименьшее целое, большее или равное вещественному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floor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наибольшее целое, меньшее или равное вещественного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trunc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целую часть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виде целого числа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1613" y="1130969"/>
            <a:ext cx="119703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math.isclose</a:t>
            </a:r>
            <a:r>
              <a:rPr lang="ru-RU" sz="2800" dirty="0"/>
              <a:t>(a, b, *, </a:t>
            </a:r>
            <a:r>
              <a:rPr lang="ru-RU" sz="2800" dirty="0" err="1"/>
              <a:t>rel_tol</a:t>
            </a:r>
            <a:r>
              <a:rPr lang="ru-RU" sz="2800" dirty="0"/>
              <a:t>=1e-09, </a:t>
            </a:r>
            <a:r>
              <a:rPr lang="ru-RU" sz="2800" dirty="0" err="1"/>
              <a:t>abs_tol</a:t>
            </a:r>
            <a:r>
              <a:rPr lang="ru-RU" sz="2800" dirty="0"/>
              <a:t>=0.0)</a:t>
            </a:r>
          </a:p>
          <a:p>
            <a:r>
              <a:rPr lang="ru-RU" sz="2800" dirty="0"/>
              <a:t>Возвращает </a:t>
            </a:r>
            <a:r>
              <a:rPr lang="ru-RU" sz="2800" dirty="0" err="1"/>
              <a:t>True</a:t>
            </a:r>
            <a:r>
              <a:rPr lang="ru-RU" sz="2800" dirty="0"/>
              <a:t> если значения a и b равны с заданной точностью.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rel_tol</a:t>
            </a:r>
            <a:r>
              <a:rPr lang="ru-RU" sz="2800" dirty="0" smtClean="0"/>
              <a:t> </a:t>
            </a:r>
            <a:r>
              <a:rPr lang="ru-RU" sz="2800" dirty="0"/>
              <a:t>– относительная погрешность: максимально допустимая разница между a и b относительно максимального значения их модулей; задается в процентах, например, для погрешности в 5% </a:t>
            </a:r>
            <a:r>
              <a:rPr lang="ru-RU" sz="2800" dirty="0" err="1"/>
              <a:t>rel_tol</a:t>
            </a:r>
            <a:r>
              <a:rPr lang="ru-RU" sz="2800" dirty="0"/>
              <a:t>=0.05;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abs_tol</a:t>
            </a:r>
            <a:r>
              <a:rPr lang="ru-RU" sz="2800" dirty="0" smtClean="0"/>
              <a:t> </a:t>
            </a:r>
            <a:r>
              <a:rPr lang="ru-RU" sz="2800" dirty="0"/>
              <a:t>– абсолютная погрешность: минимально допустимая разница между a и b; как правило, используется для сравнения с нулевым значением.</a:t>
            </a:r>
          </a:p>
          <a:p>
            <a:endParaRPr lang="ru-RU" sz="2800" dirty="0"/>
          </a:p>
          <a:p>
            <a:r>
              <a:rPr lang="ru-RU" sz="2800" dirty="0"/>
              <a:t>Результат функции </a:t>
            </a:r>
            <a:r>
              <a:rPr lang="ru-RU" sz="2800" dirty="0" smtClean="0"/>
              <a:t>эквивалентен:</a:t>
            </a:r>
          </a:p>
          <a:p>
            <a:r>
              <a:rPr lang="ru-RU" sz="2800" dirty="0" err="1" smtClean="0"/>
              <a:t>abs</a:t>
            </a:r>
            <a:r>
              <a:rPr lang="ru-RU" sz="2800" dirty="0" smtClean="0"/>
              <a:t>(a-b) &lt;= </a:t>
            </a:r>
            <a:r>
              <a:rPr lang="ru-RU" sz="2800" dirty="0" err="1" smtClean="0"/>
              <a:t>max</a:t>
            </a:r>
            <a:r>
              <a:rPr lang="ru-RU" sz="2800" dirty="0" smtClean="0"/>
              <a:t>(</a:t>
            </a:r>
            <a:r>
              <a:rPr lang="ru-RU" sz="2800" dirty="0" err="1" smtClean="0"/>
              <a:t>rel_tol</a:t>
            </a:r>
            <a:r>
              <a:rPr lang="ru-RU" sz="2800" dirty="0" smtClean="0"/>
              <a:t> * </a:t>
            </a:r>
            <a:r>
              <a:rPr lang="ru-RU" sz="2800" dirty="0" err="1" smtClean="0"/>
              <a:t>max</a:t>
            </a:r>
            <a:r>
              <a:rPr lang="ru-RU" sz="2800" dirty="0" smtClean="0"/>
              <a:t>(</a:t>
            </a:r>
            <a:r>
              <a:rPr lang="ru-RU" sz="2800" dirty="0" err="1" smtClean="0"/>
              <a:t>abs</a:t>
            </a:r>
            <a:r>
              <a:rPr lang="ru-RU" sz="2800" dirty="0" smtClean="0"/>
              <a:t>(a), </a:t>
            </a:r>
            <a:r>
              <a:rPr lang="ru-RU" sz="2800" dirty="0" err="1" smtClean="0"/>
              <a:t>abs</a:t>
            </a:r>
            <a:r>
              <a:rPr lang="ru-RU" sz="2800" dirty="0" smtClean="0"/>
              <a:t>(b)), </a:t>
            </a:r>
            <a:r>
              <a:rPr lang="ru-RU" sz="2800" dirty="0" err="1" smtClean="0"/>
              <a:t>abs_tol</a:t>
            </a:r>
            <a:r>
              <a:rPr lang="ru-RU" sz="2800" dirty="0" smtClean="0"/>
              <a:t>)</a:t>
            </a:r>
          </a:p>
          <a:p>
            <a:r>
              <a:rPr lang="ru-RU" sz="2800" dirty="0" err="1" smtClean="0"/>
              <a:t>math.isclose</a:t>
            </a:r>
            <a:r>
              <a:rPr lang="ru-RU" sz="2800" dirty="0" smtClean="0"/>
              <a:t>(5.0012</a:t>
            </a:r>
            <a:r>
              <a:rPr lang="ru-RU" sz="2800" dirty="0"/>
              <a:t>, 5.001, </a:t>
            </a:r>
            <a:r>
              <a:rPr lang="ru-RU" sz="2800" dirty="0" err="1"/>
              <a:t>rel_tol</a:t>
            </a:r>
            <a:r>
              <a:rPr lang="ru-RU" sz="2800" dirty="0"/>
              <a:t>=0.001)  </a:t>
            </a:r>
            <a:r>
              <a:rPr lang="ru-RU" sz="2800" dirty="0" smtClean="0"/>
              <a:t># </a:t>
            </a:r>
            <a:r>
              <a:rPr lang="ru-RU" sz="2800" dirty="0"/>
              <a:t>0.0002 &lt; 0.0050012, до 3-х знаков</a:t>
            </a:r>
          </a:p>
          <a:p>
            <a:r>
              <a:rPr lang="ru-RU" sz="2800" dirty="0" err="1"/>
              <a:t>True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63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07196"/>
              </p:ext>
            </p:extLst>
          </p:nvPr>
        </p:nvGraphicFramePr>
        <p:xfrm>
          <a:off x="104274" y="1297181"/>
          <a:ext cx="11734799" cy="49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3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81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exp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8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factorial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Факториал </a:t>
                      </a:r>
                      <a:r>
                        <a:rPr lang="en-US" sz="2800" b="0" dirty="0" smtClean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log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Логарифм числа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основанию </a:t>
                      </a:r>
                      <a:r>
                        <a:rPr lang="ru-RU" sz="2800" b="0" dirty="0" err="1" smtClean="0">
                          <a:effectLst/>
                        </a:rPr>
                        <a:t>base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умолчанию)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log2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Логарифм числа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основанию 2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pow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2800" b="0" i="0" u="none" strike="noStrike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Эквивалентно x**y, но принудительно конвертирует аргументы в тип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sqrt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Квадратный корень из </a:t>
                      </a:r>
                      <a:r>
                        <a:rPr lang="en-US" sz="2800" b="0" dirty="0" smtClean="0">
                          <a:effectLst/>
                        </a:rPr>
                        <a:t>x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fabs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effectLst/>
                        </a:rPr>
                        <a:t>|x|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отличие от </a:t>
                      </a:r>
                      <a:r>
                        <a:rPr lang="ru-RU" sz="2800" b="0" dirty="0" err="1" smtClean="0">
                          <a:effectLst/>
                        </a:rPr>
                        <a:t>abs</a:t>
                      </a:r>
                      <a:r>
                        <a:rPr lang="ru-RU" sz="2800" b="0" dirty="0" smtClean="0">
                          <a:effectLst/>
                        </a:rPr>
                        <a:t>()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принудительно переводит аргумент в тип </a:t>
                      </a:r>
                      <a:r>
                        <a:rPr lang="ru-RU" sz="2800" b="0" dirty="0" err="1" smtClean="0">
                          <a:effectLst/>
                        </a:rPr>
                        <a:t>float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copysign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effectLst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 знаком </a:t>
                      </a:r>
                      <a:r>
                        <a:rPr lang="en-US" sz="2800" b="0" dirty="0" smtClean="0">
                          <a:effectLst/>
                        </a:rPr>
                        <a:t>y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14914"/>
              </p:ext>
            </p:extLst>
          </p:nvPr>
        </p:nvGraphicFramePr>
        <p:xfrm>
          <a:off x="162942" y="1540042"/>
          <a:ext cx="11734799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3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81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sin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800" b="0" dirty="0" smtClean="0"/>
                        <a:t>cos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sz="2800" b="0" dirty="0" smtClean="0"/>
                        <a:t>tan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тригонометрических функций (синус, косинус, тангенс)</a:t>
                      </a:r>
                    </a:p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–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угол в радианах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asin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0" dirty="0" err="1" smtClean="0"/>
                        <a:t>acos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2800" b="0" dirty="0" err="1" smtClean="0"/>
                        <a:t>atan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обратных тригонометрических функций (арксинус, арккосинус, арктангенс).</a:t>
                      </a:r>
                    </a:p>
                    <a:p>
                      <a:r>
                        <a:rPr lang="ru-RU" sz="2800" b="0" dirty="0" smtClean="0">
                          <a:effectLst/>
                        </a:rPr>
                        <a:t>x – значение соответствующей функции.</a:t>
                      </a:r>
                    </a:p>
                    <a:p>
                      <a:r>
                        <a:rPr lang="ru-RU" sz="2800" b="0" dirty="0" smtClean="0"/>
                        <a:t>Результат - </a:t>
                      </a:r>
                      <a:r>
                        <a:rPr lang="ru-RU" sz="2800" b="0" dirty="0" smtClean="0">
                          <a:effectLst/>
                        </a:rPr>
                        <a:t>угол в радианах</a:t>
                      </a:r>
                      <a:endParaRPr lang="ru-RU" sz="2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hypot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«Гипотенуза», эквивалентно </a:t>
                      </a:r>
                      <a:r>
                        <a:rPr lang="en-US" sz="2800" b="0" dirty="0" err="1" smtClean="0">
                          <a:effectLst/>
                        </a:rPr>
                        <a:t>sqrt</a:t>
                      </a:r>
                      <a:r>
                        <a:rPr lang="en-US" sz="2800" b="0" dirty="0" smtClean="0">
                          <a:effectLst/>
                        </a:rPr>
                        <a:t>(x*x</a:t>
                      </a:r>
                      <a:r>
                        <a:rPr lang="en-US" sz="2800" b="0" dirty="0" smtClean="0"/>
                        <a:t> </a:t>
                      </a:r>
                      <a:r>
                        <a:rPr lang="en-US" sz="2800" b="0" dirty="0" smtClean="0">
                          <a:effectLst/>
                        </a:rPr>
                        <a:t>+</a:t>
                      </a:r>
                      <a:r>
                        <a:rPr lang="en-US" sz="2800" b="0" dirty="0" smtClean="0"/>
                        <a:t> </a:t>
                      </a:r>
                      <a:r>
                        <a:rPr lang="en-US" sz="2800" b="0" dirty="0" smtClean="0">
                          <a:effectLst/>
                        </a:rPr>
                        <a:t>y*y)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degrees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радиан в градусах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radians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градусов в радианах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math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8" y="1322572"/>
            <a:ext cx="10814716" cy="48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12423"/>
              </p:ext>
            </p:extLst>
          </p:nvPr>
        </p:nvGraphicFramePr>
        <p:xfrm>
          <a:off x="0" y="962526"/>
          <a:ext cx="12192000" cy="582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6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659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seed(a=None, version=2)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Инициализирует генератор. Если аргумент a передан, используется в качестве инициализатора, в противном случае используется системное время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getrandbits</a:t>
                      </a:r>
                      <a:r>
                        <a:rPr lang="en-US" sz="2800" b="0" dirty="0" smtClean="0"/>
                        <a:t>(k)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 из k случайных бит. Если k = 4, сгенерируется случайное двоичное число от 0000</a:t>
                      </a:r>
                      <a:r>
                        <a:rPr lang="ru-RU" sz="28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1111</a:t>
                      </a:r>
                      <a:r>
                        <a:rPr lang="ru-RU" sz="28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800" b="0" baseline="-25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random.randrange</a:t>
                      </a:r>
                      <a:r>
                        <a:rPr lang="en-US" sz="2800" b="0" dirty="0" smtClean="0"/>
                        <a:t>(stop)</a:t>
                      </a:r>
                    </a:p>
                    <a:p>
                      <a:r>
                        <a:rPr lang="en-US" sz="2800" b="0" dirty="0" err="1" smtClean="0"/>
                        <a:t>random.randrange</a:t>
                      </a:r>
                      <a:r>
                        <a:rPr lang="en-US" sz="2800" b="0" dirty="0" smtClean="0"/>
                        <a:t>(start, stop[, step])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из полуинтервала [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с шагом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начальное значение (по умолчанию 0);</a:t>
                      </a:r>
                    </a:p>
                    <a:p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конечное значение (не включается в результат);</a:t>
                      </a:r>
                    </a:p>
                    <a:p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шаг изменения (по умолчанию 1, может быть отрицательным).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71769"/>
              </p:ext>
            </p:extLst>
          </p:nvPr>
        </p:nvGraphicFramePr>
        <p:xfrm>
          <a:off x="174172" y="1293680"/>
          <a:ext cx="11800114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1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randint</a:t>
                      </a:r>
                      <a:r>
                        <a:rPr lang="en-US" sz="2800" b="0" dirty="0" smtClean="0"/>
                        <a:t>(a, b)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на отрезке [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a;b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 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Эквивалентно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 + 1)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random()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из полуинтервала [0.0;1.0)</a:t>
                      </a:r>
                      <a:endParaRPr lang="ru-RU" sz="2800" b="0" baseline="-25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uniform(a, b)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случайное число на отрезке [</a:t>
                      </a:r>
                      <a:r>
                        <a:rPr lang="ru-RU" sz="2800" b="0" dirty="0" err="1" smtClean="0"/>
                        <a:t>a;b</a:t>
                      </a:r>
                      <a:r>
                        <a:rPr lang="ru-RU" sz="2800" b="0" dirty="0" smtClean="0"/>
                        <a:t>]</a:t>
                      </a:r>
                    </a:p>
                    <a:p>
                      <a:r>
                        <a:rPr lang="ru-RU" sz="2800" b="0" dirty="0" smtClean="0"/>
                        <a:t>Эквивалентно </a:t>
                      </a:r>
                      <a:r>
                        <a:rPr lang="en-US" sz="2800" b="0" dirty="0" smtClean="0"/>
                        <a:t>a + (b-a) * random()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choice(</a:t>
                      </a:r>
                      <a:r>
                        <a:rPr lang="en-US" sz="2800" b="0" dirty="0" err="1" smtClean="0"/>
                        <a:t>seq</a:t>
                      </a:r>
                      <a:r>
                        <a:rPr lang="en-US" sz="2800" b="0" dirty="0" smtClean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случайный элемент из последовательности </a:t>
                      </a:r>
                      <a:r>
                        <a:rPr lang="ru-RU" sz="2800" b="0" dirty="0" err="1" smtClean="0"/>
                        <a:t>seq</a:t>
                      </a:r>
                      <a:endParaRPr lang="ru-RU" sz="2800" b="0" dirty="0" smtClean="0"/>
                    </a:p>
                    <a:p>
                      <a:r>
                        <a:rPr lang="ru-RU" sz="2800" b="0" dirty="0" smtClean="0"/>
                        <a:t>Если в </a:t>
                      </a:r>
                      <a:r>
                        <a:rPr lang="ru-RU" sz="2800" b="0" dirty="0" err="1" smtClean="0"/>
                        <a:t>seq</a:t>
                      </a:r>
                      <a:r>
                        <a:rPr lang="ru-RU" sz="2800" b="0" dirty="0" smtClean="0"/>
                        <a:t> нет элементов, возбуждается исключение </a:t>
                      </a:r>
                      <a:r>
                        <a:rPr lang="ru-RU" sz="2800" b="0" dirty="0" err="1" smtClean="0"/>
                        <a:t>IndexError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shuffle(x[, random])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Перемешивает последовательность </a:t>
                      </a:r>
                      <a:r>
                        <a:rPr lang="en-US" sz="2800" b="0" dirty="0" smtClean="0"/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6623"/>
              </p:ext>
            </p:extLst>
          </p:nvPr>
        </p:nvGraphicFramePr>
        <p:xfrm>
          <a:off x="174172" y="967109"/>
          <a:ext cx="11800114" cy="54369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7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29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7821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+mn-lt"/>
                        </a:rPr>
                        <a:t>sample(population, k)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+mn-lt"/>
                        </a:rPr>
                        <a:t>список неповторяющихся элементов длины k, выбранных из последовательности </a:t>
                      </a:r>
                      <a:r>
                        <a:rPr lang="ru-RU" sz="2800" b="0" dirty="0" err="1" smtClean="0">
                          <a:latin typeface="+mn-lt"/>
                        </a:rPr>
                        <a:t>population</a:t>
                      </a:r>
                      <a:r>
                        <a:rPr lang="ru-RU" sz="2800" b="0" dirty="0" smtClean="0">
                          <a:latin typeface="+mn-lt"/>
                        </a:rPr>
                        <a:t> («случайная выборка без возврата»). Если k &gt; </a:t>
                      </a:r>
                      <a:r>
                        <a:rPr lang="ru-RU" sz="2800" b="0" dirty="0" err="1" smtClean="0">
                          <a:latin typeface="+mn-lt"/>
                        </a:rPr>
                        <a:t>len</a:t>
                      </a:r>
                      <a:r>
                        <a:rPr lang="ru-RU" sz="2800" b="0" dirty="0" smtClean="0">
                          <a:latin typeface="+mn-lt"/>
                        </a:rPr>
                        <a:t>(</a:t>
                      </a:r>
                      <a:r>
                        <a:rPr lang="ru-RU" sz="2800" b="0" dirty="0" err="1" smtClean="0">
                          <a:latin typeface="+mn-lt"/>
                        </a:rPr>
                        <a:t>population</a:t>
                      </a:r>
                      <a:r>
                        <a:rPr lang="ru-RU" sz="2800" b="0" dirty="0" smtClean="0">
                          <a:latin typeface="+mn-lt"/>
                        </a:rPr>
                        <a:t>), возбуждается исключение </a:t>
                      </a:r>
                      <a:r>
                        <a:rPr lang="ru-RU" sz="2800" b="0" dirty="0" err="1" smtClean="0">
                          <a:latin typeface="+mn-lt"/>
                        </a:rPr>
                        <a:t>ValueError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1938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latin typeface="+mn-lt"/>
                        </a:rPr>
                        <a:t>random.gauss</a:t>
                      </a:r>
                      <a:r>
                        <a:rPr lang="en-US" sz="2800" b="0" dirty="0" smtClean="0">
                          <a:latin typeface="+mn-lt"/>
                        </a:rPr>
                        <a:t>(mu, sigma)</a:t>
                      </a:r>
                    </a:p>
                    <a:p>
                      <a:r>
                        <a:rPr lang="en-US" sz="2800" b="0" dirty="0" err="1" smtClean="0">
                          <a:latin typeface="+mn-lt"/>
                        </a:rPr>
                        <a:t>random.normalvariate</a:t>
                      </a:r>
                      <a:r>
                        <a:rPr lang="en-US" sz="2800" b="0" dirty="0" smtClean="0">
                          <a:latin typeface="+mn-lt"/>
                        </a:rPr>
                        <a:t>(mu, sigma)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Возвращает число, полученное по закону нормального распределения (распределение Гаусса).</a:t>
                      </a:r>
                    </a:p>
                    <a:p>
                      <a:endParaRPr lang="ru-RU" sz="2800" b="0" baseline="-25000" dirty="0" smtClean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Параметры</a:t>
                      </a:r>
                    </a:p>
                    <a:p>
                      <a:r>
                        <a:rPr lang="ru-RU" sz="2800" b="0" baseline="-25000" dirty="0" err="1" smtClean="0">
                          <a:effectLst/>
                          <a:latin typeface="+mn-lt"/>
                        </a:rPr>
                        <a:t>mu</a:t>
                      </a:r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 – среднее значение;</a:t>
                      </a:r>
                    </a:p>
                    <a:p>
                      <a:endParaRPr lang="ru-RU" sz="2800" b="0" baseline="-25000" dirty="0" smtClean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 err="1" smtClean="0">
                          <a:effectLst/>
                          <a:latin typeface="+mn-lt"/>
                        </a:rPr>
                        <a:t>sigma</a:t>
                      </a:r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 – стандартное отклонение.</a:t>
                      </a:r>
                    </a:p>
                    <a:p>
                      <a:endParaRPr lang="ru-RU" sz="2800" b="0" baseline="-25000" dirty="0" smtClean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Первая функция не </a:t>
                      </a:r>
                      <a:r>
                        <a:rPr lang="ru-RU" sz="2800" b="0" baseline="-25000" dirty="0" err="1" smtClean="0">
                          <a:effectLst/>
                          <a:latin typeface="+mn-lt"/>
                        </a:rPr>
                        <a:t>потокобезопасна</a:t>
                      </a:r>
                      <a:r>
                        <a:rPr lang="ru-RU" sz="2800" b="0" baseline="-25000" dirty="0" smtClean="0">
                          <a:effectLst/>
                          <a:latin typeface="+mn-lt"/>
                        </a:rPr>
                        <a:t>, но работает несколько быстрее.</a:t>
                      </a:r>
                      <a:endParaRPr lang="ru-RU" sz="2800" b="0" baseline="-250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652" y="1254133"/>
            <a:ext cx="11780874" cy="181588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Пакеты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-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набор взаимосвязанных модулей, предназначенных для решения задач определенного класса некоторой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4"/>
              </a:rPr>
              <a:t>предметной области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(например, пакет для решения систем уравнений, который может включать математический модуль, модуль со специальными типами данных и т.д.)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652" y="3490079"/>
            <a:ext cx="1178087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способ структуризации модулей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папка, в которой содержатся модули и другие пакеты и обязательный файл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__init.py__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отвечающий за инициализацию пакета</a:t>
            </a:r>
          </a:p>
          <a:p>
            <a:pPr marL="457200" lvl="0" indent="-457200" algn="just">
              <a:buFontTx/>
              <a:buChar char="-"/>
            </a:pPr>
            <a:r>
              <a:rPr lang="ru-RU" sz="2800" dirty="0">
                <a:latin typeface="+mn-lt"/>
              </a:rPr>
              <a:t>каждый модуль (или вложенный пакет) отвечает за свою часть реализации </a:t>
            </a:r>
            <a:r>
              <a:rPr lang="ru-RU" sz="2800" dirty="0" smtClean="0">
                <a:latin typeface="+mn-lt"/>
              </a:rPr>
              <a:t>работы, </a:t>
            </a:r>
            <a:r>
              <a:rPr lang="ru-RU" sz="2800" dirty="0">
                <a:latin typeface="+mn-lt"/>
              </a:rPr>
              <a:t>однако рассматривается как единое целое в виде пакета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random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9" y="940755"/>
            <a:ext cx="7587692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random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8" y="1391210"/>
            <a:ext cx="11087723" cy="40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statistics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01745"/>
              </p:ext>
            </p:extLst>
          </p:nvPr>
        </p:nvGraphicFramePr>
        <p:xfrm>
          <a:off x="178412" y="1881510"/>
          <a:ext cx="11800114" cy="39619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24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576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547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mean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арифметическое элементов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(последовательности или итерируемого объекта).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0, возбуждается исключение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115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median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медиан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последовательности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0, возбуждается исключение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baseline="-250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5461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mode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мода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последовательности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 или все элементы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уникальны, возбуждается исключение 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statistics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2732"/>
              </p:ext>
            </p:extLst>
          </p:nvPr>
        </p:nvGraphicFramePr>
        <p:xfrm>
          <a:off x="174172" y="967110"/>
          <a:ext cx="11800114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01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99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47115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variance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err="1" smtClean="0"/>
                        <a:t>pvariance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mu=None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дисперси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выборки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генеральной совокупности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соответственно.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Последовательность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должна содержать по крайней мере 2 значения, иначе возбуждается исключение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StatisticsError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средние значения, если равны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вычисляются автоматически</a:t>
                      </a:r>
                      <a:endParaRPr lang="ru-RU" sz="2800" b="0" baseline="-250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115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stdev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err="1" smtClean="0"/>
                        <a:t>pstdev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mu=None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стандартное отклонение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(квадратный корень из дисперсии) для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выборки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генеральной совокупности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соответственно.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Последовательность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должна содержать по крайней мере 2 значения, иначе возбуждается исключение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StatisticsError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средние значения, если равны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вычисляются автоматически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statistics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4" y="1954569"/>
            <a:ext cx="9725967" cy="34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ru-RU" dirty="0" smtClean="0"/>
              <a:t>дата/время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4840"/>
              </p:ext>
            </p:extLst>
          </p:nvPr>
        </p:nvGraphicFramePr>
        <p:xfrm>
          <a:off x="1074056" y="2004181"/>
          <a:ext cx="10508344" cy="3322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8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602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datetime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Классы для работы с датой/временем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time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Функции для работы с временем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calendar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Классы для работы с календарем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pytz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Данные о всех временных зонах согласно 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базе данных часовых поясов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locale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к набору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локалей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96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классы модуля </a:t>
            </a:r>
            <a:r>
              <a:rPr lang="en-US" dirty="0" err="1" smtClean="0"/>
              <a:t>datetime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17124"/>
              </p:ext>
            </p:extLst>
          </p:nvPr>
        </p:nvGraphicFramePr>
        <p:xfrm>
          <a:off x="236468" y="696917"/>
          <a:ext cx="11684001" cy="560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2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12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time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Время, не привязанное к конкретному дню (считает, что каждый день содержит 24*60*60 секунд)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date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Дата по 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Григорианскому календарю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28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datetime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Комбинация </a:t>
                      </a:r>
                      <a:r>
                        <a:rPr lang="en-US" sz="2800" dirty="0">
                          <a:effectLst/>
                        </a:rPr>
                        <a:t>date </a:t>
                      </a:r>
                      <a:r>
                        <a:rPr lang="ru-RU" sz="2800" dirty="0">
                          <a:effectLst/>
                        </a:rPr>
                        <a:t>и </a:t>
                      </a:r>
                      <a:r>
                        <a:rPr lang="en-US" sz="2800" dirty="0">
                          <a:effectLst/>
                        </a:rPr>
                        <a:t>time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timedelta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Интервал между двумя date, time или datetime в микросекундах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8"/>
                        </a:rPr>
                        <a:t>tzinfo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Абстрактный класс-информация о временной зоне. Используется классами time и datetime для хранения информации о часовом поясе или летнем/зимнем времени)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9"/>
                        </a:rPr>
                        <a:t>timezone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Класс-потомок </a:t>
                      </a:r>
                      <a:r>
                        <a:rPr lang="ru-RU" sz="2800" dirty="0" err="1">
                          <a:effectLst/>
                        </a:rPr>
                        <a:t>tzinfo</a:t>
                      </a:r>
                      <a:r>
                        <a:rPr lang="ru-RU" sz="2800" dirty="0">
                          <a:effectLst/>
                        </a:rPr>
                        <a:t>, реализующий отклонение от UTC (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10"/>
                        </a:rPr>
                        <a:t>Всемирное координированное время</a:t>
                      </a:r>
                      <a:r>
                        <a:rPr lang="ru-RU" sz="2800" dirty="0">
                          <a:effectLst/>
                        </a:rPr>
                        <a:t>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константы модуля </a:t>
            </a:r>
            <a:r>
              <a:rPr lang="en-US" dirty="0" err="1" smtClean="0"/>
              <a:t>datetime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61900"/>
              </p:ext>
            </p:extLst>
          </p:nvPr>
        </p:nvGraphicFramePr>
        <p:xfrm>
          <a:off x="254000" y="1895797"/>
          <a:ext cx="11684001" cy="27778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20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63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764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 smtClean="0"/>
                        <a:t>datetime.MAXYEAR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Наименьший год, который может быть задан для объектов класса </a:t>
                      </a:r>
                      <a:r>
                        <a:rPr lang="ru-RU" sz="2800" dirty="0" err="1" smtClean="0">
                          <a:effectLst/>
                        </a:rPr>
                        <a:t>date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dirty="0" err="1" smtClean="0">
                          <a:effectLst/>
                        </a:rPr>
                        <a:t>datetime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dirty="0" smtClean="0">
                          <a:effectLst/>
                        </a:rPr>
                        <a:t>MINYEAR</a:t>
                      </a:r>
                      <a:r>
                        <a:rPr lang="ru-RU" sz="2800" dirty="0" smtClean="0"/>
                        <a:t> </a:t>
                      </a:r>
                      <a:r>
                        <a:rPr lang="ru-RU" sz="2800" dirty="0" smtClean="0">
                          <a:effectLst/>
                        </a:rPr>
                        <a:t>=</a:t>
                      </a:r>
                      <a:r>
                        <a:rPr lang="ru-RU" sz="2800" dirty="0" smtClean="0"/>
                        <a:t> </a:t>
                      </a:r>
                      <a:r>
                        <a:rPr lang="ru-RU" sz="2800" dirty="0" smtClean="0">
                          <a:effectLst/>
                        </a:rPr>
                        <a:t>1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 smtClean="0"/>
                        <a:t>datetime.MAXYEAR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Наибольший год, который может быть задан для объектов класса </a:t>
                      </a:r>
                      <a:r>
                        <a:rPr lang="ru-RU" sz="2800" dirty="0" err="1" smtClean="0">
                          <a:effectLst/>
                        </a:rPr>
                        <a:t>date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dirty="0" err="1" smtClean="0">
                          <a:effectLst/>
                        </a:rPr>
                        <a:t>datetime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dirty="0" smtClean="0">
                          <a:effectLst/>
                        </a:rPr>
                        <a:t>MAXYEAR</a:t>
                      </a:r>
                      <a:r>
                        <a:rPr lang="ru-RU" sz="2800" dirty="0" smtClean="0"/>
                        <a:t> </a:t>
                      </a:r>
                      <a:r>
                        <a:rPr lang="ru-RU" sz="2800" dirty="0" smtClean="0">
                          <a:effectLst/>
                        </a:rPr>
                        <a:t>=</a:t>
                      </a:r>
                      <a:r>
                        <a:rPr lang="ru-RU" sz="2800" dirty="0" smtClean="0"/>
                        <a:t> </a:t>
                      </a:r>
                      <a:r>
                        <a:rPr lang="ru-RU" sz="2800" dirty="0" smtClean="0">
                          <a:effectLst/>
                        </a:rPr>
                        <a:t>9999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696" y="1754380"/>
            <a:ext cx="114395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</a:rPr>
              <a:t>Объект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</a:rPr>
              <a:t>timedelta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lang="en-US" altLang="ru-RU" sz="2800" dirty="0" smtClean="0"/>
              <a:t>:</a:t>
            </a:r>
            <a:endParaRPr lang="ru-RU" altLang="ru-RU" sz="2800" dirty="0" smtClean="0"/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smtClean="0"/>
              <a:t>интервал </a:t>
            </a:r>
            <a:r>
              <a:rPr lang="ru-RU" altLang="ru-RU" sz="2800" dirty="0"/>
              <a:t>между двумя датами (</a:t>
            </a:r>
            <a:r>
              <a:rPr lang="ru-RU" altLang="ru-RU" sz="2800" dirty="0" err="1"/>
              <a:t>date</a:t>
            </a:r>
            <a:r>
              <a:rPr lang="ru-RU" altLang="ru-RU" sz="2800" dirty="0"/>
              <a:t>) или значениями времени (</a:t>
            </a:r>
            <a:r>
              <a:rPr lang="ru-RU" altLang="ru-RU" sz="2800" dirty="0" err="1"/>
              <a:t>time</a:t>
            </a:r>
            <a:r>
              <a:rPr lang="ru-RU" altLang="ru-RU" sz="2800" dirty="0" smtClean="0"/>
              <a:t>)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smtClean="0"/>
              <a:t>обычно являются результатами разностных операций прочих классов</a:t>
            </a:r>
            <a:endParaRPr lang="en-US" altLang="ru-RU" sz="2800" dirty="0" smtClean="0"/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err="1"/>
              <a:t>хешируемый</a:t>
            </a:r>
            <a:r>
              <a:rPr lang="ru-RU" altLang="ru-RU" sz="2800" dirty="0"/>
              <a:t>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/>
              <a:t>может </a:t>
            </a:r>
            <a:r>
              <a:rPr lang="ru-RU" altLang="ru-RU" sz="2800" dirty="0" err="1"/>
              <a:t>сериализоваться</a:t>
            </a:r>
            <a:r>
              <a:rPr lang="ru-RU" altLang="ru-RU" sz="2800" dirty="0"/>
              <a:t> через </a:t>
            </a:r>
            <a:r>
              <a:rPr lang="ru-RU" altLang="ru-RU" sz="2800" dirty="0" err="1"/>
              <a:t>pickle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50392" y="4114956"/>
            <a:ext cx="87794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datetime.timedelta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days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seconds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microseconds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milliseconds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minutes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hours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761" y="5182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days</a:t>
            </a:r>
            <a:r>
              <a:rPr lang="ru-RU" sz="2400" dirty="0"/>
              <a:t>, -999999999 &lt;= </a:t>
            </a:r>
            <a:r>
              <a:rPr lang="ru-RU" sz="2400" dirty="0" err="1"/>
              <a:t>days</a:t>
            </a:r>
            <a:r>
              <a:rPr lang="ru-RU" sz="2400" dirty="0"/>
              <a:t> &lt;= 999999999;</a:t>
            </a:r>
          </a:p>
          <a:p>
            <a:r>
              <a:rPr lang="ru-RU" sz="2400" dirty="0" err="1"/>
              <a:t>seconds</a:t>
            </a:r>
            <a:r>
              <a:rPr lang="ru-RU" sz="2400" dirty="0"/>
              <a:t>, 0 &lt;= </a:t>
            </a:r>
            <a:r>
              <a:rPr lang="ru-RU" sz="2400" dirty="0" err="1"/>
              <a:t>seconds</a:t>
            </a:r>
            <a:r>
              <a:rPr lang="ru-RU" sz="2400" dirty="0"/>
              <a:t> &lt; 3600*24;</a:t>
            </a:r>
          </a:p>
          <a:p>
            <a:r>
              <a:rPr lang="ru-RU" sz="2400" dirty="0" err="1"/>
              <a:t>microseconds</a:t>
            </a:r>
            <a:r>
              <a:rPr lang="ru-RU" sz="2400" dirty="0"/>
              <a:t>, 0 &lt;= </a:t>
            </a:r>
            <a:r>
              <a:rPr lang="ru-RU" sz="2400" dirty="0" err="1"/>
              <a:t>microseconds</a:t>
            </a:r>
            <a:r>
              <a:rPr lang="ru-RU" sz="2400" dirty="0"/>
              <a:t> &lt; 1000000;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696" y="6347038"/>
            <a:ext cx="11047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404040"/>
                </a:solidFill>
                <a:latin typeface="Lato" panose="020F0502020204030203" pitchFamily="34" charset="0"/>
              </a:rPr>
              <a:t>OverflowError</a:t>
            </a:r>
            <a:r>
              <a:rPr lang="ru-RU" dirty="0">
                <a:solidFill>
                  <a:srgbClr val="404040"/>
                </a:solidFill>
                <a:latin typeface="Lato" panose="020F0502020204030203" pitchFamily="34" charset="0"/>
              </a:rPr>
              <a:t> – в случае нарушения допустимых границ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8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r>
              <a:rPr lang="ru-RU" dirty="0" smtClean="0"/>
              <a:t> - операции</a:t>
            </a:r>
            <a:endParaRPr lang="ru-RU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5" y="1662940"/>
            <a:ext cx="10855612" cy="4061204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8195" y="5781250"/>
            <a:ext cx="9609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Метод </a:t>
            </a:r>
            <a:r>
              <a:rPr kumimoji="0" lang="ru-RU" altLang="ru-RU" sz="2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total_seconds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()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- возвращает общее количество секунд</a:t>
            </a:r>
          </a:p>
        </p:txBody>
      </p:sp>
    </p:spTree>
    <p:extLst>
      <p:ext uri="{BB962C8B-B14F-4D97-AF65-F5344CB8AC3E}">
        <p14:creationId xmlns:p14="http://schemas.microsoft.com/office/powerpoint/2010/main" val="8227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345" y="148856"/>
            <a:ext cx="4635795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75498" cy="69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r>
              <a:rPr lang="ru-RU" dirty="0" smtClean="0"/>
              <a:t> - поля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27830"/>
              </p:ext>
            </p:extLst>
          </p:nvPr>
        </p:nvGraphicFramePr>
        <p:xfrm>
          <a:off x="2" y="1390650"/>
          <a:ext cx="12191999" cy="5161297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217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0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 err="1">
                          <a:effectLst/>
                        </a:rPr>
                        <a:t>min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Минимально допустимая разница, </a:t>
                      </a:r>
                      <a:r>
                        <a:rPr lang="ru-RU" sz="2800" kern="1200" dirty="0" err="1">
                          <a:effectLst/>
                        </a:rPr>
                        <a:t>timedelta</a:t>
                      </a:r>
                      <a:r>
                        <a:rPr lang="ru-RU" sz="2800" kern="1200" dirty="0">
                          <a:effectLst/>
                        </a:rPr>
                        <a:t>(-999999999).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max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 </a:t>
                      </a:r>
                      <a:r>
                        <a:rPr lang="ru-RU" sz="2800" kern="1200" dirty="0">
                          <a:effectLst/>
                        </a:rPr>
                        <a:t>Максимально допустимая разница</a:t>
                      </a:r>
                      <a:r>
                        <a:rPr lang="en-US" sz="2800" kern="1200" dirty="0">
                          <a:effectLst/>
                        </a:rPr>
                        <a:t>, </a:t>
                      </a:r>
                      <a:r>
                        <a:rPr lang="en-US" sz="2800" kern="1200" dirty="0" err="1">
                          <a:effectLst/>
                        </a:rPr>
                        <a:t>timedelta</a:t>
                      </a:r>
                      <a:r>
                        <a:rPr lang="en-US" sz="2800" kern="1200" dirty="0">
                          <a:effectLst/>
                        </a:rPr>
                        <a:t>(days=999999999, hours=23, minutes=59, seconds=59, microseconds=999999).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212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resolution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Наименьшая возможная разница между двумя различными </a:t>
                      </a:r>
                      <a:r>
                        <a:rPr lang="ru-RU" sz="2800" kern="1200" dirty="0" err="1">
                          <a:effectLst/>
                        </a:rPr>
                        <a:t>timedelta</a:t>
                      </a:r>
                      <a:r>
                        <a:rPr lang="ru-RU" sz="2800" kern="1200" dirty="0">
                          <a:effectLst/>
                        </a:rPr>
                        <a:t>-объектами (1 </a:t>
                      </a:r>
                      <a:r>
                        <a:rPr lang="ru-RU" sz="2800" kern="1200" dirty="0" err="1">
                          <a:effectLst/>
                        </a:rPr>
                        <a:t>мкс</a:t>
                      </a:r>
                      <a:r>
                        <a:rPr lang="ru-RU" sz="2800" kern="1200" dirty="0">
                          <a:effectLst/>
                        </a:rPr>
                        <a:t>.).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days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дней - значение из диапазона [-999999999; 999999999].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seconds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секунд - значение из диапазона [0; 86399].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microseconds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микросекунд - значение из диапазона [0; 999999].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2" y="2323974"/>
            <a:ext cx="11777952" cy="3752975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2" y="5267312"/>
            <a:ext cx="2214651" cy="2952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6782" y="1672646"/>
            <a:ext cx="339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Определение периодов: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91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endParaRPr lang="ru-RU" dirty="0"/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4" y="1519141"/>
            <a:ext cx="7353516" cy="329092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4" y="4919508"/>
            <a:ext cx="4508878" cy="14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timedelta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909704"/>
            <a:ext cx="11291001" cy="174789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2374"/>
            <a:ext cx="3969586" cy="6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550" y="1390650"/>
            <a:ext cx="1162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представляет собой время, не привязанное к конкретному дню. Поддерживает временные зоны и переход на летнее/зимнее время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9550" y="2519690"/>
            <a:ext cx="11190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hour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minute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second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microsecond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tzinfo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450" y="3351193"/>
            <a:ext cx="11849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hour</a:t>
            </a:r>
            <a:r>
              <a:rPr lang="ru-RU" sz="2800" dirty="0"/>
              <a:t> (int), 0 &lt;= </a:t>
            </a:r>
            <a:r>
              <a:rPr lang="ru-RU" sz="2800" dirty="0" err="1"/>
              <a:t>hour</a:t>
            </a:r>
            <a:r>
              <a:rPr lang="ru-RU" sz="2800" dirty="0"/>
              <a:t> &lt; 24;</a:t>
            </a:r>
          </a:p>
          <a:p>
            <a:r>
              <a:rPr lang="ru-RU" sz="2800" dirty="0" err="1"/>
              <a:t>minute</a:t>
            </a:r>
            <a:r>
              <a:rPr lang="ru-RU" sz="2800" dirty="0"/>
              <a:t> (int), 0 &lt;= </a:t>
            </a:r>
            <a:r>
              <a:rPr lang="ru-RU" sz="2800" dirty="0" err="1"/>
              <a:t>minute</a:t>
            </a:r>
            <a:r>
              <a:rPr lang="ru-RU" sz="2800" dirty="0"/>
              <a:t> &lt; 60;</a:t>
            </a:r>
          </a:p>
          <a:p>
            <a:r>
              <a:rPr lang="ru-RU" sz="2800" dirty="0" err="1"/>
              <a:t>second</a:t>
            </a:r>
            <a:r>
              <a:rPr lang="ru-RU" sz="2800" dirty="0"/>
              <a:t> (int), 0 &lt;= </a:t>
            </a:r>
            <a:r>
              <a:rPr lang="ru-RU" sz="2800" dirty="0" err="1"/>
              <a:t>second</a:t>
            </a:r>
            <a:r>
              <a:rPr lang="ru-RU" sz="2800" dirty="0"/>
              <a:t> &lt; 60;</a:t>
            </a:r>
          </a:p>
          <a:p>
            <a:r>
              <a:rPr lang="ru-RU" sz="2800" dirty="0" err="1"/>
              <a:t>microsecond</a:t>
            </a:r>
            <a:r>
              <a:rPr lang="ru-RU" sz="2800" dirty="0"/>
              <a:t> (int), 0 &lt;= </a:t>
            </a:r>
            <a:r>
              <a:rPr lang="ru-RU" sz="2800" dirty="0" err="1"/>
              <a:t>microsecond</a:t>
            </a:r>
            <a:r>
              <a:rPr lang="ru-RU" sz="2800" dirty="0"/>
              <a:t> &lt; 1000000;</a:t>
            </a:r>
          </a:p>
          <a:p>
            <a:r>
              <a:rPr lang="ru-RU" sz="2800" dirty="0" err="1"/>
              <a:t>tzinfo</a:t>
            </a:r>
            <a:r>
              <a:rPr lang="ru-RU" sz="2800" dirty="0"/>
              <a:t> (</a:t>
            </a:r>
            <a:r>
              <a:rPr lang="ru-RU" sz="2800" dirty="0" err="1"/>
              <a:t>datetime.tzinfo</a:t>
            </a:r>
            <a:r>
              <a:rPr lang="ru-RU" sz="2800" dirty="0"/>
              <a:t>) – объект - временная зона, летнее/зимнее время;</a:t>
            </a:r>
          </a:p>
          <a:p>
            <a:endParaRPr lang="ru-RU" sz="2800" dirty="0"/>
          </a:p>
          <a:p>
            <a:r>
              <a:rPr lang="ru-RU" sz="2800" dirty="0"/>
              <a:t>Исключение - </a:t>
            </a:r>
            <a:r>
              <a:rPr lang="ru-RU" sz="2800" dirty="0" err="1"/>
              <a:t>ValueError</a:t>
            </a:r>
            <a:r>
              <a:rPr lang="ru-RU" sz="2800" dirty="0"/>
              <a:t> – в случае нарушения допустимых границ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5460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 -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5300" y="1765372"/>
            <a:ext cx="10595874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взаимное сравнение (naive- и aware-варианты сравнивать нельзя - приводит к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TypeError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хеширование (можно использовать в качестве ключа в словаре);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преобразование в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bool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time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считается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True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только в случае, если время, выраженное в минутах за вычетом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utcoffset()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, не равно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40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 - </a:t>
            </a:r>
            <a:r>
              <a:rPr lang="ru-RU" dirty="0" smtClean="0"/>
              <a:t>поля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0964"/>
              </p:ext>
            </p:extLst>
          </p:nvPr>
        </p:nvGraphicFramePr>
        <p:xfrm>
          <a:off x="190501" y="1283970"/>
          <a:ext cx="11810999" cy="5478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25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Минимально допустимое время, time(0, 0, 0, 0).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Максимально допустимое время, time(23, 59, 59, 999999).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resolution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Наименьшая возможная разница между двумя различными time- объектами (1 мкс.)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range(24).Только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range(60).Только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range(60).Только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microsecond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range(1000000).Только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Объект класса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(временная зона).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если не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установлен.Объект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является «осведомленным»,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является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tzinfo.utcoffset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не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None.Только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 - </a:t>
            </a:r>
            <a:r>
              <a:rPr lang="ru-RU" dirty="0" smtClean="0"/>
              <a:t>методы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39552"/>
              </p:ext>
            </p:extLst>
          </p:nvPr>
        </p:nvGraphicFramePr>
        <p:xfrm>
          <a:off x="1" y="1607820"/>
          <a:ext cx="11810999" cy="4565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62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replace([hour[, minute[, second[, microsecond[, tzinfo]]]]]) 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исходное время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isoformat(), __str__()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строковое представление времени в стандарте ISO 8601 ('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HH:MM:SS.mmmmmm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или 'HH:MM:SS'). Если имеется сдвиг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строка дополняется 6-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символьным значением сдвига относительно UTC ('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HH:MM:SS.mmmmmm+HH:MM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или 'HH:MM:SS+HH:MM').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 - </a:t>
            </a:r>
            <a:r>
              <a:rPr lang="ru-RU" dirty="0" smtClean="0"/>
              <a:t>методы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167"/>
              </p:ext>
            </p:extLst>
          </p:nvPr>
        </p:nvGraphicFramePr>
        <p:xfrm>
          <a:off x="190501" y="1617663"/>
          <a:ext cx="11810999" cy="4109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6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2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Возвращает строковое представление времени в заданном формате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self.tzinfo.dst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self.tzinfo.tzname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9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time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9" y="1571488"/>
            <a:ext cx="5836558" cy="4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7954" y="2351199"/>
            <a:ext cx="107388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404040"/>
                </a:solidFill>
              </a:rPr>
              <a:t>1. </a:t>
            </a:r>
            <a:r>
              <a:rPr lang="ru-RU" sz="2800" b="1" dirty="0" smtClean="0">
                <a:solidFill>
                  <a:srgbClr val="404040"/>
                </a:solidFill>
              </a:rPr>
              <a:t>Встроенные</a:t>
            </a:r>
            <a:r>
              <a:rPr lang="ru-RU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(Built-in) </a:t>
            </a:r>
            <a:r>
              <a:rPr lang="ru-RU" sz="2800" dirty="0" smtClean="0">
                <a:solidFill>
                  <a:srgbClr val="404040"/>
                </a:solidFill>
              </a:rPr>
              <a:t>- </a:t>
            </a:r>
            <a:r>
              <a:rPr lang="ru-RU" sz="2800" dirty="0"/>
              <a:t>встроенные в язык и предоставляющие базовые возможности языка (написаны на языке Си</a:t>
            </a:r>
            <a:r>
              <a:rPr lang="ru-RU" sz="2800" dirty="0" smtClean="0"/>
              <a:t>):</a:t>
            </a:r>
            <a:endParaRPr lang="en-US" sz="2800" dirty="0" smtClean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Модули общего назначения (</a:t>
            </a:r>
            <a:r>
              <a:rPr lang="en-US" sz="2800" dirty="0" smtClean="0"/>
              <a:t>math, random ….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Платформозависимые</a:t>
            </a:r>
            <a:r>
              <a:rPr lang="ru-RU" sz="2800" dirty="0" smtClean="0"/>
              <a:t> модули (</a:t>
            </a:r>
            <a:r>
              <a:rPr lang="en-US" sz="2800" dirty="0" err="1" smtClean="0"/>
              <a:t>winreg</a:t>
            </a:r>
            <a:r>
              <a:rPr lang="en-US" sz="2800" dirty="0" smtClean="0"/>
              <a:t> – </a:t>
            </a:r>
            <a:r>
              <a:rPr lang="ru-RU" sz="2800" dirty="0" smtClean="0"/>
              <a:t>реестр ОС</a:t>
            </a:r>
            <a:r>
              <a:rPr lang="en-US" sz="2800" dirty="0" smtClean="0"/>
              <a:t> Windows</a:t>
            </a:r>
            <a:r>
              <a:rPr lang="ru-RU" sz="2800" dirty="0" smtClean="0"/>
              <a:t>)</a:t>
            </a: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07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date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450" y="1650087"/>
            <a:ext cx="1131570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представляет собой дату (год, месяц, день) по «идеализированному» Григорианскому календарю, где первый день обозначен как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1.1.1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1450" y="2863631"/>
            <a:ext cx="1131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datetime.date</a:t>
            </a:r>
            <a:r>
              <a:rPr lang="ru-RU" sz="2400" dirty="0"/>
              <a:t>(</a:t>
            </a:r>
            <a:r>
              <a:rPr lang="ru-RU" sz="2400" dirty="0" err="1"/>
              <a:t>year</a:t>
            </a:r>
            <a:r>
              <a:rPr lang="ru-RU" sz="2400" dirty="0"/>
              <a:t>, </a:t>
            </a:r>
            <a:r>
              <a:rPr lang="ru-RU" sz="2400" dirty="0" err="1"/>
              <a:t>month</a:t>
            </a:r>
            <a:r>
              <a:rPr lang="ru-RU" sz="2400" dirty="0"/>
              <a:t>, </a:t>
            </a:r>
            <a:r>
              <a:rPr lang="ru-RU" sz="2400" dirty="0" err="1"/>
              <a:t>day</a:t>
            </a:r>
            <a:r>
              <a:rPr lang="ru-RU" sz="2400" dirty="0"/>
              <a:t>)</a:t>
            </a:r>
          </a:p>
          <a:p>
            <a:r>
              <a:rPr lang="ru-RU" sz="2400" dirty="0"/>
              <a:t>Все параметры являются обязательными.</a:t>
            </a:r>
          </a:p>
          <a:p>
            <a:endParaRPr lang="ru-RU" sz="2400" dirty="0"/>
          </a:p>
          <a:p>
            <a:r>
              <a:rPr lang="ru-RU" sz="2400" dirty="0" err="1"/>
              <a:t>year</a:t>
            </a:r>
            <a:r>
              <a:rPr lang="ru-RU" sz="2400" dirty="0"/>
              <a:t> (int), MINYEAR &lt;= </a:t>
            </a:r>
            <a:r>
              <a:rPr lang="ru-RU" sz="2400" dirty="0" err="1"/>
              <a:t>year</a:t>
            </a:r>
            <a:r>
              <a:rPr lang="ru-RU" sz="2400" dirty="0"/>
              <a:t> &lt;= MAXYEAR;</a:t>
            </a:r>
          </a:p>
          <a:p>
            <a:r>
              <a:rPr lang="ru-RU" sz="2400" dirty="0" err="1"/>
              <a:t>month</a:t>
            </a:r>
            <a:r>
              <a:rPr lang="ru-RU" sz="2400" dirty="0"/>
              <a:t> (int), 1 &lt;= </a:t>
            </a:r>
            <a:r>
              <a:rPr lang="ru-RU" sz="2400" dirty="0" err="1"/>
              <a:t>month</a:t>
            </a:r>
            <a:r>
              <a:rPr lang="ru-RU" sz="2400" dirty="0"/>
              <a:t> &lt;= 12;</a:t>
            </a:r>
          </a:p>
          <a:p>
            <a:r>
              <a:rPr lang="ru-RU" sz="2400" dirty="0" err="1"/>
              <a:t>day</a:t>
            </a:r>
            <a:r>
              <a:rPr lang="ru-RU" sz="2400" dirty="0"/>
              <a:t> (int) – 1 &lt;= </a:t>
            </a:r>
            <a:r>
              <a:rPr lang="ru-RU" sz="2400" dirty="0" err="1"/>
              <a:t>day</a:t>
            </a:r>
            <a:r>
              <a:rPr lang="ru-RU" sz="2400" dirty="0"/>
              <a:t> &lt;= кол-во дней в месяце </a:t>
            </a:r>
            <a:r>
              <a:rPr lang="ru-RU" sz="2400" dirty="0" err="1"/>
              <a:t>month</a:t>
            </a:r>
            <a:r>
              <a:rPr lang="ru-RU" sz="2400" dirty="0"/>
              <a:t>;</a:t>
            </a:r>
          </a:p>
          <a:p>
            <a:r>
              <a:rPr lang="ru-RU" sz="2400" dirty="0"/>
              <a:t>Исключение - </a:t>
            </a:r>
            <a:r>
              <a:rPr lang="ru-RU" sz="2400" dirty="0" err="1"/>
              <a:t>ValueError</a:t>
            </a:r>
            <a:r>
              <a:rPr lang="ru-RU" sz="2400" dirty="0"/>
              <a:t> – в случае нарушения допустимых границ значений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today() - </a:t>
            </a:r>
            <a:r>
              <a:rPr lang="ru-RU" sz="2400" dirty="0"/>
              <a:t>Возвращает текущую дату</a:t>
            </a:r>
          </a:p>
        </p:txBody>
      </p:sp>
    </p:spTree>
    <p:extLst>
      <p:ext uri="{BB962C8B-B14F-4D97-AF65-F5344CB8AC3E}">
        <p14:creationId xmlns:p14="http://schemas.microsoft.com/office/powerpoint/2010/main" val="829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date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операции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23" y="1981101"/>
            <a:ext cx="12249123" cy="24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date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поля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05183"/>
              </p:ext>
            </p:extLst>
          </p:nvPr>
        </p:nvGraphicFramePr>
        <p:xfrm>
          <a:off x="260350" y="1714500"/>
          <a:ext cx="11322050" cy="4109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8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Минимально допустимая дата, date(MINYEAR, 1, 1).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Максимально допустимая дата, date(MAXYEAR, 12, 31).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resolution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Наименьшая возможная разница между двумя различными date объектами (1 день).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Год. Значение из диапазона [MINYEAR; MAXYEAR]. 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Месяц. Значение из диапазона [1; 12]. 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День. Значение из диапазона [1; кол дней в месяце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date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возвращают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58654"/>
              </p:ext>
            </p:extLst>
          </p:nvPr>
        </p:nvGraphicFramePr>
        <p:xfrm>
          <a:off x="0" y="1118298"/>
          <a:ext cx="12192002" cy="57397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6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83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исходную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дату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toordinal()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дней в дате по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пролептическому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(расширенному до момента введения) григорианскому календарю, например,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 1, 1).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toordinal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== 366.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дня недели (Понедельник - 0, Воскресенье - 6).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isoweekday()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дня недели (Понедельник - 1, Воскресенье - 7).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isocalendar()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ISO-календарь-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кортеж, (ISO год, ISO номер недели, ISO день недели).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isoformat</a:t>
                      </a: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даты в формате ISO 8601 ('YYYY-MM-DD'), например: '2002-12-04'.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ctime()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даты, например: '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 00:00:00 2002'.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даты в заданном формате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smtClean="0"/>
              <a:t>date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" y="1118298"/>
            <a:ext cx="5392026" cy="1529652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6" y="3285168"/>
            <a:ext cx="10210927" cy="21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33741"/>
            <a:ext cx="1198245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единый тип, хранящий информацию как о дате, так и о времени, сочетающий характеристики классов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Практически все атрибуты совпадают с аналогичными атрибутами классов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8175" y="4030972"/>
            <a:ext cx="1070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datetime.datetime</a:t>
            </a:r>
            <a:r>
              <a:rPr lang="ru-RU" sz="2800" b="1" dirty="0"/>
              <a:t>(</a:t>
            </a:r>
            <a:r>
              <a:rPr lang="ru-RU" sz="2800" b="1" dirty="0" err="1"/>
              <a:t>year</a:t>
            </a:r>
            <a:r>
              <a:rPr lang="ru-RU" sz="2800" b="1" dirty="0"/>
              <a:t>, </a:t>
            </a:r>
            <a:r>
              <a:rPr lang="ru-RU" sz="2800" b="1" dirty="0" err="1"/>
              <a:t>month</a:t>
            </a:r>
            <a:r>
              <a:rPr lang="ru-RU" sz="2800" b="1" dirty="0"/>
              <a:t>, </a:t>
            </a:r>
            <a:r>
              <a:rPr lang="ru-RU" sz="2800" b="1" dirty="0" err="1"/>
              <a:t>day</a:t>
            </a:r>
            <a:r>
              <a:rPr lang="ru-RU" sz="2800" b="1" dirty="0"/>
              <a:t>, </a:t>
            </a:r>
            <a:r>
              <a:rPr lang="ru-RU" sz="2800" b="1" dirty="0" err="1"/>
              <a:t>hour</a:t>
            </a:r>
            <a:r>
              <a:rPr lang="ru-RU" sz="2800" b="1" dirty="0"/>
              <a:t>=0, </a:t>
            </a:r>
            <a:r>
              <a:rPr lang="ru-RU" sz="2800" b="1" dirty="0" err="1"/>
              <a:t>minute</a:t>
            </a:r>
            <a:r>
              <a:rPr lang="ru-RU" sz="2800" b="1" dirty="0"/>
              <a:t>=0, </a:t>
            </a:r>
            <a:r>
              <a:rPr lang="ru-RU" sz="2800" b="1" dirty="0" err="1"/>
              <a:t>second</a:t>
            </a:r>
            <a:r>
              <a:rPr lang="ru-RU" sz="2800" b="1" dirty="0"/>
              <a:t>=0, </a:t>
            </a:r>
            <a:r>
              <a:rPr lang="ru-RU" sz="2800" b="1" dirty="0" err="1"/>
              <a:t>microsecond</a:t>
            </a:r>
            <a:r>
              <a:rPr lang="ru-RU" sz="2800" b="1" dirty="0"/>
              <a:t>=0, </a:t>
            </a:r>
            <a:r>
              <a:rPr lang="ru-RU" sz="2800" b="1" dirty="0" err="1"/>
              <a:t>tzinfo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datetime</a:t>
            </a:r>
            <a:r>
              <a:rPr lang="en-US" dirty="0" smtClean="0"/>
              <a:t> - </a:t>
            </a:r>
            <a:r>
              <a:rPr lang="en-US" sz="2400" b="1" i="1" dirty="0" err="1"/>
              <a:t>classmethod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3789"/>
              </p:ext>
            </p:extLst>
          </p:nvPr>
        </p:nvGraphicFramePr>
        <p:xfrm>
          <a:off x="257175" y="1466175"/>
          <a:ext cx="11677650" cy="4565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9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182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дату/время без учета временной зоны (tzinfo == None), например: 2015-09-16 16:52:57.484589.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now(tz=None)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дату/время аналогично datetime.datetime.today(), но может быть точнее.Если задана временная зона tz, дата/время будет преобразовано учитывая ее.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1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utcnow()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UTC дату и время,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Аналогично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datetime.datetime.now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но возвращает «неосведомленный» объект.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67896"/>
              </p:ext>
            </p:extLst>
          </p:nvPr>
        </p:nvGraphicFramePr>
        <p:xfrm>
          <a:off x="171450" y="1118298"/>
          <a:ext cx="11849100" cy="52143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8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0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fromordinal</a:t>
                      </a: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текущу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дату и время, соответствующую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значению дней в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пролептическом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григорианском календаре; например: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datetime.fromordinal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(366) # 0002-01-01 00:00:00; время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устанавливаются.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3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</a:t>
                      </a: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-объект, составленный из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6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strptime(date_string, format)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-объект, составленный из строки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date_string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 формату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datetime</a:t>
            </a:r>
            <a:r>
              <a:rPr lang="ru-RU" dirty="0" smtClean="0"/>
              <a:t> - операции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6" y="1257027"/>
            <a:ext cx="10931090" cy="54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datetime</a:t>
            </a:r>
            <a:r>
              <a:rPr lang="ru-RU" dirty="0" smtClean="0"/>
              <a:t> - методы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39300"/>
              </p:ext>
            </p:extLst>
          </p:nvPr>
        </p:nvGraphicFramePr>
        <p:xfrm>
          <a:off x="311150" y="1118298"/>
          <a:ext cx="11569700" cy="50222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0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9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только дату (date) из datetime.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только время (time) из datetime. timetz() в отличие от time() возвращает «осведомленный» объект.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replace([year[, month[, day[, hour[, minute[, second[, microsecond[, tzinfo]]]]]]]])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исходные дату/время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astimezone(tz=None)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исходные дату/время в соответствии с временной зоной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используются системные настройки.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15507" y="6286789"/>
            <a:ext cx="6900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остальные методы как у классов </a:t>
            </a:r>
            <a:r>
              <a:rPr lang="en-US" sz="2800" dirty="0">
                <a:solidFill>
                  <a:schemeClr val="bg1"/>
                </a:solidFill>
              </a:rPr>
              <a:t>date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814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1627" y="1015804"/>
            <a:ext cx="1073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Список установленных встроенных </a:t>
            </a:r>
            <a:r>
              <a:rPr lang="ru-RU" sz="2800" dirty="0" smtClean="0"/>
              <a:t>модулей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" y="1656964"/>
            <a:ext cx="7409237" cy="8579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2652" y="2514876"/>
            <a:ext cx="119793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659BA"/>
                </a:solidFill>
              </a:rPr>
              <a:t>('_</a:t>
            </a:r>
            <a:r>
              <a:rPr lang="ru-RU" sz="2800" dirty="0" err="1">
                <a:solidFill>
                  <a:srgbClr val="3659BA"/>
                </a:solidFill>
              </a:rPr>
              <a:t>abc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ast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bisect</a:t>
            </a:r>
            <a:r>
              <a:rPr lang="ru-RU" sz="2800" dirty="0">
                <a:solidFill>
                  <a:srgbClr val="3659BA"/>
                </a:solidFill>
              </a:rPr>
              <a:t>', '_blake2', '_</a:t>
            </a:r>
            <a:r>
              <a:rPr lang="ru-RU" sz="2800" dirty="0" err="1">
                <a:solidFill>
                  <a:srgbClr val="3659BA"/>
                </a:solidFill>
              </a:rPr>
              <a:t>codecs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codecs_cn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codecs_hk</a:t>
            </a:r>
            <a:r>
              <a:rPr lang="ru-RU" sz="2800" dirty="0">
                <a:solidFill>
                  <a:srgbClr val="3659BA"/>
                </a:solidFill>
              </a:rPr>
              <a:t>', '_codecs_iso2022', '_</a:t>
            </a:r>
            <a:r>
              <a:rPr lang="ru-RU" sz="2800" dirty="0" err="1">
                <a:solidFill>
                  <a:srgbClr val="3659BA"/>
                </a:solidFill>
              </a:rPr>
              <a:t>codecs_jp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codecs_kr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codecs_tw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collections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contextvars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csv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datetime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functools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heapq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imp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io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json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locale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lsprof</a:t>
            </a:r>
            <a:r>
              <a:rPr lang="ru-RU" sz="2800" dirty="0">
                <a:solidFill>
                  <a:srgbClr val="3659BA"/>
                </a:solidFill>
              </a:rPr>
              <a:t>', '_md5', '_</a:t>
            </a:r>
            <a:r>
              <a:rPr lang="ru-RU" sz="2800" dirty="0" err="1">
                <a:solidFill>
                  <a:srgbClr val="3659BA"/>
                </a:solidFill>
              </a:rPr>
              <a:t>multibytecodec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opcode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operator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pickle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random</a:t>
            </a:r>
            <a:r>
              <a:rPr lang="ru-RU" sz="2800" dirty="0">
                <a:solidFill>
                  <a:srgbClr val="3659BA"/>
                </a:solidFill>
              </a:rPr>
              <a:t>', '_sha1', '_sha256', '_sha3', '_sha512', '_</a:t>
            </a:r>
            <a:r>
              <a:rPr lang="ru-RU" sz="2800" dirty="0" err="1">
                <a:solidFill>
                  <a:srgbClr val="3659BA"/>
                </a:solidFill>
              </a:rPr>
              <a:t>signal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sre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stat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statistics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string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struct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symtable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thread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tokenize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tracemalloc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typing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warnings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weakref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winapi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xxsubinterpreters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array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atexit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audioop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binascii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builtins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cmath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errno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faulthandler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gc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itertools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marshal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math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mmap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msvcrt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nt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sys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time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winreg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xxsubtype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zlib</a:t>
            </a:r>
            <a:r>
              <a:rPr lang="ru-RU" sz="2800" dirty="0">
                <a:solidFill>
                  <a:srgbClr val="3659BA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182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datetime</a:t>
            </a:r>
            <a:r>
              <a:rPr lang="ru-RU" dirty="0" smtClean="0"/>
              <a:t> - методы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80046"/>
              </p:ext>
            </p:extLst>
          </p:nvPr>
        </p:nvGraphicFramePr>
        <p:xfrm>
          <a:off x="128270" y="1733439"/>
          <a:ext cx="11569700" cy="34436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0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9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52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/>
                        <a:t>isoformat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='T'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строковое представление даты в формате </a:t>
                      </a: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ISO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'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YYYY-MM-DDTHH:MM:SS.mmmmmm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 или 'YYYY-MM-DDTHH:MM:SS', например, '2015-10-16T17:49:04.594177'.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разделяет дату и время в выходной строке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15507" y="6286789"/>
            <a:ext cx="6900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остальные методы как у классов </a:t>
            </a:r>
            <a:r>
              <a:rPr lang="en-US" sz="2800" dirty="0">
                <a:solidFill>
                  <a:schemeClr val="bg1"/>
                </a:solidFill>
              </a:rPr>
              <a:t>date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8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3" y="1118298"/>
            <a:ext cx="6334347" cy="210512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9"/>
          <a:stretch/>
        </p:blipFill>
        <p:spPr>
          <a:xfrm>
            <a:off x="199803" y="3857104"/>
            <a:ext cx="11901133" cy="180663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79" y="5319668"/>
            <a:ext cx="3915345" cy="12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datetime</a:t>
            </a:r>
            <a:r>
              <a:rPr lang="ru-RU" dirty="0" smtClean="0"/>
              <a:t> – форматирование дат и времени 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118298"/>
            <a:ext cx="8782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%a: аббревиатура дня недели. Например, </a:t>
            </a:r>
            <a:r>
              <a:rPr lang="ru-RU" sz="2400" dirty="0" err="1"/>
              <a:t>Wed</a:t>
            </a:r>
            <a:r>
              <a:rPr lang="ru-RU" sz="2400" dirty="0"/>
              <a:t>  </a:t>
            </a:r>
          </a:p>
          <a:p>
            <a:r>
              <a:rPr lang="ru-RU" sz="2400" dirty="0"/>
              <a:t>%A: день недели полностью, например, </a:t>
            </a:r>
            <a:r>
              <a:rPr lang="ru-RU" sz="2400" dirty="0" err="1"/>
              <a:t>Wednesday</a:t>
            </a:r>
            <a:endParaRPr lang="ru-RU" sz="2400" dirty="0"/>
          </a:p>
          <a:p>
            <a:r>
              <a:rPr lang="ru-RU" sz="2400" dirty="0"/>
              <a:t>%b: аббревиатура названия месяца. Например, </a:t>
            </a:r>
            <a:r>
              <a:rPr lang="ru-RU" sz="2400" dirty="0" err="1"/>
              <a:t>Oct</a:t>
            </a:r>
            <a:r>
              <a:rPr lang="ru-RU" sz="2400" dirty="0"/>
              <a:t>  </a:t>
            </a:r>
          </a:p>
          <a:p>
            <a:r>
              <a:rPr lang="ru-RU" sz="2400" dirty="0"/>
              <a:t>%B: название месяца полностью, например, </a:t>
            </a:r>
            <a:r>
              <a:rPr lang="ru-RU" sz="2400" dirty="0" err="1"/>
              <a:t>October</a:t>
            </a:r>
            <a:endParaRPr lang="ru-RU" sz="2400" dirty="0"/>
          </a:p>
          <a:p>
            <a:r>
              <a:rPr lang="ru-RU" sz="2400" dirty="0"/>
              <a:t>%d: день месяца, дополненный нулем, например, 01</a:t>
            </a:r>
          </a:p>
          <a:p>
            <a:r>
              <a:rPr lang="ru-RU" sz="2400" dirty="0"/>
              <a:t>%m: номер месяца, дополненный нулем, например, 05</a:t>
            </a:r>
          </a:p>
          <a:p>
            <a:r>
              <a:rPr lang="ru-RU" sz="2400" dirty="0"/>
              <a:t>%y: год в виде 2-х чисел</a:t>
            </a:r>
          </a:p>
          <a:p>
            <a:r>
              <a:rPr lang="ru-RU" sz="2400" dirty="0"/>
              <a:t>%Y: год в виде 4-х чисел</a:t>
            </a:r>
          </a:p>
          <a:p>
            <a:r>
              <a:rPr lang="ru-RU" sz="2400" dirty="0"/>
              <a:t>%H: час в 24-х часовом формате, например, 13</a:t>
            </a:r>
          </a:p>
          <a:p>
            <a:r>
              <a:rPr lang="ru-RU" sz="2400" dirty="0"/>
              <a:t>%I: час в 12-ти часовом формате, например, 01</a:t>
            </a:r>
          </a:p>
          <a:p>
            <a:r>
              <a:rPr lang="ru-RU" sz="2400" dirty="0"/>
              <a:t>%M: минута</a:t>
            </a:r>
          </a:p>
          <a:p>
            <a:r>
              <a:rPr lang="ru-RU" sz="2400" dirty="0"/>
              <a:t>%S: секунда</a:t>
            </a:r>
          </a:p>
          <a:p>
            <a:r>
              <a:rPr lang="ru-RU" sz="2400" dirty="0"/>
              <a:t>%f: микросекунда</a:t>
            </a:r>
          </a:p>
          <a:p>
            <a:r>
              <a:rPr lang="ru-RU" sz="2400" dirty="0"/>
              <a:t>%p: указатель </a:t>
            </a:r>
            <a:r>
              <a:rPr lang="ru-RU" sz="2400" dirty="0" smtClean="0"/>
              <a:t>AM/PM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48150" y="5180948"/>
            <a:ext cx="7943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%c: дата и время, отформатированные под текущую </a:t>
            </a:r>
            <a:r>
              <a:rPr lang="ru-RU" sz="2400" dirty="0" err="1"/>
              <a:t>локаль</a:t>
            </a:r>
            <a:endParaRPr lang="ru-RU" sz="2400" dirty="0"/>
          </a:p>
          <a:p>
            <a:r>
              <a:rPr lang="ru-RU" sz="2400" dirty="0"/>
              <a:t>%x: дата, отформатированная под текущую </a:t>
            </a:r>
            <a:r>
              <a:rPr lang="ru-RU" sz="2400" dirty="0" err="1"/>
              <a:t>локаль</a:t>
            </a:r>
            <a:endParaRPr lang="ru-RU" sz="2400" dirty="0"/>
          </a:p>
          <a:p>
            <a:r>
              <a:rPr lang="ru-RU" sz="2400" dirty="0"/>
              <a:t>%X: время, форматированное под текущую </a:t>
            </a:r>
            <a:r>
              <a:rPr lang="ru-RU" sz="2400" dirty="0" err="1"/>
              <a:t>локаль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61459" y="1282489"/>
            <a:ext cx="46507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strftime</a:t>
            </a:r>
            <a:r>
              <a:rPr lang="en-US" sz="2800" b="1" dirty="0"/>
              <a:t>(format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r>
              <a:rPr lang="ru-RU" sz="2800" b="1" dirty="0" err="1"/>
              <a:t>strptime</a:t>
            </a:r>
            <a:r>
              <a:rPr lang="ru-RU" sz="2800" b="1" dirty="0"/>
              <a:t>(</a:t>
            </a:r>
            <a:r>
              <a:rPr lang="ru-RU" sz="2800" b="1" dirty="0" err="1"/>
              <a:t>date_string</a:t>
            </a:r>
            <a:r>
              <a:rPr lang="ru-RU" sz="2800" b="1" dirty="0"/>
              <a:t>, </a:t>
            </a:r>
            <a:r>
              <a:rPr lang="ru-RU" sz="2800" b="1" dirty="0" err="1"/>
              <a:t>format</a:t>
            </a:r>
            <a:r>
              <a:rPr lang="ru-RU" sz="2800" b="1" dirty="0"/>
              <a:t>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2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18298"/>
            <a:ext cx="8612361" cy="31809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92539" y="3797959"/>
            <a:ext cx="449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%d: день месяца в виде числа</a:t>
            </a:r>
          </a:p>
          <a:p>
            <a:r>
              <a:rPr lang="ru-RU" sz="2400" dirty="0"/>
              <a:t>%m: порядковый номер месяца</a:t>
            </a:r>
          </a:p>
          <a:p>
            <a:r>
              <a:rPr lang="ru-RU" sz="2400" dirty="0"/>
              <a:t>%y: год в виде 2-х чисел</a:t>
            </a:r>
          </a:p>
          <a:p>
            <a:r>
              <a:rPr lang="ru-RU" sz="2400" dirty="0"/>
              <a:t>%Y: год в виде 4-х чисел</a:t>
            </a:r>
          </a:p>
          <a:p>
            <a:r>
              <a:rPr lang="ru-RU" sz="2400" dirty="0"/>
              <a:t>%H: час в 24-х часовом формате</a:t>
            </a:r>
          </a:p>
          <a:p>
            <a:r>
              <a:rPr lang="ru-RU" sz="2400" dirty="0"/>
              <a:t>%M: минута</a:t>
            </a:r>
          </a:p>
          <a:p>
            <a:r>
              <a:rPr lang="ru-RU" sz="2400" dirty="0"/>
              <a:t>%S: секунда</a:t>
            </a:r>
          </a:p>
        </p:txBody>
      </p:sp>
    </p:spTree>
    <p:extLst>
      <p:ext uri="{BB962C8B-B14F-4D97-AF65-F5344CB8AC3E}">
        <p14:creationId xmlns:p14="http://schemas.microsoft.com/office/powerpoint/2010/main" val="32242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" y="1287055"/>
            <a:ext cx="5867511" cy="289328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48" y="2019993"/>
            <a:ext cx="4806784" cy="21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tzinfo</a:t>
            </a:r>
            <a:endParaRPr lang="ru-RU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6759" y="1386419"/>
            <a:ext cx="10698482" cy="481667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абстрактный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предназначенный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хранения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информации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временной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зоне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летнем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зимнем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пределах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одного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модуле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уже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существует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timezone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который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можно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использовать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представления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зон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с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фиксированным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отклонением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UTC;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MSK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Moscow Time,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Московское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4"/>
              </a:rPr>
              <a:t>EST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Eastern Standard Time,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Североамериканское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восточное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tzinfo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8208"/>
              </p:ext>
            </p:extLst>
          </p:nvPr>
        </p:nvGraphicFramePr>
        <p:xfrm>
          <a:off x="99749" y="1018926"/>
          <a:ext cx="12011891" cy="58221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8341">
                  <a:extLst>
                    <a:ext uri="{9D8B030D-6E8A-4147-A177-3AD203B41FA5}">
                      <a16:colId xmlns="" xmlns:a16="http://schemas.microsoft.com/office/drawing/2014/main" val="1367188931"/>
                    </a:ext>
                  </a:extLst>
                </a:gridCol>
                <a:gridCol w="10013550">
                  <a:extLst>
                    <a:ext uri="{9D8B030D-6E8A-4147-A177-3AD203B41FA5}">
                      <a16:colId xmlns="" xmlns:a16="http://schemas.microsoft.com/office/drawing/2014/main" val="299029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отклонение для летнего/зимнего времени (англ.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Daylight Saving Time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от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(в минутах); если отклонение не известно, должен возвращать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682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наименование (строку) временной зоны для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-объекта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(например,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GMT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MSK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'); если наименование не известно, должен возвращать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793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fromutc(dt)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дату/время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относительно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67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n-lt"/>
                        </a:rPr>
                        <a:t>utcoffset</a:t>
                      </a:r>
                      <a:r>
                        <a:rPr lang="en-US" sz="2800" dirty="0" smtClean="0">
                          <a:latin typeface="+mn-lt"/>
                        </a:rPr>
                        <a:t>(</a:t>
                      </a:r>
                      <a:r>
                        <a:rPr lang="en-US" sz="2800" dirty="0" err="1" smtClean="0">
                          <a:latin typeface="+mn-lt"/>
                        </a:rPr>
                        <a:t>dt</a:t>
                      </a:r>
                      <a:r>
                        <a:rPr lang="en-US" sz="2800" dirty="0" smtClean="0">
                          <a:latin typeface="+mn-lt"/>
                        </a:rPr>
                        <a:t>)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+mn-lt"/>
                        </a:rPr>
                        <a:t>Возвращает отклонение местного времени от UTC (в минутах), с учетом как часового пояса, так и летнего/зимнего времени. Если отклонение не известно, должен возвращать </a:t>
                      </a:r>
                      <a:r>
                        <a:rPr lang="ru-RU" sz="2400" dirty="0" err="1" smtClean="0">
                          <a:latin typeface="+mn-lt"/>
                        </a:rPr>
                        <a:t>None</a:t>
                      </a:r>
                      <a:r>
                        <a:rPr lang="ru-RU" sz="2400" dirty="0" smtClean="0">
                          <a:latin typeface="+mn-lt"/>
                        </a:rPr>
                        <a:t>.</a:t>
                      </a:r>
                    </a:p>
                    <a:p>
                      <a:r>
                        <a:rPr lang="ru-RU" sz="2400" dirty="0" smtClean="0">
                          <a:latin typeface="+mn-lt"/>
                        </a:rPr>
                        <a:t>Большинство реализаций содержит два варианта:</a:t>
                      </a:r>
                    </a:p>
                    <a:p>
                      <a:r>
                        <a:rPr lang="ru-RU" sz="2400" dirty="0" err="1" smtClean="0">
                          <a:latin typeface="+mn-lt"/>
                        </a:rPr>
                        <a:t>return</a:t>
                      </a:r>
                      <a:r>
                        <a:rPr lang="ru-RU" sz="2400" dirty="0" smtClean="0">
                          <a:latin typeface="+mn-lt"/>
                        </a:rPr>
                        <a:t> CONSTANT  # фиксированное отклонение</a:t>
                      </a:r>
                    </a:p>
                    <a:p>
                      <a:r>
                        <a:rPr lang="ru-RU" sz="2400" dirty="0" smtClean="0">
                          <a:latin typeface="+mn-lt"/>
                        </a:rPr>
                        <a:t># или</a:t>
                      </a:r>
                    </a:p>
                    <a:p>
                      <a:r>
                        <a:rPr lang="ru-RU" sz="2400" dirty="0" err="1" smtClean="0">
                          <a:latin typeface="+mn-lt"/>
                        </a:rPr>
                        <a:t>return</a:t>
                      </a:r>
                      <a:r>
                        <a:rPr lang="ru-RU" sz="2400" dirty="0" smtClean="0">
                          <a:latin typeface="+mn-lt"/>
                        </a:rPr>
                        <a:t> CONSTANT + </a:t>
                      </a:r>
                      <a:r>
                        <a:rPr lang="ru-RU" sz="2400" dirty="0" err="1" smtClean="0">
                          <a:latin typeface="+mn-lt"/>
                        </a:rPr>
                        <a:t>self.dst</a:t>
                      </a:r>
                      <a:r>
                        <a:rPr lang="ru-RU" sz="2400" dirty="0" smtClean="0">
                          <a:latin typeface="+mn-lt"/>
                        </a:rPr>
                        <a:t>(</a:t>
                      </a:r>
                      <a:r>
                        <a:rPr lang="ru-RU" sz="2400" dirty="0" err="1" smtClean="0">
                          <a:latin typeface="+mn-lt"/>
                        </a:rPr>
                        <a:t>dt</a:t>
                      </a:r>
                      <a:r>
                        <a:rPr lang="ru-RU" sz="2400" dirty="0" smtClean="0">
                          <a:latin typeface="+mn-lt"/>
                        </a:rPr>
                        <a:t>)  # фиксированное отклонение + летнее/зимнее время.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555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/>
              <a:t>timezone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924" y="1001398"/>
            <a:ext cx="100833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класс-потомок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tzinfo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реализующий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фиксированное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отклонение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UTC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учитывает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летнее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зимнее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2590" y="1955505"/>
            <a:ext cx="6173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datetime.timezone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offset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name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4924" y="2593400"/>
            <a:ext cx="11865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offset (</a:t>
            </a:r>
            <a:r>
              <a:rPr lang="en-US" sz="2800" b="1" dirty="0" err="1"/>
              <a:t>timedelta</a:t>
            </a:r>
            <a:r>
              <a:rPr lang="en-US" sz="2800" b="1" dirty="0"/>
              <a:t>) </a:t>
            </a:r>
            <a:r>
              <a:rPr lang="en-US" sz="2800" dirty="0"/>
              <a:t>– </a:t>
            </a:r>
            <a:r>
              <a:rPr lang="en-US" sz="2800" dirty="0" err="1"/>
              <a:t>объект</a:t>
            </a:r>
            <a:r>
              <a:rPr lang="en-US" sz="2800" dirty="0"/>
              <a:t>, </a:t>
            </a:r>
            <a:r>
              <a:rPr lang="en-US" sz="2800" dirty="0" err="1"/>
              <a:t>хранящий</a:t>
            </a:r>
            <a:r>
              <a:rPr lang="en-US" sz="2800" dirty="0"/>
              <a:t> </a:t>
            </a:r>
            <a:r>
              <a:rPr lang="en-US" sz="2800" dirty="0" err="1"/>
              <a:t>разницу</a:t>
            </a:r>
            <a:r>
              <a:rPr lang="en-US" sz="2800" dirty="0"/>
              <a:t> </a:t>
            </a:r>
            <a:r>
              <a:rPr lang="en-US" sz="2800" dirty="0" err="1"/>
              <a:t>между</a:t>
            </a:r>
            <a:r>
              <a:rPr lang="en-US" sz="2800" dirty="0"/>
              <a:t> </a:t>
            </a:r>
            <a:r>
              <a:rPr lang="en-US" sz="2800" dirty="0" err="1"/>
              <a:t>местным</a:t>
            </a:r>
            <a:r>
              <a:rPr lang="en-US" sz="2800" dirty="0"/>
              <a:t> </a:t>
            </a:r>
            <a:r>
              <a:rPr lang="en-US" sz="2800" dirty="0" err="1"/>
              <a:t>временем</a:t>
            </a:r>
            <a:r>
              <a:rPr lang="en-US" sz="2800" dirty="0"/>
              <a:t> и UTC; </a:t>
            </a:r>
            <a:r>
              <a:rPr lang="en-US" sz="2800" dirty="0" err="1"/>
              <a:t>диапазон</a:t>
            </a:r>
            <a:r>
              <a:rPr lang="en-US" sz="2800" dirty="0"/>
              <a:t> </a:t>
            </a:r>
            <a:r>
              <a:rPr lang="en-US" sz="2800" dirty="0" err="1"/>
              <a:t>значений</a:t>
            </a:r>
            <a:r>
              <a:rPr lang="en-US" sz="2800" dirty="0"/>
              <a:t>: [-</a:t>
            </a:r>
            <a:r>
              <a:rPr lang="en-US" sz="2800" dirty="0" err="1"/>
              <a:t>timedelta</a:t>
            </a:r>
            <a:r>
              <a:rPr lang="en-US" sz="2800" dirty="0"/>
              <a:t>(hours=24); </a:t>
            </a:r>
            <a:r>
              <a:rPr lang="en-US" sz="2800" dirty="0" err="1"/>
              <a:t>timedelta</a:t>
            </a:r>
            <a:r>
              <a:rPr lang="en-US" sz="2800" dirty="0"/>
              <a:t>(hours=24)];</a:t>
            </a:r>
          </a:p>
          <a:p>
            <a:endParaRPr lang="en-US" sz="2800" dirty="0"/>
          </a:p>
          <a:p>
            <a:r>
              <a:rPr lang="en-US" sz="2800" b="1" dirty="0"/>
              <a:t>name (</a:t>
            </a:r>
            <a:r>
              <a:rPr lang="en-US" sz="2800" b="1" dirty="0" err="1"/>
              <a:t>str</a:t>
            </a:r>
            <a:r>
              <a:rPr lang="en-US" sz="2800" b="1" dirty="0"/>
              <a:t>) </a:t>
            </a:r>
            <a:r>
              <a:rPr lang="en-US" sz="2800" dirty="0"/>
              <a:t>– </a:t>
            </a:r>
            <a:r>
              <a:rPr lang="en-US" sz="2800" dirty="0" err="1"/>
              <a:t>наименование</a:t>
            </a:r>
            <a:r>
              <a:rPr lang="en-US" sz="2800" dirty="0"/>
              <a:t> </a:t>
            </a:r>
            <a:r>
              <a:rPr lang="en-US" sz="2800" dirty="0" err="1"/>
              <a:t>временной</a:t>
            </a:r>
            <a:r>
              <a:rPr lang="en-US" sz="2800" dirty="0"/>
              <a:t> </a:t>
            </a:r>
            <a:r>
              <a:rPr lang="en-US" sz="2800" dirty="0" err="1"/>
              <a:t>зоны</a:t>
            </a:r>
            <a:r>
              <a:rPr lang="en-US" sz="2800" dirty="0"/>
              <a:t> (</a:t>
            </a:r>
            <a:r>
              <a:rPr lang="en-US" sz="2800" dirty="0" err="1"/>
              <a:t>необязательный</a:t>
            </a:r>
            <a:r>
              <a:rPr lang="en-US" sz="2800" dirty="0"/>
              <a:t> </a:t>
            </a:r>
            <a:r>
              <a:rPr lang="en-US" sz="2800" dirty="0" err="1"/>
              <a:t>аргумент</a:t>
            </a:r>
            <a:r>
              <a:rPr lang="en-US" sz="2800" dirty="0"/>
              <a:t>); </a:t>
            </a:r>
            <a:r>
              <a:rPr lang="en-US" sz="2800" dirty="0" err="1"/>
              <a:t>по</a:t>
            </a:r>
            <a:r>
              <a:rPr lang="en-US" sz="2800" dirty="0"/>
              <a:t> </a:t>
            </a:r>
            <a:r>
              <a:rPr lang="en-US" sz="2800" dirty="0" err="1"/>
              <a:t>умолчанию</a:t>
            </a:r>
            <a:r>
              <a:rPr lang="en-US" sz="2800" dirty="0"/>
              <a:t> - ‘</a:t>
            </a:r>
            <a:r>
              <a:rPr lang="en-US" sz="2800" dirty="0" err="1"/>
              <a:t>UTCsHH:MM</a:t>
            </a:r>
            <a:r>
              <a:rPr lang="en-US" sz="2800" dirty="0"/>
              <a:t>’.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4924" y="4954844"/>
            <a:ext cx="11615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Поле</a:t>
            </a:r>
            <a:r>
              <a:rPr lang="en-US" sz="2800" dirty="0"/>
              <a:t> </a:t>
            </a:r>
            <a:r>
              <a:rPr lang="en-US" sz="2800" b="1" dirty="0" err="1"/>
              <a:t>utc</a:t>
            </a:r>
            <a:r>
              <a:rPr lang="en-US" sz="2800" dirty="0"/>
              <a:t> - </a:t>
            </a:r>
            <a:r>
              <a:rPr lang="en-US" sz="2800" dirty="0" err="1"/>
              <a:t>Возвращает</a:t>
            </a:r>
            <a:r>
              <a:rPr lang="en-US" sz="2800" dirty="0"/>
              <a:t> </a:t>
            </a:r>
            <a:r>
              <a:rPr lang="en-US" sz="2800" dirty="0" err="1"/>
              <a:t>отклонение</a:t>
            </a:r>
            <a:r>
              <a:rPr lang="en-US" sz="2800" dirty="0"/>
              <a:t> </a:t>
            </a:r>
            <a:r>
              <a:rPr lang="en-US" sz="2800" dirty="0" err="1"/>
              <a:t>местного</a:t>
            </a:r>
            <a:r>
              <a:rPr lang="en-US" sz="2800" dirty="0"/>
              <a:t> </a:t>
            </a:r>
            <a:r>
              <a:rPr lang="en-US" sz="2800" dirty="0" err="1"/>
              <a:t>времени</a:t>
            </a:r>
            <a:r>
              <a:rPr lang="en-US" sz="2800" dirty="0"/>
              <a:t> </a:t>
            </a:r>
            <a:r>
              <a:rPr lang="en-US" sz="2800" dirty="0" err="1"/>
              <a:t>от</a:t>
            </a:r>
            <a:r>
              <a:rPr lang="en-US" sz="2800" dirty="0"/>
              <a:t> UTC (в </a:t>
            </a:r>
            <a:r>
              <a:rPr lang="en-US" sz="2800" dirty="0" err="1"/>
              <a:t>минутах</a:t>
            </a:r>
            <a:r>
              <a:rPr lang="en-US" sz="2800" dirty="0"/>
              <a:t>), с </a:t>
            </a:r>
            <a:r>
              <a:rPr lang="en-US" sz="2800" dirty="0" err="1"/>
              <a:t>учетом</a:t>
            </a:r>
            <a:r>
              <a:rPr lang="en-US" sz="2800" dirty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часового</a:t>
            </a:r>
            <a:r>
              <a:rPr lang="en-US" sz="2800" dirty="0"/>
              <a:t> </a:t>
            </a:r>
            <a:r>
              <a:rPr lang="en-US" sz="2800" dirty="0" err="1"/>
              <a:t>пояса</a:t>
            </a:r>
            <a:r>
              <a:rPr lang="en-US" sz="2800" dirty="0"/>
              <a:t>, </a:t>
            </a:r>
            <a:r>
              <a:rPr lang="en-US" sz="2800" dirty="0" err="1"/>
              <a:t>так</a:t>
            </a:r>
            <a:r>
              <a:rPr lang="en-US" sz="2800" dirty="0"/>
              <a:t> и </a:t>
            </a:r>
            <a:r>
              <a:rPr lang="en-US" sz="2800" dirty="0" err="1"/>
              <a:t>летнего</a:t>
            </a:r>
            <a:r>
              <a:rPr lang="en-US" sz="2800" dirty="0"/>
              <a:t>/</a:t>
            </a:r>
            <a:r>
              <a:rPr lang="en-US" sz="2800" dirty="0" err="1"/>
              <a:t>зимнего</a:t>
            </a:r>
            <a:r>
              <a:rPr lang="en-US" sz="2800" dirty="0"/>
              <a:t> </a:t>
            </a:r>
            <a:r>
              <a:rPr lang="en-US" sz="2800" dirty="0" err="1"/>
              <a:t>времени</a:t>
            </a:r>
            <a:r>
              <a:rPr lang="en-US" sz="2800" dirty="0"/>
              <a:t>. </a:t>
            </a:r>
            <a:r>
              <a:rPr lang="en-US" sz="2800" dirty="0" err="1"/>
              <a:t>Если</a:t>
            </a:r>
            <a:r>
              <a:rPr lang="en-US" sz="2800" dirty="0"/>
              <a:t> </a:t>
            </a:r>
            <a:r>
              <a:rPr lang="en-US" sz="2800" dirty="0" err="1"/>
              <a:t>отклонение</a:t>
            </a:r>
            <a:r>
              <a:rPr lang="en-US" sz="2800" dirty="0"/>
              <a:t>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известно</a:t>
            </a:r>
            <a:r>
              <a:rPr lang="en-US" sz="2800" dirty="0"/>
              <a:t>, </a:t>
            </a:r>
            <a:r>
              <a:rPr lang="en-US" sz="2800" dirty="0" err="1"/>
              <a:t>должен</a:t>
            </a:r>
            <a:r>
              <a:rPr lang="en-US" sz="2800" dirty="0"/>
              <a:t> </a:t>
            </a:r>
            <a:r>
              <a:rPr lang="en-US" sz="2800" dirty="0" err="1"/>
              <a:t>возвращать</a:t>
            </a:r>
            <a:r>
              <a:rPr lang="en-US" sz="2800" dirty="0"/>
              <a:t> None.</a:t>
            </a:r>
          </a:p>
        </p:txBody>
      </p:sp>
    </p:spTree>
    <p:extLst>
      <p:ext uri="{BB962C8B-B14F-4D97-AF65-F5344CB8AC3E}">
        <p14:creationId xmlns:p14="http://schemas.microsoft.com/office/powerpoint/2010/main" val="33274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err="1" smtClean="0"/>
              <a:t>datetime</a:t>
            </a:r>
            <a:r>
              <a:rPr lang="ru-RU" dirty="0" smtClean="0"/>
              <a:t> – класс </a:t>
            </a:r>
            <a:r>
              <a:rPr lang="en-US" dirty="0" err="1" smtClean="0"/>
              <a:t>timezone</a:t>
            </a:r>
            <a:r>
              <a:rPr lang="ru-RU" dirty="0" smtClean="0"/>
              <a:t> - методы</a:t>
            </a:r>
            <a:endParaRPr lang="ru-RU" sz="2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75511"/>
              </p:ext>
            </p:extLst>
          </p:nvPr>
        </p:nvGraphicFramePr>
        <p:xfrm>
          <a:off x="485832" y="1788313"/>
          <a:ext cx="10254212" cy="31959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5694">
                  <a:extLst>
                    <a:ext uri="{9D8B030D-6E8A-4147-A177-3AD203B41FA5}">
                      <a16:colId xmlns="" xmlns:a16="http://schemas.microsoft.com/office/drawing/2014/main" val="3797984411"/>
                    </a:ext>
                  </a:extLst>
                </a:gridCol>
                <a:gridCol w="7668518">
                  <a:extLst>
                    <a:ext uri="{9D8B030D-6E8A-4147-A177-3AD203B41FA5}">
                      <a16:colId xmlns="" xmlns:a16="http://schemas.microsoft.com/office/drawing/2014/main" val="4093584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None.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767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наименование временной зоны или строку ‘UTCsHH:MM’, если наименование не было задано.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3289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fromutc(dt)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дату/время со сдвигом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аргумент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должен быть «осведомленным»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-объектом.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8996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smtClean="0"/>
              <a:t>locale</a:t>
            </a:r>
            <a:endParaRPr lang="ru-RU" sz="2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92013"/>
              </p:ext>
            </p:extLst>
          </p:nvPr>
        </p:nvGraphicFramePr>
        <p:xfrm>
          <a:off x="108066" y="2453331"/>
          <a:ext cx="11962014" cy="4109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0907">
                  <a:extLst>
                    <a:ext uri="{9D8B030D-6E8A-4147-A177-3AD203B41FA5}">
                      <a16:colId xmlns="" xmlns:a16="http://schemas.microsoft.com/office/drawing/2014/main" val="3797984411"/>
                    </a:ext>
                  </a:extLst>
                </a:gridCol>
                <a:gridCol w="8261107">
                  <a:extLst>
                    <a:ext uri="{9D8B030D-6E8A-4147-A177-3AD203B41FA5}">
                      <a16:colId xmlns="" xmlns:a16="http://schemas.microsoft.com/office/drawing/2014/main" val="4093584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latin typeface="+mn-lt"/>
                        </a:rPr>
                        <a:t>locale.setlocale</a:t>
                      </a:r>
                      <a:r>
                        <a:rPr lang="ru-RU" sz="2800" b="0" dirty="0" smtClean="0">
                          <a:latin typeface="+mn-lt"/>
                        </a:rPr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locale=None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Устанавливает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категории </a:t>
                      </a:r>
                      <a:r>
                        <a:rPr lang="ru-RU" sz="2800" b="0" dirty="0" err="1" smtClean="0">
                          <a:effectLst/>
                          <a:latin typeface="+mn-lt"/>
                        </a:rPr>
                        <a:t>category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значение </a:t>
                      </a:r>
                      <a:r>
                        <a:rPr lang="ru-RU" sz="2800" b="0" dirty="0" err="1" smtClean="0">
                          <a:effectLst/>
                          <a:latin typeface="+mn-lt"/>
                        </a:rPr>
                        <a:t>locale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оно не равно </a:t>
                      </a:r>
                      <a:r>
                        <a:rPr lang="ru-RU" sz="2800" b="0" dirty="0" err="1" smtClean="0">
                          <a:effectLst/>
                          <a:latin typeface="+mn-lt"/>
                        </a:rPr>
                        <a:t>None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качестве категории может использоваться любое предопределенное значение, например </a:t>
                      </a:r>
                      <a:r>
                        <a:rPr lang="ru-RU" sz="2800" b="0" dirty="0" err="1" smtClean="0">
                          <a:effectLst/>
                          <a:latin typeface="+mn-lt"/>
                        </a:rPr>
                        <a:t>locale.LC_ALL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(все настройки), </a:t>
                      </a:r>
                      <a:r>
                        <a:rPr lang="ru-RU" sz="2800" b="0" dirty="0" err="1" smtClean="0">
                          <a:effectLst/>
                          <a:latin typeface="+mn-lt"/>
                        </a:rPr>
                        <a:t>locale.LC_TIME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(настройки отображения времени) и т.д.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767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latin typeface="+mn-lt"/>
                        </a:rPr>
                        <a:t>locale.getlocale</a:t>
                      </a:r>
                      <a:r>
                        <a:rPr lang="ru-RU" sz="2800" b="0" dirty="0" smtClean="0">
                          <a:latin typeface="+mn-lt"/>
                        </a:rPr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category=LC_CTYPE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текущую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заданной категории.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32897384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8066" y="1118298"/>
            <a:ext cx="11837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предоставляет доступ к набору </a:t>
            </a:r>
            <a:r>
              <a:rPr lang="ru-RU" sz="2800" dirty="0" err="1"/>
              <a:t>локалей</a:t>
            </a:r>
            <a:r>
              <a:rPr lang="ru-RU" sz="2800" dirty="0"/>
              <a:t> и </a:t>
            </a:r>
            <a:r>
              <a:rPr lang="ru-RU" sz="2800" dirty="0" smtClean="0"/>
              <a:t>позволяет </a:t>
            </a:r>
            <a:r>
              <a:rPr lang="ru-RU" sz="2800" dirty="0"/>
              <a:t>взаимодействовать с национальными особенностями системы (языковыми, культурными и т.д.).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1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2347" y="1958779"/>
            <a:ext cx="11137652" cy="1882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800" dirty="0" smtClean="0"/>
              <a:t>2.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Стандартная библиотека (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Standard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Library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Модули и пакеты, написанные на Python, предоставляющие расширенные возможности, например,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hlinkClick r:id="rId3" tooltip="json"/>
              </a:rPr>
              <a:t>json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или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hlinkClick r:id="rId4" tooltip="os"/>
              </a:rPr>
              <a:t>os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0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smtClean="0"/>
              <a:t>locale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9" y="1278926"/>
            <a:ext cx="2452729" cy="110682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2" y="3013307"/>
            <a:ext cx="6633332" cy="3053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273161" y="4466305"/>
            <a:ext cx="231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# ru_RU.utf8 </a:t>
            </a:r>
            <a:r>
              <a:rPr lang="ru-RU" dirty="0"/>
              <a:t>для </a:t>
            </a:r>
            <a:r>
              <a:rPr lang="en-US" dirty="0"/>
              <a:t>Unix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332119" y="5272640"/>
            <a:ext cx="196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C.UTF-8 </a:t>
            </a:r>
            <a:r>
              <a:rPr lang="ru-RU" dirty="0"/>
              <a:t>для </a:t>
            </a:r>
            <a:r>
              <a:rPr lang="en-US" dirty="0"/>
              <a:t>Unix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65778" y="1176036"/>
            <a:ext cx="7879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Доступные </a:t>
            </a:r>
            <a:r>
              <a:rPr lang="ru-RU" sz="2000" dirty="0" err="1"/>
              <a:t>локали</a:t>
            </a:r>
            <a:r>
              <a:rPr lang="ru-RU" sz="2000" dirty="0"/>
              <a:t>: </a:t>
            </a:r>
            <a:endParaRPr lang="ru-RU" sz="2000" dirty="0" smtClean="0"/>
          </a:p>
          <a:p>
            <a:r>
              <a:rPr lang="ru-RU" sz="2000" dirty="0" smtClean="0"/>
              <a:t># </a:t>
            </a:r>
            <a:r>
              <a:rPr lang="ru-RU" sz="2000" dirty="0"/>
              <a:t>- </a:t>
            </a:r>
            <a:r>
              <a:rPr lang="ru-RU" sz="2000" dirty="0" err="1"/>
              <a:t>Windows</a:t>
            </a:r>
            <a:r>
              <a:rPr lang="ru-RU" sz="2000" dirty="0"/>
              <a:t>: https://msdn.microsoft.com/en-us/goglobal/bb895996.aspx </a:t>
            </a:r>
          </a:p>
          <a:p>
            <a:r>
              <a:rPr lang="ru-RU" sz="2000" dirty="0"/>
              <a:t># - </a:t>
            </a:r>
            <a:r>
              <a:rPr lang="ru-RU" sz="2000" dirty="0" err="1"/>
              <a:t>Unix</a:t>
            </a:r>
            <a:r>
              <a:rPr lang="ru-RU" sz="2000" dirty="0"/>
              <a:t>: команда $</a:t>
            </a:r>
            <a:r>
              <a:rPr lang="ru-RU" sz="2000" dirty="0" err="1"/>
              <a:t>locale</a:t>
            </a:r>
            <a:r>
              <a:rPr lang="ru-RU" sz="2000" dirty="0"/>
              <a:t> -a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20" y="2508412"/>
            <a:ext cx="4784589" cy="9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/>
              <a:t>calendar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6883" y="1118298"/>
            <a:ext cx="6912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содержит классы для работы с </a:t>
            </a:r>
            <a:r>
              <a:rPr lang="ru-RU" sz="2800" dirty="0" smtClean="0"/>
              <a:t>календарем: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55592"/>
              </p:ext>
            </p:extLst>
          </p:nvPr>
        </p:nvGraphicFramePr>
        <p:xfrm>
          <a:off x="434931" y="1872061"/>
          <a:ext cx="10813441" cy="414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4108">
                  <a:extLst>
                    <a:ext uri="{9D8B030D-6E8A-4147-A177-3AD203B41FA5}">
                      <a16:colId xmlns="" xmlns:a16="http://schemas.microsoft.com/office/drawing/2014/main" val="2016721585"/>
                    </a:ext>
                  </a:extLst>
                </a:gridCol>
                <a:gridCol w="6709333">
                  <a:extLst>
                    <a:ext uri="{9D8B030D-6E8A-4147-A177-3AD203B41FA5}">
                      <a16:colId xmlns="" xmlns:a16="http://schemas.microsoft.com/office/drawing/2014/main" val="164151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>
                          <a:effectLst/>
                        </a:rPr>
                        <a:t>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Базовый класс для создания календарей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8476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TextCalendar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текстовом виде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15091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>
                          <a:effectLst/>
                        </a:rPr>
                        <a:t>LocaleTextCalendar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текстовом виде с учетом </a:t>
                      </a:r>
                      <a:r>
                        <a:rPr lang="ru-RU" sz="2800" u="none" strike="noStrike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локали</a:t>
                      </a:r>
                      <a:endParaRPr lang="ru-RU" sz="280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7080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>
                          <a:effectLst/>
                        </a:rPr>
                        <a:t>HTMLCalendar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HTML-формате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8808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LocaleHTMLCalendar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 для создания календарей в HTML-формате с учетом </a:t>
                      </a:r>
                      <a:r>
                        <a:rPr lang="ru-RU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локали</a:t>
                      </a:r>
                      <a:endParaRPr lang="ru-RU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62761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/>
              <a:t>calendar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" y="1255674"/>
            <a:ext cx="5693465" cy="3416079"/>
          </a:xfrm>
          <a:prstGeom prst="rect">
            <a:avLst/>
          </a:prstGeom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1" y="1720482"/>
            <a:ext cx="3473220" cy="30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smtClean="0"/>
              <a:t>time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3236" y="1118298"/>
            <a:ext cx="1058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содержит функции для работы с временем. Большинство функций является аналогом соответствующих функция языка Си (синтаксис и возможности могут различаться в зависимости от используемой платформы).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29197"/>
              </p:ext>
            </p:extLst>
          </p:nvPr>
        </p:nvGraphicFramePr>
        <p:xfrm>
          <a:off x="128385" y="2934180"/>
          <a:ext cx="11401367" cy="365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4771">
                  <a:extLst>
                    <a:ext uri="{9D8B030D-6E8A-4147-A177-3AD203B41FA5}">
                      <a16:colId xmlns="" xmlns:a16="http://schemas.microsoft.com/office/drawing/2014/main" val="1753675580"/>
                    </a:ext>
                  </a:extLst>
                </a:gridCol>
                <a:gridCol w="8096596">
                  <a:extLst>
                    <a:ext uri="{9D8B030D-6E8A-4147-A177-3AD203B41FA5}">
                      <a16:colId xmlns="" xmlns:a16="http://schemas.microsoft.com/office/drawing/2014/main" val="1330112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time.ctime([seconds])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строку, содержащую время по истечении seconds секунд с момента начала эпохи.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09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time.perf_counter()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доли секунды с момента начала работы ОС. Может использоваться для измерения достаточно малого промежутка времени.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3823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time.sleep(seconds)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Приостанавливает поток выполнения программы на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секунд (аргумент может быть вещественным - долей секунды).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75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модуль </a:t>
            </a:r>
            <a:r>
              <a:rPr lang="en-US" dirty="0" smtClean="0"/>
              <a:t>time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" y="1047287"/>
            <a:ext cx="11528977" cy="506256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30" y="3480345"/>
            <a:ext cx="5668574" cy="32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980901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пакет </a:t>
            </a:r>
            <a:r>
              <a:rPr lang="en-US" dirty="0" err="1" smtClean="0"/>
              <a:t>pytz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6487" y="2607209"/>
            <a:ext cx="120783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# Список идентификаторов находится в </a:t>
            </a:r>
            <a:r>
              <a:rPr lang="en-US" sz="2400" dirty="0" err="1"/>
              <a:t>pytz.all_timezones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common_timezones</a:t>
            </a:r>
            <a:endParaRPr lang="en-US" sz="2400" dirty="0"/>
          </a:p>
          <a:p>
            <a:r>
              <a:rPr lang="en-US" sz="2400" dirty="0"/>
              <a:t># for </a:t>
            </a:r>
            <a:r>
              <a:rPr lang="en-US" sz="2400" dirty="0" err="1"/>
              <a:t>tz</a:t>
            </a:r>
            <a:r>
              <a:rPr lang="en-US" sz="2400" dirty="0"/>
              <a:t> in </a:t>
            </a:r>
            <a:r>
              <a:rPr lang="en-US" sz="2400" dirty="0" err="1"/>
              <a:t>pytz.all_timezones</a:t>
            </a:r>
            <a:r>
              <a:rPr lang="en-US" sz="2400" dirty="0"/>
              <a:t>:</a:t>
            </a:r>
          </a:p>
          <a:p>
            <a:r>
              <a:rPr lang="en-US" sz="2400" dirty="0"/>
              <a:t>#     print(</a:t>
            </a:r>
            <a:r>
              <a:rPr lang="en-US" sz="2400" dirty="0" err="1"/>
              <a:t>tz</a:t>
            </a:r>
            <a:r>
              <a:rPr lang="en-US" sz="2400" dirty="0"/>
              <a:t>)</a:t>
            </a:r>
          </a:p>
          <a:p>
            <a:r>
              <a:rPr lang="en-US" sz="2400" dirty="0"/>
              <a:t># print(</a:t>
            </a:r>
            <a:r>
              <a:rPr lang="en-US" sz="2400" dirty="0" err="1"/>
              <a:t>pytz.common_timezones</a:t>
            </a:r>
            <a:r>
              <a:rPr lang="en-US" sz="2400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6487" y="1052590"/>
            <a:ext cx="112083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содержит данные о всех временных зонах согласно </a:t>
            </a:r>
            <a:r>
              <a:rPr lang="ru-RU" sz="2800" dirty="0">
                <a:solidFill>
                  <a:srgbClr val="067A34"/>
                </a:solidFill>
                <a:latin typeface="Lato" panose="020F0502020204030203" pitchFamily="34" charset="0"/>
                <a:hlinkClick r:id="rId3"/>
              </a:rPr>
              <a:t>базе данных часовых поясов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7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980901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пакет </a:t>
            </a:r>
            <a:r>
              <a:rPr lang="en-US" dirty="0" err="1" smtClean="0"/>
              <a:t>pytz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3" y="689957"/>
            <a:ext cx="11987804" cy="6001788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61" y="930146"/>
            <a:ext cx="5798296" cy="1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1098686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ru-RU" dirty="0" smtClean="0"/>
              <a:t>пакет </a:t>
            </a:r>
            <a:r>
              <a:rPr lang="en-US" dirty="0" err="1">
                <a:solidFill>
                  <a:schemeClr val="tx1"/>
                </a:solidFill>
              </a:rPr>
              <a:t>zoneinfo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5" y="978759"/>
            <a:ext cx="11757603" cy="47327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5849035"/>
            <a:ext cx="10761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Datetime</a:t>
            </a:r>
            <a:r>
              <a:rPr lang="en-US" sz="2400" dirty="0"/>
              <a:t>: 2022-06-04 00:00:00-04:00, </a:t>
            </a:r>
            <a:r>
              <a:rPr lang="en-US" sz="2400" dirty="0" err="1"/>
              <a:t>Timezone</a:t>
            </a:r>
            <a:r>
              <a:rPr lang="en-US" sz="2400" dirty="0"/>
              <a:t>: EDT, TZ Info: America/</a:t>
            </a:r>
            <a:r>
              <a:rPr lang="en-US" sz="2400" dirty="0" err="1"/>
              <a:t>New_York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01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/>
              <a:t>Платформа и операционная система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78193"/>
              </p:ext>
            </p:extLst>
          </p:nvPr>
        </p:nvGraphicFramePr>
        <p:xfrm>
          <a:off x="169947" y="1484436"/>
          <a:ext cx="11754830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8957">
                  <a:extLst>
                    <a:ext uri="{9D8B030D-6E8A-4147-A177-3AD203B41FA5}">
                      <a16:colId xmlns="" xmlns:a16="http://schemas.microsoft.com/office/drawing/2014/main" val="1961690123"/>
                    </a:ext>
                  </a:extLst>
                </a:gridCol>
                <a:gridCol w="10045873">
                  <a:extLst>
                    <a:ext uri="{9D8B030D-6E8A-4147-A177-3AD203B41FA5}">
                      <a16:colId xmlns="" xmlns:a16="http://schemas.microsoft.com/office/drawing/2014/main" val="364366179"/>
                    </a:ext>
                  </a:extLst>
                </a:gridCol>
              </a:tblGrid>
              <a:tr h="601148">
                <a:tc>
                  <a:txBody>
                    <a:bodyPr/>
                    <a:lstStyle/>
                    <a:p>
                      <a:pPr algn="just"/>
                      <a:r>
                        <a:rPr lang="ru-RU" sz="2400" b="1">
                          <a:effectLst/>
                        </a:rPr>
                        <a:t>Модуль / Пакет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>
                          <a:effectLst/>
                        </a:rPr>
                        <a:t>Описание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42664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sys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Переменные и функции, которые используются/взаимодействуют с интерпретатором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896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platform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Низкоуровневая информация о платформе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57292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os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Унифицированный способ доступа к системным функциям для разных платформ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0833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os.path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Функции для работы с именами путей в ОС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76764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shutil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Высокоуровневые операции с файлами (копирование, удаление и др.)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8260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subprocess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Запуск процессов, присоединение к потокам их ввода/вывода и получение кодов возврата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92109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8"/>
                        </a:rPr>
                        <a:t>glob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Поиск путей по заданной маске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841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055151" cy="839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Стандартная библиотека </a:t>
            </a:r>
            <a:r>
              <a:rPr lang="ru-RU" sz="4400" dirty="0" smtClean="0"/>
              <a:t>Python</a:t>
            </a:r>
            <a:r>
              <a:rPr lang="en-US" sz="4400" dirty="0" smtClean="0"/>
              <a:t> - </a:t>
            </a:r>
            <a:r>
              <a:rPr lang="ru-RU" sz="4400" dirty="0"/>
              <a:t>Платформа и операционная система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67286"/>
              </p:ext>
            </p:extLst>
          </p:nvPr>
        </p:nvGraphicFramePr>
        <p:xfrm>
          <a:off x="143013" y="839586"/>
          <a:ext cx="11912138" cy="59353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1604">
                  <a:extLst>
                    <a:ext uri="{9D8B030D-6E8A-4147-A177-3AD203B41FA5}">
                      <a16:colId xmlns="" xmlns:a16="http://schemas.microsoft.com/office/drawing/2014/main" val="1961690123"/>
                    </a:ext>
                  </a:extLst>
                </a:gridCol>
                <a:gridCol w="8770534">
                  <a:extLst>
                    <a:ext uri="{9D8B030D-6E8A-4147-A177-3AD203B41FA5}">
                      <a16:colId xmlns="" xmlns:a16="http://schemas.microsoft.com/office/drawing/2014/main" val="364366179"/>
                    </a:ext>
                  </a:extLst>
                </a:gridCol>
              </a:tblGrid>
              <a:tr h="601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platform.machine()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машины, например, 'i386'. Если определить не возможно, возвращается пустая строка.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64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platform.node()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сетевое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машины. Если определить не возможно, возвращается пустая строка.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896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platform.platform(aliased=0, terse=0)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платформы в «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человекочитаемом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» виде, например: 'Windows-10-10.0.14393-SP0'.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292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platform.processor()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процессора, например: 'Intel64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58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Stepping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GenuineIntel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833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platform.system()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операционной системы, например: 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764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platform.version()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версию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операционной системы, например: '10.0.14393'.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260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platform.uname()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именованный 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кортеж из результатов вызова функций: 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processor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2109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8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 и пакеты - классификация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275" y="897864"/>
            <a:ext cx="1065554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3.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Сторонние (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3rd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Party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Модули и пакеты, которые не входят в дистрибутив Python, и могут быть установлены из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hlinkClick r:id="rId3"/>
              </a:rPr>
              <a:t>каталога пакетов Python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(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PyPI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Python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Package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Index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более 90.000 пакетов) с помощью утилиты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pip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 smtClean="0"/>
              <a:t>python </a:t>
            </a:r>
            <a:r>
              <a:rPr lang="en-US" sz="2800" i="1" dirty="0"/>
              <a:t>-m pip install -U pip</a:t>
            </a:r>
            <a:endParaRPr kumimoji="0" lang="ru-RU" altLang="ru-RU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" y="3144633"/>
            <a:ext cx="12167607" cy="35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7828" y="2044622"/>
            <a:ext cx="117375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Регулярные выражения (англ. </a:t>
            </a:r>
            <a:r>
              <a:rPr lang="ru-RU" sz="2800" dirty="0" err="1"/>
              <a:t>Regular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это компактная форма записи (шаблон, маска или паттерн) представления о коллекции строк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Используются для</a:t>
            </a:r>
            <a:r>
              <a:rPr lang="en-US" sz="2800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проверки соответствия текста критериям,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поиска подстрок,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замены по шаблону</a:t>
            </a:r>
            <a:r>
              <a:rPr lang="en-US" sz="2800" dirty="0" smtClean="0"/>
              <a:t> </a:t>
            </a:r>
            <a:r>
              <a:rPr lang="ru-RU" sz="2800" dirty="0"/>
              <a:t>на указанную строку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разбиения строк по точкам совпадения с шаблоном.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4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7829" y="2044622"/>
            <a:ext cx="102728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404040"/>
                </a:solidFill>
              </a:rPr>
              <a:t>Регулярные выражения являются строкой-шаблоном для поиска, определяются с помощью мини-языка и могут содержать</a:t>
            </a:r>
            <a:r>
              <a:rPr lang="ru-RU" sz="2800" dirty="0" smtClean="0">
                <a:solidFill>
                  <a:srgbClr val="404040"/>
                </a:solidFill>
              </a:rPr>
              <a:t>:</a:t>
            </a:r>
          </a:p>
          <a:p>
            <a:pPr algn="just"/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Флаги.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Символы и классы символов.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Квантификаторы.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Группировка и выбор.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Проверка границ (привязки).</a:t>
            </a:r>
            <a:endParaRPr lang="ru-RU" sz="28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7829" y="5851338"/>
            <a:ext cx="1183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конструктор выражений (например, </a:t>
            </a:r>
            <a:r>
              <a:rPr lang="ru-RU" sz="2800" dirty="0" smtClean="0"/>
              <a:t>онлайн-сервис</a:t>
            </a:r>
            <a:r>
              <a:rPr lang="ru-RU" sz="2800" dirty="0"/>
              <a:t> </a:t>
            </a:r>
            <a:r>
              <a:rPr lang="ru-RU" sz="2800" dirty="0">
                <a:hlinkClick r:id="rId3"/>
              </a:rPr>
              <a:t>https://regex101.com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4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флаги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376" y="1430033"/>
            <a:ext cx="12075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Флаги не входят непосредственно в регулярное выражение, однако расширяют его функции. Типичные флаги </a:t>
            </a:r>
            <a:r>
              <a:rPr lang="ru-RU" sz="2800" dirty="0" smtClean="0"/>
              <a:t>: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'g' - глобальный поиск (обрабатываются все совпадения с шаблоном поиска);</a:t>
            </a:r>
          </a:p>
          <a:p>
            <a:r>
              <a:rPr lang="ru-RU" sz="2800" dirty="0" smtClean="0"/>
              <a:t>'i</a:t>
            </a:r>
            <a:r>
              <a:rPr lang="ru-RU" sz="2800" dirty="0"/>
              <a:t>' - регистр букв не имеет значения (по умолчанию любой поиск </a:t>
            </a:r>
            <a:r>
              <a:rPr lang="ru-RU" sz="2800" dirty="0" err="1"/>
              <a:t>регистрозависим</a:t>
            </a:r>
            <a:r>
              <a:rPr lang="ru-RU" sz="2800" dirty="0"/>
              <a:t>);</a:t>
            </a:r>
          </a:p>
          <a:p>
            <a:r>
              <a:rPr lang="ru-RU" sz="2800" dirty="0" smtClean="0"/>
              <a:t>'m</a:t>
            </a:r>
            <a:r>
              <a:rPr lang="ru-RU" sz="2800" dirty="0"/>
              <a:t>' - многострочный поиск;</a:t>
            </a:r>
          </a:p>
          <a:p>
            <a:r>
              <a:rPr lang="ru-RU" sz="2800" dirty="0" smtClean="0"/>
              <a:t>и </a:t>
            </a:r>
            <a:r>
              <a:rPr lang="ru-RU" sz="2800" dirty="0"/>
              <a:t>др.</a:t>
            </a:r>
          </a:p>
          <a:p>
            <a:endParaRPr lang="ru-RU" sz="2800" dirty="0"/>
          </a:p>
          <a:p>
            <a:r>
              <a:rPr lang="ru-RU" sz="2800" dirty="0"/>
              <a:t>Флаг указывается после паттерна, например: '/[0-9]/m'.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68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</a:t>
            </a:r>
            <a:r>
              <a:rPr lang="ru-RU" dirty="0" smtClean="0">
                <a:solidFill>
                  <a:srgbClr val="404040"/>
                </a:solidFill>
              </a:rPr>
              <a:t>символы </a:t>
            </a:r>
            <a:r>
              <a:rPr lang="ru-RU" dirty="0">
                <a:solidFill>
                  <a:srgbClr val="404040"/>
                </a:solidFill>
              </a:rPr>
              <a:t>и классы символов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069" y="2413338"/>
            <a:ext cx="114050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 специальным символам (также символам-джокерам или символам подстановки) относятся:</a:t>
            </a:r>
          </a:p>
          <a:p>
            <a:endParaRPr lang="ru-RU" sz="2800" dirty="0"/>
          </a:p>
          <a:p>
            <a:r>
              <a:rPr lang="ru-RU" sz="2800" dirty="0"/>
              <a:t>\ . ~ $ ? + * { } [ ] ( ) </a:t>
            </a:r>
            <a:r>
              <a:rPr lang="ru-RU" sz="2800" dirty="0" smtClean="0"/>
              <a:t>|</a:t>
            </a:r>
          </a:p>
          <a:p>
            <a:endParaRPr lang="ru-RU" sz="2800" dirty="0"/>
          </a:p>
          <a:p>
            <a:r>
              <a:rPr lang="ru-RU" sz="2800" dirty="0"/>
              <a:t>В пределах регулярных выражений можно также использовать большинство стандартных экранированных последовательностей языка </a:t>
            </a:r>
            <a:r>
              <a:rPr lang="ru-RU" sz="2800" dirty="0" err="1"/>
              <a:t>Python</a:t>
            </a:r>
            <a:r>
              <a:rPr lang="ru-RU" sz="2800" dirty="0"/>
              <a:t>, например, '\n', '\t' и др.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1069" y="1797919"/>
            <a:ext cx="3961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404040"/>
                </a:solidFill>
              </a:rPr>
              <a:t>Поиск символов и строк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</a:t>
            </a:r>
            <a:r>
              <a:rPr lang="ru-RU" dirty="0" smtClean="0">
                <a:solidFill>
                  <a:srgbClr val="404040"/>
                </a:solidFill>
              </a:rPr>
              <a:t>символы </a:t>
            </a:r>
            <a:r>
              <a:rPr lang="ru-RU" dirty="0">
                <a:solidFill>
                  <a:srgbClr val="404040"/>
                </a:solidFill>
              </a:rPr>
              <a:t>и классы символов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690" y="1800144"/>
            <a:ext cx="11405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поиска не конкретной последовательности символов, а некоторого их множества предназначены классы символов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40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</a:t>
            </a:r>
            <a:r>
              <a:rPr lang="ru-RU" sz="2800" b="1" dirty="0" smtClean="0"/>
              <a:t>символов </a:t>
            </a:r>
            <a:r>
              <a:rPr lang="ru-RU" sz="2800" b="1" dirty="0"/>
              <a:t>по соответствию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16542"/>
              </p:ext>
            </p:extLst>
          </p:nvPr>
        </p:nvGraphicFramePr>
        <p:xfrm>
          <a:off x="92287" y="2754251"/>
          <a:ext cx="11870575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1568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8139007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2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группа_символов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любому одиночному символу, входящему в </a:t>
                      </a:r>
                      <a:r>
                        <a:rPr lang="ru-RU" sz="2400" dirty="0" err="1" smtClean="0"/>
                        <a:t>группа_символов</a:t>
                      </a:r>
                      <a:r>
                        <a:rPr lang="ru-RU" sz="2400" dirty="0" smtClean="0"/>
                        <a:t>. По умолчанию при сопоставлении учитывается регистр.</a:t>
                      </a:r>
                    </a:p>
                    <a:p>
                      <a:r>
                        <a:rPr lang="ru-RU" sz="2400" b="1" dirty="0" smtClean="0"/>
                        <a:t>'[</a:t>
                      </a:r>
                      <a:r>
                        <a:rPr lang="ru-RU" sz="2400" b="1" dirty="0" err="1" smtClean="0"/>
                        <a:t>аеёиоуэюя</a:t>
                      </a:r>
                      <a:r>
                        <a:rPr lang="ru-RU" sz="2400" b="1" dirty="0" smtClean="0"/>
                        <a:t>]'   </a:t>
                      </a:r>
                      <a:r>
                        <a:rPr lang="ru-RU" sz="2400" dirty="0" smtClean="0"/>
                        <a:t>- найти все гласные буквы в строке;</a:t>
                      </a:r>
                    </a:p>
                    <a:p>
                      <a:r>
                        <a:rPr lang="ru-RU" sz="2400" b="1" dirty="0" smtClean="0"/>
                        <a:t>'п[</a:t>
                      </a:r>
                      <a:r>
                        <a:rPr lang="ru-RU" sz="2400" b="1" dirty="0" err="1" smtClean="0"/>
                        <a:t>ое</a:t>
                      </a:r>
                      <a:r>
                        <a:rPr lang="ru-RU" sz="2400" b="1" dirty="0" smtClean="0"/>
                        <a:t>]л'   </a:t>
                      </a:r>
                      <a:r>
                        <a:rPr lang="ru-RU" sz="2400" dirty="0" smtClean="0"/>
                        <a:t>- совпадение для слов 'пел' и 'пол', но не найдет слова 'поел' или 'пил'.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 smtClean="0"/>
                        <a:t>[^</a:t>
                      </a:r>
                      <a:r>
                        <a:rPr lang="ru-RU" sz="2800" b="1" dirty="0" err="1" smtClean="0"/>
                        <a:t>группа_символов</a:t>
                      </a:r>
                      <a:r>
                        <a:rPr lang="ru-RU" sz="2800" b="1" dirty="0" smtClean="0"/>
                        <a:t>]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любому одиночному символу, НЕ входящему в </a:t>
                      </a:r>
                      <a:r>
                        <a:rPr lang="ru-RU" sz="2400" dirty="0" err="1" smtClean="0"/>
                        <a:t>группа_символов</a:t>
                      </a:r>
                      <a:r>
                        <a:rPr lang="ru-RU" sz="2400" dirty="0" smtClean="0"/>
                        <a:t>. По умолчанию при сопоставлении учитывается регистр.</a:t>
                      </a:r>
                    </a:p>
                    <a:p>
                      <a:r>
                        <a:rPr lang="ru-RU" sz="2400" b="1" dirty="0" smtClean="0"/>
                        <a:t>'[^</a:t>
                      </a:r>
                      <a:r>
                        <a:rPr lang="ru-RU" sz="2400" b="1" dirty="0" err="1" smtClean="0"/>
                        <a:t>аеёиоуэюя</a:t>
                      </a:r>
                      <a:r>
                        <a:rPr lang="ru-RU" sz="2400" b="1" dirty="0" smtClean="0"/>
                        <a:t>]' </a:t>
                      </a:r>
                      <a:r>
                        <a:rPr lang="ru-RU" sz="2400" dirty="0" smtClean="0"/>
                        <a:t>- все символы в тексте, кроме гласных букв.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22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</a:t>
            </a:r>
            <a:r>
              <a:rPr lang="ru-RU" dirty="0" smtClean="0">
                <a:solidFill>
                  <a:srgbClr val="404040"/>
                </a:solidFill>
              </a:rPr>
              <a:t>символы </a:t>
            </a:r>
            <a:r>
              <a:rPr lang="ru-RU" dirty="0">
                <a:solidFill>
                  <a:srgbClr val="404040"/>
                </a:solidFill>
              </a:rPr>
              <a:t>и классы символов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40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</a:t>
            </a:r>
            <a:r>
              <a:rPr lang="ru-RU" sz="2800" b="1" dirty="0" smtClean="0"/>
              <a:t>символов по соответствию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081"/>
              </p:ext>
            </p:extLst>
          </p:nvPr>
        </p:nvGraphicFramePr>
        <p:xfrm>
          <a:off x="92287" y="1989480"/>
          <a:ext cx="11870575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64818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8105757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[первый-последний]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одному символу в диапазоне от первый до последний.</a:t>
                      </a:r>
                    </a:p>
                    <a:p>
                      <a:r>
                        <a:rPr lang="ru-RU" sz="2800" dirty="0" smtClean="0"/>
                        <a:t>'[0-9]' - все цифры тексте.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 smtClean="0"/>
                        <a:t>.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 smtClean="0"/>
                        <a:t> (точка)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какому-либо одному знаку, кроме '\n'. Для поиска точки необходимо использовать экранирование: '\.'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 найдет в тексте 'мел', 'мул' и т.д.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22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</a:t>
            </a:r>
            <a:r>
              <a:rPr lang="ru-RU" dirty="0" smtClean="0">
                <a:solidFill>
                  <a:srgbClr val="404040"/>
                </a:solidFill>
              </a:rPr>
              <a:t>символы </a:t>
            </a:r>
            <a:r>
              <a:rPr lang="ru-RU" dirty="0">
                <a:solidFill>
                  <a:srgbClr val="404040"/>
                </a:solidFill>
              </a:rPr>
              <a:t>и классы символов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2086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</a:t>
            </a:r>
            <a:r>
              <a:rPr lang="ru-RU" sz="2800" b="1" dirty="0" smtClean="0"/>
              <a:t>символов </a:t>
            </a:r>
            <a:r>
              <a:rPr lang="ru-RU" sz="2800" b="1" dirty="0"/>
              <a:t>о соответствию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19188"/>
              </p:ext>
            </p:extLst>
          </p:nvPr>
        </p:nvGraphicFramePr>
        <p:xfrm>
          <a:off x="92287" y="1989480"/>
          <a:ext cx="11870575" cy="4001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1618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10848957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любому алфавитно-цифровому знаку.</a:t>
                      </a:r>
                    </a:p>
                    <a:p>
                      <a:r>
                        <a:rPr lang="ru-RU" sz="2800" dirty="0" smtClean="0"/>
                        <a:t>'\w1' найдет в тексте '11' или 'я1'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55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символу, НЕ являющимся алфавитно-цифровым знаком.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22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пробельному символу (пробел, табуляция и др.)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1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знаку, НЕ являющемуся пробельным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4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десятичной цифре.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выражение '\d-й' найдет в тексте '1-й' или '2-й'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408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символу, НЕ являющемуся десятичной цифрой.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10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- </a:t>
            </a:r>
            <a:r>
              <a:rPr lang="ru-RU" dirty="0"/>
              <a:t>квантификаторы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88345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</a:t>
            </a:r>
            <a:r>
              <a:rPr lang="ru-RU" sz="2800" b="1" dirty="0" smtClean="0"/>
              <a:t>с указанием количества возможных повторений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60476"/>
              </p:ext>
            </p:extLst>
          </p:nvPr>
        </p:nvGraphicFramePr>
        <p:xfrm>
          <a:off x="124691" y="2845168"/>
          <a:ext cx="6798624" cy="3300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0481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4438143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600" b="1" dirty="0">
                          <a:effectLst/>
                        </a:rPr>
                        <a:t>Квантификатор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b="1" dirty="0">
                          <a:effectLst/>
                        </a:rPr>
                        <a:t>Описание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55698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'*'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Ноль или более совпадений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5822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>
                          <a:effectLst/>
                        </a:rPr>
                        <a:t>'+'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 dirty="0">
                          <a:effectLst/>
                        </a:rPr>
                        <a:t>Одно или больше совпадений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9311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'?'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Ноль или одно совпадение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5354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Совпадение ровно </a:t>
                      </a:r>
                      <a:r>
                        <a:rPr lang="en-US" sz="2600">
                          <a:effectLst/>
                        </a:rPr>
                        <a:t>m </a:t>
                      </a:r>
                      <a:r>
                        <a:rPr lang="ru-RU" sz="2600">
                          <a:effectLst/>
                        </a:rPr>
                        <a:t>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384408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'{m,}'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Совпадение m и более 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83106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'{m, n}'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 dirty="0">
                          <a:effectLst/>
                        </a:rPr>
                        <a:t>Совпадение от m до n 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141501472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4690" y="1891061"/>
            <a:ext cx="76745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записываются после </a:t>
            </a:r>
            <a:r>
              <a:rPr lang="ru-RU" sz="2800" dirty="0" smtClean="0"/>
              <a:t>символа/строки/множества</a:t>
            </a:r>
          </a:p>
          <a:p>
            <a:r>
              <a:rPr lang="ru-RU" sz="2800" dirty="0" smtClean="0"/>
              <a:t>? подключают «ленивый режим»</a:t>
            </a:r>
            <a:endParaRPr lang="en-US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20" y="1154512"/>
            <a:ext cx="2629910" cy="1690656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8" y="2845168"/>
            <a:ext cx="2629910" cy="1910283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0" y="2845168"/>
            <a:ext cx="2334381" cy="1539959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8" y="4931145"/>
            <a:ext cx="2250801" cy="142705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4846296"/>
            <a:ext cx="2334381" cy="1511904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7" y="984365"/>
            <a:ext cx="2266298" cy="13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</a:t>
            </a:r>
            <a:r>
              <a:rPr lang="ru-RU" dirty="0"/>
              <a:t>– </a:t>
            </a:r>
            <a:r>
              <a:rPr lang="ru-RU" dirty="0" smtClean="0"/>
              <a:t>группировка </a:t>
            </a:r>
            <a:r>
              <a:rPr lang="ru-RU" dirty="0"/>
              <a:t>'( )' </a:t>
            </a:r>
            <a:r>
              <a:rPr lang="ru-RU" b="1" dirty="0" smtClean="0"/>
              <a:t>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15645"/>
              </p:ext>
            </p:extLst>
          </p:nvPr>
        </p:nvGraphicFramePr>
        <p:xfrm>
          <a:off x="0" y="4063966"/>
          <a:ext cx="12055151" cy="2621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8549951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 smtClean="0"/>
                        <a:t>'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часть_выражения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1" dirty="0" smtClean="0"/>
                        <a:t>'</a:t>
                      </a:r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800" b="0" dirty="0" smtClean="0">
                          <a:effectLst/>
                        </a:rPr>
                        <a:t>Захватывает соответствующие выражения и присваиваем им нумерацию, начиная с 1.</a:t>
                      </a:r>
                    </a:p>
                    <a:p>
                      <a:pPr algn="just"/>
                      <a:r>
                        <a:rPr lang="ru-RU" sz="2800" b="0" dirty="0" smtClean="0">
                          <a:effectLst/>
                        </a:rPr>
                        <a:t>'</a:t>
                      </a:r>
                      <a:r>
                        <a:rPr lang="ru-RU" sz="2800" b="1" dirty="0" smtClean="0">
                          <a:effectLst/>
                        </a:rPr>
                        <a:t>(\w+)\s+\1' </a:t>
                      </a:r>
                      <a:r>
                        <a:rPr lang="ru-RU" sz="2800" b="0" dirty="0" smtClean="0">
                          <a:effectLst/>
                        </a:rPr>
                        <a:t>- поиск повторяющихся слов, разделенных пробельным символом (пример упрощен); </a:t>
                      </a:r>
                    </a:p>
                    <a:p>
                      <a:pPr algn="just"/>
                      <a:r>
                        <a:rPr lang="ru-RU" sz="2800" b="0" dirty="0" smtClean="0">
                          <a:effectLst/>
                        </a:rPr>
                        <a:t>при этом первое слово будет захвачено в отдельную группу под номером 1</a:t>
                      </a:r>
                      <a:endParaRPr lang="ru-RU" sz="2800" b="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306286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сгруппировать </a:t>
            </a:r>
            <a:r>
              <a:rPr lang="ru-RU" sz="2800" dirty="0"/>
              <a:t>шаблон поиска (группировка) 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ru-RU" sz="2800" dirty="0"/>
              <a:t>его в дальнейшем (группировка с сохранением или захватом</a:t>
            </a:r>
            <a:r>
              <a:rPr lang="ru-RU" sz="2800" dirty="0" smtClean="0"/>
              <a:t>)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Обращение к захваченной группе возможно:</a:t>
            </a:r>
          </a:p>
          <a:p>
            <a:r>
              <a:rPr lang="ru-RU" sz="2800" dirty="0" smtClean="0"/>
              <a:t>по </a:t>
            </a:r>
            <a:r>
              <a:rPr lang="ru-RU" sz="2800" dirty="0"/>
              <a:t>индексу: </a:t>
            </a:r>
            <a:r>
              <a:rPr lang="ru-RU" sz="2800" b="1" dirty="0"/>
              <a:t>'\i'</a:t>
            </a:r>
            <a:r>
              <a:rPr lang="ru-RU" sz="2800" dirty="0"/>
              <a:t>, где i - это порядковый номер группы;</a:t>
            </a:r>
          </a:p>
          <a:p>
            <a:r>
              <a:rPr lang="ru-RU" sz="2800" dirty="0" smtClean="0"/>
              <a:t>по </a:t>
            </a:r>
            <a:r>
              <a:rPr lang="ru-RU" sz="2800" dirty="0"/>
              <a:t>имени: </a:t>
            </a:r>
            <a:r>
              <a:rPr lang="ru-RU" sz="2800" b="1" dirty="0"/>
              <a:t>'\k&lt;Название&gt;'</a:t>
            </a:r>
            <a:r>
              <a:rPr lang="ru-RU" sz="2800" dirty="0"/>
              <a:t>, если группа была </a:t>
            </a:r>
            <a:r>
              <a:rPr lang="ru-RU" sz="2800" dirty="0" err="1"/>
              <a:t>именованой</a:t>
            </a:r>
            <a:r>
              <a:rPr lang="ru-RU" sz="2800" dirty="0"/>
              <a:t>.</a:t>
            </a:r>
            <a:endParaRPr lang="en-US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11" y="2166320"/>
            <a:ext cx="3284440" cy="14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ru-RU" dirty="0" smtClean="0"/>
              <a:t>Python</a:t>
            </a:r>
            <a:r>
              <a:rPr lang="en-US" dirty="0" smtClean="0"/>
              <a:t> - </a:t>
            </a:r>
            <a:r>
              <a:rPr lang="ru-RU" dirty="0" smtClean="0"/>
              <a:t>регулярные выражения </a:t>
            </a:r>
            <a:r>
              <a:rPr lang="ru-RU" dirty="0"/>
              <a:t>– </a:t>
            </a:r>
            <a:r>
              <a:rPr lang="ru-RU" dirty="0" smtClean="0"/>
              <a:t>группировка </a:t>
            </a:r>
            <a:r>
              <a:rPr lang="ru-RU" dirty="0"/>
              <a:t>'( )' </a:t>
            </a:r>
            <a:r>
              <a:rPr lang="ru-RU" b="1" dirty="0" smtClean="0"/>
              <a:t>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27967"/>
              </p:ext>
            </p:extLst>
          </p:nvPr>
        </p:nvGraphicFramePr>
        <p:xfrm>
          <a:off x="116114" y="1634032"/>
          <a:ext cx="11939037" cy="451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18266">
                  <a:extLst>
                    <a:ext uri="{9D8B030D-6E8A-4147-A177-3AD203B41FA5}">
                      <a16:colId xmlns="" xmlns:a16="http://schemas.microsoft.com/office/drawing/2014/main" val="3800547308"/>
                    </a:ext>
                  </a:extLst>
                </a:gridCol>
                <a:gridCol w="7420771">
                  <a:extLst>
                    <a:ext uri="{9D8B030D-6E8A-4147-A177-3AD203B41FA5}">
                      <a16:colId xmlns=""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(?&lt;имя&gt;</a:t>
                      </a:r>
                      <a:r>
                        <a:rPr lang="ru-RU" sz="2800" b="1" i="0" dirty="0" err="1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часть_выражения</a:t>
                      </a:r>
                      <a:r>
                        <a:rPr lang="ru-RU" sz="2800" b="1" i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b="1" dirty="0">
                        <a:effectLst/>
                        <a:latin typeface="+mn-lt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Выделяет соответствующую часть выражения в именованную группу. Именованные группы удобно использовать в длинных или сложных регулярных выражениях.</a:t>
                      </a: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'(?&lt;</a:t>
                      </a:r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&gt;\w+)\s+\k&lt;</a:t>
                      </a:r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 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поиск повторяющихся слов, разделенных пробельным символом (паттерн очень упрощен); при этом первое слово будет захвачен в отдельную группу под именем 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ru-RU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(?:</a:t>
                      </a:r>
                      <a:r>
                        <a:rPr lang="ru-RU" sz="2800" b="1" i="0" dirty="0" err="1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часть_выражения</a:t>
                      </a:r>
                      <a:r>
                        <a:rPr lang="ru-RU" sz="2800" b="1" i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b="1" dirty="0">
                        <a:effectLst/>
                        <a:latin typeface="+mn-lt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невыделяемую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группу (без захвата).</a:t>
                      </a:r>
                    </a:p>
                    <a:p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'(?:\w+)\s'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выполнит в тексте поиск слов, отделенных пробельным символом; при этом слово НЕ будет захвачено в отдельную группу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="" xmlns:a16="http://schemas.microsoft.com/office/drawing/2014/main" val="285287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16745</TotalTime>
  <Words>8892</Words>
  <Application>Microsoft Office PowerPoint</Application>
  <PresentationFormat>Широкоэкранный</PresentationFormat>
  <Paragraphs>1549</Paragraphs>
  <Slides>164</Slides>
  <Notes>164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164</vt:i4>
      </vt:variant>
    </vt:vector>
  </HeadingPairs>
  <TitlesOfParts>
    <vt:vector size="172" baseType="lpstr">
      <vt:lpstr>Arial</vt:lpstr>
      <vt:lpstr>Calibri</vt:lpstr>
      <vt:lpstr>Calibri Light</vt:lpstr>
      <vt:lpstr>Inter</vt:lpstr>
      <vt:lpstr>Lato</vt:lpstr>
      <vt:lpstr>SFMono-Regular</vt:lpstr>
      <vt:lpstr>Times New Roman</vt:lpstr>
      <vt:lpstr>Retrospect</vt:lpstr>
      <vt:lpstr> </vt:lpstr>
      <vt:lpstr>Модули, пакеты, стандартная библиотека. Визуализация данных</vt:lpstr>
      <vt:lpstr>Модули и пакеты</vt:lpstr>
      <vt:lpstr>Модули и пакеты</vt:lpstr>
      <vt:lpstr>Модули и пакеты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– подключение  </vt:lpstr>
      <vt:lpstr>Модули – подключение</vt:lpstr>
      <vt:lpstr>Модули  – подключение</vt:lpstr>
      <vt:lpstr>Пакеты – подключение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757</cp:revision>
  <cp:lastPrinted>2016-01-26T13:20:45Z</cp:lastPrinted>
  <dcterms:created xsi:type="dcterms:W3CDTF">2015-03-09T11:51:14Z</dcterms:created>
  <dcterms:modified xsi:type="dcterms:W3CDTF">2023-04-18T13:23:34Z</dcterms:modified>
</cp:coreProperties>
</file>