
<file path=[Content_Types].xml><?xml version="1.0" encoding="utf-8"?>
<Types xmlns="http://schemas.openxmlformats.org/package/2006/content-types">
  <Default Extension="bin" ContentType="application/vnd.openxmlformats-officedocument.oleObject"/>
  <Default Extension="png" ContentType="image/png"/>
  <Default Extension="tmp"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119"/>
  </p:notesMasterIdLst>
  <p:handoutMasterIdLst>
    <p:handoutMasterId r:id="rId120"/>
  </p:handoutMasterIdLst>
  <p:sldIdLst>
    <p:sldId id="280" r:id="rId2"/>
    <p:sldId id="270" r:id="rId3"/>
    <p:sldId id="337" r:id="rId4"/>
    <p:sldId id="349" r:id="rId5"/>
    <p:sldId id="350" r:id="rId6"/>
    <p:sldId id="433" r:id="rId7"/>
    <p:sldId id="370" r:id="rId8"/>
    <p:sldId id="351" r:id="rId9"/>
    <p:sldId id="352" r:id="rId10"/>
    <p:sldId id="353" r:id="rId11"/>
    <p:sldId id="354" r:id="rId12"/>
    <p:sldId id="355" r:id="rId13"/>
    <p:sldId id="356" r:id="rId14"/>
    <p:sldId id="357" r:id="rId15"/>
    <p:sldId id="358" r:id="rId16"/>
    <p:sldId id="348" r:id="rId17"/>
    <p:sldId id="369" r:id="rId18"/>
    <p:sldId id="434" r:id="rId19"/>
    <p:sldId id="360" r:id="rId20"/>
    <p:sldId id="361" r:id="rId21"/>
    <p:sldId id="435" r:id="rId22"/>
    <p:sldId id="363" r:id="rId23"/>
    <p:sldId id="364" r:id="rId24"/>
    <p:sldId id="365" r:id="rId25"/>
    <p:sldId id="366" r:id="rId26"/>
    <p:sldId id="367" r:id="rId27"/>
    <p:sldId id="368" r:id="rId28"/>
    <p:sldId id="426" r:id="rId29"/>
    <p:sldId id="427" r:id="rId30"/>
    <p:sldId id="428" r:id="rId31"/>
    <p:sldId id="436" r:id="rId32"/>
    <p:sldId id="429" r:id="rId33"/>
    <p:sldId id="430" r:id="rId34"/>
    <p:sldId id="431" r:id="rId35"/>
    <p:sldId id="432" r:id="rId36"/>
    <p:sldId id="388" r:id="rId37"/>
    <p:sldId id="389" r:id="rId38"/>
    <p:sldId id="390" r:id="rId39"/>
    <p:sldId id="391" r:id="rId40"/>
    <p:sldId id="392" r:id="rId41"/>
    <p:sldId id="393" r:id="rId42"/>
    <p:sldId id="394" r:id="rId43"/>
    <p:sldId id="395" r:id="rId44"/>
    <p:sldId id="396" r:id="rId45"/>
    <p:sldId id="397" r:id="rId46"/>
    <p:sldId id="398" r:id="rId47"/>
    <p:sldId id="399" r:id="rId48"/>
    <p:sldId id="400" r:id="rId49"/>
    <p:sldId id="401" r:id="rId50"/>
    <p:sldId id="402" r:id="rId51"/>
    <p:sldId id="403" r:id="rId52"/>
    <p:sldId id="404" r:id="rId53"/>
    <p:sldId id="437" r:id="rId54"/>
    <p:sldId id="469" r:id="rId55"/>
    <p:sldId id="472" r:id="rId56"/>
    <p:sldId id="473" r:id="rId57"/>
    <p:sldId id="470" r:id="rId58"/>
    <p:sldId id="405" r:id="rId59"/>
    <p:sldId id="406" r:id="rId60"/>
    <p:sldId id="407" r:id="rId61"/>
    <p:sldId id="451" r:id="rId62"/>
    <p:sldId id="454" r:id="rId63"/>
    <p:sldId id="408" r:id="rId64"/>
    <p:sldId id="442" r:id="rId65"/>
    <p:sldId id="474" r:id="rId66"/>
    <p:sldId id="475" r:id="rId67"/>
    <p:sldId id="409" r:id="rId68"/>
    <p:sldId id="410" r:id="rId69"/>
    <p:sldId id="411" r:id="rId70"/>
    <p:sldId id="417" r:id="rId71"/>
    <p:sldId id="447" r:id="rId72"/>
    <p:sldId id="418" r:id="rId73"/>
    <p:sldId id="419" r:id="rId74"/>
    <p:sldId id="438" r:id="rId75"/>
    <p:sldId id="440" r:id="rId76"/>
    <p:sldId id="439" r:id="rId77"/>
    <p:sldId id="412" r:id="rId78"/>
    <p:sldId id="441" r:id="rId79"/>
    <p:sldId id="413" r:id="rId80"/>
    <p:sldId id="456" r:id="rId81"/>
    <p:sldId id="457" r:id="rId82"/>
    <p:sldId id="458" r:id="rId83"/>
    <p:sldId id="459" r:id="rId84"/>
    <p:sldId id="460" r:id="rId85"/>
    <p:sldId id="461" r:id="rId86"/>
    <p:sldId id="462" r:id="rId87"/>
    <p:sldId id="463" r:id="rId88"/>
    <p:sldId id="464" r:id="rId89"/>
    <p:sldId id="465" r:id="rId90"/>
    <p:sldId id="466" r:id="rId91"/>
    <p:sldId id="467" r:id="rId92"/>
    <p:sldId id="468" r:id="rId93"/>
    <p:sldId id="414" r:id="rId94"/>
    <p:sldId id="415" r:id="rId95"/>
    <p:sldId id="420" r:id="rId96"/>
    <p:sldId id="452" r:id="rId97"/>
    <p:sldId id="453" r:id="rId98"/>
    <p:sldId id="448" r:id="rId99"/>
    <p:sldId id="449" r:id="rId100"/>
    <p:sldId id="450" r:id="rId101"/>
    <p:sldId id="446" r:id="rId102"/>
    <p:sldId id="471" r:id="rId103"/>
    <p:sldId id="476" r:id="rId104"/>
    <p:sldId id="477" r:id="rId105"/>
    <p:sldId id="479" r:id="rId106"/>
    <p:sldId id="478" r:id="rId107"/>
    <p:sldId id="480" r:id="rId108"/>
    <p:sldId id="486" r:id="rId109"/>
    <p:sldId id="487" r:id="rId110"/>
    <p:sldId id="482" r:id="rId111"/>
    <p:sldId id="481" r:id="rId112"/>
    <p:sldId id="483" r:id="rId113"/>
    <p:sldId id="484" r:id="rId114"/>
    <p:sldId id="488" r:id="rId115"/>
    <p:sldId id="485" r:id="rId116"/>
    <p:sldId id="489" r:id="rId117"/>
    <p:sldId id="490" r:id="rId118"/>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07" autoAdjust="0"/>
    <p:restoredTop sz="53966" autoAdjust="0"/>
  </p:normalViewPr>
  <p:slideViewPr>
    <p:cSldViewPr snapToGrid="0">
      <p:cViewPr varScale="1">
        <p:scale>
          <a:sx n="31" d="100"/>
          <a:sy n="31" d="100"/>
        </p:scale>
        <p:origin x="161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notesMaster" Target="notesMasters/notes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7" y="1"/>
            <a:ext cx="4302231" cy="341064"/>
          </a:xfrm>
          <a:prstGeom prst="rect">
            <a:avLst/>
          </a:prstGeom>
        </p:spPr>
        <p:txBody>
          <a:bodyPr vert="horz" lIns="91440" tIns="45720" rIns="91440" bIns="45720" rtlCol="0"/>
          <a:lstStyle>
            <a:lvl1pPr algn="r">
              <a:defRPr sz="1200"/>
            </a:lvl1pPr>
          </a:lstStyle>
          <a:p>
            <a:fld id="{1C293CAB-A6E8-4F84-B002-DB1C4B9BC430}" type="datetimeFigureOut">
              <a:rPr lang="en-US" smtClean="0"/>
              <a:t>5/12/2023</a:t>
            </a:fld>
            <a:endParaRPr lang="en-US"/>
          </a:p>
        </p:txBody>
      </p:sp>
      <p:sp>
        <p:nvSpPr>
          <p:cNvPr id="4" name="Footer Placeholder 3"/>
          <p:cNvSpPr>
            <a:spLocks noGrp="1"/>
          </p:cNvSpPr>
          <p:nvPr>
            <p:ph type="ftr" sz="quarter" idx="2"/>
          </p:nvPr>
        </p:nvSpPr>
        <p:spPr>
          <a:xfrm>
            <a:off x="0" y="6456612"/>
            <a:ext cx="4302231" cy="3410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7" y="6456612"/>
            <a:ext cx="4302231" cy="341063"/>
          </a:xfrm>
          <a:prstGeom prst="rect">
            <a:avLst/>
          </a:prstGeom>
        </p:spPr>
        <p:txBody>
          <a:bodyPr vert="horz" lIns="91440" tIns="45720" rIns="91440" bIns="45720" rtlCol="0" anchor="b"/>
          <a:lstStyle>
            <a:lvl1pPr algn="r">
              <a:defRPr sz="1200"/>
            </a:lvl1pPr>
          </a:lstStyle>
          <a:p>
            <a:fld id="{B19271A0-3214-4C0F-98E9-07E8770FBF3A}" type="slidenum">
              <a:rPr lang="en-US" smtClean="0"/>
              <a:t>‹#›</a:t>
            </a:fld>
            <a:endParaRPr lang="en-US"/>
          </a:p>
        </p:txBody>
      </p:sp>
    </p:spTree>
    <p:extLst>
      <p:ext uri="{BB962C8B-B14F-4D97-AF65-F5344CB8AC3E}">
        <p14:creationId xmlns:p14="http://schemas.microsoft.com/office/powerpoint/2010/main" val="35618946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23697" y="1"/>
            <a:ext cx="4302231" cy="341064"/>
          </a:xfrm>
          <a:prstGeom prst="rect">
            <a:avLst/>
          </a:prstGeom>
        </p:spPr>
        <p:txBody>
          <a:bodyPr vert="horz" lIns="91440" tIns="45720" rIns="91440" bIns="45720" rtlCol="0"/>
          <a:lstStyle>
            <a:lvl1pPr algn="r">
              <a:defRPr sz="1200"/>
            </a:lvl1pPr>
          </a:lstStyle>
          <a:p>
            <a:fld id="{2B56B409-7F35-4B75-975D-83CC9322541B}" type="datetimeFigureOut">
              <a:rPr lang="en-US" smtClean="0"/>
              <a:t>5/12/2023</a:t>
            </a:fld>
            <a:endParaRPr lang="en-US"/>
          </a:p>
        </p:txBody>
      </p:sp>
      <p:sp>
        <p:nvSpPr>
          <p:cNvPr id="4" name="Slide Image Placeholder 3"/>
          <p:cNvSpPr>
            <a:spLocks noGrp="1" noRot="1" noChangeAspect="1"/>
          </p:cNvSpPr>
          <p:nvPr>
            <p:ph type="sldImg" idx="2"/>
          </p:nvPr>
        </p:nvSpPr>
        <p:spPr>
          <a:xfrm>
            <a:off x="2925763" y="849313"/>
            <a:ext cx="4076700" cy="229393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92823" y="3271381"/>
            <a:ext cx="7942580" cy="267658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456612"/>
            <a:ext cx="4302231" cy="3410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23697" y="6456612"/>
            <a:ext cx="4302231" cy="341063"/>
          </a:xfrm>
          <a:prstGeom prst="rect">
            <a:avLst/>
          </a:prstGeom>
        </p:spPr>
        <p:txBody>
          <a:bodyPr vert="horz" lIns="91440" tIns="45720" rIns="91440" bIns="45720" rtlCol="0" anchor="b"/>
          <a:lstStyle>
            <a:lvl1pPr algn="r">
              <a:defRPr sz="1200"/>
            </a:lvl1pPr>
          </a:lstStyle>
          <a:p>
            <a:fld id="{E33E2D1D-25A5-45DC-B24F-AC401B916F32}" type="slidenum">
              <a:rPr lang="en-US" smtClean="0"/>
              <a:t>‹#›</a:t>
            </a:fld>
            <a:endParaRPr lang="en-US"/>
          </a:p>
        </p:txBody>
      </p:sp>
    </p:spTree>
    <p:extLst>
      <p:ext uri="{BB962C8B-B14F-4D97-AF65-F5344CB8AC3E}">
        <p14:creationId xmlns:p14="http://schemas.microsoft.com/office/powerpoint/2010/main" val="3837681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dic.academic.ru/dic.nsf/ruwiki/6161" TargetMode="External"/><Relationship Id="rId7" Type="http://schemas.openxmlformats.org/officeDocument/2006/relationships/hyperlink" Target="http://dic.academic.ru/dic.nsf/ruwiki/11979"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dic.academic.ru/dic.nsf/ruwiki/110856" TargetMode="External"/><Relationship Id="rId5" Type="http://schemas.openxmlformats.org/officeDocument/2006/relationships/hyperlink" Target="http://dic.academic.ru/dic.nsf/ruwiki/57195" TargetMode="External"/><Relationship Id="rId4" Type="http://schemas.openxmlformats.org/officeDocument/2006/relationships/hyperlink" Target="http://dic.academic.ru/dic.nsf/ruwiki/437"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s://ru.wikipedia.org/wiki/%D0%A1%D0%B5%D1%82%D0%B5%D0%B2%D0%BE%D0%B9_%D0%BF%D1%80%D0%BE%D1%82%D0%BE%D0%BA%D0%BE%D0%BB" TargetMode="External"/><Relationship Id="rId13" Type="http://schemas.openxmlformats.org/officeDocument/2006/relationships/hyperlink" Target="https://ru.wikipedia.org/wiki/%D0%9C%D1%83%D0%BB%D1%8C%D1%82%D0%B8%D0%BF%D0%BB%D0%B5%D0%BA%D1%81%D0%B8%D1%80%D0%BE%D0%B2%D0%B0%D0%BD%D0%B8%D0%B5" TargetMode="External"/><Relationship Id="rId18" Type="http://schemas.openxmlformats.org/officeDocument/2006/relationships/hyperlink" Target="https://ru.wikipedia.org/wiki/%D0%91%D0%B8%D1%82%D1%80%D0%B5%D0%B9%D1%82" TargetMode="External"/><Relationship Id="rId26" Type="http://schemas.openxmlformats.org/officeDocument/2006/relationships/hyperlink" Target="https://ru.wikipedia.org/wiki/%D0%90%D0%BB%D0%B3%D0%BE%D1%80%D0%B8%D1%82%D0%BC_%D0%94%D0%B5%D0%B9%D0%BA%D1%81%D1%82%D1%80%D1%8B" TargetMode="External"/><Relationship Id="rId3" Type="http://schemas.openxmlformats.org/officeDocument/2006/relationships/hyperlink" Target="https://ru.wikipedia.org/wiki/%D0%9B%D0%BE%D0%BA%D0%B0%D0%BB%D1%8C%D0%BD%D0%B0%D1%8F_%D0%B2%D1%8B%D1%87%D0%B8%D1%81%D0%BB%D0%B8%D1%82%D0%B5%D0%BB%D1%8C%D0%BD%D0%B0%D1%8F_%D1%81%D0%B5%D1%82%D1%8C" TargetMode="External"/><Relationship Id="rId21" Type="http://schemas.openxmlformats.org/officeDocument/2006/relationships/hyperlink" Target="https://ru.wikipedia.org/wiki/%D0%9F%D1%80%D0%B8%D1%81%D1%82%D0%B0%D0%B2%D0%BA%D0%B8_%D0%A1%D0%98" TargetMode="External"/><Relationship Id="rId7" Type="http://schemas.openxmlformats.org/officeDocument/2006/relationships/hyperlink" Target="https://ru.wikipedia.org/wiki/%D0%9A%D0%B8%D0%BB%D0%BE%D0%BC%D0%B5%D1%82%D1%80" TargetMode="External"/><Relationship Id="rId12" Type="http://schemas.openxmlformats.org/officeDocument/2006/relationships/hyperlink" Target="https://ru.wikipedia.org/wiki/%D0%9A%D0%BE%D0%BC%D0%BC%D1%83%D1%82%D0%B0%D1%86%D0%B8%D1%8F_(%D0%BA%D0%BE%D0%BC%D0%BF%D1%8C%D1%8E%D1%82%D0%B5%D1%80%D0%BD%D1%8B%D0%B5_%D1%81%D0%B5%D1%82%D0%B8)" TargetMode="External"/><Relationship Id="rId17" Type="http://schemas.openxmlformats.org/officeDocument/2006/relationships/hyperlink" Target="https://ru.wikipedia.org/wiki/%D0%91%D1%8B%D1%81%D1%82%D1%80%D0%B0%D1%8F_%D0%BA%D0%BE%D0%BC%D0%BC%D1%83%D1%82%D0%B0%D1%86%D0%B8%D1%8F_%D0%BF%D0%B0%D0%BA%D0%B5%D1%82%D0%BE%D0%B2" TargetMode="External"/><Relationship Id="rId25" Type="http://schemas.openxmlformats.org/officeDocument/2006/relationships/hyperlink" Target="https://ru.wikipedia.org/wiki/%D0%A2%D1%80%D0%B0%D0%BD%D0%B7%D0%B8%D1%82%D0%BD%D1%8B%D0%B9_%D1%83%D1%87%D0%B0%D1%81%D1%82%D0%BE%D0%BA" TargetMode="External"/><Relationship Id="rId2" Type="http://schemas.openxmlformats.org/officeDocument/2006/relationships/slide" Target="../slides/slide18.xml"/><Relationship Id="rId16" Type="http://schemas.openxmlformats.org/officeDocument/2006/relationships/hyperlink" Target="https://ru.wikipedia.org/wiki/ATM#cite_note-1" TargetMode="External"/><Relationship Id="rId20" Type="http://schemas.openxmlformats.org/officeDocument/2006/relationships/hyperlink" Target="https://ru.wikipedia.org/wiki/%D0%91%D0%B8%D1%82_%D0%B2_%D1%81%D0%B5%D0%BA%D1%83%D0%BD%D0%B4%D1%83" TargetMode="External"/><Relationship Id="rId1" Type="http://schemas.openxmlformats.org/officeDocument/2006/relationships/notesMaster" Target="../notesMasters/notesMaster1.xml"/><Relationship Id="rId6" Type="http://schemas.openxmlformats.org/officeDocument/2006/relationships/hyperlink" Target="https://ru.wikipedia.org/wiki/%D0%90%D0%BD%D0%B3%D0%BB%D0%B8%D0%B9%D1%81%D0%BA%D0%B8%D0%B9_%D1%8F%D0%B7%D1%8B%D0%BA" TargetMode="External"/><Relationship Id="rId11" Type="http://schemas.openxmlformats.org/officeDocument/2006/relationships/hyperlink" Target="https://ru.wikipedia.org/wiki/%D0%9A%D0%BE%D0%BC%D0%BF%D1%8C%D1%8E%D1%82%D0%B5%D1%80%D0%BD%D0%B0%D1%8F_%D1%81%D0%B5%D1%82%D1%8C" TargetMode="External"/><Relationship Id="rId24" Type="http://schemas.openxmlformats.org/officeDocument/2006/relationships/hyperlink" Target="https://ru.wikipedia.org/wiki/%D0%9C%D0%B0%D1%80%D1%88%D1%80%D1%83%D1%82%D0%B8%D0%B7%D0%B0%D1%82%D0%BE%D1%80" TargetMode="External"/><Relationship Id="rId5" Type="http://schemas.openxmlformats.org/officeDocument/2006/relationships/hyperlink" Target="https://ru.wikipedia.org/wiki/%D0%9C%D0%BE%D0%B4%D0%B5%D0%BB%D1%8C_OSI" TargetMode="External"/><Relationship Id="rId15" Type="http://schemas.openxmlformats.org/officeDocument/2006/relationships/hyperlink" Target="https://ru.wikipedia.org/wiki/%D0%91%D0%B0%D0%B9%D1%82" TargetMode="External"/><Relationship Id="rId23" Type="http://schemas.openxmlformats.org/officeDocument/2006/relationships/hyperlink" Target="https://ru.wikipedia.org/wiki/%D0%9C%D0%B0%D1%80%D1%88%D1%80%D1%83%D1%82%D0%B8%D0%B7%D0%B0%D1%86%D0%B8%D1%8F" TargetMode="External"/><Relationship Id="rId10" Type="http://schemas.openxmlformats.org/officeDocument/2006/relationships/hyperlink" Target="https://ru.wikipedia.org/wiki/%D0%90%D1%81%D0%B8%D0%BD%D1%85%D1%80%D0%BE%D0%BD%D0%BD%D0%BE%D1%81%D1%82%D1%8C" TargetMode="External"/><Relationship Id="rId19" Type="http://schemas.openxmlformats.org/officeDocument/2006/relationships/hyperlink" Target="https://ru.wikipedia.org/wiki/%D0%91%D0%B8%D1%82" TargetMode="External"/><Relationship Id="rId4" Type="http://schemas.openxmlformats.org/officeDocument/2006/relationships/hyperlink" Target="https://ru.wikipedia.org/wiki/%D0%9A%D0%B0%D0%BD%D0%B0%D0%BB%D1%8C%D0%BD%D1%8B%D0%B9_%D1%83%D1%80%D0%BE%D0%B2%D0%B5%D0%BD%D1%8C" TargetMode="External"/><Relationship Id="rId9" Type="http://schemas.openxmlformats.org/officeDocument/2006/relationships/hyperlink" Target="https://ru.wikipedia.org/wiki/Token_Ring" TargetMode="External"/><Relationship Id="rId14" Type="http://schemas.openxmlformats.org/officeDocument/2006/relationships/hyperlink" Target="https://ru.wikipedia.org/wiki/%D0%9F%D0%B0%D0%BA%D0%B5%D1%82_(%D1%81%D0%B5%D1%82%D0%B5%D0%B2%D1%8B%D0%B5_%D1%82%D0%B5%D1%85%D0%BD%D0%BE%D0%BB%D0%BE%D0%B3%D0%B8%D0%B8)" TargetMode="External"/><Relationship Id="rId22" Type="http://schemas.openxmlformats.org/officeDocument/2006/relationships/hyperlink" Target="https://ru.wikipedia.org/wiki/%D0%9F%D1%80%D0%BE%D1%82%D0%BE%D0%BA%D0%BE%D0%BB_%D0%BC%D0%B0%D1%80%D1%88%D1%80%D1%83%D1%82%D0%B8%D0%B7%D0%B0%D1%86%D0%B8%D0%B8"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4stud.info/networking/dns.html"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ru.wikipedia.org/wiki/%D0%9F%D0%BE%D1%80%D1%82_(TCP/UDP)" TargetMode="External"/><Relationship Id="rId2" Type="http://schemas.openxmlformats.org/officeDocument/2006/relationships/slide" Target="../slides/slide54.xml"/><Relationship Id="rId1" Type="http://schemas.openxmlformats.org/officeDocument/2006/relationships/notesMaster" Target="../notesMasters/notesMaster1.xml"/><Relationship Id="rId6" Type="http://schemas.openxmlformats.org/officeDocument/2006/relationships/hyperlink" Target="https://ru.wikipedia.org/wiki/%D0%9E%D0%A1" TargetMode="External"/><Relationship Id="rId5" Type="http://schemas.openxmlformats.org/officeDocument/2006/relationships/hyperlink" Target="https://ru.wikipedia.org/wiki/%D0%A1%D0%B5%D1%80%D0%B2%D0%B5%D1%80" TargetMode="External"/><Relationship Id="rId4" Type="http://schemas.openxmlformats.org/officeDocument/2006/relationships/hyperlink" Target="https://ru.wikipedia.org/wiki/%D0%9A%D0%BB%D0%B8%D0%B5%D0%BD%D1%82"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ru.wikipedia.org/wiki/RFC" TargetMode="External"/><Relationship Id="rId2" Type="http://schemas.openxmlformats.org/officeDocument/2006/relationships/slide" Target="../slides/slide57.xml"/><Relationship Id="rId1" Type="http://schemas.openxmlformats.org/officeDocument/2006/relationships/notesMaster" Target="../notesMasters/notesMaster1.xml"/><Relationship Id="rId5" Type="http://schemas.openxmlformats.org/officeDocument/2006/relationships/hyperlink" Target="https://ru.wikipedia.org/wiki/IANA" TargetMode="External"/><Relationship Id="rId4" Type="http://schemas.openxmlformats.org/officeDocument/2006/relationships/hyperlink" Target="https://ru.wikipedia.org/wiki/IESG" TargetMode="External"/></Relationships>
</file>

<file path=ppt/notesSlides/_rels/notesSlide27.xml.rels><?xml version="1.0" encoding="UTF-8" standalone="yes"?>
<Relationships xmlns="http://schemas.openxmlformats.org/package/2006/relationships"><Relationship Id="rId8" Type="http://schemas.openxmlformats.org/officeDocument/2006/relationships/hyperlink" Target="https://ru.wikipedia.org/wiki/2015_%D0%B3%D0%BE%D0%B4" TargetMode="External"/><Relationship Id="rId3" Type="http://schemas.openxmlformats.org/officeDocument/2006/relationships/hyperlink" Target="https://ru.wikipedia.org/wiki/1999_%D0%B3%D0%BE%D0%B4" TargetMode="External"/><Relationship Id="rId7" Type="http://schemas.openxmlformats.org/officeDocument/2006/relationships/hyperlink" Target="https://ru.wikipedia.org/wiki/%D0%92%D0%B8%D1%80%D1%82%D1%83%D0%B0%D0%BB%D1%8C%D0%BD%D1%8B%D0%B9_%D1%85%D0%BE%D1%81%D1%82%D0%B8%D0%BD%D0%B3" TargetMode="External"/><Relationship Id="rId2" Type="http://schemas.openxmlformats.org/officeDocument/2006/relationships/slide" Target="../slides/slide60.xml"/><Relationship Id="rId1" Type="http://schemas.openxmlformats.org/officeDocument/2006/relationships/notesMaster" Target="../notesMasters/notesMaster1.xml"/><Relationship Id="rId6" Type="http://schemas.openxmlformats.org/officeDocument/2006/relationships/hyperlink" Target="https://ru.wikipedia.org/wiki/%D0%A5%D0%BE%D1%81%D1%82" TargetMode="External"/><Relationship Id="rId5" Type="http://schemas.openxmlformats.org/officeDocument/2006/relationships/hyperlink" Target="https://ru.wikipedia.org/wiki/TCP" TargetMode="External"/><Relationship Id="rId10" Type="http://schemas.openxmlformats.org/officeDocument/2006/relationships/hyperlink" Target="https://ru.wikipedia.org/wiki/SPDY" TargetMode="External"/><Relationship Id="rId4" Type="http://schemas.openxmlformats.org/officeDocument/2006/relationships/hyperlink" Target="https://ru.wikipedia.org/wiki/HTTP#cite_note-2" TargetMode="External"/><Relationship Id="rId9" Type="http://schemas.openxmlformats.org/officeDocument/2006/relationships/hyperlink" Target="https://ru.wikipedia.org/wiki/%D0%91%D0%B8%D0%BD%D0%B0%D1%80%D0%BD%D1%8B%D0%B9_%D0%BA%D0%BE%D0%B4"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8" Type="http://schemas.openxmlformats.org/officeDocument/2006/relationships/hyperlink" Target="http://www.iis.net/" TargetMode="External"/><Relationship Id="rId3" Type="http://schemas.openxmlformats.org/officeDocument/2006/relationships/hyperlink" Target="http://tools.ietf.org/html/rfc2616" TargetMode="External"/><Relationship Id="rId7" Type="http://schemas.openxmlformats.org/officeDocument/2006/relationships/hyperlink" Target="http://httpd.apache.org/" TargetMode="External"/><Relationship Id="rId2" Type="http://schemas.openxmlformats.org/officeDocument/2006/relationships/slide" Target="../slides/slide63.xml"/><Relationship Id="rId1" Type="http://schemas.openxmlformats.org/officeDocument/2006/relationships/notesMaster" Target="../notesMasters/notesMaster1.xml"/><Relationship Id="rId6" Type="http://schemas.openxmlformats.org/officeDocument/2006/relationships/hyperlink" Target="http://news.netcraft.com/archives/category/web-server-survey/" TargetMode="External"/><Relationship Id="rId5" Type="http://schemas.openxmlformats.org/officeDocument/2006/relationships/hyperlink" Target="http://www.4stud.info/networking/work10.html" TargetMode="External"/><Relationship Id="rId4" Type="http://schemas.openxmlformats.org/officeDocument/2006/relationships/hyperlink" Target="http://www.4stud.info/networking/application-server.html" TargetMode="External"/><Relationship Id="rId9" Type="http://schemas.openxmlformats.org/officeDocument/2006/relationships/hyperlink" Target="http://nginx.org/"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eveloper.mozilla.org/ru/docs/Learn/Common_questions/Web_mechanics/What_is_a_web_server" TargetMode="External"/><Relationship Id="rId7" Type="http://schemas.openxmlformats.org/officeDocument/2006/relationships/hyperlink" Target="https://developer.mozilla.org/ru/docs/Glossary/Cookie" TargetMode="External"/><Relationship Id="rId2" Type="http://schemas.openxmlformats.org/officeDocument/2006/relationships/slide" Target="../slides/slide64.xml"/><Relationship Id="rId1" Type="http://schemas.openxmlformats.org/officeDocument/2006/relationships/notesMaster" Target="../notesMasters/notesMaster1.xml"/><Relationship Id="rId6" Type="http://schemas.openxmlformats.org/officeDocument/2006/relationships/hyperlink" Target="https://developer.mozilla.org/ru/docs/Web/HTTP/Methods/POST" TargetMode="External"/><Relationship Id="rId5" Type="http://schemas.openxmlformats.org/officeDocument/2006/relationships/hyperlink" Target="https://en.wikipedia.org/wiki/Query_string" TargetMode="External"/><Relationship Id="rId4" Type="http://schemas.openxmlformats.org/officeDocument/2006/relationships/hyperlink" Target="https://developer.mozilla.org/ru/docs/Glossary/HTTP"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eveloper.mozilla.org/ru/docs/Glossary/CMS" TargetMode="External"/><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tools.ietf.org/html/rfc822" TargetMode="External"/><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docs.djangoproject.com/en/3.0/" TargetMode="External"/><Relationship Id="rId2" Type="http://schemas.openxmlformats.org/officeDocument/2006/relationships/slide" Target="../slides/slide106.xml"/><Relationship Id="rId1" Type="http://schemas.openxmlformats.org/officeDocument/2006/relationships/notesMaster" Target="../notesMasters/notesMaster1.xml"/><Relationship Id="rId6" Type="http://schemas.openxmlformats.org/officeDocument/2006/relationships/hyperlink" Target="https://developer.mozilla.org/en-US/docs/Glossary/MVC" TargetMode="External"/><Relationship Id="rId5" Type="http://schemas.openxmlformats.org/officeDocument/2006/relationships/hyperlink" Target="https://en.wikipedia.org/wiki/Shared_nothing_architecture" TargetMode="External"/><Relationship Id="rId4" Type="http://schemas.openxmlformats.org/officeDocument/2006/relationships/hyperlink" Target="https://ru.wikipedia.org/wiki/%D0%9A%D1%80%D0%B8%D0%BF%D1%82%D0%BE%D0%B3%D1%80%D0%B0%D1%84%D0%B8%D1%87%D0%B5%D1%81%D0%BA%D0%B0%D1%8F_%D1%85%D0%B5%D1%88-%D1%84%D1%83%D0%BD%D0%BA%D1%86%D0%B8%D1%8F" TargetMode="Externa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3E2D1D-25A5-45DC-B24F-AC401B916F32}" type="slidenum">
              <a:rPr lang="en-US" smtClean="0"/>
              <a:t>1</a:t>
            </a:fld>
            <a:endParaRPr lang="en-US"/>
          </a:p>
        </p:txBody>
      </p:sp>
    </p:spTree>
    <p:extLst>
      <p:ext uri="{BB962C8B-B14F-4D97-AF65-F5344CB8AC3E}">
        <p14:creationId xmlns:p14="http://schemas.microsoft.com/office/powerpoint/2010/main" val="2679269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Сеансовый уровень </a:t>
            </a:r>
            <a:endParaRPr lang="ru-RU" sz="1200" kern="1200" dirty="0" smtClean="0">
              <a:solidFill>
                <a:schemeClr val="tx1"/>
              </a:solidFill>
              <a:effectLst/>
              <a:latin typeface="+mn-lt"/>
              <a:ea typeface="+mn-ea"/>
              <a:cs typeface="+mn-cs"/>
            </a:endParaRPr>
          </a:p>
          <a:p>
            <a:r>
              <a:rPr lang="ru-RU" sz="1200" b="0" kern="1200" dirty="0" smtClean="0">
                <a:solidFill>
                  <a:schemeClr val="tx1"/>
                </a:solidFill>
                <a:effectLst/>
                <a:latin typeface="+mn-lt"/>
                <a:ea typeface="+mn-ea"/>
                <a:cs typeface="+mn-cs"/>
              </a:rPr>
              <a:t>Протокол </a:t>
            </a:r>
            <a:r>
              <a:rPr lang="ru-RU" sz="1200" b="1" kern="1200" dirty="0" smtClean="0">
                <a:solidFill>
                  <a:schemeClr val="tx1"/>
                </a:solidFill>
                <a:effectLst/>
                <a:latin typeface="+mn-lt"/>
                <a:ea typeface="+mn-ea"/>
                <a:cs typeface="+mn-cs"/>
              </a:rPr>
              <a:t>RPC (</a:t>
            </a:r>
            <a:r>
              <a:rPr lang="ru-RU" sz="1200" b="1" kern="1200" dirty="0" err="1" smtClean="0">
                <a:solidFill>
                  <a:schemeClr val="tx1"/>
                </a:solidFill>
                <a:effectLst/>
                <a:latin typeface="+mn-lt"/>
                <a:ea typeface="+mn-ea"/>
                <a:cs typeface="+mn-cs"/>
              </a:rPr>
              <a:t>Remote</a:t>
            </a:r>
            <a:r>
              <a:rPr lang="ru-RU" sz="1200" b="1" kern="1200" dirty="0" smtClean="0">
                <a:solidFill>
                  <a:schemeClr val="tx1"/>
                </a:solidFill>
                <a:effectLst/>
                <a:latin typeface="+mn-lt"/>
                <a:ea typeface="+mn-ea"/>
                <a:cs typeface="+mn-cs"/>
              </a:rPr>
              <a:t> </a:t>
            </a:r>
            <a:r>
              <a:rPr lang="ru-RU" sz="1200" b="1" kern="1200" dirty="0" err="1" smtClean="0">
                <a:solidFill>
                  <a:schemeClr val="tx1"/>
                </a:solidFill>
                <a:effectLst/>
                <a:latin typeface="+mn-lt"/>
                <a:ea typeface="+mn-ea"/>
                <a:cs typeface="+mn-cs"/>
              </a:rPr>
              <a:t>Procedure</a:t>
            </a:r>
            <a:r>
              <a:rPr lang="ru-RU" sz="1200" b="1" kern="1200" dirty="0" smtClean="0">
                <a:solidFill>
                  <a:schemeClr val="tx1"/>
                </a:solidFill>
                <a:effectLst/>
                <a:latin typeface="+mn-lt"/>
                <a:ea typeface="+mn-ea"/>
                <a:cs typeface="+mn-cs"/>
              </a:rPr>
              <a:t> </a:t>
            </a:r>
            <a:r>
              <a:rPr lang="ru-RU" sz="1200" b="1" kern="1200" dirty="0" err="1" smtClean="0">
                <a:solidFill>
                  <a:schemeClr val="tx1"/>
                </a:solidFill>
                <a:effectLst/>
                <a:latin typeface="+mn-lt"/>
                <a:ea typeface="+mn-ea"/>
                <a:cs typeface="+mn-cs"/>
              </a:rPr>
              <a:t>Call</a:t>
            </a:r>
            <a:r>
              <a:rPr lang="ru-RU" sz="1200" b="1" kern="1200" dirty="0" smtClean="0">
                <a:solidFill>
                  <a:schemeClr val="tx1"/>
                </a:solidFill>
                <a:effectLst/>
                <a:latin typeface="+mn-lt"/>
                <a:ea typeface="+mn-ea"/>
                <a:cs typeface="+mn-cs"/>
              </a:rPr>
              <a:t>, Сервис вызова удаленных процедур) представляет собой интерфейс между удаленными пользователями и определенными программами хоста, которые запускаются по запросам этих пользователей. Сервис RPC какого-либо хоста, как правило, предоставляет клиентам комплекс программ. Каждая из таких программ состоит, в свою очередь, из одной или нескольких удаленных процедур. Например, сервис удаленной файловой системы NFS, который построен на вызовах RPC, может состоять только из двух программ: например, одна программа взаимодействует с высокоуровневыми пользовательскими интерфейсами, а другая — с низкоуровневыми функциями ввода-вывода.</a:t>
            </a:r>
          </a:p>
          <a:p>
            <a:r>
              <a:rPr lang="ru-RU" sz="1200" kern="1200" dirty="0" smtClean="0">
                <a:solidFill>
                  <a:schemeClr val="tx1"/>
                </a:solidFill>
                <a:effectLst/>
                <a:latin typeface="+mn-lt"/>
                <a:ea typeface="+mn-ea"/>
                <a:cs typeface="+mn-cs"/>
              </a:rPr>
              <a:t>В каждом вызове удаленной процедуры участвуют две стороны: активный клиент, который отправляет запрос вызова процедуры на сервер, и сервер, который отправляет клиенту ответ.</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12</a:t>
            </a:fld>
            <a:endParaRPr lang="en-US"/>
          </a:p>
        </p:txBody>
      </p:sp>
    </p:spTree>
    <p:extLst>
      <p:ext uri="{BB962C8B-B14F-4D97-AF65-F5344CB8AC3E}">
        <p14:creationId xmlns:p14="http://schemas.microsoft.com/office/powerpoint/2010/main" val="1687846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Представительский уровень </a:t>
            </a:r>
            <a:endParaRPr lang="ru-RU" sz="1200" kern="1200" dirty="0" smtClean="0">
              <a:solidFill>
                <a:schemeClr val="tx1"/>
              </a:solidFill>
              <a:effectLst/>
              <a:latin typeface="+mn-lt"/>
              <a:ea typeface="+mn-ea"/>
              <a:cs typeface="+mn-cs"/>
            </a:endParaRPr>
          </a:p>
          <a:p>
            <a:r>
              <a:rPr lang="ru-RU" sz="1200" b="1" kern="1200" dirty="0" smtClean="0">
                <a:solidFill>
                  <a:schemeClr val="tx1"/>
                </a:solidFill>
                <a:effectLst/>
                <a:latin typeface="+mn-lt"/>
                <a:ea typeface="+mn-ea"/>
                <a:cs typeface="+mn-cs"/>
              </a:rPr>
              <a:t>ASCII</a:t>
            </a:r>
            <a:r>
              <a:rPr lang="ru-RU" sz="1200" kern="1200" dirty="0" smtClean="0">
                <a:solidFill>
                  <a:schemeClr val="tx1"/>
                </a:solidFill>
                <a:effectLst/>
                <a:latin typeface="+mn-lt"/>
                <a:ea typeface="+mn-ea"/>
                <a:cs typeface="+mn-cs"/>
              </a:rPr>
              <a:t> (</a:t>
            </a:r>
            <a:r>
              <a:rPr lang="ru-RU" sz="1200" u="sng" kern="1200" dirty="0" smtClean="0">
                <a:solidFill>
                  <a:schemeClr val="tx1"/>
                </a:solidFill>
                <a:effectLst/>
                <a:latin typeface="+mn-lt"/>
                <a:ea typeface="+mn-ea"/>
                <a:cs typeface="+mn-cs"/>
                <a:hlinkClick r:id="rId3"/>
              </a:rPr>
              <a:t>англ.</a:t>
            </a:r>
            <a:r>
              <a:rPr lang="ru-RU" sz="1200" kern="1200" dirty="0" smtClean="0">
                <a:solidFill>
                  <a:schemeClr val="tx1"/>
                </a:solidFill>
                <a:effectLst/>
                <a:latin typeface="+mn-lt"/>
                <a:ea typeface="+mn-ea"/>
                <a:cs typeface="+mn-cs"/>
              </a:rPr>
              <a:t> </a:t>
            </a:r>
            <a:r>
              <a:rPr lang="ru-RU" sz="1200" i="1" kern="1200" dirty="0" err="1" smtClean="0">
                <a:solidFill>
                  <a:schemeClr val="tx1"/>
                </a:solidFill>
                <a:effectLst/>
                <a:latin typeface="+mn-lt"/>
                <a:ea typeface="+mn-ea"/>
                <a:cs typeface="+mn-cs"/>
              </a:rPr>
              <a:t>American</a:t>
            </a:r>
            <a:r>
              <a:rPr lang="ru-RU" sz="1200" i="1" kern="1200" dirty="0" smtClean="0">
                <a:solidFill>
                  <a:schemeClr val="tx1"/>
                </a:solidFill>
                <a:effectLst/>
                <a:latin typeface="+mn-lt"/>
                <a:ea typeface="+mn-ea"/>
                <a:cs typeface="+mn-cs"/>
              </a:rPr>
              <a:t> </a:t>
            </a:r>
            <a:r>
              <a:rPr lang="ru-RU" sz="1200" i="1" kern="1200" dirty="0" err="1" smtClean="0">
                <a:solidFill>
                  <a:schemeClr val="tx1"/>
                </a:solidFill>
                <a:effectLst/>
                <a:latin typeface="+mn-lt"/>
                <a:ea typeface="+mn-ea"/>
                <a:cs typeface="+mn-cs"/>
              </a:rPr>
              <a:t>Standard</a:t>
            </a:r>
            <a:r>
              <a:rPr lang="ru-RU" sz="1200" i="1" kern="1200" dirty="0" smtClean="0">
                <a:solidFill>
                  <a:schemeClr val="tx1"/>
                </a:solidFill>
                <a:effectLst/>
                <a:latin typeface="+mn-lt"/>
                <a:ea typeface="+mn-ea"/>
                <a:cs typeface="+mn-cs"/>
              </a:rPr>
              <a:t> </a:t>
            </a:r>
            <a:r>
              <a:rPr lang="ru-RU" sz="1200" i="1" kern="1200" dirty="0" err="1" smtClean="0">
                <a:solidFill>
                  <a:schemeClr val="tx1"/>
                </a:solidFill>
                <a:effectLst/>
                <a:latin typeface="+mn-lt"/>
                <a:ea typeface="+mn-ea"/>
                <a:cs typeface="+mn-cs"/>
              </a:rPr>
              <a:t>Code</a:t>
            </a:r>
            <a:r>
              <a:rPr lang="ru-RU" sz="1200" i="1" kern="1200" dirty="0" smtClean="0">
                <a:solidFill>
                  <a:schemeClr val="tx1"/>
                </a:solidFill>
                <a:effectLst/>
                <a:latin typeface="+mn-lt"/>
                <a:ea typeface="+mn-ea"/>
                <a:cs typeface="+mn-cs"/>
              </a:rPr>
              <a:t> </a:t>
            </a:r>
            <a:r>
              <a:rPr lang="ru-RU" sz="1200" i="1" kern="1200" dirty="0" err="1" smtClean="0">
                <a:solidFill>
                  <a:schemeClr val="tx1"/>
                </a:solidFill>
                <a:effectLst/>
                <a:latin typeface="+mn-lt"/>
                <a:ea typeface="+mn-ea"/>
                <a:cs typeface="+mn-cs"/>
              </a:rPr>
              <a:t>for</a:t>
            </a:r>
            <a:r>
              <a:rPr lang="ru-RU" sz="1200" i="1" kern="1200" dirty="0" smtClean="0">
                <a:solidFill>
                  <a:schemeClr val="tx1"/>
                </a:solidFill>
                <a:effectLst/>
                <a:latin typeface="+mn-lt"/>
                <a:ea typeface="+mn-ea"/>
                <a:cs typeface="+mn-cs"/>
              </a:rPr>
              <a:t> </a:t>
            </a:r>
            <a:r>
              <a:rPr lang="ru-RU" sz="1200" i="1" kern="1200" dirty="0" err="1" smtClean="0">
                <a:solidFill>
                  <a:schemeClr val="tx1"/>
                </a:solidFill>
                <a:effectLst/>
                <a:latin typeface="+mn-lt"/>
                <a:ea typeface="+mn-ea"/>
                <a:cs typeface="+mn-cs"/>
              </a:rPr>
              <a:t>Information</a:t>
            </a:r>
            <a:r>
              <a:rPr lang="ru-RU" sz="1200" i="1" kern="1200" dirty="0" smtClean="0">
                <a:solidFill>
                  <a:schemeClr val="tx1"/>
                </a:solidFill>
                <a:effectLst/>
                <a:latin typeface="+mn-lt"/>
                <a:ea typeface="+mn-ea"/>
                <a:cs typeface="+mn-cs"/>
              </a:rPr>
              <a:t> </a:t>
            </a:r>
            <a:r>
              <a:rPr lang="ru-RU" sz="1200" i="1" kern="1200" dirty="0" err="1" smtClean="0">
                <a:solidFill>
                  <a:schemeClr val="tx1"/>
                </a:solidFill>
                <a:effectLst/>
                <a:latin typeface="+mn-lt"/>
                <a:ea typeface="+mn-ea"/>
                <a:cs typeface="+mn-cs"/>
              </a:rPr>
              <a:t>Interchange</a:t>
            </a:r>
            <a:r>
              <a:rPr lang="ru-RU" sz="1200" kern="1200" dirty="0" smtClean="0">
                <a:solidFill>
                  <a:schemeClr val="tx1"/>
                </a:solidFill>
                <a:effectLst/>
                <a:latin typeface="+mn-lt"/>
                <a:ea typeface="+mn-ea"/>
                <a:cs typeface="+mn-cs"/>
              </a:rPr>
              <a:t>) — </a:t>
            </a:r>
            <a:r>
              <a:rPr lang="ru-RU" sz="1200" u="sng" kern="1200" dirty="0" smtClean="0">
                <a:solidFill>
                  <a:schemeClr val="tx1"/>
                </a:solidFill>
                <a:effectLst/>
                <a:latin typeface="+mn-lt"/>
                <a:ea typeface="+mn-ea"/>
                <a:cs typeface="+mn-cs"/>
                <a:hlinkClick r:id="rId4"/>
              </a:rPr>
              <a:t>американская</a:t>
            </a:r>
            <a:r>
              <a:rPr lang="ru-RU" sz="1200" kern="1200" dirty="0" smtClean="0">
                <a:solidFill>
                  <a:schemeClr val="tx1"/>
                </a:solidFill>
                <a:effectLst/>
                <a:latin typeface="+mn-lt"/>
                <a:ea typeface="+mn-ea"/>
                <a:cs typeface="+mn-cs"/>
              </a:rPr>
              <a:t> </a:t>
            </a:r>
            <a:r>
              <a:rPr lang="ru-RU" sz="1200" u="sng" kern="1200" dirty="0" smtClean="0">
                <a:solidFill>
                  <a:schemeClr val="tx1"/>
                </a:solidFill>
                <a:effectLst/>
                <a:latin typeface="+mn-lt"/>
                <a:ea typeface="+mn-ea"/>
                <a:cs typeface="+mn-cs"/>
                <a:hlinkClick r:id="rId5"/>
              </a:rPr>
              <a:t>стандартная</a:t>
            </a:r>
            <a:r>
              <a:rPr lang="ru-RU" sz="1200" kern="1200" dirty="0" smtClean="0">
                <a:solidFill>
                  <a:schemeClr val="tx1"/>
                </a:solidFill>
                <a:effectLst/>
                <a:latin typeface="+mn-lt"/>
                <a:ea typeface="+mn-ea"/>
                <a:cs typeface="+mn-cs"/>
              </a:rPr>
              <a:t> </a:t>
            </a:r>
            <a:r>
              <a:rPr lang="ru-RU" sz="1200" u="sng" kern="1200" dirty="0" smtClean="0">
                <a:solidFill>
                  <a:schemeClr val="tx1"/>
                </a:solidFill>
                <a:effectLst/>
                <a:latin typeface="+mn-lt"/>
                <a:ea typeface="+mn-ea"/>
                <a:cs typeface="+mn-cs"/>
                <a:hlinkClick r:id="rId6"/>
              </a:rPr>
              <a:t>кодировочная</a:t>
            </a:r>
            <a:r>
              <a:rPr lang="ru-RU" sz="1200" kern="1200" dirty="0" smtClean="0">
                <a:solidFill>
                  <a:schemeClr val="tx1"/>
                </a:solidFill>
                <a:effectLst/>
                <a:latin typeface="+mn-lt"/>
                <a:ea typeface="+mn-ea"/>
                <a:cs typeface="+mn-cs"/>
              </a:rPr>
              <a:t> таблица для печатных символов и некоторых специальных кодов. В американском варианте английского языка произносится [</a:t>
            </a:r>
            <a:r>
              <a:rPr lang="ru-RU" sz="1200" i="1" kern="1200" dirty="0" err="1" smtClean="0">
                <a:solidFill>
                  <a:schemeClr val="tx1"/>
                </a:solidFill>
                <a:effectLst/>
                <a:latin typeface="+mn-lt"/>
                <a:ea typeface="+mn-ea"/>
                <a:cs typeface="+mn-cs"/>
              </a:rPr>
              <a:t>э́ски</a:t>
            </a:r>
            <a:r>
              <a:rPr lang="ru-RU" sz="1200" kern="1200" dirty="0" smtClean="0">
                <a:solidFill>
                  <a:schemeClr val="tx1"/>
                </a:solidFill>
                <a:effectLst/>
                <a:latin typeface="+mn-lt"/>
                <a:ea typeface="+mn-ea"/>
                <a:cs typeface="+mn-cs"/>
              </a:rPr>
              <a:t>], тогда как в Великобритании чаще произносится [</a:t>
            </a:r>
            <a:r>
              <a:rPr lang="ru-RU" sz="1200" i="1" kern="1200" dirty="0" err="1" smtClean="0">
                <a:solidFill>
                  <a:schemeClr val="tx1"/>
                </a:solidFill>
                <a:effectLst/>
                <a:latin typeface="+mn-lt"/>
                <a:ea typeface="+mn-ea"/>
                <a:cs typeface="+mn-cs"/>
              </a:rPr>
              <a:t>а́ски</a:t>
            </a:r>
            <a:r>
              <a:rPr lang="ru-RU" sz="1200" kern="1200" dirty="0" smtClean="0">
                <a:solidFill>
                  <a:schemeClr val="tx1"/>
                </a:solidFill>
                <a:effectLst/>
                <a:latin typeface="+mn-lt"/>
                <a:ea typeface="+mn-ea"/>
                <a:cs typeface="+mn-cs"/>
              </a:rPr>
              <a:t>]; по-русски произносится также [</a:t>
            </a:r>
            <a:r>
              <a:rPr lang="ru-RU" sz="1200" i="1" kern="1200" dirty="0" err="1" smtClean="0">
                <a:solidFill>
                  <a:schemeClr val="tx1"/>
                </a:solidFill>
                <a:effectLst/>
                <a:latin typeface="+mn-lt"/>
                <a:ea typeface="+mn-ea"/>
                <a:cs typeface="+mn-cs"/>
              </a:rPr>
              <a:t>а́ски</a:t>
            </a:r>
            <a:r>
              <a:rPr lang="ru-RU" sz="1200" kern="1200" dirty="0" smtClean="0">
                <a:solidFill>
                  <a:schemeClr val="tx1"/>
                </a:solidFill>
                <a:effectLst/>
                <a:latin typeface="+mn-lt"/>
                <a:ea typeface="+mn-ea"/>
                <a:cs typeface="+mn-cs"/>
              </a:rPr>
              <a:t>] или [</a:t>
            </a:r>
            <a:r>
              <a:rPr lang="ru-RU" sz="1200" i="1" kern="1200" dirty="0" err="1" smtClean="0">
                <a:solidFill>
                  <a:schemeClr val="tx1"/>
                </a:solidFill>
                <a:effectLst/>
                <a:latin typeface="+mn-lt"/>
                <a:ea typeface="+mn-ea"/>
                <a:cs typeface="+mn-cs"/>
              </a:rPr>
              <a:t>аски</a:t>
            </a:r>
            <a:r>
              <a:rPr lang="ru-RU" sz="1200" i="1" kern="1200" dirty="0" smtClean="0">
                <a:solidFill>
                  <a:schemeClr val="tx1"/>
                </a:solidFill>
                <a:effectLst/>
                <a:latin typeface="+mn-lt"/>
                <a:ea typeface="+mn-ea"/>
                <a:cs typeface="+mn-cs"/>
              </a:rPr>
              <a:t>́</a:t>
            </a:r>
            <a:r>
              <a:rPr lang="ru-RU" sz="1200" kern="1200" dirty="0" smtClean="0">
                <a:solidFill>
                  <a:schemeClr val="tx1"/>
                </a:solidFill>
                <a:effectLst/>
                <a:latin typeface="+mn-lt"/>
                <a:ea typeface="+mn-ea"/>
                <a:cs typeface="+mn-cs"/>
              </a:rPr>
              <a:t>].</a:t>
            </a:r>
          </a:p>
          <a:p>
            <a:r>
              <a:rPr lang="ru-RU" sz="1200" kern="1200" dirty="0" smtClean="0">
                <a:solidFill>
                  <a:schemeClr val="tx1"/>
                </a:solidFill>
                <a:effectLst/>
                <a:latin typeface="+mn-lt"/>
                <a:ea typeface="+mn-ea"/>
                <a:cs typeface="+mn-cs"/>
              </a:rPr>
              <a:t>ASCII представляет собой кодировку для представления десятичных цифр, латинского и национального алфавитов, знаков препинания и управляющих символов. Изначально разработанная как 7-битная, с широким распространением 8-битного байта ASCII стала восприниматься как половина 8-битной. В компьютерах обычно используют расширения ASCII с задействованным 8-м битом и второй половиной кодовой таблицы (например </a:t>
            </a:r>
            <a:r>
              <a:rPr lang="ru-RU" sz="1200" u="sng" kern="1200" dirty="0" smtClean="0">
                <a:solidFill>
                  <a:schemeClr val="tx1"/>
                </a:solidFill>
                <a:effectLst/>
                <a:latin typeface="+mn-lt"/>
                <a:ea typeface="+mn-ea"/>
                <a:cs typeface="+mn-cs"/>
                <a:hlinkClick r:id="rId7"/>
              </a:rPr>
              <a:t>КОИ-8</a:t>
            </a:r>
            <a:r>
              <a:rPr lang="ru-RU" sz="1200" kern="1200" dirty="0" smtClean="0">
                <a:solidFill>
                  <a:schemeClr val="tx1"/>
                </a:solidFill>
                <a:effectLst/>
                <a:latin typeface="+mn-lt"/>
                <a:ea typeface="+mn-ea"/>
                <a:cs typeface="+mn-cs"/>
              </a:rPr>
              <a:t>).</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13</a:t>
            </a:fld>
            <a:endParaRPr lang="en-US"/>
          </a:p>
        </p:txBody>
      </p:sp>
    </p:spTree>
    <p:extLst>
      <p:ext uri="{BB962C8B-B14F-4D97-AF65-F5344CB8AC3E}">
        <p14:creationId xmlns:p14="http://schemas.microsoft.com/office/powerpoint/2010/main" val="1890106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kern="1200" dirty="0" smtClean="0">
                <a:solidFill>
                  <a:schemeClr val="tx1"/>
                </a:solidFill>
                <a:effectLst/>
                <a:latin typeface="+mn-lt"/>
                <a:ea typeface="+mn-ea"/>
                <a:cs typeface="+mn-cs"/>
              </a:rPr>
              <a:t>Прикладной уровень </a:t>
            </a:r>
            <a:r>
              <a:rPr lang="ru-RU" sz="1200" kern="1200" dirty="0" smtClean="0">
                <a:solidFill>
                  <a:schemeClr val="tx1"/>
                </a:solidFill>
                <a:effectLst/>
                <a:latin typeface="+mn-lt"/>
                <a:ea typeface="+mn-ea"/>
                <a:cs typeface="+mn-cs"/>
              </a:rPr>
              <a:t>Существует очень большое разнообразие сервисов прикладного уровня. Приведем в качестве примеров протоколов прикладного уровня хотя бы несколько наиболее распространенных реализаций файловых сервисов: NCP в операционной системе </a:t>
            </a:r>
            <a:r>
              <a:rPr lang="ru-RU" sz="1200" kern="1200" dirty="0" err="1" smtClean="0">
                <a:solidFill>
                  <a:schemeClr val="tx1"/>
                </a:solidFill>
                <a:effectLst/>
                <a:latin typeface="+mn-lt"/>
                <a:ea typeface="+mn-ea"/>
                <a:cs typeface="+mn-cs"/>
              </a:rPr>
              <a:t>Novell</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NetWare</a:t>
            </a:r>
            <a:r>
              <a:rPr lang="ru-RU" sz="1200" kern="1200" dirty="0" smtClean="0">
                <a:solidFill>
                  <a:schemeClr val="tx1"/>
                </a:solidFill>
                <a:effectLst/>
                <a:latin typeface="+mn-lt"/>
                <a:ea typeface="+mn-ea"/>
                <a:cs typeface="+mn-cs"/>
              </a:rPr>
              <a:t>, SMB в </a:t>
            </a:r>
            <a:r>
              <a:rPr lang="ru-RU" sz="1200" kern="1200" dirty="0" err="1" smtClean="0">
                <a:solidFill>
                  <a:schemeClr val="tx1"/>
                </a:solidFill>
                <a:effectLst/>
                <a:latin typeface="+mn-lt"/>
                <a:ea typeface="+mn-ea"/>
                <a:cs typeface="+mn-cs"/>
              </a:rPr>
              <a:t>Microsoft</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Windows</a:t>
            </a:r>
            <a:r>
              <a:rPr lang="ru-RU" sz="1200" kern="1200" dirty="0" smtClean="0">
                <a:solidFill>
                  <a:schemeClr val="tx1"/>
                </a:solidFill>
                <a:effectLst/>
                <a:latin typeface="+mn-lt"/>
                <a:ea typeface="+mn-ea"/>
                <a:cs typeface="+mn-cs"/>
              </a:rPr>
              <a:t> NT, NFS, FTP и TFTP, входящие в стек TCP/IP.</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14</a:t>
            </a:fld>
            <a:endParaRPr lang="en-US"/>
          </a:p>
        </p:txBody>
      </p:sp>
    </p:spTree>
    <p:extLst>
      <p:ext uri="{BB962C8B-B14F-4D97-AF65-F5344CB8AC3E}">
        <p14:creationId xmlns:p14="http://schemas.microsoft.com/office/powerpoint/2010/main" val="2925627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Три нижних уровня − физический, канальный и иногда сетевой − являются </a:t>
            </a:r>
            <a:r>
              <a:rPr lang="ru-RU" sz="1200" b="1" kern="1200" dirty="0" err="1" smtClean="0">
                <a:solidFill>
                  <a:schemeClr val="tx1"/>
                </a:solidFill>
                <a:effectLst/>
                <a:latin typeface="+mn-lt"/>
                <a:ea typeface="+mn-ea"/>
                <a:cs typeface="+mn-cs"/>
              </a:rPr>
              <a:t>сетезависимыми</a:t>
            </a:r>
            <a:r>
              <a:rPr lang="ru-RU" sz="1200" kern="1200" dirty="0" smtClean="0">
                <a:solidFill>
                  <a:schemeClr val="tx1"/>
                </a:solidFill>
                <a:effectLst/>
                <a:latin typeface="+mn-lt"/>
                <a:ea typeface="+mn-ea"/>
                <a:cs typeface="+mn-cs"/>
              </a:rPr>
              <a:t>, то есть протоколы этих уровней тесно связаны с технической реализацией сети, с используемым коммуникационным оборудованием. Например, переход на оборудование FDDI означает полную смену протоколов физического и канального уровня во всех узлах сети.</a:t>
            </a:r>
          </a:p>
          <a:p>
            <a:r>
              <a:rPr lang="ru-RU" sz="1200" kern="1200" dirty="0" smtClean="0">
                <a:solidFill>
                  <a:schemeClr val="tx1"/>
                </a:solidFill>
                <a:effectLst/>
                <a:latin typeface="+mn-lt"/>
                <a:ea typeface="+mn-ea"/>
                <a:cs typeface="+mn-cs"/>
              </a:rPr>
              <a:t>Три верхних уровня − сеансовый, уровень представления и прикладной − ориентированы на приложения и мало зависят от технических особенностей построения сети и являются </a:t>
            </a:r>
            <a:r>
              <a:rPr lang="ru-RU" sz="1200" b="1" kern="1200" dirty="0" err="1" smtClean="0">
                <a:solidFill>
                  <a:schemeClr val="tx1"/>
                </a:solidFill>
                <a:effectLst/>
                <a:latin typeface="+mn-lt"/>
                <a:ea typeface="+mn-ea"/>
                <a:cs typeface="+mn-cs"/>
              </a:rPr>
              <a:t>сетенезависимыми</a:t>
            </a:r>
            <a:r>
              <a:rPr lang="ru-RU" sz="1200" kern="1200" dirty="0" smtClean="0">
                <a:solidFill>
                  <a:schemeClr val="tx1"/>
                </a:solidFill>
                <a:effectLst/>
                <a:latin typeface="+mn-lt"/>
                <a:ea typeface="+mn-ea"/>
                <a:cs typeface="+mn-cs"/>
              </a:rPr>
              <a:t>. На протоколы этих уровней не влияют никакие изменения в топологии сети, замена оборудования или переход на другую сетевую технологию. Так, переход от </a:t>
            </a:r>
            <a:r>
              <a:rPr lang="ru-RU" sz="1200" kern="1200" dirty="0" err="1" smtClean="0">
                <a:solidFill>
                  <a:schemeClr val="tx1"/>
                </a:solidFill>
                <a:effectLst/>
                <a:latin typeface="+mn-lt"/>
                <a:ea typeface="+mn-ea"/>
                <a:cs typeface="+mn-cs"/>
              </a:rPr>
              <a:t>Ethernet</a:t>
            </a:r>
            <a:r>
              <a:rPr lang="ru-RU" sz="1200" kern="1200" dirty="0" smtClean="0">
                <a:solidFill>
                  <a:schemeClr val="tx1"/>
                </a:solidFill>
                <a:effectLst/>
                <a:latin typeface="+mn-lt"/>
                <a:ea typeface="+mn-ea"/>
                <a:cs typeface="+mn-cs"/>
              </a:rPr>
              <a:t> на высокоскоростную технологию АТМ не потребует никаких изменений в программных средствах, реализующих функции прикладного, представительного и сеансового уровней.</a:t>
            </a:r>
          </a:p>
          <a:p>
            <a:r>
              <a:rPr lang="ru-RU" sz="1200" kern="1200" dirty="0" smtClean="0">
                <a:solidFill>
                  <a:schemeClr val="tx1"/>
                </a:solidFill>
                <a:effectLst/>
                <a:latin typeface="+mn-lt"/>
                <a:ea typeface="+mn-ea"/>
                <a:cs typeface="+mn-cs"/>
              </a:rPr>
              <a:t>Транспортный и сетевой уровни являются промежуточными, они скрывают все детали функционирования нижних уровней от верхних уровней. Это позволяет разрабатывать приложения, независящие от технических средств, непосредственно занимающихся транспортировкой сообщений.</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15</a:t>
            </a:fld>
            <a:endParaRPr lang="en-US"/>
          </a:p>
        </p:txBody>
      </p:sp>
    </p:spTree>
    <p:extLst>
      <p:ext uri="{BB962C8B-B14F-4D97-AF65-F5344CB8AC3E}">
        <p14:creationId xmlns:p14="http://schemas.microsoft.com/office/powerpoint/2010/main" val="3921470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Ниже перечислены основные функции протоколов:</a:t>
            </a:r>
          </a:p>
          <a:p>
            <a:pPr lvl="0"/>
            <a:r>
              <a:rPr lang="ru-RU" sz="1200" kern="1200" dirty="0" smtClean="0">
                <a:solidFill>
                  <a:schemeClr val="tx1"/>
                </a:solidFill>
                <a:effectLst/>
                <a:latin typeface="+mn-lt"/>
                <a:ea typeface="+mn-ea"/>
                <a:cs typeface="+mn-cs"/>
              </a:rPr>
              <a:t>Идентификация и обработка ошибок</a:t>
            </a:r>
          </a:p>
          <a:p>
            <a:pPr lvl="0"/>
            <a:r>
              <a:rPr lang="ru-RU" sz="1200" kern="1200" dirty="0" smtClean="0">
                <a:solidFill>
                  <a:schemeClr val="tx1"/>
                </a:solidFill>
                <a:effectLst/>
                <a:latin typeface="+mn-lt"/>
                <a:ea typeface="+mn-ea"/>
                <a:cs typeface="+mn-cs"/>
              </a:rPr>
              <a:t>Сжатие данных </a:t>
            </a:r>
          </a:p>
          <a:p>
            <a:pPr lvl="0"/>
            <a:r>
              <a:rPr lang="ru-RU" sz="1200" kern="1200" dirty="0" smtClean="0">
                <a:solidFill>
                  <a:schemeClr val="tx1"/>
                </a:solidFill>
                <a:effectLst/>
                <a:latin typeface="+mn-lt"/>
                <a:ea typeface="+mn-ea"/>
                <a:cs typeface="+mn-cs"/>
              </a:rPr>
              <a:t>Определение порядка разделения данных и формирования пакетов</a:t>
            </a:r>
          </a:p>
          <a:p>
            <a:pPr lvl="0"/>
            <a:r>
              <a:rPr lang="ru-RU" sz="1200" kern="1200" dirty="0" smtClean="0">
                <a:solidFill>
                  <a:schemeClr val="tx1"/>
                </a:solidFill>
                <a:effectLst/>
                <a:latin typeface="+mn-lt"/>
                <a:ea typeface="+mn-ea"/>
                <a:cs typeface="+mn-cs"/>
              </a:rPr>
              <a:t>Назначение адресов пакетам данных</a:t>
            </a:r>
          </a:p>
          <a:p>
            <a:pPr lvl="0"/>
            <a:r>
              <a:rPr lang="ru-RU" sz="1200" kern="1200" dirty="0" smtClean="0">
                <a:solidFill>
                  <a:schemeClr val="tx1"/>
                </a:solidFill>
                <a:effectLst/>
                <a:latin typeface="+mn-lt"/>
                <a:ea typeface="+mn-ea"/>
                <a:cs typeface="+mn-cs"/>
              </a:rPr>
              <a:t>Определение порядка объявления отправки и получения пакетов данных</a:t>
            </a:r>
          </a:p>
          <a:p>
            <a:pPr lvl="0"/>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В модели OSI различается два основных типа протоколов. В протоколах </a:t>
            </a:r>
            <a:r>
              <a:rPr lang="ru-RU" sz="1200" b="1" kern="1200" dirty="0" smtClean="0">
                <a:solidFill>
                  <a:schemeClr val="tx1"/>
                </a:solidFill>
                <a:effectLst/>
                <a:latin typeface="+mn-lt"/>
                <a:ea typeface="+mn-ea"/>
                <a:cs typeface="+mn-cs"/>
              </a:rPr>
              <a:t>с установлением соединения</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connection-oriented</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network</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service</a:t>
            </a:r>
            <a:r>
              <a:rPr lang="ru-RU" sz="1200" kern="1200" dirty="0" smtClean="0">
                <a:solidFill>
                  <a:schemeClr val="tx1"/>
                </a:solidFill>
                <a:effectLst/>
                <a:latin typeface="+mn-lt"/>
                <a:ea typeface="+mn-ea"/>
                <a:cs typeface="+mn-cs"/>
              </a:rPr>
              <a:t>, CONS) перед обменом данными отправитель и получатель должны сначала установить соединение и, возможно, выбрать протокол, который они будут использовать. После завершения диалога они должны разорвать это соединение.</a:t>
            </a:r>
          </a:p>
          <a:p>
            <a:r>
              <a:rPr lang="ru-RU" sz="1200" kern="1200" dirty="0" smtClean="0">
                <a:solidFill>
                  <a:schemeClr val="tx1"/>
                </a:solidFill>
                <a:effectLst/>
                <a:latin typeface="+mn-lt"/>
                <a:ea typeface="+mn-ea"/>
                <a:cs typeface="+mn-cs"/>
              </a:rPr>
              <a:t>Вторая группа протоколов − протоколы без предварительного установления соединения (</a:t>
            </a:r>
            <a:r>
              <a:rPr lang="ru-RU" sz="1200" kern="1200" dirty="0" err="1" smtClean="0">
                <a:solidFill>
                  <a:schemeClr val="tx1"/>
                </a:solidFill>
                <a:effectLst/>
                <a:latin typeface="+mn-lt"/>
                <a:ea typeface="+mn-ea"/>
                <a:cs typeface="+mn-cs"/>
              </a:rPr>
              <a:t>connectionless</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network</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service</a:t>
            </a:r>
            <a:r>
              <a:rPr lang="ru-RU" sz="1200" kern="1200" dirty="0" smtClean="0">
                <a:solidFill>
                  <a:schemeClr val="tx1"/>
                </a:solidFill>
                <a:effectLst/>
                <a:latin typeface="+mn-lt"/>
                <a:ea typeface="+mn-ea"/>
                <a:cs typeface="+mn-cs"/>
              </a:rPr>
              <a:t>, CLNS). Такие протоколы называются также </a:t>
            </a:r>
            <a:r>
              <a:rPr lang="ru-RU" sz="1200" b="1" kern="1200" dirty="0" err="1" smtClean="0">
                <a:solidFill>
                  <a:schemeClr val="tx1"/>
                </a:solidFill>
                <a:effectLst/>
                <a:latin typeface="+mn-lt"/>
                <a:ea typeface="+mn-ea"/>
                <a:cs typeface="+mn-cs"/>
              </a:rPr>
              <a:t>дейтаграммными</a:t>
            </a:r>
            <a:r>
              <a:rPr lang="ru-RU" sz="1200" kern="1200" dirty="0" smtClean="0">
                <a:solidFill>
                  <a:schemeClr val="tx1"/>
                </a:solidFill>
                <a:effectLst/>
                <a:latin typeface="+mn-lt"/>
                <a:ea typeface="+mn-ea"/>
                <a:cs typeface="+mn-cs"/>
              </a:rPr>
              <a:t> протоколами. Отправитель просто передает сообщение, когда оно готово. При взаимодействии компьютеров используются как те, так и другие протоколы.</a:t>
            </a:r>
          </a:p>
          <a:p>
            <a:r>
              <a:rPr lang="ru-RU" sz="1200" kern="1200" dirty="0" smtClean="0">
                <a:solidFill>
                  <a:schemeClr val="tx1"/>
                </a:solidFill>
                <a:effectLst/>
                <a:latin typeface="+mn-lt"/>
                <a:ea typeface="+mn-ea"/>
                <a:cs typeface="+mn-cs"/>
              </a:rPr>
              <a:t>В настоящее время наблюдается тенденция к сближению протоколов локальных и глобальных сетей. Ярким примером являются протоколы технологии АТМ, работающие без изменений как в тех, так и в других сетях. Тем не менее, большинство протоколов, используемых сегодня, относятся либо к локальным, либо к глобальным сетям и не могут применяться не по прямому назначению.</a:t>
            </a:r>
          </a:p>
          <a:p>
            <a:r>
              <a:rPr lang="ru-RU" sz="1200" kern="1200" dirty="0" smtClean="0">
                <a:solidFill>
                  <a:schemeClr val="tx1"/>
                </a:solidFill>
                <a:effectLst/>
                <a:latin typeface="+mn-lt"/>
                <a:ea typeface="+mn-ea"/>
                <a:cs typeface="+mn-cs"/>
              </a:rPr>
              <a:t>Различия между протоколами локальных и глобальных сетей происходят в основном из-за различий между свойствами каналов, использующихся в этих сетях.</a:t>
            </a:r>
          </a:p>
          <a:p>
            <a:pPr lvl="0"/>
            <a:endParaRPr lang="ru-RU" sz="1200"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16</a:t>
            </a:fld>
            <a:endParaRPr lang="en-US"/>
          </a:p>
        </p:txBody>
      </p:sp>
    </p:spTree>
    <p:extLst>
      <p:ext uri="{BB962C8B-B14F-4D97-AF65-F5344CB8AC3E}">
        <p14:creationId xmlns:p14="http://schemas.microsoft.com/office/powerpoint/2010/main" val="3334948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СТЕК  ПРОТОКОЛОВ  </a:t>
            </a:r>
            <a:r>
              <a:rPr lang="en-US" sz="1200" b="1" kern="1200" dirty="0" smtClean="0">
                <a:solidFill>
                  <a:schemeClr val="tx1"/>
                </a:solidFill>
                <a:effectLst/>
                <a:latin typeface="+mn-lt"/>
                <a:ea typeface="+mn-ea"/>
                <a:cs typeface="+mn-cs"/>
              </a:rPr>
              <a:t>TCP</a:t>
            </a:r>
            <a:r>
              <a:rPr lang="ru-RU" sz="1200" b="1" kern="1200" dirty="0" smtClean="0">
                <a:solidFill>
                  <a:schemeClr val="tx1"/>
                </a:solidFill>
                <a:effectLst/>
                <a:latin typeface="+mn-lt"/>
                <a:ea typeface="+mn-ea"/>
                <a:cs typeface="+mn-cs"/>
              </a:rPr>
              <a:t>/</a:t>
            </a:r>
            <a:r>
              <a:rPr lang="en-US" sz="1200" b="1" kern="1200" dirty="0" smtClean="0">
                <a:solidFill>
                  <a:schemeClr val="tx1"/>
                </a:solidFill>
                <a:effectLst/>
                <a:latin typeface="+mn-lt"/>
                <a:ea typeface="+mn-ea"/>
                <a:cs typeface="+mn-cs"/>
              </a:rPr>
              <a:t>IP</a:t>
            </a:r>
            <a:endParaRPr lang="ru-RU" sz="1200" kern="1200" dirty="0" smtClean="0">
              <a:solidFill>
                <a:schemeClr val="tx1"/>
              </a:solidFill>
              <a:effectLst/>
              <a:latin typeface="+mn-lt"/>
              <a:ea typeface="+mn-ea"/>
              <a:cs typeface="+mn-cs"/>
            </a:endParaRPr>
          </a:p>
          <a:p>
            <a:r>
              <a:rPr lang="ru-RU" sz="1200" b="1" kern="1200" dirty="0" smtClean="0">
                <a:solidFill>
                  <a:schemeClr val="tx1"/>
                </a:solidFill>
                <a:effectLst/>
                <a:latin typeface="+mn-lt"/>
                <a:ea typeface="+mn-ea"/>
                <a:cs typeface="+mn-cs"/>
              </a:rPr>
              <a:t>Стеком</a:t>
            </a:r>
            <a:r>
              <a:rPr lang="ru-RU" sz="1200" kern="1200" dirty="0" smtClean="0">
                <a:solidFill>
                  <a:schemeClr val="tx1"/>
                </a:solidFill>
                <a:effectLst/>
                <a:latin typeface="+mn-lt"/>
                <a:ea typeface="+mn-ea"/>
                <a:cs typeface="+mn-cs"/>
              </a:rPr>
              <a:t> (семейством) протоколов называется стандартизованный разделенный на уровни набор протоколов, которые работают совместно, реализуя определенную коммуникационную архитектуру. Обычно задачи того или иного уровня реализуются одним или несколькими протоколами. Раньше фирмы выпускали компьютеры и сетевое оборудование, поддерживающие только свои стеки протоколов, из-за чего возникали проблемы несовместимости. Сейчас все популярные стеки протоколов стали включаться в состав сетевых операционных систем различных производителей. Наиболее распространенные стеки коммуникационных протоколов − TCP/IP, </a:t>
            </a:r>
            <a:r>
              <a:rPr lang="ru-RU" sz="1200" kern="1200" dirty="0" err="1" smtClean="0">
                <a:solidFill>
                  <a:schemeClr val="tx1"/>
                </a:solidFill>
                <a:effectLst/>
                <a:latin typeface="+mn-lt"/>
                <a:ea typeface="+mn-ea"/>
                <a:cs typeface="+mn-cs"/>
              </a:rPr>
              <a:t>NetBIOS</a:t>
            </a:r>
            <a:r>
              <a:rPr lang="ru-RU" sz="1200" kern="1200" dirty="0" smtClean="0">
                <a:solidFill>
                  <a:schemeClr val="tx1"/>
                </a:solidFill>
                <a:effectLst/>
                <a:latin typeface="+mn-lt"/>
                <a:ea typeface="+mn-ea"/>
                <a:cs typeface="+mn-cs"/>
              </a:rPr>
              <a:t>/SMB, IPX/SPX.</a:t>
            </a:r>
          </a:p>
          <a:p>
            <a:r>
              <a:rPr lang="ru-RU" sz="1200" kern="1200" dirty="0" smtClean="0">
                <a:solidFill>
                  <a:schemeClr val="tx1"/>
                </a:solidFill>
                <a:effectLst/>
                <a:latin typeface="+mn-lt"/>
                <a:ea typeface="+mn-ea"/>
                <a:cs typeface="+mn-cs"/>
              </a:rPr>
              <a:t>Стек TCP/IP, называемый также стеком </a:t>
            </a:r>
            <a:r>
              <a:rPr lang="ru-RU" sz="1200" kern="1200" dirty="0" err="1" smtClean="0">
                <a:solidFill>
                  <a:schemeClr val="tx1"/>
                </a:solidFill>
                <a:effectLst/>
                <a:latin typeface="+mn-lt"/>
                <a:ea typeface="+mn-ea"/>
                <a:cs typeface="+mn-cs"/>
              </a:rPr>
              <a:t>DoD</a:t>
            </a:r>
            <a:r>
              <a:rPr lang="ru-RU" sz="1200" kern="1200" dirty="0" smtClean="0">
                <a:solidFill>
                  <a:schemeClr val="tx1"/>
                </a:solidFill>
                <a:effectLst/>
                <a:latin typeface="+mn-lt"/>
                <a:ea typeface="+mn-ea"/>
                <a:cs typeface="+mn-cs"/>
              </a:rPr>
              <a:t> и стеком </a:t>
            </a:r>
            <a:r>
              <a:rPr lang="ru-RU" sz="1200" kern="1200" dirty="0" err="1" smtClean="0">
                <a:solidFill>
                  <a:schemeClr val="tx1"/>
                </a:solidFill>
                <a:effectLst/>
                <a:latin typeface="+mn-lt"/>
                <a:ea typeface="+mn-ea"/>
                <a:cs typeface="+mn-cs"/>
              </a:rPr>
              <a:t>Internet</a:t>
            </a:r>
            <a:r>
              <a:rPr lang="ru-RU" sz="1200" kern="1200" dirty="0" smtClean="0">
                <a:solidFill>
                  <a:schemeClr val="tx1"/>
                </a:solidFill>
                <a:effectLst/>
                <a:latin typeface="+mn-lt"/>
                <a:ea typeface="+mn-ea"/>
                <a:cs typeface="+mn-cs"/>
              </a:rPr>
              <a:t>, является одним из наиболее популярных и перспективных стеков коммуникационных протоколов. Изначально он разрабатывался для операционной системы UNIX, но настоящее время все современные сетевые операционных системы включают в себя его реализацию.</a:t>
            </a:r>
          </a:p>
          <a:p>
            <a:r>
              <a:rPr lang="ru-RU" sz="1200" kern="1200" dirty="0" smtClean="0">
                <a:solidFill>
                  <a:schemeClr val="tx1"/>
                </a:solidFill>
                <a:effectLst/>
                <a:latin typeface="+mn-lt"/>
                <a:ea typeface="+mn-ea"/>
                <a:cs typeface="+mn-cs"/>
              </a:rPr>
              <a:t>Стек был разработан по инициативе Министерства обороны США (</a:t>
            </a:r>
            <a:r>
              <a:rPr lang="ru-RU" sz="1200" kern="1200" dirty="0" err="1" smtClean="0">
                <a:solidFill>
                  <a:schemeClr val="tx1"/>
                </a:solidFill>
                <a:effectLst/>
                <a:latin typeface="+mn-lt"/>
                <a:ea typeface="+mn-ea"/>
                <a:cs typeface="+mn-cs"/>
              </a:rPr>
              <a:t>Department</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of</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Defence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DoD</a:t>
            </a:r>
            <a:r>
              <a:rPr lang="ru-RU" sz="1200" kern="1200" dirty="0" smtClean="0">
                <a:solidFill>
                  <a:schemeClr val="tx1"/>
                </a:solidFill>
                <a:effectLst/>
                <a:latin typeface="+mn-lt"/>
                <a:ea typeface="+mn-ea"/>
                <a:cs typeface="+mn-cs"/>
              </a:rPr>
              <a:t>) в 1969 году для связи экспериментальной сети </a:t>
            </a:r>
            <a:r>
              <a:rPr lang="ru-RU" sz="1200" kern="1200" dirty="0" err="1" smtClean="0">
                <a:solidFill>
                  <a:schemeClr val="tx1"/>
                </a:solidFill>
                <a:effectLst/>
                <a:latin typeface="+mn-lt"/>
                <a:ea typeface="+mn-ea"/>
                <a:cs typeface="+mn-cs"/>
              </a:rPr>
              <a:t>ARPAnet</a:t>
            </a:r>
            <a:r>
              <a:rPr lang="ru-RU" sz="1200" kern="1200" dirty="0" smtClean="0">
                <a:solidFill>
                  <a:schemeClr val="tx1"/>
                </a:solidFill>
                <a:effectLst/>
                <a:latin typeface="+mn-lt"/>
                <a:ea typeface="+mn-ea"/>
                <a:cs typeface="+mn-cs"/>
              </a:rPr>
              <a:t> с другими сетями как набор общих протоколов для разнородных вычислительных систем. Сеть ARPA поддерживала разработчиков и исследователей в военных областях. В сети ARPA связь между двумя компьютерами осуществлялась с использованием протокола </a:t>
            </a:r>
            <a:r>
              <a:rPr lang="ru-RU" sz="1200" kern="1200" dirty="0" err="1" smtClean="0">
                <a:solidFill>
                  <a:schemeClr val="tx1"/>
                </a:solidFill>
                <a:effectLst/>
                <a:latin typeface="+mn-lt"/>
                <a:ea typeface="+mn-ea"/>
                <a:cs typeface="+mn-cs"/>
              </a:rPr>
              <a:t>Internet</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Protocol</a:t>
            </a:r>
            <a:r>
              <a:rPr lang="ru-RU" sz="1200" kern="1200" dirty="0" smtClean="0">
                <a:solidFill>
                  <a:schemeClr val="tx1"/>
                </a:solidFill>
                <a:effectLst/>
                <a:latin typeface="+mn-lt"/>
                <a:ea typeface="+mn-ea"/>
                <a:cs typeface="+mn-cs"/>
              </a:rPr>
              <a:t> (IP), который и по сей день является одним из основных в стеке TCP/IP и фигурирует в названии стека.</a:t>
            </a:r>
          </a:p>
          <a:p>
            <a:r>
              <a:rPr lang="ru-RU" sz="1200" kern="1200" dirty="0" smtClean="0">
                <a:solidFill>
                  <a:schemeClr val="tx1"/>
                </a:solidFill>
                <a:effectLst/>
                <a:latin typeface="+mn-lt"/>
                <a:ea typeface="+mn-ea"/>
                <a:cs typeface="+mn-cs"/>
              </a:rPr>
              <a:t>Большой вклад в развитие стека TCP/IP внес университет Беркли, реализовав протоколы стека в своей версии ОС UNIX. Широкое распространение ОС UNIX привело и к широкому распространению протокола IP и других протоколов стека. На этом же стеке работает всемирная информационная сеть </a:t>
            </a:r>
            <a:r>
              <a:rPr lang="ru-RU" sz="1200" kern="1200" dirty="0" err="1" smtClean="0">
                <a:solidFill>
                  <a:schemeClr val="tx1"/>
                </a:solidFill>
                <a:effectLst/>
                <a:latin typeface="+mn-lt"/>
                <a:ea typeface="+mn-ea"/>
                <a:cs typeface="+mn-cs"/>
              </a:rPr>
              <a:t>Internet</a:t>
            </a:r>
            <a:r>
              <a:rPr lang="ru-RU" sz="1200" kern="1200" dirty="0" smtClean="0">
                <a:solidFill>
                  <a:schemeClr val="tx1"/>
                </a:solidFill>
                <a:effectLst/>
                <a:latin typeface="+mn-lt"/>
                <a:ea typeface="+mn-ea"/>
                <a:cs typeface="+mn-cs"/>
              </a:rPr>
              <a:t>, чье подразделение </a:t>
            </a:r>
            <a:r>
              <a:rPr lang="ru-RU" sz="1200" kern="1200" dirty="0" err="1" smtClean="0">
                <a:solidFill>
                  <a:schemeClr val="tx1"/>
                </a:solidFill>
                <a:effectLst/>
                <a:latin typeface="+mn-lt"/>
                <a:ea typeface="+mn-ea"/>
                <a:cs typeface="+mn-cs"/>
              </a:rPr>
              <a:t>Internet</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Engineering</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Task</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Force</a:t>
            </a:r>
            <a:r>
              <a:rPr lang="ru-RU" sz="1200" kern="1200" dirty="0" smtClean="0">
                <a:solidFill>
                  <a:schemeClr val="tx1"/>
                </a:solidFill>
                <a:effectLst/>
                <a:latin typeface="+mn-lt"/>
                <a:ea typeface="+mn-ea"/>
                <a:cs typeface="+mn-cs"/>
              </a:rPr>
              <a:t> (IETF) вносит основной вклад в совершенствование стандартов стека, публикуемых в форме спецификаций RFC.</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17</a:t>
            </a:fld>
            <a:endParaRPr lang="en-US"/>
          </a:p>
        </p:txBody>
      </p:sp>
    </p:spTree>
    <p:extLst>
      <p:ext uri="{BB962C8B-B14F-4D97-AF65-F5344CB8AC3E}">
        <p14:creationId xmlns:p14="http://schemas.microsoft.com/office/powerpoint/2010/main" val="3243913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Самый нижний (уровень IV) − уровень </a:t>
            </a:r>
            <a:r>
              <a:rPr lang="ru-RU" sz="1200" b="1" kern="1200" dirty="0" smtClean="0">
                <a:solidFill>
                  <a:schemeClr val="tx1"/>
                </a:solidFill>
                <a:effectLst/>
                <a:latin typeface="+mn-lt"/>
                <a:ea typeface="+mn-ea"/>
                <a:cs typeface="+mn-cs"/>
              </a:rPr>
              <a:t>межсетевых интерфейсов</a:t>
            </a:r>
            <a:r>
              <a:rPr lang="ru-RU" sz="1200" kern="1200" dirty="0" smtClean="0">
                <a:solidFill>
                  <a:schemeClr val="tx1"/>
                </a:solidFill>
                <a:effectLst/>
                <a:latin typeface="+mn-lt"/>
                <a:ea typeface="+mn-ea"/>
                <a:cs typeface="+mn-cs"/>
              </a:rPr>
              <a:t> − соответствует физическому и канальному уровням модели OSI. Этот уровень в протоколах TCP/IP не регламентируется, но поддерживает все популярные стандарты физического и канального уровня: для локальных каналов это </a:t>
            </a:r>
            <a:r>
              <a:rPr lang="ru-RU" sz="1200" kern="1200" dirty="0" err="1" smtClean="0">
                <a:solidFill>
                  <a:schemeClr val="tx1"/>
                </a:solidFill>
                <a:effectLst/>
                <a:latin typeface="+mn-lt"/>
                <a:ea typeface="+mn-ea"/>
                <a:cs typeface="+mn-cs"/>
              </a:rPr>
              <a:t>Ethernet</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Token</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Ring</a:t>
            </a:r>
            <a:r>
              <a:rPr lang="ru-RU" sz="1200" kern="1200" dirty="0" smtClean="0">
                <a:solidFill>
                  <a:schemeClr val="tx1"/>
                </a:solidFill>
                <a:effectLst/>
                <a:latin typeface="+mn-lt"/>
                <a:ea typeface="+mn-ea"/>
                <a:cs typeface="+mn-cs"/>
              </a:rPr>
              <a:t>, FDDI, для глобальных каналов − собственные протоколы работы на аналоговых коммутируемых и выделенных линиях SLIP/PPP, которые устанавливают соединения типа «точка-точка» через последовательные каналы глобальных сетей, и протоколы территориальных сетей X.25 и ISDN. Разработана также специальная спецификация, определяющая использование технологии ATM в качестве транспорта канального уровня.</a:t>
            </a:r>
          </a:p>
          <a:p>
            <a:r>
              <a:rPr lang="ru-RU" sz="1200" b="1" kern="1200" dirty="0" err="1" smtClean="0">
                <a:solidFill>
                  <a:schemeClr val="tx1"/>
                </a:solidFill>
                <a:effectLst/>
                <a:latin typeface="+mn-lt"/>
                <a:ea typeface="+mn-ea"/>
                <a:cs typeface="+mn-cs"/>
              </a:rPr>
              <a:t>Token</a:t>
            </a:r>
            <a:r>
              <a:rPr lang="ru-RU" sz="1200" b="1" kern="1200" dirty="0" smtClean="0">
                <a:solidFill>
                  <a:schemeClr val="tx1"/>
                </a:solidFill>
                <a:effectLst/>
                <a:latin typeface="+mn-lt"/>
                <a:ea typeface="+mn-ea"/>
                <a:cs typeface="+mn-cs"/>
              </a:rPr>
              <a:t> </a:t>
            </a:r>
            <a:r>
              <a:rPr lang="ru-RU" sz="1200" b="1" kern="1200" dirty="0" err="1" smtClean="0">
                <a:solidFill>
                  <a:schemeClr val="tx1"/>
                </a:solidFill>
                <a:effectLst/>
                <a:latin typeface="+mn-lt"/>
                <a:ea typeface="+mn-ea"/>
                <a:cs typeface="+mn-cs"/>
              </a:rPr>
              <a:t>Ring</a:t>
            </a:r>
            <a:r>
              <a:rPr lang="ru-RU" sz="1200" kern="1200" dirty="0" smtClean="0">
                <a:solidFill>
                  <a:schemeClr val="tx1"/>
                </a:solidFill>
                <a:effectLst/>
                <a:latin typeface="+mn-lt"/>
                <a:ea typeface="+mn-ea"/>
                <a:cs typeface="+mn-cs"/>
              </a:rPr>
              <a:t> — технология </a:t>
            </a:r>
            <a:r>
              <a:rPr lang="ru-RU" sz="1200" u="none" strike="noStrike" kern="1200" dirty="0" smtClean="0">
                <a:solidFill>
                  <a:schemeClr val="tx1"/>
                </a:solidFill>
                <a:effectLst/>
                <a:latin typeface="+mn-lt"/>
                <a:ea typeface="+mn-ea"/>
                <a:cs typeface="+mn-cs"/>
                <a:hlinkClick r:id="rId3" tooltip="Локальная вычислительная сеть"/>
              </a:rPr>
              <a:t>локальной вычислительной сети</a:t>
            </a:r>
            <a:r>
              <a:rPr lang="ru-RU" sz="1200" kern="1200" dirty="0" smtClean="0">
                <a:solidFill>
                  <a:schemeClr val="tx1"/>
                </a:solidFill>
                <a:effectLst/>
                <a:latin typeface="+mn-lt"/>
                <a:ea typeface="+mn-ea"/>
                <a:cs typeface="+mn-cs"/>
              </a:rPr>
              <a:t> (LAN) кольца с «маркерным доступом» — протокол локальной сети, который находится на </a:t>
            </a:r>
            <a:r>
              <a:rPr lang="ru-RU" sz="1200" u="none" strike="noStrike" kern="1200" dirty="0" smtClean="0">
                <a:solidFill>
                  <a:schemeClr val="tx1"/>
                </a:solidFill>
                <a:effectLst/>
                <a:latin typeface="+mn-lt"/>
                <a:ea typeface="+mn-ea"/>
                <a:cs typeface="+mn-cs"/>
                <a:hlinkClick r:id="rId4" tooltip="Канальный уровень"/>
              </a:rPr>
              <a:t>канальном уровне</a:t>
            </a:r>
            <a:r>
              <a:rPr lang="ru-RU" sz="1200" kern="1200" dirty="0" smtClean="0">
                <a:solidFill>
                  <a:schemeClr val="tx1"/>
                </a:solidFill>
                <a:effectLst/>
                <a:latin typeface="+mn-lt"/>
                <a:ea typeface="+mn-ea"/>
                <a:cs typeface="+mn-cs"/>
              </a:rPr>
              <a:t> (DLL) </a:t>
            </a:r>
            <a:r>
              <a:rPr lang="ru-RU" sz="1200" u="none" strike="noStrike" kern="1200" dirty="0" smtClean="0">
                <a:solidFill>
                  <a:schemeClr val="tx1"/>
                </a:solidFill>
                <a:effectLst/>
                <a:latin typeface="+mn-lt"/>
                <a:ea typeface="+mn-ea"/>
                <a:cs typeface="+mn-cs"/>
                <a:hlinkClick r:id="rId5" tooltip="Модель OSI"/>
              </a:rPr>
              <a:t>модели OSI</a:t>
            </a:r>
            <a:r>
              <a:rPr lang="ru-RU" sz="1200" kern="1200" dirty="0" smtClean="0">
                <a:solidFill>
                  <a:schemeClr val="tx1"/>
                </a:solidFill>
                <a:effectLst/>
                <a:latin typeface="+mn-lt"/>
                <a:ea typeface="+mn-ea"/>
                <a:cs typeface="+mn-cs"/>
              </a:rPr>
              <a:t>. Он использует специальный трёхбайтовый фрейм, названный маркером, который перемещается вокруг кольца. Владение маркером предоставляет его обладателю право передавать информацию на носителе. Кадры кольцевой сети с маркерным доступом перемещаются в цикле.</a:t>
            </a:r>
          </a:p>
          <a:p>
            <a:r>
              <a:rPr lang="ru-RU" sz="1200" b="1" kern="1200" dirty="0" smtClean="0">
                <a:solidFill>
                  <a:schemeClr val="tx1"/>
                </a:solidFill>
                <a:effectLst/>
                <a:latin typeface="+mn-lt"/>
                <a:ea typeface="+mn-ea"/>
                <a:cs typeface="+mn-cs"/>
              </a:rPr>
              <a:t>FDDI</a:t>
            </a:r>
            <a:r>
              <a:rPr lang="ru-RU" sz="1200" kern="1200" dirty="0" smtClean="0">
                <a:solidFill>
                  <a:schemeClr val="tx1"/>
                </a:solidFill>
                <a:effectLst/>
                <a:latin typeface="+mn-lt"/>
                <a:ea typeface="+mn-ea"/>
                <a:cs typeface="+mn-cs"/>
              </a:rPr>
              <a:t> (</a:t>
            </a:r>
            <a:r>
              <a:rPr lang="ru-RU" sz="1200" u="none" strike="noStrike" kern="1200" dirty="0" smtClean="0">
                <a:solidFill>
                  <a:schemeClr val="tx1"/>
                </a:solidFill>
                <a:effectLst/>
                <a:latin typeface="+mn-lt"/>
                <a:ea typeface="+mn-ea"/>
                <a:cs typeface="+mn-cs"/>
                <a:hlinkClick r:id="rId6" tooltip="Английский язык"/>
              </a:rPr>
              <a:t>англ.</a:t>
            </a:r>
            <a:r>
              <a:rPr lang="ru-RU" sz="1200" kern="1200" dirty="0" smtClean="0">
                <a:solidFill>
                  <a:schemeClr val="tx1"/>
                </a:solidFill>
                <a:effectLst/>
                <a:latin typeface="+mn-lt"/>
                <a:ea typeface="+mn-ea"/>
                <a:cs typeface="+mn-cs"/>
              </a:rPr>
              <a:t> </a:t>
            </a:r>
            <a:r>
              <a:rPr lang="ru-RU" sz="1200" i="1" kern="1200" dirty="0" err="1" smtClean="0">
                <a:solidFill>
                  <a:schemeClr val="tx1"/>
                </a:solidFill>
                <a:effectLst/>
                <a:latin typeface="+mn-lt"/>
                <a:ea typeface="+mn-ea"/>
                <a:cs typeface="+mn-cs"/>
              </a:rPr>
              <a:t>Fiber</a:t>
            </a:r>
            <a:r>
              <a:rPr lang="ru-RU" sz="1200" i="1" kern="1200" dirty="0" smtClean="0">
                <a:solidFill>
                  <a:schemeClr val="tx1"/>
                </a:solidFill>
                <a:effectLst/>
                <a:latin typeface="+mn-lt"/>
                <a:ea typeface="+mn-ea"/>
                <a:cs typeface="+mn-cs"/>
              </a:rPr>
              <a:t> </a:t>
            </a:r>
            <a:r>
              <a:rPr lang="ru-RU" sz="1200" i="1" kern="1200" dirty="0" err="1" smtClean="0">
                <a:solidFill>
                  <a:schemeClr val="tx1"/>
                </a:solidFill>
                <a:effectLst/>
                <a:latin typeface="+mn-lt"/>
                <a:ea typeface="+mn-ea"/>
                <a:cs typeface="+mn-cs"/>
              </a:rPr>
              <a:t>Distributed</a:t>
            </a:r>
            <a:r>
              <a:rPr lang="ru-RU" sz="1200" i="1" kern="1200" dirty="0" smtClean="0">
                <a:solidFill>
                  <a:schemeClr val="tx1"/>
                </a:solidFill>
                <a:effectLst/>
                <a:latin typeface="+mn-lt"/>
                <a:ea typeface="+mn-ea"/>
                <a:cs typeface="+mn-cs"/>
              </a:rPr>
              <a:t> </a:t>
            </a:r>
            <a:r>
              <a:rPr lang="ru-RU" sz="1200" i="1" kern="1200" dirty="0" err="1" smtClean="0">
                <a:solidFill>
                  <a:schemeClr val="tx1"/>
                </a:solidFill>
                <a:effectLst/>
                <a:latin typeface="+mn-lt"/>
                <a:ea typeface="+mn-ea"/>
                <a:cs typeface="+mn-cs"/>
              </a:rPr>
              <a:t>Data</a:t>
            </a:r>
            <a:r>
              <a:rPr lang="ru-RU" sz="1200" i="1" kern="1200" dirty="0" smtClean="0">
                <a:solidFill>
                  <a:schemeClr val="tx1"/>
                </a:solidFill>
                <a:effectLst/>
                <a:latin typeface="+mn-lt"/>
                <a:ea typeface="+mn-ea"/>
                <a:cs typeface="+mn-cs"/>
              </a:rPr>
              <a:t> </a:t>
            </a:r>
            <a:r>
              <a:rPr lang="ru-RU" sz="1200" i="1" kern="1200" dirty="0" err="1" smtClean="0">
                <a:solidFill>
                  <a:schemeClr val="tx1"/>
                </a:solidFill>
                <a:effectLst/>
                <a:latin typeface="+mn-lt"/>
                <a:ea typeface="+mn-ea"/>
                <a:cs typeface="+mn-cs"/>
              </a:rPr>
              <a:t>Interface</a:t>
            </a:r>
            <a:r>
              <a:rPr lang="ru-RU" sz="1200" kern="1200" dirty="0" smtClean="0">
                <a:solidFill>
                  <a:schemeClr val="tx1"/>
                </a:solidFill>
                <a:effectLst/>
                <a:latin typeface="+mn-lt"/>
                <a:ea typeface="+mn-ea"/>
                <a:cs typeface="+mn-cs"/>
              </a:rPr>
              <a:t> — Волоконно-оптический распределенный интерфейс передачи данных) — стандарт передачи данных в </a:t>
            </a:r>
            <a:r>
              <a:rPr lang="ru-RU" sz="1200" u="none" strike="noStrike" kern="1200" dirty="0" smtClean="0">
                <a:solidFill>
                  <a:schemeClr val="tx1"/>
                </a:solidFill>
                <a:effectLst/>
                <a:latin typeface="+mn-lt"/>
                <a:ea typeface="+mn-ea"/>
                <a:cs typeface="+mn-cs"/>
                <a:hlinkClick r:id="rId3" tooltip="Локальная вычислительная сеть"/>
              </a:rPr>
              <a:t>локальной сети</a:t>
            </a:r>
            <a:r>
              <a:rPr lang="ru-RU" sz="1200" kern="1200" dirty="0" smtClean="0">
                <a:solidFill>
                  <a:schemeClr val="tx1"/>
                </a:solidFill>
                <a:effectLst/>
                <a:latin typeface="+mn-lt"/>
                <a:ea typeface="+mn-ea"/>
                <a:cs typeface="+mn-cs"/>
              </a:rPr>
              <a:t>, протянутой на расстоянии до 200 </a:t>
            </a:r>
            <a:r>
              <a:rPr lang="ru-RU" sz="1200" u="none" strike="noStrike" kern="1200" dirty="0" smtClean="0">
                <a:solidFill>
                  <a:schemeClr val="tx1"/>
                </a:solidFill>
                <a:effectLst/>
                <a:latin typeface="+mn-lt"/>
                <a:ea typeface="+mn-ea"/>
                <a:cs typeface="+mn-cs"/>
                <a:hlinkClick r:id="rId7" tooltip="Километр"/>
              </a:rPr>
              <a:t>километров</a:t>
            </a:r>
            <a:r>
              <a:rPr lang="ru-RU" sz="1200" kern="1200" dirty="0" smtClean="0">
                <a:solidFill>
                  <a:schemeClr val="tx1"/>
                </a:solidFill>
                <a:effectLst/>
                <a:latin typeface="+mn-lt"/>
                <a:ea typeface="+mn-ea"/>
                <a:cs typeface="+mn-cs"/>
              </a:rPr>
              <a:t>. Стандарт основан на </a:t>
            </a:r>
            <a:r>
              <a:rPr lang="ru-RU" sz="1200" u="none" strike="noStrike" kern="1200" dirty="0" smtClean="0">
                <a:solidFill>
                  <a:schemeClr val="tx1"/>
                </a:solidFill>
                <a:effectLst/>
                <a:latin typeface="+mn-lt"/>
                <a:ea typeface="+mn-ea"/>
                <a:cs typeface="+mn-cs"/>
                <a:hlinkClick r:id="rId8" tooltip="Сетевой протокол"/>
              </a:rPr>
              <a:t>протоколе</a:t>
            </a:r>
            <a:r>
              <a:rPr lang="ru-RU" sz="1200" kern="1200" dirty="0" smtClean="0">
                <a:solidFill>
                  <a:schemeClr val="tx1"/>
                </a:solidFill>
                <a:effectLst/>
                <a:latin typeface="+mn-lt"/>
                <a:ea typeface="+mn-ea"/>
                <a:cs typeface="+mn-cs"/>
              </a:rPr>
              <a:t> </a:t>
            </a:r>
            <a:r>
              <a:rPr lang="ru-RU" sz="1200" u="none" strike="noStrike" kern="1200" dirty="0" err="1" smtClean="0">
                <a:solidFill>
                  <a:schemeClr val="tx1"/>
                </a:solidFill>
                <a:effectLst/>
                <a:latin typeface="+mn-lt"/>
                <a:ea typeface="+mn-ea"/>
                <a:cs typeface="+mn-cs"/>
                <a:hlinkClick r:id="rId9" tooltip="Token Ring"/>
              </a:rPr>
              <a:t>Token</a:t>
            </a:r>
            <a:r>
              <a:rPr lang="ru-RU" sz="1200" u="none" strike="noStrike" kern="1200" dirty="0" smtClean="0">
                <a:solidFill>
                  <a:schemeClr val="tx1"/>
                </a:solidFill>
                <a:effectLst/>
                <a:latin typeface="+mn-lt"/>
                <a:ea typeface="+mn-ea"/>
                <a:cs typeface="+mn-cs"/>
                <a:hlinkClick r:id="rId9" tooltip="Token Ring"/>
              </a:rPr>
              <a:t> </a:t>
            </a:r>
            <a:r>
              <a:rPr lang="ru-RU" sz="1200" u="none" strike="noStrike" kern="1200" dirty="0" err="1" smtClean="0">
                <a:solidFill>
                  <a:schemeClr val="tx1"/>
                </a:solidFill>
                <a:effectLst/>
                <a:latin typeface="+mn-lt"/>
                <a:ea typeface="+mn-ea"/>
                <a:cs typeface="+mn-cs"/>
                <a:hlinkClick r:id="rId9" tooltip="Token Ring"/>
              </a:rPr>
              <a:t>Ring</a:t>
            </a:r>
            <a:r>
              <a:rPr lang="ru-RU" sz="1200" kern="1200" dirty="0" smtClean="0">
                <a:solidFill>
                  <a:schemeClr val="tx1"/>
                </a:solidFill>
                <a:effectLst/>
                <a:latin typeface="+mn-lt"/>
                <a:ea typeface="+mn-ea"/>
                <a:cs typeface="+mn-cs"/>
              </a:rPr>
              <a:t>. Кроме большой территории, сеть FDDI способна поддерживать несколько тысяч пользователей.</a:t>
            </a:r>
          </a:p>
          <a:p>
            <a:r>
              <a:rPr lang="ru-RU" sz="1200" b="1" kern="1200" dirty="0" smtClean="0">
                <a:solidFill>
                  <a:schemeClr val="tx1"/>
                </a:solidFill>
                <a:effectLst/>
                <a:latin typeface="+mn-lt"/>
                <a:ea typeface="+mn-ea"/>
                <a:cs typeface="+mn-cs"/>
              </a:rPr>
              <a:t>ISDN</a:t>
            </a:r>
            <a:r>
              <a:rPr lang="ru-RU" sz="1200" kern="1200" dirty="0" smtClean="0">
                <a:solidFill>
                  <a:schemeClr val="tx1"/>
                </a:solidFill>
                <a:effectLst/>
                <a:latin typeface="+mn-lt"/>
                <a:ea typeface="+mn-ea"/>
                <a:cs typeface="+mn-cs"/>
              </a:rPr>
              <a:t> − цифровая сеть с интегрированными услугами. ISDN использует несколько каналов и может предоставлять различные виды услуг, поэтому она считается одним из видов широкополосного доступа. ISDN является стандартным каналом для передачи голоса, видео и данных по обычным телефонным проводам. Технология ISDN использует телефонные провода как аналоговую телефонную службу.</a:t>
            </a:r>
          </a:p>
          <a:p>
            <a:r>
              <a:rPr lang="ru-RU" sz="1200" b="1" kern="1200" dirty="0" smtClean="0">
                <a:solidFill>
                  <a:schemeClr val="tx1"/>
                </a:solidFill>
                <a:effectLst/>
                <a:latin typeface="+mn-lt"/>
                <a:ea typeface="+mn-ea"/>
                <a:cs typeface="+mn-cs"/>
              </a:rPr>
              <a:t>ATM</a:t>
            </a:r>
            <a:r>
              <a:rPr lang="ru-RU" sz="1200" kern="1200" dirty="0" smtClean="0">
                <a:solidFill>
                  <a:schemeClr val="tx1"/>
                </a:solidFill>
                <a:effectLst/>
                <a:latin typeface="+mn-lt"/>
                <a:ea typeface="+mn-ea"/>
                <a:cs typeface="+mn-cs"/>
              </a:rPr>
              <a:t> (</a:t>
            </a:r>
            <a:r>
              <a:rPr lang="ru-RU" sz="1200" u="none" strike="noStrike" kern="1200" dirty="0" smtClean="0">
                <a:solidFill>
                  <a:schemeClr val="tx1"/>
                </a:solidFill>
                <a:effectLst/>
                <a:latin typeface="+mn-lt"/>
                <a:ea typeface="+mn-ea"/>
                <a:cs typeface="+mn-cs"/>
                <a:hlinkClick r:id="rId6" tooltip="Английский язык"/>
              </a:rPr>
              <a:t>англ.</a:t>
            </a:r>
            <a:r>
              <a:rPr lang="ru-RU" sz="1200" kern="1200" dirty="0" smtClean="0">
                <a:solidFill>
                  <a:schemeClr val="tx1"/>
                </a:solidFill>
                <a:effectLst/>
                <a:latin typeface="+mn-lt"/>
                <a:ea typeface="+mn-ea"/>
                <a:cs typeface="+mn-cs"/>
              </a:rPr>
              <a:t> </a:t>
            </a:r>
            <a:r>
              <a:rPr lang="ru-RU" sz="1200" b="1" i="1" kern="1200" dirty="0" err="1" smtClean="0">
                <a:solidFill>
                  <a:schemeClr val="tx1"/>
                </a:solidFill>
                <a:effectLst/>
                <a:latin typeface="+mn-lt"/>
                <a:ea typeface="+mn-ea"/>
                <a:cs typeface="+mn-cs"/>
              </a:rPr>
              <a:t>a</a:t>
            </a:r>
            <a:r>
              <a:rPr lang="ru-RU" sz="1200" i="1" kern="1200" dirty="0" err="1" smtClean="0">
                <a:solidFill>
                  <a:schemeClr val="tx1"/>
                </a:solidFill>
                <a:effectLst/>
                <a:latin typeface="+mn-lt"/>
                <a:ea typeface="+mn-ea"/>
                <a:cs typeface="+mn-cs"/>
              </a:rPr>
              <a:t>synchronous</a:t>
            </a:r>
            <a:r>
              <a:rPr lang="ru-RU" sz="1200" i="1" kern="1200" dirty="0" smtClean="0">
                <a:solidFill>
                  <a:schemeClr val="tx1"/>
                </a:solidFill>
                <a:effectLst/>
                <a:latin typeface="+mn-lt"/>
                <a:ea typeface="+mn-ea"/>
                <a:cs typeface="+mn-cs"/>
              </a:rPr>
              <a:t> </a:t>
            </a:r>
            <a:r>
              <a:rPr lang="ru-RU" sz="1200" b="1" i="1" kern="1200" dirty="0" err="1" smtClean="0">
                <a:solidFill>
                  <a:schemeClr val="tx1"/>
                </a:solidFill>
                <a:effectLst/>
                <a:latin typeface="+mn-lt"/>
                <a:ea typeface="+mn-ea"/>
                <a:cs typeface="+mn-cs"/>
              </a:rPr>
              <a:t>t</a:t>
            </a:r>
            <a:r>
              <a:rPr lang="ru-RU" sz="1200" i="1" kern="1200" dirty="0" err="1" smtClean="0">
                <a:solidFill>
                  <a:schemeClr val="tx1"/>
                </a:solidFill>
                <a:effectLst/>
                <a:latin typeface="+mn-lt"/>
                <a:ea typeface="+mn-ea"/>
                <a:cs typeface="+mn-cs"/>
              </a:rPr>
              <a:t>ransfer</a:t>
            </a:r>
            <a:r>
              <a:rPr lang="ru-RU" sz="1200" i="1" kern="1200" dirty="0" smtClean="0">
                <a:solidFill>
                  <a:schemeClr val="tx1"/>
                </a:solidFill>
                <a:effectLst/>
                <a:latin typeface="+mn-lt"/>
                <a:ea typeface="+mn-ea"/>
                <a:cs typeface="+mn-cs"/>
              </a:rPr>
              <a:t> </a:t>
            </a:r>
            <a:r>
              <a:rPr lang="ru-RU" sz="1200" b="1" i="1" kern="1200" dirty="0" err="1" smtClean="0">
                <a:solidFill>
                  <a:schemeClr val="tx1"/>
                </a:solidFill>
                <a:effectLst/>
                <a:latin typeface="+mn-lt"/>
                <a:ea typeface="+mn-ea"/>
                <a:cs typeface="+mn-cs"/>
              </a:rPr>
              <a:t>m</a:t>
            </a:r>
            <a:r>
              <a:rPr lang="ru-RU" sz="1200" i="1" kern="1200" dirty="0" err="1" smtClean="0">
                <a:solidFill>
                  <a:schemeClr val="tx1"/>
                </a:solidFill>
                <a:effectLst/>
                <a:latin typeface="+mn-lt"/>
                <a:ea typeface="+mn-ea"/>
                <a:cs typeface="+mn-cs"/>
              </a:rPr>
              <a:t>ode</a:t>
            </a:r>
            <a:r>
              <a:rPr lang="ru-RU" sz="1200" kern="1200" dirty="0" smtClean="0">
                <a:solidFill>
                  <a:schemeClr val="tx1"/>
                </a:solidFill>
                <a:effectLst/>
                <a:latin typeface="+mn-lt"/>
                <a:ea typeface="+mn-ea"/>
                <a:cs typeface="+mn-cs"/>
              </a:rPr>
              <a:t> — </a:t>
            </a:r>
            <a:r>
              <a:rPr lang="ru-RU" sz="1200" u="none" strike="noStrike" kern="1200" dirty="0" smtClean="0">
                <a:solidFill>
                  <a:schemeClr val="tx1"/>
                </a:solidFill>
                <a:effectLst/>
                <a:latin typeface="+mn-lt"/>
                <a:ea typeface="+mn-ea"/>
                <a:cs typeface="+mn-cs"/>
                <a:hlinkClick r:id="rId10" tooltip="Асинхронность"/>
              </a:rPr>
              <a:t>асинхронный</a:t>
            </a:r>
            <a:r>
              <a:rPr lang="ru-RU" sz="1200" kern="1200" dirty="0" smtClean="0">
                <a:solidFill>
                  <a:schemeClr val="tx1"/>
                </a:solidFill>
                <a:effectLst/>
                <a:latin typeface="+mn-lt"/>
                <a:ea typeface="+mn-ea"/>
                <a:cs typeface="+mn-cs"/>
              </a:rPr>
              <a:t> способ передачи данных) — </a:t>
            </a:r>
            <a:r>
              <a:rPr lang="ru-RU" sz="1200" u="none" strike="noStrike" kern="1200" dirty="0" smtClean="0">
                <a:solidFill>
                  <a:schemeClr val="tx1"/>
                </a:solidFill>
                <a:effectLst/>
                <a:latin typeface="+mn-lt"/>
                <a:ea typeface="+mn-ea"/>
                <a:cs typeface="+mn-cs"/>
                <a:hlinkClick r:id="rId11" tooltip="Компьютерная сеть"/>
              </a:rPr>
              <a:t>сетевая</a:t>
            </a:r>
            <a:r>
              <a:rPr lang="ru-RU" sz="1200" kern="1200" dirty="0" smtClean="0">
                <a:solidFill>
                  <a:schemeClr val="tx1"/>
                </a:solidFill>
                <a:effectLst/>
                <a:latin typeface="+mn-lt"/>
                <a:ea typeface="+mn-ea"/>
                <a:cs typeface="+mn-cs"/>
              </a:rPr>
              <a:t> высокопроизводительная технология </a:t>
            </a:r>
            <a:r>
              <a:rPr lang="ru-RU" sz="1200" u="none" strike="noStrike" kern="1200" dirty="0" smtClean="0">
                <a:solidFill>
                  <a:schemeClr val="tx1"/>
                </a:solidFill>
                <a:effectLst/>
                <a:latin typeface="+mn-lt"/>
                <a:ea typeface="+mn-ea"/>
                <a:cs typeface="+mn-cs"/>
                <a:hlinkClick r:id="rId12" tooltip="Коммутация (компьютерные сети)"/>
              </a:rPr>
              <a:t>коммутации</a:t>
            </a:r>
            <a:r>
              <a:rPr lang="ru-RU" sz="1200" kern="1200" dirty="0" smtClean="0">
                <a:solidFill>
                  <a:schemeClr val="tx1"/>
                </a:solidFill>
                <a:effectLst/>
                <a:latin typeface="+mn-lt"/>
                <a:ea typeface="+mn-ea"/>
                <a:cs typeface="+mn-cs"/>
              </a:rPr>
              <a:t> и </a:t>
            </a:r>
            <a:r>
              <a:rPr lang="ru-RU" sz="1200" u="none" strike="noStrike" kern="1200" dirty="0" smtClean="0">
                <a:solidFill>
                  <a:schemeClr val="tx1"/>
                </a:solidFill>
                <a:effectLst/>
                <a:latin typeface="+mn-lt"/>
                <a:ea typeface="+mn-ea"/>
                <a:cs typeface="+mn-cs"/>
                <a:hlinkClick r:id="rId13" tooltip="Мультиплексирование"/>
              </a:rPr>
              <a:t>мультиплексирования</a:t>
            </a:r>
            <a:r>
              <a:rPr lang="ru-RU" sz="1200" kern="1200" dirty="0" smtClean="0">
                <a:solidFill>
                  <a:schemeClr val="tx1"/>
                </a:solidFill>
                <a:effectLst/>
                <a:latin typeface="+mn-lt"/>
                <a:ea typeface="+mn-ea"/>
                <a:cs typeface="+mn-cs"/>
              </a:rPr>
              <a:t> </a:t>
            </a:r>
            <a:r>
              <a:rPr lang="ru-RU" sz="1200" u="none" strike="noStrike" kern="1200" dirty="0" smtClean="0">
                <a:solidFill>
                  <a:schemeClr val="tx1"/>
                </a:solidFill>
                <a:effectLst/>
                <a:latin typeface="+mn-lt"/>
                <a:ea typeface="+mn-ea"/>
                <a:cs typeface="+mn-cs"/>
                <a:hlinkClick r:id="rId14" tooltip="Пакет (сетевые технологии)"/>
              </a:rPr>
              <a:t>пакетов</a:t>
            </a:r>
            <a:r>
              <a:rPr lang="ru-RU" sz="1200" kern="1200" dirty="0" smtClean="0">
                <a:solidFill>
                  <a:schemeClr val="tx1"/>
                </a:solidFill>
                <a:effectLst/>
                <a:latin typeface="+mn-lt"/>
                <a:ea typeface="+mn-ea"/>
                <a:cs typeface="+mn-cs"/>
              </a:rPr>
              <a:t>, которые представляют собой ячейки (</a:t>
            </a:r>
            <a:r>
              <a:rPr lang="ru-RU" sz="1200" u="none" strike="noStrike" kern="1200" dirty="0" smtClean="0">
                <a:solidFill>
                  <a:schemeClr val="tx1"/>
                </a:solidFill>
                <a:effectLst/>
                <a:latin typeface="+mn-lt"/>
                <a:ea typeface="+mn-ea"/>
                <a:cs typeface="+mn-cs"/>
                <a:hlinkClick r:id="rId6" tooltip="Английский язык"/>
              </a:rPr>
              <a:t>англ.</a:t>
            </a:r>
            <a:r>
              <a:rPr lang="ru-RU" sz="1200" kern="1200" dirty="0" smtClean="0">
                <a:solidFill>
                  <a:schemeClr val="tx1"/>
                </a:solidFill>
                <a:effectLst/>
                <a:latin typeface="+mn-lt"/>
                <a:ea typeface="+mn-ea"/>
                <a:cs typeface="+mn-cs"/>
              </a:rPr>
              <a:t> </a:t>
            </a:r>
            <a:r>
              <a:rPr lang="ru-RU" sz="1200" i="1" kern="1200" dirty="0" err="1" smtClean="0">
                <a:solidFill>
                  <a:schemeClr val="tx1"/>
                </a:solidFill>
                <a:effectLst/>
                <a:latin typeface="+mn-lt"/>
                <a:ea typeface="+mn-ea"/>
                <a:cs typeface="+mn-cs"/>
              </a:rPr>
              <a:t>cell</a:t>
            </a:r>
            <a:r>
              <a:rPr lang="ru-RU" sz="1200" kern="1200" dirty="0" smtClean="0">
                <a:solidFill>
                  <a:schemeClr val="tx1"/>
                </a:solidFill>
                <a:effectLst/>
                <a:latin typeface="+mn-lt"/>
                <a:ea typeface="+mn-ea"/>
                <a:cs typeface="+mn-cs"/>
              </a:rPr>
              <a:t>) фиксированного размера в 53 </a:t>
            </a:r>
            <a:r>
              <a:rPr lang="ru-RU" sz="1200" u="none" strike="noStrike" kern="1200" dirty="0" smtClean="0">
                <a:solidFill>
                  <a:schemeClr val="tx1"/>
                </a:solidFill>
                <a:effectLst/>
                <a:latin typeface="+mn-lt"/>
                <a:ea typeface="+mn-ea"/>
                <a:cs typeface="+mn-cs"/>
                <a:hlinkClick r:id="rId15" tooltip="Байт"/>
              </a:rPr>
              <a:t>байта</a:t>
            </a:r>
            <a:r>
              <a:rPr lang="ru-RU" sz="1200" u="none" strike="noStrike" kern="1200" dirty="0" smtClean="0">
                <a:solidFill>
                  <a:schemeClr val="tx1"/>
                </a:solidFill>
                <a:effectLst/>
                <a:latin typeface="+mn-lt"/>
                <a:ea typeface="+mn-ea"/>
                <a:cs typeface="+mn-cs"/>
                <a:hlinkClick r:id="rId16"/>
              </a:rPr>
              <a:t>[1]</a:t>
            </a:r>
            <a:r>
              <a:rPr lang="ru-RU" sz="1200" kern="1200" dirty="0" smtClean="0">
                <a:solidFill>
                  <a:schemeClr val="tx1"/>
                </a:solidFill>
                <a:effectLst/>
                <a:latin typeface="+mn-lt"/>
                <a:ea typeface="+mn-ea"/>
                <a:cs typeface="+mn-cs"/>
              </a:rPr>
              <a:t>, где первые 5 байт используются под заголовок. Является разновидностью </a:t>
            </a:r>
            <a:r>
              <a:rPr lang="ru-RU" sz="1200" u="none" strike="noStrike" kern="1200" dirty="0" smtClean="0">
                <a:solidFill>
                  <a:schemeClr val="tx1"/>
                </a:solidFill>
                <a:effectLst/>
                <a:latin typeface="+mn-lt"/>
                <a:ea typeface="+mn-ea"/>
                <a:cs typeface="+mn-cs"/>
                <a:hlinkClick r:id="rId17" tooltip="Быстрая коммутация пакетов"/>
              </a:rPr>
              <a:t>быстрой коммутации пакетов</a:t>
            </a:r>
            <a:r>
              <a:rPr lang="ru-RU" sz="1200" kern="1200" dirty="0" smtClean="0">
                <a:solidFill>
                  <a:schemeClr val="tx1"/>
                </a:solidFill>
                <a:effectLst/>
                <a:latin typeface="+mn-lt"/>
                <a:ea typeface="+mn-ea"/>
                <a:cs typeface="+mn-cs"/>
              </a:rPr>
              <a:t> (</a:t>
            </a:r>
            <a:r>
              <a:rPr lang="ru-RU" sz="1200" u="none" strike="noStrike" kern="1200" dirty="0" smtClean="0">
                <a:solidFill>
                  <a:schemeClr val="tx1"/>
                </a:solidFill>
                <a:effectLst/>
                <a:latin typeface="+mn-lt"/>
                <a:ea typeface="+mn-ea"/>
                <a:cs typeface="+mn-cs"/>
                <a:hlinkClick r:id="rId6" tooltip="Английский язык"/>
              </a:rPr>
              <a:t>англ.</a:t>
            </a:r>
            <a:r>
              <a:rPr lang="ru-RU" sz="1200" kern="1200" dirty="0" smtClean="0">
                <a:solidFill>
                  <a:schemeClr val="tx1"/>
                </a:solidFill>
                <a:effectLst/>
                <a:latin typeface="+mn-lt"/>
                <a:ea typeface="+mn-ea"/>
                <a:cs typeface="+mn-cs"/>
              </a:rPr>
              <a:t> </a:t>
            </a:r>
            <a:r>
              <a:rPr lang="ru-RU" sz="1200" b="1" i="1" kern="1200" dirty="0" err="1" smtClean="0">
                <a:solidFill>
                  <a:schemeClr val="tx1"/>
                </a:solidFill>
                <a:effectLst/>
                <a:latin typeface="+mn-lt"/>
                <a:ea typeface="+mn-ea"/>
                <a:cs typeface="+mn-cs"/>
              </a:rPr>
              <a:t>f</a:t>
            </a:r>
            <a:r>
              <a:rPr lang="ru-RU" sz="1200" i="1" kern="1200" dirty="0" err="1" smtClean="0">
                <a:solidFill>
                  <a:schemeClr val="tx1"/>
                </a:solidFill>
                <a:effectLst/>
                <a:latin typeface="+mn-lt"/>
                <a:ea typeface="+mn-ea"/>
                <a:cs typeface="+mn-cs"/>
              </a:rPr>
              <a:t>ast</a:t>
            </a:r>
            <a:r>
              <a:rPr lang="ru-RU" sz="1200" i="1" kern="1200" dirty="0" smtClean="0">
                <a:solidFill>
                  <a:schemeClr val="tx1"/>
                </a:solidFill>
                <a:effectLst/>
                <a:latin typeface="+mn-lt"/>
                <a:ea typeface="+mn-ea"/>
                <a:cs typeface="+mn-cs"/>
              </a:rPr>
              <a:t> </a:t>
            </a:r>
            <a:r>
              <a:rPr lang="ru-RU" sz="1200" b="1" i="1" kern="1200" dirty="0" err="1" smtClean="0">
                <a:solidFill>
                  <a:schemeClr val="tx1"/>
                </a:solidFill>
                <a:effectLst/>
                <a:latin typeface="+mn-lt"/>
                <a:ea typeface="+mn-ea"/>
                <a:cs typeface="+mn-cs"/>
              </a:rPr>
              <a:t>p</a:t>
            </a:r>
            <a:r>
              <a:rPr lang="ru-RU" sz="1200" i="1" kern="1200" dirty="0" err="1" smtClean="0">
                <a:solidFill>
                  <a:schemeClr val="tx1"/>
                </a:solidFill>
                <a:effectLst/>
                <a:latin typeface="+mn-lt"/>
                <a:ea typeface="+mn-ea"/>
                <a:cs typeface="+mn-cs"/>
              </a:rPr>
              <a:t>acket</a:t>
            </a:r>
            <a:r>
              <a:rPr lang="ru-RU" sz="1200" i="1" kern="1200" dirty="0" smtClean="0">
                <a:solidFill>
                  <a:schemeClr val="tx1"/>
                </a:solidFill>
                <a:effectLst/>
                <a:latin typeface="+mn-lt"/>
                <a:ea typeface="+mn-ea"/>
                <a:cs typeface="+mn-cs"/>
              </a:rPr>
              <a:t> </a:t>
            </a:r>
            <a:r>
              <a:rPr lang="ru-RU" sz="1200" b="1" i="1" kern="1200" dirty="0" err="1" smtClean="0">
                <a:solidFill>
                  <a:schemeClr val="tx1"/>
                </a:solidFill>
                <a:effectLst/>
                <a:latin typeface="+mn-lt"/>
                <a:ea typeface="+mn-ea"/>
                <a:cs typeface="+mn-cs"/>
              </a:rPr>
              <a:t>s</a:t>
            </a:r>
            <a:r>
              <a:rPr lang="ru-RU" sz="1200" i="1" kern="1200" dirty="0" err="1" smtClean="0">
                <a:solidFill>
                  <a:schemeClr val="tx1"/>
                </a:solidFill>
                <a:effectLst/>
                <a:latin typeface="+mn-lt"/>
                <a:ea typeface="+mn-ea"/>
                <a:cs typeface="+mn-cs"/>
              </a:rPr>
              <a:t>witching</a:t>
            </a:r>
            <a:r>
              <a:rPr lang="ru-RU" sz="1200" kern="1200" dirty="0" smtClean="0">
                <a:solidFill>
                  <a:schemeClr val="tx1"/>
                </a:solidFill>
                <a:effectLst/>
                <a:latin typeface="+mn-lt"/>
                <a:ea typeface="+mn-ea"/>
                <a:cs typeface="+mn-cs"/>
              </a:rPr>
              <a:t>).</a:t>
            </a:r>
          </a:p>
          <a:p>
            <a:r>
              <a:rPr lang="ru-RU" sz="1200" kern="1200" dirty="0" smtClean="0">
                <a:solidFill>
                  <a:schemeClr val="tx1"/>
                </a:solidFill>
                <a:effectLst/>
                <a:latin typeface="+mn-lt"/>
                <a:ea typeface="+mn-ea"/>
                <a:cs typeface="+mn-cs"/>
              </a:rPr>
              <a:t>В отличие от синхронного способа передачи данных (STM — </a:t>
            </a:r>
            <a:r>
              <a:rPr lang="ru-RU" sz="1200" u="none" strike="noStrike" kern="1200" dirty="0" smtClean="0">
                <a:solidFill>
                  <a:schemeClr val="tx1"/>
                </a:solidFill>
                <a:effectLst/>
                <a:latin typeface="+mn-lt"/>
                <a:ea typeface="+mn-ea"/>
                <a:cs typeface="+mn-cs"/>
                <a:hlinkClick r:id="rId6" tooltip="Английский язык"/>
              </a:rPr>
              <a:t>англ.</a:t>
            </a:r>
            <a:r>
              <a:rPr lang="ru-RU" sz="1200" kern="1200" dirty="0" smtClean="0">
                <a:solidFill>
                  <a:schemeClr val="tx1"/>
                </a:solidFill>
                <a:effectLst/>
                <a:latin typeface="+mn-lt"/>
                <a:ea typeface="+mn-ea"/>
                <a:cs typeface="+mn-cs"/>
              </a:rPr>
              <a:t> </a:t>
            </a:r>
            <a:r>
              <a:rPr lang="ru-RU" sz="1200" b="1" i="1" kern="1200" dirty="0" err="1" smtClean="0">
                <a:solidFill>
                  <a:schemeClr val="tx1"/>
                </a:solidFill>
                <a:effectLst/>
                <a:latin typeface="+mn-lt"/>
                <a:ea typeface="+mn-ea"/>
                <a:cs typeface="+mn-cs"/>
              </a:rPr>
              <a:t>s</a:t>
            </a:r>
            <a:r>
              <a:rPr lang="ru-RU" sz="1200" i="1" kern="1200" dirty="0" err="1" smtClean="0">
                <a:solidFill>
                  <a:schemeClr val="tx1"/>
                </a:solidFill>
                <a:effectLst/>
                <a:latin typeface="+mn-lt"/>
                <a:ea typeface="+mn-ea"/>
                <a:cs typeface="+mn-cs"/>
              </a:rPr>
              <a:t>ynchronous</a:t>
            </a:r>
            <a:r>
              <a:rPr lang="ru-RU" sz="1200" i="1" kern="1200" dirty="0" smtClean="0">
                <a:solidFill>
                  <a:schemeClr val="tx1"/>
                </a:solidFill>
                <a:effectLst/>
                <a:latin typeface="+mn-lt"/>
                <a:ea typeface="+mn-ea"/>
                <a:cs typeface="+mn-cs"/>
              </a:rPr>
              <a:t> </a:t>
            </a:r>
            <a:r>
              <a:rPr lang="ru-RU" sz="1200" b="1" i="1" kern="1200" dirty="0" err="1" smtClean="0">
                <a:solidFill>
                  <a:schemeClr val="tx1"/>
                </a:solidFill>
                <a:effectLst/>
                <a:latin typeface="+mn-lt"/>
                <a:ea typeface="+mn-ea"/>
                <a:cs typeface="+mn-cs"/>
              </a:rPr>
              <a:t>t</a:t>
            </a:r>
            <a:r>
              <a:rPr lang="ru-RU" sz="1200" i="1" kern="1200" dirty="0" err="1" smtClean="0">
                <a:solidFill>
                  <a:schemeClr val="tx1"/>
                </a:solidFill>
                <a:effectLst/>
                <a:latin typeface="+mn-lt"/>
                <a:ea typeface="+mn-ea"/>
                <a:cs typeface="+mn-cs"/>
              </a:rPr>
              <a:t>ransfer</a:t>
            </a:r>
            <a:r>
              <a:rPr lang="ru-RU" sz="1200" i="1" kern="1200" dirty="0" smtClean="0">
                <a:solidFill>
                  <a:schemeClr val="tx1"/>
                </a:solidFill>
                <a:effectLst/>
                <a:latin typeface="+mn-lt"/>
                <a:ea typeface="+mn-ea"/>
                <a:cs typeface="+mn-cs"/>
              </a:rPr>
              <a:t> </a:t>
            </a:r>
            <a:r>
              <a:rPr lang="ru-RU" sz="1200" b="1" i="1" kern="1200" dirty="0" err="1" smtClean="0">
                <a:solidFill>
                  <a:schemeClr val="tx1"/>
                </a:solidFill>
                <a:effectLst/>
                <a:latin typeface="+mn-lt"/>
                <a:ea typeface="+mn-ea"/>
                <a:cs typeface="+mn-cs"/>
              </a:rPr>
              <a:t>m</a:t>
            </a:r>
            <a:r>
              <a:rPr lang="ru-RU" sz="1200" i="1" kern="1200" dirty="0" err="1" smtClean="0">
                <a:solidFill>
                  <a:schemeClr val="tx1"/>
                </a:solidFill>
                <a:effectLst/>
                <a:latin typeface="+mn-lt"/>
                <a:ea typeface="+mn-ea"/>
                <a:cs typeface="+mn-cs"/>
              </a:rPr>
              <a:t>ode</a:t>
            </a:r>
            <a:r>
              <a:rPr lang="ru-RU" sz="1200" kern="1200" dirty="0" smtClean="0">
                <a:solidFill>
                  <a:schemeClr val="tx1"/>
                </a:solidFill>
                <a:effectLst/>
                <a:latin typeface="+mn-lt"/>
                <a:ea typeface="+mn-ea"/>
                <a:cs typeface="+mn-cs"/>
              </a:rPr>
              <a:t>), ATM лучше приспособлен для предоставления услуг передачи данных с сильно различающимся или изменяющимся </a:t>
            </a:r>
            <a:r>
              <a:rPr lang="ru-RU" sz="1200" u="none" strike="noStrike" kern="1200" dirty="0" err="1" smtClean="0">
                <a:solidFill>
                  <a:schemeClr val="tx1"/>
                </a:solidFill>
                <a:effectLst/>
                <a:latin typeface="+mn-lt"/>
                <a:ea typeface="+mn-ea"/>
                <a:cs typeface="+mn-cs"/>
                <a:hlinkClick r:id="rId18" tooltip="Битрейт"/>
              </a:rPr>
              <a:t>битрейтом</a:t>
            </a:r>
            <a:r>
              <a:rPr lang="ru-RU" sz="1200" kern="1200" dirty="0" smtClean="0">
                <a:solidFill>
                  <a:schemeClr val="tx1"/>
                </a:solidFill>
                <a:effectLst/>
                <a:latin typeface="+mn-lt"/>
                <a:ea typeface="+mn-ea"/>
                <a:cs typeface="+mn-cs"/>
              </a:rPr>
              <a:t>.</a:t>
            </a:r>
          </a:p>
          <a:p>
            <a:r>
              <a:rPr lang="ru-RU" sz="1200" b="1" kern="1200" dirty="0" err="1" smtClean="0">
                <a:solidFill>
                  <a:schemeClr val="tx1"/>
                </a:solidFill>
                <a:effectLst/>
                <a:latin typeface="+mn-lt"/>
                <a:ea typeface="+mn-ea"/>
                <a:cs typeface="+mn-cs"/>
              </a:rPr>
              <a:t>Битре́йт</a:t>
            </a:r>
            <a:r>
              <a:rPr lang="ru-RU" sz="1200" kern="1200" dirty="0" smtClean="0">
                <a:solidFill>
                  <a:schemeClr val="tx1"/>
                </a:solidFill>
                <a:effectLst/>
                <a:latin typeface="+mn-lt"/>
                <a:ea typeface="+mn-ea"/>
                <a:cs typeface="+mn-cs"/>
              </a:rPr>
              <a:t> (от </a:t>
            </a:r>
            <a:r>
              <a:rPr lang="ru-RU" sz="1200" u="none" strike="noStrike" kern="1200" dirty="0" smtClean="0">
                <a:solidFill>
                  <a:schemeClr val="tx1"/>
                </a:solidFill>
                <a:effectLst/>
                <a:latin typeface="+mn-lt"/>
                <a:ea typeface="+mn-ea"/>
                <a:cs typeface="+mn-cs"/>
                <a:hlinkClick r:id="rId6" tooltip="Английский язык"/>
              </a:rPr>
              <a:t>англ.</a:t>
            </a:r>
            <a:r>
              <a:rPr lang="ru-RU" sz="1200" kern="1200" dirty="0" smtClean="0">
                <a:solidFill>
                  <a:schemeClr val="tx1"/>
                </a:solidFill>
                <a:effectLst/>
                <a:latin typeface="+mn-lt"/>
                <a:ea typeface="+mn-ea"/>
                <a:cs typeface="+mn-cs"/>
              </a:rPr>
              <a:t> </a:t>
            </a:r>
            <a:r>
              <a:rPr lang="ru-RU" sz="1200" i="1" kern="1200" dirty="0" err="1" smtClean="0">
                <a:solidFill>
                  <a:schemeClr val="tx1"/>
                </a:solidFill>
                <a:effectLst/>
                <a:latin typeface="+mn-lt"/>
                <a:ea typeface="+mn-ea"/>
                <a:cs typeface="+mn-cs"/>
              </a:rPr>
              <a:t>bitrate</a:t>
            </a:r>
            <a:r>
              <a:rPr lang="ru-RU" sz="1200" kern="1200" dirty="0" smtClean="0">
                <a:solidFill>
                  <a:schemeClr val="tx1"/>
                </a:solidFill>
                <a:effectLst/>
                <a:latin typeface="+mn-lt"/>
                <a:ea typeface="+mn-ea"/>
                <a:cs typeface="+mn-cs"/>
              </a:rPr>
              <a:t>) — количество </a:t>
            </a:r>
            <a:r>
              <a:rPr lang="ru-RU" sz="1200" u="none" strike="noStrike" kern="1200" dirty="0" smtClean="0">
                <a:solidFill>
                  <a:schemeClr val="tx1"/>
                </a:solidFill>
                <a:effectLst/>
                <a:latin typeface="+mn-lt"/>
                <a:ea typeface="+mn-ea"/>
                <a:cs typeface="+mn-cs"/>
                <a:hlinkClick r:id="rId19" tooltip="Бит"/>
              </a:rPr>
              <a:t>бит</a:t>
            </a:r>
            <a:r>
              <a:rPr lang="ru-RU" sz="1200" kern="1200" dirty="0" smtClean="0">
                <a:solidFill>
                  <a:schemeClr val="tx1"/>
                </a:solidFill>
                <a:effectLst/>
                <a:latin typeface="+mn-lt"/>
                <a:ea typeface="+mn-ea"/>
                <a:cs typeface="+mn-cs"/>
              </a:rPr>
              <a:t>, используемых для хранения одной секунды мультимедийного контента. </a:t>
            </a:r>
            <a:r>
              <a:rPr lang="ru-RU" sz="1200" kern="1200" dirty="0" err="1" smtClean="0">
                <a:solidFill>
                  <a:schemeClr val="tx1"/>
                </a:solidFill>
                <a:effectLst/>
                <a:latin typeface="+mn-lt"/>
                <a:ea typeface="+mn-ea"/>
                <a:cs typeface="+mn-cs"/>
              </a:rPr>
              <a:t>Битрейт</a:t>
            </a:r>
            <a:r>
              <a:rPr lang="ru-RU" sz="1200" kern="1200" dirty="0" smtClean="0">
                <a:solidFill>
                  <a:schemeClr val="tx1"/>
                </a:solidFill>
                <a:effectLst/>
                <a:latin typeface="+mn-lt"/>
                <a:ea typeface="+mn-ea"/>
                <a:cs typeface="+mn-cs"/>
              </a:rPr>
              <a:t> принято использовать при измерении эффективной скорости передачи потока данных по каналу, то есть минимального размера канала, который сможет пропустить этот поток без задержек.</a:t>
            </a:r>
          </a:p>
          <a:p>
            <a:r>
              <a:rPr lang="ru-RU" sz="1200" kern="1200" dirty="0" err="1" smtClean="0">
                <a:solidFill>
                  <a:schemeClr val="tx1"/>
                </a:solidFill>
                <a:effectLst/>
                <a:latin typeface="+mn-lt"/>
                <a:ea typeface="+mn-ea"/>
                <a:cs typeface="+mn-cs"/>
              </a:rPr>
              <a:t>Битрейт</a:t>
            </a:r>
            <a:r>
              <a:rPr lang="ru-RU" sz="1200" kern="1200" dirty="0" smtClean="0">
                <a:solidFill>
                  <a:schemeClr val="tx1"/>
                </a:solidFill>
                <a:effectLst/>
                <a:latin typeface="+mn-lt"/>
                <a:ea typeface="+mn-ea"/>
                <a:cs typeface="+mn-cs"/>
              </a:rPr>
              <a:t> выражается </a:t>
            </a:r>
            <a:r>
              <a:rPr lang="ru-RU" sz="1200" u="none" strike="noStrike" kern="1200" dirty="0" smtClean="0">
                <a:solidFill>
                  <a:schemeClr val="tx1"/>
                </a:solidFill>
                <a:effectLst/>
                <a:latin typeface="+mn-lt"/>
                <a:ea typeface="+mn-ea"/>
                <a:cs typeface="+mn-cs"/>
                <a:hlinkClick r:id="rId20" tooltip="Бит в секунду"/>
              </a:rPr>
              <a:t>битами в секунду</a:t>
            </a:r>
            <a:r>
              <a:rPr lang="ru-RU" sz="1200" kern="1200" dirty="0" smtClean="0">
                <a:solidFill>
                  <a:schemeClr val="tx1"/>
                </a:solidFill>
                <a:effectLst/>
                <a:latin typeface="+mn-lt"/>
                <a:ea typeface="+mn-ea"/>
                <a:cs typeface="+mn-cs"/>
              </a:rPr>
              <a:t> (бит/c, </a:t>
            </a:r>
            <a:r>
              <a:rPr lang="ru-RU" sz="1200" i="1" kern="1200" dirty="0" err="1" smtClean="0">
                <a:solidFill>
                  <a:schemeClr val="tx1"/>
                </a:solidFill>
                <a:effectLst/>
                <a:latin typeface="+mn-lt"/>
                <a:ea typeface="+mn-ea"/>
                <a:cs typeface="+mn-cs"/>
              </a:rPr>
              <a:t>bps</a:t>
            </a:r>
            <a:r>
              <a:rPr lang="ru-RU" sz="1200" kern="1200" dirty="0" smtClean="0">
                <a:solidFill>
                  <a:schemeClr val="tx1"/>
                </a:solidFill>
                <a:effectLst/>
                <a:latin typeface="+mn-lt"/>
                <a:ea typeface="+mn-ea"/>
                <a:cs typeface="+mn-cs"/>
              </a:rPr>
              <a:t>), а также производными величинами с </a:t>
            </a:r>
            <a:r>
              <a:rPr lang="ru-RU" sz="1200" u="none" strike="noStrike" kern="1200" dirty="0" smtClean="0">
                <a:solidFill>
                  <a:schemeClr val="tx1"/>
                </a:solidFill>
                <a:effectLst/>
                <a:latin typeface="+mn-lt"/>
                <a:ea typeface="+mn-ea"/>
                <a:cs typeface="+mn-cs"/>
                <a:hlinkClick r:id="rId21" tooltip="Приставки СИ"/>
              </a:rPr>
              <a:t>приставками</a:t>
            </a:r>
            <a:r>
              <a:rPr lang="ru-RU" sz="1200" kern="1200" dirty="0" smtClean="0">
                <a:solidFill>
                  <a:schemeClr val="tx1"/>
                </a:solidFill>
                <a:effectLst/>
                <a:latin typeface="+mn-lt"/>
                <a:ea typeface="+mn-ea"/>
                <a:cs typeface="+mn-cs"/>
              </a:rPr>
              <a:t> кило- (кбит/с, </a:t>
            </a:r>
            <a:r>
              <a:rPr lang="ru-RU" sz="1200" i="1" kern="1200" dirty="0" err="1" smtClean="0">
                <a:solidFill>
                  <a:schemeClr val="tx1"/>
                </a:solidFill>
                <a:effectLst/>
                <a:latin typeface="+mn-lt"/>
                <a:ea typeface="+mn-ea"/>
                <a:cs typeface="+mn-cs"/>
              </a:rPr>
              <a:t>kbps</a:t>
            </a:r>
            <a:r>
              <a:rPr lang="ru-RU" sz="1200" kern="1200" dirty="0" smtClean="0">
                <a:solidFill>
                  <a:schemeClr val="tx1"/>
                </a:solidFill>
                <a:effectLst/>
                <a:latin typeface="+mn-lt"/>
                <a:ea typeface="+mn-ea"/>
                <a:cs typeface="+mn-cs"/>
              </a:rPr>
              <a:t>), мега- (Мбит/с, </a:t>
            </a:r>
            <a:r>
              <a:rPr lang="ru-RU" sz="1200" i="1" kern="1200" dirty="0" err="1" smtClean="0">
                <a:solidFill>
                  <a:schemeClr val="tx1"/>
                </a:solidFill>
                <a:effectLst/>
                <a:latin typeface="+mn-lt"/>
                <a:ea typeface="+mn-ea"/>
                <a:cs typeface="+mn-cs"/>
              </a:rPr>
              <a:t>Mbps</a:t>
            </a:r>
            <a:r>
              <a:rPr lang="ru-RU" sz="1200" kern="1200" dirty="0" smtClean="0">
                <a:solidFill>
                  <a:schemeClr val="tx1"/>
                </a:solidFill>
                <a:effectLst/>
                <a:latin typeface="+mn-lt"/>
                <a:ea typeface="+mn-ea"/>
                <a:cs typeface="+mn-cs"/>
              </a:rPr>
              <a:t>) и т. д.</a:t>
            </a:r>
          </a:p>
          <a:p>
            <a:r>
              <a:rPr lang="ru-RU" sz="1200" kern="1200" dirty="0" smtClean="0">
                <a:solidFill>
                  <a:schemeClr val="tx1"/>
                </a:solidFill>
                <a:effectLst/>
                <a:latin typeface="+mn-lt"/>
                <a:ea typeface="+mn-ea"/>
                <a:cs typeface="+mn-cs"/>
              </a:rPr>
              <a:t>Уровень III − это уровень </a:t>
            </a:r>
            <a:r>
              <a:rPr lang="ru-RU" sz="1200" b="1" kern="1200" dirty="0" smtClean="0">
                <a:solidFill>
                  <a:schemeClr val="tx1"/>
                </a:solidFill>
                <a:effectLst/>
                <a:latin typeface="+mn-lt"/>
                <a:ea typeface="+mn-ea"/>
                <a:cs typeface="+mn-cs"/>
              </a:rPr>
              <a:t>межсетевого взаимодействия</a:t>
            </a:r>
            <a:r>
              <a:rPr lang="ru-RU" sz="1200" kern="1200" dirty="0" smtClean="0">
                <a:solidFill>
                  <a:schemeClr val="tx1"/>
                </a:solidFill>
                <a:effectLst/>
                <a:latin typeface="+mn-lt"/>
                <a:ea typeface="+mn-ea"/>
                <a:cs typeface="+mn-cs"/>
              </a:rPr>
              <a:t>, он соответствует 3 уровню модели OSI, который занимается передачей дейтаграмм с использованием различных локальных сетей, территориальных сетей X.25, линий специальной связи и т.п. В качестве основного протокола сетевого уровня (в терминах модели OSI) в стеке используется протокол IP, который изначально проектировался как протокол передачи пакетов в составных сетях, состоящих из большого количества локальных сетей, объединенных как локальными, так и глобальными связями. Поэтому протокол IP хорошо работает в сетях со сложной топологией, рационально используя наличие в них подсистем и экономно расходуя пропускную способность низкоскоростных линий связи. Протокол IP является маршрутизируемым </a:t>
            </a:r>
            <a:r>
              <a:rPr lang="ru-RU" sz="1200" kern="1200" dirty="0" err="1" smtClean="0">
                <a:solidFill>
                  <a:schemeClr val="tx1"/>
                </a:solidFill>
                <a:effectLst/>
                <a:latin typeface="+mn-lt"/>
                <a:ea typeface="+mn-ea"/>
                <a:cs typeface="+mn-cs"/>
              </a:rPr>
              <a:t>дейтаграммным</a:t>
            </a:r>
            <a:r>
              <a:rPr lang="ru-RU" sz="1200" kern="1200" dirty="0" smtClean="0">
                <a:solidFill>
                  <a:schemeClr val="tx1"/>
                </a:solidFill>
                <a:effectLst/>
                <a:latin typeface="+mn-lt"/>
                <a:ea typeface="+mn-ea"/>
                <a:cs typeface="+mn-cs"/>
              </a:rPr>
              <a:t> протоколом.</a:t>
            </a:r>
          </a:p>
          <a:p>
            <a:r>
              <a:rPr lang="ru-RU" sz="1200" kern="1200" dirty="0" smtClean="0">
                <a:solidFill>
                  <a:schemeClr val="tx1"/>
                </a:solidFill>
                <a:effectLst/>
                <a:latin typeface="+mn-lt"/>
                <a:ea typeface="+mn-ea"/>
                <a:cs typeface="+mn-cs"/>
              </a:rPr>
              <a:t>К уровню межсетевого взаимодействия относятся и все протоколы, связанные с составлением и модификацией таблиц маршрутизации, такие как протоколы сбора маршрутной информации RIP (</a:t>
            </a:r>
            <a:r>
              <a:rPr lang="ru-RU" sz="1200" kern="1200" dirty="0" err="1" smtClean="0">
                <a:solidFill>
                  <a:schemeClr val="tx1"/>
                </a:solidFill>
                <a:effectLst/>
                <a:latin typeface="+mn-lt"/>
                <a:ea typeface="+mn-ea"/>
                <a:cs typeface="+mn-cs"/>
              </a:rPr>
              <a:t>Routing</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Internet</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Protocol</a:t>
            </a:r>
            <a:r>
              <a:rPr lang="ru-RU" sz="1200" kern="1200" dirty="0" smtClean="0">
                <a:solidFill>
                  <a:schemeClr val="tx1"/>
                </a:solidFill>
                <a:effectLst/>
                <a:latin typeface="+mn-lt"/>
                <a:ea typeface="+mn-ea"/>
                <a:cs typeface="+mn-cs"/>
              </a:rPr>
              <a:t>) и OSPF (</a:t>
            </a:r>
            <a:r>
              <a:rPr lang="ru-RU" sz="1200" kern="1200" dirty="0" err="1" smtClean="0">
                <a:solidFill>
                  <a:schemeClr val="tx1"/>
                </a:solidFill>
                <a:effectLst/>
                <a:latin typeface="+mn-lt"/>
                <a:ea typeface="+mn-ea"/>
                <a:cs typeface="+mn-cs"/>
              </a:rPr>
              <a:t>Open</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Shortest</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Path</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First</a:t>
            </a:r>
            <a:r>
              <a:rPr lang="ru-RU" sz="1200" kern="1200" dirty="0" smtClean="0">
                <a:solidFill>
                  <a:schemeClr val="tx1"/>
                </a:solidFill>
                <a:effectLst/>
                <a:latin typeface="+mn-lt"/>
                <a:ea typeface="+mn-ea"/>
                <a:cs typeface="+mn-cs"/>
              </a:rPr>
              <a:t>), а также протокол межсетевых управляющих сообщений ICMP (</a:t>
            </a:r>
            <a:r>
              <a:rPr lang="ru-RU" sz="1200" kern="1200" dirty="0" err="1" smtClean="0">
                <a:solidFill>
                  <a:schemeClr val="tx1"/>
                </a:solidFill>
                <a:effectLst/>
                <a:latin typeface="+mn-lt"/>
                <a:ea typeface="+mn-ea"/>
                <a:cs typeface="+mn-cs"/>
              </a:rPr>
              <a:t>Internet</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Control</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Message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Protocol</a:t>
            </a:r>
            <a:r>
              <a:rPr lang="ru-RU" sz="1200" kern="1200" dirty="0" smtClean="0">
                <a:solidFill>
                  <a:schemeClr val="tx1"/>
                </a:solidFill>
                <a:effectLst/>
                <a:latin typeface="+mn-lt"/>
                <a:ea typeface="+mn-ea"/>
                <a:cs typeface="+mn-cs"/>
              </a:rPr>
              <a:t>). Последний протокол предназначен для обмена информацией об ошибках между маршрутизатором и шлюзом, системой-источником и системой-приемником, то есть для организации обратной связи. С помощью специальных пакетов ICMP сообщается о невозможности доставки пакета, о превышении времени жизни или продолжительности сборки пакета из фрагментов, об аномальных величинах параметров, об изменении маршрута пересылки и типа обслуживания, о состоянии системы и т.п.</a:t>
            </a:r>
          </a:p>
          <a:p>
            <a:r>
              <a:rPr lang="ru-RU" sz="1200" kern="1200" dirty="0" smtClean="0">
                <a:solidFill>
                  <a:schemeClr val="tx1"/>
                </a:solidFill>
                <a:effectLst/>
                <a:latin typeface="+mn-lt"/>
                <a:ea typeface="+mn-ea"/>
                <a:cs typeface="+mn-cs"/>
              </a:rPr>
              <a:t>RIP − п</a:t>
            </a:r>
            <a:r>
              <a:rPr lang="ru-RU" sz="1200" b="1" kern="1200" dirty="0" smtClean="0">
                <a:solidFill>
                  <a:schemeClr val="tx1"/>
                </a:solidFill>
                <a:effectLst/>
                <a:latin typeface="+mn-lt"/>
                <a:ea typeface="+mn-ea"/>
                <a:cs typeface="+mn-cs"/>
              </a:rPr>
              <a:t>ротокол маршрутной информации</a:t>
            </a:r>
            <a:r>
              <a:rPr lang="ru-RU" sz="1200" kern="1200" dirty="0" smtClean="0">
                <a:solidFill>
                  <a:schemeClr val="tx1"/>
                </a:solidFill>
                <a:effectLst/>
                <a:latin typeface="+mn-lt"/>
                <a:ea typeface="+mn-ea"/>
                <a:cs typeface="+mn-cs"/>
              </a:rPr>
              <a:t> (</a:t>
            </a:r>
            <a:r>
              <a:rPr lang="ru-RU" sz="1200" u="sng" kern="1200" dirty="0" smtClean="0">
                <a:solidFill>
                  <a:schemeClr val="tx1"/>
                </a:solidFill>
                <a:effectLst/>
                <a:latin typeface="+mn-lt"/>
                <a:ea typeface="+mn-ea"/>
                <a:cs typeface="+mn-cs"/>
                <a:hlinkClick r:id="rId6" tooltip="Английский язык"/>
              </a:rPr>
              <a:t>англ.</a:t>
            </a:r>
            <a:r>
              <a:rPr lang="ru-RU" sz="1200" kern="1200" dirty="0" smtClean="0">
                <a:solidFill>
                  <a:schemeClr val="tx1"/>
                </a:solidFill>
                <a:effectLst/>
                <a:latin typeface="+mn-lt"/>
                <a:ea typeface="+mn-ea"/>
                <a:cs typeface="+mn-cs"/>
              </a:rPr>
              <a:t>  </a:t>
            </a:r>
            <a:r>
              <a:rPr lang="ru-RU" sz="1200" b="1" i="1" kern="1200" dirty="0" err="1" smtClean="0">
                <a:solidFill>
                  <a:schemeClr val="tx1"/>
                </a:solidFill>
                <a:effectLst/>
                <a:latin typeface="+mn-lt"/>
                <a:ea typeface="+mn-ea"/>
                <a:cs typeface="+mn-cs"/>
              </a:rPr>
              <a:t>R</a:t>
            </a:r>
            <a:r>
              <a:rPr lang="ru-RU" sz="1200" i="1" kern="1200" dirty="0" err="1" smtClean="0">
                <a:solidFill>
                  <a:schemeClr val="tx1"/>
                </a:solidFill>
                <a:effectLst/>
                <a:latin typeface="+mn-lt"/>
                <a:ea typeface="+mn-ea"/>
                <a:cs typeface="+mn-cs"/>
              </a:rPr>
              <a:t>outing</a:t>
            </a:r>
            <a:r>
              <a:rPr lang="ru-RU" sz="1200" i="1" kern="1200" dirty="0" smtClean="0">
                <a:solidFill>
                  <a:schemeClr val="tx1"/>
                </a:solidFill>
                <a:effectLst/>
                <a:latin typeface="+mn-lt"/>
                <a:ea typeface="+mn-ea"/>
                <a:cs typeface="+mn-cs"/>
              </a:rPr>
              <a:t> </a:t>
            </a:r>
            <a:r>
              <a:rPr lang="ru-RU" sz="1200" b="1" i="1" kern="1200" dirty="0" err="1" smtClean="0">
                <a:solidFill>
                  <a:schemeClr val="tx1"/>
                </a:solidFill>
                <a:effectLst/>
                <a:latin typeface="+mn-lt"/>
                <a:ea typeface="+mn-ea"/>
                <a:cs typeface="+mn-cs"/>
              </a:rPr>
              <a:t>I</a:t>
            </a:r>
            <a:r>
              <a:rPr lang="ru-RU" sz="1200" i="1" kern="1200" dirty="0" err="1" smtClean="0">
                <a:solidFill>
                  <a:schemeClr val="tx1"/>
                </a:solidFill>
                <a:effectLst/>
                <a:latin typeface="+mn-lt"/>
                <a:ea typeface="+mn-ea"/>
                <a:cs typeface="+mn-cs"/>
              </a:rPr>
              <a:t>nformation</a:t>
            </a:r>
            <a:r>
              <a:rPr lang="ru-RU" sz="1200" i="1" kern="1200" dirty="0" smtClean="0">
                <a:solidFill>
                  <a:schemeClr val="tx1"/>
                </a:solidFill>
                <a:effectLst/>
                <a:latin typeface="+mn-lt"/>
                <a:ea typeface="+mn-ea"/>
                <a:cs typeface="+mn-cs"/>
              </a:rPr>
              <a:t> </a:t>
            </a:r>
            <a:r>
              <a:rPr lang="ru-RU" sz="1200" b="1" i="1" kern="1200" dirty="0" err="1" smtClean="0">
                <a:solidFill>
                  <a:schemeClr val="tx1"/>
                </a:solidFill>
                <a:effectLst/>
                <a:latin typeface="+mn-lt"/>
                <a:ea typeface="+mn-ea"/>
                <a:cs typeface="+mn-cs"/>
              </a:rPr>
              <a:t>P</a:t>
            </a:r>
            <a:r>
              <a:rPr lang="ru-RU" sz="1200" i="1" kern="1200" dirty="0" err="1" smtClean="0">
                <a:solidFill>
                  <a:schemeClr val="tx1"/>
                </a:solidFill>
                <a:effectLst/>
                <a:latin typeface="+mn-lt"/>
                <a:ea typeface="+mn-ea"/>
                <a:cs typeface="+mn-cs"/>
              </a:rPr>
              <a:t>rotocol</a:t>
            </a:r>
            <a:r>
              <a:rPr lang="ru-RU" sz="1200" kern="1200" dirty="0" smtClean="0">
                <a:solidFill>
                  <a:schemeClr val="tx1"/>
                </a:solidFill>
                <a:effectLst/>
                <a:latin typeface="+mn-lt"/>
                <a:ea typeface="+mn-ea"/>
                <a:cs typeface="+mn-cs"/>
              </a:rPr>
              <a:t>) — один из самых простых </a:t>
            </a:r>
            <a:r>
              <a:rPr lang="ru-RU" sz="1200" u="sng" kern="1200" dirty="0" smtClean="0">
                <a:solidFill>
                  <a:schemeClr val="tx1"/>
                </a:solidFill>
                <a:effectLst/>
                <a:latin typeface="+mn-lt"/>
                <a:ea typeface="+mn-ea"/>
                <a:cs typeface="+mn-cs"/>
                <a:hlinkClick r:id="rId22" tooltip="Протокол маршрутизации"/>
              </a:rPr>
              <a:t>протоколов</a:t>
            </a:r>
            <a:r>
              <a:rPr lang="ru-RU" sz="1200" kern="1200" dirty="0" smtClean="0">
                <a:solidFill>
                  <a:schemeClr val="tx1"/>
                </a:solidFill>
                <a:effectLst/>
                <a:latin typeface="+mn-lt"/>
                <a:ea typeface="+mn-ea"/>
                <a:cs typeface="+mn-cs"/>
              </a:rPr>
              <a:t> </a:t>
            </a:r>
            <a:r>
              <a:rPr lang="ru-RU" sz="1200" u="sng" kern="1200" dirty="0" smtClean="0">
                <a:solidFill>
                  <a:schemeClr val="tx1"/>
                </a:solidFill>
                <a:effectLst/>
                <a:latin typeface="+mn-lt"/>
                <a:ea typeface="+mn-ea"/>
                <a:cs typeface="+mn-cs"/>
                <a:hlinkClick r:id="rId23" tooltip="Маршрутизация"/>
              </a:rPr>
              <a:t>маршрутизации</a:t>
            </a:r>
            <a:r>
              <a:rPr lang="ru-RU" sz="1200" kern="1200" dirty="0" smtClean="0">
                <a:solidFill>
                  <a:schemeClr val="tx1"/>
                </a:solidFill>
                <a:effectLst/>
                <a:latin typeface="+mn-lt"/>
                <a:ea typeface="+mn-ea"/>
                <a:cs typeface="+mn-cs"/>
              </a:rPr>
              <a:t>. Применяется в небольших </a:t>
            </a:r>
            <a:r>
              <a:rPr lang="ru-RU" sz="1200" u="sng" kern="1200" dirty="0" smtClean="0">
                <a:solidFill>
                  <a:schemeClr val="tx1"/>
                </a:solidFill>
                <a:effectLst/>
                <a:latin typeface="+mn-lt"/>
                <a:ea typeface="+mn-ea"/>
                <a:cs typeface="+mn-cs"/>
                <a:hlinkClick r:id="rId11" tooltip="Компьютерная сеть"/>
              </a:rPr>
              <a:t>компьютерных сетях</a:t>
            </a:r>
            <a:r>
              <a:rPr lang="ru-RU" sz="1200" kern="1200" dirty="0" smtClean="0">
                <a:solidFill>
                  <a:schemeClr val="tx1"/>
                </a:solidFill>
                <a:effectLst/>
                <a:latin typeface="+mn-lt"/>
                <a:ea typeface="+mn-ea"/>
                <a:cs typeface="+mn-cs"/>
              </a:rPr>
              <a:t>, позволяет </a:t>
            </a:r>
            <a:r>
              <a:rPr lang="ru-RU" sz="1200" u="sng" kern="1200" dirty="0" smtClean="0">
                <a:solidFill>
                  <a:schemeClr val="tx1"/>
                </a:solidFill>
                <a:effectLst/>
                <a:latin typeface="+mn-lt"/>
                <a:ea typeface="+mn-ea"/>
                <a:cs typeface="+mn-cs"/>
                <a:hlinkClick r:id="rId24" tooltip="Маршрутизатор"/>
              </a:rPr>
              <a:t>маршрутизаторам</a:t>
            </a:r>
            <a:r>
              <a:rPr lang="ru-RU" sz="1200" kern="1200" dirty="0" smtClean="0">
                <a:solidFill>
                  <a:schemeClr val="tx1"/>
                </a:solidFill>
                <a:effectLst/>
                <a:latin typeface="+mn-lt"/>
                <a:ea typeface="+mn-ea"/>
                <a:cs typeface="+mn-cs"/>
              </a:rPr>
              <a:t> динамически обновлять маршрутную информацию (направление и дальность в </a:t>
            </a:r>
            <a:r>
              <a:rPr lang="ru-RU" sz="1200" u="sng" kern="1200" dirty="0" err="1" smtClean="0">
                <a:solidFill>
                  <a:schemeClr val="tx1"/>
                </a:solidFill>
                <a:effectLst/>
                <a:latin typeface="+mn-lt"/>
                <a:ea typeface="+mn-ea"/>
                <a:cs typeface="+mn-cs"/>
                <a:hlinkClick r:id="rId25" tooltip="Транзитный участок"/>
              </a:rPr>
              <a:t>хопах</a:t>
            </a:r>
            <a:r>
              <a:rPr lang="ru-RU" sz="1200" kern="1200" dirty="0" smtClean="0">
                <a:solidFill>
                  <a:schemeClr val="tx1"/>
                </a:solidFill>
                <a:effectLst/>
                <a:latin typeface="+mn-lt"/>
                <a:ea typeface="+mn-ea"/>
                <a:cs typeface="+mn-cs"/>
              </a:rPr>
              <a:t>), получая ее от соседних маршрутизаторов.</a:t>
            </a:r>
          </a:p>
          <a:p>
            <a:r>
              <a:rPr lang="ru-RU" sz="1200" b="1" kern="1200" dirty="0" smtClean="0">
                <a:solidFill>
                  <a:schemeClr val="tx1"/>
                </a:solidFill>
                <a:effectLst/>
                <a:latin typeface="+mn-lt"/>
                <a:ea typeface="+mn-ea"/>
                <a:cs typeface="+mn-cs"/>
              </a:rPr>
              <a:t>OSPF</a:t>
            </a:r>
            <a:r>
              <a:rPr lang="ru-RU" sz="1200" kern="1200" dirty="0" smtClean="0">
                <a:solidFill>
                  <a:schemeClr val="tx1"/>
                </a:solidFill>
                <a:effectLst/>
                <a:latin typeface="+mn-lt"/>
                <a:ea typeface="+mn-ea"/>
                <a:cs typeface="+mn-cs"/>
              </a:rPr>
              <a:t>(</a:t>
            </a:r>
            <a:r>
              <a:rPr lang="ru-RU" sz="1200" u="sng" kern="1200" dirty="0" smtClean="0">
                <a:solidFill>
                  <a:schemeClr val="tx1"/>
                </a:solidFill>
                <a:effectLst/>
                <a:latin typeface="+mn-lt"/>
                <a:ea typeface="+mn-ea"/>
                <a:cs typeface="+mn-cs"/>
                <a:hlinkClick r:id="rId6" tooltip="Английский язык"/>
              </a:rPr>
              <a:t>англ.</a:t>
            </a:r>
            <a:r>
              <a:rPr lang="ru-RU" sz="1200" kern="1200" dirty="0" smtClean="0">
                <a:solidFill>
                  <a:schemeClr val="tx1"/>
                </a:solidFill>
                <a:effectLst/>
                <a:latin typeface="+mn-lt"/>
                <a:ea typeface="+mn-ea"/>
                <a:cs typeface="+mn-cs"/>
              </a:rPr>
              <a:t> </a:t>
            </a:r>
            <a:r>
              <a:rPr lang="ru-RU" sz="1200" i="1" kern="1200" dirty="0" err="1" smtClean="0">
                <a:solidFill>
                  <a:schemeClr val="tx1"/>
                </a:solidFill>
                <a:effectLst/>
                <a:latin typeface="+mn-lt"/>
                <a:ea typeface="+mn-ea"/>
                <a:cs typeface="+mn-cs"/>
              </a:rPr>
              <a:t>Open</a:t>
            </a:r>
            <a:r>
              <a:rPr lang="ru-RU" sz="1200" i="1" kern="1200" dirty="0" smtClean="0">
                <a:solidFill>
                  <a:schemeClr val="tx1"/>
                </a:solidFill>
                <a:effectLst/>
                <a:latin typeface="+mn-lt"/>
                <a:ea typeface="+mn-ea"/>
                <a:cs typeface="+mn-cs"/>
              </a:rPr>
              <a:t> </a:t>
            </a:r>
            <a:r>
              <a:rPr lang="ru-RU" sz="1200" i="1" kern="1200" dirty="0" err="1" smtClean="0">
                <a:solidFill>
                  <a:schemeClr val="tx1"/>
                </a:solidFill>
                <a:effectLst/>
                <a:latin typeface="+mn-lt"/>
                <a:ea typeface="+mn-ea"/>
                <a:cs typeface="+mn-cs"/>
              </a:rPr>
              <a:t>Shortest</a:t>
            </a:r>
            <a:r>
              <a:rPr lang="ru-RU" sz="1200" i="1" kern="1200" dirty="0" smtClean="0">
                <a:solidFill>
                  <a:schemeClr val="tx1"/>
                </a:solidFill>
                <a:effectLst/>
                <a:latin typeface="+mn-lt"/>
                <a:ea typeface="+mn-ea"/>
                <a:cs typeface="+mn-cs"/>
              </a:rPr>
              <a:t> </a:t>
            </a:r>
            <a:r>
              <a:rPr lang="ru-RU" sz="1200" i="1" kern="1200" dirty="0" err="1" smtClean="0">
                <a:solidFill>
                  <a:schemeClr val="tx1"/>
                </a:solidFill>
                <a:effectLst/>
                <a:latin typeface="+mn-lt"/>
                <a:ea typeface="+mn-ea"/>
                <a:cs typeface="+mn-cs"/>
              </a:rPr>
              <a:t>Path</a:t>
            </a:r>
            <a:r>
              <a:rPr lang="ru-RU" sz="1200" i="1" kern="1200" dirty="0" smtClean="0">
                <a:solidFill>
                  <a:schemeClr val="tx1"/>
                </a:solidFill>
                <a:effectLst/>
                <a:latin typeface="+mn-lt"/>
                <a:ea typeface="+mn-ea"/>
                <a:cs typeface="+mn-cs"/>
              </a:rPr>
              <a:t> </a:t>
            </a:r>
            <a:r>
              <a:rPr lang="ru-RU" sz="1200" i="1" kern="1200" dirty="0" err="1" smtClean="0">
                <a:solidFill>
                  <a:schemeClr val="tx1"/>
                </a:solidFill>
                <a:effectLst/>
                <a:latin typeface="+mn-lt"/>
                <a:ea typeface="+mn-ea"/>
                <a:cs typeface="+mn-cs"/>
              </a:rPr>
              <a:t>First</a:t>
            </a:r>
            <a:r>
              <a:rPr lang="ru-RU" sz="1200" kern="1200" dirty="0" smtClean="0">
                <a:solidFill>
                  <a:schemeClr val="tx1"/>
                </a:solidFill>
                <a:effectLst/>
                <a:latin typeface="+mn-lt"/>
                <a:ea typeface="+mn-ea"/>
                <a:cs typeface="+mn-cs"/>
              </a:rPr>
              <a:t>) — протокол динамической </a:t>
            </a:r>
            <a:r>
              <a:rPr lang="ru-RU" sz="1200" u="sng" kern="1200" dirty="0" smtClean="0">
                <a:solidFill>
                  <a:schemeClr val="tx1"/>
                </a:solidFill>
                <a:effectLst/>
                <a:latin typeface="+mn-lt"/>
                <a:ea typeface="+mn-ea"/>
                <a:cs typeface="+mn-cs"/>
                <a:hlinkClick r:id="rId23" tooltip="Маршрутизация"/>
              </a:rPr>
              <a:t>маршрутизации</a:t>
            </a:r>
            <a:r>
              <a:rPr lang="ru-RU" sz="1200" kern="1200" dirty="0" smtClean="0">
                <a:solidFill>
                  <a:schemeClr val="tx1"/>
                </a:solidFill>
                <a:effectLst/>
                <a:latin typeface="+mn-lt"/>
                <a:ea typeface="+mn-ea"/>
                <a:cs typeface="+mn-cs"/>
              </a:rPr>
              <a:t>, основанный на технологии отслеживания состояния канала (</a:t>
            </a:r>
            <a:r>
              <a:rPr lang="ru-RU" sz="1200" kern="1200" dirty="0" err="1" smtClean="0">
                <a:solidFill>
                  <a:schemeClr val="tx1"/>
                </a:solidFill>
                <a:effectLst/>
                <a:latin typeface="+mn-lt"/>
                <a:ea typeface="+mn-ea"/>
                <a:cs typeface="+mn-cs"/>
              </a:rPr>
              <a:t>link-state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technology</a:t>
            </a:r>
            <a:r>
              <a:rPr lang="ru-RU" sz="1200" kern="1200" dirty="0" smtClean="0">
                <a:solidFill>
                  <a:schemeClr val="tx1"/>
                </a:solidFill>
                <a:effectLst/>
                <a:latin typeface="+mn-lt"/>
                <a:ea typeface="+mn-ea"/>
                <a:cs typeface="+mn-cs"/>
              </a:rPr>
              <a:t>) и использующий для нахождения кратчайшего пути </a:t>
            </a:r>
            <a:r>
              <a:rPr lang="ru-RU" sz="1200" u="sng" kern="1200" dirty="0" smtClean="0">
                <a:solidFill>
                  <a:schemeClr val="tx1"/>
                </a:solidFill>
                <a:effectLst/>
                <a:latin typeface="+mn-lt"/>
                <a:ea typeface="+mn-ea"/>
                <a:cs typeface="+mn-cs"/>
                <a:hlinkClick r:id="rId26" tooltip="Алгоритм Дейкстры"/>
              </a:rPr>
              <a:t>алгоритм </a:t>
            </a:r>
            <a:r>
              <a:rPr lang="ru-RU" sz="1200" u="sng" kern="1200" dirty="0" err="1" smtClean="0">
                <a:solidFill>
                  <a:schemeClr val="tx1"/>
                </a:solidFill>
                <a:effectLst/>
                <a:latin typeface="+mn-lt"/>
                <a:ea typeface="+mn-ea"/>
                <a:cs typeface="+mn-cs"/>
                <a:hlinkClick r:id="rId26" tooltip="Алгоритм Дейкстры"/>
              </a:rPr>
              <a:t>Дейкстры</a:t>
            </a:r>
            <a:r>
              <a:rPr lang="ru-RU" sz="1200" kern="1200" dirty="0" smtClean="0">
                <a:solidFill>
                  <a:schemeClr val="tx1"/>
                </a:solidFill>
                <a:effectLst/>
                <a:latin typeface="+mn-lt"/>
                <a:ea typeface="+mn-ea"/>
                <a:cs typeface="+mn-cs"/>
              </a:rPr>
              <a:t>.</a:t>
            </a:r>
          </a:p>
          <a:p>
            <a:r>
              <a:rPr lang="ru-RU" sz="1200" kern="1200" dirty="0" smtClean="0">
                <a:solidFill>
                  <a:schemeClr val="tx1"/>
                </a:solidFill>
                <a:effectLst/>
                <a:latin typeface="+mn-lt"/>
                <a:ea typeface="+mn-ea"/>
                <a:cs typeface="+mn-cs"/>
              </a:rPr>
              <a:t>Следующий уровень (уровень II) называется </a:t>
            </a:r>
            <a:r>
              <a:rPr lang="ru-RU" sz="1200" b="1" kern="1200" dirty="0" smtClean="0">
                <a:solidFill>
                  <a:schemeClr val="tx1"/>
                </a:solidFill>
                <a:effectLst/>
                <a:latin typeface="+mn-lt"/>
                <a:ea typeface="+mn-ea"/>
                <a:cs typeface="+mn-cs"/>
              </a:rPr>
              <a:t>основным</a:t>
            </a:r>
            <a:r>
              <a:rPr lang="ru-RU" sz="1200" kern="1200" dirty="0" smtClean="0">
                <a:solidFill>
                  <a:schemeClr val="tx1"/>
                </a:solidFill>
                <a:effectLst/>
                <a:latin typeface="+mn-lt"/>
                <a:ea typeface="+mn-ea"/>
                <a:cs typeface="+mn-cs"/>
              </a:rPr>
              <a:t>. На этом уровне функционируют протокол управления передачей TCP (</a:t>
            </a:r>
            <a:r>
              <a:rPr lang="ru-RU" sz="1200" kern="1200" dirty="0" err="1" smtClean="0">
                <a:solidFill>
                  <a:schemeClr val="tx1"/>
                </a:solidFill>
                <a:effectLst/>
                <a:latin typeface="+mn-lt"/>
                <a:ea typeface="+mn-ea"/>
                <a:cs typeface="+mn-cs"/>
              </a:rPr>
              <a:t>Transmission</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Control</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Protocol</a:t>
            </a:r>
            <a:r>
              <a:rPr lang="ru-RU" sz="1200" kern="1200" dirty="0" smtClean="0">
                <a:solidFill>
                  <a:schemeClr val="tx1"/>
                </a:solidFill>
                <a:effectLst/>
                <a:latin typeface="+mn-lt"/>
                <a:ea typeface="+mn-ea"/>
                <a:cs typeface="+mn-cs"/>
              </a:rPr>
              <a:t>) и протокол дейтаграмм пользователя UDP (</a:t>
            </a:r>
            <a:r>
              <a:rPr lang="ru-RU" sz="1200" kern="1200" dirty="0" err="1" smtClean="0">
                <a:solidFill>
                  <a:schemeClr val="tx1"/>
                </a:solidFill>
                <a:effectLst/>
                <a:latin typeface="+mn-lt"/>
                <a:ea typeface="+mn-ea"/>
                <a:cs typeface="+mn-cs"/>
              </a:rPr>
              <a:t>User</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Datagram</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Protocol</a:t>
            </a:r>
            <a:r>
              <a:rPr lang="ru-RU" sz="1200" kern="1200" dirty="0" smtClean="0">
                <a:solidFill>
                  <a:schemeClr val="tx1"/>
                </a:solidFill>
                <a:effectLst/>
                <a:latin typeface="+mn-lt"/>
                <a:ea typeface="+mn-ea"/>
                <a:cs typeface="+mn-cs"/>
              </a:rPr>
              <a:t>). Протокол TCP обеспечивает устойчивое виртуальное соединение между удаленными прикладными процессами. Протокол UDP обеспечивает передачу прикладных пакетов </a:t>
            </a:r>
            <a:r>
              <a:rPr lang="ru-RU" sz="1200" kern="1200" dirty="0" err="1" smtClean="0">
                <a:solidFill>
                  <a:schemeClr val="tx1"/>
                </a:solidFill>
                <a:effectLst/>
                <a:latin typeface="+mn-lt"/>
                <a:ea typeface="+mn-ea"/>
                <a:cs typeface="+mn-cs"/>
              </a:rPr>
              <a:t>дейтаграммным</a:t>
            </a:r>
            <a:r>
              <a:rPr lang="ru-RU" sz="1200" kern="1200" dirty="0" smtClean="0">
                <a:solidFill>
                  <a:schemeClr val="tx1"/>
                </a:solidFill>
                <a:effectLst/>
                <a:latin typeface="+mn-lt"/>
                <a:ea typeface="+mn-ea"/>
                <a:cs typeface="+mn-cs"/>
              </a:rPr>
              <a:t> методом, то есть без установления виртуального соединения, и поэтому требует меньших накладных расходов, чем TCP.</a:t>
            </a:r>
          </a:p>
          <a:p>
            <a:r>
              <a:rPr lang="ru-RU" sz="1200" kern="1200" dirty="0" smtClean="0">
                <a:solidFill>
                  <a:schemeClr val="tx1"/>
                </a:solidFill>
                <a:effectLst/>
                <a:latin typeface="+mn-lt"/>
                <a:ea typeface="+mn-ea"/>
                <a:cs typeface="+mn-cs"/>
              </a:rPr>
              <a:t>Верхний уровень (уровень I) называется </a:t>
            </a:r>
            <a:r>
              <a:rPr lang="ru-RU" sz="1200" b="1" kern="1200" dirty="0" smtClean="0">
                <a:solidFill>
                  <a:schemeClr val="tx1"/>
                </a:solidFill>
                <a:effectLst/>
                <a:latin typeface="+mn-lt"/>
                <a:ea typeface="+mn-ea"/>
                <a:cs typeface="+mn-cs"/>
              </a:rPr>
              <a:t>прикладным</a:t>
            </a:r>
            <a:r>
              <a:rPr lang="ru-RU" sz="1200" kern="1200" dirty="0" smtClean="0">
                <a:solidFill>
                  <a:schemeClr val="tx1"/>
                </a:solidFill>
                <a:effectLst/>
                <a:latin typeface="+mn-lt"/>
                <a:ea typeface="+mn-ea"/>
                <a:cs typeface="+mn-cs"/>
              </a:rPr>
              <a:t>. За долгие годы использования в сетях различных стран и организаций стек TCP/IP накопил большое количество протоколов и сервисов прикладного уровня. К ним относятся такие широко используемые протоколы, как протокол копирования файлов FTP, протокол эмуляции терминала </a:t>
            </a:r>
            <a:r>
              <a:rPr lang="en-US" sz="1200" kern="1200" dirty="0" smtClean="0">
                <a:solidFill>
                  <a:schemeClr val="tx1"/>
                </a:solidFill>
                <a:effectLst/>
                <a:latin typeface="+mn-lt"/>
                <a:ea typeface="+mn-ea"/>
                <a:cs typeface="+mn-cs"/>
              </a:rPr>
              <a:t>T</a:t>
            </a:r>
            <a:r>
              <a:rPr lang="ru-RU" sz="1200" kern="1200" dirty="0" err="1" smtClean="0">
                <a:solidFill>
                  <a:schemeClr val="tx1"/>
                </a:solidFill>
                <a:effectLst/>
                <a:latin typeface="+mn-lt"/>
                <a:ea typeface="+mn-ea"/>
                <a:cs typeface="+mn-cs"/>
              </a:rPr>
              <a:t>elnet</a:t>
            </a:r>
            <a:r>
              <a:rPr lang="ru-RU" sz="1200" kern="1200" dirty="0" smtClean="0">
                <a:solidFill>
                  <a:schemeClr val="tx1"/>
                </a:solidFill>
                <a:effectLst/>
                <a:latin typeface="+mn-lt"/>
                <a:ea typeface="+mn-ea"/>
                <a:cs typeface="+mn-cs"/>
              </a:rPr>
              <a:t>, почтовый протокол SMTP, используемый в электронной почте сети </a:t>
            </a:r>
            <a:r>
              <a:rPr lang="ru-RU" sz="1200" kern="1200" dirty="0" err="1" smtClean="0">
                <a:solidFill>
                  <a:schemeClr val="tx1"/>
                </a:solidFill>
                <a:effectLst/>
                <a:latin typeface="+mn-lt"/>
                <a:ea typeface="+mn-ea"/>
                <a:cs typeface="+mn-cs"/>
              </a:rPr>
              <a:t>Internet</a:t>
            </a:r>
            <a:r>
              <a:rPr lang="ru-RU" sz="1200" kern="1200" dirty="0" smtClean="0">
                <a:solidFill>
                  <a:schemeClr val="tx1"/>
                </a:solidFill>
                <a:effectLst/>
                <a:latin typeface="+mn-lt"/>
                <a:ea typeface="+mn-ea"/>
                <a:cs typeface="+mn-cs"/>
              </a:rPr>
              <a:t>, гипертекстовые сервисы доступа к удаленной информации, такие как WWW и многие другие. Остановимся несколько подробнее на некоторых из них, наиболее тесно связанных с тематикой курса.</a:t>
            </a:r>
          </a:p>
          <a:p>
            <a:r>
              <a:rPr lang="ru-RU" sz="1200" kern="1200" dirty="0" smtClean="0">
                <a:solidFill>
                  <a:schemeClr val="tx1"/>
                </a:solidFill>
                <a:effectLst/>
                <a:latin typeface="+mn-lt"/>
                <a:ea typeface="+mn-ea"/>
                <a:cs typeface="+mn-cs"/>
              </a:rPr>
              <a:t>Протокол SNMP (</a:t>
            </a:r>
            <a:r>
              <a:rPr lang="ru-RU" sz="1200" kern="1200" dirty="0" err="1" smtClean="0">
                <a:solidFill>
                  <a:schemeClr val="tx1"/>
                </a:solidFill>
                <a:effectLst/>
                <a:latin typeface="+mn-lt"/>
                <a:ea typeface="+mn-ea"/>
                <a:cs typeface="+mn-cs"/>
              </a:rPr>
              <a:t>Simple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Network</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Management</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Protocol</a:t>
            </a:r>
            <a:r>
              <a:rPr lang="ru-RU" sz="1200" kern="1200" dirty="0" smtClean="0">
                <a:solidFill>
                  <a:schemeClr val="tx1"/>
                </a:solidFill>
                <a:effectLst/>
                <a:latin typeface="+mn-lt"/>
                <a:ea typeface="+mn-ea"/>
                <a:cs typeface="+mn-cs"/>
              </a:rPr>
              <a:t>) используется для организации сетевого управления. Протокол пересылки файлов FTP (</a:t>
            </a:r>
            <a:r>
              <a:rPr lang="ru-RU" sz="1200" kern="1200" dirty="0" err="1" smtClean="0">
                <a:solidFill>
                  <a:schemeClr val="tx1"/>
                </a:solidFill>
                <a:effectLst/>
                <a:latin typeface="+mn-lt"/>
                <a:ea typeface="+mn-ea"/>
                <a:cs typeface="+mn-cs"/>
              </a:rPr>
              <a:t>File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Transfer</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Protocol</a:t>
            </a:r>
            <a:r>
              <a:rPr lang="ru-RU" sz="1200" kern="1200" dirty="0" smtClean="0">
                <a:solidFill>
                  <a:schemeClr val="tx1"/>
                </a:solidFill>
                <a:effectLst/>
                <a:latin typeface="+mn-lt"/>
                <a:ea typeface="+mn-ea"/>
                <a:cs typeface="+mn-cs"/>
              </a:rPr>
              <a:t>) реализует удаленный доступ к файлам. Для того чтобы обеспечить надежную передачу, FTP использует в качестве транспорта протокол с установлением соединений − TCP.</a:t>
            </a:r>
          </a:p>
          <a:p>
            <a:r>
              <a:rPr lang="ru-RU" sz="1200" kern="1200" dirty="0" smtClean="0">
                <a:solidFill>
                  <a:schemeClr val="tx1"/>
                </a:solidFill>
                <a:effectLst/>
                <a:latin typeface="+mn-lt"/>
                <a:ea typeface="+mn-ea"/>
                <a:cs typeface="+mn-cs"/>
              </a:rPr>
              <a:t>В стеке TCP/IP протокол FTP предлагает наиболее широкий набор услуг для работы с файлами, однако он является и самым сложным для программирования. Приложения, которым не требуются все возможности FTP, могут использовать другой, более экономичный протокол − простейший протокол пересылки файлов TFTP (</a:t>
            </a:r>
            <a:r>
              <a:rPr lang="ru-RU" sz="1200" kern="1200" dirty="0" err="1" smtClean="0">
                <a:solidFill>
                  <a:schemeClr val="tx1"/>
                </a:solidFill>
                <a:effectLst/>
                <a:latin typeface="+mn-lt"/>
                <a:ea typeface="+mn-ea"/>
                <a:cs typeface="+mn-cs"/>
              </a:rPr>
              <a:t>Trivial</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File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Transfer</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Protocol</a:t>
            </a:r>
            <a:r>
              <a:rPr lang="ru-RU" sz="1200" kern="1200" dirty="0" smtClean="0">
                <a:solidFill>
                  <a:schemeClr val="tx1"/>
                </a:solidFill>
                <a:effectLst/>
                <a:latin typeface="+mn-lt"/>
                <a:ea typeface="+mn-ea"/>
                <a:cs typeface="+mn-cs"/>
              </a:rPr>
              <a:t>). Этот протокол реализует только передачу файлов, причем в качестве транспорта используется более простой, чем TCP, протокол без установления соединения − UDP.</a:t>
            </a:r>
          </a:p>
          <a:p>
            <a:r>
              <a:rPr lang="ru-RU" sz="1200" kern="1200" dirty="0" smtClean="0">
                <a:solidFill>
                  <a:schemeClr val="tx1"/>
                </a:solidFill>
                <a:effectLst/>
                <a:latin typeface="+mn-lt"/>
                <a:ea typeface="+mn-ea"/>
                <a:cs typeface="+mn-cs"/>
              </a:rPr>
              <a:t>Протокол </a:t>
            </a:r>
            <a:r>
              <a:rPr lang="ru-RU" sz="1200" kern="1200" dirty="0" err="1" smtClean="0">
                <a:solidFill>
                  <a:schemeClr val="tx1"/>
                </a:solidFill>
                <a:effectLst/>
                <a:latin typeface="+mn-lt"/>
                <a:ea typeface="+mn-ea"/>
                <a:cs typeface="+mn-cs"/>
              </a:rPr>
              <a:t>telnet</a:t>
            </a:r>
            <a:r>
              <a:rPr lang="ru-RU" sz="1200" kern="1200" dirty="0" smtClean="0">
                <a:solidFill>
                  <a:schemeClr val="tx1"/>
                </a:solidFill>
                <a:effectLst/>
                <a:latin typeface="+mn-lt"/>
                <a:ea typeface="+mn-ea"/>
                <a:cs typeface="+mn-cs"/>
              </a:rPr>
              <a:t> обеспечивает передачу потока байтов между процессами, а также между процессом и терминалом. Наиболее часто этот протокол используется для эмуляции терминала удаленной ЭВМ.</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18</a:t>
            </a:fld>
            <a:endParaRPr lang="en-US"/>
          </a:p>
        </p:txBody>
      </p:sp>
    </p:spTree>
    <p:extLst>
      <p:ext uri="{BB962C8B-B14F-4D97-AF65-F5344CB8AC3E}">
        <p14:creationId xmlns:p14="http://schemas.microsoft.com/office/powerpoint/2010/main" val="1077718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Протокол TCP определяет, каким образом передаваемые по сети данные разделяются на части ‒  пакеты и распространяются в </a:t>
            </a:r>
            <a:r>
              <a:rPr lang="ru-RU" sz="1200" kern="1200" dirty="0" err="1" smtClean="0">
                <a:solidFill>
                  <a:schemeClr val="tx1"/>
                </a:solidFill>
                <a:effectLst/>
                <a:latin typeface="+mn-lt"/>
                <a:ea typeface="+mn-ea"/>
                <a:cs typeface="+mn-cs"/>
              </a:rPr>
              <a:t>Internet</a:t>
            </a:r>
            <a:r>
              <a:rPr lang="ru-RU" sz="1200" kern="1200" dirty="0" smtClean="0">
                <a:solidFill>
                  <a:schemeClr val="tx1"/>
                </a:solidFill>
                <a:effectLst/>
                <a:latin typeface="+mn-lt"/>
                <a:ea typeface="+mn-ea"/>
                <a:cs typeface="+mn-cs"/>
              </a:rPr>
              <a:t>. TCP нумерует каждую часть, чтобы позже восстановить порядок. Для пересылки этой нумерации вместе с данными, TCP обкладывает каждый кусочек информации своей обложкой ‒ конвертом</a:t>
            </a:r>
            <a:r>
              <a:rPr lang="ru-RU" sz="1200" i="1" kern="120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a:t>
            </a:r>
            <a:r>
              <a:rPr lang="ru-RU" sz="1200" b="1" kern="1200" dirty="0" smtClean="0">
                <a:solidFill>
                  <a:schemeClr val="tx1"/>
                </a:solidFill>
                <a:effectLst/>
                <a:latin typeface="+mn-lt"/>
                <a:ea typeface="+mn-ea"/>
                <a:cs typeface="+mn-cs"/>
              </a:rPr>
              <a:t>TCP-конверт</a:t>
            </a:r>
            <a:r>
              <a:rPr lang="ru-RU" sz="1200" kern="1200" dirty="0" smtClean="0">
                <a:solidFill>
                  <a:schemeClr val="tx1"/>
                </a:solidFill>
                <a:effectLst/>
                <a:latin typeface="+mn-lt"/>
                <a:ea typeface="+mn-ea"/>
                <a:cs typeface="+mn-cs"/>
              </a:rPr>
              <a:t>), который содержит соответствующую информацию. Получившийся TCP пакет помещается в отдельный IP-конверт и получается IP-пакет. Каждый пакет нумеруется и передается независимо, поэтому пройденные пакетами пути могут не совпадать и последовательность их доставки адресату может отличаться от исходной. Получатель распаковывает IP-конверты, содержащие TCP-конверты, распаковывает последние и помещает данные в требуемом порядке. В конце концов информация собирается и полностью восстанавливается. Этот массив пересылается пользователю (на диск, на экран, на печать). Таким образом, </a:t>
            </a:r>
            <a:r>
              <a:rPr lang="ru-RU" sz="1200" b="1" kern="1200" dirty="0" smtClean="0">
                <a:solidFill>
                  <a:schemeClr val="tx1"/>
                </a:solidFill>
                <a:effectLst/>
                <a:latin typeface="+mn-lt"/>
                <a:ea typeface="+mn-ea"/>
                <a:cs typeface="+mn-cs"/>
              </a:rPr>
              <a:t>передача информации по протоколу TCP/IP</a:t>
            </a:r>
            <a:r>
              <a:rPr lang="ru-RU" sz="1200" kern="1200" dirty="0" smtClean="0">
                <a:solidFill>
                  <a:schemeClr val="tx1"/>
                </a:solidFill>
                <a:effectLst/>
                <a:latin typeface="+mn-lt"/>
                <a:ea typeface="+mn-ea"/>
                <a:cs typeface="+mn-cs"/>
              </a:rPr>
              <a:t> состоит из четырех этапов: </a:t>
            </a:r>
          </a:p>
          <a:p>
            <a:pPr lvl="0"/>
            <a:r>
              <a:rPr lang="ru-RU" sz="1200" u="sng" kern="1200" dirty="0" smtClean="0">
                <a:solidFill>
                  <a:schemeClr val="tx1"/>
                </a:solidFill>
                <a:effectLst/>
                <a:latin typeface="+mn-lt"/>
                <a:ea typeface="+mn-ea"/>
                <a:cs typeface="+mn-cs"/>
              </a:rPr>
              <a:t>протокол ТСР</a:t>
            </a:r>
            <a:r>
              <a:rPr lang="ru-RU" sz="1200" kern="1200" dirty="0" smtClean="0">
                <a:solidFill>
                  <a:schemeClr val="tx1"/>
                </a:solidFill>
                <a:effectLst/>
                <a:latin typeface="+mn-lt"/>
                <a:ea typeface="+mn-ea"/>
                <a:cs typeface="+mn-cs"/>
              </a:rPr>
              <a:t>: разбиение информации на нумерованные пакеты; </a:t>
            </a:r>
          </a:p>
          <a:p>
            <a:pPr lvl="0"/>
            <a:r>
              <a:rPr lang="ru-RU" sz="1200" u="sng" kern="1200" dirty="0" smtClean="0">
                <a:solidFill>
                  <a:schemeClr val="tx1"/>
                </a:solidFill>
                <a:effectLst/>
                <a:latin typeface="+mn-lt"/>
                <a:ea typeface="+mn-ea"/>
                <a:cs typeface="+mn-cs"/>
              </a:rPr>
              <a:t>протокол IP</a:t>
            </a:r>
            <a:r>
              <a:rPr lang="ru-RU" sz="1200" kern="1200" dirty="0" smtClean="0">
                <a:solidFill>
                  <a:schemeClr val="tx1"/>
                </a:solidFill>
                <a:effectLst/>
                <a:latin typeface="+mn-lt"/>
                <a:ea typeface="+mn-ea"/>
                <a:cs typeface="+mn-cs"/>
              </a:rPr>
              <a:t>: передача пакетов получателю; </a:t>
            </a:r>
          </a:p>
          <a:p>
            <a:pPr lvl="0"/>
            <a:r>
              <a:rPr lang="ru-RU" sz="1200" u="sng" kern="1200" dirty="0" smtClean="0">
                <a:solidFill>
                  <a:schemeClr val="tx1"/>
                </a:solidFill>
                <a:effectLst/>
                <a:latin typeface="+mn-lt"/>
                <a:ea typeface="+mn-ea"/>
                <a:cs typeface="+mn-cs"/>
              </a:rPr>
              <a:t>протокол TCP на стороне получателя</a:t>
            </a:r>
            <a:r>
              <a:rPr lang="ru-RU" sz="1200" kern="1200" dirty="0" smtClean="0">
                <a:solidFill>
                  <a:schemeClr val="tx1"/>
                </a:solidFill>
                <a:effectLst/>
                <a:latin typeface="+mn-lt"/>
                <a:ea typeface="+mn-ea"/>
                <a:cs typeface="+mn-cs"/>
              </a:rPr>
              <a:t>: проверка комплектности полученных пакетов; </a:t>
            </a:r>
          </a:p>
          <a:p>
            <a:r>
              <a:rPr lang="ru-RU" sz="1200" u="sng" kern="1200" dirty="0" smtClean="0">
                <a:solidFill>
                  <a:schemeClr val="tx1"/>
                </a:solidFill>
                <a:effectLst/>
                <a:latin typeface="+mn-lt"/>
                <a:ea typeface="+mn-ea"/>
                <a:cs typeface="+mn-cs"/>
              </a:rPr>
              <a:t>протокол TCP</a:t>
            </a:r>
            <a:r>
              <a:rPr lang="ru-RU" sz="1200" kern="1200" dirty="0" smtClean="0">
                <a:solidFill>
                  <a:schemeClr val="tx1"/>
                </a:solidFill>
                <a:effectLst/>
                <a:latin typeface="+mn-lt"/>
                <a:ea typeface="+mn-ea"/>
                <a:cs typeface="+mn-cs"/>
              </a:rPr>
              <a:t>: восстановление искомой информации. </a:t>
            </a:r>
            <a:br>
              <a:rPr lang="ru-RU" sz="1200" kern="1200" dirty="0" smtClean="0">
                <a:solidFill>
                  <a:schemeClr val="tx1"/>
                </a:solidFill>
                <a:effectLst/>
                <a:latin typeface="+mn-lt"/>
                <a:ea typeface="+mn-ea"/>
                <a:cs typeface="+mn-cs"/>
              </a:rPr>
            </a:b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21</a:t>
            </a:fld>
            <a:endParaRPr lang="en-US"/>
          </a:p>
        </p:txBody>
      </p:sp>
    </p:spTree>
    <p:extLst>
      <p:ext uri="{BB962C8B-B14F-4D97-AF65-F5344CB8AC3E}">
        <p14:creationId xmlns:p14="http://schemas.microsoft.com/office/powerpoint/2010/main" val="3222447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Протокол IP предоставляет структуру адресации, контролирующую доставку данных с исходного компьютера на компьютер назначения. В каждом пакете передаваемом по сети указан адрес компьютера. Этот </a:t>
            </a:r>
            <a:r>
              <a:rPr lang="ru-RU" sz="1200" b="1" kern="1200" dirty="0" smtClean="0">
                <a:solidFill>
                  <a:schemeClr val="tx1"/>
                </a:solidFill>
                <a:effectLst/>
                <a:latin typeface="+mn-lt"/>
                <a:ea typeface="+mn-ea"/>
                <a:cs typeface="+mn-cs"/>
              </a:rPr>
              <a:t>адрес должен быть уникальным и называется IP-адресом (</a:t>
            </a:r>
            <a:r>
              <a:rPr lang="ru-RU" sz="1200" b="1" kern="1200" dirty="0" err="1" smtClean="0">
                <a:solidFill>
                  <a:schemeClr val="tx1"/>
                </a:solidFill>
                <a:effectLst/>
                <a:latin typeface="+mn-lt"/>
                <a:ea typeface="+mn-ea"/>
                <a:cs typeface="+mn-cs"/>
              </a:rPr>
              <a:t>Internet</a:t>
            </a:r>
            <a:r>
              <a:rPr lang="ru-RU" sz="1200" b="1" kern="1200" dirty="0" smtClean="0">
                <a:solidFill>
                  <a:schemeClr val="tx1"/>
                </a:solidFill>
                <a:effectLst/>
                <a:latin typeface="+mn-lt"/>
                <a:ea typeface="+mn-ea"/>
                <a:cs typeface="+mn-cs"/>
              </a:rPr>
              <a:t> </a:t>
            </a:r>
            <a:r>
              <a:rPr lang="ru-RU" sz="1200" b="1" kern="1200" dirty="0" err="1" smtClean="0">
                <a:solidFill>
                  <a:schemeClr val="tx1"/>
                </a:solidFill>
                <a:effectLst/>
                <a:latin typeface="+mn-lt"/>
                <a:ea typeface="+mn-ea"/>
                <a:cs typeface="+mn-cs"/>
              </a:rPr>
              <a:t>Pointer</a:t>
            </a:r>
            <a:r>
              <a:rPr lang="ru-RU" sz="1200" b="1" kern="120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и используется для идентификации устройства в сети.</a:t>
            </a:r>
          </a:p>
          <a:p>
            <a:r>
              <a:rPr lang="ru-RU" sz="1200" kern="1200" dirty="0" smtClean="0">
                <a:solidFill>
                  <a:schemeClr val="tx1"/>
                </a:solidFill>
                <a:effectLst/>
                <a:latin typeface="+mn-lt"/>
                <a:ea typeface="+mn-ea"/>
                <a:cs typeface="+mn-cs"/>
              </a:rPr>
              <a:t>IP-адрес похож на почтовый адрес человека. Он называется логическим адресом, поскольку присваивается логически, в зависимости от местоположения узла. IP-адрес, или сетевой адрес, основан на характеристиках локальной сети и присваивается каждому узлу сетевым администратором. Этот процесс похож на назначение адреса улицы на основании логического описания города или поселка и его окрестностей.</a:t>
            </a:r>
          </a:p>
          <a:p>
            <a:r>
              <a:rPr lang="ru-RU" sz="1200" b="1" kern="1200" dirty="0" smtClean="0">
                <a:solidFill>
                  <a:schemeClr val="tx1"/>
                </a:solidFill>
                <a:effectLst/>
                <a:latin typeface="+mn-lt"/>
                <a:ea typeface="+mn-ea"/>
                <a:cs typeface="+mn-cs"/>
              </a:rPr>
              <a:t>Адреса канального уровня </a:t>
            </a:r>
            <a:r>
              <a:rPr lang="ru-RU" sz="1200" kern="1200" dirty="0" smtClean="0">
                <a:solidFill>
                  <a:schemeClr val="tx1"/>
                </a:solidFill>
                <a:effectLst/>
                <a:latin typeface="+mn-lt"/>
                <a:ea typeface="+mn-ea"/>
                <a:cs typeface="+mn-cs"/>
              </a:rPr>
              <a:t>(называемые также физическими, аппаратными или MAC-адресами), как правило, уникальны для каждого сетевого соединения. Их сравнивают с отпечатками пальцев человека. На узле MAC-адрес присвоен </a:t>
            </a:r>
            <a:r>
              <a:rPr lang="ru-RU" sz="1200" b="1" kern="1200" dirty="0" smtClean="0">
                <a:solidFill>
                  <a:schemeClr val="tx1"/>
                </a:solidFill>
                <a:effectLst/>
                <a:latin typeface="+mn-lt"/>
                <a:ea typeface="+mn-ea"/>
                <a:cs typeface="+mn-cs"/>
              </a:rPr>
              <a:t>сетевой интерфейсной плате</a:t>
            </a:r>
            <a:r>
              <a:rPr lang="ru-RU" sz="1200" kern="1200" dirty="0" smtClean="0">
                <a:solidFill>
                  <a:schemeClr val="tx1"/>
                </a:solidFill>
                <a:effectLst/>
                <a:latin typeface="+mn-lt"/>
                <a:ea typeface="+mn-ea"/>
                <a:cs typeface="+mn-cs"/>
              </a:rPr>
              <a:t> и известен как физический адрес. Физический адрес остается неизменным независимо от местоположения узла в сети, как отпечатки пальцев человека остаются прежними независимо от того, где он находится. У большинства локальных сетей (LAN) адреса канального уровня размещены в схеме интерфейса, т.е. в сетевой карте. Так как большинство компьютерных систем имеют одно физическое сетевое соединение, они имеют только один адрес канального уровня. Маршрутизаторы и шлюзы, соединенные с множеством физических сетей, могут иметь несколько адресов канального уровня − по числу данных сетей. В соответствии с названием, адреса канального уровня являются адресами уровня 2 эталонной модели OSI.</a:t>
            </a:r>
          </a:p>
          <a:p>
            <a:r>
              <a:rPr lang="ru-RU" sz="1200" kern="1200" dirty="0" smtClean="0">
                <a:solidFill>
                  <a:schemeClr val="tx1"/>
                </a:solidFill>
                <a:effectLst/>
                <a:latin typeface="+mn-lt"/>
                <a:ea typeface="+mn-ea"/>
                <a:cs typeface="+mn-cs"/>
              </a:rPr>
              <a:t>Для MAC-адресов используется 6-байтовое число. Нетрудно прикинуть, что общее количество MAC-адресов около 2 в 14 степени. Это число намного больше количества сетевых карт и портов маршрутизаторов на планете. Поэтому адреса канального уровня уникальны. Первая часть адреса − код фирмы-производителя, вторая часть − индивидуальный номер сетевого устройства, присваиваемый данной фирмой. MAC-адреса состоят из 6 групп по две шестнадцатеричных цифры, разделенных дефисом (-) или двоеточием (:), например 00-26-6C-FC-D5-AE. </a:t>
            </a:r>
          </a:p>
          <a:p>
            <a:r>
              <a:rPr lang="ru-RU" sz="1200" b="1" kern="1200" dirty="0" smtClean="0">
                <a:solidFill>
                  <a:schemeClr val="tx1"/>
                </a:solidFill>
                <a:effectLst/>
                <a:latin typeface="+mn-lt"/>
                <a:ea typeface="+mn-ea"/>
                <a:cs typeface="+mn-cs"/>
              </a:rPr>
              <a:t>Адреса сетевого уровня </a:t>
            </a:r>
            <a:r>
              <a:rPr lang="ru-RU" sz="1200" kern="1200" dirty="0" smtClean="0">
                <a:solidFill>
                  <a:schemeClr val="tx1"/>
                </a:solidFill>
                <a:effectLst/>
                <a:latin typeface="+mn-lt"/>
                <a:ea typeface="+mn-ea"/>
                <a:cs typeface="+mn-cs"/>
              </a:rPr>
              <a:t>(называемые также виртуальными или логическими адресами) существуют на уровне 3 эталонной модели OSI. В отличие от адресов канального уровня, которые обычно существуют в пределах одноуровневого адресного пространства, адреса сетевого уровня обычно иерархические. То есть, одна часть сетевого адреса может указывать номер сети, вторая часть − номер узла в этой сети. Адреса сетевого уровня </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23</a:t>
            </a:fld>
            <a:endParaRPr lang="en-US"/>
          </a:p>
        </p:txBody>
      </p:sp>
    </p:spTree>
    <p:extLst>
      <p:ext uri="{BB962C8B-B14F-4D97-AF65-F5344CB8AC3E}">
        <p14:creationId xmlns:p14="http://schemas.microsoft.com/office/powerpoint/2010/main" val="3141487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IPv4 и IPv6</a:t>
            </a:r>
            <a:r>
              <a:rPr lang="ru-RU" sz="1200" kern="1200" dirty="0" smtClean="0">
                <a:solidFill>
                  <a:schemeClr val="tx1"/>
                </a:solidFill>
                <a:effectLst/>
                <a:latin typeface="+mn-lt"/>
                <a:ea typeface="+mn-ea"/>
                <a:cs typeface="+mn-cs"/>
              </a:rPr>
              <a:t> </a:t>
            </a:r>
          </a:p>
          <a:p>
            <a:r>
              <a:rPr lang="ru-RU" sz="1200" kern="1200" dirty="0" smtClean="0">
                <a:solidFill>
                  <a:schemeClr val="tx1"/>
                </a:solidFill>
                <a:effectLst/>
                <a:latin typeface="+mn-lt"/>
                <a:ea typeface="+mn-ea"/>
                <a:cs typeface="+mn-cs"/>
              </a:rPr>
              <a:t>В начале 90-х гг. возникло беспокойство по поводу нехватки сетевых адресов IPv4, в результате чего инженерная группа по развитию Интернета приступила к поискам замены. Это привело к разработке решения, которое сейчас известно как IPv6. В настоящее время адреса IPv6 используются параллельно с адресами IPv4 и уже начинают их вытеснять.</a:t>
            </a:r>
          </a:p>
          <a:p>
            <a:r>
              <a:rPr lang="ru-RU" sz="1200" kern="1200" dirty="0" smtClean="0">
                <a:solidFill>
                  <a:schemeClr val="tx1"/>
                </a:solidFill>
                <a:effectLst/>
                <a:latin typeface="+mn-lt"/>
                <a:ea typeface="+mn-ea"/>
                <a:cs typeface="+mn-cs"/>
              </a:rPr>
              <a:t>Адрес IPv4 состоит из 32 бит с возможным размером адресного пространства 2^32. В десятичном обозначении это составляет приблизительно 4 000 000 000. Адрес IPv6 состоит из 128 бит с возможным размером адресного пространства 2^128. В десятичном обозначении это составляет приблизительно 3 и 38 нулей. С введением IPv6 количество адресов на одного человека составило приблизительно 10^30. Если размер адресного пространства IPv4 представить в виде стеклянного шарика, то размер адресного пространства IPv6 можно представить в виде сферы диаметром приблизительно с планету Сатурн.</a:t>
            </a:r>
          </a:p>
          <a:p>
            <a:r>
              <a:rPr lang="ru-RU" sz="1200" kern="1200" dirty="0" smtClean="0">
                <a:solidFill>
                  <a:schemeClr val="tx1"/>
                </a:solidFill>
                <a:effectLst/>
                <a:latin typeface="+mn-lt"/>
                <a:ea typeface="+mn-ea"/>
                <a:cs typeface="+mn-cs"/>
              </a:rPr>
              <a:t>Адрес IPv4 представляет собой серию из 32 двоичных бит (единиц и нулей). Человеку трудно прочесть двоичный адрес IPv4. Поэтому 32 бита группируются по четыре </a:t>
            </a:r>
            <a:r>
              <a:rPr lang="ru-RU" sz="1200" kern="1200" dirty="0" err="1" smtClean="0">
                <a:solidFill>
                  <a:schemeClr val="tx1"/>
                </a:solidFill>
                <a:effectLst/>
                <a:latin typeface="+mn-lt"/>
                <a:ea typeface="+mn-ea"/>
                <a:cs typeface="+mn-cs"/>
              </a:rPr>
              <a:t>восьмибитных</a:t>
            </a:r>
            <a:r>
              <a:rPr lang="ru-RU" sz="1200" kern="1200" dirty="0" smtClean="0">
                <a:solidFill>
                  <a:schemeClr val="tx1"/>
                </a:solidFill>
                <a:effectLst/>
                <a:latin typeface="+mn-lt"/>
                <a:ea typeface="+mn-ea"/>
                <a:cs typeface="+mn-cs"/>
              </a:rPr>
              <a:t> сегмента — в так называемые октеты. Даже в таком формате человеку сложно читать, записывать и запоминать адреса IPv4. Поэтому каждый октет представлен в виде десятеричного значения, отделенного десятеричной точкой. Этот формат называется точечно-десятичной нотацией. </a:t>
            </a:r>
          </a:p>
          <a:p>
            <a:r>
              <a:rPr lang="ru-RU" sz="1200" kern="1200" dirty="0" smtClean="0">
                <a:solidFill>
                  <a:schemeClr val="tx1"/>
                </a:solidFill>
                <a:effectLst/>
                <a:latin typeface="+mn-lt"/>
                <a:ea typeface="+mn-ea"/>
                <a:cs typeface="+mn-cs"/>
              </a:rPr>
              <a:t>При настройке адрес IPv4 узла вводится в виде десятичного числа с точками, например 192.168.1.5. Представьте, что вам необходимо ввести 32-битный двоичный эквивалент этого значения: 11000000101010000000000100000101. Если бы вы неправильно ввели хотя бы один бит, адрес был бы другим, и узел не смог бы осуществлять обмен данными в сети. </a:t>
            </a:r>
          </a:p>
          <a:p>
            <a:r>
              <a:rPr lang="ru-RU" sz="1200" kern="1200" dirty="0" smtClean="0">
                <a:solidFill>
                  <a:schemeClr val="tx1"/>
                </a:solidFill>
                <a:effectLst/>
                <a:latin typeface="+mn-lt"/>
                <a:ea typeface="+mn-ea"/>
                <a:cs typeface="+mn-cs"/>
              </a:rPr>
              <a:t>Логический 32-битный адрес IPv4 представляет собой иерархическую систему и состоит из двух частей. Первая идентифицирует сеть, вторая — узел в этой сети. Обе части являются обязательными. Например, если адрес IPv4 узла – 192.168.18.57, то первые три октета (192.168.18) представляют собой сетевую часть адреса, а последний октет (.57) является идентификатором узла. Такой подход называется иерархической адресацией, поскольку маршрутизаторы должны связываться только с сетями, а не с отдельными узлами. Маршрутизатор — это сетевое устройство, пересылающее пакеты данных по сетям в места их назначения.</a:t>
            </a:r>
          </a:p>
          <a:p>
            <a:r>
              <a:rPr lang="ru-RU" sz="1200" kern="1200" dirty="0" smtClean="0">
                <a:solidFill>
                  <a:schemeClr val="tx1"/>
                </a:solidFill>
                <a:effectLst/>
                <a:latin typeface="+mn-lt"/>
                <a:ea typeface="+mn-ea"/>
                <a:cs typeface="+mn-cs"/>
              </a:rPr>
              <a:t>Адреса IPv4 делятся на следующие классы:</a:t>
            </a:r>
          </a:p>
          <a:p>
            <a:pPr lvl="0"/>
            <a:r>
              <a:rPr lang="ru-RU" sz="1200" b="1" kern="1200" dirty="0" smtClean="0">
                <a:solidFill>
                  <a:schemeClr val="tx1"/>
                </a:solidFill>
                <a:effectLst/>
                <a:latin typeface="+mn-lt"/>
                <a:ea typeface="+mn-ea"/>
                <a:cs typeface="+mn-cs"/>
              </a:rPr>
              <a:t>Класс A</a:t>
            </a:r>
            <a:r>
              <a:rPr lang="ru-RU" sz="1200" kern="1200" dirty="0" smtClean="0">
                <a:solidFill>
                  <a:schemeClr val="tx1"/>
                </a:solidFill>
                <a:effectLst/>
                <a:latin typeface="+mn-lt"/>
                <a:ea typeface="+mn-ea"/>
                <a:cs typeface="+mn-cs"/>
              </a:rPr>
              <a:t> — крупные сети, развертываемые в больших компаниях </a:t>
            </a:r>
          </a:p>
          <a:p>
            <a:pPr lvl="0"/>
            <a:r>
              <a:rPr lang="ru-RU" sz="1200" b="1" kern="1200" dirty="0" smtClean="0">
                <a:solidFill>
                  <a:schemeClr val="tx1"/>
                </a:solidFill>
                <a:effectLst/>
                <a:latin typeface="+mn-lt"/>
                <a:ea typeface="+mn-ea"/>
                <a:cs typeface="+mn-cs"/>
              </a:rPr>
              <a:t>Класс B</a:t>
            </a:r>
            <a:r>
              <a:rPr lang="ru-RU" sz="1200" kern="1200" dirty="0" smtClean="0">
                <a:solidFill>
                  <a:schemeClr val="tx1"/>
                </a:solidFill>
                <a:effectLst/>
                <a:latin typeface="+mn-lt"/>
                <a:ea typeface="+mn-ea"/>
                <a:cs typeface="+mn-cs"/>
              </a:rPr>
              <a:t> — сети среднего размера, развертываемые в ВУЗах и других организациях аналогичного масштаба</a:t>
            </a:r>
          </a:p>
          <a:p>
            <a:pPr lvl="0"/>
            <a:r>
              <a:rPr lang="ru-RU" sz="1200" b="1" kern="1200" dirty="0" smtClean="0">
                <a:solidFill>
                  <a:schemeClr val="tx1"/>
                </a:solidFill>
                <a:effectLst/>
                <a:latin typeface="+mn-lt"/>
                <a:ea typeface="+mn-ea"/>
                <a:cs typeface="+mn-cs"/>
              </a:rPr>
              <a:t>Класс C</a:t>
            </a:r>
            <a:r>
              <a:rPr lang="ru-RU" sz="1200" kern="1200" dirty="0" smtClean="0">
                <a:solidFill>
                  <a:schemeClr val="tx1"/>
                </a:solidFill>
                <a:effectLst/>
                <a:latin typeface="+mn-lt"/>
                <a:ea typeface="+mn-ea"/>
                <a:cs typeface="+mn-cs"/>
              </a:rPr>
              <a:t> — маленькие сети, развертываемые организациями небольшого размера или поставщиками услуг доступа к Интернету для подписчиков </a:t>
            </a:r>
          </a:p>
          <a:p>
            <a:pPr lvl="0"/>
            <a:r>
              <a:rPr lang="ru-RU" sz="1200" b="1" kern="1200" dirty="0" smtClean="0">
                <a:solidFill>
                  <a:schemeClr val="tx1"/>
                </a:solidFill>
                <a:effectLst/>
                <a:latin typeface="+mn-lt"/>
                <a:ea typeface="+mn-ea"/>
                <a:cs typeface="+mn-cs"/>
              </a:rPr>
              <a:t>Класс D</a:t>
            </a:r>
            <a:r>
              <a:rPr lang="ru-RU" sz="1200" kern="1200" dirty="0" smtClean="0">
                <a:solidFill>
                  <a:schemeClr val="tx1"/>
                </a:solidFill>
                <a:effectLst/>
                <a:latin typeface="+mn-lt"/>
                <a:ea typeface="+mn-ea"/>
                <a:cs typeface="+mn-cs"/>
              </a:rPr>
              <a:t> — сети специального назначения для многоадресной рассылки </a:t>
            </a:r>
          </a:p>
          <a:p>
            <a:pPr lvl="0"/>
            <a:r>
              <a:rPr lang="ru-RU" sz="1200" b="1" kern="1200" dirty="0" smtClean="0">
                <a:solidFill>
                  <a:schemeClr val="tx1"/>
                </a:solidFill>
                <a:effectLst/>
                <a:latin typeface="+mn-lt"/>
                <a:ea typeface="+mn-ea"/>
                <a:cs typeface="+mn-cs"/>
              </a:rPr>
              <a:t>Класс E</a:t>
            </a:r>
            <a:r>
              <a:rPr lang="ru-RU" sz="1200" kern="1200" dirty="0" smtClean="0">
                <a:solidFill>
                  <a:schemeClr val="tx1"/>
                </a:solidFill>
                <a:effectLst/>
                <a:latin typeface="+mn-lt"/>
                <a:ea typeface="+mn-ea"/>
                <a:cs typeface="+mn-cs"/>
              </a:rPr>
              <a:t> — используются для экспериментального тестирования </a:t>
            </a:r>
          </a:p>
          <a:p>
            <a:r>
              <a:rPr lang="ru-RU" sz="1200" kern="1200" dirty="0" smtClean="0">
                <a:solidFill>
                  <a:schemeClr val="tx1"/>
                </a:solidFill>
                <a:effectLst/>
                <a:latin typeface="+mn-lt"/>
                <a:ea typeface="+mn-ea"/>
                <a:cs typeface="+mn-cs"/>
              </a:rPr>
              <a:t>Помимо создания отдельных классов, группа IETF зарезервировала определенную часть адресного пространства Интернета для частных сетей. Частные сети не имеют связи с публичными сетями. Адреса частных сетей не маршрутизируются по Интернету. Благодаря этому сети, размещенные в различных расположениях, могут использовать одну и ту же схему частных адресов, не создавая конфликтов адресов. Например, частные адреса полезно использовать для учебных лабораторных занятий, к которым требуется предотвратить доступ извне. </a:t>
            </a:r>
          </a:p>
          <a:p>
            <a:r>
              <a:rPr lang="ru-RU" sz="1200" kern="1200" dirty="0" smtClean="0">
                <a:solidFill>
                  <a:schemeClr val="tx1"/>
                </a:solidFill>
                <a:effectLst/>
                <a:latin typeface="+mn-lt"/>
                <a:ea typeface="+mn-ea"/>
                <a:cs typeface="+mn-cs"/>
              </a:rPr>
              <a:t>Каждый из перечисленных классов использует отдельный диапазон частных IP-адресов:</a:t>
            </a:r>
          </a:p>
          <a:p>
            <a:pPr lvl="0"/>
            <a:r>
              <a:rPr lang="ru-RU" sz="1200" b="1" kern="1200" dirty="0" smtClean="0">
                <a:solidFill>
                  <a:schemeClr val="tx1"/>
                </a:solidFill>
                <a:effectLst/>
                <a:latin typeface="+mn-lt"/>
                <a:ea typeface="+mn-ea"/>
                <a:cs typeface="+mn-cs"/>
              </a:rPr>
              <a:t>Класс A</a:t>
            </a:r>
            <a:r>
              <a:rPr lang="ru-RU" sz="1200" kern="1200" dirty="0" smtClean="0">
                <a:solidFill>
                  <a:schemeClr val="tx1"/>
                </a:solidFill>
                <a:effectLst/>
                <a:latin typeface="+mn-lt"/>
                <a:ea typeface="+mn-ea"/>
                <a:cs typeface="+mn-cs"/>
              </a:rPr>
              <a:t> — 10.0.0.0 – 10.255.255.255</a:t>
            </a:r>
          </a:p>
          <a:p>
            <a:pPr lvl="0"/>
            <a:r>
              <a:rPr lang="ru-RU" sz="1200" b="1" kern="1200" dirty="0" smtClean="0">
                <a:solidFill>
                  <a:schemeClr val="tx1"/>
                </a:solidFill>
                <a:effectLst/>
                <a:latin typeface="+mn-lt"/>
                <a:ea typeface="+mn-ea"/>
                <a:cs typeface="+mn-cs"/>
              </a:rPr>
              <a:t>Класс B</a:t>
            </a:r>
            <a:r>
              <a:rPr lang="ru-RU" sz="1200" kern="1200" dirty="0" smtClean="0">
                <a:solidFill>
                  <a:schemeClr val="tx1"/>
                </a:solidFill>
                <a:effectLst/>
                <a:latin typeface="+mn-lt"/>
                <a:ea typeface="+mn-ea"/>
                <a:cs typeface="+mn-cs"/>
              </a:rPr>
              <a:t> — 172.16.0.0 – 172.31.255.255</a:t>
            </a:r>
          </a:p>
          <a:p>
            <a:pPr lvl="0"/>
            <a:r>
              <a:rPr lang="ru-RU" sz="1200" b="1" kern="1200" dirty="0" smtClean="0">
                <a:solidFill>
                  <a:schemeClr val="tx1"/>
                </a:solidFill>
                <a:effectLst/>
                <a:latin typeface="+mn-lt"/>
                <a:ea typeface="+mn-ea"/>
                <a:cs typeface="+mn-cs"/>
              </a:rPr>
              <a:t>Класс C</a:t>
            </a:r>
            <a:r>
              <a:rPr lang="ru-RU" sz="1200" kern="1200" dirty="0" smtClean="0">
                <a:solidFill>
                  <a:schemeClr val="tx1"/>
                </a:solidFill>
                <a:effectLst/>
                <a:latin typeface="+mn-lt"/>
                <a:ea typeface="+mn-ea"/>
                <a:cs typeface="+mn-cs"/>
              </a:rPr>
              <a:t> — 192.168.0.0 – 192.168.255.255</a:t>
            </a:r>
          </a:p>
          <a:p>
            <a:r>
              <a:rPr lang="ru-RU" sz="1200" b="1" kern="1200" dirty="0" smtClean="0">
                <a:solidFill>
                  <a:schemeClr val="tx1"/>
                </a:solidFill>
                <a:effectLst/>
                <a:latin typeface="+mn-lt"/>
                <a:ea typeface="+mn-ea"/>
                <a:cs typeface="+mn-cs"/>
              </a:rPr>
              <a:t>Маска подсети IPv4</a:t>
            </a:r>
            <a:r>
              <a:rPr lang="ru-RU" sz="1200" kern="1200" dirty="0" smtClean="0">
                <a:solidFill>
                  <a:schemeClr val="tx1"/>
                </a:solidFill>
                <a:effectLst/>
                <a:latin typeface="+mn-lt"/>
                <a:ea typeface="+mn-ea"/>
                <a:cs typeface="+mn-cs"/>
              </a:rPr>
              <a:t> </a:t>
            </a:r>
          </a:p>
          <a:p>
            <a:r>
              <a:rPr lang="ru-RU" sz="1200" kern="1200" dirty="0" smtClean="0">
                <a:solidFill>
                  <a:schemeClr val="tx1"/>
                </a:solidFill>
                <a:effectLst/>
                <a:latin typeface="+mn-lt"/>
                <a:ea typeface="+mn-ea"/>
                <a:cs typeface="+mn-cs"/>
              </a:rPr>
              <a:t>Маска подсвети обозначает сетевую часть адреса IPv4. Как и адрес IPv4, маска подсети имеет вид десятичного числа с точками. Как правило, узлы в локальной сети используют одну и ту же маску подсети. На данном рисунке представлены маски подсети по умолчанию для и</a:t>
            </a: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31</a:t>
            </a:fld>
            <a:endParaRPr lang="en-US"/>
          </a:p>
        </p:txBody>
      </p:sp>
    </p:spTree>
    <p:extLst>
      <p:ext uri="{BB962C8B-B14F-4D97-AF65-F5344CB8AC3E}">
        <p14:creationId xmlns:p14="http://schemas.microsoft.com/office/powerpoint/2010/main" val="3260764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1" i="0" kern="1200" dirty="0" smtClean="0">
                <a:solidFill>
                  <a:schemeClr val="tx1"/>
                </a:solidFill>
                <a:effectLst/>
                <a:latin typeface="+mn-lt"/>
                <a:ea typeface="+mn-ea"/>
                <a:cs typeface="+mn-cs"/>
              </a:rPr>
              <a:t>Django</a:t>
            </a:r>
            <a:endParaRPr lang="ru-RU" sz="1200" b="1"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https://pythonworld.ru/web/django-ubuntu1604.html</a:t>
            </a:r>
            <a:endParaRPr lang="ru-RU"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https://pythonworld.ru/web/cgi-1.html</a:t>
            </a:r>
            <a:endParaRPr lang="ru-RU"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https://pythonworld.ru/web/django-project-with-best-practices-1.html</a:t>
            </a:r>
            <a:endParaRPr lang="ru-RU"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https://pythonworld.ru/web/cgi-2.html</a:t>
            </a:r>
            <a:endParaRPr lang="ru-RU"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https://pythonworld.ru/web/cgi-3.html</a:t>
            </a:r>
            <a:endParaRPr lang="ru-RU"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https://pythonworld.ru/web/cgi-4.html</a:t>
            </a:r>
            <a:endParaRPr lang="ru-RU" sz="1200" b="0" i="0"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2</a:t>
            </a:fld>
            <a:endParaRPr lang="en-US"/>
          </a:p>
        </p:txBody>
      </p:sp>
    </p:spTree>
    <p:extLst>
      <p:ext uri="{BB962C8B-B14F-4D97-AF65-F5344CB8AC3E}">
        <p14:creationId xmlns:p14="http://schemas.microsoft.com/office/powerpoint/2010/main" val="22046303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3E2D1D-25A5-45DC-B24F-AC401B916F32}" type="slidenum">
              <a:rPr lang="en-US" smtClean="0"/>
              <a:t>40</a:t>
            </a:fld>
            <a:endParaRPr lang="en-US"/>
          </a:p>
        </p:txBody>
      </p:sp>
    </p:spTree>
    <p:extLst>
      <p:ext uri="{BB962C8B-B14F-4D97-AF65-F5344CB8AC3E}">
        <p14:creationId xmlns:p14="http://schemas.microsoft.com/office/powerpoint/2010/main" val="15550937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Структура  абсолютного  </a:t>
            </a:r>
            <a:r>
              <a:rPr lang="en-US" sz="1200" b="1" kern="1200" dirty="0" smtClean="0">
                <a:solidFill>
                  <a:schemeClr val="tx1"/>
                </a:solidFill>
                <a:effectLst/>
                <a:latin typeface="+mn-lt"/>
                <a:ea typeface="+mn-ea"/>
                <a:cs typeface="+mn-cs"/>
              </a:rPr>
              <a:t>URI</a:t>
            </a:r>
            <a:endParaRPr lang="ru-RU" sz="1200" b="1" kern="1200" dirty="0" smtClean="0">
              <a:solidFill>
                <a:schemeClr val="tx1"/>
              </a:solidFill>
              <a:effectLst/>
              <a:latin typeface="+mn-lt"/>
              <a:ea typeface="+mn-ea"/>
              <a:cs typeface="+mn-cs"/>
            </a:endParaRPr>
          </a:p>
          <a:p>
            <a:r>
              <a:rPr lang="ru-RU" sz="1200" b="1" kern="1200" dirty="0" smtClean="0">
                <a:solidFill>
                  <a:schemeClr val="tx1"/>
                </a:solidFill>
                <a:effectLst/>
                <a:latin typeface="+mn-lt"/>
                <a:ea typeface="+mn-ea"/>
                <a:cs typeface="+mn-cs"/>
              </a:rPr>
              <a:t>общий вид адреса можно представить так:</a:t>
            </a:r>
            <a:endParaRPr lang="ru-RU" sz="1200" kern="1200" dirty="0" smtClean="0">
              <a:solidFill>
                <a:schemeClr val="tx1"/>
              </a:solidFill>
              <a:effectLst/>
              <a:latin typeface="+mn-lt"/>
              <a:ea typeface="+mn-ea"/>
              <a:cs typeface="+mn-cs"/>
            </a:endParaRPr>
          </a:p>
          <a:p>
            <a:r>
              <a:rPr lang="ru-RU" dirty="0" smtClean="0">
                <a:effectLst/>
              </a:rPr>
              <a:t>&lt;схема&gt;://&lt;логин&gt;:&lt;пароль&gt;@&lt;хост&gt;:&lt;порт&gt;/&lt;полный-путь-к-ресурсу&gt; </a:t>
            </a:r>
            <a:r>
              <a:rPr lang="ru-RU" sz="1200" kern="1200" dirty="0" smtClean="0">
                <a:solidFill>
                  <a:schemeClr val="tx1"/>
                </a:solidFill>
                <a:effectLst/>
                <a:latin typeface="+mn-lt"/>
                <a:ea typeface="+mn-ea"/>
                <a:cs typeface="+mn-cs"/>
              </a:rPr>
              <a:t>Где:</a:t>
            </a:r>
          </a:p>
          <a:p>
            <a:r>
              <a:rPr lang="ru-RU" sz="1200" b="1" kern="1200" dirty="0" smtClean="0">
                <a:solidFill>
                  <a:schemeClr val="tx1"/>
                </a:solidFill>
                <a:effectLst/>
                <a:latin typeface="+mn-lt"/>
                <a:ea typeface="+mn-ea"/>
                <a:cs typeface="+mn-cs"/>
              </a:rPr>
              <a:t>схема</a:t>
            </a:r>
            <a:r>
              <a:rPr lang="ru-RU" sz="1200" kern="1200" dirty="0" smtClean="0">
                <a:solidFill>
                  <a:schemeClr val="tx1"/>
                </a:solidFill>
                <a:effectLst/>
                <a:latin typeface="+mn-lt"/>
                <a:ea typeface="+mn-ea"/>
                <a:cs typeface="+mn-cs"/>
              </a:rPr>
              <a:t> ‒ схема обращения к ресурсу: </a:t>
            </a:r>
            <a:r>
              <a:rPr lang="ru-RU" sz="1200" kern="1200" dirty="0" err="1" smtClean="0">
                <a:solidFill>
                  <a:schemeClr val="tx1"/>
                </a:solidFill>
                <a:effectLst/>
                <a:latin typeface="+mn-lt"/>
                <a:ea typeface="+mn-ea"/>
                <a:cs typeface="+mn-cs"/>
              </a:rPr>
              <a:t>http</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ftp</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gopher</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mailto</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news</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telnet</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file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man</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info</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whatis</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ldap</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wais</a:t>
            </a:r>
            <a:r>
              <a:rPr lang="ru-RU" sz="1200" kern="1200" dirty="0" smtClean="0">
                <a:solidFill>
                  <a:schemeClr val="tx1"/>
                </a:solidFill>
                <a:effectLst/>
                <a:latin typeface="+mn-lt"/>
                <a:ea typeface="+mn-ea"/>
                <a:cs typeface="+mn-cs"/>
              </a:rPr>
              <a:t> и т.п.</a:t>
            </a:r>
          </a:p>
          <a:p>
            <a:r>
              <a:rPr lang="ru-RU" sz="1200" b="1" kern="1200" dirty="0" err="1" smtClean="0">
                <a:solidFill>
                  <a:schemeClr val="tx1"/>
                </a:solidFill>
                <a:effectLst/>
                <a:latin typeface="+mn-lt"/>
                <a:ea typeface="+mn-ea"/>
                <a:cs typeface="+mn-cs"/>
              </a:rPr>
              <a:t>логин</a:t>
            </a:r>
            <a:r>
              <a:rPr lang="ru-RU" sz="1200" kern="1200" dirty="0" err="1" smtClean="0">
                <a:solidFill>
                  <a:schemeClr val="tx1"/>
                </a:solidFill>
                <a:effectLst/>
                <a:latin typeface="+mn-lt"/>
                <a:ea typeface="+mn-ea"/>
                <a:cs typeface="+mn-cs"/>
              </a:rPr>
              <a:t>:</a:t>
            </a:r>
            <a:r>
              <a:rPr lang="ru-RU" sz="1200" b="1" kern="1200" dirty="0" err="1" smtClean="0">
                <a:solidFill>
                  <a:schemeClr val="tx1"/>
                </a:solidFill>
                <a:effectLst/>
                <a:latin typeface="+mn-lt"/>
                <a:ea typeface="+mn-ea"/>
                <a:cs typeface="+mn-cs"/>
              </a:rPr>
              <a:t>пароль</a:t>
            </a:r>
            <a:r>
              <a:rPr lang="ru-RU" sz="1200" kern="1200" dirty="0" smtClean="0">
                <a:solidFill>
                  <a:schemeClr val="tx1"/>
                </a:solidFill>
                <a:effectLst/>
                <a:latin typeface="+mn-lt"/>
                <a:ea typeface="+mn-ea"/>
                <a:cs typeface="+mn-cs"/>
              </a:rPr>
              <a:t> ‒  имя пользователя и его пароль, используемые для доступа к ресурсу</a:t>
            </a:r>
          </a:p>
          <a:p>
            <a:r>
              <a:rPr lang="ru-RU" sz="1200" b="1" kern="1200" dirty="0" smtClean="0">
                <a:solidFill>
                  <a:schemeClr val="tx1"/>
                </a:solidFill>
                <a:effectLst/>
                <a:latin typeface="+mn-lt"/>
                <a:ea typeface="+mn-ea"/>
                <a:cs typeface="+mn-cs"/>
              </a:rPr>
              <a:t>хост</a:t>
            </a:r>
            <a:r>
              <a:rPr lang="ru-RU" sz="1200" kern="1200" dirty="0" smtClean="0">
                <a:solidFill>
                  <a:schemeClr val="tx1"/>
                </a:solidFill>
                <a:effectLst/>
                <a:latin typeface="+mn-lt"/>
                <a:ea typeface="+mn-ea"/>
                <a:cs typeface="+mn-cs"/>
              </a:rPr>
              <a:t> ‒  </a:t>
            </a:r>
            <a:r>
              <a:rPr lang="ru-RU" sz="1200" u="sng" kern="1200" dirty="0" smtClean="0">
                <a:solidFill>
                  <a:schemeClr val="tx1"/>
                </a:solidFill>
                <a:effectLst/>
                <a:latin typeface="+mn-lt"/>
                <a:ea typeface="+mn-ea"/>
                <a:cs typeface="+mn-cs"/>
                <a:hlinkClick r:id="rId3"/>
              </a:rPr>
              <a:t>доменное имя</a:t>
            </a:r>
            <a:r>
              <a:rPr lang="ru-RU" sz="1200" kern="1200" dirty="0" smtClean="0">
                <a:solidFill>
                  <a:schemeClr val="tx1"/>
                </a:solidFill>
                <a:effectLst/>
                <a:latin typeface="+mn-lt"/>
                <a:ea typeface="+mn-ea"/>
                <a:cs typeface="+mn-cs"/>
              </a:rPr>
              <a:t> хоста или его IP-адрес.</a:t>
            </a:r>
          </a:p>
          <a:p>
            <a:r>
              <a:rPr lang="ru-RU" sz="1200" b="1" kern="1200" dirty="0" smtClean="0">
                <a:solidFill>
                  <a:schemeClr val="tx1"/>
                </a:solidFill>
                <a:effectLst/>
                <a:latin typeface="+mn-lt"/>
                <a:ea typeface="+mn-ea"/>
                <a:cs typeface="+mn-cs"/>
              </a:rPr>
              <a:t>порт</a:t>
            </a:r>
            <a:r>
              <a:rPr lang="ru-RU" sz="1200" kern="1200" dirty="0" smtClean="0">
                <a:solidFill>
                  <a:schemeClr val="tx1"/>
                </a:solidFill>
                <a:effectLst/>
                <a:latin typeface="+mn-lt"/>
                <a:ea typeface="+mn-ea"/>
                <a:cs typeface="+mn-cs"/>
              </a:rPr>
              <a:t> ‒  порт хоста для подключения</a:t>
            </a:r>
          </a:p>
          <a:p>
            <a:r>
              <a:rPr lang="ru-RU" sz="1200" b="1" kern="1200" dirty="0" smtClean="0">
                <a:solidFill>
                  <a:schemeClr val="tx1"/>
                </a:solidFill>
                <a:effectLst/>
                <a:latin typeface="+mn-lt"/>
                <a:ea typeface="+mn-ea"/>
                <a:cs typeface="+mn-cs"/>
              </a:rPr>
              <a:t>полный-путь-к-ресурсу</a:t>
            </a:r>
            <a:r>
              <a:rPr lang="ru-RU" sz="1200" kern="1200" dirty="0" smtClean="0">
                <a:solidFill>
                  <a:schemeClr val="tx1"/>
                </a:solidFill>
                <a:effectLst/>
                <a:latin typeface="+mn-lt"/>
                <a:ea typeface="+mn-ea"/>
                <a:cs typeface="+mn-cs"/>
              </a:rPr>
              <a:t> ‒  уточняющая информация о месте нахождения ресурса (зависит от протокола).</a:t>
            </a:r>
            <a:endParaRPr lang="ru-RU" sz="120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E33E2D1D-25A5-45DC-B24F-AC401B916F32}" type="slidenum">
              <a:rPr lang="en-US" smtClean="0"/>
              <a:t>52</a:t>
            </a:fld>
            <a:endParaRPr lang="en-US"/>
          </a:p>
        </p:txBody>
      </p:sp>
    </p:spTree>
    <p:extLst>
      <p:ext uri="{BB962C8B-B14F-4D97-AF65-F5344CB8AC3E}">
        <p14:creationId xmlns:p14="http://schemas.microsoft.com/office/powerpoint/2010/main" val="3014027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53</a:t>
            </a:fld>
            <a:endParaRPr lang="en-US"/>
          </a:p>
        </p:txBody>
      </p:sp>
    </p:spTree>
    <p:extLst>
      <p:ext uri="{BB962C8B-B14F-4D97-AF65-F5344CB8AC3E}">
        <p14:creationId xmlns:p14="http://schemas.microsoft.com/office/powerpoint/2010/main" val="23447803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1" i="0" u="none" strike="noStrike" kern="1200" dirty="0" smtClean="0">
              <a:solidFill>
                <a:schemeClr val="tx1"/>
              </a:solidFill>
              <a:effectLst/>
              <a:latin typeface="+mn-lt"/>
              <a:ea typeface="+mn-ea"/>
              <a:cs typeface="+mn-cs"/>
              <a:hlinkClick r:id="rId3" tooltip="w:Порт (TCP/UDP)"/>
            </a:endParaRPr>
          </a:p>
          <a:p>
            <a:r>
              <a:rPr lang="ru-RU" sz="1200" b="1" i="0" u="none" strike="noStrike" kern="1200" dirty="0" smtClean="0">
                <a:solidFill>
                  <a:schemeClr val="tx1"/>
                </a:solidFill>
                <a:effectLst/>
                <a:latin typeface="+mn-lt"/>
                <a:ea typeface="+mn-ea"/>
                <a:cs typeface="+mn-cs"/>
                <a:hlinkClick r:id="rId3" tooltip="w:Порт (TCP/UDP)"/>
              </a:rPr>
              <a:t>Сетевой порт</a:t>
            </a:r>
            <a:r>
              <a:rPr lang="ru-RU" sz="1200" b="0" i="0" kern="1200" dirty="0" smtClean="0">
                <a:solidFill>
                  <a:schemeClr val="tx1"/>
                </a:solidFill>
                <a:effectLst/>
                <a:latin typeface="+mn-lt"/>
                <a:ea typeface="+mn-ea"/>
                <a:cs typeface="+mn-cs"/>
              </a:rPr>
              <a:t> — это сетевой ресурс, отображаемый в виде числа (1-65535), которое определяет назначение входящих или исходящих сетевых потоков данных на заданном устройстве.</a:t>
            </a:r>
          </a:p>
          <a:p>
            <a:r>
              <a:rPr lang="ru-RU" sz="1200" b="0" i="0" kern="1200" dirty="0" smtClean="0">
                <a:solidFill>
                  <a:schemeClr val="tx1"/>
                </a:solidFill>
                <a:effectLst/>
                <a:latin typeface="+mn-lt"/>
                <a:ea typeface="+mn-ea"/>
                <a:cs typeface="+mn-cs"/>
              </a:rPr>
              <a:t>Если прибегнуть к аналогии, IP-адрес — это адрес общежития с вахтёром, а порт - номер комнаты в этом общежитии или фамилия ее жильца.</a:t>
            </a:r>
          </a:p>
          <a:p>
            <a:r>
              <a:rPr lang="ru-RU" sz="1200" b="0" i="0" kern="1200" dirty="0" smtClean="0">
                <a:solidFill>
                  <a:schemeClr val="tx1"/>
                </a:solidFill>
                <a:effectLst/>
                <a:latin typeface="+mn-lt"/>
                <a:ea typeface="+mn-ea"/>
                <a:cs typeface="+mn-cs"/>
              </a:rPr>
              <a:t>Согласно IP, в каждом пакете присутствуют IP-адрес узла-источника и IP-адрес узла-назначения. В TCP-пакетах дополнительно указываются </a:t>
            </a:r>
            <a:r>
              <a:rPr lang="ru-RU" sz="1200" b="0" i="1" kern="1200" dirty="0" smtClean="0">
                <a:solidFill>
                  <a:schemeClr val="tx1"/>
                </a:solidFill>
                <a:effectLst/>
                <a:latin typeface="+mn-lt"/>
                <a:ea typeface="+mn-ea"/>
                <a:cs typeface="+mn-cs"/>
              </a:rPr>
              <a:t>порт источника</a:t>
            </a:r>
            <a:r>
              <a:rPr lang="ru-RU" sz="1200" b="0" i="0" kern="1200" dirty="0" smtClean="0">
                <a:solidFill>
                  <a:schemeClr val="tx1"/>
                </a:solidFill>
                <a:effectLst/>
                <a:latin typeface="+mn-lt"/>
                <a:ea typeface="+mn-ea"/>
                <a:cs typeface="+mn-cs"/>
              </a:rPr>
              <a:t> и </a:t>
            </a:r>
            <a:r>
              <a:rPr lang="ru-RU" sz="1200" b="0" i="1" kern="1200" dirty="0" smtClean="0">
                <a:solidFill>
                  <a:schemeClr val="tx1"/>
                </a:solidFill>
                <a:effectLst/>
                <a:latin typeface="+mn-lt"/>
                <a:ea typeface="+mn-ea"/>
                <a:cs typeface="+mn-cs"/>
              </a:rPr>
              <a:t>порт назначения</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Например, почтовое письмо (пакет данных) имеет информацию об отправителе (порт) и информацию о получателе (фамилия или номер комнаты по конкретному адресу).</a:t>
            </a:r>
          </a:p>
          <a:p>
            <a:r>
              <a:rPr lang="ru-RU" sz="1200" b="0" i="0" kern="1200" dirty="0" smtClean="0">
                <a:solidFill>
                  <a:schemeClr val="tx1"/>
                </a:solidFill>
                <a:effectLst/>
                <a:latin typeface="+mn-lt"/>
                <a:ea typeface="+mn-ea"/>
                <a:cs typeface="+mn-cs"/>
              </a:rPr>
              <a:t>Узел назначения ("вахтер"), получив пакет ("письмо"), смотрит на порт назначения ("фамилию или номер комнаты") и передает пакет соответствующему у себя приложению ("конкретному жильцу").</a:t>
            </a:r>
          </a:p>
          <a:p>
            <a:r>
              <a:rPr lang="ru-RU" sz="1200" b="0" i="0" kern="1200" dirty="0" smtClean="0">
                <a:solidFill>
                  <a:schemeClr val="tx1"/>
                </a:solidFill>
                <a:effectLst/>
                <a:latin typeface="+mn-lt"/>
                <a:ea typeface="+mn-ea"/>
                <a:cs typeface="+mn-cs"/>
              </a:rPr>
              <a:t>Использование портов позволяет независимо использовать TCP протокол ("почтовые услуги") сразу многим приложениям на одном и том же компьютере (общежитии).</a:t>
            </a:r>
          </a:p>
          <a:p>
            <a:r>
              <a:rPr lang="ru-RU" sz="1200" b="0" i="0" u="none" strike="noStrike" kern="1200" dirty="0" smtClean="0">
                <a:solidFill>
                  <a:schemeClr val="tx1"/>
                </a:solidFill>
                <a:effectLst/>
                <a:latin typeface="+mn-lt"/>
                <a:ea typeface="+mn-ea"/>
                <a:cs typeface="+mn-cs"/>
                <a:hlinkClick r:id="rId4" tooltip="w:Клиент"/>
              </a:rPr>
              <a:t>Клиентом</a:t>
            </a:r>
            <a:r>
              <a:rPr lang="ru-RU" sz="1200" b="0" i="0" kern="1200" dirty="0" smtClean="0">
                <a:solidFill>
                  <a:schemeClr val="tx1"/>
                </a:solidFill>
                <a:effectLst/>
                <a:latin typeface="+mn-lt"/>
                <a:ea typeface="+mn-ea"/>
                <a:cs typeface="+mn-cs"/>
              </a:rPr>
              <a:t> называют приложение, которое пользуется каким-то сервисом, предоставляемым другим приложением — </a:t>
            </a:r>
            <a:r>
              <a:rPr lang="ru-RU" sz="1200" b="0" i="0" u="none" strike="noStrike" kern="1200" dirty="0" smtClean="0">
                <a:solidFill>
                  <a:schemeClr val="tx1"/>
                </a:solidFill>
                <a:effectLst/>
                <a:latin typeface="+mn-lt"/>
                <a:ea typeface="+mn-ea"/>
                <a:cs typeface="+mn-cs"/>
                <a:hlinkClick r:id="rId5" tooltip="w:Сервер"/>
              </a:rPr>
              <a:t>Сервером</a:t>
            </a:r>
            <a:r>
              <a:rPr lang="ru-RU" sz="1200" b="0" i="0" kern="1200" dirty="0" smtClean="0">
                <a:solidFill>
                  <a:schemeClr val="tx1"/>
                </a:solidFill>
                <a:effectLst/>
                <a:latin typeface="+mn-lt"/>
                <a:ea typeface="+mn-ea"/>
                <a:cs typeface="+mn-cs"/>
              </a:rPr>
              <a:t>, обычно на удаленном компьютере. Практически всегда клиент начинает исходящие соединения, а сервер ожидает входящих соединений (от клиентов), хотя бывают и исключения.</a:t>
            </a:r>
          </a:p>
          <a:p>
            <a:r>
              <a:rPr lang="ru-RU" sz="1200" b="0" i="0" kern="1200" dirty="0" smtClean="0">
                <a:solidFill>
                  <a:schemeClr val="tx1"/>
                </a:solidFill>
                <a:effectLst/>
                <a:latin typeface="+mn-lt"/>
                <a:ea typeface="+mn-ea"/>
                <a:cs typeface="+mn-cs"/>
              </a:rPr>
              <a:t>Сервер при запуске сообщает </a:t>
            </a:r>
            <a:r>
              <a:rPr lang="ru-RU" sz="1200" b="0" i="0" u="none" strike="noStrike" kern="1200" dirty="0" smtClean="0">
                <a:solidFill>
                  <a:schemeClr val="tx1"/>
                </a:solidFill>
                <a:effectLst/>
                <a:latin typeface="+mn-lt"/>
                <a:ea typeface="+mn-ea"/>
                <a:cs typeface="+mn-cs"/>
                <a:hlinkClick r:id="rId6" tooltip="w:ОС"/>
              </a:rPr>
              <a:t>Операционной Системе</a:t>
            </a:r>
            <a:r>
              <a:rPr lang="ru-RU" sz="1200" b="0" i="0" kern="1200" dirty="0" smtClean="0">
                <a:solidFill>
                  <a:schemeClr val="tx1"/>
                </a:solidFill>
                <a:effectLst/>
                <a:latin typeface="+mn-lt"/>
                <a:ea typeface="+mn-ea"/>
                <a:cs typeface="+mn-cs"/>
              </a:rPr>
              <a:t>, что хотел бы «занять» определенный порт (или несколько портов). После этого все пакеты, приходящие на компьютер к этому порту, ОС будет передавать этому серверу. Говорят, что сервер «слушает» этот порт.</a:t>
            </a:r>
          </a:p>
          <a:p>
            <a:r>
              <a:rPr lang="ru-RU" sz="1200" b="0" i="0" kern="1200" dirty="0" smtClean="0">
                <a:solidFill>
                  <a:schemeClr val="tx1"/>
                </a:solidFill>
                <a:effectLst/>
                <a:latin typeface="+mn-lt"/>
                <a:ea typeface="+mn-ea"/>
                <a:cs typeface="+mn-cs"/>
              </a:rPr>
              <a:t>Клиент, начиная соединение, запрашивает у своей ОС какой-нибудь незанятый порт во временное пользование, и указывает его в посланных пакетах как порт источника. Затем на этот порт он получит ответные пакеты от сервера.</a:t>
            </a:r>
          </a:p>
          <a:p>
            <a:r>
              <a:rPr lang="ru-RU" sz="1200" b="0" i="0" kern="1200" dirty="0" smtClean="0">
                <a:solidFill>
                  <a:schemeClr val="tx1"/>
                </a:solidFill>
                <a:effectLst/>
                <a:latin typeface="+mn-lt"/>
                <a:ea typeface="+mn-ea"/>
                <a:cs typeface="+mn-cs"/>
              </a:rPr>
              <a:t>Таким образом, сервер:</a:t>
            </a:r>
          </a:p>
          <a:p>
            <a:r>
              <a:rPr lang="ru-RU" sz="1200" b="0" i="0" kern="1200" dirty="0" smtClean="0">
                <a:solidFill>
                  <a:schemeClr val="tx1"/>
                </a:solidFill>
                <a:effectLst/>
                <a:latin typeface="+mn-lt"/>
                <a:ea typeface="+mn-ea"/>
                <a:cs typeface="+mn-cs"/>
              </a:rPr>
              <a:t>слушает на определённом порту, заранее известном клиенту</a:t>
            </a:r>
          </a:p>
          <a:p>
            <a:r>
              <a:rPr lang="ru-RU" sz="1200" b="0" i="0" kern="1200" dirty="0" smtClean="0">
                <a:solidFill>
                  <a:schemeClr val="tx1"/>
                </a:solidFill>
                <a:effectLst/>
                <a:latin typeface="+mn-lt"/>
                <a:ea typeface="+mn-ea"/>
                <a:cs typeface="+mn-cs"/>
              </a:rPr>
              <a:t>занимает этот порт всё время, пока не завершит работу</a:t>
            </a:r>
          </a:p>
          <a:p>
            <a:r>
              <a:rPr lang="ru-RU" sz="1200" b="0" i="0" kern="1200" dirty="0" smtClean="0">
                <a:solidFill>
                  <a:schemeClr val="tx1"/>
                </a:solidFill>
                <a:effectLst/>
                <a:latin typeface="+mn-lt"/>
                <a:ea typeface="+mn-ea"/>
                <a:cs typeface="+mn-cs"/>
              </a:rPr>
              <a:t>об IP-адресе и номере порта клиента узнаёт из приглашения, посланного клиентом</a:t>
            </a:r>
          </a:p>
          <a:p>
            <a:r>
              <a:rPr lang="ru-RU" sz="1200" b="0" i="0" kern="1200" dirty="0" smtClean="0">
                <a:solidFill>
                  <a:schemeClr val="tx1"/>
                </a:solidFill>
                <a:effectLst/>
                <a:latin typeface="+mn-lt"/>
                <a:ea typeface="+mn-ea"/>
                <a:cs typeface="+mn-cs"/>
              </a:rPr>
              <a:t>Клиент:</a:t>
            </a:r>
          </a:p>
          <a:p>
            <a:r>
              <a:rPr lang="ru-RU" sz="1200" b="0" i="0" kern="1200" dirty="0" smtClean="0">
                <a:solidFill>
                  <a:schemeClr val="tx1"/>
                </a:solidFill>
                <a:effectLst/>
                <a:latin typeface="+mn-lt"/>
                <a:ea typeface="+mn-ea"/>
                <a:cs typeface="+mn-cs"/>
              </a:rPr>
              <a:t>заранее знает IP-адрес и порт сервера</a:t>
            </a:r>
          </a:p>
          <a:p>
            <a:r>
              <a:rPr lang="ru-RU" sz="1200" b="0" i="0" kern="1200" dirty="0" smtClean="0">
                <a:solidFill>
                  <a:schemeClr val="tx1"/>
                </a:solidFill>
                <a:effectLst/>
                <a:latin typeface="+mn-lt"/>
                <a:ea typeface="+mn-ea"/>
                <a:cs typeface="+mn-cs"/>
              </a:rPr>
              <a:t>выбирает у себя произвольный порт, который освобождает после окончания соединения</a:t>
            </a:r>
          </a:p>
          <a:p>
            <a:r>
              <a:rPr lang="ru-RU" sz="1200" b="0" i="0" kern="1200" dirty="0" smtClean="0">
                <a:solidFill>
                  <a:schemeClr val="tx1"/>
                </a:solidFill>
                <a:effectLst/>
                <a:latin typeface="+mn-lt"/>
                <a:ea typeface="+mn-ea"/>
                <a:cs typeface="+mn-cs"/>
              </a:rPr>
              <a:t>посылает приглашение к соединению</a:t>
            </a:r>
          </a:p>
          <a:p>
            <a:endParaRPr lang="en-US" dirty="0" smtClean="0"/>
          </a:p>
          <a:p>
            <a:endParaRPr lang="en-US" dirty="0" smtClean="0"/>
          </a:p>
          <a:p>
            <a:r>
              <a:rPr lang="ru-RU" sz="1200" b="0" i="0" kern="1200" dirty="0" smtClean="0">
                <a:solidFill>
                  <a:schemeClr val="tx1"/>
                </a:solidFill>
                <a:effectLst/>
                <a:latin typeface="+mn-lt"/>
                <a:ea typeface="+mn-ea"/>
                <a:cs typeface="+mn-cs"/>
              </a:rPr>
              <a:t>номер порта процесса-отправителя иногда называют «обратным» портом. Если на хосте какой-либо процесс постоянно использует один номер порта, говорят, что порт является «открытым». Если процесс получил номер порта у ОС («открыл порт») и «держит его открытым» для приема и передачи данных, говорят, что процесс «слушает» (англ. </a:t>
            </a:r>
            <a:r>
              <a:rPr lang="ru-RU" sz="1200" b="0" i="0" kern="1200" dirty="0" err="1" smtClean="0">
                <a:solidFill>
                  <a:schemeClr val="tx1"/>
                </a:solidFill>
                <a:effectLst/>
                <a:latin typeface="+mn-lt"/>
                <a:ea typeface="+mn-ea"/>
                <a:cs typeface="+mn-cs"/>
              </a:rPr>
              <a:t>listen</a:t>
            </a:r>
            <a:r>
              <a:rPr lang="ru-RU" sz="1200" b="0" i="0" kern="1200" dirty="0" smtClean="0">
                <a:solidFill>
                  <a:schemeClr val="tx1"/>
                </a:solidFill>
                <a:effectLst/>
                <a:latin typeface="+mn-lt"/>
                <a:ea typeface="+mn-ea"/>
                <a:cs typeface="+mn-cs"/>
              </a:rPr>
              <a:t>) порт.</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Порт отображается в виде 16 битного числа от 1 до 65535, которое доступно приложениям для обмена трафиком. Использование портов регламентируется специальной организацией IANA, предоставляющей стандарты при работе с портами.</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Теоретически номер порта ни на что не влияет. Важно только, чтобы этот порт был свободен. Впрочем, если ваша программа при запуске обнаружит, что указанный вами порт занят (то есть его уже слушает какая-то другая программа на вашем компьютере), то она вам сразу пожалуется сама.</a:t>
            </a:r>
          </a:p>
          <a:p>
            <a:r>
              <a:rPr lang="ru-RU" sz="1200" b="0" i="0" kern="1200" dirty="0" smtClean="0">
                <a:solidFill>
                  <a:schemeClr val="tx1"/>
                </a:solidFill>
                <a:effectLst/>
                <a:latin typeface="+mn-lt"/>
                <a:ea typeface="+mn-ea"/>
                <a:cs typeface="+mn-cs"/>
              </a:rPr>
              <a:t>На практике некоторые номера выбирать не </a:t>
            </a:r>
            <a:r>
              <a:rPr lang="ru-RU" sz="1200" b="0" i="0" kern="1200" dirty="0" err="1" smtClean="0">
                <a:solidFill>
                  <a:schemeClr val="tx1"/>
                </a:solidFill>
                <a:effectLst/>
                <a:latin typeface="+mn-lt"/>
                <a:ea typeface="+mn-ea"/>
                <a:cs typeface="+mn-cs"/>
              </a:rPr>
              <a:t>сто́ит</a:t>
            </a:r>
            <a:r>
              <a:rPr lang="ru-RU" sz="1200" b="0" i="0" kern="1200" dirty="0" smtClean="0">
                <a:solidFill>
                  <a:schemeClr val="tx1"/>
                </a:solidFill>
                <a:effectLst/>
                <a:latin typeface="+mn-lt"/>
                <a:ea typeface="+mn-ea"/>
                <a:cs typeface="+mn-cs"/>
              </a:rPr>
              <a:t>. Некоторые номера, особенно небольшие, могут быть заняты системными службами вашего компьютера. Некоторые номера могут специально блокироваться </a:t>
            </a:r>
            <a:r>
              <a:rPr lang="ru-RU" sz="1200" b="0" i="0" kern="1200" dirty="0" err="1" smtClean="0">
                <a:solidFill>
                  <a:schemeClr val="tx1"/>
                </a:solidFill>
                <a:effectLst/>
                <a:latin typeface="+mn-lt"/>
                <a:ea typeface="+mn-ea"/>
                <a:cs typeface="+mn-cs"/>
              </a:rPr>
              <a:t>интернет-провайдерами</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Если вам не важен с эстетической точки зрения номер порта, то рекомендуется выбрать какой-нибудь порт выше 5000. Некоторые пользователи рекомендуют выбирать порт выше 42000.</a:t>
            </a:r>
          </a:p>
          <a:p>
            <a:r>
              <a:rPr lang="ru-RU" sz="1200" b="0" i="0" kern="1200" dirty="0" smtClean="0">
                <a:solidFill>
                  <a:schemeClr val="tx1"/>
                </a:solidFill>
                <a:effectLst/>
                <a:latin typeface="+mn-lt"/>
                <a:ea typeface="+mn-ea"/>
                <a:cs typeface="+mn-cs"/>
              </a:rPr>
              <a:t>Для системных и некоторых популярных программ выделены порты с номерами от 0 до 1023, называемые системными или общеизвестными.</a:t>
            </a:r>
          </a:p>
          <a:p>
            <a:r>
              <a:rPr lang="ru-RU" sz="1200" b="0" i="0" kern="1200" dirty="0" smtClean="0">
                <a:solidFill>
                  <a:schemeClr val="tx1"/>
                </a:solidFill>
                <a:effectLst/>
                <a:latin typeface="+mn-lt"/>
                <a:ea typeface="+mn-ea"/>
                <a:cs typeface="+mn-cs"/>
              </a:rPr>
              <a:t>Порты с номерами 1024 — 49151 называются пользовательскими или зарегистрированными.</a:t>
            </a:r>
          </a:p>
          <a:p>
            <a:r>
              <a:rPr lang="ru-RU" sz="1200" b="0" i="0" kern="1200" dirty="0" smtClean="0">
                <a:solidFill>
                  <a:schemeClr val="tx1"/>
                </a:solidFill>
                <a:effectLst/>
                <a:latin typeface="+mn-lt"/>
                <a:ea typeface="+mn-ea"/>
                <a:cs typeface="+mn-cs"/>
              </a:rPr>
              <a:t>Порты с номерами 49152 — 65535 называются динамическими, эфемерными или частными.</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54</a:t>
            </a:fld>
            <a:endParaRPr lang="en-US"/>
          </a:p>
        </p:txBody>
      </p:sp>
    </p:spTree>
    <p:extLst>
      <p:ext uri="{BB962C8B-B14F-4D97-AF65-F5344CB8AC3E}">
        <p14:creationId xmlns:p14="http://schemas.microsoft.com/office/powerpoint/2010/main" val="34121834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55</a:t>
            </a:fld>
            <a:endParaRPr lang="en-US"/>
          </a:p>
        </p:txBody>
      </p:sp>
    </p:spTree>
    <p:extLst>
      <p:ext uri="{BB962C8B-B14F-4D97-AF65-F5344CB8AC3E}">
        <p14:creationId xmlns:p14="http://schemas.microsoft.com/office/powerpoint/2010/main" val="20959370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https://ru.wikibooks.org/wiki/TCP/IP</a:t>
            </a:r>
            <a:r>
              <a:rPr lang="ru-RU" dirty="0" smtClean="0"/>
              <a:t> </a:t>
            </a: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56</a:t>
            </a:fld>
            <a:endParaRPr lang="en-US"/>
          </a:p>
        </p:txBody>
      </p:sp>
    </p:spTree>
    <p:extLst>
      <p:ext uri="{BB962C8B-B14F-4D97-AF65-F5344CB8AC3E}">
        <p14:creationId xmlns:p14="http://schemas.microsoft.com/office/powerpoint/2010/main" val="231644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mn-lt"/>
                <a:ea typeface="+mn-ea"/>
                <a:cs typeface="+mn-cs"/>
              </a:rPr>
              <a:t>Благодаря использованию стандартных портов мы можем набирать в браузере адреса веб серверов и не указывать порт — наши браузеры сами добавляют стандартный номер порта. Например, адрес http://www.example.com/ на самом деле полностью выглядит так: http://www.example.com:80/</a:t>
            </a:r>
          </a:p>
          <a:p>
            <a:r>
              <a:rPr lang="ru-RU" sz="900" b="0" i="0" kern="1200" dirty="0" smtClean="0">
                <a:solidFill>
                  <a:schemeClr val="tx1"/>
                </a:solidFill>
                <a:effectLst/>
                <a:latin typeface="+mn-lt"/>
                <a:ea typeface="+mn-ea"/>
                <a:cs typeface="+mn-cs"/>
              </a:rPr>
              <a:t>Разумеется, стандартный — не значит обязательный. Практически во всех прикладных протоколах можно указать серверу слушать произвольный номер порта. Правда, тогда этот номер уже указывать обязательно, например http://www.example.com:8080/</a:t>
            </a:r>
          </a:p>
          <a:p>
            <a:r>
              <a:rPr lang="ru-RU" sz="900" b="0" i="0" kern="1200" dirty="0" smtClean="0">
                <a:solidFill>
                  <a:schemeClr val="tx1"/>
                </a:solidFill>
                <a:effectLst/>
                <a:latin typeface="+mn-lt"/>
                <a:ea typeface="+mn-ea"/>
                <a:cs typeface="+mn-cs"/>
              </a:rPr>
              <a:t>Порты в диапазоне от 1 до 1023 называются </a:t>
            </a:r>
            <a:r>
              <a:rPr lang="ru-RU" sz="900" b="0" i="1" kern="1200" dirty="0" smtClean="0">
                <a:solidFill>
                  <a:schemeClr val="tx1"/>
                </a:solidFill>
                <a:effectLst/>
                <a:latin typeface="+mn-lt"/>
                <a:ea typeface="+mn-ea"/>
                <a:cs typeface="+mn-cs"/>
              </a:rPr>
              <a:t>хорошо известными</a:t>
            </a:r>
            <a:r>
              <a:rPr lang="ru-RU" sz="900" b="0" i="0" kern="1200" dirty="0" smtClean="0">
                <a:solidFill>
                  <a:schemeClr val="tx1"/>
                </a:solidFill>
                <a:effectLst/>
                <a:latin typeface="+mn-lt"/>
                <a:ea typeface="+mn-ea"/>
                <a:cs typeface="+mn-cs"/>
              </a:rPr>
              <a:t>. Службы, которыми используются эти порты, должны быть описаны как </a:t>
            </a:r>
            <a:r>
              <a:rPr lang="ru-RU" sz="900" b="0" i="0" u="none" strike="noStrike" kern="1200" dirty="0" smtClean="0">
                <a:solidFill>
                  <a:schemeClr val="tx1"/>
                </a:solidFill>
                <a:effectLst/>
                <a:latin typeface="+mn-lt"/>
                <a:ea typeface="+mn-ea"/>
                <a:cs typeface="+mn-cs"/>
                <a:hlinkClick r:id="rId3" tooltip="w:RFC"/>
              </a:rPr>
              <a:t>RFC</a:t>
            </a:r>
            <a:r>
              <a:rPr lang="ru-RU" sz="900" b="0" i="0" kern="1200" dirty="0" smtClean="0">
                <a:solidFill>
                  <a:schemeClr val="tx1"/>
                </a:solidFill>
                <a:effectLst/>
                <a:latin typeface="+mn-lt"/>
                <a:ea typeface="+mn-ea"/>
                <a:cs typeface="+mn-cs"/>
              </a:rPr>
              <a:t> и одобрены </a:t>
            </a:r>
            <a:r>
              <a:rPr lang="ru-RU" sz="900" b="0" i="0" u="none" strike="noStrike" kern="1200" dirty="0" smtClean="0">
                <a:solidFill>
                  <a:schemeClr val="tx1"/>
                </a:solidFill>
                <a:effectLst/>
                <a:latin typeface="+mn-lt"/>
                <a:ea typeface="+mn-ea"/>
                <a:cs typeface="+mn-cs"/>
                <a:hlinkClick r:id="rId4" tooltip="w:IESG"/>
              </a:rPr>
              <a:t>IESG</a:t>
            </a:r>
            <a:r>
              <a:rPr lang="ru-RU" sz="900" b="0" i="0" kern="1200" dirty="0" smtClean="0">
                <a:solidFill>
                  <a:schemeClr val="tx1"/>
                </a:solidFill>
                <a:effectLst/>
                <a:latin typeface="+mn-lt"/>
                <a:ea typeface="+mn-ea"/>
                <a:cs typeface="+mn-cs"/>
              </a:rPr>
              <a:t>. Далее идут </a:t>
            </a:r>
            <a:r>
              <a:rPr lang="ru-RU" sz="900" b="0" i="1" kern="1200" dirty="0" smtClean="0">
                <a:solidFill>
                  <a:schemeClr val="tx1"/>
                </a:solidFill>
                <a:effectLst/>
                <a:latin typeface="+mn-lt"/>
                <a:ea typeface="+mn-ea"/>
                <a:cs typeface="+mn-cs"/>
              </a:rPr>
              <a:t>зарегистрированные порты</a:t>
            </a:r>
            <a:r>
              <a:rPr lang="ru-RU" sz="900" b="0" i="0" kern="1200" dirty="0" smtClean="0">
                <a:solidFill>
                  <a:schemeClr val="tx1"/>
                </a:solidFill>
                <a:effectLst/>
                <a:latin typeface="+mn-lt"/>
                <a:ea typeface="+mn-ea"/>
                <a:cs typeface="+mn-cs"/>
              </a:rPr>
              <a:t> (1024 - 49151). Вы можете зарегистрировать в </a:t>
            </a:r>
            <a:r>
              <a:rPr lang="ru-RU" sz="900" b="0" i="0" u="none" strike="noStrike" kern="1200" dirty="0" smtClean="0">
                <a:solidFill>
                  <a:schemeClr val="tx1"/>
                </a:solidFill>
                <a:effectLst/>
                <a:latin typeface="+mn-lt"/>
                <a:ea typeface="+mn-ea"/>
                <a:cs typeface="+mn-cs"/>
                <a:hlinkClick r:id="rId5" tooltip="w:IANA"/>
              </a:rPr>
              <a:t>IANA</a:t>
            </a:r>
            <a:r>
              <a:rPr lang="ru-RU" sz="900" b="0" i="0" kern="1200" dirty="0" smtClean="0">
                <a:solidFill>
                  <a:schemeClr val="tx1"/>
                </a:solidFill>
                <a:effectLst/>
                <a:latin typeface="+mn-lt"/>
                <a:ea typeface="+mn-ea"/>
                <a:cs typeface="+mn-cs"/>
              </a:rPr>
              <a:t> (эта организация как раз занимается всем этим) один или несколько из этих портов под свою программу. Оставшиеся порты с 49152 по 65535 можно использовать без какой-либо регистрации.</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57</a:t>
            </a:fld>
            <a:endParaRPr lang="en-US"/>
          </a:p>
        </p:txBody>
      </p:sp>
    </p:spTree>
    <p:extLst>
      <p:ext uri="{BB962C8B-B14F-4D97-AF65-F5344CB8AC3E}">
        <p14:creationId xmlns:p14="http://schemas.microsoft.com/office/powerpoint/2010/main" val="6736019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Около 97% используемых веб-браузеров имеют эту возможность. </a:t>
            </a:r>
            <a:r>
              <a:rPr lang="ru-RU" sz="1200" b="1" i="0" kern="1200" dirty="0" smtClean="0">
                <a:solidFill>
                  <a:schemeClr val="tx1"/>
                </a:solidFill>
                <a:effectLst/>
                <a:latin typeface="+mn-lt"/>
                <a:ea typeface="+mn-ea"/>
                <a:cs typeface="+mn-cs"/>
              </a:rPr>
              <a:t>По состоянию на декабрь 2022 года 41% (после чуть более 50%) из 10 миллионов ведущих веб-сайтов поддерживали HTTP/2</a:t>
            </a:r>
            <a:r>
              <a:rPr lang="ru-RU" sz="1200" b="0" i="0" kern="1200" dirty="0" smtClean="0">
                <a:solidFill>
                  <a:schemeClr val="tx1"/>
                </a:solidFill>
                <a:effectLst/>
                <a:latin typeface="+mn-lt"/>
                <a:ea typeface="+mn-ea"/>
                <a:cs typeface="+mn-cs"/>
              </a:rPr>
              <a:t> . Его преемником является HTTP/3, основная версия, основанная на концепциях, установленных HTTP/2.</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1" i="0" kern="1200" dirty="0" smtClean="0">
                <a:solidFill>
                  <a:schemeClr val="tx1"/>
                </a:solidFill>
                <a:effectLst/>
                <a:latin typeface="+mn-lt"/>
                <a:ea typeface="+mn-ea"/>
                <a:cs typeface="+mn-cs"/>
              </a:rPr>
              <a:t>HTTP/3</a:t>
            </a:r>
            <a:r>
              <a:rPr lang="ru-RU" sz="1200" b="0" i="0" kern="1200" dirty="0" smtClean="0">
                <a:solidFill>
                  <a:schemeClr val="tx1"/>
                </a:solidFill>
                <a:effectLst/>
                <a:latin typeface="+mn-lt"/>
                <a:ea typeface="+mn-ea"/>
                <a:cs typeface="+mn-cs"/>
              </a:rPr>
              <a:t> , преемник HTTP/2, был опубликован в 2022 году. В настоящее время он используется более чем на 25% веб-сайтов и поддерживается многими веб-браузерами (более 75% пользователей). HTTP/3 использует QUIC вместо TCP в качестве базового транспортного протокола. Как и HTTP/2, он не устаревает от предыдущих основных версий протокола.</a:t>
            </a:r>
            <a:endParaRPr lang="en-US" sz="1200" b="0" i="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HTTP/1.1</a:t>
            </a:r>
          </a:p>
          <a:p>
            <a:r>
              <a:rPr lang="ru-RU" sz="1200" kern="1200" dirty="0" smtClean="0">
                <a:solidFill>
                  <a:schemeClr val="tx1"/>
                </a:solidFill>
                <a:effectLst/>
                <a:latin typeface="+mn-lt"/>
                <a:ea typeface="+mn-ea"/>
                <a:cs typeface="+mn-cs"/>
              </a:rPr>
              <a:t>Современная версия протокола; принята в июне </a:t>
            </a:r>
            <a:r>
              <a:rPr lang="ru-RU" sz="1200" u="sng" kern="1200" dirty="0" smtClean="0">
                <a:solidFill>
                  <a:schemeClr val="tx1"/>
                </a:solidFill>
                <a:effectLst/>
                <a:latin typeface="+mn-lt"/>
                <a:ea typeface="+mn-ea"/>
                <a:cs typeface="+mn-cs"/>
                <a:hlinkClick r:id="rId3" tooltip="1999 год"/>
              </a:rPr>
              <a:t>1999 года</a:t>
            </a:r>
            <a:r>
              <a:rPr lang="ru-RU" sz="1200" u="sng" kern="1200" baseline="30000" dirty="0" smtClean="0">
                <a:solidFill>
                  <a:schemeClr val="tx1"/>
                </a:solidFill>
                <a:effectLst/>
                <a:latin typeface="+mn-lt"/>
                <a:ea typeface="+mn-ea"/>
                <a:cs typeface="+mn-cs"/>
                <a:hlinkClick r:id="rId4"/>
              </a:rPr>
              <a:t>[2]</a:t>
            </a:r>
            <a:r>
              <a:rPr lang="ru-RU" sz="1200" kern="1200" dirty="0" smtClean="0">
                <a:solidFill>
                  <a:schemeClr val="tx1"/>
                </a:solidFill>
                <a:effectLst/>
                <a:latin typeface="+mn-lt"/>
                <a:ea typeface="+mn-ea"/>
                <a:cs typeface="+mn-cs"/>
              </a:rPr>
              <a:t>. Новым в этой версии был режим «постоянного соединения»: </a:t>
            </a:r>
            <a:r>
              <a:rPr lang="ru-RU" sz="1200" u="sng" kern="1200" dirty="0" smtClean="0">
                <a:solidFill>
                  <a:schemeClr val="tx1"/>
                </a:solidFill>
                <a:effectLst/>
                <a:latin typeface="+mn-lt"/>
                <a:ea typeface="+mn-ea"/>
                <a:cs typeface="+mn-cs"/>
                <a:hlinkClick r:id="rId5" tooltip="TCP"/>
              </a:rPr>
              <a:t>TCP</a:t>
            </a:r>
            <a:r>
              <a:rPr lang="ru-RU" sz="1200" kern="1200" dirty="0" smtClean="0">
                <a:solidFill>
                  <a:schemeClr val="tx1"/>
                </a:solidFill>
                <a:effectLst/>
                <a:latin typeface="+mn-lt"/>
                <a:ea typeface="+mn-ea"/>
                <a:cs typeface="+mn-cs"/>
              </a:rPr>
              <a:t>-соединение может оставаться открытым после отправки ответа на запрос, что позволяет посылать несколько запросов за одно соединение. Клиент теперь обязан посылать информацию об имени </a:t>
            </a:r>
            <a:r>
              <a:rPr lang="ru-RU" sz="1200" u="sng" kern="1200" dirty="0" smtClean="0">
                <a:solidFill>
                  <a:schemeClr val="tx1"/>
                </a:solidFill>
                <a:effectLst/>
                <a:latin typeface="+mn-lt"/>
                <a:ea typeface="+mn-ea"/>
                <a:cs typeface="+mn-cs"/>
                <a:hlinkClick r:id="rId6" tooltip="Хост"/>
              </a:rPr>
              <a:t>хоста</a:t>
            </a:r>
            <a:r>
              <a:rPr lang="ru-RU" sz="1200" kern="1200" dirty="0" smtClean="0">
                <a:solidFill>
                  <a:schemeClr val="tx1"/>
                </a:solidFill>
                <a:effectLst/>
                <a:latin typeface="+mn-lt"/>
                <a:ea typeface="+mn-ea"/>
                <a:cs typeface="+mn-cs"/>
              </a:rPr>
              <a:t>, к которому он обращается, что сделало возможной более простую организацию </a:t>
            </a:r>
            <a:r>
              <a:rPr lang="ru-RU" sz="1200" u="sng" kern="1200" dirty="0" smtClean="0">
                <a:solidFill>
                  <a:schemeClr val="tx1"/>
                </a:solidFill>
                <a:effectLst/>
                <a:latin typeface="+mn-lt"/>
                <a:ea typeface="+mn-ea"/>
                <a:cs typeface="+mn-cs"/>
                <a:hlinkClick r:id="rId7" tooltip="Виртуальный хостинг"/>
              </a:rPr>
              <a:t>виртуального хостинга</a:t>
            </a:r>
            <a:r>
              <a:rPr lang="ru-RU" sz="1200" kern="1200" dirty="0" smtClean="0">
                <a:solidFill>
                  <a:schemeClr val="tx1"/>
                </a:solidFill>
                <a:effectLst/>
                <a:latin typeface="+mn-lt"/>
                <a:ea typeface="+mn-ea"/>
                <a:cs typeface="+mn-cs"/>
              </a:rPr>
              <a:t>.</a:t>
            </a:r>
          </a:p>
          <a:p>
            <a:r>
              <a:rPr lang="ru-RU" sz="1200" kern="1200" dirty="0" smtClean="0">
                <a:solidFill>
                  <a:schemeClr val="tx1"/>
                </a:solidFill>
                <a:effectLst/>
                <a:latin typeface="+mn-lt"/>
                <a:ea typeface="+mn-ea"/>
                <a:cs typeface="+mn-cs"/>
              </a:rPr>
              <a:t>HTTP/2 </a:t>
            </a:r>
          </a:p>
          <a:p>
            <a:r>
              <a:rPr lang="ru-RU" sz="1200" kern="1200" dirty="0" smtClean="0">
                <a:solidFill>
                  <a:schemeClr val="tx1"/>
                </a:solidFill>
                <a:effectLst/>
                <a:latin typeface="+mn-lt"/>
                <a:ea typeface="+mn-ea"/>
                <a:cs typeface="+mn-cs"/>
              </a:rPr>
              <a:t>11 февраля </a:t>
            </a:r>
            <a:r>
              <a:rPr lang="ru-RU" sz="1200" u="sng" kern="1200" dirty="0" smtClean="0">
                <a:solidFill>
                  <a:schemeClr val="tx1"/>
                </a:solidFill>
                <a:effectLst/>
                <a:latin typeface="+mn-lt"/>
                <a:ea typeface="+mn-ea"/>
                <a:cs typeface="+mn-cs"/>
                <a:hlinkClick r:id="rId8" tooltip="2015 год"/>
              </a:rPr>
              <a:t>2015</a:t>
            </a:r>
            <a:r>
              <a:rPr lang="ru-RU" sz="1200" kern="1200" dirty="0" smtClean="0">
                <a:solidFill>
                  <a:schemeClr val="tx1"/>
                </a:solidFill>
                <a:effectLst/>
                <a:latin typeface="+mn-lt"/>
                <a:ea typeface="+mn-ea"/>
                <a:cs typeface="+mn-cs"/>
              </a:rPr>
              <a:t> года — опубликованы финальные версии черновика следующей версии протокола. В отличие от предыдущих версий, протокол HTTP/2 является </a:t>
            </a:r>
            <a:r>
              <a:rPr lang="ru-RU" sz="1200" u="sng" kern="1200" dirty="0" smtClean="0">
                <a:solidFill>
                  <a:schemeClr val="tx1"/>
                </a:solidFill>
                <a:effectLst/>
                <a:latin typeface="+mn-lt"/>
                <a:ea typeface="+mn-ea"/>
                <a:cs typeface="+mn-cs"/>
                <a:hlinkClick r:id="rId9" tooltip="Бинарный код"/>
              </a:rPr>
              <a:t>бинарным</a:t>
            </a:r>
            <a:r>
              <a:rPr lang="ru-RU" sz="1200" kern="1200" dirty="0" smtClean="0">
                <a:solidFill>
                  <a:schemeClr val="tx1"/>
                </a:solidFill>
                <a:effectLst/>
                <a:latin typeface="+mn-lt"/>
                <a:ea typeface="+mn-ea"/>
                <a:cs typeface="+mn-cs"/>
              </a:rPr>
              <a:t>. По сравнению с предыдущим стандартом изменены способы разбития данных на фрагменты и транспортирования их между сервером и клиентом.</a:t>
            </a:r>
          </a:p>
          <a:p>
            <a:r>
              <a:rPr lang="ru-RU" sz="1200" kern="1200" dirty="0" smtClean="0">
                <a:solidFill>
                  <a:schemeClr val="tx1"/>
                </a:solidFill>
                <a:effectLst/>
                <a:latin typeface="+mn-lt"/>
                <a:ea typeface="+mn-ea"/>
                <a:cs typeface="+mn-cs"/>
              </a:rPr>
              <a:t>В HTTP/2 сервер имеет право послать то содержимое, которое еще не было запрошено клиентом. Это позволит серверу сразу выслать дополнительные файлы, которые потребуются браузеру для отображения страниц, без необходимости анализа браузером основной страницы и запрашивания необходимых дополнений.</a:t>
            </a:r>
          </a:p>
          <a:p>
            <a:r>
              <a:rPr lang="ru-RU" sz="1200" kern="1200" dirty="0" smtClean="0">
                <a:solidFill>
                  <a:schemeClr val="tx1"/>
                </a:solidFill>
                <a:effectLst/>
                <a:latin typeface="+mn-lt"/>
                <a:ea typeface="+mn-ea"/>
                <a:cs typeface="+mn-cs"/>
              </a:rPr>
              <a:t>Также часть улучшений получена (в первом черновике HTTP/2, который представлял собой копию спецификации </a:t>
            </a:r>
            <a:r>
              <a:rPr lang="ru-RU" sz="1200" u="sng" kern="1200" dirty="0" smtClean="0">
                <a:solidFill>
                  <a:schemeClr val="tx1"/>
                </a:solidFill>
                <a:effectLst/>
                <a:latin typeface="+mn-lt"/>
                <a:ea typeface="+mn-ea"/>
                <a:cs typeface="+mn-cs"/>
                <a:hlinkClick r:id="rId10" tooltip="SPDY"/>
              </a:rPr>
              <a:t>SPDY</a:t>
            </a:r>
            <a:r>
              <a:rPr lang="ru-RU" sz="1200" kern="1200" dirty="0" smtClean="0">
                <a:solidFill>
                  <a:schemeClr val="tx1"/>
                </a:solidFill>
                <a:effectLst/>
                <a:latin typeface="+mn-lt"/>
                <a:ea typeface="+mn-ea"/>
                <a:cs typeface="+mn-cs"/>
              </a:rPr>
              <a:t>) за счет мультиплексирования запросов и ответов для преодоления проблемы «</a:t>
            </a:r>
            <a:r>
              <a:rPr lang="ru-RU" sz="1200" kern="1200" dirty="0" err="1" smtClean="0">
                <a:solidFill>
                  <a:schemeClr val="tx1"/>
                </a:solidFill>
                <a:effectLst/>
                <a:latin typeface="+mn-lt"/>
                <a:ea typeface="+mn-ea"/>
                <a:cs typeface="+mn-cs"/>
              </a:rPr>
              <a:t>head-of-line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blocking</a:t>
            </a:r>
            <a:r>
              <a:rPr lang="ru-RU" sz="1200" kern="1200" dirty="0" smtClean="0">
                <a:solidFill>
                  <a:schemeClr val="tx1"/>
                </a:solidFill>
                <a:effectLst/>
                <a:latin typeface="+mn-lt"/>
                <a:ea typeface="+mn-ea"/>
                <a:cs typeface="+mn-cs"/>
              </a:rPr>
              <a:t>» протоколов HTTP 1; сжатия передаваемых заголовков и введения явной </a:t>
            </a:r>
            <a:r>
              <a:rPr lang="ru-RU" sz="1200" kern="1200" dirty="0" err="1" smtClean="0">
                <a:solidFill>
                  <a:schemeClr val="tx1"/>
                </a:solidFill>
                <a:effectLst/>
                <a:latin typeface="+mn-lt"/>
                <a:ea typeface="+mn-ea"/>
                <a:cs typeface="+mn-cs"/>
              </a:rPr>
              <a:t>приоритизации</a:t>
            </a:r>
            <a:r>
              <a:rPr lang="ru-RU" sz="1200" kern="1200" dirty="0" smtClean="0">
                <a:solidFill>
                  <a:schemeClr val="tx1"/>
                </a:solidFill>
                <a:effectLst/>
                <a:latin typeface="+mn-lt"/>
                <a:ea typeface="+mn-ea"/>
                <a:cs typeface="+mn-cs"/>
              </a:rPr>
              <a:t> запросов.</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60</a:t>
            </a:fld>
            <a:endParaRPr lang="en-US"/>
          </a:p>
        </p:txBody>
      </p:sp>
    </p:spTree>
    <p:extLst>
      <p:ext uri="{BB962C8B-B14F-4D97-AF65-F5344CB8AC3E}">
        <p14:creationId xmlns:p14="http://schemas.microsoft.com/office/powerpoint/2010/main" val="1218115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61</a:t>
            </a:fld>
            <a:endParaRPr lang="en-US"/>
          </a:p>
        </p:txBody>
      </p:sp>
    </p:spTree>
    <p:extLst>
      <p:ext uri="{BB962C8B-B14F-4D97-AF65-F5344CB8AC3E}">
        <p14:creationId xmlns:p14="http://schemas.microsoft.com/office/powerpoint/2010/main" val="22251016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HTTP</a:t>
            </a:r>
            <a:r>
              <a:rPr lang="ru-RU" sz="1200" kern="1200" dirty="0" smtClean="0">
                <a:solidFill>
                  <a:schemeClr val="tx1"/>
                </a:solidFill>
                <a:effectLst/>
                <a:latin typeface="+mn-lt"/>
                <a:ea typeface="+mn-ea"/>
                <a:cs typeface="+mn-cs"/>
              </a:rPr>
              <a:t> (</a:t>
            </a:r>
            <a:r>
              <a:rPr lang="ru-RU" sz="1200" i="1" kern="1200" dirty="0" err="1" smtClean="0">
                <a:solidFill>
                  <a:schemeClr val="tx1"/>
                </a:solidFill>
                <a:effectLst/>
                <a:latin typeface="+mn-lt"/>
                <a:ea typeface="+mn-ea"/>
                <a:cs typeface="+mn-cs"/>
                <a:hlinkClick r:id="rId3" tooltip="Hypertext Transfer Protocol - HTTP/1.1"/>
              </a:rPr>
              <a:t>HyperText</a:t>
            </a:r>
            <a:r>
              <a:rPr lang="ru-RU" sz="1200" i="1" kern="1200" dirty="0" smtClean="0">
                <a:solidFill>
                  <a:schemeClr val="tx1"/>
                </a:solidFill>
                <a:effectLst/>
                <a:latin typeface="+mn-lt"/>
                <a:ea typeface="+mn-ea"/>
                <a:cs typeface="+mn-cs"/>
                <a:hlinkClick r:id="rId3" tooltip="Hypertext Transfer Protocol - HTTP/1.1"/>
              </a:rPr>
              <a:t> </a:t>
            </a:r>
            <a:r>
              <a:rPr lang="ru-RU" sz="1200" i="1" kern="1200" dirty="0" err="1" smtClean="0">
                <a:solidFill>
                  <a:schemeClr val="tx1"/>
                </a:solidFill>
                <a:effectLst/>
                <a:latin typeface="+mn-lt"/>
                <a:ea typeface="+mn-ea"/>
                <a:cs typeface="+mn-cs"/>
                <a:hlinkClick r:id="rId3" tooltip="Hypertext Transfer Protocol - HTTP/1.1"/>
              </a:rPr>
              <a:t>Transfer</a:t>
            </a:r>
            <a:r>
              <a:rPr lang="ru-RU" sz="1200" i="1" kern="1200" dirty="0" smtClean="0">
                <a:solidFill>
                  <a:schemeClr val="tx1"/>
                </a:solidFill>
                <a:effectLst/>
                <a:latin typeface="+mn-lt"/>
                <a:ea typeface="+mn-ea"/>
                <a:cs typeface="+mn-cs"/>
                <a:hlinkClick r:id="rId3" tooltip="Hypertext Transfer Protocol - HTTP/1.1"/>
              </a:rPr>
              <a:t> </a:t>
            </a:r>
            <a:r>
              <a:rPr lang="ru-RU" sz="1200" i="1" kern="1200" dirty="0" err="1" smtClean="0">
                <a:solidFill>
                  <a:schemeClr val="tx1"/>
                </a:solidFill>
                <a:effectLst/>
                <a:latin typeface="+mn-lt"/>
                <a:ea typeface="+mn-ea"/>
                <a:cs typeface="+mn-cs"/>
                <a:hlinkClick r:id="rId3" tooltip="Hypertext Transfer Protocol - HTTP/1.1"/>
              </a:rPr>
              <a:t>Protocol</a:t>
            </a:r>
            <a:r>
              <a:rPr lang="ru-RU" sz="1200" kern="1200" dirty="0" smtClean="0">
                <a:solidFill>
                  <a:schemeClr val="tx1"/>
                </a:solidFill>
                <a:effectLst/>
                <a:latin typeface="+mn-lt"/>
                <a:ea typeface="+mn-ea"/>
                <a:cs typeface="+mn-cs"/>
              </a:rPr>
              <a:t> — протокол передачи гипертекста) — </a:t>
            </a:r>
            <a:r>
              <a:rPr lang="ru-RU" sz="1200" kern="1200" dirty="0" err="1" smtClean="0">
                <a:solidFill>
                  <a:schemeClr val="tx1"/>
                </a:solidFill>
                <a:effectLst/>
                <a:latin typeface="+mn-lt"/>
                <a:ea typeface="+mn-ea"/>
                <a:cs typeface="+mn-cs"/>
              </a:rPr>
              <a:t>символьно</a:t>
            </a:r>
            <a:r>
              <a:rPr lang="ru-RU" sz="1200" kern="1200" dirty="0" smtClean="0">
                <a:solidFill>
                  <a:schemeClr val="tx1"/>
                </a:solidFill>
                <a:effectLst/>
                <a:latin typeface="+mn-lt"/>
                <a:ea typeface="+mn-ea"/>
                <a:cs typeface="+mn-cs"/>
              </a:rPr>
              <a:t>-ориентированный клиент-серверный протокол прикладного уровня без сохранения состояния, используемый сервисом </a:t>
            </a:r>
            <a:r>
              <a:rPr lang="ru-RU" sz="1200" kern="1200" dirty="0" err="1" smtClean="0">
                <a:solidFill>
                  <a:schemeClr val="tx1"/>
                </a:solidFill>
                <a:effectLst/>
                <a:latin typeface="+mn-lt"/>
                <a:ea typeface="+mn-ea"/>
                <a:cs typeface="+mn-cs"/>
              </a:rPr>
              <a:t>World</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Wide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Web</a:t>
            </a:r>
            <a:r>
              <a:rPr lang="ru-RU" sz="1200" kern="1200" dirty="0" smtClean="0">
                <a:solidFill>
                  <a:schemeClr val="tx1"/>
                </a:solidFill>
                <a:effectLst/>
                <a:latin typeface="+mn-lt"/>
                <a:ea typeface="+mn-ea"/>
                <a:cs typeface="+mn-cs"/>
              </a:rPr>
              <a:t>.</a:t>
            </a:r>
          </a:p>
          <a:p>
            <a:r>
              <a:rPr lang="ru-RU" sz="1200" kern="1200" dirty="0" smtClean="0">
                <a:solidFill>
                  <a:schemeClr val="tx1"/>
                </a:solidFill>
                <a:effectLst/>
                <a:latin typeface="+mn-lt"/>
                <a:ea typeface="+mn-ea"/>
                <a:cs typeface="+mn-cs"/>
              </a:rPr>
              <a:t>Основным объектом манипуляции в HTTP является ресурс, на который указывает URI (</a:t>
            </a:r>
            <a:r>
              <a:rPr lang="ru-RU" sz="1200" i="1" kern="1200" dirty="0" err="1" smtClean="0">
                <a:solidFill>
                  <a:schemeClr val="tx1"/>
                </a:solidFill>
                <a:effectLst/>
                <a:latin typeface="+mn-lt"/>
                <a:ea typeface="+mn-ea"/>
                <a:cs typeface="+mn-cs"/>
              </a:rPr>
              <a:t>Uniform</a:t>
            </a:r>
            <a:r>
              <a:rPr lang="ru-RU" sz="1200" i="1" kern="1200" dirty="0" smtClean="0">
                <a:solidFill>
                  <a:schemeClr val="tx1"/>
                </a:solidFill>
                <a:effectLst/>
                <a:latin typeface="+mn-lt"/>
                <a:ea typeface="+mn-ea"/>
                <a:cs typeface="+mn-cs"/>
              </a:rPr>
              <a:t> </a:t>
            </a:r>
            <a:r>
              <a:rPr lang="ru-RU" sz="1200" i="1" kern="1200" dirty="0" err="1" smtClean="0">
                <a:solidFill>
                  <a:schemeClr val="tx1"/>
                </a:solidFill>
                <a:effectLst/>
                <a:latin typeface="+mn-lt"/>
                <a:ea typeface="+mn-ea"/>
                <a:cs typeface="+mn-cs"/>
              </a:rPr>
              <a:t>Resource</a:t>
            </a:r>
            <a:r>
              <a:rPr lang="ru-RU" sz="1200" i="1" kern="1200" dirty="0" smtClean="0">
                <a:solidFill>
                  <a:schemeClr val="tx1"/>
                </a:solidFill>
                <a:effectLst/>
                <a:latin typeface="+mn-lt"/>
                <a:ea typeface="+mn-ea"/>
                <a:cs typeface="+mn-cs"/>
              </a:rPr>
              <a:t> </a:t>
            </a:r>
            <a:r>
              <a:rPr lang="ru-RU" sz="1200" i="1" kern="1200" dirty="0" err="1" smtClean="0">
                <a:solidFill>
                  <a:schemeClr val="tx1"/>
                </a:solidFill>
                <a:effectLst/>
                <a:latin typeface="+mn-lt"/>
                <a:ea typeface="+mn-ea"/>
                <a:cs typeface="+mn-cs"/>
              </a:rPr>
              <a:t>Identifier</a:t>
            </a:r>
            <a:r>
              <a:rPr lang="ru-RU" sz="1200" kern="1200" dirty="0" smtClean="0">
                <a:solidFill>
                  <a:schemeClr val="tx1"/>
                </a:solidFill>
                <a:effectLst/>
                <a:latin typeface="+mn-lt"/>
                <a:ea typeface="+mn-ea"/>
                <a:cs typeface="+mn-cs"/>
              </a:rPr>
              <a:t> – уникальный идентификатор ресурса) в запросе клиента. Основными ресурсами являются хранящиеся на сервере файлы, но ими могут быть и другие логические (напр. каталог на сервере) или абстрактные объекты (напр. ISBN). Протокол HTTP позволяет указать способ представления (кодирования) одного и того же ресурса по различным параметрам: </a:t>
            </a:r>
            <a:r>
              <a:rPr lang="ru-RU" sz="1200" kern="1200" dirty="0" err="1" smtClean="0">
                <a:solidFill>
                  <a:schemeClr val="tx1"/>
                </a:solidFill>
                <a:effectLst/>
                <a:latin typeface="+mn-lt"/>
                <a:ea typeface="+mn-ea"/>
                <a:cs typeface="+mn-cs"/>
              </a:rPr>
              <a:t>mime</a:t>
            </a:r>
            <a:r>
              <a:rPr lang="ru-RU" sz="1200" kern="1200" dirty="0" smtClean="0">
                <a:solidFill>
                  <a:schemeClr val="tx1"/>
                </a:solidFill>
                <a:effectLst/>
                <a:latin typeface="+mn-lt"/>
                <a:ea typeface="+mn-ea"/>
                <a:cs typeface="+mn-cs"/>
              </a:rPr>
              <a:t>-типу, языку и т. д. Благодаря этой возможности клиент и веб-сервер могут обмениваться двоичными данными, хотя данный протокол является текстовым.</a:t>
            </a:r>
          </a:p>
          <a:p>
            <a:endParaRPr lang="ru-RU" sz="1200" b="1" kern="1200" dirty="0" smtClean="0">
              <a:solidFill>
                <a:schemeClr val="tx1"/>
              </a:solidFill>
              <a:effectLst/>
              <a:latin typeface="+mn-lt"/>
              <a:ea typeface="+mn-ea"/>
              <a:cs typeface="+mn-cs"/>
            </a:endParaRPr>
          </a:p>
          <a:p>
            <a:r>
              <a:rPr lang="ru-RU" sz="1200" b="1" kern="1200" dirty="0" smtClean="0">
                <a:solidFill>
                  <a:schemeClr val="tx1"/>
                </a:solidFill>
                <a:effectLst/>
                <a:latin typeface="+mn-lt"/>
                <a:ea typeface="+mn-ea"/>
                <a:cs typeface="+mn-cs"/>
              </a:rPr>
              <a:t>Структура протокола</a:t>
            </a:r>
          </a:p>
          <a:p>
            <a:r>
              <a:rPr lang="ru-RU" sz="1200" kern="1200" dirty="0" smtClean="0">
                <a:solidFill>
                  <a:schemeClr val="tx1"/>
                </a:solidFill>
                <a:effectLst/>
                <a:latin typeface="+mn-lt"/>
                <a:ea typeface="+mn-ea"/>
                <a:cs typeface="+mn-cs"/>
              </a:rPr>
              <a:t>Структура протокола определяет, что каждое HTTP-сообщение состоит из трёх частей, которые передаются в следующем порядке:</a:t>
            </a:r>
          </a:p>
          <a:p>
            <a:pPr lvl="0"/>
            <a:r>
              <a:rPr lang="ru-RU" sz="1200" kern="1200" dirty="0" smtClean="0">
                <a:solidFill>
                  <a:schemeClr val="tx1"/>
                </a:solidFill>
                <a:effectLst/>
                <a:latin typeface="+mn-lt"/>
                <a:ea typeface="+mn-ea"/>
                <a:cs typeface="+mn-cs"/>
              </a:rPr>
              <a:t>Стартовая строка (англ. </a:t>
            </a:r>
            <a:r>
              <a:rPr lang="ru-RU" sz="1200" kern="1200" dirty="0" err="1" smtClean="0">
                <a:solidFill>
                  <a:schemeClr val="tx1"/>
                </a:solidFill>
                <a:effectLst/>
                <a:latin typeface="+mn-lt"/>
                <a:ea typeface="+mn-ea"/>
                <a:cs typeface="+mn-cs"/>
              </a:rPr>
              <a:t>Starting</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line</a:t>
            </a:r>
            <a:r>
              <a:rPr lang="ru-RU" sz="1200" kern="1200" dirty="0" smtClean="0">
                <a:solidFill>
                  <a:schemeClr val="tx1"/>
                </a:solidFill>
                <a:effectLst/>
                <a:latin typeface="+mn-lt"/>
                <a:ea typeface="+mn-ea"/>
                <a:cs typeface="+mn-cs"/>
              </a:rPr>
              <a:t>) – обязательно! </a:t>
            </a:r>
            <a:r>
              <a:rPr lang="ru-RU" sz="1200" b="1" kern="120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определяет тип сообщения;</a:t>
            </a:r>
          </a:p>
          <a:p>
            <a:pPr lvl="0"/>
            <a:r>
              <a:rPr lang="ru-RU" sz="1200" kern="1200" dirty="0" smtClean="0">
                <a:solidFill>
                  <a:schemeClr val="tx1"/>
                </a:solidFill>
                <a:effectLst/>
                <a:latin typeface="+mn-lt"/>
                <a:ea typeface="+mn-ea"/>
                <a:cs typeface="+mn-cs"/>
              </a:rPr>
              <a:t>Заголовки (англ. </a:t>
            </a:r>
            <a:r>
              <a:rPr lang="ru-RU" sz="1200" kern="1200" dirty="0" err="1" smtClean="0">
                <a:solidFill>
                  <a:schemeClr val="tx1"/>
                </a:solidFill>
                <a:effectLst/>
                <a:latin typeface="+mn-lt"/>
                <a:ea typeface="+mn-ea"/>
                <a:cs typeface="+mn-cs"/>
              </a:rPr>
              <a:t>Headers</a:t>
            </a:r>
            <a:r>
              <a:rPr lang="ru-RU" sz="1200" kern="1200" dirty="0" smtClean="0">
                <a:solidFill>
                  <a:schemeClr val="tx1"/>
                </a:solidFill>
                <a:effectLst/>
                <a:latin typeface="+mn-lt"/>
                <a:ea typeface="+mn-ea"/>
                <a:cs typeface="+mn-cs"/>
              </a:rPr>
              <a:t>) — характеризуют тело сообщения, параметры передачи и прочие сведения;</a:t>
            </a:r>
          </a:p>
          <a:p>
            <a:pPr lvl="0"/>
            <a:r>
              <a:rPr lang="ru-RU" sz="1200" kern="1200" dirty="0" smtClean="0">
                <a:solidFill>
                  <a:schemeClr val="tx1"/>
                </a:solidFill>
                <a:effectLst/>
                <a:latin typeface="+mn-lt"/>
                <a:ea typeface="+mn-ea"/>
                <a:cs typeface="+mn-cs"/>
              </a:rPr>
              <a:t>Тело сообщения (англ. </a:t>
            </a:r>
            <a:r>
              <a:rPr lang="ru-RU" sz="1200" kern="1200" dirty="0" err="1" smtClean="0">
                <a:solidFill>
                  <a:schemeClr val="tx1"/>
                </a:solidFill>
                <a:effectLst/>
                <a:latin typeface="+mn-lt"/>
                <a:ea typeface="+mn-ea"/>
                <a:cs typeface="+mn-cs"/>
              </a:rPr>
              <a:t>Message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Body</a:t>
            </a:r>
            <a:r>
              <a:rPr lang="ru-RU" sz="1200" kern="1200" dirty="0" smtClean="0">
                <a:solidFill>
                  <a:schemeClr val="tx1"/>
                </a:solidFill>
                <a:effectLst/>
                <a:latin typeface="+mn-lt"/>
                <a:ea typeface="+mn-ea"/>
                <a:cs typeface="+mn-cs"/>
              </a:rPr>
              <a:t>) — непосредственно данные сообщения. Обязательно должно отделяться от заголовков пустой строкой.</a:t>
            </a:r>
          </a:p>
          <a:p>
            <a:endParaRPr lang="ru-RU"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HTTP</a:t>
            </a:r>
            <a:r>
              <a:rPr lang="ru-RU" sz="1200" b="1" kern="1200" dirty="0" smtClean="0">
                <a:solidFill>
                  <a:schemeClr val="tx1"/>
                </a:solidFill>
                <a:effectLst/>
                <a:latin typeface="+mn-lt"/>
                <a:ea typeface="+mn-ea"/>
                <a:cs typeface="+mn-cs"/>
              </a:rPr>
              <a:t>-запрос, методы и заголовки  HTTP</a:t>
            </a:r>
          </a:p>
          <a:p>
            <a:r>
              <a:rPr lang="ru-RU" sz="1200" b="1" kern="1200" dirty="0" smtClean="0">
                <a:solidFill>
                  <a:schemeClr val="tx1"/>
                </a:solidFill>
                <a:effectLst/>
                <a:latin typeface="+mn-lt"/>
                <a:ea typeface="+mn-ea"/>
                <a:cs typeface="+mn-cs"/>
              </a:rPr>
              <a:t>Веб-сервер</a:t>
            </a:r>
            <a:r>
              <a:rPr lang="ru-RU" sz="1200" kern="1200" dirty="0" smtClean="0">
                <a:solidFill>
                  <a:schemeClr val="tx1"/>
                </a:solidFill>
                <a:effectLst/>
                <a:latin typeface="+mn-lt"/>
                <a:ea typeface="+mn-ea"/>
                <a:cs typeface="+mn-cs"/>
              </a:rPr>
              <a:t> — это сетевое приложение, обслуживающее HTTP-запросы от клиентов, обычно веб-браузеров. Веб-сервер принимает запросы и возвращает ответы, обычно вместе с HTML-страницей, изображением, файлом, медиа-потоком или другими данными. Веб-серверы — основа Всемирной паутины. С расширением спектра сетевых сервисов веб-серверы все чаще используются в качестве шлюзов для </a:t>
            </a:r>
            <a:r>
              <a:rPr lang="ru-RU" sz="1200" u="sng" kern="1200" dirty="0" smtClean="0">
                <a:solidFill>
                  <a:schemeClr val="tx1"/>
                </a:solidFill>
                <a:effectLst/>
                <a:latin typeface="+mn-lt"/>
                <a:ea typeface="+mn-ea"/>
                <a:cs typeface="+mn-cs"/>
                <a:hlinkClick r:id="rId4"/>
              </a:rPr>
              <a:t>серверов приложений</a:t>
            </a:r>
            <a:r>
              <a:rPr lang="ru-RU" sz="1200" kern="1200" dirty="0" smtClean="0">
                <a:solidFill>
                  <a:schemeClr val="tx1"/>
                </a:solidFill>
                <a:effectLst/>
                <a:latin typeface="+mn-lt"/>
                <a:ea typeface="+mn-ea"/>
                <a:cs typeface="+mn-cs"/>
              </a:rPr>
              <a:t> или сами представляют такие функции (например, </a:t>
            </a:r>
            <a:r>
              <a:rPr lang="ru-RU" sz="1200" u="sng" kern="1200" dirty="0" err="1" smtClean="0">
                <a:solidFill>
                  <a:schemeClr val="tx1"/>
                </a:solidFill>
                <a:effectLst/>
                <a:latin typeface="+mn-lt"/>
                <a:ea typeface="+mn-ea"/>
                <a:cs typeface="+mn-cs"/>
                <a:hlinkClick r:id="rId5"/>
              </a:rPr>
              <a:t>Apache</a:t>
            </a:r>
            <a:r>
              <a:rPr lang="ru-RU" sz="1200" u="sng" kern="1200" dirty="0" smtClean="0">
                <a:solidFill>
                  <a:schemeClr val="tx1"/>
                </a:solidFill>
                <a:effectLst/>
                <a:latin typeface="+mn-lt"/>
                <a:ea typeface="+mn-ea"/>
                <a:cs typeface="+mn-cs"/>
                <a:hlinkClick r:id="rId5"/>
              </a:rPr>
              <a:t> </a:t>
            </a:r>
            <a:r>
              <a:rPr lang="ru-RU" sz="1200" u="sng" kern="1200" dirty="0" err="1" smtClean="0">
                <a:solidFill>
                  <a:schemeClr val="tx1"/>
                </a:solidFill>
                <a:effectLst/>
                <a:latin typeface="+mn-lt"/>
                <a:ea typeface="+mn-ea"/>
                <a:cs typeface="+mn-cs"/>
                <a:hlinkClick r:id="rId5"/>
              </a:rPr>
              <a:t>Tomcat</a:t>
            </a:r>
            <a:r>
              <a:rPr lang="ru-RU" sz="1200" kern="1200" dirty="0" smtClean="0">
                <a:solidFill>
                  <a:schemeClr val="tx1"/>
                </a:solidFill>
                <a:effectLst/>
                <a:latin typeface="+mn-lt"/>
                <a:ea typeface="+mn-ea"/>
                <a:cs typeface="+mn-cs"/>
              </a:rPr>
              <a:t>).</a:t>
            </a:r>
          </a:p>
          <a:p>
            <a:r>
              <a:rPr lang="ru-RU" sz="1200" kern="1200" dirty="0" smtClean="0">
                <a:solidFill>
                  <a:schemeClr val="tx1"/>
                </a:solidFill>
                <a:effectLst/>
                <a:latin typeface="+mn-lt"/>
                <a:ea typeface="+mn-ea"/>
                <a:cs typeface="+mn-cs"/>
              </a:rPr>
              <a:t>Созданием программного обеспечения веб-серверов занимаются многие разработчики, но наибольшую популярность (по статистике </a:t>
            </a:r>
            <a:r>
              <a:rPr lang="ru-RU" sz="1200" u="sng" kern="1200" dirty="0" smtClean="0">
                <a:solidFill>
                  <a:schemeClr val="tx1"/>
                </a:solidFill>
                <a:effectLst/>
                <a:latin typeface="+mn-lt"/>
                <a:ea typeface="+mn-ea"/>
                <a:cs typeface="+mn-cs"/>
                <a:hlinkClick r:id="rId6"/>
              </a:rPr>
              <a:t>http://netcraft.com</a:t>
            </a:r>
            <a:r>
              <a:rPr lang="ru-RU" sz="1200" kern="1200" dirty="0" smtClean="0">
                <a:solidFill>
                  <a:schemeClr val="tx1"/>
                </a:solidFill>
                <a:effectLst/>
                <a:latin typeface="+mn-lt"/>
                <a:ea typeface="+mn-ea"/>
                <a:cs typeface="+mn-cs"/>
              </a:rPr>
              <a:t>) имеют такие программные продукты, как </a:t>
            </a:r>
            <a:r>
              <a:rPr lang="ru-RU" sz="1200" kern="1200" dirty="0" err="1" smtClean="0">
                <a:solidFill>
                  <a:schemeClr val="tx1"/>
                </a:solidFill>
                <a:effectLst/>
                <a:latin typeface="+mn-lt"/>
                <a:ea typeface="+mn-ea"/>
                <a:cs typeface="+mn-cs"/>
              </a:rPr>
              <a:t>Apache</a:t>
            </a:r>
            <a:r>
              <a:rPr lang="ru-RU" sz="1200" kern="1200" dirty="0" smtClean="0">
                <a:solidFill>
                  <a:schemeClr val="tx1"/>
                </a:solidFill>
                <a:effectLst/>
                <a:latin typeface="+mn-lt"/>
                <a:ea typeface="+mn-ea"/>
                <a:cs typeface="+mn-cs"/>
              </a:rPr>
              <a:t> (</a:t>
            </a:r>
            <a:r>
              <a:rPr lang="ru-RU" sz="1200" u="sng" kern="1200" dirty="0" err="1" smtClean="0">
                <a:solidFill>
                  <a:schemeClr val="tx1"/>
                </a:solidFill>
                <a:effectLst/>
                <a:latin typeface="+mn-lt"/>
                <a:ea typeface="+mn-ea"/>
                <a:cs typeface="+mn-cs"/>
                <a:hlinkClick r:id="rId7"/>
              </a:rPr>
              <a:t>Apache</a:t>
            </a:r>
            <a:r>
              <a:rPr lang="ru-RU" sz="1200" u="sng" kern="1200" dirty="0" smtClean="0">
                <a:solidFill>
                  <a:schemeClr val="tx1"/>
                </a:solidFill>
                <a:effectLst/>
                <a:latin typeface="+mn-lt"/>
                <a:ea typeface="+mn-ea"/>
                <a:cs typeface="+mn-cs"/>
                <a:hlinkClick r:id="rId7"/>
              </a:rPr>
              <a:t> </a:t>
            </a:r>
            <a:r>
              <a:rPr lang="ru-RU" sz="1200" u="sng" kern="1200" dirty="0" err="1" smtClean="0">
                <a:solidFill>
                  <a:schemeClr val="tx1"/>
                </a:solidFill>
                <a:effectLst/>
                <a:latin typeface="+mn-lt"/>
                <a:ea typeface="+mn-ea"/>
                <a:cs typeface="+mn-cs"/>
                <a:hlinkClick r:id="rId7"/>
              </a:rPr>
              <a:t>Software</a:t>
            </a:r>
            <a:r>
              <a:rPr lang="ru-RU" sz="1200" u="sng" kern="1200" dirty="0" smtClean="0">
                <a:solidFill>
                  <a:schemeClr val="tx1"/>
                </a:solidFill>
                <a:effectLst/>
                <a:latin typeface="+mn-lt"/>
                <a:ea typeface="+mn-ea"/>
                <a:cs typeface="+mn-cs"/>
                <a:hlinkClick r:id="rId7"/>
              </a:rPr>
              <a:t> </a:t>
            </a:r>
            <a:r>
              <a:rPr lang="ru-RU" sz="1200" u="sng" kern="1200" dirty="0" err="1" smtClean="0">
                <a:solidFill>
                  <a:schemeClr val="tx1"/>
                </a:solidFill>
                <a:effectLst/>
                <a:latin typeface="+mn-lt"/>
                <a:ea typeface="+mn-ea"/>
                <a:cs typeface="+mn-cs"/>
                <a:hlinkClick r:id="rId7"/>
              </a:rPr>
              <a:t>Foundation</a:t>
            </a:r>
            <a:r>
              <a:rPr lang="ru-RU" sz="1200" kern="1200" dirty="0" smtClean="0">
                <a:solidFill>
                  <a:schemeClr val="tx1"/>
                </a:solidFill>
                <a:effectLst/>
                <a:latin typeface="+mn-lt"/>
                <a:ea typeface="+mn-ea"/>
                <a:cs typeface="+mn-cs"/>
              </a:rPr>
              <a:t>), IIS (</a:t>
            </a:r>
            <a:r>
              <a:rPr lang="ru-RU" sz="1200" u="sng" kern="1200" dirty="0" err="1" smtClean="0">
                <a:solidFill>
                  <a:schemeClr val="tx1"/>
                </a:solidFill>
                <a:effectLst/>
                <a:latin typeface="+mn-lt"/>
                <a:ea typeface="+mn-ea"/>
                <a:cs typeface="+mn-cs"/>
                <a:hlinkClick r:id="rId8"/>
              </a:rPr>
              <a:t>Microsoft</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Google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Web</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Server</a:t>
            </a:r>
            <a:r>
              <a:rPr lang="ru-RU" sz="1200" kern="1200" dirty="0" smtClean="0">
                <a:solidFill>
                  <a:schemeClr val="tx1"/>
                </a:solidFill>
                <a:effectLst/>
                <a:latin typeface="+mn-lt"/>
                <a:ea typeface="+mn-ea"/>
                <a:cs typeface="+mn-cs"/>
              </a:rPr>
              <a:t> (GWS, </a:t>
            </a:r>
            <a:r>
              <a:rPr lang="ru-RU" sz="1200" kern="1200" dirty="0" err="1" smtClean="0">
                <a:solidFill>
                  <a:schemeClr val="tx1"/>
                </a:solidFill>
                <a:effectLst/>
                <a:latin typeface="+mn-lt"/>
                <a:ea typeface="+mn-ea"/>
                <a:cs typeface="+mn-cs"/>
              </a:rPr>
              <a:t>Google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Inc</a:t>
            </a:r>
            <a:r>
              <a:rPr lang="ru-RU" sz="1200" kern="1200" dirty="0" smtClean="0">
                <a:solidFill>
                  <a:schemeClr val="tx1"/>
                </a:solidFill>
                <a:effectLst/>
                <a:latin typeface="+mn-lt"/>
                <a:ea typeface="+mn-ea"/>
                <a:cs typeface="+mn-cs"/>
              </a:rPr>
              <a:t>.) и </a:t>
            </a:r>
            <a:r>
              <a:rPr lang="ru-RU" sz="1200" u="sng" kern="1200" dirty="0" err="1" smtClean="0">
                <a:solidFill>
                  <a:schemeClr val="tx1"/>
                </a:solidFill>
                <a:effectLst/>
                <a:latin typeface="+mn-lt"/>
                <a:ea typeface="+mn-ea"/>
                <a:cs typeface="+mn-cs"/>
                <a:hlinkClick r:id="rId9"/>
              </a:rPr>
              <a:t>nginx</a:t>
            </a:r>
            <a:r>
              <a:rPr lang="ru-RU" sz="1200" kern="1200" dirty="0" smtClean="0">
                <a:solidFill>
                  <a:schemeClr val="tx1"/>
                </a:solidFill>
                <a:effectLst/>
                <a:latin typeface="+mn-lt"/>
                <a:ea typeface="+mn-ea"/>
                <a:cs typeface="+mn-cs"/>
              </a:rPr>
              <a:t>.</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63</a:t>
            </a:fld>
            <a:endParaRPr lang="en-US"/>
          </a:p>
        </p:txBody>
      </p:sp>
    </p:spTree>
    <p:extLst>
      <p:ext uri="{BB962C8B-B14F-4D97-AF65-F5344CB8AC3E}">
        <p14:creationId xmlns:p14="http://schemas.microsoft.com/office/powerpoint/2010/main" val="3221040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kern="1200" dirty="0" smtClean="0">
                <a:solidFill>
                  <a:schemeClr val="tx1"/>
                </a:solidFill>
                <a:effectLst/>
                <a:latin typeface="+mn-lt"/>
                <a:ea typeface="+mn-ea"/>
                <a:cs typeface="+mn-cs"/>
              </a:rPr>
              <a:t>Назначение модели OS</a:t>
            </a:r>
            <a:r>
              <a:rPr lang="ru-RU" sz="1200" kern="1200" dirty="0" smtClean="0">
                <a:solidFill>
                  <a:schemeClr val="tx1"/>
                </a:solidFill>
                <a:effectLst/>
                <a:latin typeface="+mn-lt"/>
                <a:ea typeface="+mn-ea"/>
                <a:cs typeface="+mn-cs"/>
              </a:rPr>
              <a:t>I состоит в обобщенном представлении средств сетевого взаимодействия. Для наглядности процесс работы сети разделен на семь уровней. В верхней части модели располагается приложение, которому нужен доступ к сети, в нижней – сетевая среда передачи данных. По мере того, как данные продвигаются от уровня к уровню вниз, действующие на этих уровнях протоколы постепенно подготавливают эти данные для передачи по сети. Каждый уровень обслуживает свою часть процесса взаимодействия. </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5</a:t>
            </a:fld>
            <a:endParaRPr lang="en-US"/>
          </a:p>
        </p:txBody>
      </p:sp>
    </p:spTree>
    <p:extLst>
      <p:ext uri="{BB962C8B-B14F-4D97-AF65-F5344CB8AC3E}">
        <p14:creationId xmlns:p14="http://schemas.microsoft.com/office/powerpoint/2010/main" val="39493692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Веб-браузеры взаимодействуют с </a:t>
            </a:r>
            <a:r>
              <a:rPr lang="ru-RU" sz="1200" b="0" i="0" u="sng" kern="1200" dirty="0" smtClean="0">
                <a:solidFill>
                  <a:schemeClr val="tx1"/>
                </a:solidFill>
                <a:effectLst/>
                <a:latin typeface="+mn-lt"/>
                <a:ea typeface="+mn-ea"/>
                <a:cs typeface="+mn-cs"/>
                <a:hlinkClick r:id="rId3"/>
              </a:rPr>
              <a:t>веб-серверами</a:t>
            </a:r>
            <a:r>
              <a:rPr lang="ru-RU" sz="1200" b="0" i="0" kern="1200" dirty="0" smtClean="0">
                <a:solidFill>
                  <a:schemeClr val="tx1"/>
                </a:solidFill>
                <a:effectLst/>
                <a:latin typeface="+mn-lt"/>
                <a:ea typeface="+mn-ea"/>
                <a:cs typeface="+mn-cs"/>
              </a:rPr>
              <a:t> при помощи гипертекстового транспортного протокола (</a:t>
            </a:r>
            <a:r>
              <a:rPr lang="ru-RU" sz="1200" b="0" i="0" u="sng" kern="1200" dirty="0" smtClean="0">
                <a:solidFill>
                  <a:schemeClr val="tx1"/>
                </a:solidFill>
                <a:effectLst/>
                <a:latin typeface="+mn-lt"/>
                <a:ea typeface="+mn-ea"/>
                <a:cs typeface="+mn-cs"/>
                <a:hlinkClick r:id="rId4"/>
              </a:rPr>
              <a:t>HTTP</a:t>
            </a:r>
            <a:r>
              <a:rPr lang="ru-RU" sz="1200" b="0" i="0" kern="1200" dirty="0" smtClean="0">
                <a:solidFill>
                  <a:schemeClr val="tx1"/>
                </a:solidFill>
                <a:effectLst/>
                <a:latin typeface="+mn-lt"/>
                <a:ea typeface="+mn-ea"/>
                <a:cs typeface="+mn-cs"/>
              </a:rPr>
              <a:t>). Когда вы нажимаете на ссылку на веб-странице, заполняете форму или запускаете поиск, </a:t>
            </a:r>
            <a:r>
              <a:rPr lang="ru-RU" sz="1200" b="1" i="0" kern="1200" dirty="0" smtClean="0">
                <a:solidFill>
                  <a:schemeClr val="tx1"/>
                </a:solidFill>
                <a:effectLst/>
                <a:latin typeface="+mn-lt"/>
                <a:ea typeface="+mn-ea"/>
                <a:cs typeface="+mn-cs"/>
              </a:rPr>
              <a:t>HTTP-запрос</a:t>
            </a:r>
            <a:r>
              <a:rPr lang="ru-RU" sz="1200" b="0" i="0" kern="1200" dirty="0" smtClean="0">
                <a:solidFill>
                  <a:schemeClr val="tx1"/>
                </a:solidFill>
                <a:effectLst/>
                <a:latin typeface="+mn-lt"/>
                <a:ea typeface="+mn-ea"/>
                <a:cs typeface="+mn-cs"/>
              </a:rPr>
              <a:t> отправляется из вашего браузера на целевой сервер.</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Запрос включает в себя URL, определяющий затронутый ресурс, метод, определяющий требуемое действие (например, получить, удалить или опубликовать ресурс) и может включать дополнительную информацию, закодированную в параметрах URL (пары поле-значение, отправленные как </a:t>
            </a:r>
            <a:r>
              <a:rPr lang="ru-RU" sz="1200" b="0" i="0" u="sng" kern="1200" dirty="0" smtClean="0">
                <a:solidFill>
                  <a:schemeClr val="tx1"/>
                </a:solidFill>
                <a:effectLst/>
                <a:latin typeface="+mn-lt"/>
                <a:ea typeface="+mn-ea"/>
                <a:cs typeface="+mn-cs"/>
                <a:hlinkClick r:id="rId5"/>
              </a:rPr>
              <a:t>строка запроса</a:t>
            </a:r>
            <a:r>
              <a:rPr lang="ru-RU" sz="1200" b="0" i="0" kern="1200" dirty="0" smtClean="0">
                <a:solidFill>
                  <a:schemeClr val="tx1"/>
                </a:solidFill>
                <a:effectLst/>
                <a:latin typeface="+mn-lt"/>
                <a:ea typeface="+mn-ea"/>
                <a:cs typeface="+mn-cs"/>
              </a:rPr>
              <a:t>), как POST запрос (данные, отправленные методом </a:t>
            </a:r>
            <a:r>
              <a:rPr lang="ru-RU" sz="1200" b="0" i="0" u="sng" kern="1200" dirty="0" smtClean="0">
                <a:solidFill>
                  <a:schemeClr val="tx1"/>
                </a:solidFill>
                <a:effectLst/>
                <a:latin typeface="+mn-lt"/>
                <a:ea typeface="+mn-ea"/>
                <a:cs typeface="+mn-cs"/>
                <a:hlinkClick r:id="rId6"/>
              </a:rPr>
              <a:t>HTTP POST</a:t>
            </a:r>
            <a:r>
              <a:rPr lang="ru-RU" sz="1200" b="0" i="0" kern="1200" dirty="0" smtClean="0">
                <a:solidFill>
                  <a:schemeClr val="tx1"/>
                </a:solidFill>
                <a:effectLst/>
                <a:latin typeface="+mn-lt"/>
                <a:ea typeface="+mn-ea"/>
                <a:cs typeface="+mn-cs"/>
              </a:rPr>
              <a:t>) или в </a:t>
            </a:r>
            <a:r>
              <a:rPr lang="ru-RU" sz="1200" b="0" i="0" u="sng" kern="1200" dirty="0" err="1" smtClean="0">
                <a:solidFill>
                  <a:schemeClr val="tx1"/>
                </a:solidFill>
                <a:effectLst/>
                <a:latin typeface="+mn-lt"/>
                <a:ea typeface="+mn-ea"/>
                <a:cs typeface="+mn-cs"/>
                <a:hlinkClick r:id="rId7"/>
              </a:rPr>
              <a:t>куки</a:t>
            </a:r>
            <a:r>
              <a:rPr lang="ru-RU" sz="1200" b="0" i="0" u="sng" kern="1200" dirty="0" smtClean="0">
                <a:solidFill>
                  <a:schemeClr val="tx1"/>
                </a:solidFill>
                <a:effectLst/>
                <a:latin typeface="+mn-lt"/>
                <a:ea typeface="+mn-ea"/>
                <a:cs typeface="+mn-cs"/>
                <a:hlinkClick r:id="rId7"/>
              </a:rPr>
              <a:t>-файлах</a:t>
            </a:r>
            <a:r>
              <a:rPr lang="ru-RU" sz="1200" b="0" i="0" kern="1200" dirty="0" smtClean="0">
                <a:solidFill>
                  <a:schemeClr val="tx1"/>
                </a:solidFill>
                <a:effectLst/>
                <a:latin typeface="+mn-lt"/>
                <a:ea typeface="+mn-ea"/>
                <a:cs typeface="+mn-cs"/>
              </a:rPr>
              <a:t>.</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Веб-серверы ожидают сообщений с клиентскими запросами, обрабатывают их по прибытию и отвечают веб-браузеру при помощи ответного HTTP сообщения (</a:t>
            </a:r>
            <a:r>
              <a:rPr lang="ru-RU" sz="1200" b="1" i="0" kern="1200" dirty="0" smtClean="0">
                <a:solidFill>
                  <a:schemeClr val="tx1"/>
                </a:solidFill>
                <a:effectLst/>
                <a:latin typeface="+mn-lt"/>
                <a:ea typeface="+mn-ea"/>
                <a:cs typeface="+mn-cs"/>
              </a:rPr>
              <a:t>HTTP-ответ</a:t>
            </a:r>
            <a:r>
              <a:rPr lang="ru-RU" sz="1200" b="0" i="0" kern="1200" dirty="0" smtClean="0">
                <a:solidFill>
                  <a:schemeClr val="tx1"/>
                </a:solidFill>
                <a:effectLst/>
                <a:latin typeface="+mn-lt"/>
                <a:ea typeface="+mn-ea"/>
                <a:cs typeface="+mn-cs"/>
              </a:rPr>
              <a:t>). Ответ содержит строку состояния, показывающую, был ли запрос успешным или нет (например, «HTTP/1.1 200 OK» в случае успеха).</a:t>
            </a:r>
          </a:p>
          <a:p>
            <a:r>
              <a:rPr lang="ru-RU" sz="1200" b="0" i="0" kern="1200" dirty="0" smtClean="0">
                <a:solidFill>
                  <a:schemeClr val="tx1"/>
                </a:solidFill>
                <a:effectLst/>
                <a:latin typeface="+mn-lt"/>
                <a:ea typeface="+mn-ea"/>
                <a:cs typeface="+mn-cs"/>
              </a:rPr>
              <a:t>Тело успешного ответа на запрос может содержать запрашиваемые данные (например, новую HTML-страницу или изображение, и т. п.), который может отображаться через веб-браузер.</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64</a:t>
            </a:fld>
            <a:endParaRPr lang="en-US"/>
          </a:p>
        </p:txBody>
      </p:sp>
    </p:spTree>
    <p:extLst>
      <p:ext uri="{BB962C8B-B14F-4D97-AF65-F5344CB8AC3E}">
        <p14:creationId xmlns:p14="http://schemas.microsoft.com/office/powerpoint/2010/main" val="30653872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Сервер может отдавать статическое или динамическое содержимое. «Статическое» означает «отдаётся как есть». Статические веб-сайты делаются проще всего, поэтому мы предлагаем вам сделать свой первый сайт статическим.</a:t>
            </a:r>
          </a:p>
          <a:p>
            <a:r>
              <a:rPr lang="ru-RU" sz="1200" b="0" i="0" kern="1200" dirty="0" smtClean="0">
                <a:solidFill>
                  <a:schemeClr val="tx1"/>
                </a:solidFill>
                <a:effectLst/>
                <a:latin typeface="+mn-lt"/>
                <a:ea typeface="+mn-ea"/>
                <a:cs typeface="+mn-cs"/>
              </a:rPr>
              <a:t>«Динамическое» означает, что сервер обрабатывает данные или даже генерирует их на лету из базы данных. Это обеспечивает большую гибкость, но технически сложнее в реализации и обслуживании, из-за чего процесс создания сайта очень сильно усложняется.</a:t>
            </a:r>
          </a:p>
          <a:p>
            <a:endParaRPr lang="ru-RU" dirty="0" smtClean="0"/>
          </a:p>
          <a:p>
            <a:r>
              <a:rPr lang="ru-RU" sz="1200" b="0" i="0" kern="1200" dirty="0" smtClean="0">
                <a:solidFill>
                  <a:schemeClr val="tx1"/>
                </a:solidFill>
                <a:effectLst/>
                <a:latin typeface="+mn-lt"/>
                <a:ea typeface="+mn-ea"/>
                <a:cs typeface="+mn-cs"/>
              </a:rPr>
              <a:t>Некоторые серверы приложений заточены под определённые категории веб-сайтов, такие как блоги, вики-страницы или интернет-магазины; другие, называемые </a:t>
            </a:r>
            <a:r>
              <a:rPr lang="ru-RU" sz="1200" b="0" i="0" u="sng" kern="1200" dirty="0" err="1" smtClean="0">
                <a:solidFill>
                  <a:schemeClr val="tx1"/>
                </a:solidFill>
                <a:effectLst/>
                <a:latin typeface="+mn-lt"/>
                <a:ea typeface="+mn-ea"/>
                <a:cs typeface="+mn-cs"/>
                <a:hlinkClick r:id="rId3"/>
              </a:rPr>
              <a:t>CMSs</a:t>
            </a:r>
            <a:r>
              <a:rPr lang="ru-RU" sz="1200" b="0" i="0" kern="1200" dirty="0" smtClean="0">
                <a:solidFill>
                  <a:schemeClr val="tx1"/>
                </a:solidFill>
                <a:effectLst/>
                <a:latin typeface="+mn-lt"/>
                <a:ea typeface="+mn-ea"/>
                <a:cs typeface="+mn-cs"/>
              </a:rPr>
              <a:t> (системы управления контентом), более универсальны.</a:t>
            </a: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66</a:t>
            </a:fld>
            <a:endParaRPr lang="en-US"/>
          </a:p>
        </p:txBody>
      </p:sp>
    </p:spTree>
    <p:extLst>
      <p:ext uri="{BB962C8B-B14F-4D97-AF65-F5344CB8AC3E}">
        <p14:creationId xmlns:p14="http://schemas.microsoft.com/office/powerpoint/2010/main" val="25816345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Стартовая строка HTTP</a:t>
            </a:r>
          </a:p>
          <a:p>
            <a:r>
              <a:rPr lang="ru-RU" sz="1200" kern="1200" dirty="0" smtClean="0">
                <a:solidFill>
                  <a:schemeClr val="tx1"/>
                </a:solidFill>
                <a:effectLst/>
                <a:latin typeface="+mn-lt"/>
                <a:ea typeface="+mn-ea"/>
                <a:cs typeface="+mn-cs"/>
              </a:rPr>
              <a:t>Стартовая  строка является обязательным элементом, так как указывает на тип запроса/ответа, заголовки и тело сообщения могут отсутствовать.</a:t>
            </a:r>
          </a:p>
          <a:p>
            <a:r>
              <a:rPr lang="ru-RU" sz="1200" u="sng" kern="1200" dirty="0" smtClean="0">
                <a:solidFill>
                  <a:schemeClr val="tx1"/>
                </a:solidFill>
                <a:effectLst/>
                <a:latin typeface="+mn-lt"/>
                <a:ea typeface="+mn-ea"/>
                <a:cs typeface="+mn-cs"/>
              </a:rPr>
              <a:t>Стартовые строки различаются для запроса и ответа</a:t>
            </a:r>
            <a:r>
              <a:rPr lang="ru-RU" sz="1200" kern="1200" dirty="0" smtClean="0">
                <a:solidFill>
                  <a:schemeClr val="tx1"/>
                </a:solidFill>
                <a:effectLst/>
                <a:latin typeface="+mn-lt"/>
                <a:ea typeface="+mn-ea"/>
                <a:cs typeface="+mn-cs"/>
              </a:rPr>
              <a:t>.</a:t>
            </a:r>
          </a:p>
          <a:p>
            <a:r>
              <a:rPr lang="ru-RU" sz="1200" b="1" kern="1200" dirty="0" smtClean="0">
                <a:solidFill>
                  <a:schemeClr val="tx1"/>
                </a:solidFill>
                <a:effectLst/>
                <a:latin typeface="+mn-lt"/>
                <a:ea typeface="+mn-ea"/>
                <a:cs typeface="+mn-cs"/>
              </a:rPr>
              <a:t>Строка запроса</a:t>
            </a:r>
            <a:r>
              <a:rPr lang="ru-RU" sz="1200" kern="1200" dirty="0" smtClean="0">
                <a:solidFill>
                  <a:schemeClr val="tx1"/>
                </a:solidFill>
                <a:effectLst/>
                <a:latin typeface="+mn-lt"/>
                <a:ea typeface="+mn-ea"/>
                <a:cs typeface="+mn-cs"/>
              </a:rPr>
              <a:t> выглядит так:</a:t>
            </a:r>
          </a:p>
          <a:p>
            <a:r>
              <a:rPr lang="ru-RU" sz="1200" dirty="0" smtClean="0">
                <a:effectLst/>
              </a:rPr>
              <a:t>Метод URI HTTP/Версия протокола</a:t>
            </a:r>
            <a:r>
              <a:rPr lang="ru-RU" dirty="0" smtClean="0">
                <a:effectLst/>
              </a:rPr>
              <a:t> </a:t>
            </a:r>
            <a:r>
              <a:rPr lang="ru-RU" sz="1200" kern="1200" dirty="0" smtClean="0">
                <a:solidFill>
                  <a:schemeClr val="tx1"/>
                </a:solidFill>
                <a:effectLst/>
                <a:latin typeface="+mn-lt"/>
                <a:ea typeface="+mn-ea"/>
                <a:cs typeface="+mn-cs"/>
              </a:rPr>
              <a:t>Пример запроса</a:t>
            </a:r>
            <a:r>
              <a:rPr lang="en-US" sz="1200" kern="1200" dirty="0" smtClean="0">
                <a:solidFill>
                  <a:schemeClr val="tx1"/>
                </a:solidFill>
                <a:effectLst/>
                <a:latin typeface="+mn-lt"/>
                <a:ea typeface="+mn-ea"/>
                <a:cs typeface="+mn-cs"/>
              </a:rPr>
              <a:t>:</a:t>
            </a:r>
            <a:endParaRPr lang="ru-RU" sz="1200" kern="1200" dirty="0" smtClean="0">
              <a:solidFill>
                <a:schemeClr val="tx1"/>
              </a:solidFill>
              <a:effectLst/>
              <a:latin typeface="+mn-lt"/>
              <a:ea typeface="+mn-ea"/>
              <a:cs typeface="+mn-cs"/>
            </a:endParaRPr>
          </a:p>
          <a:p>
            <a:r>
              <a:rPr lang="en-US" sz="1200" dirty="0" smtClean="0">
                <a:effectLst/>
              </a:rPr>
              <a:t>GET /web-programming/index.html HTTP/1.1</a:t>
            </a:r>
            <a:r>
              <a:rPr lang="ru-RU" dirty="0" smtClean="0">
                <a:effectLst/>
              </a:rPr>
              <a:t> </a:t>
            </a:r>
            <a:r>
              <a:rPr lang="ru-RU" sz="1200" kern="1200" dirty="0" smtClean="0">
                <a:solidFill>
                  <a:schemeClr val="tx1"/>
                </a:solidFill>
                <a:effectLst/>
                <a:latin typeface="+mn-lt"/>
                <a:ea typeface="+mn-ea"/>
                <a:cs typeface="+mn-cs"/>
              </a:rPr>
              <a:t>Стартовая </a:t>
            </a:r>
            <a:r>
              <a:rPr lang="ru-RU" sz="1200" b="1" kern="1200" dirty="0" smtClean="0">
                <a:solidFill>
                  <a:schemeClr val="tx1"/>
                </a:solidFill>
                <a:effectLst/>
                <a:latin typeface="+mn-lt"/>
                <a:ea typeface="+mn-ea"/>
                <a:cs typeface="+mn-cs"/>
              </a:rPr>
              <a:t>строка ответа</a:t>
            </a:r>
            <a:r>
              <a:rPr lang="ru-RU" sz="1200" kern="1200" dirty="0" smtClean="0">
                <a:solidFill>
                  <a:schemeClr val="tx1"/>
                </a:solidFill>
                <a:effectLst/>
                <a:latin typeface="+mn-lt"/>
                <a:ea typeface="+mn-ea"/>
                <a:cs typeface="+mn-cs"/>
              </a:rPr>
              <a:t> сервера имеет следующий формат:</a:t>
            </a:r>
          </a:p>
          <a:p>
            <a:r>
              <a:rPr lang="ru-RU" sz="1200" dirty="0" smtClean="0">
                <a:effectLst/>
              </a:rPr>
              <a:t>HTTP/Версия </a:t>
            </a:r>
            <a:r>
              <a:rPr lang="ru-RU" sz="1200" dirty="0" err="1" smtClean="0">
                <a:effectLst/>
              </a:rPr>
              <a:t>КодСостояния</a:t>
            </a:r>
            <a:r>
              <a:rPr lang="ru-RU" sz="1200" dirty="0" smtClean="0">
                <a:effectLst/>
              </a:rPr>
              <a:t> [Пояснение]</a:t>
            </a:r>
            <a:r>
              <a:rPr lang="ru-RU" dirty="0" smtClean="0">
                <a:effectLst/>
              </a:rPr>
              <a:t> </a:t>
            </a:r>
            <a:r>
              <a:rPr lang="ru-RU" sz="1200" kern="1200" dirty="0" smtClean="0">
                <a:solidFill>
                  <a:schemeClr val="tx1"/>
                </a:solidFill>
                <a:effectLst/>
                <a:latin typeface="+mn-lt"/>
                <a:ea typeface="+mn-ea"/>
                <a:cs typeface="+mn-cs"/>
              </a:rPr>
              <a:t>Например, на предыдущий наш запрос клиентом данной страницы сервер ответил строкой:</a:t>
            </a:r>
          </a:p>
          <a:p>
            <a:r>
              <a:rPr lang="ru-RU" sz="1200" dirty="0" smtClean="0">
                <a:effectLst/>
              </a:rPr>
              <a:t>    HTTP/1.1 200 </a:t>
            </a:r>
            <a:r>
              <a:rPr lang="ru-RU" sz="1200" dirty="0" err="1" smtClean="0">
                <a:effectLst/>
              </a:rPr>
              <a:t>Ok</a:t>
            </a:r>
            <a:endParaRPr lang="ru-RU" sz="1200" dirty="0" smtClean="0">
              <a:effectLst/>
            </a:endParaRPr>
          </a:p>
          <a:p>
            <a:endParaRPr lang="ru-RU" sz="1200" dirty="0" smtClean="0">
              <a:effectLst/>
            </a:endParaRPr>
          </a:p>
          <a:p>
            <a:endParaRPr lang="ru-RU" sz="1200" dirty="0" smtClean="0">
              <a:effectLst/>
            </a:endParaRPr>
          </a:p>
          <a:p>
            <a:r>
              <a:rPr lang="en-US" b="1" dirty="0" smtClean="0"/>
              <a:t>https://developer.mozilla.org/ru/docs/Learn/Server-side/First_steps/Client-Server_overview</a:t>
            </a:r>
            <a:endParaRPr lang="ru-RU" b="1" dirty="0"/>
          </a:p>
        </p:txBody>
      </p:sp>
      <p:sp>
        <p:nvSpPr>
          <p:cNvPr id="4" name="Номер слайда 3"/>
          <p:cNvSpPr>
            <a:spLocks noGrp="1"/>
          </p:cNvSpPr>
          <p:nvPr>
            <p:ph type="sldNum" sz="quarter" idx="10"/>
          </p:nvPr>
        </p:nvSpPr>
        <p:spPr/>
        <p:txBody>
          <a:bodyPr/>
          <a:lstStyle/>
          <a:p>
            <a:fld id="{E33E2D1D-25A5-45DC-B24F-AC401B916F32}" type="slidenum">
              <a:rPr lang="en-US" smtClean="0"/>
              <a:t>67</a:t>
            </a:fld>
            <a:endParaRPr lang="en-US"/>
          </a:p>
        </p:txBody>
      </p:sp>
    </p:spTree>
    <p:extLst>
      <p:ext uri="{BB962C8B-B14F-4D97-AF65-F5344CB8AC3E}">
        <p14:creationId xmlns:p14="http://schemas.microsoft.com/office/powerpoint/2010/main" val="246512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Методы(глаголы) протокола</a:t>
            </a:r>
          </a:p>
          <a:p>
            <a:r>
              <a:rPr lang="ru-RU" sz="1200" kern="1200" dirty="0" smtClean="0">
                <a:solidFill>
                  <a:schemeClr val="tx1"/>
                </a:solidFill>
                <a:effectLst/>
                <a:latin typeface="+mn-lt"/>
                <a:ea typeface="+mn-ea"/>
                <a:cs typeface="+mn-cs"/>
              </a:rPr>
              <a:t>Метод HTTP (англ. HTTP </a:t>
            </a:r>
            <a:r>
              <a:rPr lang="ru-RU" sz="1200" kern="1200" dirty="0" err="1" smtClean="0">
                <a:solidFill>
                  <a:schemeClr val="tx1"/>
                </a:solidFill>
                <a:effectLst/>
                <a:latin typeface="+mn-lt"/>
                <a:ea typeface="+mn-ea"/>
                <a:cs typeface="+mn-cs"/>
              </a:rPr>
              <a:t>Method</a:t>
            </a:r>
            <a:r>
              <a:rPr lang="ru-RU" sz="1200" kern="1200" dirty="0" smtClean="0">
                <a:solidFill>
                  <a:schemeClr val="tx1"/>
                </a:solidFill>
                <a:effectLst/>
                <a:latin typeface="+mn-lt"/>
                <a:ea typeface="+mn-ea"/>
                <a:cs typeface="+mn-cs"/>
              </a:rPr>
              <a:t>) — последовательность из любых символов, кроме управляющих и разделителей, указывающая на основную операцию над ресурсом. Обычно метод представляет собой короткое английское слово, записанное заглавными буквами (Табл. 1). Названия метода чувствительны к регистру.</a:t>
            </a:r>
          </a:p>
          <a:p>
            <a:endParaRPr lang="ru-RU" dirty="0" smtClean="0"/>
          </a:p>
          <a:p>
            <a:r>
              <a:rPr lang="ru-RU" sz="1200" kern="1200" dirty="0" smtClean="0">
                <a:solidFill>
                  <a:schemeClr val="tx1"/>
                </a:solidFill>
                <a:effectLst/>
                <a:latin typeface="+mn-lt"/>
                <a:ea typeface="+mn-ea"/>
                <a:cs typeface="+mn-cs"/>
              </a:rPr>
              <a:t>Методы протокола HTTP</a:t>
            </a:r>
          </a:p>
          <a:p>
            <a:r>
              <a:rPr lang="ru-RU" sz="1200" b="1" kern="1200" dirty="0" smtClean="0">
                <a:solidFill>
                  <a:schemeClr val="tx1"/>
                </a:solidFill>
                <a:effectLst/>
                <a:latin typeface="+mn-lt"/>
                <a:ea typeface="+mn-ea"/>
                <a:cs typeface="+mn-cs"/>
              </a:rPr>
              <a:t>Метод</a:t>
            </a:r>
            <a:endParaRPr lang="ru-RU" sz="1200" kern="1200" dirty="0" smtClean="0">
              <a:solidFill>
                <a:schemeClr val="tx1"/>
              </a:solidFill>
              <a:effectLst/>
              <a:latin typeface="+mn-lt"/>
              <a:ea typeface="+mn-ea"/>
              <a:cs typeface="+mn-cs"/>
            </a:endParaRPr>
          </a:p>
          <a:p>
            <a:r>
              <a:rPr lang="ru-RU" sz="1200" b="1" kern="1200" dirty="0" smtClean="0">
                <a:solidFill>
                  <a:schemeClr val="tx1"/>
                </a:solidFill>
                <a:effectLst/>
                <a:latin typeface="+mn-lt"/>
                <a:ea typeface="+mn-ea"/>
                <a:cs typeface="+mn-cs"/>
              </a:rPr>
              <a:t>Краткое описание</a:t>
            </a:r>
            <a:endParaRPr lang="ru-RU" sz="1200" kern="1200" dirty="0" smtClean="0">
              <a:solidFill>
                <a:schemeClr val="tx1"/>
              </a:solidFill>
              <a:effectLst/>
              <a:latin typeface="+mn-lt"/>
              <a:ea typeface="+mn-ea"/>
              <a:cs typeface="+mn-cs"/>
            </a:endParaRPr>
          </a:p>
          <a:p>
            <a:r>
              <a:rPr lang="ru-RU" sz="1200" b="1" kern="1200" dirty="0" smtClean="0">
                <a:solidFill>
                  <a:schemeClr val="tx1"/>
                </a:solidFill>
                <a:effectLst/>
                <a:latin typeface="+mn-lt"/>
                <a:ea typeface="+mn-ea"/>
                <a:cs typeface="+mn-cs"/>
              </a:rPr>
              <a:t>GET</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Используется для запроса содержимого указанного ресурса. С помощью метода GET можно также начать какой-либо процесс. В этом случае в тело ответного сообщения следует включить информацию о ходе выполнения процесса. Клиент может передавать параметры выполнения запроса в URI целевого ресурса после символа «?»: GET /</a:t>
            </a:r>
            <a:r>
              <a:rPr lang="ru-RU" sz="1200" kern="1200" dirty="0" err="1" smtClean="0">
                <a:solidFill>
                  <a:schemeClr val="tx1"/>
                </a:solidFill>
                <a:effectLst/>
                <a:latin typeface="+mn-lt"/>
                <a:ea typeface="+mn-ea"/>
                <a:cs typeface="+mn-cs"/>
              </a:rPr>
              <a:t>path</a:t>
            </a:r>
            <a:r>
              <a:rPr lang="ru-RU" sz="1200" kern="1200" dirty="0" smtClean="0">
                <a:solidFill>
                  <a:schemeClr val="tx1"/>
                </a:solidFill>
                <a:effectLst/>
                <a:latin typeface="+mn-lt"/>
                <a:ea typeface="+mn-ea"/>
                <a:cs typeface="+mn-cs"/>
              </a:rPr>
              <a:t>/resource?param1=value1¶m2=value2 HTTP/1.1</a:t>
            </a:r>
          </a:p>
          <a:p>
            <a:r>
              <a:rPr lang="ru-RU" sz="1200" kern="1200" dirty="0" smtClean="0">
                <a:solidFill>
                  <a:schemeClr val="tx1"/>
                </a:solidFill>
                <a:effectLst/>
                <a:latin typeface="+mn-lt"/>
                <a:ea typeface="+mn-ea"/>
                <a:cs typeface="+mn-cs"/>
              </a:rPr>
              <a:t>Согласно стандарту HTTP, запросы типа GET считаются идемпотентными ‒  многократное повторение одного и того же запроса GET должно приводить к одинаковым результатам (при условии, что сам ресурс не изменился за время между запросами). Это позволяет кэшировать ответы на запросы GET.</a:t>
            </a:r>
          </a:p>
          <a:p>
            <a:r>
              <a:rPr lang="ru-RU" sz="1200" kern="1200" dirty="0" smtClean="0">
                <a:solidFill>
                  <a:schemeClr val="tx1"/>
                </a:solidFill>
                <a:effectLst/>
                <a:latin typeface="+mn-lt"/>
                <a:ea typeface="+mn-ea"/>
                <a:cs typeface="+mn-cs"/>
              </a:rPr>
              <a:t>Кроме обычного метода GET, различают ещё условный GET и частичный GET. Условные запросы GET содержат заголовки </a:t>
            </a:r>
            <a:r>
              <a:rPr lang="ru-RU" sz="1200" kern="1200" dirty="0" err="1" smtClean="0">
                <a:solidFill>
                  <a:schemeClr val="tx1"/>
                </a:solidFill>
                <a:effectLst/>
                <a:latin typeface="+mn-lt"/>
                <a:ea typeface="+mn-ea"/>
                <a:cs typeface="+mn-cs"/>
              </a:rPr>
              <a:t>If-Modified-Since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If-Match</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If-Range</a:t>
            </a:r>
            <a:r>
              <a:rPr lang="ru-RU" sz="1200" kern="1200" dirty="0" smtClean="0">
                <a:solidFill>
                  <a:schemeClr val="tx1"/>
                </a:solidFill>
                <a:effectLst/>
                <a:latin typeface="+mn-lt"/>
                <a:ea typeface="+mn-ea"/>
                <a:cs typeface="+mn-cs"/>
              </a:rPr>
              <a:t> и подобные. Частичные GET содержат в запросе </a:t>
            </a:r>
            <a:r>
              <a:rPr lang="ru-RU" sz="1200" kern="1200" dirty="0" err="1" smtClean="0">
                <a:solidFill>
                  <a:schemeClr val="tx1"/>
                </a:solidFill>
                <a:effectLst/>
                <a:latin typeface="+mn-lt"/>
                <a:ea typeface="+mn-ea"/>
                <a:cs typeface="+mn-cs"/>
              </a:rPr>
              <a:t>Range</a:t>
            </a:r>
            <a:r>
              <a:rPr lang="ru-RU" sz="1200" kern="1200" dirty="0" smtClean="0">
                <a:solidFill>
                  <a:schemeClr val="tx1"/>
                </a:solidFill>
                <a:effectLst/>
                <a:latin typeface="+mn-lt"/>
                <a:ea typeface="+mn-ea"/>
                <a:cs typeface="+mn-cs"/>
              </a:rPr>
              <a:t>. Порядок выполнения подобных запросов определён стандартами отдельно.</a:t>
            </a:r>
          </a:p>
          <a:p>
            <a:r>
              <a:rPr lang="ru-RU" sz="1200" b="1" kern="1200" dirty="0" smtClean="0">
                <a:solidFill>
                  <a:schemeClr val="tx1"/>
                </a:solidFill>
                <a:effectLst/>
                <a:latin typeface="+mn-lt"/>
                <a:ea typeface="+mn-ea"/>
                <a:cs typeface="+mn-cs"/>
              </a:rPr>
              <a:t>POST</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Применяется для передачи пользовательских данных заданному ресурсу. Например, в блогах посетители обычно могут вводить свои комментарии к записям в HTML-форму, после чего они передаются серверу методом POST и он помещает их на страницу. При этом передаваемые данные (в примере с блогами — текст комментария) включаются в тело запроса. Аналогично с помощью метода POST обычно загружаются файлы.</a:t>
            </a:r>
          </a:p>
          <a:p>
            <a:r>
              <a:rPr lang="ru-RU" sz="1200" kern="1200" dirty="0" smtClean="0">
                <a:solidFill>
                  <a:schemeClr val="tx1"/>
                </a:solidFill>
                <a:effectLst/>
                <a:latin typeface="+mn-lt"/>
                <a:ea typeface="+mn-ea"/>
                <a:cs typeface="+mn-cs"/>
              </a:rPr>
              <a:t>В отличие от метода GET, метод POST не считается идемпотентным, то есть многократное повторение одних и тех же запросов POST может возвращать разные результаты (например, после каждой отправки комментария будет появляться одна копия этого комментария).</a:t>
            </a:r>
          </a:p>
          <a:p>
            <a:r>
              <a:rPr lang="ru-RU" sz="1200" kern="1200" dirty="0" smtClean="0">
                <a:solidFill>
                  <a:schemeClr val="tx1"/>
                </a:solidFill>
                <a:effectLst/>
                <a:latin typeface="+mn-lt"/>
                <a:ea typeface="+mn-ea"/>
                <a:cs typeface="+mn-cs"/>
              </a:rPr>
              <a:t>При результатах выполнения 200 (</a:t>
            </a:r>
            <a:r>
              <a:rPr lang="ru-RU" sz="1200" kern="1200" dirty="0" err="1" smtClean="0">
                <a:solidFill>
                  <a:schemeClr val="tx1"/>
                </a:solidFill>
                <a:effectLst/>
                <a:latin typeface="+mn-lt"/>
                <a:ea typeface="+mn-ea"/>
                <a:cs typeface="+mn-cs"/>
              </a:rPr>
              <a:t>Ok</a:t>
            </a:r>
            <a:r>
              <a:rPr lang="ru-RU" sz="1200" kern="1200" dirty="0" smtClean="0">
                <a:solidFill>
                  <a:schemeClr val="tx1"/>
                </a:solidFill>
                <a:effectLst/>
                <a:latin typeface="+mn-lt"/>
                <a:ea typeface="+mn-ea"/>
                <a:cs typeface="+mn-cs"/>
              </a:rPr>
              <a:t>) и 204 (</a:t>
            </a:r>
            <a:r>
              <a:rPr lang="ru-RU" sz="1200" kern="1200" dirty="0" err="1" smtClean="0">
                <a:solidFill>
                  <a:schemeClr val="tx1"/>
                </a:solidFill>
                <a:effectLst/>
                <a:latin typeface="+mn-lt"/>
                <a:ea typeface="+mn-ea"/>
                <a:cs typeface="+mn-cs"/>
              </a:rPr>
              <a:t>No</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Content</a:t>
            </a:r>
            <a:r>
              <a:rPr lang="ru-RU" sz="1200" kern="1200" dirty="0" smtClean="0">
                <a:solidFill>
                  <a:schemeClr val="tx1"/>
                </a:solidFill>
                <a:effectLst/>
                <a:latin typeface="+mn-lt"/>
                <a:ea typeface="+mn-ea"/>
                <a:cs typeface="+mn-cs"/>
              </a:rPr>
              <a:t>) в тело ответа следует включить сообщение об итоге выполнения запроса. Если был создан ресурс, то серверу следует вернуть ответ 201 (</a:t>
            </a:r>
            <a:r>
              <a:rPr lang="ru-RU" sz="1200" kern="1200" dirty="0" err="1" smtClean="0">
                <a:solidFill>
                  <a:schemeClr val="tx1"/>
                </a:solidFill>
                <a:effectLst/>
                <a:latin typeface="+mn-lt"/>
                <a:ea typeface="+mn-ea"/>
                <a:cs typeface="+mn-cs"/>
              </a:rPr>
              <a:t>Created</a:t>
            </a:r>
            <a:r>
              <a:rPr lang="ru-RU" sz="1200" kern="1200" dirty="0" smtClean="0">
                <a:solidFill>
                  <a:schemeClr val="tx1"/>
                </a:solidFill>
                <a:effectLst/>
                <a:latin typeface="+mn-lt"/>
                <a:ea typeface="+mn-ea"/>
                <a:cs typeface="+mn-cs"/>
              </a:rPr>
              <a:t>) с указанием URI нового ресурса в заголовке </a:t>
            </a:r>
            <a:r>
              <a:rPr lang="ru-RU" sz="1200" kern="1200" dirty="0" err="1" smtClean="0">
                <a:solidFill>
                  <a:schemeClr val="tx1"/>
                </a:solidFill>
                <a:effectLst/>
                <a:latin typeface="+mn-lt"/>
                <a:ea typeface="+mn-ea"/>
                <a:cs typeface="+mn-cs"/>
              </a:rPr>
              <a:t>Location</a:t>
            </a:r>
            <a:r>
              <a:rPr lang="ru-RU" sz="1200" kern="1200" dirty="0" smtClean="0">
                <a:solidFill>
                  <a:schemeClr val="tx1"/>
                </a:solidFill>
                <a:effectLst/>
                <a:latin typeface="+mn-lt"/>
                <a:ea typeface="+mn-ea"/>
                <a:cs typeface="+mn-cs"/>
              </a:rPr>
              <a:t>.</a:t>
            </a:r>
          </a:p>
          <a:p>
            <a:r>
              <a:rPr lang="ru-RU" sz="1200" kern="1200" dirty="0" smtClean="0">
                <a:solidFill>
                  <a:schemeClr val="tx1"/>
                </a:solidFill>
                <a:effectLst/>
                <a:latin typeface="+mn-lt"/>
                <a:ea typeface="+mn-ea"/>
                <a:cs typeface="+mn-cs"/>
              </a:rPr>
              <a:t>Сообщение ответа сервера на выполнение метода POST не кэшируется.</a:t>
            </a:r>
          </a:p>
          <a:p>
            <a:r>
              <a:rPr lang="ru-RU" sz="1200" b="1" kern="1200" dirty="0" smtClean="0">
                <a:solidFill>
                  <a:schemeClr val="tx1"/>
                </a:solidFill>
                <a:effectLst/>
                <a:latin typeface="+mn-lt"/>
                <a:ea typeface="+mn-ea"/>
                <a:cs typeface="+mn-cs"/>
              </a:rPr>
              <a:t>PUT</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Применяется для загрузки содержимого запроса на указанный в запросе URI. Если по заданному URI не существовало ресурса, то сервер создаёт его и возвращает статус 201 (</a:t>
            </a:r>
            <a:r>
              <a:rPr lang="ru-RU" sz="1200" kern="1200" dirty="0" err="1" smtClean="0">
                <a:solidFill>
                  <a:schemeClr val="tx1"/>
                </a:solidFill>
                <a:effectLst/>
                <a:latin typeface="+mn-lt"/>
                <a:ea typeface="+mn-ea"/>
                <a:cs typeface="+mn-cs"/>
              </a:rPr>
              <a:t>Created</a:t>
            </a:r>
            <a:r>
              <a:rPr lang="ru-RU" sz="1200" kern="1200" dirty="0" smtClean="0">
                <a:solidFill>
                  <a:schemeClr val="tx1"/>
                </a:solidFill>
                <a:effectLst/>
                <a:latin typeface="+mn-lt"/>
                <a:ea typeface="+mn-ea"/>
                <a:cs typeface="+mn-cs"/>
              </a:rPr>
              <a:t>). Если же был изменён ресурс, то сервер возвращает 200 (</a:t>
            </a:r>
            <a:r>
              <a:rPr lang="ru-RU" sz="1200" kern="1200" dirty="0" err="1" smtClean="0">
                <a:solidFill>
                  <a:schemeClr val="tx1"/>
                </a:solidFill>
                <a:effectLst/>
                <a:latin typeface="+mn-lt"/>
                <a:ea typeface="+mn-ea"/>
                <a:cs typeface="+mn-cs"/>
              </a:rPr>
              <a:t>Ok</a:t>
            </a:r>
            <a:r>
              <a:rPr lang="ru-RU" sz="1200" kern="1200" dirty="0" smtClean="0">
                <a:solidFill>
                  <a:schemeClr val="tx1"/>
                </a:solidFill>
                <a:effectLst/>
                <a:latin typeface="+mn-lt"/>
                <a:ea typeface="+mn-ea"/>
                <a:cs typeface="+mn-cs"/>
              </a:rPr>
              <a:t>) или 204 (</a:t>
            </a:r>
            <a:r>
              <a:rPr lang="ru-RU" sz="1200" kern="1200" dirty="0" err="1" smtClean="0">
                <a:solidFill>
                  <a:schemeClr val="tx1"/>
                </a:solidFill>
                <a:effectLst/>
                <a:latin typeface="+mn-lt"/>
                <a:ea typeface="+mn-ea"/>
                <a:cs typeface="+mn-cs"/>
              </a:rPr>
              <a:t>No</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Content</a:t>
            </a:r>
            <a:r>
              <a:rPr lang="ru-RU" sz="1200" kern="1200" dirty="0" smtClean="0">
                <a:solidFill>
                  <a:schemeClr val="tx1"/>
                </a:solidFill>
                <a:effectLst/>
                <a:latin typeface="+mn-lt"/>
                <a:ea typeface="+mn-ea"/>
                <a:cs typeface="+mn-cs"/>
              </a:rPr>
              <a:t>). Сервер не должен игнорировать некорректные заголовки </a:t>
            </a:r>
            <a:r>
              <a:rPr lang="ru-RU" sz="1200" kern="1200" dirty="0" err="1" smtClean="0">
                <a:solidFill>
                  <a:schemeClr val="tx1"/>
                </a:solidFill>
                <a:effectLst/>
                <a:latin typeface="+mn-lt"/>
                <a:ea typeface="+mn-ea"/>
                <a:cs typeface="+mn-cs"/>
              </a:rPr>
              <a:t>Content</a:t>
            </a:r>
            <a:r>
              <a:rPr lang="ru-RU" sz="1200" kern="1200" dirty="0" smtClean="0">
                <a:solidFill>
                  <a:schemeClr val="tx1"/>
                </a:solidFill>
                <a:effectLst/>
                <a:latin typeface="+mn-lt"/>
                <a:ea typeface="+mn-ea"/>
                <a:cs typeface="+mn-cs"/>
              </a:rPr>
              <a:t>-* передаваемые клиентом вместе с сообщением. Если какой-то из этих заголовков не может быть распознан или не допустим при текущих условиях, то необходимо вернуть код ошибки 501 (</a:t>
            </a:r>
            <a:r>
              <a:rPr lang="ru-RU" sz="1200" kern="1200" dirty="0" err="1" smtClean="0">
                <a:solidFill>
                  <a:schemeClr val="tx1"/>
                </a:solidFill>
                <a:effectLst/>
                <a:latin typeface="+mn-lt"/>
                <a:ea typeface="+mn-ea"/>
                <a:cs typeface="+mn-cs"/>
              </a:rPr>
              <a:t>Not</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Implemented</a:t>
            </a:r>
            <a:r>
              <a:rPr lang="ru-RU" sz="1200" kern="1200" dirty="0" smtClean="0">
                <a:solidFill>
                  <a:schemeClr val="tx1"/>
                </a:solidFill>
                <a:effectLst/>
                <a:latin typeface="+mn-lt"/>
                <a:ea typeface="+mn-ea"/>
                <a:cs typeface="+mn-cs"/>
              </a:rPr>
              <a:t>).</a:t>
            </a:r>
          </a:p>
          <a:p>
            <a:r>
              <a:rPr lang="ru-RU" sz="1200" kern="1200" dirty="0" smtClean="0">
                <a:solidFill>
                  <a:schemeClr val="tx1"/>
                </a:solidFill>
                <a:effectLst/>
                <a:latin typeface="+mn-lt"/>
                <a:ea typeface="+mn-ea"/>
                <a:cs typeface="+mn-cs"/>
              </a:rPr>
              <a:t>Фундаментальное различие методов POST и PUT заключается в понимании предназначений URI ресурсов. Метод POST предполагает, что по указанному URI будет производиться обработка передаваемого клиентом содержимого. Используя PUT, клиент предполагает, что загружаемое содержимое соответствуют находящемуся по данному URI ресурсу.</a:t>
            </a:r>
          </a:p>
          <a:p>
            <a:r>
              <a:rPr lang="ru-RU" sz="1200" kern="1200" dirty="0" smtClean="0">
                <a:solidFill>
                  <a:schemeClr val="tx1"/>
                </a:solidFill>
                <a:effectLst/>
                <a:latin typeface="+mn-lt"/>
                <a:ea typeface="+mn-ea"/>
                <a:cs typeface="+mn-cs"/>
              </a:rPr>
              <a:t>Сообщения ответов сервера на метод PUT не кэшируются.</a:t>
            </a:r>
          </a:p>
          <a:p>
            <a:r>
              <a:rPr lang="ru-RU" sz="1200" b="1" kern="1200" dirty="0" smtClean="0">
                <a:solidFill>
                  <a:schemeClr val="tx1"/>
                </a:solidFill>
                <a:effectLst/>
                <a:latin typeface="+mn-lt"/>
                <a:ea typeface="+mn-ea"/>
                <a:cs typeface="+mn-cs"/>
              </a:rPr>
              <a:t>PATCH</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Аналогично PUT, но применяется только к фрагменту ресурса.</a:t>
            </a:r>
          </a:p>
          <a:p>
            <a:r>
              <a:rPr lang="ru-RU" sz="1200" b="1" kern="1200" dirty="0" smtClean="0">
                <a:solidFill>
                  <a:schemeClr val="tx1"/>
                </a:solidFill>
                <a:effectLst/>
                <a:latin typeface="+mn-lt"/>
                <a:ea typeface="+mn-ea"/>
                <a:cs typeface="+mn-cs"/>
              </a:rPr>
              <a:t>DELETE</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Удаляет указанный ресурс.</a:t>
            </a:r>
          </a:p>
          <a:p>
            <a:r>
              <a:rPr lang="ru-RU" sz="1200" b="1" kern="1200" dirty="0" smtClean="0">
                <a:solidFill>
                  <a:schemeClr val="tx1"/>
                </a:solidFill>
                <a:effectLst/>
                <a:latin typeface="+mn-lt"/>
                <a:ea typeface="+mn-ea"/>
                <a:cs typeface="+mn-cs"/>
              </a:rPr>
              <a:t>HEAD</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Аналогичен методу GET, за исключением того, что в ответе сервера отсутствует тело. Запрос HEAD обычно применяется для извлечения метаданных, проверки наличия ресурса (</a:t>
            </a:r>
            <a:r>
              <a:rPr lang="ru-RU" sz="1200" kern="1200" dirty="0" err="1" smtClean="0">
                <a:solidFill>
                  <a:schemeClr val="tx1"/>
                </a:solidFill>
                <a:effectLst/>
                <a:latin typeface="+mn-lt"/>
                <a:ea typeface="+mn-ea"/>
                <a:cs typeface="+mn-cs"/>
              </a:rPr>
              <a:t>валидация</a:t>
            </a:r>
            <a:r>
              <a:rPr lang="ru-RU" sz="1200" kern="1200" dirty="0" smtClean="0">
                <a:solidFill>
                  <a:schemeClr val="tx1"/>
                </a:solidFill>
                <a:effectLst/>
                <a:latin typeface="+mn-lt"/>
                <a:ea typeface="+mn-ea"/>
                <a:cs typeface="+mn-cs"/>
              </a:rPr>
              <a:t> URL) и чтобы узнать, не изменился ли он с момента последнего обращения.</a:t>
            </a:r>
          </a:p>
          <a:p>
            <a:r>
              <a:rPr lang="ru-RU" sz="1200" kern="1200" dirty="0" smtClean="0">
                <a:solidFill>
                  <a:schemeClr val="tx1"/>
                </a:solidFill>
                <a:effectLst/>
                <a:latin typeface="+mn-lt"/>
                <a:ea typeface="+mn-ea"/>
                <a:cs typeface="+mn-cs"/>
              </a:rPr>
              <a:t>Заголовки ответа могут кэшироваться. При несовпадении метаданных ресурса с соответствующей информацией в кэше копия ресурса помечается как устаревшая.</a:t>
            </a:r>
          </a:p>
          <a:p>
            <a:r>
              <a:rPr lang="ru-RU" sz="1200" b="1" kern="1200" dirty="0" smtClean="0">
                <a:solidFill>
                  <a:schemeClr val="tx1"/>
                </a:solidFill>
                <a:effectLst/>
                <a:latin typeface="+mn-lt"/>
                <a:ea typeface="+mn-ea"/>
                <a:cs typeface="+mn-cs"/>
              </a:rPr>
              <a:t>OPTIONS</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Используется для определения возможностей веб-сервера или параметров соединения для конкретного ресурса. Предполагается, что запрос клиента может содержать тело сообщения для указания интересующих его сведений. Формат тела и порядок работы с ним в настоящий момент не определён. Сервер пока должен его игнорировать. Аналогичная ситуация и с телом в ответе сервера.</a:t>
            </a:r>
          </a:p>
          <a:p>
            <a:r>
              <a:rPr lang="ru-RU" sz="1200" kern="1200" dirty="0" smtClean="0">
                <a:solidFill>
                  <a:schemeClr val="tx1"/>
                </a:solidFill>
                <a:effectLst/>
                <a:latin typeface="+mn-lt"/>
                <a:ea typeface="+mn-ea"/>
                <a:cs typeface="+mn-cs"/>
              </a:rPr>
              <a:t>Для того чтобы узнать возможности всего сервера, клиент должен указать в URI звёздочку  «*». Запросы «OPTIONS * HTTP/1.1» могут также применяться для проверки работоспособности сервера (аналогично «</a:t>
            </a:r>
            <a:r>
              <a:rPr lang="ru-RU" sz="1200" kern="1200" dirty="0" err="1" smtClean="0">
                <a:solidFill>
                  <a:schemeClr val="tx1"/>
                </a:solidFill>
                <a:effectLst/>
                <a:latin typeface="+mn-lt"/>
                <a:ea typeface="+mn-ea"/>
                <a:cs typeface="+mn-cs"/>
              </a:rPr>
              <a:t>пингованию</a:t>
            </a:r>
            <a:r>
              <a:rPr lang="ru-RU" sz="1200" kern="1200" dirty="0" smtClean="0">
                <a:solidFill>
                  <a:schemeClr val="tx1"/>
                </a:solidFill>
                <a:effectLst/>
                <a:latin typeface="+mn-lt"/>
                <a:ea typeface="+mn-ea"/>
                <a:cs typeface="+mn-cs"/>
              </a:rPr>
              <a:t>») и тестирования на предмет поддержки сервером протокола HTTP версии 1.1.</a:t>
            </a:r>
          </a:p>
          <a:p>
            <a:r>
              <a:rPr lang="ru-RU" sz="1200" kern="1200" dirty="0" smtClean="0">
                <a:solidFill>
                  <a:schemeClr val="tx1"/>
                </a:solidFill>
                <a:effectLst/>
                <a:latin typeface="+mn-lt"/>
                <a:ea typeface="+mn-ea"/>
                <a:cs typeface="+mn-cs"/>
              </a:rPr>
              <a:t>Результат выполнения этого метода не кэшируется.</a:t>
            </a:r>
          </a:p>
          <a:p>
            <a:r>
              <a:rPr lang="ru-RU" sz="1200" b="1" kern="1200" dirty="0" smtClean="0">
                <a:solidFill>
                  <a:schemeClr val="tx1"/>
                </a:solidFill>
                <a:effectLst/>
                <a:latin typeface="+mn-lt"/>
                <a:ea typeface="+mn-ea"/>
                <a:cs typeface="+mn-cs"/>
              </a:rPr>
              <a:t>TRACE</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Возвращает полученный запрос так, что клиент может увидеть, что промежуточные сервера добавляют или изменяют в запросе.</a:t>
            </a:r>
          </a:p>
          <a:p>
            <a:r>
              <a:rPr lang="ru-RU" sz="1200" b="1" kern="1200" dirty="0" smtClean="0">
                <a:solidFill>
                  <a:schemeClr val="tx1"/>
                </a:solidFill>
                <a:effectLst/>
                <a:latin typeface="+mn-lt"/>
                <a:ea typeface="+mn-ea"/>
                <a:cs typeface="+mn-cs"/>
              </a:rPr>
              <a:t>LINK</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Устанавливает связь указанного ресурса с другими.</a:t>
            </a:r>
          </a:p>
          <a:p>
            <a:r>
              <a:rPr lang="ru-RU" sz="1200" b="1" kern="1200" dirty="0" smtClean="0">
                <a:solidFill>
                  <a:schemeClr val="tx1"/>
                </a:solidFill>
                <a:effectLst/>
                <a:latin typeface="+mn-lt"/>
                <a:ea typeface="+mn-ea"/>
                <a:cs typeface="+mn-cs"/>
              </a:rPr>
              <a:t>UNLINK</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Убирает связь указанного ресурса с другими.</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68</a:t>
            </a:fld>
            <a:endParaRPr lang="en-US"/>
          </a:p>
        </p:txBody>
      </p:sp>
    </p:spTree>
    <p:extLst>
      <p:ext uri="{BB962C8B-B14F-4D97-AF65-F5344CB8AC3E}">
        <p14:creationId xmlns:p14="http://schemas.microsoft.com/office/powerpoint/2010/main" val="1627025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Каждый сервер обязан поддерживать как минимум методы GET и HEAD. Если сервер не распознал указанный клиентом метод, то он должен вернуть статус 501 (</a:t>
            </a:r>
            <a:r>
              <a:rPr lang="ru-RU" sz="1200" kern="1200" dirty="0" err="1" smtClean="0">
                <a:solidFill>
                  <a:schemeClr val="tx1"/>
                </a:solidFill>
                <a:effectLst/>
                <a:latin typeface="+mn-lt"/>
                <a:ea typeface="+mn-ea"/>
                <a:cs typeface="+mn-cs"/>
              </a:rPr>
              <a:t>Not</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Implemented</a:t>
            </a:r>
            <a:r>
              <a:rPr lang="ru-RU" sz="1200" kern="1200" dirty="0" smtClean="0">
                <a:solidFill>
                  <a:schemeClr val="tx1"/>
                </a:solidFill>
                <a:effectLst/>
                <a:latin typeface="+mn-lt"/>
                <a:ea typeface="+mn-ea"/>
                <a:cs typeface="+mn-cs"/>
              </a:rPr>
              <a:t>). Если серверу метод известен, но он не применим к конкретному ресурсу, то возвращается сообщение с кодом 405 (</a:t>
            </a:r>
            <a:r>
              <a:rPr lang="ru-RU" sz="1200" kern="1200" dirty="0" err="1" smtClean="0">
                <a:solidFill>
                  <a:schemeClr val="tx1"/>
                </a:solidFill>
                <a:effectLst/>
                <a:latin typeface="+mn-lt"/>
                <a:ea typeface="+mn-ea"/>
                <a:cs typeface="+mn-cs"/>
              </a:rPr>
              <a:t>Method</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Not</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Allowed</a:t>
            </a:r>
            <a:r>
              <a:rPr lang="ru-RU" sz="1200" kern="1200" dirty="0" smtClean="0">
                <a:solidFill>
                  <a:schemeClr val="tx1"/>
                </a:solidFill>
                <a:effectLst/>
                <a:latin typeface="+mn-lt"/>
                <a:ea typeface="+mn-ea"/>
                <a:cs typeface="+mn-cs"/>
              </a:rPr>
              <a:t>). В обоих случаях серверу следует включить в сообщение ответа заголовок </a:t>
            </a:r>
            <a:r>
              <a:rPr lang="ru-RU" sz="1200" kern="1200" dirty="0" err="1" smtClean="0">
                <a:solidFill>
                  <a:schemeClr val="tx1"/>
                </a:solidFill>
                <a:effectLst/>
                <a:latin typeface="+mn-lt"/>
                <a:ea typeface="+mn-ea"/>
                <a:cs typeface="+mn-cs"/>
              </a:rPr>
              <a:t>Allow</a:t>
            </a:r>
            <a:r>
              <a:rPr lang="ru-RU" sz="1200" kern="1200" dirty="0" smtClean="0">
                <a:solidFill>
                  <a:schemeClr val="tx1"/>
                </a:solidFill>
                <a:effectLst/>
                <a:latin typeface="+mn-lt"/>
                <a:ea typeface="+mn-ea"/>
                <a:cs typeface="+mn-cs"/>
              </a:rPr>
              <a:t> со списком поддерживаемых методов.</a:t>
            </a:r>
          </a:p>
          <a:p>
            <a:r>
              <a:rPr lang="ru-RU" sz="1200" kern="1200" dirty="0" smtClean="0">
                <a:solidFill>
                  <a:schemeClr val="tx1"/>
                </a:solidFill>
                <a:effectLst/>
                <a:latin typeface="+mn-lt"/>
                <a:ea typeface="+mn-ea"/>
                <a:cs typeface="+mn-cs"/>
              </a:rPr>
              <a:t>Наиболее востребованными являются методы GET и POST — на человеко-ориентированных ресурсах, POST — роботами поисковых машин и </a:t>
            </a:r>
            <a:r>
              <a:rPr lang="ru-RU" sz="1200" kern="1200" dirty="0" err="1" smtClean="0">
                <a:solidFill>
                  <a:schemeClr val="tx1"/>
                </a:solidFill>
                <a:effectLst/>
                <a:latin typeface="+mn-lt"/>
                <a:ea typeface="+mn-ea"/>
                <a:cs typeface="+mn-cs"/>
              </a:rPr>
              <a:t>оффлайн</a:t>
            </a:r>
            <a:r>
              <a:rPr lang="ru-RU" sz="1200" kern="1200" dirty="0" smtClean="0">
                <a:solidFill>
                  <a:schemeClr val="tx1"/>
                </a:solidFill>
                <a:effectLst/>
                <a:latin typeface="+mn-lt"/>
                <a:ea typeface="+mn-ea"/>
                <a:cs typeface="+mn-cs"/>
              </a:rPr>
              <a:t>-браузерами.</a:t>
            </a:r>
          </a:p>
          <a:p>
            <a:endParaRPr lang="ru-RU" dirty="0" smtClean="0"/>
          </a:p>
          <a:p>
            <a:r>
              <a:rPr lang="ru-RU" sz="1200" b="1" kern="1200" dirty="0" smtClean="0">
                <a:solidFill>
                  <a:schemeClr val="tx1"/>
                </a:solidFill>
                <a:effectLst/>
                <a:latin typeface="+mn-lt"/>
                <a:ea typeface="+mn-ea"/>
                <a:cs typeface="+mn-cs"/>
              </a:rPr>
              <a:t>Прокси</a:t>
            </a:r>
            <a:r>
              <a:rPr lang="en-US" sz="1200" b="1" kern="1200" dirty="0" smtClean="0">
                <a:solidFill>
                  <a:schemeClr val="tx1"/>
                </a:solidFill>
                <a:effectLst/>
                <a:latin typeface="+mn-lt"/>
                <a:ea typeface="+mn-ea"/>
                <a:cs typeface="+mn-cs"/>
              </a:rPr>
              <a:t>-</a:t>
            </a:r>
            <a:r>
              <a:rPr lang="ru-RU" sz="1200" b="1" kern="1200" dirty="0" smtClean="0">
                <a:solidFill>
                  <a:schemeClr val="tx1"/>
                </a:solidFill>
                <a:effectLst/>
                <a:latin typeface="+mn-lt"/>
                <a:ea typeface="+mn-ea"/>
                <a:cs typeface="+mn-cs"/>
              </a:rPr>
              <a:t>сервер</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Прокси - это транзитный сервер, перенаправляющий HTTP-трафик. Прокси-серверы используются для ускорения выполнения запросов путем кэширования веб-страниц. В локальной сети применяется как межсетевой экран и средство управления HTTP-трафиком (например, для блокирования доступа к некоторым ресурсам). В Интернете прокси часто используют для </a:t>
            </a:r>
            <a:r>
              <a:rPr lang="ru-RU" sz="1200" i="1" kern="1200" dirty="0" err="1" smtClean="0">
                <a:solidFill>
                  <a:schemeClr val="tx1"/>
                </a:solidFill>
                <a:effectLst/>
                <a:latin typeface="+mn-lt"/>
                <a:ea typeface="+mn-ea"/>
                <a:cs typeface="+mn-cs"/>
              </a:rPr>
              <a:t>анонимизации</a:t>
            </a:r>
            <a:r>
              <a:rPr lang="ru-RU" sz="1200" i="1" kern="1200" dirty="0" smtClean="0">
                <a:solidFill>
                  <a:schemeClr val="tx1"/>
                </a:solidFill>
                <a:effectLst/>
                <a:latin typeface="+mn-lt"/>
                <a:ea typeface="+mn-ea"/>
                <a:cs typeface="+mn-cs"/>
              </a:rPr>
              <a:t> запросов</a:t>
            </a:r>
            <a:r>
              <a:rPr lang="ru-RU" sz="1200" kern="1200" dirty="0" smtClean="0">
                <a:solidFill>
                  <a:schemeClr val="tx1"/>
                </a:solidFill>
                <a:effectLst/>
                <a:latin typeface="+mn-lt"/>
                <a:ea typeface="+mn-ea"/>
                <a:cs typeface="+mn-cs"/>
              </a:rPr>
              <a:t> - в этом случае веб-сервер получает </a:t>
            </a:r>
            <a:r>
              <a:rPr lang="ru-RU" sz="1200" kern="1200" dirty="0" err="1" smtClean="0">
                <a:solidFill>
                  <a:schemeClr val="tx1"/>
                </a:solidFill>
                <a:effectLst/>
                <a:latin typeface="+mn-lt"/>
                <a:ea typeface="+mn-ea"/>
                <a:cs typeface="+mn-cs"/>
              </a:rPr>
              <a:t>ip</a:t>
            </a:r>
            <a:r>
              <a:rPr lang="ru-RU" sz="1200" kern="1200" dirty="0" smtClean="0">
                <a:solidFill>
                  <a:schemeClr val="tx1"/>
                </a:solidFill>
                <a:effectLst/>
                <a:latin typeface="+mn-lt"/>
                <a:ea typeface="+mn-ea"/>
                <a:cs typeface="+mn-cs"/>
              </a:rPr>
              <a:t>-адрес прокси-сервера, а не реального клиента. В современных браузерах можно задать целый список прокси-серверов и переключаться между ними по мере необходимости (обычно такая возможность доступна через расширения или плагины браузера). </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69</a:t>
            </a:fld>
            <a:endParaRPr lang="en-US"/>
          </a:p>
        </p:txBody>
      </p:sp>
    </p:spTree>
    <p:extLst>
      <p:ext uri="{BB962C8B-B14F-4D97-AF65-F5344CB8AC3E}">
        <p14:creationId xmlns:p14="http://schemas.microsoft.com/office/powerpoint/2010/main" val="27461181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https://developer.mozilla.org/ru/docs/Learn/Server-side/First_steps/Client-Server_overview</a:t>
            </a: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70</a:t>
            </a:fld>
            <a:endParaRPr lang="en-US"/>
          </a:p>
        </p:txBody>
      </p:sp>
    </p:spTree>
    <p:extLst>
      <p:ext uri="{BB962C8B-B14F-4D97-AF65-F5344CB8AC3E}">
        <p14:creationId xmlns:p14="http://schemas.microsoft.com/office/powerpoint/2010/main" val="13148961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https://developer.mozilla.org/ru/docs/Web/HTTP/Status#client_error_responses</a:t>
            </a:r>
            <a:r>
              <a:rPr lang="ru-RU" dirty="0" smtClean="0"/>
              <a:t> </a:t>
            </a: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71</a:t>
            </a:fld>
            <a:endParaRPr lang="en-US"/>
          </a:p>
        </p:txBody>
      </p:sp>
    </p:spTree>
    <p:extLst>
      <p:ext uri="{BB962C8B-B14F-4D97-AF65-F5344CB8AC3E}">
        <p14:creationId xmlns:p14="http://schemas.microsoft.com/office/powerpoint/2010/main" val="30213092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1" kern="1200" dirty="0" smtClean="0">
                <a:solidFill>
                  <a:schemeClr val="tx1"/>
                </a:solidFill>
                <a:effectLst/>
                <a:latin typeface="+mn-lt"/>
                <a:ea typeface="+mn-ea"/>
                <a:cs typeface="+mn-cs"/>
              </a:rPr>
              <a:t>HTTP</a:t>
            </a:r>
            <a:r>
              <a:rPr lang="ru-RU" sz="1200" b="1" kern="1200" dirty="0" smtClean="0">
                <a:solidFill>
                  <a:schemeClr val="tx1"/>
                </a:solidFill>
                <a:effectLst/>
                <a:latin typeface="+mn-lt"/>
                <a:ea typeface="+mn-ea"/>
                <a:cs typeface="+mn-cs"/>
              </a:rPr>
              <a:t>-заголовки	</a:t>
            </a:r>
          </a:p>
          <a:p>
            <a:r>
              <a:rPr lang="ru-RU" sz="1200" b="1" kern="1200" dirty="0" smtClean="0">
                <a:solidFill>
                  <a:schemeClr val="tx1"/>
                </a:solidFill>
                <a:effectLst/>
                <a:latin typeface="+mn-lt"/>
                <a:ea typeface="+mn-ea"/>
                <a:cs typeface="+mn-cs"/>
              </a:rPr>
              <a:t>Заголовок HTTP</a:t>
            </a:r>
            <a:r>
              <a:rPr lang="ru-RU" sz="1200" kern="1200" dirty="0" smtClean="0">
                <a:solidFill>
                  <a:schemeClr val="tx1"/>
                </a:solidFill>
                <a:effectLst/>
                <a:latin typeface="+mn-lt"/>
                <a:ea typeface="+mn-ea"/>
                <a:cs typeface="+mn-cs"/>
              </a:rPr>
              <a:t> (</a:t>
            </a:r>
            <a:r>
              <a:rPr lang="ru-RU" sz="1200" i="1" kern="1200" dirty="0" smtClean="0">
                <a:solidFill>
                  <a:schemeClr val="tx1"/>
                </a:solidFill>
                <a:effectLst/>
                <a:latin typeface="+mn-lt"/>
                <a:ea typeface="+mn-ea"/>
                <a:cs typeface="+mn-cs"/>
              </a:rPr>
              <a:t>HTTP </a:t>
            </a:r>
            <a:r>
              <a:rPr lang="ru-RU" sz="1200" i="1" kern="1200" dirty="0" err="1" smtClean="0">
                <a:solidFill>
                  <a:schemeClr val="tx1"/>
                </a:solidFill>
                <a:effectLst/>
                <a:latin typeface="+mn-lt"/>
                <a:ea typeface="+mn-ea"/>
                <a:cs typeface="+mn-cs"/>
              </a:rPr>
              <a:t>Header</a:t>
            </a:r>
            <a:r>
              <a:rPr lang="ru-RU" sz="1200" kern="1200" dirty="0" smtClean="0">
                <a:solidFill>
                  <a:schemeClr val="tx1"/>
                </a:solidFill>
                <a:effectLst/>
                <a:latin typeface="+mn-lt"/>
                <a:ea typeface="+mn-ea"/>
                <a:cs typeface="+mn-cs"/>
              </a:rPr>
              <a:t>) — это строка в HTTP-сообщении, содержащая разделённую двоеточием пару вида «параметр-значение». Формат заголовка соответствует общему формату заголовков текстовых сетевых сообщений ARPA (</a:t>
            </a:r>
            <a:r>
              <a:rPr lang="ru-RU" sz="1200" u="sng" kern="1200" dirty="0" smtClean="0">
                <a:solidFill>
                  <a:schemeClr val="tx1"/>
                </a:solidFill>
                <a:effectLst/>
                <a:latin typeface="+mn-lt"/>
                <a:ea typeface="+mn-ea"/>
                <a:cs typeface="+mn-cs"/>
                <a:hlinkClick r:id="rId3"/>
              </a:rPr>
              <a:t>RFC 822</a:t>
            </a:r>
            <a:r>
              <a:rPr lang="ru-RU" sz="1200" kern="1200" dirty="0" smtClean="0">
                <a:solidFill>
                  <a:schemeClr val="tx1"/>
                </a:solidFill>
                <a:effectLst/>
                <a:latin typeface="+mn-lt"/>
                <a:ea typeface="+mn-ea"/>
                <a:cs typeface="+mn-cs"/>
              </a:rPr>
              <a:t>). Как правило, браузер и веб-сервер включают в сообщения более чем по одному заголовку. Заголовки должны отправляться раньше тела сообщения и отделяться от него хотя бы одной пустой строкой (CRLF).</a:t>
            </a:r>
          </a:p>
          <a:p>
            <a:r>
              <a:rPr lang="ru-RU" sz="1200" kern="1200" dirty="0" smtClean="0">
                <a:solidFill>
                  <a:schemeClr val="tx1"/>
                </a:solidFill>
                <a:effectLst/>
                <a:latin typeface="+mn-lt"/>
                <a:ea typeface="+mn-ea"/>
                <a:cs typeface="+mn-cs"/>
              </a:rPr>
              <a:t>Пробельные символы в начале и конце значения обрезаются. Последовательность нескольких пробельных символов внутри значения может восприниматься как один пробел. Регистр символов в названии и значении не имеет значения (если иное не предусмотрено форматом поля).</a:t>
            </a:r>
          </a:p>
          <a:p>
            <a:pPr lvl="0"/>
            <a:r>
              <a:rPr lang="ru-RU" sz="1200" b="0" kern="1200" dirty="0" smtClean="0">
                <a:solidFill>
                  <a:schemeClr val="tx1"/>
                </a:solidFill>
                <a:effectLst/>
                <a:latin typeface="+mn-lt"/>
                <a:ea typeface="+mn-ea"/>
                <a:cs typeface="+mn-cs"/>
              </a:rPr>
              <a:t>Таким образом, заголовки </a:t>
            </a:r>
            <a:r>
              <a:rPr lang="en-US" sz="1200" b="0" kern="1200" dirty="0" smtClean="0">
                <a:solidFill>
                  <a:schemeClr val="tx1"/>
                </a:solidFill>
                <a:effectLst/>
                <a:latin typeface="+mn-lt"/>
                <a:ea typeface="+mn-ea"/>
                <a:cs typeface="+mn-cs"/>
              </a:rPr>
              <a:t>HTTP </a:t>
            </a:r>
            <a:r>
              <a:rPr lang="ru-RU" sz="1200" b="0" kern="1200" dirty="0" smtClean="0">
                <a:solidFill>
                  <a:schemeClr val="tx1"/>
                </a:solidFill>
                <a:effectLst/>
                <a:latin typeface="+mn-lt"/>
                <a:ea typeface="+mn-ea"/>
                <a:cs typeface="+mn-cs"/>
              </a:rPr>
              <a:t>используются для настройки параметров передачи, описания тела сообщения (если оно есть) и прочих сведений</a:t>
            </a:r>
            <a:endParaRPr lang="ru-RU" sz="1200" b="1"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77</a:t>
            </a:fld>
            <a:endParaRPr lang="en-US"/>
          </a:p>
        </p:txBody>
      </p:sp>
    </p:spTree>
    <p:extLst>
      <p:ext uri="{BB962C8B-B14F-4D97-AF65-F5344CB8AC3E}">
        <p14:creationId xmlns:p14="http://schemas.microsoft.com/office/powerpoint/2010/main" val="8606129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Сущности</a:t>
            </a:r>
            <a:r>
              <a:rPr lang="ru-RU" sz="1200" kern="1200" dirty="0" smtClean="0">
                <a:solidFill>
                  <a:schemeClr val="tx1"/>
                </a:solidFill>
                <a:effectLst/>
                <a:latin typeface="+mn-lt"/>
                <a:ea typeface="+mn-ea"/>
                <a:cs typeface="+mn-cs"/>
              </a:rPr>
              <a:t> (</a:t>
            </a:r>
            <a:r>
              <a:rPr lang="ru-RU" sz="1200" i="1" kern="1200" dirty="0" err="1" smtClean="0">
                <a:solidFill>
                  <a:schemeClr val="tx1"/>
                </a:solidFill>
                <a:effectLst/>
                <a:latin typeface="+mn-lt"/>
                <a:ea typeface="+mn-ea"/>
                <a:cs typeface="+mn-cs"/>
              </a:rPr>
              <a:t>entity</a:t>
            </a:r>
            <a:r>
              <a:rPr lang="ru-RU" sz="1200" kern="1200" dirty="0" smtClean="0">
                <a:solidFill>
                  <a:schemeClr val="tx1"/>
                </a:solidFill>
                <a:effectLst/>
                <a:latin typeface="+mn-lt"/>
                <a:ea typeface="+mn-ea"/>
                <a:cs typeface="+mn-cs"/>
              </a:rPr>
              <a:t>, в переводах также встречается название "объект") — это полезная информация, передаваемая в запросе или ответе. Сущность состоит из метаинформации (заголовки) и непосредственно содержания (тело сообщения). </a:t>
            </a:r>
          </a:p>
          <a:p>
            <a:r>
              <a:rPr lang="ru-RU" sz="1200" kern="1200" dirty="0" smtClean="0">
                <a:solidFill>
                  <a:schemeClr val="tx1"/>
                </a:solidFill>
                <a:effectLst/>
                <a:latin typeface="+mn-lt"/>
                <a:ea typeface="+mn-ea"/>
                <a:cs typeface="+mn-cs"/>
              </a:rPr>
              <a:t>В отдельный класс заголовки сущности выделены, чтобы не путать их с заголовками запроса или заголовками ответа при передаче множественного содержимого (</a:t>
            </a:r>
            <a:r>
              <a:rPr lang="ru-RU" sz="1200" kern="1200" dirty="0" err="1" smtClean="0">
                <a:solidFill>
                  <a:schemeClr val="tx1"/>
                </a:solidFill>
                <a:effectLst/>
                <a:latin typeface="+mn-lt"/>
                <a:ea typeface="+mn-ea"/>
                <a:cs typeface="+mn-cs"/>
              </a:rPr>
              <a:t>multipart</a:t>
            </a:r>
            <a:r>
              <a:rPr lang="ru-RU" sz="1200" kern="1200" dirty="0" smtClean="0">
                <a:solidFill>
                  <a:schemeClr val="tx1"/>
                </a:solidFill>
                <a:effectLst/>
                <a:latin typeface="+mn-lt"/>
                <a:ea typeface="+mn-ea"/>
                <a:cs typeface="+mn-cs"/>
              </a:rPr>
              <a:t>/*). Заголовки запроса и ответа, как и основные заголовки, описывают всё сообщение в целом и размещаются только в начальном блоке заголовков, в то время как заголовки сущности характеризуют содержимое каждой части в отдельности, располагаясь непосредственно перед её телом. </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78</a:t>
            </a:fld>
            <a:endParaRPr lang="en-US"/>
          </a:p>
        </p:txBody>
      </p:sp>
    </p:spTree>
    <p:extLst>
      <p:ext uri="{BB962C8B-B14F-4D97-AF65-F5344CB8AC3E}">
        <p14:creationId xmlns:p14="http://schemas.microsoft.com/office/powerpoint/2010/main" val="23217921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1" kern="1200" dirty="0" smtClean="0">
                <a:solidFill>
                  <a:schemeClr val="tx1"/>
                </a:solidFill>
                <a:effectLst/>
                <a:latin typeface="+mn-lt"/>
                <a:ea typeface="+mn-ea"/>
                <a:cs typeface="+mn-cs"/>
              </a:rPr>
              <a:t>HTTP-</a:t>
            </a:r>
            <a:r>
              <a:rPr lang="ru-RU" sz="1200" b="1" kern="1200" dirty="0" smtClean="0">
                <a:solidFill>
                  <a:schemeClr val="tx1"/>
                </a:solidFill>
                <a:effectLst/>
                <a:latin typeface="+mn-lt"/>
                <a:ea typeface="+mn-ea"/>
                <a:cs typeface="+mn-cs"/>
              </a:rPr>
              <a:t>заголовки – примеры</a:t>
            </a:r>
          </a:p>
          <a:p>
            <a:r>
              <a:rPr lang="en-US" sz="1200" b="0" u="sng" kern="1200" dirty="0" smtClean="0">
                <a:solidFill>
                  <a:schemeClr val="tx1"/>
                </a:solidFill>
                <a:effectLst/>
                <a:latin typeface="+mn-lt"/>
                <a:ea typeface="+mn-ea"/>
                <a:cs typeface="+mn-cs"/>
              </a:rPr>
              <a:t>http</a:t>
            </a:r>
            <a:r>
              <a:rPr lang="ru-RU" sz="1200" b="0" u="sng" kern="1200" dirty="0" smtClean="0">
                <a:solidFill>
                  <a:schemeClr val="tx1"/>
                </a:solidFill>
                <a:effectLst/>
                <a:latin typeface="+mn-lt"/>
                <a:ea typeface="+mn-ea"/>
                <a:cs typeface="+mn-cs"/>
              </a:rPr>
              <a:t>://</a:t>
            </a:r>
            <a:r>
              <a:rPr lang="en-US" sz="1200" b="0" u="sng" kern="1200" dirty="0" err="1" smtClean="0">
                <a:solidFill>
                  <a:schemeClr val="tx1"/>
                </a:solidFill>
                <a:effectLst/>
                <a:latin typeface="+mn-lt"/>
                <a:ea typeface="+mn-ea"/>
                <a:cs typeface="+mn-cs"/>
              </a:rPr>
              <a:t>en</a:t>
            </a:r>
            <a:r>
              <a:rPr lang="ru-RU" sz="1200" b="0" u="sng" kern="1200" dirty="0" smtClean="0">
                <a:solidFill>
                  <a:schemeClr val="tx1"/>
                </a:solidFill>
                <a:effectLst/>
                <a:latin typeface="+mn-lt"/>
                <a:ea typeface="+mn-ea"/>
                <a:cs typeface="+mn-cs"/>
              </a:rPr>
              <a:t>.</a:t>
            </a:r>
            <a:r>
              <a:rPr lang="en-US" sz="1200" b="0" u="sng" kern="1200" dirty="0" err="1" smtClean="0">
                <a:solidFill>
                  <a:schemeClr val="tx1"/>
                </a:solidFill>
                <a:effectLst/>
                <a:latin typeface="+mn-lt"/>
                <a:ea typeface="+mn-ea"/>
                <a:cs typeface="+mn-cs"/>
              </a:rPr>
              <a:t>wikipedia</a:t>
            </a:r>
            <a:r>
              <a:rPr lang="ru-RU" sz="1200" b="0" u="sng" kern="1200" dirty="0" smtClean="0">
                <a:solidFill>
                  <a:schemeClr val="tx1"/>
                </a:solidFill>
                <a:effectLst/>
                <a:latin typeface="+mn-lt"/>
                <a:ea typeface="+mn-ea"/>
                <a:cs typeface="+mn-cs"/>
              </a:rPr>
              <a:t>.</a:t>
            </a:r>
            <a:r>
              <a:rPr lang="en-US" sz="1200" b="0" u="sng" kern="1200" dirty="0" smtClean="0">
                <a:solidFill>
                  <a:schemeClr val="tx1"/>
                </a:solidFill>
                <a:effectLst/>
                <a:latin typeface="+mn-lt"/>
                <a:ea typeface="+mn-ea"/>
                <a:cs typeface="+mn-cs"/>
              </a:rPr>
              <a:t>org</a:t>
            </a:r>
            <a:r>
              <a:rPr lang="ru-RU" sz="1200" b="0" u="sng" kern="1200" dirty="0" smtClean="0">
                <a:solidFill>
                  <a:schemeClr val="tx1"/>
                </a:solidFill>
                <a:effectLst/>
                <a:latin typeface="+mn-lt"/>
                <a:ea typeface="+mn-ea"/>
                <a:cs typeface="+mn-cs"/>
              </a:rPr>
              <a:t>/</a:t>
            </a:r>
            <a:r>
              <a:rPr lang="en-US" sz="1200" b="0" u="sng" kern="1200" dirty="0" smtClean="0">
                <a:solidFill>
                  <a:schemeClr val="tx1"/>
                </a:solidFill>
                <a:effectLst/>
                <a:latin typeface="+mn-lt"/>
                <a:ea typeface="+mn-ea"/>
                <a:cs typeface="+mn-cs"/>
              </a:rPr>
              <a:t>wiki</a:t>
            </a:r>
            <a:r>
              <a:rPr lang="ru-RU" sz="1200" b="0" u="sng" kern="1200" dirty="0" smtClean="0">
                <a:solidFill>
                  <a:schemeClr val="tx1"/>
                </a:solidFill>
                <a:effectLst/>
                <a:latin typeface="+mn-lt"/>
                <a:ea typeface="+mn-ea"/>
                <a:cs typeface="+mn-cs"/>
              </a:rPr>
              <a:t>/</a:t>
            </a:r>
            <a:r>
              <a:rPr lang="en-US" sz="1200" b="0" u="sng" kern="1200" dirty="0" smtClean="0">
                <a:solidFill>
                  <a:schemeClr val="tx1"/>
                </a:solidFill>
                <a:effectLst/>
                <a:latin typeface="+mn-lt"/>
                <a:ea typeface="+mn-ea"/>
                <a:cs typeface="+mn-cs"/>
              </a:rPr>
              <a:t>List</a:t>
            </a:r>
            <a:r>
              <a:rPr lang="ru-RU" sz="1200" b="0" u="sng" kern="1200" dirty="0" smtClean="0">
                <a:solidFill>
                  <a:schemeClr val="tx1"/>
                </a:solidFill>
                <a:effectLst/>
                <a:latin typeface="+mn-lt"/>
                <a:ea typeface="+mn-ea"/>
                <a:cs typeface="+mn-cs"/>
              </a:rPr>
              <a:t>_</a:t>
            </a:r>
            <a:r>
              <a:rPr lang="en-US" sz="1200" b="0" u="sng" kern="1200" dirty="0" smtClean="0">
                <a:solidFill>
                  <a:schemeClr val="tx1"/>
                </a:solidFill>
                <a:effectLst/>
                <a:latin typeface="+mn-lt"/>
                <a:ea typeface="+mn-ea"/>
                <a:cs typeface="+mn-cs"/>
              </a:rPr>
              <a:t>of</a:t>
            </a:r>
            <a:r>
              <a:rPr lang="ru-RU" sz="1200" b="0" u="sng" kern="1200" dirty="0" smtClean="0">
                <a:solidFill>
                  <a:schemeClr val="tx1"/>
                </a:solidFill>
                <a:effectLst/>
                <a:latin typeface="+mn-lt"/>
                <a:ea typeface="+mn-ea"/>
                <a:cs typeface="+mn-cs"/>
              </a:rPr>
              <a:t>_</a:t>
            </a:r>
            <a:r>
              <a:rPr lang="en-US" sz="1200" b="0" u="sng" kern="1200" dirty="0" smtClean="0">
                <a:solidFill>
                  <a:schemeClr val="tx1"/>
                </a:solidFill>
                <a:effectLst/>
                <a:latin typeface="+mn-lt"/>
                <a:ea typeface="+mn-ea"/>
                <a:cs typeface="+mn-cs"/>
              </a:rPr>
              <a:t>HTTP</a:t>
            </a:r>
            <a:r>
              <a:rPr lang="ru-RU" sz="1200" b="0" u="sng" kern="1200" dirty="0" smtClean="0">
                <a:solidFill>
                  <a:schemeClr val="tx1"/>
                </a:solidFill>
                <a:effectLst/>
                <a:latin typeface="+mn-lt"/>
                <a:ea typeface="+mn-ea"/>
                <a:cs typeface="+mn-cs"/>
              </a:rPr>
              <a:t>_</a:t>
            </a:r>
            <a:r>
              <a:rPr lang="en-US" sz="1200" b="0" u="sng" kern="1200" dirty="0" smtClean="0">
                <a:solidFill>
                  <a:schemeClr val="tx1"/>
                </a:solidFill>
                <a:effectLst/>
                <a:latin typeface="+mn-lt"/>
                <a:ea typeface="+mn-ea"/>
                <a:cs typeface="+mn-cs"/>
              </a:rPr>
              <a:t>header</a:t>
            </a:r>
            <a:r>
              <a:rPr lang="ru-RU" sz="1200" b="0" u="sng" kern="1200" dirty="0" smtClean="0">
                <a:solidFill>
                  <a:schemeClr val="tx1"/>
                </a:solidFill>
                <a:effectLst/>
                <a:latin typeface="+mn-lt"/>
                <a:ea typeface="+mn-ea"/>
                <a:cs typeface="+mn-cs"/>
              </a:rPr>
              <a:t>_</a:t>
            </a:r>
            <a:r>
              <a:rPr lang="en-US" sz="1200" b="0" u="sng" kern="1200" dirty="0" smtClean="0">
                <a:solidFill>
                  <a:schemeClr val="tx1"/>
                </a:solidFill>
                <a:effectLst/>
                <a:latin typeface="+mn-lt"/>
                <a:ea typeface="+mn-ea"/>
                <a:cs typeface="+mn-cs"/>
              </a:rPr>
              <a:t>fields</a:t>
            </a:r>
            <a:endParaRPr lang="ru-RU" sz="1200" b="1"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Host</a:t>
            </a:r>
            <a:r>
              <a:rPr lang="ru-RU"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en</a:t>
            </a:r>
            <a:r>
              <a:rPr lang="ru-RU" sz="1200" b="0" kern="1200" dirty="0" smtClean="0">
                <a:solidFill>
                  <a:schemeClr val="tx1"/>
                </a:solidFill>
                <a:effectLst/>
                <a:latin typeface="+mn-lt"/>
                <a:ea typeface="+mn-ea"/>
                <a:cs typeface="+mn-cs"/>
              </a:rPr>
              <a:t>.</a:t>
            </a:r>
            <a:r>
              <a:rPr lang="en-US" sz="1200" b="0" kern="1200" dirty="0" err="1" smtClean="0">
                <a:solidFill>
                  <a:schemeClr val="tx1"/>
                </a:solidFill>
                <a:effectLst/>
                <a:latin typeface="+mn-lt"/>
                <a:ea typeface="+mn-ea"/>
                <a:cs typeface="+mn-cs"/>
              </a:rPr>
              <a:t>wikipedia</a:t>
            </a:r>
            <a:r>
              <a:rPr lang="ru-RU" sz="1200" b="0" kern="1200" dirty="0" smtClean="0">
                <a:solidFill>
                  <a:schemeClr val="tx1"/>
                </a:solidFill>
                <a:effectLst/>
                <a:latin typeface="+mn-lt"/>
                <a:ea typeface="+mn-ea"/>
                <a:cs typeface="+mn-cs"/>
              </a:rPr>
              <a:t>.</a:t>
            </a:r>
            <a:r>
              <a:rPr lang="en-US" sz="1200" b="0" kern="1200" dirty="0" smtClean="0">
                <a:solidFill>
                  <a:schemeClr val="tx1"/>
                </a:solidFill>
                <a:effectLst/>
                <a:latin typeface="+mn-lt"/>
                <a:ea typeface="+mn-ea"/>
                <a:cs typeface="+mn-cs"/>
              </a:rPr>
              <a:t>org</a:t>
            </a:r>
            <a:r>
              <a:rPr lang="ru-RU" sz="1200" b="0" kern="1200" dirty="0" smtClean="0">
                <a:solidFill>
                  <a:schemeClr val="tx1"/>
                </a:solidFill>
                <a:effectLst/>
                <a:latin typeface="+mn-lt"/>
                <a:ea typeface="+mn-ea"/>
                <a:cs typeface="+mn-cs"/>
              </a:rPr>
              <a:t>      </a:t>
            </a:r>
            <a:r>
              <a:rPr lang="ru-RU" sz="1200" b="0" i="1" kern="1200" dirty="0" smtClean="0">
                <a:solidFill>
                  <a:schemeClr val="tx1"/>
                </a:solidFill>
                <a:effectLst/>
                <a:latin typeface="+mn-lt"/>
                <a:ea typeface="+mn-ea"/>
                <a:cs typeface="+mn-cs"/>
              </a:rPr>
              <a:t>// Имя/сетевой адрес [и порт] сервера. Если порт не указан, используется 80.</a:t>
            </a:r>
            <a:endParaRPr lang="ru-RU" sz="1200" b="1"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Accept</a:t>
            </a:r>
            <a:r>
              <a:rPr lang="ru-RU" sz="1200" b="0" kern="1200" dirty="0" smtClean="0">
                <a:solidFill>
                  <a:schemeClr val="tx1"/>
                </a:solidFill>
                <a:effectLst/>
                <a:latin typeface="+mn-lt"/>
                <a:ea typeface="+mn-ea"/>
                <a:cs typeface="+mn-cs"/>
              </a:rPr>
              <a:t>-</a:t>
            </a:r>
            <a:r>
              <a:rPr lang="en-US" sz="1200" b="0" kern="1200" dirty="0" smtClean="0">
                <a:solidFill>
                  <a:schemeClr val="tx1"/>
                </a:solidFill>
                <a:effectLst/>
                <a:latin typeface="+mn-lt"/>
                <a:ea typeface="+mn-ea"/>
                <a:cs typeface="+mn-cs"/>
              </a:rPr>
              <a:t>Language</a:t>
            </a:r>
            <a:r>
              <a:rPr lang="ru-RU"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en</a:t>
            </a:r>
            <a:r>
              <a:rPr lang="ru-RU" sz="1200" b="0" kern="1200" dirty="0" smtClean="0">
                <a:solidFill>
                  <a:schemeClr val="tx1"/>
                </a:solidFill>
                <a:effectLst/>
                <a:latin typeface="+mn-lt"/>
                <a:ea typeface="+mn-ea"/>
                <a:cs typeface="+mn-cs"/>
              </a:rPr>
              <a:t>-</a:t>
            </a:r>
            <a:r>
              <a:rPr lang="en-US" sz="1200" b="0" kern="1200" dirty="0" smtClean="0">
                <a:solidFill>
                  <a:schemeClr val="tx1"/>
                </a:solidFill>
                <a:effectLst/>
                <a:latin typeface="+mn-lt"/>
                <a:ea typeface="+mn-ea"/>
                <a:cs typeface="+mn-cs"/>
              </a:rPr>
              <a:t>US </a:t>
            </a:r>
            <a:r>
              <a:rPr lang="ru-RU" sz="1200" b="0" i="1" kern="1200" dirty="0" smtClean="0">
                <a:solidFill>
                  <a:schemeClr val="tx1"/>
                </a:solidFill>
                <a:effectLst/>
                <a:latin typeface="+mn-lt"/>
                <a:ea typeface="+mn-ea"/>
                <a:cs typeface="+mn-cs"/>
              </a:rPr>
              <a:t>//Применимые языки. Используется для согласования передачи.</a:t>
            </a:r>
            <a:endParaRPr lang="ru-RU" sz="1200" b="1"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User</a:t>
            </a:r>
            <a:r>
              <a:rPr lang="ru-RU" sz="1200" b="0" kern="1200" dirty="0" smtClean="0">
                <a:solidFill>
                  <a:schemeClr val="tx1"/>
                </a:solidFill>
                <a:effectLst/>
                <a:latin typeface="+mn-lt"/>
                <a:ea typeface="+mn-ea"/>
                <a:cs typeface="+mn-cs"/>
              </a:rPr>
              <a:t>-</a:t>
            </a:r>
            <a:r>
              <a:rPr lang="en-US" sz="1200" b="0" kern="1200" dirty="0" smtClean="0">
                <a:solidFill>
                  <a:schemeClr val="tx1"/>
                </a:solidFill>
                <a:effectLst/>
                <a:latin typeface="+mn-lt"/>
                <a:ea typeface="+mn-ea"/>
                <a:cs typeface="+mn-cs"/>
              </a:rPr>
              <a:t>Agent</a:t>
            </a:r>
            <a:r>
              <a:rPr lang="ru-RU" sz="1200" b="0" kern="120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Mozilla</a:t>
            </a:r>
            <a:r>
              <a:rPr lang="ru-RU" sz="1200" b="0" kern="1200" dirty="0" smtClean="0">
                <a:solidFill>
                  <a:schemeClr val="tx1"/>
                </a:solidFill>
                <a:effectLst/>
                <a:latin typeface="+mn-lt"/>
                <a:ea typeface="+mn-ea"/>
                <a:cs typeface="+mn-cs"/>
              </a:rPr>
              <a:t>/5.0  </a:t>
            </a:r>
            <a:r>
              <a:rPr lang="ru-RU" sz="1200" b="0" i="1" kern="1200" dirty="0" smtClean="0">
                <a:solidFill>
                  <a:schemeClr val="tx1"/>
                </a:solidFill>
                <a:effectLst/>
                <a:latin typeface="+mn-lt"/>
                <a:ea typeface="+mn-ea"/>
                <a:cs typeface="+mn-cs"/>
              </a:rPr>
              <a:t>// Информация о пользовательском агенте (клиенте)</a:t>
            </a:r>
            <a:endParaRPr lang="ru-RU" sz="1200" b="1"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Content</a:t>
            </a:r>
            <a:r>
              <a:rPr lang="ru-RU" sz="1200" b="0" kern="1200" dirty="0" smtClean="0">
                <a:solidFill>
                  <a:schemeClr val="tx1"/>
                </a:solidFill>
                <a:effectLst/>
                <a:latin typeface="+mn-lt"/>
                <a:ea typeface="+mn-ea"/>
                <a:cs typeface="+mn-cs"/>
              </a:rPr>
              <a:t>-</a:t>
            </a:r>
            <a:r>
              <a:rPr lang="en-US" sz="1200" b="0" kern="1200" dirty="0" smtClean="0">
                <a:solidFill>
                  <a:schemeClr val="tx1"/>
                </a:solidFill>
                <a:effectLst/>
                <a:latin typeface="+mn-lt"/>
                <a:ea typeface="+mn-ea"/>
                <a:cs typeface="+mn-cs"/>
              </a:rPr>
              <a:t>Length</a:t>
            </a:r>
            <a:r>
              <a:rPr lang="ru-RU" sz="1200" b="0" kern="1200" dirty="0" smtClean="0">
                <a:solidFill>
                  <a:schemeClr val="tx1"/>
                </a:solidFill>
                <a:effectLst/>
                <a:latin typeface="+mn-lt"/>
                <a:ea typeface="+mn-ea"/>
                <a:cs typeface="+mn-cs"/>
              </a:rPr>
              <a:t>: 348 </a:t>
            </a:r>
            <a:r>
              <a:rPr lang="ru-RU" sz="1200" b="0" i="1" kern="1200" dirty="0" smtClean="0">
                <a:solidFill>
                  <a:schemeClr val="tx1"/>
                </a:solidFill>
                <a:effectLst/>
                <a:latin typeface="+mn-lt"/>
                <a:ea typeface="+mn-ea"/>
                <a:cs typeface="+mn-cs"/>
              </a:rPr>
              <a:t>// Размер тела сообщения (в октетах)</a:t>
            </a:r>
            <a:endParaRPr lang="ru-RU" sz="1200" b="1"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Content</a:t>
            </a:r>
            <a:r>
              <a:rPr lang="ru-RU" sz="1200" b="0" kern="1200" dirty="0" smtClean="0">
                <a:solidFill>
                  <a:schemeClr val="tx1"/>
                </a:solidFill>
                <a:effectLst/>
                <a:latin typeface="+mn-lt"/>
                <a:ea typeface="+mn-ea"/>
                <a:cs typeface="+mn-cs"/>
              </a:rPr>
              <a:t>-</a:t>
            </a:r>
            <a:r>
              <a:rPr lang="en-US" sz="1200" b="0" kern="1200" dirty="0" smtClean="0">
                <a:solidFill>
                  <a:schemeClr val="tx1"/>
                </a:solidFill>
                <a:effectLst/>
                <a:latin typeface="+mn-lt"/>
                <a:ea typeface="+mn-ea"/>
                <a:cs typeface="+mn-cs"/>
              </a:rPr>
              <a:t>Type</a:t>
            </a:r>
            <a:r>
              <a:rPr lang="ru-RU" sz="1200" b="0" kern="120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text</a:t>
            </a:r>
            <a:r>
              <a:rPr lang="ru-RU" sz="1200" b="0" kern="1200" dirty="0" smtClean="0">
                <a:solidFill>
                  <a:schemeClr val="tx1"/>
                </a:solidFill>
                <a:effectLst/>
                <a:latin typeface="+mn-lt"/>
                <a:ea typeface="+mn-ea"/>
                <a:cs typeface="+mn-cs"/>
              </a:rPr>
              <a:t>/</a:t>
            </a:r>
            <a:r>
              <a:rPr lang="en-US" sz="1200" b="0" kern="1200" dirty="0" smtClean="0">
                <a:solidFill>
                  <a:schemeClr val="tx1"/>
                </a:solidFill>
                <a:effectLst/>
                <a:latin typeface="+mn-lt"/>
                <a:ea typeface="+mn-ea"/>
                <a:cs typeface="+mn-cs"/>
              </a:rPr>
              <a:t>html</a:t>
            </a:r>
            <a:r>
              <a:rPr lang="ru-RU" sz="1200" b="0" kern="120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charset</a:t>
            </a:r>
            <a:r>
              <a:rPr lang="ru-RU" sz="1200" b="0" kern="1200" dirty="0" smtClean="0">
                <a:solidFill>
                  <a:schemeClr val="tx1"/>
                </a:solidFill>
                <a:effectLst/>
                <a:latin typeface="+mn-lt"/>
                <a:ea typeface="+mn-ea"/>
                <a:cs typeface="+mn-cs"/>
              </a:rPr>
              <a:t>=</a:t>
            </a:r>
            <a:r>
              <a:rPr lang="en-US" sz="1200" b="0" kern="1200" dirty="0" err="1" smtClean="0">
                <a:solidFill>
                  <a:schemeClr val="tx1"/>
                </a:solidFill>
                <a:effectLst/>
                <a:latin typeface="+mn-lt"/>
                <a:ea typeface="+mn-ea"/>
                <a:cs typeface="+mn-cs"/>
              </a:rPr>
              <a:t>utf</a:t>
            </a:r>
            <a:r>
              <a:rPr lang="ru-RU" sz="1200" b="0" kern="1200" dirty="0" smtClean="0">
                <a:solidFill>
                  <a:schemeClr val="tx1"/>
                </a:solidFill>
                <a:effectLst/>
                <a:latin typeface="+mn-lt"/>
                <a:ea typeface="+mn-ea"/>
                <a:cs typeface="+mn-cs"/>
              </a:rPr>
              <a:t>-</a:t>
            </a:r>
            <a:r>
              <a:rPr lang="ru-RU" sz="1200" b="0" i="1" kern="1200" dirty="0" smtClean="0">
                <a:solidFill>
                  <a:schemeClr val="tx1"/>
                </a:solidFill>
                <a:effectLst/>
                <a:latin typeface="+mn-lt"/>
                <a:ea typeface="+mn-ea"/>
                <a:cs typeface="+mn-cs"/>
              </a:rPr>
              <a:t>8  // Указывает тип содержимого (</a:t>
            </a:r>
            <a:r>
              <a:rPr lang="ru-RU" sz="1200" b="0" i="1" kern="1200" dirty="0" err="1" smtClean="0">
                <a:solidFill>
                  <a:schemeClr val="tx1"/>
                </a:solidFill>
                <a:effectLst/>
                <a:latin typeface="+mn-lt"/>
                <a:ea typeface="+mn-ea"/>
                <a:cs typeface="+mn-cs"/>
              </a:rPr>
              <a:t>mime-type</a:t>
            </a:r>
            <a:r>
              <a:rPr lang="ru-RU" sz="1200" b="0" i="1" kern="1200" dirty="0" smtClean="0">
                <a:solidFill>
                  <a:schemeClr val="tx1"/>
                </a:solidFill>
                <a:effectLst/>
                <a:latin typeface="+mn-lt"/>
                <a:ea typeface="+mn-ea"/>
                <a:cs typeface="+mn-cs"/>
              </a:rPr>
              <a:t>, например </a:t>
            </a:r>
            <a:r>
              <a:rPr lang="ru-RU" sz="1200" b="0" i="1" kern="1200" dirty="0" err="1" smtClean="0">
                <a:solidFill>
                  <a:schemeClr val="tx1"/>
                </a:solidFill>
                <a:effectLst/>
                <a:latin typeface="+mn-lt"/>
                <a:ea typeface="+mn-ea"/>
                <a:cs typeface="+mn-cs"/>
              </a:rPr>
              <a:t>text</a:t>
            </a:r>
            <a:r>
              <a:rPr lang="ru-RU" sz="1200" b="0" i="1" kern="1200" dirty="0" smtClean="0">
                <a:solidFill>
                  <a:schemeClr val="tx1"/>
                </a:solidFill>
                <a:effectLst/>
                <a:latin typeface="+mn-lt"/>
                <a:ea typeface="+mn-ea"/>
                <a:cs typeface="+mn-cs"/>
              </a:rPr>
              <a:t>/</a:t>
            </a:r>
            <a:r>
              <a:rPr lang="ru-RU" sz="1200" b="0" i="1" kern="1200" dirty="0" err="1" smtClean="0">
                <a:solidFill>
                  <a:schemeClr val="tx1"/>
                </a:solidFill>
                <a:effectLst/>
                <a:latin typeface="+mn-lt"/>
                <a:ea typeface="+mn-ea"/>
                <a:cs typeface="+mn-cs"/>
              </a:rPr>
              <a:t>html</a:t>
            </a:r>
            <a:r>
              <a:rPr lang="ru-RU" sz="1200" b="0" i="1" kern="1200" dirty="0" smtClean="0">
                <a:solidFill>
                  <a:schemeClr val="tx1"/>
                </a:solidFill>
                <a:effectLst/>
                <a:latin typeface="+mn-lt"/>
                <a:ea typeface="+mn-ea"/>
                <a:cs typeface="+mn-cs"/>
              </a:rPr>
              <a:t>).Часто включает указание на таблицу символов </a:t>
            </a:r>
            <a:r>
              <a:rPr lang="ru-RU" sz="1200" b="0" i="1" kern="1200" dirty="0" err="1" smtClean="0">
                <a:solidFill>
                  <a:schemeClr val="tx1"/>
                </a:solidFill>
                <a:effectLst/>
                <a:latin typeface="+mn-lt"/>
                <a:ea typeface="+mn-ea"/>
                <a:cs typeface="+mn-cs"/>
              </a:rPr>
              <a:t>локали</a:t>
            </a:r>
            <a:r>
              <a:rPr lang="ru-RU" sz="1200" b="0" i="1" kern="1200" dirty="0" smtClean="0">
                <a:solidFill>
                  <a:schemeClr val="tx1"/>
                </a:solidFill>
                <a:effectLst/>
                <a:latin typeface="+mn-lt"/>
                <a:ea typeface="+mn-ea"/>
                <a:cs typeface="+mn-cs"/>
              </a:rPr>
              <a:t> (</a:t>
            </a:r>
            <a:r>
              <a:rPr lang="ru-RU" sz="1200" b="0" i="1" kern="1200" dirty="0" err="1" smtClean="0">
                <a:solidFill>
                  <a:schemeClr val="tx1"/>
                </a:solidFill>
                <a:effectLst/>
                <a:latin typeface="+mn-lt"/>
                <a:ea typeface="+mn-ea"/>
                <a:cs typeface="+mn-cs"/>
              </a:rPr>
              <a:t>charset</a:t>
            </a:r>
            <a:r>
              <a:rPr lang="ru-RU" sz="1200" b="0" i="1" kern="1200" dirty="0" smtClean="0">
                <a:solidFill>
                  <a:schemeClr val="tx1"/>
                </a:solidFill>
                <a:effectLst/>
                <a:latin typeface="+mn-lt"/>
                <a:ea typeface="+mn-ea"/>
                <a:cs typeface="+mn-cs"/>
              </a:rPr>
              <a:t>)</a:t>
            </a:r>
            <a:endParaRPr lang="ru-RU" sz="1200" b="1"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79</a:t>
            </a:fld>
            <a:endParaRPr lang="en-US"/>
          </a:p>
        </p:txBody>
      </p:sp>
    </p:spTree>
    <p:extLst>
      <p:ext uri="{BB962C8B-B14F-4D97-AF65-F5344CB8AC3E}">
        <p14:creationId xmlns:p14="http://schemas.microsoft.com/office/powerpoint/2010/main" val="2156680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Опишем кратко процесс передачи информации в компьютерных сетях, опираясь на модель OSI (рис. 1).</a:t>
            </a:r>
          </a:p>
          <a:p>
            <a:r>
              <a:rPr lang="ru-RU" sz="1200" kern="1200" dirty="0" smtClean="0">
                <a:solidFill>
                  <a:schemeClr val="tx1"/>
                </a:solidFill>
                <a:effectLst/>
                <a:latin typeface="+mn-lt"/>
                <a:ea typeface="+mn-ea"/>
                <a:cs typeface="+mn-cs"/>
              </a:rPr>
              <a:t>Уровни 1-2 − это, в основном, коммуникационное оборудование и их драйверы. Уровень 3 представлен маршрутизаторами и сетевым программным обеспечением. Уровни 4-7 − различные сетевые программы.</a:t>
            </a:r>
          </a:p>
          <a:p>
            <a:r>
              <a:rPr lang="ru-RU" sz="1200" kern="1200" dirty="0" smtClean="0">
                <a:solidFill>
                  <a:schemeClr val="tx1"/>
                </a:solidFill>
                <a:effectLst/>
                <a:latin typeface="+mn-lt"/>
                <a:ea typeface="+mn-ea"/>
                <a:cs typeface="+mn-cs"/>
              </a:rPr>
              <a:t>При появлении в Вычислительной системе 1 (ВС1) необходимости передачи информации по сети для Вычислительной системы 2 (ВС2) сетевая программа в ВС1 автоматически передает ее вниз по уровням, начиная с прикладного. Формат данных, правила их преобразования при переходе между двумя соседними уровнями называются </a:t>
            </a:r>
            <a:r>
              <a:rPr lang="ru-RU" sz="1200" b="1" kern="1200" dirty="0" smtClean="0">
                <a:solidFill>
                  <a:schemeClr val="tx1"/>
                </a:solidFill>
                <a:effectLst/>
                <a:latin typeface="+mn-lt"/>
                <a:ea typeface="+mn-ea"/>
                <a:cs typeface="+mn-cs"/>
              </a:rPr>
              <a:t>интерфейсом</a:t>
            </a:r>
            <a:r>
              <a:rPr lang="ru-RU" sz="1200" kern="1200" dirty="0" smtClean="0">
                <a:solidFill>
                  <a:schemeClr val="tx1"/>
                </a:solidFill>
                <a:effectLst/>
                <a:latin typeface="+mn-lt"/>
                <a:ea typeface="+mn-ea"/>
                <a:cs typeface="+mn-cs"/>
              </a:rPr>
              <a:t>.</a:t>
            </a:r>
          </a:p>
          <a:p>
            <a:r>
              <a:rPr lang="ru-RU" sz="1200" kern="1200" dirty="0" smtClean="0">
                <a:solidFill>
                  <a:schemeClr val="tx1"/>
                </a:solidFill>
                <a:effectLst/>
                <a:latin typeface="+mn-lt"/>
                <a:ea typeface="+mn-ea"/>
                <a:cs typeface="+mn-cs"/>
              </a:rPr>
              <a:t>При переходе на представительский уровень сообщение преобразуется другой служебной программой. К нему добавляется различная служебная информация в виде заголовков и иногда </a:t>
            </a:r>
            <a:r>
              <a:rPr lang="ru-RU" sz="1200" kern="1200" dirty="0" err="1" smtClean="0">
                <a:solidFill>
                  <a:schemeClr val="tx1"/>
                </a:solidFill>
                <a:effectLst/>
                <a:latin typeface="+mn-lt"/>
                <a:ea typeface="+mn-ea"/>
                <a:cs typeface="+mn-cs"/>
              </a:rPr>
              <a:t>концевиков</a:t>
            </a:r>
            <a:r>
              <a:rPr lang="ru-RU" sz="1200" kern="1200" dirty="0" smtClean="0">
                <a:solidFill>
                  <a:schemeClr val="tx1"/>
                </a:solidFill>
                <a:effectLst/>
                <a:latin typeface="+mn-lt"/>
                <a:ea typeface="+mn-ea"/>
                <a:cs typeface="+mn-cs"/>
              </a:rPr>
              <a:t>, содержащих, в числе прочего, информацию для контроля правильности доставки. Сообщение также может различным образом кодироваться. Затем сообщение передается программе сеансового уровня, на котором также происходит вложение сообщения в «конверт» из заголовка и </a:t>
            </a:r>
            <a:r>
              <a:rPr lang="ru-RU" sz="1200" kern="1200" dirty="0" err="1" smtClean="0">
                <a:solidFill>
                  <a:schemeClr val="tx1"/>
                </a:solidFill>
                <a:effectLst/>
                <a:latin typeface="+mn-lt"/>
                <a:ea typeface="+mn-ea"/>
                <a:cs typeface="+mn-cs"/>
              </a:rPr>
              <a:t>концевика</a:t>
            </a:r>
            <a:r>
              <a:rPr lang="ru-RU" sz="1200" kern="1200" dirty="0" smtClean="0">
                <a:solidFill>
                  <a:schemeClr val="tx1"/>
                </a:solidFill>
                <a:effectLst/>
                <a:latin typeface="+mn-lt"/>
                <a:ea typeface="+mn-ea"/>
                <a:cs typeface="+mn-cs"/>
              </a:rPr>
              <a:t>. Такой процесс вложения называется </a:t>
            </a:r>
            <a:r>
              <a:rPr lang="ru-RU" sz="1200" b="1" kern="1200" dirty="0" smtClean="0">
                <a:solidFill>
                  <a:schemeClr val="tx1"/>
                </a:solidFill>
                <a:effectLst/>
                <a:latin typeface="+mn-lt"/>
                <a:ea typeface="+mn-ea"/>
                <a:cs typeface="+mn-cs"/>
              </a:rPr>
              <a:t>инкапсуляцией</a:t>
            </a:r>
            <a:r>
              <a:rPr lang="ru-RU" sz="1200" kern="1200" dirty="0" smtClean="0">
                <a:solidFill>
                  <a:schemeClr val="tx1"/>
                </a:solidFill>
                <a:effectLst/>
                <a:latin typeface="+mn-lt"/>
                <a:ea typeface="+mn-ea"/>
                <a:cs typeface="+mn-cs"/>
              </a:rPr>
              <a:t> сетевых блоков данных.</a:t>
            </a:r>
          </a:p>
          <a:p>
            <a:r>
              <a:rPr lang="ru-RU" sz="1200" kern="1200" dirty="0" smtClean="0">
                <a:solidFill>
                  <a:schemeClr val="tx1"/>
                </a:solidFill>
                <a:effectLst/>
                <a:latin typeface="+mn-lt"/>
                <a:ea typeface="+mn-ea"/>
                <a:cs typeface="+mn-cs"/>
              </a:rPr>
              <a:t>То же происходит на транспортном и сетевом уровнях. Здесь для эффективной передачи по сети сообщение может быть разбито на более мелкие блоки − </a:t>
            </a:r>
            <a:r>
              <a:rPr lang="ru-RU" sz="1200" b="1" kern="1200" dirty="0" smtClean="0">
                <a:solidFill>
                  <a:schemeClr val="tx1"/>
                </a:solidFill>
                <a:effectLst/>
                <a:latin typeface="+mn-lt"/>
                <a:ea typeface="+mn-ea"/>
                <a:cs typeface="+mn-cs"/>
              </a:rPr>
              <a:t>пакеты</a:t>
            </a:r>
            <a:r>
              <a:rPr lang="ru-RU" sz="1200" kern="1200" dirty="0" smtClean="0">
                <a:solidFill>
                  <a:schemeClr val="tx1"/>
                </a:solidFill>
                <a:effectLst/>
                <a:latin typeface="+mn-lt"/>
                <a:ea typeface="+mn-ea"/>
                <a:cs typeface="+mn-cs"/>
              </a:rPr>
              <a:t>. В заголовки пакетов, в числе прочего, включается такая важнейшая для доставки информация, как адрес узла назначения − какой станции нужно доставить пакет.</a:t>
            </a:r>
          </a:p>
          <a:p>
            <a:r>
              <a:rPr lang="ru-RU" sz="1200" kern="1200" dirty="0" smtClean="0">
                <a:solidFill>
                  <a:schemeClr val="tx1"/>
                </a:solidFill>
                <a:effectLst/>
                <a:latin typeface="+mn-lt"/>
                <a:ea typeface="+mn-ea"/>
                <a:cs typeface="+mn-cs"/>
              </a:rPr>
              <a:t>На канальном уровне блоки данных имеют название </a:t>
            </a:r>
            <a:r>
              <a:rPr lang="ru-RU" sz="1200" b="1" kern="1200" dirty="0" smtClean="0">
                <a:solidFill>
                  <a:schemeClr val="tx1"/>
                </a:solidFill>
                <a:effectLst/>
                <a:latin typeface="+mn-lt"/>
                <a:ea typeface="+mn-ea"/>
                <a:cs typeface="+mn-cs"/>
              </a:rPr>
              <a:t>кадры</a:t>
            </a:r>
            <a:r>
              <a:rPr lang="ru-RU" sz="1200" kern="1200" dirty="0" smtClean="0">
                <a:solidFill>
                  <a:schemeClr val="tx1"/>
                </a:solidFill>
                <a:effectLst/>
                <a:latin typeface="+mn-lt"/>
                <a:ea typeface="+mn-ea"/>
                <a:cs typeface="+mn-cs"/>
              </a:rPr>
              <a:t>. На физическом уровне информация кодируется в электромагнитные </a:t>
            </a:r>
            <a:r>
              <a:rPr lang="ru-RU" sz="1200" b="1" kern="1200" dirty="0" smtClean="0">
                <a:solidFill>
                  <a:schemeClr val="tx1"/>
                </a:solidFill>
                <a:effectLst/>
                <a:latin typeface="+mn-lt"/>
                <a:ea typeface="+mn-ea"/>
                <a:cs typeface="+mn-cs"/>
              </a:rPr>
              <a:t>сигналы</a:t>
            </a:r>
            <a:r>
              <a:rPr lang="ru-RU" sz="1200" kern="1200" dirty="0" smtClean="0">
                <a:solidFill>
                  <a:schemeClr val="tx1"/>
                </a:solidFill>
                <a:effectLst/>
                <a:latin typeface="+mn-lt"/>
                <a:ea typeface="+mn-ea"/>
                <a:cs typeface="+mn-cs"/>
              </a:rPr>
              <a:t>, которые передаются по линиям связи. При приеме сигнала в ВС2 происходит обратное прохождение информации по уровням от 1 до 7. Программы и аппаратура ВС2 преобразуют информацию согласно установленным правилам. После прикладного уровня сообщение приобретает вид, пригодный для использования программами или пользователем.</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6</a:t>
            </a:fld>
            <a:endParaRPr lang="en-US"/>
          </a:p>
        </p:txBody>
      </p:sp>
    </p:spTree>
    <p:extLst>
      <p:ext uri="{BB962C8B-B14F-4D97-AF65-F5344CB8AC3E}">
        <p14:creationId xmlns:p14="http://schemas.microsoft.com/office/powerpoint/2010/main" val="31566365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Заголовки ответа (пример)</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Connection</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keep-alive</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постоянно-поддерживающее соединение</a:t>
            </a:r>
          </a:p>
          <a:p>
            <a:r>
              <a:rPr lang="ru-RU" sz="1200" kern="1200" dirty="0" err="1" smtClean="0">
                <a:solidFill>
                  <a:schemeClr val="tx1"/>
                </a:solidFill>
                <a:effectLst/>
                <a:latin typeface="+mn-lt"/>
                <a:ea typeface="+mn-ea"/>
                <a:cs typeface="+mn-cs"/>
              </a:rPr>
              <a:t>Content-Length</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5707</a:t>
            </a:r>
          </a:p>
          <a:p>
            <a:r>
              <a:rPr lang="ru-RU" sz="1200" kern="1200" dirty="0" smtClean="0">
                <a:solidFill>
                  <a:schemeClr val="tx1"/>
                </a:solidFill>
                <a:effectLst/>
                <a:latin typeface="+mn-lt"/>
                <a:ea typeface="+mn-ea"/>
                <a:cs typeface="+mn-cs"/>
              </a:rPr>
              <a:t>сколько байт пришло от сервера</a:t>
            </a:r>
          </a:p>
          <a:p>
            <a:r>
              <a:rPr lang="ru-RU" sz="1200" kern="1200" dirty="0" err="1" smtClean="0">
                <a:solidFill>
                  <a:schemeClr val="tx1"/>
                </a:solidFill>
                <a:effectLst/>
                <a:latin typeface="+mn-lt"/>
                <a:ea typeface="+mn-ea"/>
                <a:cs typeface="+mn-cs"/>
              </a:rPr>
              <a:t>Content-Type</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text</a:t>
            </a:r>
            <a:r>
              <a:rPr lang="ru-RU" sz="1200" kern="1200" dirty="0" smtClean="0">
                <a:solidFill>
                  <a:schemeClr val="tx1"/>
                </a:solidFill>
                <a:effectLst/>
                <a:latin typeface="+mn-lt"/>
                <a:ea typeface="+mn-ea"/>
                <a:cs typeface="+mn-cs"/>
              </a:rPr>
              <a:t>/</a:t>
            </a:r>
            <a:r>
              <a:rPr lang="ru-RU" sz="1200" kern="1200" dirty="0" err="1" smtClean="0">
                <a:solidFill>
                  <a:schemeClr val="tx1"/>
                </a:solidFill>
                <a:effectLst/>
                <a:latin typeface="+mn-lt"/>
                <a:ea typeface="+mn-ea"/>
                <a:cs typeface="+mn-cs"/>
              </a:rPr>
              <a:t>html</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charset</a:t>
            </a:r>
            <a:r>
              <a:rPr lang="ru-RU" sz="1200" kern="1200" dirty="0" smtClean="0">
                <a:solidFill>
                  <a:schemeClr val="tx1"/>
                </a:solidFill>
                <a:effectLst/>
                <a:latin typeface="+mn-lt"/>
                <a:ea typeface="+mn-ea"/>
                <a:cs typeface="+mn-cs"/>
              </a:rPr>
              <a:t>=windows-1251</a:t>
            </a:r>
          </a:p>
          <a:p>
            <a:r>
              <a:rPr lang="ru-RU" sz="1200" kern="1200" dirty="0" smtClean="0">
                <a:solidFill>
                  <a:schemeClr val="tx1"/>
                </a:solidFill>
                <a:effectLst/>
                <a:latin typeface="+mn-lt"/>
                <a:ea typeface="+mn-ea"/>
                <a:cs typeface="+mn-cs"/>
              </a:rPr>
              <a:t>тип информации и вид кодировки</a:t>
            </a:r>
          </a:p>
          <a:p>
            <a:r>
              <a:rPr lang="ru-RU" sz="1200" kern="1200" dirty="0" err="1" smtClean="0">
                <a:solidFill>
                  <a:schemeClr val="tx1"/>
                </a:solidFill>
                <a:effectLst/>
                <a:latin typeface="+mn-lt"/>
                <a:ea typeface="+mn-ea"/>
                <a:cs typeface="+mn-cs"/>
              </a:rPr>
              <a:t>Date</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Sat</a:t>
            </a:r>
            <a:r>
              <a:rPr lang="ru-RU" sz="1200" kern="1200" dirty="0" smtClean="0">
                <a:solidFill>
                  <a:schemeClr val="tx1"/>
                </a:solidFill>
                <a:effectLst/>
                <a:latin typeface="+mn-lt"/>
                <a:ea typeface="+mn-ea"/>
                <a:cs typeface="+mn-cs"/>
              </a:rPr>
              <a:t>, 21 </a:t>
            </a:r>
            <a:r>
              <a:rPr lang="ru-RU" sz="1200" kern="1200" dirty="0" err="1" smtClean="0">
                <a:solidFill>
                  <a:schemeClr val="tx1"/>
                </a:solidFill>
                <a:effectLst/>
                <a:latin typeface="+mn-lt"/>
                <a:ea typeface="+mn-ea"/>
                <a:cs typeface="+mn-cs"/>
              </a:rPr>
              <a:t>Jan</a:t>
            </a:r>
            <a:r>
              <a:rPr lang="ru-RU" sz="1200" kern="1200" dirty="0" smtClean="0">
                <a:solidFill>
                  <a:schemeClr val="tx1"/>
                </a:solidFill>
                <a:effectLst/>
                <a:latin typeface="+mn-lt"/>
                <a:ea typeface="+mn-ea"/>
                <a:cs typeface="+mn-cs"/>
              </a:rPr>
              <a:t> 2017 20:41:32 GMT</a:t>
            </a:r>
          </a:p>
          <a:p>
            <a:r>
              <a:rPr lang="ru-RU" sz="1200" kern="1200" dirty="0" smtClean="0">
                <a:solidFill>
                  <a:schemeClr val="tx1"/>
                </a:solidFill>
                <a:effectLst/>
                <a:latin typeface="+mn-lt"/>
                <a:ea typeface="+mn-ea"/>
                <a:cs typeface="+mn-cs"/>
              </a:rPr>
              <a:t> </a:t>
            </a:r>
          </a:p>
          <a:p>
            <a:r>
              <a:rPr lang="ru-RU" sz="1200" kern="1200" dirty="0" err="1" smtClean="0">
                <a:solidFill>
                  <a:schemeClr val="tx1"/>
                </a:solidFill>
                <a:effectLst/>
                <a:latin typeface="+mn-lt"/>
                <a:ea typeface="+mn-ea"/>
                <a:cs typeface="+mn-cs"/>
              </a:rPr>
              <a:t>Server</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nginx</a:t>
            </a:r>
            <a:r>
              <a:rPr lang="ru-RU" sz="1200" kern="1200" dirty="0" smtClean="0">
                <a:solidFill>
                  <a:schemeClr val="tx1"/>
                </a:solidFill>
                <a:effectLst/>
                <a:latin typeface="+mn-lt"/>
                <a:ea typeface="+mn-ea"/>
                <a:cs typeface="+mn-cs"/>
              </a:rPr>
              <a:t>/0.7.67</a:t>
            </a:r>
          </a:p>
          <a:p>
            <a:r>
              <a:rPr lang="ru-RU" sz="1200" kern="1200" dirty="0" smtClean="0">
                <a:solidFill>
                  <a:schemeClr val="tx1"/>
                </a:solidFill>
                <a:effectLst/>
                <a:latin typeface="+mn-lt"/>
                <a:ea typeface="+mn-ea"/>
                <a:cs typeface="+mn-cs"/>
              </a:rPr>
              <a:t>какой сервер ответил (</a:t>
            </a:r>
            <a:r>
              <a:rPr lang="ru-RU" sz="1200" kern="1200" dirty="0" err="1" smtClean="0">
                <a:solidFill>
                  <a:schemeClr val="tx1"/>
                </a:solidFill>
                <a:effectLst/>
                <a:latin typeface="+mn-lt"/>
                <a:ea typeface="+mn-ea"/>
                <a:cs typeface="+mn-cs"/>
              </a:rPr>
              <a:t>nginx</a:t>
            </a:r>
            <a:r>
              <a:rPr lang="ru-RU" sz="1200" kern="1200" dirty="0" smtClean="0">
                <a:solidFill>
                  <a:schemeClr val="tx1"/>
                </a:solidFill>
                <a:effectLst/>
                <a:latin typeface="+mn-lt"/>
                <a:ea typeface="+mn-ea"/>
                <a:cs typeface="+mn-cs"/>
              </a:rPr>
              <a:t> – замена </a:t>
            </a:r>
            <a:r>
              <a:rPr lang="en-US" sz="1200" kern="1200" dirty="0" smtClean="0">
                <a:solidFill>
                  <a:schemeClr val="tx1"/>
                </a:solidFill>
                <a:effectLst/>
                <a:latin typeface="+mn-lt"/>
                <a:ea typeface="+mn-ea"/>
                <a:cs typeface="+mn-cs"/>
              </a:rPr>
              <a:t>Apache</a:t>
            </a:r>
            <a:r>
              <a:rPr lang="ru-RU" sz="1200" kern="1200" dirty="0" smtClean="0">
                <a:solidFill>
                  <a:schemeClr val="tx1"/>
                </a:solidFill>
                <a:effectLst/>
                <a:latin typeface="+mn-lt"/>
                <a:ea typeface="+mn-ea"/>
                <a:cs typeface="+mn-cs"/>
              </a:rPr>
              <a:t> )</a:t>
            </a:r>
          </a:p>
          <a:p>
            <a:r>
              <a:rPr lang="ru-RU" sz="1200" kern="1200" dirty="0" err="1" smtClean="0">
                <a:solidFill>
                  <a:schemeClr val="tx1"/>
                </a:solidFill>
                <a:effectLst/>
                <a:latin typeface="+mn-lt"/>
                <a:ea typeface="+mn-ea"/>
                <a:cs typeface="+mn-cs"/>
              </a:rPr>
              <a:t>Vary</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Accept-Encoding</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принятие </a:t>
            </a:r>
            <a:r>
              <a:rPr lang="ru-RU" sz="1200" kern="1200" dirty="0" err="1" smtClean="0">
                <a:solidFill>
                  <a:schemeClr val="tx1"/>
                </a:solidFill>
                <a:effectLst/>
                <a:latin typeface="+mn-lt"/>
                <a:ea typeface="+mn-ea"/>
                <a:cs typeface="+mn-cs"/>
              </a:rPr>
              <a:t>декодировки</a:t>
            </a:r>
            <a:endParaRPr lang="ru-RU" sz="1200" kern="1200" dirty="0" smtClean="0">
              <a:solidFill>
                <a:schemeClr val="tx1"/>
              </a:solidFill>
              <a:effectLst/>
              <a:latin typeface="+mn-lt"/>
              <a:ea typeface="+mn-ea"/>
              <a:cs typeface="+mn-cs"/>
            </a:endParaRPr>
          </a:p>
          <a:p>
            <a:r>
              <a:rPr lang="ru-RU" sz="1200" b="1" kern="1200" dirty="0" smtClean="0">
                <a:solidFill>
                  <a:schemeClr val="tx1"/>
                </a:solidFill>
                <a:effectLst/>
                <a:latin typeface="+mn-lt"/>
                <a:ea typeface="+mn-ea"/>
                <a:cs typeface="+mn-cs"/>
              </a:rPr>
              <a:t>Заголовки запроса (пример)</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Accept</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text/</a:t>
            </a:r>
            <a:r>
              <a:rPr lang="en-US" sz="1200" kern="1200" dirty="0" err="1" smtClean="0">
                <a:solidFill>
                  <a:schemeClr val="tx1"/>
                </a:solidFill>
                <a:effectLst/>
                <a:latin typeface="+mn-lt"/>
                <a:ea typeface="+mn-ea"/>
                <a:cs typeface="+mn-cs"/>
              </a:rPr>
              <a:t>html,application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xhtml+xml,application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xml;q</a:t>
            </a:r>
            <a:r>
              <a:rPr lang="en-US" sz="1200" kern="1200" dirty="0" smtClean="0">
                <a:solidFill>
                  <a:schemeClr val="tx1"/>
                </a:solidFill>
                <a:effectLst/>
                <a:latin typeface="+mn-lt"/>
                <a:ea typeface="+mn-ea"/>
                <a:cs typeface="+mn-cs"/>
              </a:rPr>
              <a:t>=0.9,*/*;q=0.8</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что принимает, распознает и выводит на экран браузер (простой текст, текст с </a:t>
            </a:r>
            <a:r>
              <a:rPr lang="ru-RU" sz="1200" kern="1200" dirty="0" err="1" smtClean="0">
                <a:solidFill>
                  <a:schemeClr val="tx1"/>
                </a:solidFill>
                <a:effectLst/>
                <a:latin typeface="+mn-lt"/>
                <a:ea typeface="+mn-ea"/>
                <a:cs typeface="+mn-cs"/>
              </a:rPr>
              <a:t>xml</a:t>
            </a:r>
            <a:r>
              <a:rPr lang="ru-RU" sz="1200" kern="1200" dirty="0" smtClean="0">
                <a:solidFill>
                  <a:schemeClr val="tx1"/>
                </a:solidFill>
                <a:effectLst/>
                <a:latin typeface="+mn-lt"/>
                <a:ea typeface="+mn-ea"/>
                <a:cs typeface="+mn-cs"/>
              </a:rPr>
              <a:t>)</a:t>
            </a:r>
          </a:p>
          <a:p>
            <a:r>
              <a:rPr lang="ru-RU" sz="1200" kern="1200" dirty="0" err="1" smtClean="0">
                <a:solidFill>
                  <a:schemeClr val="tx1"/>
                </a:solidFill>
                <a:effectLst/>
                <a:latin typeface="+mn-lt"/>
                <a:ea typeface="+mn-ea"/>
                <a:cs typeface="+mn-cs"/>
              </a:rPr>
              <a:t>Accept-Encoding</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gzip</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deflate</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формат сжатия</a:t>
            </a:r>
          </a:p>
          <a:p>
            <a:r>
              <a:rPr lang="ru-RU" sz="1200" kern="1200" dirty="0" err="1" smtClean="0">
                <a:solidFill>
                  <a:schemeClr val="tx1"/>
                </a:solidFill>
                <a:effectLst/>
                <a:latin typeface="+mn-lt"/>
                <a:ea typeface="+mn-ea"/>
                <a:cs typeface="+mn-cs"/>
              </a:rPr>
              <a:t>Accept-Language</a:t>
            </a:r>
            <a:endParaRPr lang="ru-RU"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ru-RU,ru;q</a:t>
            </a:r>
            <a:r>
              <a:rPr lang="en-US" sz="1200" kern="1200" dirty="0" smtClean="0">
                <a:solidFill>
                  <a:schemeClr val="tx1"/>
                </a:solidFill>
                <a:effectLst/>
                <a:latin typeface="+mn-lt"/>
                <a:ea typeface="+mn-ea"/>
                <a:cs typeface="+mn-cs"/>
              </a:rPr>
              <a:t>=0.8,en-US;q=0.5,en;q=0.3</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принимаемый язык, выводится на используемом вами часто языке</a:t>
            </a:r>
          </a:p>
          <a:p>
            <a:r>
              <a:rPr lang="ru-RU" sz="1200" kern="1200" dirty="0" err="1" smtClean="0">
                <a:solidFill>
                  <a:schemeClr val="tx1"/>
                </a:solidFill>
                <a:effectLst/>
                <a:latin typeface="+mn-lt"/>
                <a:ea typeface="+mn-ea"/>
                <a:cs typeface="+mn-cs"/>
              </a:rPr>
              <a:t>Connection</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keep-alive</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вид соединения</a:t>
            </a:r>
          </a:p>
          <a:p>
            <a:r>
              <a:rPr lang="ru-RU" sz="1200" kern="1200" dirty="0" err="1" smtClean="0">
                <a:solidFill>
                  <a:schemeClr val="tx1"/>
                </a:solidFill>
                <a:effectLst/>
                <a:latin typeface="+mn-lt"/>
                <a:ea typeface="+mn-ea"/>
                <a:cs typeface="+mn-cs"/>
              </a:rPr>
              <a:t>Cookie</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__</a:t>
            </a:r>
            <a:r>
              <a:rPr lang="en-US" sz="1200" kern="1200" dirty="0" err="1" smtClean="0">
                <a:solidFill>
                  <a:schemeClr val="tx1"/>
                </a:solidFill>
                <a:effectLst/>
                <a:latin typeface="+mn-lt"/>
                <a:ea typeface="+mn-ea"/>
                <a:cs typeface="+mn-cs"/>
              </a:rPr>
              <a:t>utma</a:t>
            </a:r>
            <a:r>
              <a:rPr lang="en-US" sz="1200" kern="1200" dirty="0" smtClean="0">
                <a:solidFill>
                  <a:schemeClr val="tx1"/>
                </a:solidFill>
                <a:effectLst/>
                <a:latin typeface="+mn-lt"/>
                <a:ea typeface="+mn-ea"/>
                <a:cs typeface="+mn-cs"/>
              </a:rPr>
              <a:t>=11345187.1817343108.1485029157.1485029157.1485031209.2; __</a:t>
            </a:r>
            <a:r>
              <a:rPr lang="en-US" sz="1200" kern="1200" dirty="0" err="1" smtClean="0">
                <a:solidFill>
                  <a:schemeClr val="tx1"/>
                </a:solidFill>
                <a:effectLst/>
                <a:latin typeface="+mn-lt"/>
                <a:ea typeface="+mn-ea"/>
                <a:cs typeface="+mn-cs"/>
              </a:rPr>
              <a:t>utmc</a:t>
            </a:r>
            <a:r>
              <a:rPr lang="en-US" sz="1200" kern="1200" dirty="0" smtClean="0">
                <a:solidFill>
                  <a:schemeClr val="tx1"/>
                </a:solidFill>
                <a:effectLst/>
                <a:latin typeface="+mn-lt"/>
                <a:ea typeface="+mn-ea"/>
                <a:cs typeface="+mn-cs"/>
              </a:rPr>
              <a:t>=11345187; __</a:t>
            </a:r>
            <a:r>
              <a:rPr lang="en-US" sz="1200" kern="1200" dirty="0" err="1" smtClean="0">
                <a:solidFill>
                  <a:schemeClr val="tx1"/>
                </a:solidFill>
                <a:effectLst/>
                <a:latin typeface="+mn-lt"/>
                <a:ea typeface="+mn-ea"/>
                <a:cs typeface="+mn-cs"/>
              </a:rPr>
              <a:t>utmz</a:t>
            </a:r>
            <a:r>
              <a:rPr lang="en-US" sz="1200" kern="1200" dirty="0" smtClean="0">
                <a:solidFill>
                  <a:schemeClr val="tx1"/>
                </a:solidFill>
                <a:effectLst/>
                <a:latin typeface="+mn-lt"/>
                <a:ea typeface="+mn-ea"/>
                <a:cs typeface="+mn-cs"/>
              </a:rPr>
              <a:t>=11345187.1485029157.1.1.utmccn=(direct)|</a:t>
            </a:r>
            <a:r>
              <a:rPr lang="en-US" sz="1200" kern="1200" dirty="0" err="1" smtClean="0">
                <a:solidFill>
                  <a:schemeClr val="tx1"/>
                </a:solidFill>
                <a:effectLst/>
                <a:latin typeface="+mn-lt"/>
                <a:ea typeface="+mn-ea"/>
                <a:cs typeface="+mn-cs"/>
              </a:rPr>
              <a:t>utmcsr</a:t>
            </a:r>
            <a:r>
              <a:rPr lang="en-US" sz="1200" kern="1200" dirty="0" smtClean="0">
                <a:solidFill>
                  <a:schemeClr val="tx1"/>
                </a:solidFill>
                <a:effectLst/>
                <a:latin typeface="+mn-lt"/>
                <a:ea typeface="+mn-ea"/>
                <a:cs typeface="+mn-cs"/>
              </a:rPr>
              <a:t>=(direct)|</a:t>
            </a:r>
            <a:r>
              <a:rPr lang="en-US" sz="1200" kern="1200" dirty="0" err="1" smtClean="0">
                <a:solidFill>
                  <a:schemeClr val="tx1"/>
                </a:solidFill>
                <a:effectLst/>
                <a:latin typeface="+mn-lt"/>
                <a:ea typeface="+mn-ea"/>
                <a:cs typeface="+mn-cs"/>
              </a:rPr>
              <a:t>utmcmd</a:t>
            </a:r>
            <a:r>
              <a:rPr lang="en-US" sz="1200" kern="1200" dirty="0" smtClean="0">
                <a:solidFill>
                  <a:schemeClr val="tx1"/>
                </a:solidFill>
                <a:effectLst/>
                <a:latin typeface="+mn-lt"/>
                <a:ea typeface="+mn-ea"/>
                <a:cs typeface="+mn-cs"/>
              </a:rPr>
              <a:t>=(none); __</a:t>
            </a:r>
            <a:r>
              <a:rPr lang="en-US" sz="1200" kern="1200" dirty="0" err="1" smtClean="0">
                <a:solidFill>
                  <a:schemeClr val="tx1"/>
                </a:solidFill>
                <a:effectLst/>
                <a:latin typeface="+mn-lt"/>
                <a:ea typeface="+mn-ea"/>
                <a:cs typeface="+mn-cs"/>
              </a:rPr>
              <a:t>utmb</a:t>
            </a:r>
            <a:r>
              <a:rPr lang="en-US" sz="1200" kern="1200" dirty="0" smtClean="0">
                <a:solidFill>
                  <a:schemeClr val="tx1"/>
                </a:solidFill>
                <a:effectLst/>
                <a:latin typeface="+mn-lt"/>
                <a:ea typeface="+mn-ea"/>
                <a:cs typeface="+mn-cs"/>
              </a:rPr>
              <a:t>=11345187</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служебная информация сайта</a:t>
            </a:r>
          </a:p>
          <a:p>
            <a:r>
              <a:rPr lang="ru-RU" sz="1200" kern="1200" dirty="0" err="1" smtClean="0">
                <a:solidFill>
                  <a:schemeClr val="tx1"/>
                </a:solidFill>
                <a:effectLst/>
                <a:latin typeface="+mn-lt"/>
                <a:ea typeface="+mn-ea"/>
                <a:cs typeface="+mn-cs"/>
              </a:rPr>
              <a:t>Host</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firebug.ru</a:t>
            </a:r>
          </a:p>
          <a:p>
            <a:r>
              <a:rPr lang="ru-RU" sz="1200" kern="1200" dirty="0" smtClean="0">
                <a:solidFill>
                  <a:schemeClr val="tx1"/>
                </a:solidFill>
                <a:effectLst/>
                <a:latin typeface="+mn-lt"/>
                <a:ea typeface="+mn-ea"/>
                <a:cs typeface="+mn-cs"/>
              </a:rPr>
              <a:t>хост – место расположения сайта</a:t>
            </a:r>
          </a:p>
          <a:p>
            <a:r>
              <a:rPr lang="ru-RU" sz="1200" kern="1200" dirty="0" err="1" smtClean="0">
                <a:solidFill>
                  <a:schemeClr val="tx1"/>
                </a:solidFill>
                <a:effectLst/>
                <a:latin typeface="+mn-lt"/>
                <a:ea typeface="+mn-ea"/>
                <a:cs typeface="+mn-cs"/>
              </a:rPr>
              <a:t>Referer</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http://firebug.ru/index.html</a:t>
            </a:r>
          </a:p>
          <a:p>
            <a:r>
              <a:rPr lang="ru-RU" sz="1200" kern="1200" dirty="0" smtClean="0">
                <a:solidFill>
                  <a:schemeClr val="tx1"/>
                </a:solidFill>
                <a:effectLst/>
                <a:latin typeface="+mn-lt"/>
                <a:ea typeface="+mn-ea"/>
                <a:cs typeface="+mn-cs"/>
              </a:rPr>
              <a:t>откуда (с какого сайта) пришли на сайт (где нашли) </a:t>
            </a:r>
          </a:p>
          <a:p>
            <a:r>
              <a:rPr lang="ru-RU" sz="1200" kern="1200" dirty="0" err="1" smtClean="0">
                <a:solidFill>
                  <a:schemeClr val="tx1"/>
                </a:solidFill>
                <a:effectLst/>
                <a:latin typeface="+mn-lt"/>
                <a:ea typeface="+mn-ea"/>
                <a:cs typeface="+mn-cs"/>
              </a:rPr>
              <a:t>User-Agent</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Mozilla/5.0 (Windows NT 6.1; rv:50.0) Gecko/20100101 Firefox/50.0</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какой тип движка используется : движок </a:t>
            </a:r>
            <a:r>
              <a:rPr lang="ru-RU" sz="1200" kern="1200" dirty="0" err="1" smtClean="0">
                <a:solidFill>
                  <a:schemeClr val="tx1"/>
                </a:solidFill>
                <a:effectLst/>
                <a:latin typeface="+mn-lt"/>
                <a:ea typeface="+mn-ea"/>
                <a:cs typeface="+mn-cs"/>
              </a:rPr>
              <a:t>Mozilla</a:t>
            </a:r>
            <a:r>
              <a:rPr lang="ru-RU" sz="1200" kern="1200" dirty="0" smtClean="0">
                <a:solidFill>
                  <a:schemeClr val="tx1"/>
                </a:solidFill>
                <a:effectLst/>
                <a:latin typeface="+mn-lt"/>
                <a:ea typeface="+mn-ea"/>
                <a:cs typeface="+mn-cs"/>
              </a:rPr>
              <a:t>/5.0</a:t>
            </a:r>
          </a:p>
          <a:p>
            <a:r>
              <a:rPr lang="ru-RU" sz="1200" b="0" kern="1200" dirty="0" smtClean="0">
                <a:solidFill>
                  <a:schemeClr val="tx1"/>
                </a:solidFill>
                <a:effectLst/>
                <a:latin typeface="+mn-lt"/>
                <a:ea typeface="+mn-ea"/>
                <a:cs typeface="+mn-cs"/>
              </a:rPr>
              <a:t> </a:t>
            </a:r>
            <a:endParaRPr lang="ru-RU" sz="1200" b="1"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95</a:t>
            </a:fld>
            <a:endParaRPr lang="en-US"/>
          </a:p>
        </p:txBody>
      </p:sp>
    </p:spTree>
    <p:extLst>
      <p:ext uri="{BB962C8B-B14F-4D97-AF65-F5344CB8AC3E}">
        <p14:creationId xmlns:p14="http://schemas.microsoft.com/office/powerpoint/2010/main" val="6608544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Заголовки ответа (пример)</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Connection</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keep-alive</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постоянно-поддерживающее соединение</a:t>
            </a:r>
          </a:p>
          <a:p>
            <a:r>
              <a:rPr lang="ru-RU" sz="1200" kern="1200" dirty="0" err="1" smtClean="0">
                <a:solidFill>
                  <a:schemeClr val="tx1"/>
                </a:solidFill>
                <a:effectLst/>
                <a:latin typeface="+mn-lt"/>
                <a:ea typeface="+mn-ea"/>
                <a:cs typeface="+mn-cs"/>
              </a:rPr>
              <a:t>Content-Length</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5707</a:t>
            </a:r>
          </a:p>
          <a:p>
            <a:r>
              <a:rPr lang="ru-RU" sz="1200" kern="1200" dirty="0" smtClean="0">
                <a:solidFill>
                  <a:schemeClr val="tx1"/>
                </a:solidFill>
                <a:effectLst/>
                <a:latin typeface="+mn-lt"/>
                <a:ea typeface="+mn-ea"/>
                <a:cs typeface="+mn-cs"/>
              </a:rPr>
              <a:t>сколько байт пришло от сервера</a:t>
            </a:r>
          </a:p>
          <a:p>
            <a:r>
              <a:rPr lang="ru-RU" sz="1200" kern="1200" dirty="0" err="1" smtClean="0">
                <a:solidFill>
                  <a:schemeClr val="tx1"/>
                </a:solidFill>
                <a:effectLst/>
                <a:latin typeface="+mn-lt"/>
                <a:ea typeface="+mn-ea"/>
                <a:cs typeface="+mn-cs"/>
              </a:rPr>
              <a:t>Content-Type</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text</a:t>
            </a:r>
            <a:r>
              <a:rPr lang="ru-RU" sz="1200" kern="1200" dirty="0" smtClean="0">
                <a:solidFill>
                  <a:schemeClr val="tx1"/>
                </a:solidFill>
                <a:effectLst/>
                <a:latin typeface="+mn-lt"/>
                <a:ea typeface="+mn-ea"/>
                <a:cs typeface="+mn-cs"/>
              </a:rPr>
              <a:t>/</a:t>
            </a:r>
            <a:r>
              <a:rPr lang="ru-RU" sz="1200" kern="1200" dirty="0" err="1" smtClean="0">
                <a:solidFill>
                  <a:schemeClr val="tx1"/>
                </a:solidFill>
                <a:effectLst/>
                <a:latin typeface="+mn-lt"/>
                <a:ea typeface="+mn-ea"/>
                <a:cs typeface="+mn-cs"/>
              </a:rPr>
              <a:t>html</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charset</a:t>
            </a:r>
            <a:r>
              <a:rPr lang="ru-RU" sz="1200" kern="1200" dirty="0" smtClean="0">
                <a:solidFill>
                  <a:schemeClr val="tx1"/>
                </a:solidFill>
                <a:effectLst/>
                <a:latin typeface="+mn-lt"/>
                <a:ea typeface="+mn-ea"/>
                <a:cs typeface="+mn-cs"/>
              </a:rPr>
              <a:t>=windows-1251</a:t>
            </a:r>
          </a:p>
          <a:p>
            <a:r>
              <a:rPr lang="ru-RU" sz="1200" kern="1200" dirty="0" smtClean="0">
                <a:solidFill>
                  <a:schemeClr val="tx1"/>
                </a:solidFill>
                <a:effectLst/>
                <a:latin typeface="+mn-lt"/>
                <a:ea typeface="+mn-ea"/>
                <a:cs typeface="+mn-cs"/>
              </a:rPr>
              <a:t>тип информации и вид кодировки</a:t>
            </a:r>
          </a:p>
          <a:p>
            <a:r>
              <a:rPr lang="ru-RU" sz="1200" kern="1200" dirty="0" err="1" smtClean="0">
                <a:solidFill>
                  <a:schemeClr val="tx1"/>
                </a:solidFill>
                <a:effectLst/>
                <a:latin typeface="+mn-lt"/>
                <a:ea typeface="+mn-ea"/>
                <a:cs typeface="+mn-cs"/>
              </a:rPr>
              <a:t>Date</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Sat</a:t>
            </a:r>
            <a:r>
              <a:rPr lang="ru-RU" sz="1200" kern="1200" dirty="0" smtClean="0">
                <a:solidFill>
                  <a:schemeClr val="tx1"/>
                </a:solidFill>
                <a:effectLst/>
                <a:latin typeface="+mn-lt"/>
                <a:ea typeface="+mn-ea"/>
                <a:cs typeface="+mn-cs"/>
              </a:rPr>
              <a:t>, 21 </a:t>
            </a:r>
            <a:r>
              <a:rPr lang="ru-RU" sz="1200" kern="1200" dirty="0" err="1" smtClean="0">
                <a:solidFill>
                  <a:schemeClr val="tx1"/>
                </a:solidFill>
                <a:effectLst/>
                <a:latin typeface="+mn-lt"/>
                <a:ea typeface="+mn-ea"/>
                <a:cs typeface="+mn-cs"/>
              </a:rPr>
              <a:t>Jan</a:t>
            </a:r>
            <a:r>
              <a:rPr lang="ru-RU" sz="1200" kern="1200" dirty="0" smtClean="0">
                <a:solidFill>
                  <a:schemeClr val="tx1"/>
                </a:solidFill>
                <a:effectLst/>
                <a:latin typeface="+mn-lt"/>
                <a:ea typeface="+mn-ea"/>
                <a:cs typeface="+mn-cs"/>
              </a:rPr>
              <a:t> 2017 20:41:32 GMT</a:t>
            </a:r>
          </a:p>
          <a:p>
            <a:r>
              <a:rPr lang="ru-RU" sz="1200" kern="1200" dirty="0" smtClean="0">
                <a:solidFill>
                  <a:schemeClr val="tx1"/>
                </a:solidFill>
                <a:effectLst/>
                <a:latin typeface="+mn-lt"/>
                <a:ea typeface="+mn-ea"/>
                <a:cs typeface="+mn-cs"/>
              </a:rPr>
              <a:t> </a:t>
            </a:r>
          </a:p>
          <a:p>
            <a:r>
              <a:rPr lang="ru-RU" sz="1200" kern="1200" dirty="0" err="1" smtClean="0">
                <a:solidFill>
                  <a:schemeClr val="tx1"/>
                </a:solidFill>
                <a:effectLst/>
                <a:latin typeface="+mn-lt"/>
                <a:ea typeface="+mn-ea"/>
                <a:cs typeface="+mn-cs"/>
              </a:rPr>
              <a:t>Server</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nginx</a:t>
            </a:r>
            <a:r>
              <a:rPr lang="ru-RU" sz="1200" kern="1200" dirty="0" smtClean="0">
                <a:solidFill>
                  <a:schemeClr val="tx1"/>
                </a:solidFill>
                <a:effectLst/>
                <a:latin typeface="+mn-lt"/>
                <a:ea typeface="+mn-ea"/>
                <a:cs typeface="+mn-cs"/>
              </a:rPr>
              <a:t>/0.7.67</a:t>
            </a:r>
          </a:p>
          <a:p>
            <a:r>
              <a:rPr lang="ru-RU" sz="1200" kern="1200" dirty="0" smtClean="0">
                <a:solidFill>
                  <a:schemeClr val="tx1"/>
                </a:solidFill>
                <a:effectLst/>
                <a:latin typeface="+mn-lt"/>
                <a:ea typeface="+mn-ea"/>
                <a:cs typeface="+mn-cs"/>
              </a:rPr>
              <a:t>какой сервер ответил (</a:t>
            </a:r>
            <a:r>
              <a:rPr lang="ru-RU" sz="1200" kern="1200" dirty="0" err="1" smtClean="0">
                <a:solidFill>
                  <a:schemeClr val="tx1"/>
                </a:solidFill>
                <a:effectLst/>
                <a:latin typeface="+mn-lt"/>
                <a:ea typeface="+mn-ea"/>
                <a:cs typeface="+mn-cs"/>
              </a:rPr>
              <a:t>nginx</a:t>
            </a:r>
            <a:r>
              <a:rPr lang="ru-RU" sz="1200" kern="1200" dirty="0" smtClean="0">
                <a:solidFill>
                  <a:schemeClr val="tx1"/>
                </a:solidFill>
                <a:effectLst/>
                <a:latin typeface="+mn-lt"/>
                <a:ea typeface="+mn-ea"/>
                <a:cs typeface="+mn-cs"/>
              </a:rPr>
              <a:t> – замена </a:t>
            </a:r>
            <a:r>
              <a:rPr lang="en-US" sz="1200" kern="1200" dirty="0" smtClean="0">
                <a:solidFill>
                  <a:schemeClr val="tx1"/>
                </a:solidFill>
                <a:effectLst/>
                <a:latin typeface="+mn-lt"/>
                <a:ea typeface="+mn-ea"/>
                <a:cs typeface="+mn-cs"/>
              </a:rPr>
              <a:t>Apache</a:t>
            </a:r>
            <a:r>
              <a:rPr lang="ru-RU" sz="1200" kern="1200" dirty="0" smtClean="0">
                <a:solidFill>
                  <a:schemeClr val="tx1"/>
                </a:solidFill>
                <a:effectLst/>
                <a:latin typeface="+mn-lt"/>
                <a:ea typeface="+mn-ea"/>
                <a:cs typeface="+mn-cs"/>
              </a:rPr>
              <a:t> )</a:t>
            </a:r>
          </a:p>
          <a:p>
            <a:r>
              <a:rPr lang="ru-RU" sz="1200" kern="1200" dirty="0" err="1" smtClean="0">
                <a:solidFill>
                  <a:schemeClr val="tx1"/>
                </a:solidFill>
                <a:effectLst/>
                <a:latin typeface="+mn-lt"/>
                <a:ea typeface="+mn-ea"/>
                <a:cs typeface="+mn-cs"/>
              </a:rPr>
              <a:t>Vary</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Accept-Encoding</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принятие </a:t>
            </a:r>
            <a:r>
              <a:rPr lang="ru-RU" sz="1200" kern="1200" dirty="0" err="1" smtClean="0">
                <a:solidFill>
                  <a:schemeClr val="tx1"/>
                </a:solidFill>
                <a:effectLst/>
                <a:latin typeface="+mn-lt"/>
                <a:ea typeface="+mn-ea"/>
                <a:cs typeface="+mn-cs"/>
              </a:rPr>
              <a:t>декодировки</a:t>
            </a:r>
            <a:endParaRPr lang="ru-RU" sz="1200" kern="1200" dirty="0" smtClean="0">
              <a:solidFill>
                <a:schemeClr val="tx1"/>
              </a:solidFill>
              <a:effectLst/>
              <a:latin typeface="+mn-lt"/>
              <a:ea typeface="+mn-ea"/>
              <a:cs typeface="+mn-cs"/>
            </a:endParaRPr>
          </a:p>
          <a:p>
            <a:r>
              <a:rPr lang="ru-RU" sz="1200" b="1" kern="1200" dirty="0" smtClean="0">
                <a:solidFill>
                  <a:schemeClr val="tx1"/>
                </a:solidFill>
                <a:effectLst/>
                <a:latin typeface="+mn-lt"/>
                <a:ea typeface="+mn-ea"/>
                <a:cs typeface="+mn-cs"/>
              </a:rPr>
              <a:t>Заголовки запроса (пример)</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Accept</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text/</a:t>
            </a:r>
            <a:r>
              <a:rPr lang="en-US" sz="1200" kern="1200" dirty="0" err="1" smtClean="0">
                <a:solidFill>
                  <a:schemeClr val="tx1"/>
                </a:solidFill>
                <a:effectLst/>
                <a:latin typeface="+mn-lt"/>
                <a:ea typeface="+mn-ea"/>
                <a:cs typeface="+mn-cs"/>
              </a:rPr>
              <a:t>html,application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xhtml+xml,application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xml;q</a:t>
            </a:r>
            <a:r>
              <a:rPr lang="en-US" sz="1200" kern="1200" dirty="0" smtClean="0">
                <a:solidFill>
                  <a:schemeClr val="tx1"/>
                </a:solidFill>
                <a:effectLst/>
                <a:latin typeface="+mn-lt"/>
                <a:ea typeface="+mn-ea"/>
                <a:cs typeface="+mn-cs"/>
              </a:rPr>
              <a:t>=0.9,*/*;q=0.8</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что принимает, распознает и выводит на экран браузер (простой текст, текст с </a:t>
            </a:r>
            <a:r>
              <a:rPr lang="ru-RU" sz="1200" kern="1200" dirty="0" err="1" smtClean="0">
                <a:solidFill>
                  <a:schemeClr val="tx1"/>
                </a:solidFill>
                <a:effectLst/>
                <a:latin typeface="+mn-lt"/>
                <a:ea typeface="+mn-ea"/>
                <a:cs typeface="+mn-cs"/>
              </a:rPr>
              <a:t>xml</a:t>
            </a:r>
            <a:r>
              <a:rPr lang="ru-RU" sz="1200" kern="1200" dirty="0" smtClean="0">
                <a:solidFill>
                  <a:schemeClr val="tx1"/>
                </a:solidFill>
                <a:effectLst/>
                <a:latin typeface="+mn-lt"/>
                <a:ea typeface="+mn-ea"/>
                <a:cs typeface="+mn-cs"/>
              </a:rPr>
              <a:t>)</a:t>
            </a:r>
          </a:p>
          <a:p>
            <a:r>
              <a:rPr lang="ru-RU" sz="1200" kern="1200" dirty="0" err="1" smtClean="0">
                <a:solidFill>
                  <a:schemeClr val="tx1"/>
                </a:solidFill>
                <a:effectLst/>
                <a:latin typeface="+mn-lt"/>
                <a:ea typeface="+mn-ea"/>
                <a:cs typeface="+mn-cs"/>
              </a:rPr>
              <a:t>Accept-Encoding</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gzip</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deflate</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формат сжатия</a:t>
            </a:r>
          </a:p>
          <a:p>
            <a:r>
              <a:rPr lang="ru-RU" sz="1200" kern="1200" dirty="0" err="1" smtClean="0">
                <a:solidFill>
                  <a:schemeClr val="tx1"/>
                </a:solidFill>
                <a:effectLst/>
                <a:latin typeface="+mn-lt"/>
                <a:ea typeface="+mn-ea"/>
                <a:cs typeface="+mn-cs"/>
              </a:rPr>
              <a:t>Accept-Language</a:t>
            </a:r>
            <a:endParaRPr lang="ru-RU"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ru-RU,ru;q</a:t>
            </a:r>
            <a:r>
              <a:rPr lang="en-US" sz="1200" kern="1200" dirty="0" smtClean="0">
                <a:solidFill>
                  <a:schemeClr val="tx1"/>
                </a:solidFill>
                <a:effectLst/>
                <a:latin typeface="+mn-lt"/>
                <a:ea typeface="+mn-ea"/>
                <a:cs typeface="+mn-cs"/>
              </a:rPr>
              <a:t>=0.8,en-US;q=0.5,en;q=0.3</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принимаемый язык, выводится на используемом вами часто языке</a:t>
            </a:r>
          </a:p>
          <a:p>
            <a:r>
              <a:rPr lang="ru-RU" sz="1200" kern="1200" dirty="0" err="1" smtClean="0">
                <a:solidFill>
                  <a:schemeClr val="tx1"/>
                </a:solidFill>
                <a:effectLst/>
                <a:latin typeface="+mn-lt"/>
                <a:ea typeface="+mn-ea"/>
                <a:cs typeface="+mn-cs"/>
              </a:rPr>
              <a:t>Connection</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keep-alive</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вид соединения</a:t>
            </a:r>
          </a:p>
          <a:p>
            <a:r>
              <a:rPr lang="ru-RU" sz="1200" kern="1200" dirty="0" err="1" smtClean="0">
                <a:solidFill>
                  <a:schemeClr val="tx1"/>
                </a:solidFill>
                <a:effectLst/>
                <a:latin typeface="+mn-lt"/>
                <a:ea typeface="+mn-ea"/>
                <a:cs typeface="+mn-cs"/>
              </a:rPr>
              <a:t>Cookie</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__</a:t>
            </a:r>
            <a:r>
              <a:rPr lang="en-US" sz="1200" kern="1200" dirty="0" err="1" smtClean="0">
                <a:solidFill>
                  <a:schemeClr val="tx1"/>
                </a:solidFill>
                <a:effectLst/>
                <a:latin typeface="+mn-lt"/>
                <a:ea typeface="+mn-ea"/>
                <a:cs typeface="+mn-cs"/>
              </a:rPr>
              <a:t>utma</a:t>
            </a:r>
            <a:r>
              <a:rPr lang="en-US" sz="1200" kern="1200" dirty="0" smtClean="0">
                <a:solidFill>
                  <a:schemeClr val="tx1"/>
                </a:solidFill>
                <a:effectLst/>
                <a:latin typeface="+mn-lt"/>
                <a:ea typeface="+mn-ea"/>
                <a:cs typeface="+mn-cs"/>
              </a:rPr>
              <a:t>=11345187.1817343108.1485029157.1485029157.1485031209.2; __</a:t>
            </a:r>
            <a:r>
              <a:rPr lang="en-US" sz="1200" kern="1200" dirty="0" err="1" smtClean="0">
                <a:solidFill>
                  <a:schemeClr val="tx1"/>
                </a:solidFill>
                <a:effectLst/>
                <a:latin typeface="+mn-lt"/>
                <a:ea typeface="+mn-ea"/>
                <a:cs typeface="+mn-cs"/>
              </a:rPr>
              <a:t>utmc</a:t>
            </a:r>
            <a:r>
              <a:rPr lang="en-US" sz="1200" kern="1200" dirty="0" smtClean="0">
                <a:solidFill>
                  <a:schemeClr val="tx1"/>
                </a:solidFill>
                <a:effectLst/>
                <a:latin typeface="+mn-lt"/>
                <a:ea typeface="+mn-ea"/>
                <a:cs typeface="+mn-cs"/>
              </a:rPr>
              <a:t>=11345187; __</a:t>
            </a:r>
            <a:r>
              <a:rPr lang="en-US" sz="1200" kern="1200" dirty="0" err="1" smtClean="0">
                <a:solidFill>
                  <a:schemeClr val="tx1"/>
                </a:solidFill>
                <a:effectLst/>
                <a:latin typeface="+mn-lt"/>
                <a:ea typeface="+mn-ea"/>
                <a:cs typeface="+mn-cs"/>
              </a:rPr>
              <a:t>utmz</a:t>
            </a:r>
            <a:r>
              <a:rPr lang="en-US" sz="1200" kern="1200" dirty="0" smtClean="0">
                <a:solidFill>
                  <a:schemeClr val="tx1"/>
                </a:solidFill>
                <a:effectLst/>
                <a:latin typeface="+mn-lt"/>
                <a:ea typeface="+mn-ea"/>
                <a:cs typeface="+mn-cs"/>
              </a:rPr>
              <a:t>=11345187.1485029157.1.1.utmccn=(direct)|</a:t>
            </a:r>
            <a:r>
              <a:rPr lang="en-US" sz="1200" kern="1200" dirty="0" err="1" smtClean="0">
                <a:solidFill>
                  <a:schemeClr val="tx1"/>
                </a:solidFill>
                <a:effectLst/>
                <a:latin typeface="+mn-lt"/>
                <a:ea typeface="+mn-ea"/>
                <a:cs typeface="+mn-cs"/>
              </a:rPr>
              <a:t>utmcsr</a:t>
            </a:r>
            <a:r>
              <a:rPr lang="en-US" sz="1200" kern="1200" dirty="0" smtClean="0">
                <a:solidFill>
                  <a:schemeClr val="tx1"/>
                </a:solidFill>
                <a:effectLst/>
                <a:latin typeface="+mn-lt"/>
                <a:ea typeface="+mn-ea"/>
                <a:cs typeface="+mn-cs"/>
              </a:rPr>
              <a:t>=(direct)|</a:t>
            </a:r>
            <a:r>
              <a:rPr lang="en-US" sz="1200" kern="1200" dirty="0" err="1" smtClean="0">
                <a:solidFill>
                  <a:schemeClr val="tx1"/>
                </a:solidFill>
                <a:effectLst/>
                <a:latin typeface="+mn-lt"/>
                <a:ea typeface="+mn-ea"/>
                <a:cs typeface="+mn-cs"/>
              </a:rPr>
              <a:t>utmcmd</a:t>
            </a:r>
            <a:r>
              <a:rPr lang="en-US" sz="1200" kern="1200" dirty="0" smtClean="0">
                <a:solidFill>
                  <a:schemeClr val="tx1"/>
                </a:solidFill>
                <a:effectLst/>
                <a:latin typeface="+mn-lt"/>
                <a:ea typeface="+mn-ea"/>
                <a:cs typeface="+mn-cs"/>
              </a:rPr>
              <a:t>=(none); __</a:t>
            </a:r>
            <a:r>
              <a:rPr lang="en-US" sz="1200" kern="1200" dirty="0" err="1" smtClean="0">
                <a:solidFill>
                  <a:schemeClr val="tx1"/>
                </a:solidFill>
                <a:effectLst/>
                <a:latin typeface="+mn-lt"/>
                <a:ea typeface="+mn-ea"/>
                <a:cs typeface="+mn-cs"/>
              </a:rPr>
              <a:t>utmb</a:t>
            </a:r>
            <a:r>
              <a:rPr lang="en-US" sz="1200" kern="1200" dirty="0" smtClean="0">
                <a:solidFill>
                  <a:schemeClr val="tx1"/>
                </a:solidFill>
                <a:effectLst/>
                <a:latin typeface="+mn-lt"/>
                <a:ea typeface="+mn-ea"/>
                <a:cs typeface="+mn-cs"/>
              </a:rPr>
              <a:t>=11345187</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служебная информация сайта</a:t>
            </a:r>
          </a:p>
          <a:p>
            <a:r>
              <a:rPr lang="ru-RU" sz="1200" kern="1200" dirty="0" err="1" smtClean="0">
                <a:solidFill>
                  <a:schemeClr val="tx1"/>
                </a:solidFill>
                <a:effectLst/>
                <a:latin typeface="+mn-lt"/>
                <a:ea typeface="+mn-ea"/>
                <a:cs typeface="+mn-cs"/>
              </a:rPr>
              <a:t>Host</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firebug.ru</a:t>
            </a:r>
          </a:p>
          <a:p>
            <a:r>
              <a:rPr lang="ru-RU" sz="1200" kern="1200" dirty="0" smtClean="0">
                <a:solidFill>
                  <a:schemeClr val="tx1"/>
                </a:solidFill>
                <a:effectLst/>
                <a:latin typeface="+mn-lt"/>
                <a:ea typeface="+mn-ea"/>
                <a:cs typeface="+mn-cs"/>
              </a:rPr>
              <a:t>хост – место расположения сайта</a:t>
            </a:r>
          </a:p>
          <a:p>
            <a:r>
              <a:rPr lang="ru-RU" sz="1200" kern="1200" dirty="0" err="1" smtClean="0">
                <a:solidFill>
                  <a:schemeClr val="tx1"/>
                </a:solidFill>
                <a:effectLst/>
                <a:latin typeface="+mn-lt"/>
                <a:ea typeface="+mn-ea"/>
                <a:cs typeface="+mn-cs"/>
              </a:rPr>
              <a:t>Referer</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http://firebug.ru/index.html</a:t>
            </a:r>
          </a:p>
          <a:p>
            <a:r>
              <a:rPr lang="ru-RU" sz="1200" kern="1200" dirty="0" smtClean="0">
                <a:solidFill>
                  <a:schemeClr val="tx1"/>
                </a:solidFill>
                <a:effectLst/>
                <a:latin typeface="+mn-lt"/>
                <a:ea typeface="+mn-ea"/>
                <a:cs typeface="+mn-cs"/>
              </a:rPr>
              <a:t>откуда (с какого сайта) пришли на сайт (где нашли) </a:t>
            </a:r>
          </a:p>
          <a:p>
            <a:r>
              <a:rPr lang="ru-RU" sz="1200" kern="1200" dirty="0" err="1" smtClean="0">
                <a:solidFill>
                  <a:schemeClr val="tx1"/>
                </a:solidFill>
                <a:effectLst/>
                <a:latin typeface="+mn-lt"/>
                <a:ea typeface="+mn-ea"/>
                <a:cs typeface="+mn-cs"/>
              </a:rPr>
              <a:t>User-Agent</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Mozilla/5.0 (Windows NT 6.1; rv:50.0) Gecko/20100101 Firefox/50.0</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какой тип движка используется : движок </a:t>
            </a:r>
            <a:r>
              <a:rPr lang="ru-RU" sz="1200" kern="1200" dirty="0" err="1" smtClean="0">
                <a:solidFill>
                  <a:schemeClr val="tx1"/>
                </a:solidFill>
                <a:effectLst/>
                <a:latin typeface="+mn-lt"/>
                <a:ea typeface="+mn-ea"/>
                <a:cs typeface="+mn-cs"/>
              </a:rPr>
              <a:t>Mozilla</a:t>
            </a:r>
            <a:r>
              <a:rPr lang="ru-RU" sz="1200" kern="1200" dirty="0" smtClean="0">
                <a:solidFill>
                  <a:schemeClr val="tx1"/>
                </a:solidFill>
                <a:effectLst/>
                <a:latin typeface="+mn-lt"/>
                <a:ea typeface="+mn-ea"/>
                <a:cs typeface="+mn-cs"/>
              </a:rPr>
              <a:t>/5.0</a:t>
            </a:r>
          </a:p>
          <a:p>
            <a:r>
              <a:rPr lang="ru-RU" sz="1200" b="0" kern="1200" dirty="0" smtClean="0">
                <a:solidFill>
                  <a:schemeClr val="tx1"/>
                </a:solidFill>
                <a:effectLst/>
                <a:latin typeface="+mn-lt"/>
                <a:ea typeface="+mn-ea"/>
                <a:cs typeface="+mn-cs"/>
              </a:rPr>
              <a:t> </a:t>
            </a:r>
            <a:endParaRPr lang="ru-RU" sz="1200" b="1"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97</a:t>
            </a:fld>
            <a:endParaRPr lang="en-US"/>
          </a:p>
        </p:txBody>
      </p:sp>
    </p:spTree>
    <p:extLst>
      <p:ext uri="{BB962C8B-B14F-4D97-AF65-F5344CB8AC3E}">
        <p14:creationId xmlns:p14="http://schemas.microsoft.com/office/powerpoint/2010/main" val="32832217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Заголовки ответа (пример)</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Connection</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keep-alive</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постоянно-поддерживающее соединение</a:t>
            </a:r>
          </a:p>
          <a:p>
            <a:r>
              <a:rPr lang="ru-RU" sz="1200" kern="1200" dirty="0" err="1" smtClean="0">
                <a:solidFill>
                  <a:schemeClr val="tx1"/>
                </a:solidFill>
                <a:effectLst/>
                <a:latin typeface="+mn-lt"/>
                <a:ea typeface="+mn-ea"/>
                <a:cs typeface="+mn-cs"/>
              </a:rPr>
              <a:t>Content-Length</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5707</a:t>
            </a:r>
          </a:p>
          <a:p>
            <a:r>
              <a:rPr lang="ru-RU" sz="1200" kern="1200" dirty="0" smtClean="0">
                <a:solidFill>
                  <a:schemeClr val="tx1"/>
                </a:solidFill>
                <a:effectLst/>
                <a:latin typeface="+mn-lt"/>
                <a:ea typeface="+mn-ea"/>
                <a:cs typeface="+mn-cs"/>
              </a:rPr>
              <a:t>сколько байт пришло от сервера</a:t>
            </a:r>
          </a:p>
          <a:p>
            <a:r>
              <a:rPr lang="ru-RU" sz="1200" kern="1200" dirty="0" err="1" smtClean="0">
                <a:solidFill>
                  <a:schemeClr val="tx1"/>
                </a:solidFill>
                <a:effectLst/>
                <a:latin typeface="+mn-lt"/>
                <a:ea typeface="+mn-ea"/>
                <a:cs typeface="+mn-cs"/>
              </a:rPr>
              <a:t>Content-Type</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text</a:t>
            </a:r>
            <a:r>
              <a:rPr lang="ru-RU" sz="1200" kern="1200" dirty="0" smtClean="0">
                <a:solidFill>
                  <a:schemeClr val="tx1"/>
                </a:solidFill>
                <a:effectLst/>
                <a:latin typeface="+mn-lt"/>
                <a:ea typeface="+mn-ea"/>
                <a:cs typeface="+mn-cs"/>
              </a:rPr>
              <a:t>/</a:t>
            </a:r>
            <a:r>
              <a:rPr lang="ru-RU" sz="1200" kern="1200" dirty="0" err="1" smtClean="0">
                <a:solidFill>
                  <a:schemeClr val="tx1"/>
                </a:solidFill>
                <a:effectLst/>
                <a:latin typeface="+mn-lt"/>
                <a:ea typeface="+mn-ea"/>
                <a:cs typeface="+mn-cs"/>
              </a:rPr>
              <a:t>html</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charset</a:t>
            </a:r>
            <a:r>
              <a:rPr lang="ru-RU" sz="1200" kern="1200" dirty="0" smtClean="0">
                <a:solidFill>
                  <a:schemeClr val="tx1"/>
                </a:solidFill>
                <a:effectLst/>
                <a:latin typeface="+mn-lt"/>
                <a:ea typeface="+mn-ea"/>
                <a:cs typeface="+mn-cs"/>
              </a:rPr>
              <a:t>=windows-1251</a:t>
            </a:r>
          </a:p>
          <a:p>
            <a:r>
              <a:rPr lang="ru-RU" sz="1200" kern="1200" dirty="0" smtClean="0">
                <a:solidFill>
                  <a:schemeClr val="tx1"/>
                </a:solidFill>
                <a:effectLst/>
                <a:latin typeface="+mn-lt"/>
                <a:ea typeface="+mn-ea"/>
                <a:cs typeface="+mn-cs"/>
              </a:rPr>
              <a:t>тип информации и вид кодировки</a:t>
            </a:r>
          </a:p>
          <a:p>
            <a:r>
              <a:rPr lang="ru-RU" sz="1200" kern="1200" dirty="0" err="1" smtClean="0">
                <a:solidFill>
                  <a:schemeClr val="tx1"/>
                </a:solidFill>
                <a:effectLst/>
                <a:latin typeface="+mn-lt"/>
                <a:ea typeface="+mn-ea"/>
                <a:cs typeface="+mn-cs"/>
              </a:rPr>
              <a:t>Date</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Sat</a:t>
            </a:r>
            <a:r>
              <a:rPr lang="ru-RU" sz="1200" kern="1200" dirty="0" smtClean="0">
                <a:solidFill>
                  <a:schemeClr val="tx1"/>
                </a:solidFill>
                <a:effectLst/>
                <a:latin typeface="+mn-lt"/>
                <a:ea typeface="+mn-ea"/>
                <a:cs typeface="+mn-cs"/>
              </a:rPr>
              <a:t>, 21 </a:t>
            </a:r>
            <a:r>
              <a:rPr lang="ru-RU" sz="1200" kern="1200" dirty="0" err="1" smtClean="0">
                <a:solidFill>
                  <a:schemeClr val="tx1"/>
                </a:solidFill>
                <a:effectLst/>
                <a:latin typeface="+mn-lt"/>
                <a:ea typeface="+mn-ea"/>
                <a:cs typeface="+mn-cs"/>
              </a:rPr>
              <a:t>Jan</a:t>
            </a:r>
            <a:r>
              <a:rPr lang="ru-RU" sz="1200" kern="1200" dirty="0" smtClean="0">
                <a:solidFill>
                  <a:schemeClr val="tx1"/>
                </a:solidFill>
                <a:effectLst/>
                <a:latin typeface="+mn-lt"/>
                <a:ea typeface="+mn-ea"/>
                <a:cs typeface="+mn-cs"/>
              </a:rPr>
              <a:t> 2017 20:41:32 GMT</a:t>
            </a:r>
          </a:p>
          <a:p>
            <a:r>
              <a:rPr lang="ru-RU" sz="1200" kern="1200" dirty="0" smtClean="0">
                <a:solidFill>
                  <a:schemeClr val="tx1"/>
                </a:solidFill>
                <a:effectLst/>
                <a:latin typeface="+mn-lt"/>
                <a:ea typeface="+mn-ea"/>
                <a:cs typeface="+mn-cs"/>
              </a:rPr>
              <a:t> </a:t>
            </a:r>
          </a:p>
          <a:p>
            <a:r>
              <a:rPr lang="ru-RU" sz="1200" kern="1200" dirty="0" err="1" smtClean="0">
                <a:solidFill>
                  <a:schemeClr val="tx1"/>
                </a:solidFill>
                <a:effectLst/>
                <a:latin typeface="+mn-lt"/>
                <a:ea typeface="+mn-ea"/>
                <a:cs typeface="+mn-cs"/>
              </a:rPr>
              <a:t>Server</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nginx</a:t>
            </a:r>
            <a:r>
              <a:rPr lang="ru-RU" sz="1200" kern="1200" dirty="0" smtClean="0">
                <a:solidFill>
                  <a:schemeClr val="tx1"/>
                </a:solidFill>
                <a:effectLst/>
                <a:latin typeface="+mn-lt"/>
                <a:ea typeface="+mn-ea"/>
                <a:cs typeface="+mn-cs"/>
              </a:rPr>
              <a:t>/0.7.67</a:t>
            </a:r>
          </a:p>
          <a:p>
            <a:r>
              <a:rPr lang="ru-RU" sz="1200" kern="1200" dirty="0" smtClean="0">
                <a:solidFill>
                  <a:schemeClr val="tx1"/>
                </a:solidFill>
                <a:effectLst/>
                <a:latin typeface="+mn-lt"/>
                <a:ea typeface="+mn-ea"/>
                <a:cs typeface="+mn-cs"/>
              </a:rPr>
              <a:t>какой сервер ответил (</a:t>
            </a:r>
            <a:r>
              <a:rPr lang="ru-RU" sz="1200" kern="1200" dirty="0" err="1" smtClean="0">
                <a:solidFill>
                  <a:schemeClr val="tx1"/>
                </a:solidFill>
                <a:effectLst/>
                <a:latin typeface="+mn-lt"/>
                <a:ea typeface="+mn-ea"/>
                <a:cs typeface="+mn-cs"/>
              </a:rPr>
              <a:t>nginx</a:t>
            </a:r>
            <a:r>
              <a:rPr lang="ru-RU" sz="1200" kern="1200" dirty="0" smtClean="0">
                <a:solidFill>
                  <a:schemeClr val="tx1"/>
                </a:solidFill>
                <a:effectLst/>
                <a:latin typeface="+mn-lt"/>
                <a:ea typeface="+mn-ea"/>
                <a:cs typeface="+mn-cs"/>
              </a:rPr>
              <a:t> – замена </a:t>
            </a:r>
            <a:r>
              <a:rPr lang="en-US" sz="1200" kern="1200" dirty="0" smtClean="0">
                <a:solidFill>
                  <a:schemeClr val="tx1"/>
                </a:solidFill>
                <a:effectLst/>
                <a:latin typeface="+mn-lt"/>
                <a:ea typeface="+mn-ea"/>
                <a:cs typeface="+mn-cs"/>
              </a:rPr>
              <a:t>Apache</a:t>
            </a:r>
            <a:r>
              <a:rPr lang="ru-RU" sz="1200" kern="1200" dirty="0" smtClean="0">
                <a:solidFill>
                  <a:schemeClr val="tx1"/>
                </a:solidFill>
                <a:effectLst/>
                <a:latin typeface="+mn-lt"/>
                <a:ea typeface="+mn-ea"/>
                <a:cs typeface="+mn-cs"/>
              </a:rPr>
              <a:t> )</a:t>
            </a:r>
          </a:p>
          <a:p>
            <a:r>
              <a:rPr lang="ru-RU" sz="1200" kern="1200" dirty="0" err="1" smtClean="0">
                <a:solidFill>
                  <a:schemeClr val="tx1"/>
                </a:solidFill>
                <a:effectLst/>
                <a:latin typeface="+mn-lt"/>
                <a:ea typeface="+mn-ea"/>
                <a:cs typeface="+mn-cs"/>
              </a:rPr>
              <a:t>Vary</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Accept-Encoding</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принятие </a:t>
            </a:r>
            <a:r>
              <a:rPr lang="ru-RU" sz="1200" kern="1200" dirty="0" err="1" smtClean="0">
                <a:solidFill>
                  <a:schemeClr val="tx1"/>
                </a:solidFill>
                <a:effectLst/>
                <a:latin typeface="+mn-lt"/>
                <a:ea typeface="+mn-ea"/>
                <a:cs typeface="+mn-cs"/>
              </a:rPr>
              <a:t>декодировки</a:t>
            </a:r>
            <a:endParaRPr lang="ru-RU" sz="1200" kern="1200" dirty="0" smtClean="0">
              <a:solidFill>
                <a:schemeClr val="tx1"/>
              </a:solidFill>
              <a:effectLst/>
              <a:latin typeface="+mn-lt"/>
              <a:ea typeface="+mn-ea"/>
              <a:cs typeface="+mn-cs"/>
            </a:endParaRPr>
          </a:p>
          <a:p>
            <a:r>
              <a:rPr lang="ru-RU" sz="1200" b="1" kern="1200" dirty="0" smtClean="0">
                <a:solidFill>
                  <a:schemeClr val="tx1"/>
                </a:solidFill>
                <a:effectLst/>
                <a:latin typeface="+mn-lt"/>
                <a:ea typeface="+mn-ea"/>
                <a:cs typeface="+mn-cs"/>
              </a:rPr>
              <a:t>Заголовки запроса (пример)</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Accept</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text/</a:t>
            </a:r>
            <a:r>
              <a:rPr lang="en-US" sz="1200" kern="1200" dirty="0" err="1" smtClean="0">
                <a:solidFill>
                  <a:schemeClr val="tx1"/>
                </a:solidFill>
                <a:effectLst/>
                <a:latin typeface="+mn-lt"/>
                <a:ea typeface="+mn-ea"/>
                <a:cs typeface="+mn-cs"/>
              </a:rPr>
              <a:t>html,application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xhtml+xml,application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xml;q</a:t>
            </a:r>
            <a:r>
              <a:rPr lang="en-US" sz="1200" kern="1200" dirty="0" smtClean="0">
                <a:solidFill>
                  <a:schemeClr val="tx1"/>
                </a:solidFill>
                <a:effectLst/>
                <a:latin typeface="+mn-lt"/>
                <a:ea typeface="+mn-ea"/>
                <a:cs typeface="+mn-cs"/>
              </a:rPr>
              <a:t>=0.9,*/*;q=0.8</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что принимает, распознает и выводит на экран браузер (простой текст, текст с </a:t>
            </a:r>
            <a:r>
              <a:rPr lang="ru-RU" sz="1200" kern="1200" dirty="0" err="1" smtClean="0">
                <a:solidFill>
                  <a:schemeClr val="tx1"/>
                </a:solidFill>
                <a:effectLst/>
                <a:latin typeface="+mn-lt"/>
                <a:ea typeface="+mn-ea"/>
                <a:cs typeface="+mn-cs"/>
              </a:rPr>
              <a:t>xml</a:t>
            </a:r>
            <a:r>
              <a:rPr lang="ru-RU" sz="1200" kern="1200" dirty="0" smtClean="0">
                <a:solidFill>
                  <a:schemeClr val="tx1"/>
                </a:solidFill>
                <a:effectLst/>
                <a:latin typeface="+mn-lt"/>
                <a:ea typeface="+mn-ea"/>
                <a:cs typeface="+mn-cs"/>
              </a:rPr>
              <a:t>)</a:t>
            </a:r>
          </a:p>
          <a:p>
            <a:r>
              <a:rPr lang="ru-RU" sz="1200" kern="1200" dirty="0" err="1" smtClean="0">
                <a:solidFill>
                  <a:schemeClr val="tx1"/>
                </a:solidFill>
                <a:effectLst/>
                <a:latin typeface="+mn-lt"/>
                <a:ea typeface="+mn-ea"/>
                <a:cs typeface="+mn-cs"/>
              </a:rPr>
              <a:t>Accept-Encoding</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gzip</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deflate</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формат сжатия</a:t>
            </a:r>
          </a:p>
          <a:p>
            <a:r>
              <a:rPr lang="ru-RU" sz="1200" kern="1200" dirty="0" err="1" smtClean="0">
                <a:solidFill>
                  <a:schemeClr val="tx1"/>
                </a:solidFill>
                <a:effectLst/>
                <a:latin typeface="+mn-lt"/>
                <a:ea typeface="+mn-ea"/>
                <a:cs typeface="+mn-cs"/>
              </a:rPr>
              <a:t>Accept-Language</a:t>
            </a:r>
            <a:endParaRPr lang="ru-RU"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ru-RU,ru;q</a:t>
            </a:r>
            <a:r>
              <a:rPr lang="en-US" sz="1200" kern="1200" dirty="0" smtClean="0">
                <a:solidFill>
                  <a:schemeClr val="tx1"/>
                </a:solidFill>
                <a:effectLst/>
                <a:latin typeface="+mn-lt"/>
                <a:ea typeface="+mn-ea"/>
                <a:cs typeface="+mn-cs"/>
              </a:rPr>
              <a:t>=0.8,en-US;q=0.5,en;q=0.3</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принимаемый язык, выводится на используемом вами часто языке</a:t>
            </a:r>
          </a:p>
          <a:p>
            <a:r>
              <a:rPr lang="ru-RU" sz="1200" kern="1200" dirty="0" err="1" smtClean="0">
                <a:solidFill>
                  <a:schemeClr val="tx1"/>
                </a:solidFill>
                <a:effectLst/>
                <a:latin typeface="+mn-lt"/>
                <a:ea typeface="+mn-ea"/>
                <a:cs typeface="+mn-cs"/>
              </a:rPr>
              <a:t>Connection</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keep-alive</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вид соединения</a:t>
            </a:r>
          </a:p>
          <a:p>
            <a:r>
              <a:rPr lang="ru-RU" sz="1200" kern="1200" dirty="0" err="1" smtClean="0">
                <a:solidFill>
                  <a:schemeClr val="tx1"/>
                </a:solidFill>
                <a:effectLst/>
                <a:latin typeface="+mn-lt"/>
                <a:ea typeface="+mn-ea"/>
                <a:cs typeface="+mn-cs"/>
              </a:rPr>
              <a:t>Cookie</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__</a:t>
            </a:r>
            <a:r>
              <a:rPr lang="en-US" sz="1200" kern="1200" dirty="0" err="1" smtClean="0">
                <a:solidFill>
                  <a:schemeClr val="tx1"/>
                </a:solidFill>
                <a:effectLst/>
                <a:latin typeface="+mn-lt"/>
                <a:ea typeface="+mn-ea"/>
                <a:cs typeface="+mn-cs"/>
              </a:rPr>
              <a:t>utma</a:t>
            </a:r>
            <a:r>
              <a:rPr lang="en-US" sz="1200" kern="1200" dirty="0" smtClean="0">
                <a:solidFill>
                  <a:schemeClr val="tx1"/>
                </a:solidFill>
                <a:effectLst/>
                <a:latin typeface="+mn-lt"/>
                <a:ea typeface="+mn-ea"/>
                <a:cs typeface="+mn-cs"/>
              </a:rPr>
              <a:t>=11345187.1817343108.1485029157.1485029157.1485031209.2; __</a:t>
            </a:r>
            <a:r>
              <a:rPr lang="en-US" sz="1200" kern="1200" dirty="0" err="1" smtClean="0">
                <a:solidFill>
                  <a:schemeClr val="tx1"/>
                </a:solidFill>
                <a:effectLst/>
                <a:latin typeface="+mn-lt"/>
                <a:ea typeface="+mn-ea"/>
                <a:cs typeface="+mn-cs"/>
              </a:rPr>
              <a:t>utmc</a:t>
            </a:r>
            <a:r>
              <a:rPr lang="en-US" sz="1200" kern="1200" dirty="0" smtClean="0">
                <a:solidFill>
                  <a:schemeClr val="tx1"/>
                </a:solidFill>
                <a:effectLst/>
                <a:latin typeface="+mn-lt"/>
                <a:ea typeface="+mn-ea"/>
                <a:cs typeface="+mn-cs"/>
              </a:rPr>
              <a:t>=11345187; __</a:t>
            </a:r>
            <a:r>
              <a:rPr lang="en-US" sz="1200" kern="1200" dirty="0" err="1" smtClean="0">
                <a:solidFill>
                  <a:schemeClr val="tx1"/>
                </a:solidFill>
                <a:effectLst/>
                <a:latin typeface="+mn-lt"/>
                <a:ea typeface="+mn-ea"/>
                <a:cs typeface="+mn-cs"/>
              </a:rPr>
              <a:t>utmz</a:t>
            </a:r>
            <a:r>
              <a:rPr lang="en-US" sz="1200" kern="1200" dirty="0" smtClean="0">
                <a:solidFill>
                  <a:schemeClr val="tx1"/>
                </a:solidFill>
                <a:effectLst/>
                <a:latin typeface="+mn-lt"/>
                <a:ea typeface="+mn-ea"/>
                <a:cs typeface="+mn-cs"/>
              </a:rPr>
              <a:t>=11345187.1485029157.1.1.utmccn=(direct)|</a:t>
            </a:r>
            <a:r>
              <a:rPr lang="en-US" sz="1200" kern="1200" dirty="0" err="1" smtClean="0">
                <a:solidFill>
                  <a:schemeClr val="tx1"/>
                </a:solidFill>
                <a:effectLst/>
                <a:latin typeface="+mn-lt"/>
                <a:ea typeface="+mn-ea"/>
                <a:cs typeface="+mn-cs"/>
              </a:rPr>
              <a:t>utmcsr</a:t>
            </a:r>
            <a:r>
              <a:rPr lang="en-US" sz="1200" kern="1200" dirty="0" smtClean="0">
                <a:solidFill>
                  <a:schemeClr val="tx1"/>
                </a:solidFill>
                <a:effectLst/>
                <a:latin typeface="+mn-lt"/>
                <a:ea typeface="+mn-ea"/>
                <a:cs typeface="+mn-cs"/>
              </a:rPr>
              <a:t>=(direct)|</a:t>
            </a:r>
            <a:r>
              <a:rPr lang="en-US" sz="1200" kern="1200" dirty="0" err="1" smtClean="0">
                <a:solidFill>
                  <a:schemeClr val="tx1"/>
                </a:solidFill>
                <a:effectLst/>
                <a:latin typeface="+mn-lt"/>
                <a:ea typeface="+mn-ea"/>
                <a:cs typeface="+mn-cs"/>
              </a:rPr>
              <a:t>utmcmd</a:t>
            </a:r>
            <a:r>
              <a:rPr lang="en-US" sz="1200" kern="1200" dirty="0" smtClean="0">
                <a:solidFill>
                  <a:schemeClr val="tx1"/>
                </a:solidFill>
                <a:effectLst/>
                <a:latin typeface="+mn-lt"/>
                <a:ea typeface="+mn-ea"/>
                <a:cs typeface="+mn-cs"/>
              </a:rPr>
              <a:t>=(none); __</a:t>
            </a:r>
            <a:r>
              <a:rPr lang="en-US" sz="1200" kern="1200" dirty="0" err="1" smtClean="0">
                <a:solidFill>
                  <a:schemeClr val="tx1"/>
                </a:solidFill>
                <a:effectLst/>
                <a:latin typeface="+mn-lt"/>
                <a:ea typeface="+mn-ea"/>
                <a:cs typeface="+mn-cs"/>
              </a:rPr>
              <a:t>utmb</a:t>
            </a:r>
            <a:r>
              <a:rPr lang="en-US" sz="1200" kern="1200" dirty="0" smtClean="0">
                <a:solidFill>
                  <a:schemeClr val="tx1"/>
                </a:solidFill>
                <a:effectLst/>
                <a:latin typeface="+mn-lt"/>
                <a:ea typeface="+mn-ea"/>
                <a:cs typeface="+mn-cs"/>
              </a:rPr>
              <a:t>=11345187</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служебная информация сайта</a:t>
            </a:r>
          </a:p>
          <a:p>
            <a:r>
              <a:rPr lang="ru-RU" sz="1200" kern="1200" dirty="0" err="1" smtClean="0">
                <a:solidFill>
                  <a:schemeClr val="tx1"/>
                </a:solidFill>
                <a:effectLst/>
                <a:latin typeface="+mn-lt"/>
                <a:ea typeface="+mn-ea"/>
                <a:cs typeface="+mn-cs"/>
              </a:rPr>
              <a:t>Host</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firebug.ru</a:t>
            </a:r>
          </a:p>
          <a:p>
            <a:r>
              <a:rPr lang="ru-RU" sz="1200" kern="1200" dirty="0" smtClean="0">
                <a:solidFill>
                  <a:schemeClr val="tx1"/>
                </a:solidFill>
                <a:effectLst/>
                <a:latin typeface="+mn-lt"/>
                <a:ea typeface="+mn-ea"/>
                <a:cs typeface="+mn-cs"/>
              </a:rPr>
              <a:t>хост – место расположения сайта</a:t>
            </a:r>
          </a:p>
          <a:p>
            <a:r>
              <a:rPr lang="ru-RU" sz="1200" kern="1200" dirty="0" err="1" smtClean="0">
                <a:solidFill>
                  <a:schemeClr val="tx1"/>
                </a:solidFill>
                <a:effectLst/>
                <a:latin typeface="+mn-lt"/>
                <a:ea typeface="+mn-ea"/>
                <a:cs typeface="+mn-cs"/>
              </a:rPr>
              <a:t>Referer</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http://firebug.ru/index.html</a:t>
            </a:r>
          </a:p>
          <a:p>
            <a:r>
              <a:rPr lang="ru-RU" sz="1200" kern="1200" dirty="0" smtClean="0">
                <a:solidFill>
                  <a:schemeClr val="tx1"/>
                </a:solidFill>
                <a:effectLst/>
                <a:latin typeface="+mn-lt"/>
                <a:ea typeface="+mn-ea"/>
                <a:cs typeface="+mn-cs"/>
              </a:rPr>
              <a:t>откуда (с какого сайта) пришли на сайт (где нашли) </a:t>
            </a:r>
          </a:p>
          <a:p>
            <a:r>
              <a:rPr lang="ru-RU" sz="1200" kern="1200" dirty="0" err="1" smtClean="0">
                <a:solidFill>
                  <a:schemeClr val="tx1"/>
                </a:solidFill>
                <a:effectLst/>
                <a:latin typeface="+mn-lt"/>
                <a:ea typeface="+mn-ea"/>
                <a:cs typeface="+mn-cs"/>
              </a:rPr>
              <a:t>User-Agent</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Mozilla/5.0 (Windows NT 6.1; rv:50.0) Gecko/20100101 Firefox/50.0</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какой тип движка используется : движок </a:t>
            </a:r>
            <a:r>
              <a:rPr lang="ru-RU" sz="1200" kern="1200" dirty="0" err="1" smtClean="0">
                <a:solidFill>
                  <a:schemeClr val="tx1"/>
                </a:solidFill>
                <a:effectLst/>
                <a:latin typeface="+mn-lt"/>
                <a:ea typeface="+mn-ea"/>
                <a:cs typeface="+mn-cs"/>
              </a:rPr>
              <a:t>Mozilla</a:t>
            </a:r>
            <a:r>
              <a:rPr lang="ru-RU" sz="1200" kern="1200" dirty="0" smtClean="0">
                <a:solidFill>
                  <a:schemeClr val="tx1"/>
                </a:solidFill>
                <a:effectLst/>
                <a:latin typeface="+mn-lt"/>
                <a:ea typeface="+mn-ea"/>
                <a:cs typeface="+mn-cs"/>
              </a:rPr>
              <a:t>/5.0</a:t>
            </a:r>
          </a:p>
          <a:p>
            <a:r>
              <a:rPr lang="ru-RU" sz="1200" b="0" kern="1200" dirty="0" smtClean="0">
                <a:solidFill>
                  <a:schemeClr val="tx1"/>
                </a:solidFill>
                <a:effectLst/>
                <a:latin typeface="+mn-lt"/>
                <a:ea typeface="+mn-ea"/>
                <a:cs typeface="+mn-cs"/>
              </a:rPr>
              <a:t> </a:t>
            </a:r>
            <a:endParaRPr lang="ru-RU" sz="1200" b="1"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100</a:t>
            </a:fld>
            <a:endParaRPr lang="en-US"/>
          </a:p>
        </p:txBody>
      </p:sp>
    </p:spTree>
    <p:extLst>
      <p:ext uri="{BB962C8B-B14F-4D97-AF65-F5344CB8AC3E}">
        <p14:creationId xmlns:p14="http://schemas.microsoft.com/office/powerpoint/2010/main" val="17382029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Тело сообщения</a:t>
            </a:r>
          </a:p>
          <a:p>
            <a:r>
              <a:rPr lang="ru-RU" sz="1200" kern="1200" dirty="0" smtClean="0">
                <a:solidFill>
                  <a:schemeClr val="tx1"/>
                </a:solidFill>
                <a:effectLst/>
                <a:latin typeface="+mn-lt"/>
                <a:ea typeface="+mn-ea"/>
                <a:cs typeface="+mn-cs"/>
              </a:rPr>
              <a:t>Тело HTTP сообщения (</a:t>
            </a:r>
            <a:r>
              <a:rPr lang="ru-RU" sz="1200" i="1" kern="1200" dirty="0" err="1" smtClean="0">
                <a:solidFill>
                  <a:schemeClr val="tx1"/>
                </a:solidFill>
                <a:effectLst/>
                <a:latin typeface="+mn-lt"/>
                <a:ea typeface="+mn-ea"/>
                <a:cs typeface="+mn-cs"/>
              </a:rPr>
              <a:t>message-body</a:t>
            </a:r>
            <a:r>
              <a:rPr lang="ru-RU" sz="1200" kern="1200" dirty="0" smtClean="0">
                <a:solidFill>
                  <a:schemeClr val="tx1"/>
                </a:solidFill>
                <a:effectLst/>
                <a:latin typeface="+mn-lt"/>
                <a:ea typeface="+mn-ea"/>
                <a:cs typeface="+mn-cs"/>
              </a:rPr>
              <a:t>), если оно присутствует, используется для передачи сущности, связанной с запросом или ответом. </a:t>
            </a:r>
          </a:p>
          <a:p>
            <a:endParaRPr lang="ru-RU" sz="1200" i="1" kern="1200" dirty="0" smtClean="0">
              <a:solidFill>
                <a:schemeClr val="tx1"/>
              </a:solidFill>
              <a:effectLst/>
              <a:latin typeface="+mn-lt"/>
              <a:ea typeface="+mn-ea"/>
              <a:cs typeface="+mn-cs"/>
            </a:endParaRPr>
          </a:p>
          <a:p>
            <a:r>
              <a:rPr lang="ru-RU" sz="1200" i="1" kern="1200" dirty="0" smtClean="0">
                <a:solidFill>
                  <a:schemeClr val="tx1"/>
                </a:solidFill>
                <a:effectLst/>
                <a:latin typeface="+mn-lt"/>
                <a:ea typeface="+mn-ea"/>
                <a:cs typeface="+mn-cs"/>
              </a:rPr>
              <a:t>Тело сообщения</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message-body</a:t>
            </a:r>
            <a:r>
              <a:rPr lang="ru-RU" sz="1200" kern="1200" dirty="0" smtClean="0">
                <a:solidFill>
                  <a:schemeClr val="tx1"/>
                </a:solidFill>
                <a:effectLst/>
                <a:latin typeface="+mn-lt"/>
                <a:ea typeface="+mn-ea"/>
                <a:cs typeface="+mn-cs"/>
              </a:rPr>
              <a:t>) отличается от </a:t>
            </a:r>
            <a:r>
              <a:rPr lang="ru-RU" sz="1200" i="1" kern="1200" dirty="0" smtClean="0">
                <a:solidFill>
                  <a:schemeClr val="tx1"/>
                </a:solidFill>
                <a:effectLst/>
                <a:latin typeface="+mn-lt"/>
                <a:ea typeface="+mn-ea"/>
                <a:cs typeface="+mn-cs"/>
              </a:rPr>
              <a:t>тела сущности</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entity-body</a:t>
            </a:r>
            <a:r>
              <a:rPr lang="ru-RU" sz="1200" kern="1200" dirty="0" smtClean="0">
                <a:solidFill>
                  <a:schemeClr val="tx1"/>
                </a:solidFill>
                <a:effectLst/>
                <a:latin typeface="+mn-lt"/>
                <a:ea typeface="+mn-ea"/>
                <a:cs typeface="+mn-cs"/>
              </a:rPr>
              <a:t>) только в том случае, когда при передаче применяется кодирование, указанное в заголовке </a:t>
            </a:r>
            <a:r>
              <a:rPr lang="ru-RU" sz="1200" kern="1200" dirty="0" err="1" smtClean="0">
                <a:solidFill>
                  <a:schemeClr val="tx1"/>
                </a:solidFill>
                <a:effectLst/>
                <a:latin typeface="+mn-lt"/>
                <a:ea typeface="+mn-ea"/>
                <a:cs typeface="+mn-cs"/>
              </a:rPr>
              <a:t>Transfer-Encoding</a:t>
            </a:r>
            <a:r>
              <a:rPr lang="ru-RU" sz="1200" kern="1200" dirty="0" smtClean="0">
                <a:solidFill>
                  <a:schemeClr val="tx1"/>
                </a:solidFill>
                <a:effectLst/>
                <a:latin typeface="+mn-lt"/>
                <a:ea typeface="+mn-ea"/>
                <a:cs typeface="+mn-cs"/>
              </a:rPr>
              <a:t>. В остальных случаях тело сообщения идентично телу сущности.</a:t>
            </a:r>
          </a:p>
          <a:p>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Заголовок </a:t>
            </a:r>
            <a:r>
              <a:rPr lang="ru-RU" sz="1200" kern="1200" dirty="0" err="1" smtClean="0">
                <a:solidFill>
                  <a:schemeClr val="tx1"/>
                </a:solidFill>
                <a:effectLst/>
                <a:latin typeface="+mn-lt"/>
                <a:ea typeface="+mn-ea"/>
                <a:cs typeface="+mn-cs"/>
              </a:rPr>
              <a:t>Transfer-Encoding</a:t>
            </a:r>
            <a:r>
              <a:rPr lang="ru-RU" sz="1200" kern="1200" dirty="0" smtClean="0">
                <a:solidFill>
                  <a:schemeClr val="tx1"/>
                </a:solidFill>
                <a:effectLst/>
                <a:latin typeface="+mn-lt"/>
                <a:ea typeface="+mn-ea"/>
                <a:cs typeface="+mn-cs"/>
              </a:rPr>
              <a:t> должен отправляться для указания любого кодирования передачи, примененного приложением в целях гарантирования безопасной и правильной передачи сообщения. </a:t>
            </a:r>
          </a:p>
          <a:p>
            <a:r>
              <a:rPr lang="ru-RU" sz="1200" kern="1200" dirty="0" err="1" smtClean="0">
                <a:solidFill>
                  <a:schemeClr val="tx1"/>
                </a:solidFill>
                <a:effectLst/>
                <a:latin typeface="+mn-lt"/>
                <a:ea typeface="+mn-ea"/>
                <a:cs typeface="+mn-cs"/>
              </a:rPr>
              <a:t>Transfer-Encoding</a:t>
            </a:r>
            <a:r>
              <a:rPr lang="ru-RU" sz="1200" kern="1200" dirty="0" smtClean="0">
                <a:solidFill>
                  <a:schemeClr val="tx1"/>
                </a:solidFill>
                <a:effectLst/>
                <a:latin typeface="+mn-lt"/>
                <a:ea typeface="+mn-ea"/>
                <a:cs typeface="+mn-cs"/>
              </a:rPr>
              <a:t> - это свойство сообщения, а не сущности, и оно может быть добавлено или удалено любым приложением в цепочке запросов/ответов.</a:t>
            </a:r>
          </a:p>
          <a:p>
            <a:r>
              <a:rPr lang="ru-RU" sz="1200" kern="1200" dirty="0" smtClean="0">
                <a:solidFill>
                  <a:schemeClr val="tx1"/>
                </a:solidFill>
                <a:effectLst/>
                <a:latin typeface="+mn-lt"/>
                <a:ea typeface="+mn-ea"/>
                <a:cs typeface="+mn-cs"/>
              </a:rPr>
              <a:t>Присутствие тела сообщения в запросе отмечается добавлением к заголовкам запроса поля заголовка </a:t>
            </a:r>
            <a:r>
              <a:rPr lang="ru-RU" sz="1200" kern="1200" dirty="0" err="1" smtClean="0">
                <a:solidFill>
                  <a:schemeClr val="tx1"/>
                </a:solidFill>
                <a:effectLst/>
                <a:latin typeface="+mn-lt"/>
                <a:ea typeface="+mn-ea"/>
                <a:cs typeface="+mn-cs"/>
              </a:rPr>
              <a:t>Content-Length</a:t>
            </a:r>
            <a:r>
              <a:rPr lang="ru-RU" sz="1200" kern="1200" dirty="0" smtClean="0">
                <a:solidFill>
                  <a:schemeClr val="tx1"/>
                </a:solidFill>
                <a:effectLst/>
                <a:latin typeface="+mn-lt"/>
                <a:ea typeface="+mn-ea"/>
                <a:cs typeface="+mn-cs"/>
              </a:rPr>
              <a:t> или </a:t>
            </a:r>
            <a:r>
              <a:rPr lang="ru-RU" sz="1200" kern="1200" dirty="0" err="1" smtClean="0">
                <a:solidFill>
                  <a:schemeClr val="tx1"/>
                </a:solidFill>
                <a:effectLst/>
                <a:latin typeface="+mn-lt"/>
                <a:ea typeface="+mn-ea"/>
                <a:cs typeface="+mn-cs"/>
              </a:rPr>
              <a:t>Transfer-Encoding</a:t>
            </a:r>
            <a:r>
              <a:rPr lang="ru-RU" sz="1200" kern="1200" dirty="0" smtClean="0">
                <a:solidFill>
                  <a:schemeClr val="tx1"/>
                </a:solidFill>
                <a:effectLst/>
                <a:latin typeface="+mn-lt"/>
                <a:ea typeface="+mn-ea"/>
                <a:cs typeface="+mn-cs"/>
              </a:rPr>
              <a:t>. Тело сообщения (</a:t>
            </a:r>
            <a:r>
              <a:rPr lang="ru-RU" sz="1200" kern="1200" dirty="0" err="1" smtClean="0">
                <a:solidFill>
                  <a:schemeClr val="tx1"/>
                </a:solidFill>
                <a:effectLst/>
                <a:latin typeface="+mn-lt"/>
                <a:ea typeface="+mn-ea"/>
                <a:cs typeface="+mn-cs"/>
              </a:rPr>
              <a:t>message-body</a:t>
            </a:r>
            <a:r>
              <a:rPr lang="ru-RU" sz="1200" kern="1200" dirty="0" smtClean="0">
                <a:solidFill>
                  <a:schemeClr val="tx1"/>
                </a:solidFill>
                <a:effectLst/>
                <a:latin typeface="+mn-lt"/>
                <a:ea typeface="+mn-ea"/>
                <a:cs typeface="+mn-cs"/>
              </a:rPr>
              <a:t>) может быть добавлено в запрос только когда метод запроса допускает тело объекта (</a:t>
            </a:r>
            <a:r>
              <a:rPr lang="ru-RU" sz="1200" kern="1200" dirty="0" err="1" smtClean="0">
                <a:solidFill>
                  <a:schemeClr val="tx1"/>
                </a:solidFill>
                <a:effectLst/>
                <a:latin typeface="+mn-lt"/>
                <a:ea typeface="+mn-ea"/>
                <a:cs typeface="+mn-cs"/>
              </a:rPr>
              <a:t>entity-body</a:t>
            </a:r>
            <a:r>
              <a:rPr lang="ru-RU" sz="1200" kern="1200" dirty="0" smtClean="0">
                <a:solidFill>
                  <a:schemeClr val="tx1"/>
                </a:solidFill>
                <a:effectLst/>
                <a:latin typeface="+mn-lt"/>
                <a:ea typeface="+mn-ea"/>
                <a:cs typeface="+mn-cs"/>
              </a:rPr>
              <a:t>).</a:t>
            </a:r>
          </a:p>
          <a:p>
            <a:r>
              <a:rPr lang="ru-RU" sz="1200" kern="1200" dirty="0" smtClean="0">
                <a:solidFill>
                  <a:schemeClr val="tx1"/>
                </a:solidFill>
                <a:effectLst/>
                <a:latin typeface="+mn-lt"/>
                <a:ea typeface="+mn-ea"/>
                <a:cs typeface="+mn-cs"/>
              </a:rPr>
              <a:t>Все ответы содержат тело сообщения, возможно нулевой длины, кроме ответов на запрос методом HEAD и ответов с кодами статуса 1xx (Информационные), 204 (Нет содержимого, </a:t>
            </a:r>
            <a:r>
              <a:rPr lang="ru-RU" sz="1200" kern="1200" dirty="0" err="1" smtClean="0">
                <a:solidFill>
                  <a:schemeClr val="tx1"/>
                </a:solidFill>
                <a:effectLst/>
                <a:latin typeface="+mn-lt"/>
                <a:ea typeface="+mn-ea"/>
                <a:cs typeface="+mn-cs"/>
              </a:rPr>
              <a:t>No</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Content</a:t>
            </a:r>
            <a:r>
              <a:rPr lang="ru-RU" sz="1200" kern="1200" dirty="0" smtClean="0">
                <a:solidFill>
                  <a:schemeClr val="tx1"/>
                </a:solidFill>
                <a:effectLst/>
                <a:latin typeface="+mn-lt"/>
                <a:ea typeface="+mn-ea"/>
                <a:cs typeface="+mn-cs"/>
              </a:rPr>
              <a:t>), и 304 (Не модифицирован, </a:t>
            </a:r>
            <a:r>
              <a:rPr lang="ru-RU" sz="1200" kern="1200" dirty="0" err="1" smtClean="0">
                <a:solidFill>
                  <a:schemeClr val="tx1"/>
                </a:solidFill>
                <a:effectLst/>
                <a:latin typeface="+mn-lt"/>
                <a:ea typeface="+mn-ea"/>
                <a:cs typeface="+mn-cs"/>
              </a:rPr>
              <a:t>Not</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Modified</a:t>
            </a:r>
            <a:r>
              <a:rPr lang="ru-RU" sz="1200" kern="1200" dirty="0" smtClean="0">
                <a:solidFill>
                  <a:schemeClr val="tx1"/>
                </a:solidFill>
                <a:effectLst/>
                <a:latin typeface="+mn-lt"/>
                <a:ea typeface="+mn-ea"/>
                <a:cs typeface="+mn-cs"/>
              </a:rPr>
              <a:t>).</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101</a:t>
            </a:fld>
            <a:endParaRPr lang="en-US"/>
          </a:p>
        </p:txBody>
      </p:sp>
    </p:spTree>
    <p:extLst>
      <p:ext uri="{BB962C8B-B14F-4D97-AF65-F5344CB8AC3E}">
        <p14:creationId xmlns:p14="http://schemas.microsoft.com/office/powerpoint/2010/main" val="39762010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https://developer.mozilla.org/ru/docs/Learn/Server-side/First_steps/Introduction</a:t>
            </a:r>
            <a:r>
              <a:rPr lang="ru-RU" sz="1200" b="0" i="0" kern="1200" dirty="0" smtClean="0">
                <a:solidFill>
                  <a:schemeClr val="tx1"/>
                </a:solidFill>
                <a:effectLst/>
                <a:latin typeface="+mn-lt"/>
                <a:ea typeface="+mn-ea"/>
                <a:cs typeface="+mn-cs"/>
              </a:rPr>
              <a:t> </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Динамические сайты могут выделять контент, который более актуален в зависимости от предпочтений и привычек пользователя, и дают возможность: </a:t>
            </a:r>
          </a:p>
          <a:p>
            <a:r>
              <a:rPr lang="ru-RU" sz="1200" b="0" i="0" kern="1200" dirty="0" smtClean="0">
                <a:solidFill>
                  <a:schemeClr val="tx1"/>
                </a:solidFill>
                <a:effectLst/>
                <a:latin typeface="+mn-lt"/>
                <a:ea typeface="+mn-ea"/>
                <a:cs typeface="+mn-cs"/>
              </a:rPr>
              <a:t>- упростить использование сайтов за счёт сохранения личных предпочтений и информации, например, повторного использования сохранённых данных кредитной карты для оптимизации последующих платежей.</a:t>
            </a:r>
          </a:p>
          <a:p>
            <a:pPr marL="171450" indent="-171450">
              <a:buFontTx/>
              <a:buChar char="-"/>
            </a:pPr>
            <a:r>
              <a:rPr lang="ru-RU" sz="1200" b="0" i="0" kern="1200" dirty="0" smtClean="0">
                <a:solidFill>
                  <a:schemeClr val="tx1"/>
                </a:solidFill>
                <a:effectLst/>
                <a:latin typeface="+mn-lt"/>
                <a:ea typeface="+mn-ea"/>
                <a:cs typeface="+mn-cs"/>
              </a:rPr>
              <a:t>взаимодействовать с пользователем сайта, посылая уведомления и обновления по электронной почте или по другим каналам. </a:t>
            </a:r>
          </a:p>
          <a:p>
            <a:pPr marL="171450" indent="-171450">
              <a:buFontTx/>
              <a:buChar char="-"/>
            </a:pPr>
            <a:r>
              <a:rPr lang="ru-RU" sz="1200" b="0" i="0" kern="1200" dirty="0" smtClean="0">
                <a:solidFill>
                  <a:schemeClr val="tx1"/>
                </a:solidFill>
                <a:effectLst/>
                <a:latin typeface="+mn-lt"/>
                <a:ea typeface="+mn-ea"/>
                <a:cs typeface="+mn-cs"/>
              </a:rPr>
              <a:t>производить множество однообразных операций (извлекать данные из базы данных и помещать их на странице, подтверждать пользовательский ввод и сохранять его в базе данных, проверять пользовательские права и выполнение входа, </a:t>
            </a:r>
            <a:r>
              <a:rPr lang="ru-RU" sz="1200" b="0" i="0" kern="1200" dirty="0" err="1" smtClean="0">
                <a:solidFill>
                  <a:schemeClr val="tx1"/>
                </a:solidFill>
                <a:effectLst/>
                <a:latin typeface="+mn-lt"/>
                <a:ea typeface="+mn-ea"/>
                <a:cs typeface="+mn-cs"/>
              </a:rPr>
              <a:t>и.т.д</a:t>
            </a:r>
            <a:r>
              <a:rPr lang="ru-RU" sz="1200" b="0" i="0" kern="1200" dirty="0" smtClean="0">
                <a:solidFill>
                  <a:schemeClr val="tx1"/>
                </a:solidFill>
                <a:effectLst/>
                <a:latin typeface="+mn-lt"/>
                <a:ea typeface="+mn-ea"/>
                <a:cs typeface="+mn-cs"/>
              </a:rPr>
              <a:t>.)  </a:t>
            </a:r>
          </a:p>
          <a:p>
            <a:pPr marL="171450" indent="-171450">
              <a:buFontTx/>
              <a:buChar char="-"/>
            </a:pPr>
            <a:endParaRPr lang="ru-RU" sz="1200" b="0" i="0" kern="1200" dirty="0" smtClean="0">
              <a:solidFill>
                <a:schemeClr val="tx1"/>
              </a:solidFill>
              <a:effectLst/>
              <a:latin typeface="+mn-lt"/>
              <a:ea typeface="+mn-ea"/>
              <a:cs typeface="+mn-cs"/>
            </a:endParaRPr>
          </a:p>
          <a:p>
            <a:pPr marL="171450" indent="-171450">
              <a:buFontTx/>
              <a:buChar char="-"/>
            </a:pPr>
            <a:endParaRPr lang="ru-RU" sz="1200" b="0" i="0" kern="1200" dirty="0" smtClean="0">
              <a:solidFill>
                <a:schemeClr val="tx1"/>
              </a:solidFill>
              <a:effectLst/>
              <a:latin typeface="+mn-lt"/>
              <a:ea typeface="+mn-ea"/>
              <a:cs typeface="+mn-cs"/>
            </a:endParaRPr>
          </a:p>
          <a:p>
            <a:pPr marL="0" indent="0">
              <a:buFontTx/>
              <a:buNone/>
            </a:pPr>
            <a:r>
              <a:rPr lang="ru-RU" sz="1200" b="0" i="0" kern="1200" dirty="0" smtClean="0">
                <a:solidFill>
                  <a:schemeClr val="tx1"/>
                </a:solidFill>
                <a:effectLst/>
                <a:latin typeface="+mn-lt"/>
                <a:ea typeface="+mn-ea"/>
                <a:cs typeface="+mn-cs"/>
              </a:rPr>
              <a:t>Большая часть кода для поддержки динамического веб-сайта должна выполняться на сервере. Создание этого кода известно, как «</a:t>
            </a:r>
            <a:r>
              <a:rPr lang="ru-RU" sz="1200" b="1" i="0" kern="1200" dirty="0" smtClean="0">
                <a:solidFill>
                  <a:schemeClr val="tx1"/>
                </a:solidFill>
                <a:effectLst/>
                <a:latin typeface="+mn-lt"/>
                <a:ea typeface="+mn-ea"/>
                <a:cs typeface="+mn-cs"/>
              </a:rPr>
              <a:t>программирование серверной части</a:t>
            </a:r>
            <a:r>
              <a:rPr lang="ru-RU" sz="1200" b="0" i="0" kern="1200" dirty="0" smtClean="0">
                <a:solidFill>
                  <a:schemeClr val="tx1"/>
                </a:solidFill>
                <a:effectLst/>
                <a:latin typeface="+mn-lt"/>
                <a:ea typeface="+mn-ea"/>
                <a:cs typeface="+mn-cs"/>
              </a:rPr>
              <a:t>» (или иногда «</a:t>
            </a:r>
            <a:r>
              <a:rPr lang="ru-RU" sz="1200" b="1" i="0" kern="1200" dirty="0" smtClean="0">
                <a:solidFill>
                  <a:schemeClr val="tx1"/>
                </a:solidFill>
                <a:effectLst/>
                <a:latin typeface="+mn-lt"/>
                <a:ea typeface="+mn-ea"/>
                <a:cs typeface="+mn-cs"/>
              </a:rPr>
              <a:t>программирование </a:t>
            </a:r>
            <a:r>
              <a:rPr lang="ru-RU" sz="1200" b="1" i="0" kern="1200" dirty="0" err="1" smtClean="0">
                <a:solidFill>
                  <a:schemeClr val="tx1"/>
                </a:solidFill>
                <a:effectLst/>
                <a:latin typeface="+mn-lt"/>
                <a:ea typeface="+mn-ea"/>
                <a:cs typeface="+mn-cs"/>
              </a:rPr>
              <a:t>бэкенда</a:t>
            </a:r>
            <a:r>
              <a:rPr lang="ru-RU"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102</a:t>
            </a:fld>
            <a:endParaRPr lang="en-US"/>
          </a:p>
        </p:txBody>
      </p:sp>
    </p:spTree>
    <p:extLst>
      <p:ext uri="{BB962C8B-B14F-4D97-AF65-F5344CB8AC3E}">
        <p14:creationId xmlns:p14="http://schemas.microsoft.com/office/powerpoint/2010/main" val="28476197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Запросы динамических данных отправляются (2) в код серверной части (показано на диаграмме как </a:t>
            </a:r>
            <a:r>
              <a:rPr lang="ru-RU" sz="1200" b="0" i="1" kern="1200" dirty="0" smtClean="0">
                <a:solidFill>
                  <a:schemeClr val="tx1"/>
                </a:solidFill>
                <a:effectLst/>
                <a:latin typeface="+mn-lt"/>
                <a:ea typeface="+mn-ea"/>
                <a:cs typeface="+mn-cs"/>
              </a:rPr>
              <a:t>Веб-приложение</a:t>
            </a:r>
            <a:r>
              <a:rPr lang="ru-RU" sz="1200" b="0" i="0" kern="1200" dirty="0" smtClean="0">
                <a:solidFill>
                  <a:schemeClr val="tx1"/>
                </a:solidFill>
                <a:effectLst/>
                <a:latin typeface="+mn-lt"/>
                <a:ea typeface="+mn-ea"/>
                <a:cs typeface="+mn-cs"/>
              </a:rPr>
              <a:t>). Для «динамических запросов» сервер интерпретирует запрос, читает необходимую информацию из базы данных (3), комбинирует извлечённые данные с шаблонами HTML и возвращает ответ, содержащий сгенерированный HTML (5, 6).</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Программирование веб-сайта на стороне сервера в основном включает выбор содержимого, которое возвращается браузеру в ответ на запросы. Код на стороне сервера обрабатывает такие задачи, как проверка отправленных данных и запросов, использование баз данных для хранения и извлечения данных и отправка правильных данных клиенту по мере необходимости.</a:t>
            </a:r>
          </a:p>
          <a:p>
            <a:endParaRPr lang="ru-RU" sz="1200" b="0" i="0" kern="1200" dirty="0" smtClean="0">
              <a:solidFill>
                <a:schemeClr val="tx1"/>
              </a:solidFill>
              <a:effectLst/>
              <a:latin typeface="+mn-lt"/>
              <a:ea typeface="+mn-ea"/>
              <a:cs typeface="+mn-cs"/>
            </a:endParaRPr>
          </a:p>
          <a:p>
            <a:r>
              <a:rPr lang="en-US" dirty="0" smtClean="0"/>
              <a:t>https://developer.mozilla.org/ru/docs/Learn/Server-side/First_steps/Introduction</a:t>
            </a:r>
            <a:r>
              <a:rPr lang="ru-RU" dirty="0" smtClean="0"/>
              <a:t> </a:t>
            </a:r>
          </a:p>
          <a:p>
            <a:r>
              <a:rPr lang="en-US" dirty="0" smtClean="0"/>
              <a:t>Https://developer.mozilla.org/ru/docs/Learn/Server-side/First_steps/Client-Server_overview</a:t>
            </a:r>
            <a:endParaRPr lang="ru-RU" dirty="0" smtClean="0"/>
          </a:p>
          <a:p>
            <a:endParaRPr lang="ru-RU" dirty="0" smtClean="0"/>
          </a:p>
          <a:p>
            <a:pPr marL="228600" indent="-228600">
              <a:buFont typeface="+mj-lt"/>
              <a:buAutoNum type="arabicPeriod"/>
            </a:pPr>
            <a:r>
              <a:rPr lang="ru-RU" sz="1200" b="0" i="0" kern="1200" dirty="0" smtClean="0">
                <a:solidFill>
                  <a:schemeClr val="tx1"/>
                </a:solidFill>
                <a:effectLst/>
                <a:latin typeface="+mn-lt"/>
                <a:ea typeface="+mn-ea"/>
                <a:cs typeface="+mn-cs"/>
              </a:rPr>
              <a:t>Веб-браузер отправит HTTP-запрос GET на сервер с использованием базового URL-адреса ресурса (/</a:t>
            </a:r>
            <a:r>
              <a:rPr lang="ru-RU" sz="1200" b="0" i="0" kern="1200" dirty="0" err="1" smtClean="0">
                <a:solidFill>
                  <a:schemeClr val="tx1"/>
                </a:solidFill>
                <a:effectLst/>
                <a:latin typeface="+mn-lt"/>
                <a:ea typeface="+mn-ea"/>
                <a:cs typeface="+mn-cs"/>
              </a:rPr>
              <a:t>best</a:t>
            </a:r>
            <a:r>
              <a:rPr lang="ru-RU" sz="1200" b="0" i="0" kern="1200" dirty="0" smtClean="0">
                <a:solidFill>
                  <a:schemeClr val="tx1"/>
                </a:solidFill>
                <a:effectLst/>
                <a:latin typeface="+mn-lt"/>
                <a:ea typeface="+mn-ea"/>
                <a:cs typeface="+mn-cs"/>
              </a:rPr>
              <a:t>) и кодирования номера команды и игрока в форме URL-параметров (например, /</a:t>
            </a:r>
            <a:r>
              <a:rPr lang="ru-RU" sz="1200" b="0" i="0" kern="1200" dirty="0" err="1" smtClean="0">
                <a:solidFill>
                  <a:schemeClr val="tx1"/>
                </a:solidFill>
                <a:effectLst/>
                <a:latin typeface="+mn-lt"/>
                <a:ea typeface="+mn-ea"/>
                <a:cs typeface="+mn-cs"/>
              </a:rPr>
              <a:t>best?team</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my_team_name&amp;show</a:t>
            </a:r>
            <a:r>
              <a:rPr lang="ru-RU" sz="1200" b="0" i="0" kern="1200" dirty="0" smtClean="0">
                <a:solidFill>
                  <a:schemeClr val="tx1"/>
                </a:solidFill>
                <a:effectLst/>
                <a:latin typeface="+mn-lt"/>
                <a:ea typeface="+mn-ea"/>
                <a:cs typeface="+mn-cs"/>
              </a:rPr>
              <a:t>=11) или как часть URL-адреса (например, /</a:t>
            </a:r>
            <a:r>
              <a:rPr lang="ru-RU" sz="1200" b="0" i="0" kern="1200" dirty="0" err="1" smtClean="0">
                <a:solidFill>
                  <a:schemeClr val="tx1"/>
                </a:solidFill>
                <a:effectLst/>
                <a:latin typeface="+mn-lt"/>
                <a:ea typeface="+mn-ea"/>
                <a:cs typeface="+mn-cs"/>
              </a:rPr>
              <a:t>best</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my_team_name</a:t>
            </a:r>
            <a:r>
              <a:rPr lang="ru-RU" sz="1200" b="0" i="0" kern="1200" dirty="0" smtClean="0">
                <a:solidFill>
                  <a:schemeClr val="tx1"/>
                </a:solidFill>
                <a:effectLst/>
                <a:latin typeface="+mn-lt"/>
                <a:ea typeface="+mn-ea"/>
                <a:cs typeface="+mn-cs"/>
              </a:rPr>
              <a:t>/11/). Запрос GET используется, потому что речь идёт только о запросе выборки данных (а не об их изменении).</a:t>
            </a:r>
          </a:p>
          <a:p>
            <a:pPr marL="228600" indent="-228600">
              <a:buFont typeface="+mj-lt"/>
              <a:buAutoNum type="arabicPeriod"/>
            </a:pPr>
            <a:r>
              <a:rPr lang="ru-RU" sz="1200" b="0" i="1" kern="1200" dirty="0" smtClean="0">
                <a:solidFill>
                  <a:schemeClr val="tx1"/>
                </a:solidFill>
                <a:effectLst/>
                <a:latin typeface="+mn-lt"/>
                <a:ea typeface="+mn-ea"/>
                <a:cs typeface="+mn-cs"/>
              </a:rPr>
              <a:t>Веб-сервер</a:t>
            </a:r>
            <a:r>
              <a:rPr lang="ru-RU" sz="1200" b="0" i="0" kern="1200" dirty="0" smtClean="0">
                <a:solidFill>
                  <a:schemeClr val="tx1"/>
                </a:solidFill>
                <a:effectLst/>
                <a:latin typeface="+mn-lt"/>
                <a:ea typeface="+mn-ea"/>
                <a:cs typeface="+mn-cs"/>
              </a:rPr>
              <a:t> определяет, что запрос является «динамическим» и пересылает его в </a:t>
            </a:r>
            <a:r>
              <a:rPr lang="ru-RU" sz="1200" b="0" i="1" kern="1200" dirty="0" smtClean="0">
                <a:solidFill>
                  <a:schemeClr val="tx1"/>
                </a:solidFill>
                <a:effectLst/>
                <a:latin typeface="+mn-lt"/>
                <a:ea typeface="+mn-ea"/>
                <a:cs typeface="+mn-cs"/>
              </a:rPr>
              <a:t>веб-приложение</a:t>
            </a:r>
            <a:r>
              <a:rPr lang="ru-RU" sz="1200" b="0" i="0" kern="1200" dirty="0" smtClean="0">
                <a:solidFill>
                  <a:schemeClr val="tx1"/>
                </a:solidFill>
                <a:effectLst/>
                <a:latin typeface="+mn-lt"/>
                <a:ea typeface="+mn-ea"/>
                <a:cs typeface="+mn-cs"/>
              </a:rPr>
              <a:t> для обработки (веб-сервер определяет, как обрабатывать разные URL-адреса на основе правил сопоставления шаблонов, определённых в его конфигурации).</a:t>
            </a:r>
          </a:p>
          <a:p>
            <a:pPr marL="228600" indent="-228600">
              <a:buFont typeface="+mj-lt"/>
              <a:buAutoNum type="arabicPeriod"/>
            </a:pPr>
            <a:r>
              <a:rPr lang="ru-RU" sz="1200" b="0" i="1" kern="1200" dirty="0" smtClean="0">
                <a:solidFill>
                  <a:schemeClr val="tx1"/>
                </a:solidFill>
                <a:effectLst/>
                <a:latin typeface="+mn-lt"/>
                <a:ea typeface="+mn-ea"/>
                <a:cs typeface="+mn-cs"/>
              </a:rPr>
              <a:t>Веб-приложение</a:t>
            </a:r>
            <a:r>
              <a:rPr lang="ru-RU" sz="1200" b="0" i="0" kern="1200" dirty="0" smtClean="0">
                <a:solidFill>
                  <a:schemeClr val="tx1"/>
                </a:solidFill>
                <a:effectLst/>
                <a:latin typeface="+mn-lt"/>
                <a:ea typeface="+mn-ea"/>
                <a:cs typeface="+mn-cs"/>
              </a:rPr>
              <a:t> определяет, что цель запроса состоит в том, чтобы получить «лучший список команд» на основе URL (/</a:t>
            </a:r>
            <a:r>
              <a:rPr lang="ru-RU" sz="1200" b="0" i="0" kern="1200" dirty="0" err="1" smtClean="0">
                <a:solidFill>
                  <a:schemeClr val="tx1"/>
                </a:solidFill>
                <a:effectLst/>
                <a:latin typeface="+mn-lt"/>
                <a:ea typeface="+mn-ea"/>
                <a:cs typeface="+mn-cs"/>
              </a:rPr>
              <a:t>best</a:t>
            </a:r>
            <a:r>
              <a:rPr lang="ru-RU" sz="1200" b="0" i="0" kern="1200" dirty="0" smtClean="0">
                <a:solidFill>
                  <a:schemeClr val="tx1"/>
                </a:solidFill>
                <a:effectLst/>
                <a:latin typeface="+mn-lt"/>
                <a:ea typeface="+mn-ea"/>
                <a:cs typeface="+mn-cs"/>
              </a:rPr>
              <a:t>/) и узнать имя команды и количество игроков из URL-адреса. Затем </a:t>
            </a:r>
            <a:r>
              <a:rPr lang="ru-RU" sz="1200" b="0" i="1" kern="1200" dirty="0" smtClean="0">
                <a:solidFill>
                  <a:schemeClr val="tx1"/>
                </a:solidFill>
                <a:effectLst/>
                <a:latin typeface="+mn-lt"/>
                <a:ea typeface="+mn-ea"/>
                <a:cs typeface="+mn-cs"/>
              </a:rPr>
              <a:t>веб-приложение</a:t>
            </a:r>
            <a:r>
              <a:rPr lang="ru-RU" sz="1200" b="0" i="0" kern="1200" dirty="0" smtClean="0">
                <a:solidFill>
                  <a:schemeClr val="tx1"/>
                </a:solidFill>
                <a:effectLst/>
                <a:latin typeface="+mn-lt"/>
                <a:ea typeface="+mn-ea"/>
                <a:cs typeface="+mn-cs"/>
              </a:rPr>
              <a:t> получает требуемую информацию из базы данных (используя дополнительные «внутренние» параметры, чтобы определить, какие игроки являются «лучшими», и, возможно, определяя личность зарегистрированного тренера из файла </a:t>
            </a:r>
            <a:r>
              <a:rPr lang="ru-RU" sz="1200" b="0" i="0" kern="1200" dirty="0" err="1" smtClean="0">
                <a:solidFill>
                  <a:schemeClr val="tx1"/>
                </a:solidFill>
                <a:effectLst/>
                <a:latin typeface="+mn-lt"/>
                <a:ea typeface="+mn-ea"/>
                <a:cs typeface="+mn-cs"/>
              </a:rPr>
              <a:t>cookie</a:t>
            </a:r>
            <a:r>
              <a:rPr lang="ru-RU" sz="1200" b="0" i="0" kern="1200" dirty="0" smtClean="0">
                <a:solidFill>
                  <a:schemeClr val="tx1"/>
                </a:solidFill>
                <a:effectLst/>
                <a:latin typeface="+mn-lt"/>
                <a:ea typeface="+mn-ea"/>
                <a:cs typeface="+mn-cs"/>
              </a:rPr>
              <a:t> на стороне клиента).</a:t>
            </a:r>
          </a:p>
          <a:p>
            <a:pPr marL="228600" indent="-228600">
              <a:buFont typeface="+mj-lt"/>
              <a:buAutoNum type="arabicPeriod"/>
            </a:pPr>
            <a:r>
              <a:rPr lang="ru-RU" sz="1200" b="0" i="1" kern="1200" dirty="0" smtClean="0">
                <a:solidFill>
                  <a:schemeClr val="tx1"/>
                </a:solidFill>
                <a:effectLst/>
                <a:latin typeface="+mn-lt"/>
                <a:ea typeface="+mn-ea"/>
                <a:cs typeface="+mn-cs"/>
              </a:rPr>
              <a:t>Веб-приложение</a:t>
            </a:r>
            <a:r>
              <a:rPr lang="ru-RU" sz="1200" b="0" i="0" kern="1200" dirty="0" smtClean="0">
                <a:solidFill>
                  <a:schemeClr val="tx1"/>
                </a:solidFill>
                <a:effectLst/>
                <a:latin typeface="+mn-lt"/>
                <a:ea typeface="+mn-ea"/>
                <a:cs typeface="+mn-cs"/>
              </a:rPr>
              <a:t> динамически создаёт HTML-страницу, помещая данные (из </a:t>
            </a:r>
            <a:r>
              <a:rPr lang="ru-RU" sz="1200" b="0" i="1" kern="1200" dirty="0" smtClean="0">
                <a:solidFill>
                  <a:schemeClr val="tx1"/>
                </a:solidFill>
                <a:effectLst/>
                <a:latin typeface="+mn-lt"/>
                <a:ea typeface="+mn-ea"/>
                <a:cs typeface="+mn-cs"/>
              </a:rPr>
              <a:t>базы данных</a:t>
            </a:r>
            <a:r>
              <a:rPr lang="ru-RU" sz="1200" b="0" i="0" kern="1200" dirty="0" smtClean="0">
                <a:solidFill>
                  <a:schemeClr val="tx1"/>
                </a:solidFill>
                <a:effectLst/>
                <a:latin typeface="+mn-lt"/>
                <a:ea typeface="+mn-ea"/>
                <a:cs typeface="+mn-cs"/>
              </a:rPr>
              <a:t>) в заполнители внутри HTML-шаблона.</a:t>
            </a:r>
          </a:p>
          <a:p>
            <a:pPr marL="228600" indent="-228600">
              <a:buFont typeface="+mj-lt"/>
              <a:buAutoNum type="arabicPeriod"/>
            </a:pPr>
            <a:r>
              <a:rPr lang="ru-RU" sz="1200" b="0" i="1" kern="1200" dirty="0" smtClean="0">
                <a:solidFill>
                  <a:schemeClr val="tx1"/>
                </a:solidFill>
                <a:effectLst/>
                <a:latin typeface="+mn-lt"/>
                <a:ea typeface="+mn-ea"/>
                <a:cs typeface="+mn-cs"/>
              </a:rPr>
              <a:t>Веб-приложение</a:t>
            </a:r>
            <a:r>
              <a:rPr lang="ru-RU" sz="1200" b="0" i="0" kern="1200" dirty="0" smtClean="0">
                <a:solidFill>
                  <a:schemeClr val="tx1"/>
                </a:solidFill>
                <a:effectLst/>
                <a:latin typeface="+mn-lt"/>
                <a:ea typeface="+mn-ea"/>
                <a:cs typeface="+mn-cs"/>
              </a:rPr>
              <a:t> возвращает сгенерированный HTML в веб-браузер (через </a:t>
            </a:r>
            <a:r>
              <a:rPr lang="ru-RU" sz="1200" b="0" i="1" kern="1200" dirty="0" smtClean="0">
                <a:solidFill>
                  <a:schemeClr val="tx1"/>
                </a:solidFill>
                <a:effectLst/>
                <a:latin typeface="+mn-lt"/>
                <a:ea typeface="+mn-ea"/>
                <a:cs typeface="+mn-cs"/>
              </a:rPr>
              <a:t>веб-сервер</a:t>
            </a:r>
            <a:r>
              <a:rPr lang="ru-RU" sz="1200" b="0" i="0" kern="1200" dirty="0" smtClean="0">
                <a:solidFill>
                  <a:schemeClr val="tx1"/>
                </a:solidFill>
                <a:effectLst/>
                <a:latin typeface="+mn-lt"/>
                <a:ea typeface="+mn-ea"/>
                <a:cs typeface="+mn-cs"/>
              </a:rPr>
              <a:t>) вместе с кодом состояния HTTP 200 («успех»). Если что-либо препятствует возврату HTML, </a:t>
            </a:r>
            <a:r>
              <a:rPr lang="ru-RU" sz="1200" b="0" i="1" kern="1200" dirty="0" smtClean="0">
                <a:solidFill>
                  <a:schemeClr val="tx1"/>
                </a:solidFill>
                <a:effectLst/>
                <a:latin typeface="+mn-lt"/>
                <a:ea typeface="+mn-ea"/>
                <a:cs typeface="+mn-cs"/>
              </a:rPr>
              <a:t>веб-приложение</a:t>
            </a:r>
            <a:r>
              <a:rPr lang="ru-RU" sz="1200" b="0" i="0" kern="1200" dirty="0" smtClean="0">
                <a:solidFill>
                  <a:schemeClr val="tx1"/>
                </a:solidFill>
                <a:effectLst/>
                <a:latin typeface="+mn-lt"/>
                <a:ea typeface="+mn-ea"/>
                <a:cs typeface="+mn-cs"/>
              </a:rPr>
              <a:t> вернёт другой код, например, «404», чтобы указать, что команда не существует.</a:t>
            </a:r>
          </a:p>
          <a:p>
            <a:pPr marL="228600" indent="-228600">
              <a:buFont typeface="+mj-lt"/>
              <a:buAutoNum type="arabicPeriod"/>
            </a:pPr>
            <a:r>
              <a:rPr lang="ru-RU" sz="1200" b="0" i="0" kern="1200" dirty="0" smtClean="0">
                <a:solidFill>
                  <a:schemeClr val="tx1"/>
                </a:solidFill>
                <a:effectLst/>
                <a:latin typeface="+mn-lt"/>
                <a:ea typeface="+mn-ea"/>
                <a:cs typeface="+mn-cs"/>
              </a:rPr>
              <a:t>Затем веб-браузер начнёт обрабатывать возвращённый HTML, отправив отдельные запросы, чтобы получить любые другие файлы CSS или </a:t>
            </a: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на которые он ссылается (см. шаг 7).</a:t>
            </a:r>
          </a:p>
          <a:p>
            <a:pPr marL="228600" indent="-228600">
              <a:buFont typeface="+mj-lt"/>
              <a:buAutoNum type="arabicPeriod"/>
            </a:pPr>
            <a:r>
              <a:rPr lang="ru-RU" sz="1200" b="0" i="0" kern="1200" dirty="0" smtClean="0">
                <a:solidFill>
                  <a:schemeClr val="tx1"/>
                </a:solidFill>
                <a:effectLst/>
                <a:latin typeface="+mn-lt"/>
                <a:ea typeface="+mn-ea"/>
                <a:cs typeface="+mn-cs"/>
              </a:rPr>
              <a:t>Веб-сервер загружает статические файлы из файловой системы и возвращает их непосредственно в браузер (опять же, правильная обработка файлов основана на правилах конфигурации и сопоставлении шаблонов URL).</a:t>
            </a:r>
          </a:p>
          <a:p>
            <a:pPr marL="228600" indent="-228600">
              <a:buFont typeface="+mj-lt"/>
              <a:buAutoNum type="arabicPeriod"/>
            </a:pPr>
            <a:r>
              <a:rPr lang="ru-RU" sz="1200" b="0" i="0" kern="1200" dirty="0" smtClean="0">
                <a:solidFill>
                  <a:schemeClr val="tx1"/>
                </a:solidFill>
                <a:effectLst/>
                <a:latin typeface="+mn-lt"/>
                <a:ea typeface="+mn-ea"/>
                <a:cs typeface="+mn-cs"/>
              </a:rPr>
              <a:t>Операция по обновлению записи в базе данных будет обрабатываться аналогичным образом, за исключением того, что, как и любое обновление базы данных, HTTP-запрос из браузера должен быть закодирован как запрос POST.</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103</a:t>
            </a:fld>
            <a:endParaRPr lang="en-US"/>
          </a:p>
        </p:txBody>
      </p:sp>
    </p:spTree>
    <p:extLst>
      <p:ext uri="{BB962C8B-B14F-4D97-AF65-F5344CB8AC3E}">
        <p14:creationId xmlns:p14="http://schemas.microsoft.com/office/powerpoint/2010/main" val="13439892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104</a:t>
            </a:fld>
            <a:endParaRPr lang="en-US"/>
          </a:p>
        </p:txBody>
      </p:sp>
    </p:spTree>
    <p:extLst>
      <p:ext uri="{BB962C8B-B14F-4D97-AF65-F5344CB8AC3E}">
        <p14:creationId xmlns:p14="http://schemas.microsoft.com/office/powerpoint/2010/main" val="754272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Фреймворки серверной части обеспечивают много «обычной» функциональности веб-сервера, которую вы, возможно, в противном случае, должны были осуществлять самостоятельно (например, поддержка сессий, поддержка пользователей и аутентификация, простой доступ к базе данных, шаблонам библиотек и т. д.).</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Компании, такие как </a:t>
            </a:r>
            <a:r>
              <a:rPr lang="ru-RU" sz="1200" b="0" i="0" kern="1200" dirty="0" err="1" smtClean="0">
                <a:solidFill>
                  <a:schemeClr val="tx1"/>
                </a:solidFill>
                <a:effectLst/>
                <a:latin typeface="+mn-lt"/>
                <a:ea typeface="+mn-ea"/>
                <a:cs typeface="+mn-cs"/>
              </a:rPr>
              <a:t>Amazon</a:t>
            </a:r>
            <a:r>
              <a:rPr lang="ru-RU" sz="1200" b="0" i="0" kern="1200" dirty="0" smtClean="0">
                <a:solidFill>
                  <a:schemeClr val="tx1"/>
                </a:solidFill>
                <a:effectLst/>
                <a:latin typeface="+mn-lt"/>
                <a:ea typeface="+mn-ea"/>
                <a:cs typeface="+mn-cs"/>
              </a:rPr>
              <a:t>, используют программирование серверной части для построения исследовательских результатов для товаров, формирования целевого предложения, основанного на предпочтениях клиента и предыдущих покупках, упрощения заказов и т. д. </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Банки используют программирование серверной части, чтобы хранить учётную информацию и позволять только авторизованным пользователям просматривать и совершать транзакции. </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Другие сервисы, такие как </a:t>
            </a:r>
            <a:r>
              <a:rPr lang="ru-RU" sz="1200" b="0" i="0" kern="1200" dirty="0" err="1" smtClean="0">
                <a:solidFill>
                  <a:schemeClr val="tx1"/>
                </a:solidFill>
                <a:effectLst/>
                <a:latin typeface="+mn-lt"/>
                <a:ea typeface="+mn-ea"/>
                <a:cs typeface="+mn-cs"/>
              </a:rPr>
              <a:t>Facebook</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Twitter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Instagram</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Wikipedia</a:t>
            </a:r>
            <a:r>
              <a:rPr lang="ru-RU" sz="1200" b="0" i="0" kern="1200" dirty="0" smtClean="0">
                <a:solidFill>
                  <a:schemeClr val="tx1"/>
                </a:solidFill>
                <a:effectLst/>
                <a:latin typeface="+mn-lt"/>
                <a:ea typeface="+mn-ea"/>
                <a:cs typeface="+mn-cs"/>
              </a:rPr>
              <a:t> используют </a:t>
            </a:r>
            <a:r>
              <a:rPr lang="ru-RU" sz="1200" b="0" i="0" kern="1200" dirty="0" err="1" smtClean="0">
                <a:solidFill>
                  <a:schemeClr val="tx1"/>
                </a:solidFill>
                <a:effectLst/>
                <a:latin typeface="+mn-lt"/>
                <a:ea typeface="+mn-ea"/>
                <a:cs typeface="+mn-cs"/>
              </a:rPr>
              <a:t>бэкенд</a:t>
            </a:r>
            <a:r>
              <a:rPr lang="ru-RU" sz="1200" b="0" i="0" kern="1200" dirty="0" smtClean="0">
                <a:solidFill>
                  <a:schemeClr val="tx1"/>
                </a:solidFill>
                <a:effectLst/>
                <a:latin typeface="+mn-lt"/>
                <a:ea typeface="+mn-ea"/>
                <a:cs typeface="+mn-cs"/>
              </a:rPr>
              <a:t>, чтобы выделять, распространять и контролировать доступ к интересному контенту.</a:t>
            </a: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105</a:t>
            </a:fld>
            <a:endParaRPr lang="en-US"/>
          </a:p>
        </p:txBody>
      </p:sp>
    </p:spTree>
    <p:extLst>
      <p:ext uri="{BB962C8B-B14F-4D97-AF65-F5344CB8AC3E}">
        <p14:creationId xmlns:p14="http://schemas.microsoft.com/office/powerpoint/2010/main" val="19293600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err="1" smtClean="0">
                <a:solidFill>
                  <a:schemeClr val="tx1"/>
                </a:solidFill>
                <a:effectLst/>
                <a:latin typeface="+mn-lt"/>
                <a:ea typeface="+mn-ea"/>
                <a:cs typeface="+mn-cs"/>
              </a:rPr>
              <a:t>Django</a:t>
            </a:r>
            <a:r>
              <a:rPr lang="ru-RU" sz="1200" b="0" i="0" kern="1200" dirty="0" smtClean="0">
                <a:solidFill>
                  <a:schemeClr val="tx1"/>
                </a:solidFill>
                <a:effectLst/>
                <a:latin typeface="+mn-lt"/>
                <a:ea typeface="+mn-ea"/>
                <a:cs typeface="+mn-cs"/>
              </a:rPr>
              <a:t> помогает писать программное обеспечение, которое будет:</a:t>
            </a:r>
          </a:p>
          <a:p>
            <a:endParaRPr lang="ru-RU" sz="1200" b="0" i="0" kern="1200" dirty="0" smtClean="0">
              <a:solidFill>
                <a:schemeClr val="tx1"/>
              </a:solidFill>
              <a:effectLst/>
              <a:latin typeface="+mn-lt"/>
              <a:ea typeface="+mn-ea"/>
              <a:cs typeface="+mn-cs"/>
            </a:endParaRPr>
          </a:p>
          <a:p>
            <a:r>
              <a:rPr lang="ru-RU" dirty="0" smtClean="0"/>
              <a:t>Полным</a:t>
            </a:r>
          </a:p>
          <a:p>
            <a:r>
              <a:rPr lang="ru-RU" dirty="0" err="1" smtClean="0">
                <a:effectLst/>
              </a:rPr>
              <a:t>Django</a:t>
            </a:r>
            <a:r>
              <a:rPr lang="ru-RU" dirty="0" smtClean="0">
                <a:effectLst/>
              </a:rPr>
              <a:t> следует философии «Всё включено» и предоставляет почти всё, что разработчики могут захотеть сделать «из коробки». Поскольку всё, что вам нужно, является частью единого «продукта», всё это безупречно работает вместе, соответствует последовательным принципам проектирования и имеет обширную и </a:t>
            </a:r>
            <a:r>
              <a:rPr lang="ru-RU" u="sng" dirty="0" smtClean="0">
                <a:effectLst/>
                <a:hlinkClick r:id="rId3"/>
              </a:rPr>
              <a:t>актуальную документацию</a:t>
            </a:r>
            <a:r>
              <a:rPr lang="ru-RU" dirty="0" smtClean="0">
                <a:effectLst/>
              </a:rPr>
              <a:t>.</a:t>
            </a:r>
          </a:p>
          <a:p>
            <a:endParaRPr lang="ru-RU" dirty="0" smtClean="0"/>
          </a:p>
          <a:p>
            <a:r>
              <a:rPr lang="ru-RU" dirty="0" smtClean="0"/>
              <a:t>Разносторонним</a:t>
            </a:r>
          </a:p>
          <a:p>
            <a:r>
              <a:rPr lang="ru-RU" dirty="0" err="1" smtClean="0">
                <a:effectLst/>
              </a:rPr>
              <a:t>Django</a:t>
            </a:r>
            <a:r>
              <a:rPr lang="ru-RU" dirty="0" smtClean="0">
                <a:effectLst/>
              </a:rPr>
              <a:t> может быть (и был) использован для создания практически любого типа веб-сайтов — от систем управления контентом и </a:t>
            </a:r>
            <a:r>
              <a:rPr lang="ru-RU" dirty="0" err="1" smtClean="0">
                <a:effectLst/>
              </a:rPr>
              <a:t>wiki</a:t>
            </a:r>
            <a:r>
              <a:rPr lang="ru-RU" dirty="0" smtClean="0">
                <a:effectLst/>
              </a:rPr>
              <a:t> до социальных сетей и новостных сайтов. Он может работать с любой клиентской средой и может доставлять контент практически в любом формате (включая HTML, RSS-каналы, JSON, XML и т. д.). </a:t>
            </a:r>
          </a:p>
          <a:p>
            <a:r>
              <a:rPr lang="ru-RU" dirty="0" smtClean="0">
                <a:effectLst/>
              </a:rPr>
              <a:t>Хотя </a:t>
            </a:r>
            <a:r>
              <a:rPr lang="ru-RU" dirty="0" err="1" smtClean="0">
                <a:effectLst/>
              </a:rPr>
              <a:t>Django</a:t>
            </a:r>
            <a:r>
              <a:rPr lang="ru-RU" dirty="0" smtClean="0">
                <a:effectLst/>
              </a:rPr>
              <a:t> предоставляет решения практически для любой функциональности, которая вам может понадобиться (например, для нескольких популярных баз данных, </a:t>
            </a:r>
            <a:r>
              <a:rPr lang="ru-RU" dirty="0" err="1" smtClean="0">
                <a:effectLst/>
              </a:rPr>
              <a:t>шаблонизаторов</a:t>
            </a:r>
            <a:r>
              <a:rPr lang="ru-RU" dirty="0" smtClean="0">
                <a:effectLst/>
              </a:rPr>
              <a:t> и т. д.), внутренне он также может быть расширен сторонними компонентами, если это необходимо.</a:t>
            </a:r>
          </a:p>
          <a:p>
            <a:endParaRPr lang="ru-RU" dirty="0" smtClean="0">
              <a:effectLst/>
            </a:endParaRPr>
          </a:p>
          <a:p>
            <a:r>
              <a:rPr lang="ru-RU" dirty="0" smtClean="0"/>
              <a:t>Безопасным</a:t>
            </a:r>
          </a:p>
          <a:p>
            <a:r>
              <a:rPr lang="ru-RU" dirty="0" err="1" smtClean="0">
                <a:effectLst/>
              </a:rPr>
              <a:t>Django</a:t>
            </a:r>
            <a:r>
              <a:rPr lang="ru-RU" dirty="0" smtClean="0">
                <a:effectLst/>
              </a:rPr>
              <a:t> помогает разработчикам избежать многих распространённых ошибок безопасности, предоставляя </a:t>
            </a:r>
            <a:r>
              <a:rPr lang="ru-RU" dirty="0" err="1" smtClean="0">
                <a:effectLst/>
              </a:rPr>
              <a:t>фреймворк</a:t>
            </a:r>
            <a:r>
              <a:rPr lang="ru-RU" dirty="0" smtClean="0">
                <a:effectLst/>
              </a:rPr>
              <a:t>, разработанный чтобы «делать правильные вещи» для автоматической защиты сайта. Например, </a:t>
            </a:r>
            <a:r>
              <a:rPr lang="ru-RU" dirty="0" err="1" smtClean="0">
                <a:effectLst/>
              </a:rPr>
              <a:t>Django</a:t>
            </a:r>
            <a:r>
              <a:rPr lang="ru-RU" dirty="0" smtClean="0">
                <a:effectLst/>
              </a:rPr>
              <a:t> предоставляет безопасный способ управления учётными записями пользователей и паролями, избегая распространённых ошибок, таких как размещение информации о сеансе в файлы </a:t>
            </a:r>
            <a:r>
              <a:rPr lang="ru-RU" dirty="0" err="1" smtClean="0">
                <a:effectLst/>
              </a:rPr>
              <a:t>cookie</a:t>
            </a:r>
            <a:r>
              <a:rPr lang="ru-RU" dirty="0" smtClean="0">
                <a:effectLst/>
              </a:rPr>
              <a:t>, где она уязвима (вместо этого файлы </a:t>
            </a:r>
            <a:r>
              <a:rPr lang="ru-RU" dirty="0" err="1" smtClean="0">
                <a:effectLst/>
              </a:rPr>
              <a:t>cookie</a:t>
            </a:r>
            <a:r>
              <a:rPr lang="ru-RU" dirty="0" smtClean="0">
                <a:effectLst/>
              </a:rPr>
              <a:t> содержат только ключ, а фактические данные хранятся в базе данных) или непосредственное хранение паролей вместо </a:t>
            </a:r>
            <a:r>
              <a:rPr lang="ru-RU" dirty="0" err="1" smtClean="0">
                <a:effectLst/>
              </a:rPr>
              <a:t>хэша</a:t>
            </a:r>
            <a:r>
              <a:rPr lang="ru-RU" dirty="0" smtClean="0">
                <a:effectLst/>
              </a:rPr>
              <a:t> пароля.</a:t>
            </a:r>
          </a:p>
          <a:p>
            <a:r>
              <a:rPr lang="ru-RU" i="1" dirty="0" err="1" smtClean="0">
                <a:effectLst/>
              </a:rPr>
              <a:t>Хэш</a:t>
            </a:r>
            <a:r>
              <a:rPr lang="ru-RU" i="1" dirty="0" smtClean="0">
                <a:effectLst/>
              </a:rPr>
              <a:t> пароля</a:t>
            </a:r>
            <a:r>
              <a:rPr lang="ru-RU" dirty="0" smtClean="0">
                <a:effectLst/>
              </a:rPr>
              <a:t> — </a:t>
            </a:r>
            <a:r>
              <a:rPr lang="ru-RU" i="1" dirty="0" smtClean="0">
                <a:effectLst/>
              </a:rPr>
              <a:t>это значение фиксированной длины, созданное путём обработки пароля через </a:t>
            </a:r>
            <a:r>
              <a:rPr lang="ru-RU" i="1" u="sng" dirty="0" smtClean="0">
                <a:effectLst/>
                <a:hlinkClick r:id="rId4"/>
              </a:rPr>
              <a:t>криптографическую хэш-функцию</a:t>
            </a:r>
            <a:r>
              <a:rPr lang="ru-RU" i="1" dirty="0" smtClean="0">
                <a:effectLst/>
              </a:rPr>
              <a:t> </a:t>
            </a:r>
            <a:r>
              <a:rPr lang="ru-RU" i="1" dirty="0" err="1" smtClean="0">
                <a:effectLst/>
              </a:rPr>
              <a:t>Django</a:t>
            </a:r>
            <a:r>
              <a:rPr lang="ru-RU" i="1" dirty="0" smtClean="0">
                <a:effectLst/>
              </a:rPr>
              <a:t> может проверить правильность введённого пароля, пропустив его через хэш-функцию и сравнив вывод с сохранённым значением </a:t>
            </a:r>
            <a:r>
              <a:rPr lang="ru-RU" i="1" dirty="0" err="1" smtClean="0">
                <a:effectLst/>
              </a:rPr>
              <a:t>хэша</a:t>
            </a:r>
            <a:r>
              <a:rPr lang="ru-RU" i="1" dirty="0" smtClean="0">
                <a:effectLst/>
              </a:rPr>
              <a:t>. Благодаря «одностороннему» характеру функции, даже если сохранённое </a:t>
            </a:r>
            <a:r>
              <a:rPr lang="ru-RU" i="1" dirty="0" err="1" smtClean="0">
                <a:effectLst/>
              </a:rPr>
              <a:t>хэш</a:t>
            </a:r>
            <a:r>
              <a:rPr lang="ru-RU" i="1" dirty="0" smtClean="0">
                <a:effectLst/>
              </a:rPr>
              <a:t>-значение скомпрометировано, злоумышленнику будет сложно определить исходный пароль.</a:t>
            </a:r>
            <a:endParaRPr lang="ru-RU" dirty="0" smtClean="0">
              <a:effectLst/>
            </a:endParaRPr>
          </a:p>
          <a:p>
            <a:r>
              <a:rPr lang="ru-RU" dirty="0" err="1" smtClean="0">
                <a:effectLst/>
              </a:rPr>
              <a:t>Django</a:t>
            </a:r>
            <a:r>
              <a:rPr lang="ru-RU" dirty="0" smtClean="0">
                <a:effectLst/>
              </a:rPr>
              <a:t>, по умолчанию, обеспечивает защиту от многих уязвимостей, включая SQL-инъекцию, межсайтовый </a:t>
            </a:r>
            <a:r>
              <a:rPr lang="ru-RU" dirty="0" err="1" smtClean="0">
                <a:effectLst/>
              </a:rPr>
              <a:t>скриптинг</a:t>
            </a:r>
            <a:r>
              <a:rPr lang="ru-RU" dirty="0" smtClean="0">
                <a:effectLst/>
              </a:rPr>
              <a:t>, подделку межсайтовых запросов и </a:t>
            </a:r>
            <a:r>
              <a:rPr lang="ru-RU" dirty="0" err="1" smtClean="0">
                <a:effectLst/>
              </a:rPr>
              <a:t>кликджекинг</a:t>
            </a:r>
            <a:r>
              <a:rPr lang="ru-RU" dirty="0" smtClean="0">
                <a:effectLst/>
              </a:rPr>
              <a:t> </a:t>
            </a:r>
          </a:p>
          <a:p>
            <a:endParaRPr lang="ru-RU" dirty="0" smtClean="0">
              <a:effectLst/>
            </a:endParaRPr>
          </a:p>
          <a:p>
            <a:r>
              <a:rPr lang="ru-RU" dirty="0" smtClean="0"/>
              <a:t>Масштабируемым</a:t>
            </a:r>
          </a:p>
          <a:p>
            <a:r>
              <a:rPr lang="ru-RU" dirty="0" err="1" smtClean="0">
                <a:effectLst/>
              </a:rPr>
              <a:t>Django</a:t>
            </a:r>
            <a:r>
              <a:rPr lang="ru-RU" dirty="0" smtClean="0">
                <a:effectLst/>
              </a:rPr>
              <a:t> использует компонентную “</a:t>
            </a:r>
            <a:r>
              <a:rPr lang="ru-RU" u="sng" dirty="0" err="1" smtClean="0">
                <a:effectLst/>
                <a:hlinkClick r:id="rId5"/>
              </a:rPr>
              <a:t>shared-nothing</a:t>
            </a:r>
            <a:r>
              <a:rPr lang="ru-RU" dirty="0" smtClean="0">
                <a:effectLst/>
              </a:rPr>
              <a:t>” архитектуру (каждая её часть независима от других и, следовательно, может быть заменена или изменена, если это необходимо). Чёткое разделение частей означает, что </a:t>
            </a:r>
            <a:r>
              <a:rPr lang="ru-RU" dirty="0" err="1" smtClean="0">
                <a:effectLst/>
              </a:rPr>
              <a:t>Django</a:t>
            </a:r>
            <a:r>
              <a:rPr lang="ru-RU" dirty="0" smtClean="0">
                <a:effectLst/>
              </a:rPr>
              <a:t> может масштабироваться при увеличении трафика, путём добавления оборудования на любом уровне: серверы кеширования, серверы баз данных или серверы приложений. Одни из самых загруженных сайтов успешно масштабировали </a:t>
            </a:r>
            <a:r>
              <a:rPr lang="ru-RU" dirty="0" err="1" smtClean="0">
                <a:effectLst/>
              </a:rPr>
              <a:t>Django</a:t>
            </a:r>
            <a:r>
              <a:rPr lang="ru-RU" dirty="0" smtClean="0">
                <a:effectLst/>
              </a:rPr>
              <a:t> (например, </a:t>
            </a:r>
            <a:r>
              <a:rPr lang="ru-RU" dirty="0" err="1" smtClean="0">
                <a:effectLst/>
              </a:rPr>
              <a:t>Instagram</a:t>
            </a:r>
            <a:r>
              <a:rPr lang="ru-RU" dirty="0" smtClean="0">
                <a:effectLst/>
              </a:rPr>
              <a:t> и </a:t>
            </a:r>
            <a:r>
              <a:rPr lang="ru-RU" dirty="0" err="1" smtClean="0">
                <a:effectLst/>
              </a:rPr>
              <a:t>Disqus</a:t>
            </a:r>
            <a:r>
              <a:rPr lang="ru-RU" dirty="0" smtClean="0">
                <a:effectLst/>
              </a:rPr>
              <a:t>, если назвать только два из них).</a:t>
            </a:r>
          </a:p>
          <a:p>
            <a:endParaRPr lang="ru-RU" dirty="0" smtClean="0">
              <a:effectLst/>
            </a:endParaRPr>
          </a:p>
          <a:p>
            <a:r>
              <a:rPr lang="ru-RU" dirty="0" smtClean="0"/>
              <a:t>Удобным в сопровождении</a:t>
            </a:r>
          </a:p>
          <a:p>
            <a:r>
              <a:rPr lang="ru-RU" dirty="0" smtClean="0">
                <a:effectLst/>
              </a:rPr>
              <a:t>Код </a:t>
            </a:r>
            <a:r>
              <a:rPr lang="ru-RU" dirty="0" err="1" smtClean="0">
                <a:effectLst/>
              </a:rPr>
              <a:t>Django</a:t>
            </a:r>
            <a:r>
              <a:rPr lang="ru-RU" dirty="0" smtClean="0">
                <a:effectLst/>
              </a:rPr>
              <a:t> написан с использованием принципов и шаблонов проектирования, которые поощряют создание поддерживаемого и повторно используемого кода. В частности, в нём используется принцип «</a:t>
            </a:r>
            <a:r>
              <a:rPr lang="ru-RU" dirty="0" err="1" smtClean="0">
                <a:effectLst/>
              </a:rPr>
              <a:t>Don't</a:t>
            </a:r>
            <a:r>
              <a:rPr lang="ru-RU" dirty="0" smtClean="0">
                <a:effectLst/>
              </a:rPr>
              <a:t> </a:t>
            </a:r>
            <a:r>
              <a:rPr lang="ru-RU" dirty="0" err="1" smtClean="0">
                <a:effectLst/>
              </a:rPr>
              <a:t>Repeat</a:t>
            </a:r>
            <a:r>
              <a:rPr lang="ru-RU" dirty="0" smtClean="0">
                <a:effectLst/>
              </a:rPr>
              <a:t> </a:t>
            </a:r>
            <a:r>
              <a:rPr lang="ru-RU" dirty="0" err="1" smtClean="0">
                <a:effectLst/>
              </a:rPr>
              <a:t>Yourself</a:t>
            </a:r>
            <a:r>
              <a:rPr lang="ru-RU" dirty="0" smtClean="0">
                <a:effectLst/>
              </a:rPr>
              <a:t>» (DRY, «не повторяйся»), поэтому нет ненужного дублирования, что сокращает объём кода. </a:t>
            </a:r>
            <a:r>
              <a:rPr lang="ru-RU" dirty="0" err="1" smtClean="0">
                <a:effectLst/>
              </a:rPr>
              <a:t>Django</a:t>
            </a:r>
            <a:r>
              <a:rPr lang="ru-RU" dirty="0" smtClean="0">
                <a:effectLst/>
              </a:rPr>
              <a:t> также способствует группированию связанных функциональных возможностей в повторно используемые «приложения» и, на более низком уровне, группирует связанный код в модули (в соответствии с шаблоном </a:t>
            </a:r>
            <a:r>
              <a:rPr lang="ru-RU" u="sng" dirty="0" err="1" smtClean="0">
                <a:effectLst/>
                <a:hlinkClick r:id="rId6" tooltip="Currently only available in English (US)"/>
              </a:rPr>
              <a:t>Model</a:t>
            </a:r>
            <a:r>
              <a:rPr lang="ru-RU" u="sng" dirty="0" smtClean="0">
                <a:effectLst/>
                <a:hlinkClick r:id="rId6" tooltip="Currently only available in English (US)"/>
              </a:rPr>
              <a:t> </a:t>
            </a:r>
            <a:r>
              <a:rPr lang="ru-RU" u="sng" dirty="0" err="1" smtClean="0">
                <a:effectLst/>
                <a:hlinkClick r:id="rId6" tooltip="Currently only available in English (US)"/>
              </a:rPr>
              <a:t>View</a:t>
            </a:r>
            <a:r>
              <a:rPr lang="ru-RU" u="sng" dirty="0" smtClean="0">
                <a:effectLst/>
                <a:hlinkClick r:id="rId6" tooltip="Currently only available in English (US)"/>
              </a:rPr>
              <a:t> </a:t>
            </a:r>
            <a:r>
              <a:rPr lang="ru-RU" u="sng" dirty="0" err="1" smtClean="0">
                <a:effectLst/>
                <a:hlinkClick r:id="rId6" tooltip="Currently only available in English (US)"/>
              </a:rPr>
              <a:t>Controller</a:t>
            </a:r>
            <a:r>
              <a:rPr lang="ru-RU" u="sng" dirty="0" smtClean="0">
                <a:effectLst/>
                <a:hlinkClick r:id="rId6" tooltip="Currently only available in English (US)"/>
              </a:rPr>
              <a:t> (MVC) (</a:t>
            </a:r>
            <a:r>
              <a:rPr lang="ru-RU" u="sng" dirty="0" err="1" smtClean="0">
                <a:effectLst/>
                <a:hlinkClick r:id="rId6" tooltip="Currently only available in English (US)"/>
              </a:rPr>
              <a:t>en</a:t>
            </a:r>
            <a:r>
              <a:rPr lang="ru-RU" u="sng" dirty="0" smtClean="0">
                <a:effectLst/>
                <a:hlinkClick r:id="rId6" tooltip="Currently only available in English (US)"/>
              </a:rPr>
              <a:t>-US)</a:t>
            </a:r>
            <a:r>
              <a:rPr lang="ru-RU" dirty="0" smtClean="0">
                <a:effectLst/>
              </a:rPr>
              <a:t>).</a:t>
            </a:r>
          </a:p>
          <a:p>
            <a:endParaRPr lang="ru-RU" dirty="0" smtClean="0"/>
          </a:p>
          <a:p>
            <a:r>
              <a:rPr lang="ru-RU" dirty="0" smtClean="0"/>
              <a:t>Переносным</a:t>
            </a:r>
          </a:p>
          <a:p>
            <a:r>
              <a:rPr lang="ru-RU" dirty="0" err="1" smtClean="0">
                <a:effectLst/>
              </a:rPr>
              <a:t>Django</a:t>
            </a:r>
            <a:r>
              <a:rPr lang="ru-RU" dirty="0" smtClean="0">
                <a:effectLst/>
              </a:rPr>
              <a:t> написан на Python, который работает на многих платформах. Это означает, что вы не привязаны к какой-либо конкретной серверной платформе и можете запускать приложения на многих версиях </a:t>
            </a:r>
            <a:r>
              <a:rPr lang="ru-RU" dirty="0" err="1" smtClean="0">
                <a:effectLst/>
              </a:rPr>
              <a:t>Linux</a:t>
            </a:r>
            <a:r>
              <a:rPr lang="ru-RU" dirty="0" smtClean="0">
                <a:effectLst/>
              </a:rPr>
              <a:t>, </a:t>
            </a:r>
            <a:r>
              <a:rPr lang="ru-RU" dirty="0" err="1" smtClean="0">
                <a:effectLst/>
              </a:rPr>
              <a:t>Windows</a:t>
            </a:r>
            <a:r>
              <a:rPr lang="ru-RU" dirty="0" smtClean="0">
                <a:effectLst/>
              </a:rPr>
              <a:t> и </a:t>
            </a:r>
            <a:r>
              <a:rPr lang="ru-RU" dirty="0" err="1" smtClean="0">
                <a:effectLst/>
              </a:rPr>
              <a:t>Mac</a:t>
            </a:r>
            <a:r>
              <a:rPr lang="ru-RU" dirty="0" smtClean="0">
                <a:effectLst/>
              </a:rPr>
              <a:t> OS X. Кроме того, </a:t>
            </a:r>
            <a:r>
              <a:rPr lang="ru-RU" dirty="0" err="1" smtClean="0">
                <a:effectLst/>
              </a:rPr>
              <a:t>Django</a:t>
            </a:r>
            <a:r>
              <a:rPr lang="ru-RU" dirty="0" smtClean="0">
                <a:effectLst/>
              </a:rPr>
              <a:t> хорошо поддерживается многими веб-хостингами, которые часто предоставляют определённую инфраструктуру и документацию для размещения сайтов </a:t>
            </a:r>
            <a:r>
              <a:rPr lang="ru-RU" dirty="0" err="1" smtClean="0">
                <a:effectLst/>
              </a:rPr>
              <a:t>Django</a:t>
            </a:r>
            <a:r>
              <a:rPr lang="ru-RU" dirty="0" smtClean="0">
                <a:effectLst/>
              </a:rPr>
              <a:t>.</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106</a:t>
            </a:fld>
            <a:endParaRPr lang="en-US"/>
          </a:p>
        </p:txBody>
      </p:sp>
    </p:spTree>
    <p:extLst>
      <p:ext uri="{BB962C8B-B14F-4D97-AF65-F5344CB8AC3E}">
        <p14:creationId xmlns:p14="http://schemas.microsoft.com/office/powerpoint/2010/main" val="2868663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https://developer.mozilla.org/ru/docs/Learn/Server-side/Django/Introduction</a:t>
            </a:r>
            <a:endParaRPr lang="ru-RU" dirty="0" smtClean="0"/>
          </a:p>
          <a:p>
            <a:r>
              <a:rPr lang="ru-RU" sz="1200" b="0" i="0" kern="1200" dirty="0" smtClean="0">
                <a:solidFill>
                  <a:schemeClr val="tx1"/>
                </a:solidFill>
                <a:effectLst/>
                <a:latin typeface="+mn-lt"/>
                <a:ea typeface="+mn-ea"/>
                <a:cs typeface="+mn-cs"/>
              </a:rPr>
              <a:t>Веб-приложения, написанные на </a:t>
            </a:r>
            <a:r>
              <a:rPr lang="ru-RU" sz="1200" b="0" i="0" kern="1200" dirty="0" err="1" smtClean="0">
                <a:solidFill>
                  <a:schemeClr val="tx1"/>
                </a:solidFill>
                <a:effectLst/>
                <a:latin typeface="+mn-lt"/>
                <a:ea typeface="+mn-ea"/>
                <a:cs typeface="+mn-cs"/>
              </a:rPr>
              <a:t>Django</a:t>
            </a:r>
            <a:r>
              <a:rPr lang="ru-RU" sz="1200" b="0" i="0" kern="1200" dirty="0" smtClean="0">
                <a:solidFill>
                  <a:schemeClr val="tx1"/>
                </a:solidFill>
                <a:effectLst/>
                <a:latin typeface="+mn-lt"/>
                <a:ea typeface="+mn-ea"/>
                <a:cs typeface="+mn-cs"/>
              </a:rPr>
              <a:t>, обычно группируют код, который обрабатывает каждый из этих шагов, в отдельные файлы </a:t>
            </a:r>
          </a:p>
          <a:p>
            <a:r>
              <a:rPr lang="ru-RU" dirty="0" smtClean="0"/>
              <a:t/>
            </a:r>
            <a:br>
              <a:rPr lang="ru-RU" dirty="0" smtClean="0"/>
            </a:br>
            <a:endParaRPr lang="ru-RU" dirty="0" smtClean="0"/>
          </a:p>
        </p:txBody>
      </p:sp>
      <p:sp>
        <p:nvSpPr>
          <p:cNvPr id="4" name="Номер слайда 3"/>
          <p:cNvSpPr>
            <a:spLocks noGrp="1"/>
          </p:cNvSpPr>
          <p:nvPr>
            <p:ph type="sldNum" sz="quarter" idx="10"/>
          </p:nvPr>
        </p:nvSpPr>
        <p:spPr/>
        <p:txBody>
          <a:bodyPr/>
          <a:lstStyle/>
          <a:p>
            <a:fld id="{E33E2D1D-25A5-45DC-B24F-AC401B916F32}" type="slidenum">
              <a:rPr lang="en-US" smtClean="0"/>
              <a:t>107</a:t>
            </a:fld>
            <a:endParaRPr lang="en-US"/>
          </a:p>
        </p:txBody>
      </p:sp>
    </p:spTree>
    <p:extLst>
      <p:ext uri="{BB962C8B-B14F-4D97-AF65-F5344CB8AC3E}">
        <p14:creationId xmlns:p14="http://schemas.microsoft.com/office/powerpoint/2010/main" val="1201876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Таким образом, сетевым программам и драйверам каждого из уровней 2-7 не нужно вникать в подробности проблем доставки нижних уровней. Программы ВС1 работают с такими же программами в ВС2, используя виртуальную связь, каждая на своем уровне. Формат данных, правила их передачи между двумя узлами на одном уровне называются </a:t>
            </a:r>
            <a:r>
              <a:rPr lang="ru-RU" sz="1200" b="1" kern="1200" dirty="0" smtClean="0">
                <a:solidFill>
                  <a:schemeClr val="tx1"/>
                </a:solidFill>
                <a:effectLst/>
                <a:latin typeface="+mn-lt"/>
                <a:ea typeface="+mn-ea"/>
                <a:cs typeface="+mn-cs"/>
              </a:rPr>
              <a:t>сетевым протоколом</a:t>
            </a:r>
            <a:r>
              <a:rPr lang="ru-RU" sz="1200" kern="1200" dirty="0" smtClean="0">
                <a:solidFill>
                  <a:schemeClr val="tx1"/>
                </a:solidFill>
                <a:effectLst/>
                <a:latin typeface="+mn-lt"/>
                <a:ea typeface="+mn-ea"/>
                <a:cs typeface="+mn-cs"/>
              </a:rPr>
              <a:t>. Компьютеры с различными протоколами несовместимы для передачи данных.</a:t>
            </a: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7</a:t>
            </a:fld>
            <a:endParaRPr lang="en-US"/>
          </a:p>
        </p:txBody>
      </p:sp>
    </p:spTree>
    <p:extLst>
      <p:ext uri="{BB962C8B-B14F-4D97-AF65-F5344CB8AC3E}">
        <p14:creationId xmlns:p14="http://schemas.microsoft.com/office/powerpoint/2010/main" val="24992123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https://developer.mozilla.org/ru/docs/Learn/Server-side/Django/Introduction</a:t>
            </a:r>
            <a:endParaRPr lang="ru-RU" dirty="0" smtClean="0"/>
          </a:p>
          <a:p>
            <a:r>
              <a:rPr lang="ru-RU" sz="1200" b="0" i="0" kern="1200" dirty="0" smtClean="0">
                <a:solidFill>
                  <a:schemeClr val="tx1"/>
                </a:solidFill>
                <a:effectLst/>
                <a:latin typeface="+mn-lt"/>
                <a:ea typeface="+mn-ea"/>
                <a:cs typeface="+mn-cs"/>
              </a:rPr>
              <a:t>Веб-приложения, написанные на </a:t>
            </a:r>
            <a:r>
              <a:rPr lang="ru-RU" sz="1200" b="0" i="0" kern="1200" dirty="0" err="1" smtClean="0">
                <a:solidFill>
                  <a:schemeClr val="tx1"/>
                </a:solidFill>
                <a:effectLst/>
                <a:latin typeface="+mn-lt"/>
                <a:ea typeface="+mn-ea"/>
                <a:cs typeface="+mn-cs"/>
              </a:rPr>
              <a:t>Django</a:t>
            </a:r>
            <a:r>
              <a:rPr lang="ru-RU" sz="1200" b="0" i="0" kern="1200" dirty="0" smtClean="0">
                <a:solidFill>
                  <a:schemeClr val="tx1"/>
                </a:solidFill>
                <a:effectLst/>
                <a:latin typeface="+mn-lt"/>
                <a:ea typeface="+mn-ea"/>
                <a:cs typeface="+mn-cs"/>
              </a:rPr>
              <a:t>, обычно группируют код, который обрабатывает каждый из этих шагов, в отдельные файлы:</a:t>
            </a:r>
          </a:p>
          <a:p>
            <a:r>
              <a:rPr lang="ru-RU" dirty="0" smtClean="0"/>
              <a:t/>
            </a:r>
            <a:br>
              <a:rPr lang="ru-RU" dirty="0" smtClean="0"/>
            </a:br>
            <a:endParaRPr lang="ru-RU" dirty="0" smtClean="0"/>
          </a:p>
          <a:p>
            <a:pPr marL="171450" indent="-171450">
              <a:buFont typeface="Arial" panose="020B0604020202020204" pitchFamily="34" charset="0"/>
              <a:buChar char="•"/>
            </a:pPr>
            <a:r>
              <a:rPr lang="ru-RU" sz="1200" b="1" i="0" kern="1200" dirty="0" err="1" smtClean="0">
                <a:solidFill>
                  <a:schemeClr val="tx1"/>
                </a:solidFill>
                <a:effectLst/>
                <a:latin typeface="+mn-lt"/>
                <a:ea typeface="+mn-ea"/>
                <a:cs typeface="+mn-cs"/>
              </a:rPr>
              <a:t>URLs</a:t>
            </a:r>
            <a:r>
              <a:rPr lang="ru-RU" sz="1200" b="1"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Хотя можно обрабатывать запросы с каждого URL-адреса с помощью одной функции, гораздо удобнее писать отдельную функцию для обработки каждого ресурса. URL-маршрутизатор используется для перенаправления HTTP-запросов в соответствующее представление на основе URL-адреса запроса. Кроме того, URL-маршрутизатор может извлекать данные из URL-адреса в соответствии с заданным шаблоном и передавать их в соответствующую функцию отображения (</a:t>
            </a:r>
            <a:r>
              <a:rPr lang="ru-RU" sz="1200" b="0" i="0" kern="1200" dirty="0" err="1" smtClean="0">
                <a:solidFill>
                  <a:schemeClr val="tx1"/>
                </a:solidFill>
                <a:effectLst/>
                <a:latin typeface="+mn-lt"/>
                <a:ea typeface="+mn-ea"/>
                <a:cs typeface="+mn-cs"/>
              </a:rPr>
              <a:t>view</a:t>
            </a:r>
            <a:r>
              <a:rPr lang="ru-RU" sz="1200" b="0" i="0" kern="1200" dirty="0" smtClean="0">
                <a:solidFill>
                  <a:schemeClr val="tx1"/>
                </a:solidFill>
                <a:effectLst/>
                <a:latin typeface="+mn-lt"/>
                <a:ea typeface="+mn-ea"/>
                <a:cs typeface="+mn-cs"/>
              </a:rPr>
              <a:t>) в виде аргументов.</a:t>
            </a:r>
          </a:p>
          <a:p>
            <a:pPr marL="171450" indent="-171450">
              <a:buFont typeface="Arial" panose="020B0604020202020204" pitchFamily="34" charset="0"/>
              <a:buChar char="•"/>
            </a:pPr>
            <a:endParaRPr lang="ru-RU"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ru-RU" sz="1200" b="1" i="0" kern="1200" dirty="0" err="1" smtClean="0">
                <a:solidFill>
                  <a:schemeClr val="tx1"/>
                </a:solidFill>
                <a:effectLst/>
                <a:latin typeface="+mn-lt"/>
                <a:ea typeface="+mn-ea"/>
                <a:cs typeface="+mn-cs"/>
              </a:rPr>
              <a:t>View</a:t>
            </a:r>
            <a:r>
              <a:rPr lang="ru-RU" sz="1200" b="1"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View</a:t>
            </a:r>
            <a:r>
              <a:rPr lang="ru-RU" sz="1200" b="0" i="0" kern="1200" dirty="0" smtClean="0">
                <a:solidFill>
                  <a:schemeClr val="tx1"/>
                </a:solidFill>
                <a:effectLst/>
                <a:latin typeface="+mn-lt"/>
                <a:ea typeface="+mn-ea"/>
                <a:cs typeface="+mn-cs"/>
              </a:rPr>
              <a:t> (англ. «отображение») — это функция обработчика запросов, которая получает HTTP-запросы и возвращает ответы. Функция </a:t>
            </a:r>
            <a:r>
              <a:rPr lang="ru-RU" sz="1200" b="0" i="0" kern="1200" dirty="0" err="1" smtClean="0">
                <a:solidFill>
                  <a:schemeClr val="tx1"/>
                </a:solidFill>
                <a:effectLst/>
                <a:latin typeface="+mn-lt"/>
                <a:ea typeface="+mn-ea"/>
                <a:cs typeface="+mn-cs"/>
              </a:rPr>
              <a:t>view</a:t>
            </a:r>
            <a:r>
              <a:rPr lang="ru-RU" sz="1200" b="0" i="0" kern="1200" dirty="0" smtClean="0">
                <a:solidFill>
                  <a:schemeClr val="tx1"/>
                </a:solidFill>
                <a:effectLst/>
                <a:latin typeface="+mn-lt"/>
                <a:ea typeface="+mn-ea"/>
                <a:cs typeface="+mn-cs"/>
              </a:rPr>
              <a:t> имеет доступ к данным, необходимым для удовлетворения запросов, и делегирует ответы в шаблоны через модели.</a:t>
            </a:r>
          </a:p>
          <a:p>
            <a:pPr marL="171450" indent="-171450">
              <a:buFont typeface="Arial" panose="020B0604020202020204" pitchFamily="34" charset="0"/>
              <a:buChar char="•"/>
            </a:pPr>
            <a:endParaRPr lang="ru-RU" sz="1200" b="0" i="0" kern="1200" dirty="0" smtClean="0">
              <a:solidFill>
                <a:schemeClr val="tx1"/>
              </a:solidFill>
              <a:effectLst/>
              <a:latin typeface="+mn-lt"/>
              <a:ea typeface="+mn-ea"/>
              <a:cs typeface="+mn-cs"/>
            </a:endParaRPr>
          </a:p>
          <a:p>
            <a:pPr marL="0" indent="0">
              <a:buFont typeface="Arial" panose="020B0604020202020204" pitchFamily="34" charset="0"/>
              <a:buNone/>
            </a:pPr>
            <a:endParaRPr lang="ru-RU"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108</a:t>
            </a:fld>
            <a:endParaRPr lang="en-US"/>
          </a:p>
        </p:txBody>
      </p:sp>
    </p:spTree>
    <p:extLst>
      <p:ext uri="{BB962C8B-B14F-4D97-AF65-F5344CB8AC3E}">
        <p14:creationId xmlns:p14="http://schemas.microsoft.com/office/powerpoint/2010/main" val="32346656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https://developer.mozilla.org/ru/docs/Learn/Server-side/Django/Introduction</a:t>
            </a:r>
            <a:endParaRPr lang="ru-RU" dirty="0" smtClean="0"/>
          </a:p>
          <a:p>
            <a:pPr marL="171450" indent="-171450">
              <a:buFont typeface="Arial" panose="020B0604020202020204" pitchFamily="34" charset="0"/>
              <a:buChar char="•"/>
            </a:pPr>
            <a:endParaRPr lang="ru-RU" sz="1200" b="1"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ru-RU" sz="1200" b="1" i="0" kern="1200" dirty="0" err="1" smtClean="0">
                <a:solidFill>
                  <a:schemeClr val="tx1"/>
                </a:solidFill>
                <a:effectLst/>
                <a:latin typeface="+mn-lt"/>
                <a:ea typeface="+mn-ea"/>
                <a:cs typeface="+mn-cs"/>
              </a:rPr>
              <a:t>Models</a:t>
            </a:r>
            <a:r>
              <a:rPr lang="ru-RU" sz="1200" b="1"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Модели представляют собой объекты Python, которые определяют структуру данных приложения и предоставляют механизмы для управления (добавления, изменения, удаления) и выполнения запросов в базу данных.</a:t>
            </a:r>
          </a:p>
          <a:p>
            <a:pPr marL="171450" indent="-171450">
              <a:buFont typeface="Arial" panose="020B0604020202020204" pitchFamily="34" charset="0"/>
              <a:buChar char="•"/>
            </a:pPr>
            <a:endParaRPr lang="ru-RU"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ru-RU" sz="1200" b="1" i="0" kern="1200" dirty="0" err="1" smtClean="0">
                <a:solidFill>
                  <a:schemeClr val="tx1"/>
                </a:solidFill>
                <a:effectLst/>
                <a:latin typeface="+mn-lt"/>
                <a:ea typeface="+mn-ea"/>
                <a:cs typeface="+mn-cs"/>
              </a:rPr>
              <a:t>Templates</a:t>
            </a:r>
            <a:r>
              <a:rPr lang="ru-RU" sz="1200" b="1"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Template</a:t>
            </a:r>
            <a:r>
              <a:rPr lang="ru-RU" sz="1200" b="0" i="0" kern="1200" dirty="0" smtClean="0">
                <a:solidFill>
                  <a:schemeClr val="tx1"/>
                </a:solidFill>
                <a:effectLst/>
                <a:latin typeface="+mn-lt"/>
                <a:ea typeface="+mn-ea"/>
                <a:cs typeface="+mn-cs"/>
              </a:rPr>
              <a:t> (англ. «шаблон») — это текстовый файл, определяющий структуру или разметку страницы (например HTML-страницы), с полями для подстановки, которые используются для вывода актуального содержимого. </a:t>
            </a:r>
            <a:r>
              <a:rPr lang="ru-RU" sz="1200" b="0" i="1" kern="1200" dirty="0" err="1" smtClean="0">
                <a:solidFill>
                  <a:schemeClr val="tx1"/>
                </a:solidFill>
                <a:effectLst/>
                <a:latin typeface="+mn-lt"/>
                <a:ea typeface="+mn-ea"/>
                <a:cs typeface="+mn-cs"/>
              </a:rPr>
              <a:t>View</a:t>
            </a:r>
            <a:r>
              <a:rPr lang="ru-RU" sz="1200" b="0" i="0" kern="1200" dirty="0" smtClean="0">
                <a:solidFill>
                  <a:schemeClr val="tx1"/>
                </a:solidFill>
                <a:effectLst/>
                <a:latin typeface="+mn-lt"/>
                <a:ea typeface="+mn-ea"/>
                <a:cs typeface="+mn-cs"/>
              </a:rPr>
              <a:t> может динамически создавать HTML-страницы, используя HTML-шаблоны и заполняя их данными из модели (</a:t>
            </a:r>
            <a:r>
              <a:rPr lang="ru-RU" sz="1200" b="0" i="1" kern="1200" dirty="0" err="1" smtClean="0">
                <a:solidFill>
                  <a:schemeClr val="tx1"/>
                </a:solidFill>
                <a:effectLst/>
                <a:latin typeface="+mn-lt"/>
                <a:ea typeface="+mn-ea"/>
                <a:cs typeface="+mn-cs"/>
              </a:rPr>
              <a:t>model</a:t>
            </a:r>
            <a:r>
              <a:rPr lang="ru-RU" sz="1200" b="0" i="1"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Шаблон может быть использован для определения структуры файлов любых типов, не обязательно HTML.</a:t>
            </a:r>
          </a:p>
          <a:p>
            <a:pPr marL="171450" indent="-171450">
              <a:buFont typeface="Arial" panose="020B0604020202020204" pitchFamily="34" charset="0"/>
              <a:buChar char="•"/>
            </a:pP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109</a:t>
            </a:fld>
            <a:endParaRPr lang="en-US"/>
          </a:p>
        </p:txBody>
      </p:sp>
    </p:spTree>
    <p:extLst>
      <p:ext uri="{BB962C8B-B14F-4D97-AF65-F5344CB8AC3E}">
        <p14:creationId xmlns:p14="http://schemas.microsoft.com/office/powerpoint/2010/main" val="2857047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Также </a:t>
            </a:r>
            <a:r>
              <a:rPr lang="ru-RU" sz="1200" b="0" i="0" kern="1200" dirty="0" err="1" smtClean="0">
                <a:solidFill>
                  <a:schemeClr val="tx1"/>
                </a:solidFill>
                <a:effectLst/>
                <a:latin typeface="+mn-lt"/>
                <a:ea typeface="+mn-ea"/>
                <a:cs typeface="+mn-cs"/>
              </a:rPr>
              <a:t>Django</a:t>
            </a:r>
            <a:r>
              <a:rPr lang="ru-RU" sz="1200" b="0" i="0" kern="1200" dirty="0" smtClean="0">
                <a:solidFill>
                  <a:schemeClr val="tx1"/>
                </a:solidFill>
                <a:effectLst/>
                <a:latin typeface="+mn-lt"/>
                <a:ea typeface="+mn-ea"/>
                <a:cs typeface="+mn-cs"/>
              </a:rPr>
              <a:t> предоставляет несколько других вещей:</a:t>
            </a:r>
          </a:p>
          <a:p>
            <a:r>
              <a:rPr lang="ru-RU" sz="1200" b="1" i="0" kern="1200" dirty="0" smtClean="0">
                <a:solidFill>
                  <a:schemeClr val="tx1"/>
                </a:solidFill>
                <a:effectLst/>
                <a:latin typeface="+mn-lt"/>
                <a:ea typeface="+mn-ea"/>
                <a:cs typeface="+mn-cs"/>
              </a:rPr>
              <a:t>Формы</a:t>
            </a:r>
            <a:r>
              <a:rPr lang="ru-RU" sz="1200" b="0" i="0" kern="1200" dirty="0" smtClean="0">
                <a:solidFill>
                  <a:schemeClr val="tx1"/>
                </a:solidFill>
                <a:effectLst/>
                <a:latin typeface="+mn-lt"/>
                <a:ea typeface="+mn-ea"/>
                <a:cs typeface="+mn-cs"/>
              </a:rPr>
              <a:t>: HTML-формы используются для сбора пользовательских данных для обработки на сервере. </a:t>
            </a:r>
            <a:r>
              <a:rPr lang="ru-RU" sz="1200" b="0" i="0" kern="1200" dirty="0" err="1" smtClean="0">
                <a:solidFill>
                  <a:schemeClr val="tx1"/>
                </a:solidFill>
                <a:effectLst/>
                <a:latin typeface="+mn-lt"/>
                <a:ea typeface="+mn-ea"/>
                <a:cs typeface="+mn-cs"/>
              </a:rPr>
              <a:t>Django</a:t>
            </a:r>
            <a:r>
              <a:rPr lang="ru-RU" sz="1200" b="0" i="0" kern="1200" dirty="0" smtClean="0">
                <a:solidFill>
                  <a:schemeClr val="tx1"/>
                </a:solidFill>
                <a:effectLst/>
                <a:latin typeface="+mn-lt"/>
                <a:ea typeface="+mn-ea"/>
                <a:cs typeface="+mn-cs"/>
              </a:rPr>
              <a:t> упрощает создание, проверку и обработку формы.</a:t>
            </a:r>
          </a:p>
          <a:p>
            <a:r>
              <a:rPr lang="ru-RU" sz="1200" b="1" i="0" kern="1200" dirty="0" smtClean="0">
                <a:solidFill>
                  <a:schemeClr val="tx1"/>
                </a:solidFill>
                <a:effectLst/>
                <a:latin typeface="+mn-lt"/>
                <a:ea typeface="+mn-ea"/>
                <a:cs typeface="+mn-cs"/>
              </a:rPr>
              <a:t>Аутентификация пользователя и разрешения</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Django</a:t>
            </a:r>
            <a:r>
              <a:rPr lang="ru-RU" sz="1200" b="0" i="0" kern="1200" dirty="0" smtClean="0">
                <a:solidFill>
                  <a:schemeClr val="tx1"/>
                </a:solidFill>
                <a:effectLst/>
                <a:latin typeface="+mn-lt"/>
                <a:ea typeface="+mn-ea"/>
                <a:cs typeface="+mn-cs"/>
              </a:rPr>
              <a:t> включает надёжную систему аутентификации и авторизации пользователей, которая была построена с учётом безопасности.</a:t>
            </a:r>
          </a:p>
          <a:p>
            <a:r>
              <a:rPr lang="ru-RU" sz="1200" b="1" i="0" kern="1200" dirty="0" smtClean="0">
                <a:solidFill>
                  <a:schemeClr val="tx1"/>
                </a:solidFill>
                <a:effectLst/>
                <a:latin typeface="+mn-lt"/>
                <a:ea typeface="+mn-ea"/>
                <a:cs typeface="+mn-cs"/>
              </a:rPr>
              <a:t>Кеширование:</a:t>
            </a:r>
            <a:r>
              <a:rPr lang="ru-RU" sz="1200" b="0" i="0" kern="1200" dirty="0" smtClean="0">
                <a:solidFill>
                  <a:schemeClr val="tx1"/>
                </a:solidFill>
                <a:effectLst/>
                <a:latin typeface="+mn-lt"/>
                <a:ea typeface="+mn-ea"/>
                <a:cs typeface="+mn-cs"/>
              </a:rPr>
              <a:t> Создание динамического контента намного более интенсивно (и медленнее), чем обслуживание статического содержимого. </a:t>
            </a:r>
            <a:r>
              <a:rPr lang="ru-RU" sz="1200" b="0" i="0" kern="1200" dirty="0" err="1" smtClean="0">
                <a:solidFill>
                  <a:schemeClr val="tx1"/>
                </a:solidFill>
                <a:effectLst/>
                <a:latin typeface="+mn-lt"/>
                <a:ea typeface="+mn-ea"/>
                <a:cs typeface="+mn-cs"/>
              </a:rPr>
              <a:t>Django</a:t>
            </a:r>
            <a:r>
              <a:rPr lang="ru-RU" sz="1200" b="0" i="0" kern="1200" dirty="0" smtClean="0">
                <a:solidFill>
                  <a:schemeClr val="tx1"/>
                </a:solidFill>
                <a:effectLst/>
                <a:latin typeface="+mn-lt"/>
                <a:ea typeface="+mn-ea"/>
                <a:cs typeface="+mn-cs"/>
              </a:rPr>
              <a:t> обеспечивает гибкое кеширование, чтобы вы могли хранить всю или часть отображаемой страницы, для того, чтобы она не вызывалась повторно, за исключением случаев, когда это необходимо.</a:t>
            </a:r>
          </a:p>
          <a:p>
            <a:r>
              <a:rPr lang="ru-RU" sz="1200" b="1" i="0" kern="1200" dirty="0" smtClean="0">
                <a:solidFill>
                  <a:schemeClr val="tx1"/>
                </a:solidFill>
                <a:effectLst/>
                <a:latin typeface="+mn-lt"/>
                <a:ea typeface="+mn-ea"/>
                <a:cs typeface="+mn-cs"/>
              </a:rPr>
              <a:t>Админ-панель:</a:t>
            </a:r>
            <a:r>
              <a:rPr lang="ru-RU" sz="1200" b="0" i="0" kern="1200" dirty="0" smtClean="0">
                <a:solidFill>
                  <a:schemeClr val="tx1"/>
                </a:solidFill>
                <a:effectLst/>
                <a:latin typeface="+mn-lt"/>
                <a:ea typeface="+mn-ea"/>
                <a:cs typeface="+mn-cs"/>
              </a:rPr>
              <a:t> Административная панель в </a:t>
            </a:r>
            <a:r>
              <a:rPr lang="ru-RU" sz="1200" b="0" i="0" kern="1200" dirty="0" err="1" smtClean="0">
                <a:solidFill>
                  <a:schemeClr val="tx1"/>
                </a:solidFill>
                <a:effectLst/>
                <a:latin typeface="+mn-lt"/>
                <a:ea typeface="+mn-ea"/>
                <a:cs typeface="+mn-cs"/>
              </a:rPr>
              <a:t>Django</a:t>
            </a:r>
            <a:r>
              <a:rPr lang="ru-RU" sz="1200" b="0" i="0" kern="1200" dirty="0" smtClean="0">
                <a:solidFill>
                  <a:schemeClr val="tx1"/>
                </a:solidFill>
                <a:effectLst/>
                <a:latin typeface="+mn-lt"/>
                <a:ea typeface="+mn-ea"/>
                <a:cs typeface="+mn-cs"/>
              </a:rPr>
              <a:t> включена по умолчанию при создании приложения с использованием основного каркаса. Это упрощает управление </a:t>
            </a:r>
            <a:r>
              <a:rPr lang="ru-RU" sz="1200" b="0" i="0" kern="1200" dirty="0" err="1" smtClean="0">
                <a:solidFill>
                  <a:schemeClr val="tx1"/>
                </a:solidFill>
                <a:effectLst/>
                <a:latin typeface="+mn-lt"/>
                <a:ea typeface="+mn-ea"/>
                <a:cs typeface="+mn-cs"/>
              </a:rPr>
              <a:t>админкой</a:t>
            </a:r>
            <a:r>
              <a:rPr lang="ru-RU" sz="1200" b="0" i="0" kern="1200" dirty="0" smtClean="0">
                <a:solidFill>
                  <a:schemeClr val="tx1"/>
                </a:solidFill>
                <a:effectLst/>
                <a:latin typeface="+mn-lt"/>
                <a:ea typeface="+mn-ea"/>
                <a:cs typeface="+mn-cs"/>
              </a:rPr>
              <a:t> администраторам сайта для создания, редактирования и просмотра любых данных на вашем сайте.</a:t>
            </a:r>
          </a:p>
          <a:p>
            <a:r>
              <a:rPr lang="ru-RU" sz="1200" b="1" i="0" kern="1200" dirty="0" err="1" smtClean="0">
                <a:solidFill>
                  <a:schemeClr val="tx1"/>
                </a:solidFill>
                <a:effectLst/>
                <a:latin typeface="+mn-lt"/>
                <a:ea typeface="+mn-ea"/>
                <a:cs typeface="+mn-cs"/>
              </a:rPr>
              <a:t>Сериализация</a:t>
            </a:r>
            <a:r>
              <a:rPr lang="ru-RU" sz="1200" b="1" i="0" kern="1200" dirty="0" smtClean="0">
                <a:solidFill>
                  <a:schemeClr val="tx1"/>
                </a:solidFill>
                <a:effectLst/>
                <a:latin typeface="+mn-lt"/>
                <a:ea typeface="+mn-ea"/>
                <a:cs typeface="+mn-cs"/>
              </a:rPr>
              <a:t> данных (преобразование в последовательную форму)</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Django</a:t>
            </a:r>
            <a:r>
              <a:rPr lang="ru-RU" sz="1200" b="0" i="0" kern="1200" dirty="0" smtClean="0">
                <a:solidFill>
                  <a:schemeClr val="tx1"/>
                </a:solidFill>
                <a:effectLst/>
                <a:latin typeface="+mn-lt"/>
                <a:ea typeface="+mn-ea"/>
                <a:cs typeface="+mn-cs"/>
              </a:rPr>
              <a:t> упрощает </a:t>
            </a:r>
            <a:r>
              <a:rPr lang="ru-RU" sz="1200" b="0" i="0" kern="1200" dirty="0" err="1" smtClean="0">
                <a:solidFill>
                  <a:schemeClr val="tx1"/>
                </a:solidFill>
                <a:effectLst/>
                <a:latin typeface="+mn-lt"/>
                <a:ea typeface="+mn-ea"/>
                <a:cs typeface="+mn-cs"/>
              </a:rPr>
              <a:t>сериализацию</a:t>
            </a:r>
            <a:r>
              <a:rPr lang="ru-RU" sz="1200" b="0" i="0" kern="1200" dirty="0" smtClean="0">
                <a:solidFill>
                  <a:schemeClr val="tx1"/>
                </a:solidFill>
                <a:effectLst/>
                <a:latin typeface="+mn-lt"/>
                <a:ea typeface="+mn-ea"/>
                <a:cs typeface="+mn-cs"/>
              </a:rPr>
              <a:t> и обслуживание ваших данных в таких форматах как XML или JSON. Это может быть полезно при создании веб-сервисов (веб-сайтов, которые исключительно служат для использования данных другими приложениями или сайтами и сами ничего не отображают) или при создании веб-сайта, на котором клиентский код обрабатывает весь рендеринг данных.</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110</a:t>
            </a:fld>
            <a:endParaRPr lang="en-US"/>
          </a:p>
        </p:txBody>
      </p:sp>
    </p:spTree>
    <p:extLst>
      <p:ext uri="{BB962C8B-B14F-4D97-AF65-F5344CB8AC3E}">
        <p14:creationId xmlns:p14="http://schemas.microsoft.com/office/powerpoint/2010/main" val="19010880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https://metanit.com/python/django/1.3.php</a:t>
            </a:r>
            <a:endParaRPr lang="ru-RU" dirty="0" smtClean="0"/>
          </a:p>
          <a:p>
            <a:endParaRPr lang="ru-RU" dirty="0" smtClean="0"/>
          </a:p>
          <a:p>
            <a:r>
              <a:rPr lang="ru-RU" dirty="0" smtClean="0"/>
              <a:t>Созданный каталог будет состоять из следующих элементов:</a:t>
            </a:r>
          </a:p>
          <a:p>
            <a:endParaRPr lang="ru-RU" dirty="0" smtClean="0"/>
          </a:p>
          <a:p>
            <a:r>
              <a:rPr lang="ru-RU" dirty="0" smtClean="0"/>
              <a:t>manage.py: выполняет различные команды проекта, например, создает и запускает приложение</a:t>
            </a:r>
          </a:p>
          <a:p>
            <a:endParaRPr lang="ru-RU" dirty="0" smtClean="0"/>
          </a:p>
          <a:p>
            <a:r>
              <a:rPr lang="ru-RU" dirty="0" err="1" smtClean="0"/>
              <a:t>metanit</a:t>
            </a:r>
            <a:r>
              <a:rPr lang="ru-RU" dirty="0" smtClean="0"/>
              <a:t> - </a:t>
            </a:r>
            <a:r>
              <a:rPr lang="ru-RU" sz="1200" b="0" i="0" u="none" strike="noStrike" kern="1200" baseline="0" dirty="0" smtClean="0">
                <a:solidFill>
                  <a:schemeClr val="tx1"/>
                </a:solidFill>
                <a:latin typeface="+mn-lt"/>
                <a:ea typeface="+mn-ea"/>
                <a:cs typeface="+mn-cs"/>
              </a:rPr>
              <a:t>«внутренняя» папка</a:t>
            </a:r>
            <a:r>
              <a:rPr lang="ru-RU" dirty="0" smtClean="0"/>
              <a:t> проекта </a:t>
            </a:r>
            <a:r>
              <a:rPr lang="ru-RU" dirty="0" err="1" smtClean="0"/>
              <a:t>metanit</a:t>
            </a:r>
            <a:r>
              <a:rPr lang="ru-RU" dirty="0" smtClean="0"/>
              <a:t>, </a:t>
            </a:r>
            <a:r>
              <a:rPr lang="ru-RU" sz="1200" b="0" i="0" u="none" strike="noStrike" kern="1200" baseline="0" dirty="0" smtClean="0">
                <a:solidFill>
                  <a:schemeClr val="tx1"/>
                </a:solidFill>
                <a:latin typeface="+mn-lt"/>
                <a:ea typeface="+mn-ea"/>
                <a:cs typeface="+mn-cs"/>
              </a:rPr>
              <a:t>формирует пакет языка Python, содержащий модули, которые относятся к проекту целиком и задают его конфигурацию</a:t>
            </a:r>
          </a:p>
          <a:p>
            <a:r>
              <a:rPr lang="ru-RU" sz="1200" b="0" i="0" u="none" strike="noStrike" kern="1200" baseline="0" dirty="0" smtClean="0">
                <a:solidFill>
                  <a:schemeClr val="tx1"/>
                </a:solidFill>
                <a:latin typeface="+mn-lt"/>
                <a:ea typeface="+mn-ea"/>
                <a:cs typeface="+mn-cs"/>
              </a:rPr>
              <a:t>(в частности, ключевые настройки). Название этого пакета совпадает с названием проекта и менять его не стоит - в противном случае придется вносить в код</a:t>
            </a:r>
          </a:p>
          <a:p>
            <a:r>
              <a:rPr lang="ru-RU" sz="1200" b="0" i="0" u="none" strike="noStrike" kern="1200" baseline="0" dirty="0" smtClean="0">
                <a:solidFill>
                  <a:schemeClr val="tx1"/>
                </a:solidFill>
                <a:latin typeface="+mn-lt"/>
                <a:ea typeface="+mn-ea"/>
                <a:cs typeface="+mn-cs"/>
              </a:rPr>
              <a:t>обширные правки. </a:t>
            </a:r>
          </a:p>
          <a:p>
            <a:r>
              <a:rPr lang="ru-RU" sz="1200" b="0" i="0" u="none" strike="noStrike" kern="1200" baseline="0" dirty="0" smtClean="0">
                <a:solidFill>
                  <a:schemeClr val="tx1"/>
                </a:solidFill>
                <a:latin typeface="+mn-lt"/>
                <a:ea typeface="+mn-ea"/>
                <a:cs typeface="+mn-cs"/>
              </a:rPr>
              <a:t>С</a:t>
            </a:r>
            <a:r>
              <a:rPr lang="ru-RU" dirty="0" smtClean="0"/>
              <a:t>одержит следующие файлы:</a:t>
            </a:r>
          </a:p>
          <a:p>
            <a:endParaRPr lang="ru-RU" dirty="0" smtClean="0"/>
          </a:p>
          <a:p>
            <a:r>
              <a:rPr lang="ru-RU" dirty="0" smtClean="0"/>
              <a:t>__init__.py: данный файл указывает, что папка, в которой он находится, будет рассматриваться как пакет.</a:t>
            </a:r>
          </a:p>
          <a:p>
            <a:endParaRPr lang="ru-RU" dirty="0" smtClean="0"/>
          </a:p>
          <a:p>
            <a:r>
              <a:rPr lang="ru-RU" dirty="0" smtClean="0"/>
              <a:t>settings.py: содержит настройки конфигурации проекта - </a:t>
            </a:r>
            <a:r>
              <a:rPr lang="ru-RU" sz="1200" b="0" i="0" u="none" strike="noStrike" kern="1200" baseline="0" dirty="0" smtClean="0">
                <a:solidFill>
                  <a:schemeClr val="tx1"/>
                </a:solidFill>
                <a:latin typeface="+mn-lt"/>
                <a:ea typeface="+mn-ea"/>
                <a:cs typeface="+mn-cs"/>
              </a:rPr>
              <a:t>базы данных проекта, пути ключевых папок, важные параметры, связанные с безопасностью, и пр.;</a:t>
            </a:r>
            <a:endParaRPr lang="ru-RU" dirty="0" smtClean="0"/>
          </a:p>
          <a:p>
            <a:endParaRPr lang="ru-RU" dirty="0" smtClean="0"/>
          </a:p>
          <a:p>
            <a:r>
              <a:rPr lang="ru-RU" dirty="0" smtClean="0"/>
              <a:t>urls.py: содержит шаблоны URL-адресов, по сути определяет систему маршрутизации проекта</a:t>
            </a:r>
          </a:p>
          <a:p>
            <a:endParaRPr lang="ru-RU" dirty="0" smtClean="0"/>
          </a:p>
          <a:p>
            <a:r>
              <a:rPr lang="ru-RU" dirty="0" smtClean="0"/>
              <a:t>wsgi.py: содержит свойства конфигурации WSGI (</a:t>
            </a:r>
            <a:r>
              <a:rPr lang="ru-RU" dirty="0" err="1" smtClean="0"/>
              <a:t>Web</a:t>
            </a:r>
            <a:r>
              <a:rPr lang="ru-RU" dirty="0" smtClean="0"/>
              <a:t> </a:t>
            </a:r>
            <a:r>
              <a:rPr lang="ru-RU" dirty="0" err="1" smtClean="0"/>
              <a:t>Server</a:t>
            </a:r>
            <a:r>
              <a:rPr lang="ru-RU" dirty="0" smtClean="0"/>
              <a:t> </a:t>
            </a:r>
            <a:r>
              <a:rPr lang="ru-RU" dirty="0" err="1" smtClean="0"/>
              <a:t>Gateway</a:t>
            </a:r>
            <a:r>
              <a:rPr lang="ru-RU" dirty="0" smtClean="0"/>
              <a:t> </a:t>
            </a:r>
            <a:r>
              <a:rPr lang="ru-RU" dirty="0" err="1" smtClean="0"/>
              <a:t>Inerface</a:t>
            </a:r>
            <a:r>
              <a:rPr lang="ru-RU" dirty="0" smtClean="0"/>
              <a:t>). Он используется при развертывании проекта.</a:t>
            </a:r>
          </a:p>
          <a:p>
            <a:endParaRPr lang="ru-RU" dirty="0" smtClean="0"/>
          </a:p>
          <a:p>
            <a:r>
              <a:rPr lang="ru-RU" dirty="0" smtClean="0"/>
              <a:t>asgi.py: название файла представляет сокращение от </a:t>
            </a:r>
            <a:r>
              <a:rPr lang="ru-RU" dirty="0" err="1" smtClean="0"/>
              <a:t>Asynchronous</a:t>
            </a:r>
            <a:r>
              <a:rPr lang="ru-RU" dirty="0" smtClean="0"/>
              <a:t> </a:t>
            </a:r>
            <a:r>
              <a:rPr lang="ru-RU" dirty="0" err="1" smtClean="0"/>
              <a:t>Server</a:t>
            </a:r>
            <a:r>
              <a:rPr lang="ru-RU" dirty="0" smtClean="0"/>
              <a:t> </a:t>
            </a:r>
            <a:r>
              <a:rPr lang="ru-RU" dirty="0" err="1" smtClean="0"/>
              <a:t>Gateway</a:t>
            </a:r>
            <a:r>
              <a:rPr lang="ru-RU" dirty="0" smtClean="0"/>
              <a:t> </a:t>
            </a:r>
            <a:r>
              <a:rPr lang="ru-RU" dirty="0" err="1" smtClean="0"/>
              <a:t>Interface</a:t>
            </a:r>
            <a:r>
              <a:rPr lang="ru-RU" dirty="0" smtClean="0"/>
              <a:t> и расширяет возможности WSGI, добавляя поддержку для взаимодействия между асинхронными веб-серверами и приложениями.</a:t>
            </a: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111</a:t>
            </a:fld>
            <a:endParaRPr lang="en-US"/>
          </a:p>
        </p:txBody>
      </p:sp>
    </p:spTree>
    <p:extLst>
      <p:ext uri="{BB962C8B-B14F-4D97-AF65-F5344CB8AC3E}">
        <p14:creationId xmlns:p14="http://schemas.microsoft.com/office/powerpoint/2010/main" val="41320787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Приложение в терминологии </a:t>
            </a:r>
            <a:r>
              <a:rPr lang="ru-RU" dirty="0" err="1" smtClean="0"/>
              <a:t>Django</a:t>
            </a:r>
            <a:r>
              <a:rPr lang="ru-RU" dirty="0" smtClean="0"/>
              <a:t> - это отдельный фрагмент функциональности разрабатываемого сайта, более или менее независимый от других таких же</a:t>
            </a:r>
          </a:p>
          <a:p>
            <a:r>
              <a:rPr lang="ru-RU" dirty="0" smtClean="0"/>
              <a:t>фрагментов и входящий в состав проекта. Приложение может реализовывать работу целого сайта, его раздела или же какой-либо внутренней подсистемы сайта, используемой</a:t>
            </a:r>
          </a:p>
          <a:p>
            <a:r>
              <a:rPr lang="ru-RU" dirty="0" smtClean="0"/>
              <a:t>другими приложениями.</a:t>
            </a:r>
          </a:p>
          <a:p>
            <a:endParaRPr lang="ru-RU" dirty="0" smtClean="0"/>
          </a:p>
          <a:p>
            <a:r>
              <a:rPr lang="ru-RU" dirty="0" smtClean="0"/>
              <a:t>Любое приложение представляется обычным пакетом Python (пакет приложения), в котором находятся модули с программным кодом. </a:t>
            </a:r>
            <a:r>
              <a:rPr lang="ru-RU" dirty="0" err="1" smtClean="0"/>
              <a:t>Эrот</a:t>
            </a:r>
            <a:r>
              <a:rPr lang="ru-RU" dirty="0" smtClean="0"/>
              <a:t> пакет находится в папке</a:t>
            </a:r>
          </a:p>
          <a:p>
            <a:r>
              <a:rPr lang="ru-RU" dirty="0" smtClean="0"/>
              <a:t>проекта - там же, где располагается пакет конфигурации. Имя пакета приложения станет именем самого приложения.</a:t>
            </a: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113</a:t>
            </a:fld>
            <a:endParaRPr lang="en-US"/>
          </a:p>
        </p:txBody>
      </p:sp>
    </p:spTree>
    <p:extLst>
      <p:ext uri="{BB962C8B-B14F-4D97-AF65-F5344CB8AC3E}">
        <p14:creationId xmlns:p14="http://schemas.microsoft.com/office/powerpoint/2010/main" val="11666211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 </a:t>
            </a:r>
            <a:r>
              <a:rPr lang="ru-RU" dirty="0" err="1" smtClean="0"/>
              <a:t>django</a:t>
            </a:r>
            <a:r>
              <a:rPr lang="ru-RU" dirty="0" smtClean="0"/>
              <a:t>. </a:t>
            </a:r>
            <a:r>
              <a:rPr lang="ru-RU" dirty="0" err="1" smtClean="0"/>
              <a:t>contrib</a:t>
            </a:r>
            <a:r>
              <a:rPr lang="ru-RU" dirty="0" smtClean="0"/>
              <a:t>. </a:t>
            </a:r>
            <a:r>
              <a:rPr lang="ru-RU" dirty="0" err="1" smtClean="0"/>
              <a:t>admin</a:t>
            </a:r>
            <a:r>
              <a:rPr lang="ru-RU" dirty="0" smtClean="0"/>
              <a:t> - реализует функциональность административного веб сайта </a:t>
            </a:r>
            <a:r>
              <a:rPr lang="ru-RU" dirty="0" err="1" smtClean="0"/>
              <a:t>Django</a:t>
            </a:r>
            <a:r>
              <a:rPr lang="ru-RU" dirty="0" smtClean="0"/>
              <a:t>;</a:t>
            </a:r>
          </a:p>
          <a:p>
            <a:endParaRPr lang="ru-RU" dirty="0" smtClean="0"/>
          </a:p>
          <a:p>
            <a:r>
              <a:rPr lang="ru-RU" dirty="0" smtClean="0"/>
              <a:t> </a:t>
            </a:r>
            <a:r>
              <a:rPr lang="ru-RU" dirty="0" err="1" smtClean="0"/>
              <a:t>django.contrib.auth</a:t>
            </a:r>
            <a:r>
              <a:rPr lang="ru-RU" dirty="0" smtClean="0"/>
              <a:t>- реализует работу встроенной во </a:t>
            </a:r>
            <a:r>
              <a:rPr lang="ru-RU" dirty="0" err="1" smtClean="0"/>
              <a:t>фреймворк</a:t>
            </a:r>
            <a:r>
              <a:rPr lang="ru-RU" dirty="0" smtClean="0"/>
              <a:t> подсистемы</a:t>
            </a:r>
          </a:p>
          <a:p>
            <a:r>
              <a:rPr lang="ru-RU" dirty="0" smtClean="0"/>
              <a:t>разграничения доступа. Используется административным сайтом (приложением </a:t>
            </a:r>
            <a:r>
              <a:rPr lang="ru-RU" dirty="0" err="1" smtClean="0"/>
              <a:t>django</a:t>
            </a:r>
            <a:r>
              <a:rPr lang="ru-RU" dirty="0" smtClean="0"/>
              <a:t>. </a:t>
            </a:r>
            <a:r>
              <a:rPr lang="ru-RU" dirty="0" err="1" smtClean="0"/>
              <a:t>contrib</a:t>
            </a:r>
            <a:r>
              <a:rPr lang="ru-RU" dirty="0" smtClean="0"/>
              <a:t>. </a:t>
            </a:r>
            <a:r>
              <a:rPr lang="ru-RU" dirty="0" err="1" smtClean="0"/>
              <a:t>admin</a:t>
            </a:r>
            <a:r>
              <a:rPr lang="ru-RU" dirty="0" smtClean="0"/>
              <a:t>);</a:t>
            </a:r>
          </a:p>
          <a:p>
            <a:endParaRPr lang="ru-RU" dirty="0" smtClean="0"/>
          </a:p>
          <a:p>
            <a:r>
              <a:rPr lang="ru-RU" dirty="0" smtClean="0"/>
              <a:t> </a:t>
            </a:r>
            <a:r>
              <a:rPr lang="ru-RU" dirty="0" err="1" smtClean="0"/>
              <a:t>django.contrib.contenttypes</a:t>
            </a:r>
            <a:r>
              <a:rPr lang="ru-RU" dirty="0" smtClean="0"/>
              <a:t> - хранит список всех моделей, объявленных во всех приложениях сайта. Используется при создании полиморфных связей между</a:t>
            </a:r>
          </a:p>
          <a:p>
            <a:r>
              <a:rPr lang="ru-RU" dirty="0" smtClean="0"/>
              <a:t>моделями  , административным сайтом, подсистемой разграничения доступа (приложениями </a:t>
            </a:r>
            <a:r>
              <a:rPr lang="ru-RU" dirty="0" err="1" smtClean="0"/>
              <a:t>django.contrib.admin</a:t>
            </a:r>
            <a:r>
              <a:rPr lang="ru-RU" dirty="0" smtClean="0"/>
              <a:t> и </a:t>
            </a:r>
            <a:r>
              <a:rPr lang="ru-RU" dirty="0" err="1" smtClean="0"/>
              <a:t>django.contrib.auth</a:t>
            </a:r>
            <a:r>
              <a:rPr lang="ru-RU" dirty="0" smtClean="0"/>
              <a:t>);</a:t>
            </a:r>
          </a:p>
          <a:p>
            <a:endParaRPr lang="ru-RU" dirty="0" smtClean="0"/>
          </a:p>
          <a:p>
            <a:r>
              <a:rPr lang="ru-RU" dirty="0" smtClean="0"/>
              <a:t> </a:t>
            </a:r>
            <a:r>
              <a:rPr lang="ru-RU" dirty="0" err="1" smtClean="0"/>
              <a:t>django</a:t>
            </a:r>
            <a:r>
              <a:rPr lang="ru-RU" dirty="0" smtClean="0"/>
              <a:t>. </a:t>
            </a:r>
            <a:r>
              <a:rPr lang="ru-RU" dirty="0" err="1" smtClean="0"/>
              <a:t>contrib</a:t>
            </a:r>
            <a:r>
              <a:rPr lang="ru-RU" dirty="0" smtClean="0"/>
              <a:t>. </a:t>
            </a:r>
            <a:r>
              <a:rPr lang="ru-RU" dirty="0" err="1" smtClean="0"/>
              <a:t>sessions</a:t>
            </a:r>
            <a:r>
              <a:rPr lang="ru-RU" dirty="0" smtClean="0"/>
              <a:t> - обеспечивает хранение данных клиента на стороне сервера в сессиях. Требуется при задействовании сессий и используется</a:t>
            </a:r>
          </a:p>
          <a:p>
            <a:r>
              <a:rPr lang="ru-RU" dirty="0" smtClean="0"/>
              <a:t>административным сайтом (приложением </a:t>
            </a:r>
            <a:r>
              <a:rPr lang="ru-RU" dirty="0" err="1" smtClean="0"/>
              <a:t>django</a:t>
            </a:r>
            <a:r>
              <a:rPr lang="ru-RU" dirty="0" smtClean="0"/>
              <a:t>. </a:t>
            </a:r>
            <a:r>
              <a:rPr lang="ru-RU" dirty="0" err="1" smtClean="0"/>
              <a:t>contrib</a:t>
            </a:r>
            <a:r>
              <a:rPr lang="ru-RU" dirty="0" smtClean="0"/>
              <a:t>. </a:t>
            </a:r>
            <a:r>
              <a:rPr lang="ru-RU" dirty="0" err="1" smtClean="0"/>
              <a:t>admin</a:t>
            </a:r>
            <a:r>
              <a:rPr lang="ru-RU" dirty="0" smtClean="0"/>
              <a:t>);</a:t>
            </a:r>
          </a:p>
          <a:p>
            <a:endParaRPr lang="ru-RU" dirty="0" smtClean="0"/>
          </a:p>
          <a:p>
            <a:r>
              <a:rPr lang="ru-RU" dirty="0" smtClean="0"/>
              <a:t> </a:t>
            </a:r>
            <a:r>
              <a:rPr lang="ru-RU" dirty="0" err="1" smtClean="0"/>
              <a:t>django.contrib.messages</a:t>
            </a:r>
            <a:r>
              <a:rPr lang="ru-RU" dirty="0" smtClean="0"/>
              <a:t> - выводит всплывающие сообщения  . Требуется для обработки всплывающих сообщений и используется</a:t>
            </a:r>
          </a:p>
          <a:p>
            <a:r>
              <a:rPr lang="ru-RU" dirty="0" smtClean="0"/>
              <a:t>административным сайтом (приложением </a:t>
            </a:r>
            <a:r>
              <a:rPr lang="ru-RU" dirty="0" err="1" smtClean="0"/>
              <a:t>django.contrib.admin</a:t>
            </a:r>
            <a:r>
              <a:rPr lang="ru-RU" dirty="0" smtClean="0"/>
              <a:t>);</a:t>
            </a:r>
          </a:p>
          <a:p>
            <a:endParaRPr lang="ru-RU" dirty="0" smtClean="0"/>
          </a:p>
          <a:p>
            <a:r>
              <a:rPr lang="ru-RU" dirty="0" smtClean="0"/>
              <a:t> </a:t>
            </a:r>
            <a:r>
              <a:rPr lang="ru-RU" dirty="0" err="1" smtClean="0"/>
              <a:t>django</a:t>
            </a:r>
            <a:r>
              <a:rPr lang="ru-RU" dirty="0" smtClean="0"/>
              <a:t>. </a:t>
            </a:r>
            <a:r>
              <a:rPr lang="ru-RU" dirty="0" err="1" smtClean="0"/>
              <a:t>contrib</a:t>
            </a:r>
            <a:r>
              <a:rPr lang="ru-RU" dirty="0" smtClean="0"/>
              <a:t>. </a:t>
            </a:r>
            <a:r>
              <a:rPr lang="ru-RU" dirty="0" err="1" smtClean="0"/>
              <a:t>staticfiles</a:t>
            </a:r>
            <a:r>
              <a:rPr lang="ru-RU" dirty="0" smtClean="0"/>
              <a:t> - реализует обработку статических файлов</a:t>
            </a: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114</a:t>
            </a:fld>
            <a:endParaRPr lang="en-US"/>
          </a:p>
        </p:txBody>
      </p:sp>
    </p:spTree>
    <p:extLst>
      <p:ext uri="{BB962C8B-B14F-4D97-AF65-F5344CB8AC3E}">
        <p14:creationId xmlns:p14="http://schemas.microsoft.com/office/powerpoint/2010/main" val="207270989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SECRET КЕУ - секретный ключ, представляющий собой строку с произвольным</a:t>
            </a:r>
          </a:p>
          <a:p>
            <a:r>
              <a:rPr lang="ru-RU" sz="1200" b="0" i="0" u="none" strike="noStrike" kern="1200" baseline="0" dirty="0" smtClean="0">
                <a:solidFill>
                  <a:schemeClr val="tx1"/>
                </a:solidFill>
                <a:latin typeface="+mn-lt"/>
                <a:ea typeface="+mn-ea"/>
                <a:cs typeface="+mn-cs"/>
              </a:rPr>
              <a:t>набором символов. Активно используется программным ядром </a:t>
            </a:r>
            <a:r>
              <a:rPr lang="ru-RU" sz="1200" b="0" i="0" u="none" strike="noStrike" kern="1200" baseline="0" dirty="0" err="1" smtClean="0">
                <a:solidFill>
                  <a:schemeClr val="tx1"/>
                </a:solidFill>
                <a:latin typeface="+mn-lt"/>
                <a:ea typeface="+mn-ea"/>
                <a:cs typeface="+mn-cs"/>
              </a:rPr>
              <a:t>Django</a:t>
            </a:r>
            <a:r>
              <a:rPr lang="ru-RU" sz="1200" b="0" i="0" u="none" strike="noStrike" kern="1200" baseline="0" dirty="0" smtClean="0">
                <a:solidFill>
                  <a:schemeClr val="tx1"/>
                </a:solidFill>
                <a:latin typeface="+mn-lt"/>
                <a:ea typeface="+mn-ea"/>
                <a:cs typeface="+mn-cs"/>
              </a:rPr>
              <a:t> и подсистемой</a:t>
            </a:r>
          </a:p>
          <a:p>
            <a:r>
              <a:rPr lang="ru-RU" sz="1200" b="0" i="0" u="none" strike="noStrike" kern="1200" baseline="0" dirty="0" smtClean="0">
                <a:solidFill>
                  <a:schemeClr val="tx1"/>
                </a:solidFill>
                <a:latin typeface="+mn-lt"/>
                <a:ea typeface="+mn-ea"/>
                <a:cs typeface="+mn-cs"/>
              </a:rPr>
              <a:t>разграничения доступа для шифрования важных данных.</a:t>
            </a:r>
          </a:p>
          <a:p>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ТIМЕ ZONE - временная зона для значений даты и времени, хранящихся в базе.</a:t>
            </a:r>
          </a:p>
          <a:p>
            <a:r>
              <a:rPr lang="ru-RU" sz="1200" b="0" i="0" u="none" strike="noStrike" kern="1200" baseline="0" dirty="0" smtClean="0">
                <a:solidFill>
                  <a:schemeClr val="tx1"/>
                </a:solidFill>
                <a:latin typeface="+mn-lt"/>
                <a:ea typeface="+mn-ea"/>
                <a:cs typeface="+mn-cs"/>
              </a:rPr>
              <a:t>Используется в том случае, если формат базы данных не поддерживает хранение</a:t>
            </a:r>
          </a:p>
          <a:p>
            <a:r>
              <a:rPr lang="ru-RU" sz="1200" b="0" i="0" u="none" strike="noStrike" kern="1200" baseline="0" dirty="0" smtClean="0">
                <a:solidFill>
                  <a:schemeClr val="tx1"/>
                </a:solidFill>
                <a:latin typeface="+mn-lt"/>
                <a:ea typeface="+mn-ea"/>
                <a:cs typeface="+mn-cs"/>
              </a:rPr>
              <a:t>значений даты и времени с указанием временной зоны.</a:t>
            </a:r>
          </a:p>
          <a:p>
            <a:endParaRPr lang="ru-RU"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LANGUAGE</a:t>
            </a:r>
            <a:r>
              <a:rPr lang="ru-RU" sz="1200" b="0" i="0" u="none" strike="noStrike" kern="1200" baseline="0" dirty="0" smtClean="0">
                <a:solidFill>
                  <a:schemeClr val="tx1"/>
                </a:solidFill>
                <a:latin typeface="+mn-lt"/>
                <a:ea typeface="+mn-ea"/>
                <a:cs typeface="+mn-cs"/>
              </a:rPr>
              <a:t>_</a:t>
            </a:r>
            <a:r>
              <a:rPr lang="en-US" sz="1200" b="0" i="0" u="none" strike="noStrike" kern="1200" baseline="0" dirty="0" smtClean="0">
                <a:solidFill>
                  <a:schemeClr val="tx1"/>
                </a:solidFill>
                <a:latin typeface="+mn-lt"/>
                <a:ea typeface="+mn-ea"/>
                <a:cs typeface="+mn-cs"/>
              </a:rPr>
              <a:t>COD</a:t>
            </a:r>
            <a:r>
              <a:rPr lang="ru-RU" sz="1200" b="0" i="0" u="none" strike="noStrike" kern="1200" baseline="0" dirty="0" smtClean="0">
                <a:solidFill>
                  <a:schemeClr val="tx1"/>
                </a:solidFill>
                <a:latin typeface="+mn-lt"/>
                <a:ea typeface="+mn-ea"/>
                <a:cs typeface="+mn-cs"/>
              </a:rPr>
              <a:t>Е</a:t>
            </a:r>
            <a:r>
              <a:rPr lang="ru-RU" dirty="0" smtClean="0"/>
              <a:t>- код языка, на котором будут выводиться системные сообщения</a:t>
            </a:r>
            <a:r>
              <a:rPr lang="en-US" dirty="0" smtClean="0"/>
              <a:t> </a:t>
            </a:r>
            <a:r>
              <a:rPr lang="ru-RU" dirty="0" smtClean="0"/>
              <a:t>и страницы административного сайта. Значение по умолчанию: "</a:t>
            </a:r>
            <a:r>
              <a:rPr lang="ru-RU" dirty="0" err="1" smtClean="0"/>
              <a:t>en-us</a:t>
            </a:r>
            <a:r>
              <a:rPr lang="ru-RU" dirty="0" smtClean="0"/>
              <a:t>" (американский</a:t>
            </a:r>
          </a:p>
          <a:p>
            <a:r>
              <a:rPr lang="ru-RU" dirty="0" smtClean="0"/>
              <a:t>английский). Для указания русского языка следует записать этот параметр</a:t>
            </a:r>
            <a:r>
              <a:rPr lang="en-US" dirty="0" smtClean="0"/>
              <a:t> </a:t>
            </a:r>
            <a:r>
              <a:rPr lang="ru-RU" dirty="0" smtClean="0"/>
              <a:t>следующим образом:</a:t>
            </a:r>
          </a:p>
          <a:p>
            <a:r>
              <a:rPr lang="ru-RU" dirty="0" smtClean="0"/>
              <a:t>LANGUAGE</a:t>
            </a:r>
            <a:r>
              <a:rPr lang="en-US" dirty="0" smtClean="0"/>
              <a:t>_</a:t>
            </a:r>
            <a:r>
              <a:rPr lang="ru-RU" dirty="0" smtClean="0"/>
              <a:t>CODE = '</a:t>
            </a:r>
            <a:r>
              <a:rPr lang="ru-RU" dirty="0" err="1" smtClean="0"/>
              <a:t>ru-ru</a:t>
            </a:r>
            <a:r>
              <a:rPr lang="ru-RU" dirty="0" smtClean="0"/>
              <a:t>‘</a:t>
            </a:r>
            <a:endParaRPr lang="en-US" dirty="0" smtClean="0"/>
          </a:p>
          <a:p>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USE_I18N</a:t>
            </a:r>
            <a:r>
              <a:rPr lang="en-US" sz="1200" b="0" kern="1200" baseline="0" dirty="0" smtClean="0">
                <a:solidFill>
                  <a:schemeClr val="tx1"/>
                </a:solidFill>
                <a:effectLst/>
                <a:latin typeface="+mn-lt"/>
                <a:ea typeface="+mn-ea"/>
                <a:cs typeface="+mn-cs"/>
              </a:rPr>
              <a:t> </a:t>
            </a:r>
            <a:r>
              <a:rPr lang="ru-RU" dirty="0" smtClean="0"/>
              <a:t>- если </a:t>
            </a:r>
            <a:r>
              <a:rPr lang="en-US" dirty="0" smtClean="0"/>
              <a:t>T</a:t>
            </a:r>
            <a:r>
              <a:rPr lang="ru-RU" dirty="0" err="1" smtClean="0"/>
              <a:t>rue</a:t>
            </a:r>
            <a:r>
              <a:rPr lang="ru-RU" dirty="0" smtClean="0"/>
              <a:t>, будет активизирована встроенная в </a:t>
            </a:r>
            <a:r>
              <a:rPr lang="ru-RU" dirty="0" err="1" smtClean="0"/>
              <a:t>Django</a:t>
            </a:r>
            <a:r>
              <a:rPr lang="ru-RU" dirty="0" smtClean="0"/>
              <a:t> система автоматического</a:t>
            </a:r>
          </a:p>
          <a:p>
            <a:r>
              <a:rPr lang="ru-RU" dirty="0" smtClean="0"/>
              <a:t>перевода на язык, записанный в параметре LANGUAGE</a:t>
            </a:r>
            <a:r>
              <a:rPr lang="en-US" dirty="0" smtClean="0"/>
              <a:t>_</a:t>
            </a:r>
            <a:r>
              <a:rPr lang="ru-RU" dirty="0" smtClean="0"/>
              <a:t>CODE , после</a:t>
            </a:r>
          </a:p>
          <a:p>
            <a:r>
              <a:rPr lang="ru-RU" dirty="0" smtClean="0"/>
              <a:t>чего все системные сообщения и страницы административного сайта будут выводиться</a:t>
            </a:r>
          </a:p>
          <a:p>
            <a:r>
              <a:rPr lang="ru-RU" dirty="0" smtClean="0"/>
              <a:t>на этом языке. Если </a:t>
            </a:r>
            <a:r>
              <a:rPr lang="ru-RU" dirty="0" err="1" smtClean="0"/>
              <a:t>False</a:t>
            </a:r>
            <a:r>
              <a:rPr lang="ru-RU" dirty="0" smtClean="0"/>
              <a:t>, автоматический перевод выполняться не</a:t>
            </a:r>
          </a:p>
          <a:p>
            <a:r>
              <a:rPr lang="ru-RU" dirty="0" smtClean="0"/>
              <a:t>будет, и сообщения и страницы станут выводиться на английском языке. </a:t>
            </a:r>
            <a:endParaRPr lang="en-US" dirty="0" smtClean="0"/>
          </a:p>
          <a:p>
            <a:endParaRPr lang="en-US" dirty="0" smtClean="0"/>
          </a:p>
          <a:p>
            <a:r>
              <a:rPr lang="en-US" sz="1200" b="0" kern="1200" dirty="0" smtClean="0">
                <a:solidFill>
                  <a:schemeClr val="tx1"/>
                </a:solidFill>
                <a:effectLst/>
                <a:latin typeface="+mn-lt"/>
                <a:ea typeface="+mn-ea"/>
                <a:cs typeface="+mn-cs"/>
              </a:rPr>
              <a:t>USE_L18N </a:t>
            </a:r>
            <a:r>
              <a:rPr lang="ru-RU" dirty="0" smtClean="0"/>
              <a:t>- если </a:t>
            </a:r>
            <a:r>
              <a:rPr lang="en-US" dirty="0" smtClean="0"/>
              <a:t>T</a:t>
            </a:r>
            <a:r>
              <a:rPr lang="ru-RU" dirty="0" err="1" smtClean="0"/>
              <a:t>rue</a:t>
            </a:r>
            <a:r>
              <a:rPr lang="ru-RU" dirty="0" smtClean="0"/>
              <a:t>, числа, значения даты и времени при выводе будут форматироваться</a:t>
            </a:r>
          </a:p>
          <a:p>
            <a:r>
              <a:rPr lang="ru-RU" dirty="0" smtClean="0"/>
              <a:t>по правилам языка, записанного в параметре LANGUAGE</a:t>
            </a:r>
            <a:r>
              <a:rPr lang="en-US" dirty="0" smtClean="0"/>
              <a:t>_</a:t>
            </a:r>
            <a:r>
              <a:rPr lang="ru-RU" dirty="0" smtClean="0"/>
              <a:t>CODE . Если</a:t>
            </a:r>
          </a:p>
          <a:p>
            <a:r>
              <a:rPr lang="ru-RU" dirty="0" err="1" smtClean="0"/>
              <a:t>False</a:t>
            </a:r>
            <a:r>
              <a:rPr lang="ru-RU" dirty="0" smtClean="0"/>
              <a:t>, </a:t>
            </a:r>
            <a:r>
              <a:rPr lang="en-US" dirty="0" smtClean="0"/>
              <a:t> </a:t>
            </a:r>
            <a:r>
              <a:rPr lang="ru-RU" dirty="0" smtClean="0"/>
              <a:t>эти </a:t>
            </a:r>
            <a:r>
              <a:rPr lang="ru-RU" dirty="0" err="1" smtClean="0"/>
              <a:t>значенйя</a:t>
            </a:r>
            <a:r>
              <a:rPr lang="ru-RU" dirty="0" smtClean="0"/>
              <a:t> будут форматироваться согласно настройкам, заданным</a:t>
            </a:r>
            <a:r>
              <a:rPr lang="en-US" dirty="0" smtClean="0"/>
              <a:t> </a:t>
            </a:r>
            <a:r>
              <a:rPr lang="ru-RU" dirty="0" smtClean="0"/>
              <a:t>в проекте.</a:t>
            </a:r>
          </a:p>
          <a:p>
            <a:r>
              <a:rPr lang="ru-RU" dirty="0" smtClean="0"/>
              <a:t>Значение этого параметра по умолчанию - </a:t>
            </a:r>
            <a:r>
              <a:rPr lang="ru-RU" dirty="0" err="1" smtClean="0"/>
              <a:t>False</a:t>
            </a:r>
            <a:r>
              <a:rPr lang="ru-RU" dirty="0" smtClean="0"/>
              <a:t>. Однако при создании проекта</a:t>
            </a:r>
          </a:p>
          <a:p>
            <a:r>
              <a:rPr lang="ru-RU" dirty="0" smtClean="0"/>
              <a:t>ему дается значение </a:t>
            </a:r>
            <a:r>
              <a:rPr lang="ru-RU" dirty="0" err="1" smtClean="0"/>
              <a:t>True</a:t>
            </a:r>
            <a:r>
              <a:rPr lang="ru-RU" dirty="0" smtClean="0"/>
              <a:t>.</a:t>
            </a:r>
            <a:endParaRPr lang="en-US" dirty="0" smtClean="0"/>
          </a:p>
          <a:p>
            <a:endParaRPr lang="ru-RU" dirty="0" smtClean="0"/>
          </a:p>
        </p:txBody>
      </p:sp>
      <p:sp>
        <p:nvSpPr>
          <p:cNvPr id="4" name="Номер слайда 3"/>
          <p:cNvSpPr>
            <a:spLocks noGrp="1"/>
          </p:cNvSpPr>
          <p:nvPr>
            <p:ph type="sldNum" sz="quarter" idx="10"/>
          </p:nvPr>
        </p:nvSpPr>
        <p:spPr/>
        <p:txBody>
          <a:bodyPr/>
          <a:lstStyle/>
          <a:p>
            <a:fld id="{E33E2D1D-25A5-45DC-B24F-AC401B916F32}" type="slidenum">
              <a:rPr lang="en-US" smtClean="0"/>
              <a:t>115</a:t>
            </a:fld>
            <a:endParaRPr lang="en-US"/>
          </a:p>
        </p:txBody>
      </p:sp>
    </p:spTree>
    <p:extLst>
      <p:ext uri="{BB962C8B-B14F-4D97-AF65-F5344CB8AC3E}">
        <p14:creationId xmlns:p14="http://schemas.microsoft.com/office/powerpoint/2010/main" val="13880849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Команда </a:t>
            </a:r>
            <a:r>
              <a:rPr lang="ru-RU" sz="1200" b="0" i="0" kern="1200" dirty="0" err="1" smtClean="0">
                <a:solidFill>
                  <a:schemeClr val="tx1"/>
                </a:solidFill>
                <a:effectLst/>
                <a:latin typeface="+mn-lt"/>
                <a:ea typeface="+mn-ea"/>
                <a:cs typeface="+mn-cs"/>
              </a:rPr>
              <a:t>makemigrations</a:t>
            </a:r>
            <a:r>
              <a:rPr lang="ru-RU" sz="1200" b="0" i="0" kern="1200" dirty="0" smtClean="0">
                <a:solidFill>
                  <a:schemeClr val="tx1"/>
                </a:solidFill>
                <a:effectLst/>
                <a:latin typeface="+mn-lt"/>
                <a:ea typeface="+mn-ea"/>
                <a:cs typeface="+mn-cs"/>
              </a:rPr>
              <a:t> </a:t>
            </a:r>
            <a:r>
              <a:rPr lang="ru-RU" sz="1200" b="0" i="1" kern="1200" dirty="0" smtClean="0">
                <a:solidFill>
                  <a:schemeClr val="tx1"/>
                </a:solidFill>
                <a:effectLst/>
                <a:latin typeface="+mn-lt"/>
                <a:ea typeface="+mn-ea"/>
                <a:cs typeface="+mn-cs"/>
              </a:rPr>
              <a:t>создаёт</a:t>
            </a:r>
            <a:r>
              <a:rPr lang="ru-RU" sz="1200" b="0" i="0" kern="1200" dirty="0" smtClean="0">
                <a:solidFill>
                  <a:schemeClr val="tx1"/>
                </a:solidFill>
                <a:effectLst/>
                <a:latin typeface="+mn-lt"/>
                <a:ea typeface="+mn-ea"/>
                <a:cs typeface="+mn-cs"/>
              </a:rPr>
              <a:t> (но не применяет) миграции для всех приложений, которые установлены в ваш проект (вы так же можете указать в конце имя конкретного приложения, чтобы создать миграции только для него  </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Команда </a:t>
            </a:r>
            <a:r>
              <a:rPr lang="ru-RU" sz="1200" b="0" i="0" kern="1200" dirty="0" err="1" smtClean="0">
                <a:solidFill>
                  <a:schemeClr val="tx1"/>
                </a:solidFill>
                <a:effectLst/>
                <a:latin typeface="+mn-lt"/>
                <a:ea typeface="+mn-ea"/>
                <a:cs typeface="+mn-cs"/>
              </a:rPr>
              <a:t>migrate</a:t>
            </a:r>
            <a:r>
              <a:rPr lang="ru-RU" sz="1200" b="0" i="0" kern="1200" dirty="0" smtClean="0">
                <a:solidFill>
                  <a:schemeClr val="tx1"/>
                </a:solidFill>
                <a:effectLst/>
                <a:latin typeface="+mn-lt"/>
                <a:ea typeface="+mn-ea"/>
                <a:cs typeface="+mn-cs"/>
              </a:rPr>
              <a:t> применяет созданные миграции к базе (</a:t>
            </a:r>
            <a:r>
              <a:rPr lang="ru-RU" sz="1200" b="0" i="0" kern="1200" dirty="0" err="1" smtClean="0">
                <a:solidFill>
                  <a:schemeClr val="tx1"/>
                </a:solidFill>
                <a:effectLst/>
                <a:latin typeface="+mn-lt"/>
                <a:ea typeface="+mn-ea"/>
                <a:cs typeface="+mn-cs"/>
              </a:rPr>
              <a:t>Django</a:t>
            </a:r>
            <a:r>
              <a:rPr lang="ru-RU" sz="1200" b="0" i="0" kern="1200" dirty="0" smtClean="0">
                <a:solidFill>
                  <a:schemeClr val="tx1"/>
                </a:solidFill>
                <a:effectLst/>
                <a:latin typeface="+mn-lt"/>
                <a:ea typeface="+mn-ea"/>
                <a:cs typeface="+mn-cs"/>
              </a:rPr>
              <a:t> отслеживает, какие миграции были созданы для данной базы).</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116</a:t>
            </a:fld>
            <a:endParaRPr lang="en-US"/>
          </a:p>
        </p:txBody>
      </p:sp>
    </p:spTree>
    <p:extLst>
      <p:ext uri="{BB962C8B-B14F-4D97-AF65-F5344CB8AC3E}">
        <p14:creationId xmlns:p14="http://schemas.microsoft.com/office/powerpoint/2010/main" val="78786729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E33E2D1D-25A5-45DC-B24F-AC401B916F32}" type="slidenum">
              <a:rPr lang="en-US" smtClean="0"/>
              <a:t>117</a:t>
            </a:fld>
            <a:endParaRPr lang="en-US"/>
          </a:p>
        </p:txBody>
      </p:sp>
    </p:spTree>
    <p:extLst>
      <p:ext uri="{BB962C8B-B14F-4D97-AF65-F5344CB8AC3E}">
        <p14:creationId xmlns:p14="http://schemas.microsoft.com/office/powerpoint/2010/main" val="4255206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ADSL − Асимметричная цифровая абонентская линия </a:t>
            </a:r>
            <a:r>
              <a:rPr lang="ru-RU" sz="1200" kern="1200" dirty="0" smtClean="0">
                <a:solidFill>
                  <a:schemeClr val="tx1"/>
                </a:solidFill>
                <a:effectLst/>
                <a:latin typeface="+mn-lt"/>
                <a:ea typeface="+mn-ea"/>
                <a:cs typeface="+mn-cs"/>
              </a:rPr>
              <a:t> </a:t>
            </a:r>
          </a:p>
          <a:p>
            <a:r>
              <a:rPr lang="ru-RU" sz="1200" kern="1200" dirty="0" smtClean="0">
                <a:solidFill>
                  <a:schemeClr val="tx1"/>
                </a:solidFill>
                <a:effectLst/>
                <a:latin typeface="+mn-lt"/>
                <a:ea typeface="+mn-ea"/>
                <a:cs typeface="+mn-cs"/>
              </a:rPr>
              <a:t>Технология ADSL отличается тем, что в ней пропускные способности в каждом из направлений различны. Загрузкой называется прием данных от сервера конечным пользователем. Отправкой называется пересылка данных от конечного пользователя на сервер. Технология ADSL обеспечивает высокую скорость загрузки, что удобно пользователям, которые загружают большие объемы данных. </a:t>
            </a:r>
            <a:r>
              <a:rPr lang="ru-RU" sz="1200" b="1" kern="1200" dirty="0" smtClean="0">
                <a:solidFill>
                  <a:schemeClr val="tx1"/>
                </a:solidFill>
                <a:effectLst/>
                <a:latin typeface="+mn-lt"/>
                <a:ea typeface="+mn-ea"/>
                <a:cs typeface="+mn-cs"/>
              </a:rPr>
              <a:t>Скорость отправки при использовании ADSL меньше, чем скорость загрузки.</a:t>
            </a:r>
            <a:r>
              <a:rPr lang="ru-RU" sz="1200" kern="1200" dirty="0" smtClean="0">
                <a:solidFill>
                  <a:schemeClr val="tx1"/>
                </a:solidFill>
                <a:effectLst/>
                <a:latin typeface="+mn-lt"/>
                <a:ea typeface="+mn-ea"/>
                <a:cs typeface="+mn-cs"/>
              </a:rPr>
              <a:t> ADSL не следует использовать для размещения веб-сервера или сервера FTP, поскольку они предусматривают интенсивную отправку данных в Интернет.</a:t>
            </a:r>
          </a:p>
          <a:p>
            <a:r>
              <a:rPr lang="ru-RU" sz="1200" kern="1200" dirty="0" smtClean="0">
                <a:solidFill>
                  <a:schemeClr val="tx1"/>
                </a:solidFill>
                <a:effectLst/>
                <a:latin typeface="+mn-lt"/>
                <a:ea typeface="+mn-ea"/>
                <a:cs typeface="+mn-cs"/>
              </a:rPr>
              <a:t>Сетевые адаптеры беспроводной связи USB подключаются к порту USB настольного компьютера или ноутбука для подключения к беспроводной сети. Внешние модемы подключаются к компьютеру через последовательные порты и по USB.</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8</a:t>
            </a:fld>
            <a:endParaRPr lang="en-US"/>
          </a:p>
        </p:txBody>
      </p:sp>
    </p:spTree>
    <p:extLst>
      <p:ext uri="{BB962C8B-B14F-4D97-AF65-F5344CB8AC3E}">
        <p14:creationId xmlns:p14="http://schemas.microsoft.com/office/powerpoint/2010/main" val="1139280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2) Канальный уровень </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Технология, позволяющая компьютерам использовать телефонную сеть общего пользования для обмена данными, называется организацией сети по коммутируемым линиям (</a:t>
            </a:r>
            <a:r>
              <a:rPr lang="ru-RU" sz="1200" kern="1200" dirty="0" err="1" smtClean="0">
                <a:solidFill>
                  <a:schemeClr val="tx1"/>
                </a:solidFill>
                <a:effectLst/>
                <a:latin typeface="+mn-lt"/>
                <a:ea typeface="+mn-ea"/>
                <a:cs typeface="+mn-cs"/>
              </a:rPr>
              <a:t>Dialup</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Networking</a:t>
            </a:r>
            <a:r>
              <a:rPr lang="ru-RU" sz="1200" kern="1200" dirty="0" smtClean="0">
                <a:solidFill>
                  <a:schemeClr val="tx1"/>
                </a:solidFill>
                <a:effectLst/>
                <a:latin typeface="+mn-lt"/>
                <a:ea typeface="+mn-ea"/>
                <a:cs typeface="+mn-cs"/>
              </a:rPr>
              <a:t>, DUN). Модемы обмениваются данными друг с другом с помощью звуковых </a:t>
            </a:r>
            <a:r>
              <a:rPr lang="ru-RU" sz="1200" kern="1200" dirty="0" err="1" smtClean="0">
                <a:solidFill>
                  <a:schemeClr val="tx1"/>
                </a:solidFill>
                <a:effectLst/>
                <a:latin typeface="+mn-lt"/>
                <a:ea typeface="+mn-ea"/>
                <a:cs typeface="+mn-cs"/>
              </a:rPr>
              <a:t>аудиосигналов</a:t>
            </a:r>
            <a:r>
              <a:rPr lang="ru-RU" sz="1200" kern="1200" dirty="0" smtClean="0">
                <a:solidFill>
                  <a:schemeClr val="tx1"/>
                </a:solidFill>
                <a:effectLst/>
                <a:latin typeface="+mn-lt"/>
                <a:ea typeface="+mn-ea"/>
                <a:cs typeface="+mn-cs"/>
              </a:rPr>
              <a:t>. Это означает, что модемы могут дублировать набор телефонного номера. На основе DUN был разработан протокол PPP. Протокол </a:t>
            </a:r>
            <a:r>
              <a:rPr lang="ru-RU" sz="1200" b="1" u="sng" kern="1200" dirty="0" smtClean="0">
                <a:solidFill>
                  <a:schemeClr val="tx1"/>
                </a:solidFill>
                <a:effectLst/>
                <a:latin typeface="+mn-lt"/>
                <a:ea typeface="+mn-ea"/>
                <a:cs typeface="+mn-cs"/>
              </a:rPr>
              <a:t>PPP</a:t>
            </a:r>
            <a:r>
              <a:rPr lang="ru-RU" sz="1200" kern="1200" dirty="0" smtClean="0">
                <a:solidFill>
                  <a:schemeClr val="tx1"/>
                </a:solidFill>
                <a:effectLst/>
                <a:latin typeface="+mn-lt"/>
                <a:ea typeface="+mn-ea"/>
                <a:cs typeface="+mn-cs"/>
              </a:rPr>
              <a:t> обеспечивает простое подключение между двумя компьютерами по телефонной линии.</a:t>
            </a:r>
          </a:p>
          <a:p>
            <a:r>
              <a:rPr lang="ru-RU" sz="1200" kern="1200" dirty="0" smtClean="0">
                <a:solidFill>
                  <a:schemeClr val="tx1"/>
                </a:solidFill>
                <a:effectLst/>
                <a:latin typeface="+mn-lt"/>
                <a:ea typeface="+mn-ea"/>
                <a:cs typeface="+mn-cs"/>
              </a:rPr>
              <a:t>Протокол </a:t>
            </a:r>
            <a:r>
              <a:rPr lang="ru-RU" sz="1200" kern="1200" dirty="0" err="1" smtClean="0">
                <a:solidFill>
                  <a:schemeClr val="tx1"/>
                </a:solidFill>
                <a:effectLst/>
                <a:latin typeface="+mn-lt"/>
                <a:ea typeface="+mn-ea"/>
                <a:cs typeface="+mn-cs"/>
              </a:rPr>
              <a:t>Ethernet</a:t>
            </a:r>
            <a:r>
              <a:rPr lang="ru-RU" sz="1200" kern="1200" dirty="0" smtClean="0">
                <a:solidFill>
                  <a:schemeClr val="tx1"/>
                </a:solidFill>
                <a:effectLst/>
                <a:latin typeface="+mn-lt"/>
                <a:ea typeface="+mn-ea"/>
                <a:cs typeface="+mn-cs"/>
              </a:rPr>
              <a:t> описывает правила управления связью в сети </a:t>
            </a:r>
            <a:r>
              <a:rPr lang="ru-RU" sz="1200" kern="1200" dirty="0" err="1" smtClean="0">
                <a:solidFill>
                  <a:schemeClr val="tx1"/>
                </a:solidFill>
                <a:effectLst/>
                <a:latin typeface="+mn-lt"/>
                <a:ea typeface="+mn-ea"/>
                <a:cs typeface="+mn-cs"/>
              </a:rPr>
              <a:t>Ethernet</a:t>
            </a:r>
            <a:r>
              <a:rPr lang="ru-RU" sz="1200" kern="1200" dirty="0" smtClean="0">
                <a:solidFill>
                  <a:schemeClr val="tx1"/>
                </a:solidFill>
                <a:effectLst/>
                <a:latin typeface="+mn-lt"/>
                <a:ea typeface="+mn-ea"/>
                <a:cs typeface="+mn-cs"/>
              </a:rPr>
              <a:t>. Чтобы обеспечить совместимость всех устройств </a:t>
            </a:r>
            <a:r>
              <a:rPr lang="ru-RU" sz="1200" kern="1200" dirty="0" err="1" smtClean="0">
                <a:solidFill>
                  <a:schemeClr val="tx1"/>
                </a:solidFill>
                <a:effectLst/>
                <a:latin typeface="+mn-lt"/>
                <a:ea typeface="+mn-ea"/>
                <a:cs typeface="+mn-cs"/>
              </a:rPr>
              <a:t>Ethernet</a:t>
            </a:r>
            <a:r>
              <a:rPr lang="ru-RU" sz="1200" kern="1200" dirty="0" smtClean="0">
                <a:solidFill>
                  <a:schemeClr val="tx1"/>
                </a:solidFill>
                <a:effectLst/>
                <a:latin typeface="+mn-lt"/>
                <a:ea typeface="+mn-ea"/>
                <a:cs typeface="+mn-cs"/>
              </a:rPr>
              <a:t> друг с другом, IEEE разработала стандарты для производителей и программистов по разработке устройств </a:t>
            </a:r>
            <a:r>
              <a:rPr lang="ru-RU" sz="1200" kern="1200" dirty="0" err="1" smtClean="0">
                <a:solidFill>
                  <a:schemeClr val="tx1"/>
                </a:solidFill>
                <a:effectLst/>
                <a:latin typeface="+mn-lt"/>
                <a:ea typeface="+mn-ea"/>
                <a:cs typeface="+mn-cs"/>
              </a:rPr>
              <a:t>Ethernet</a:t>
            </a:r>
            <a:r>
              <a:rPr lang="ru-RU" sz="1200" kern="1200" dirty="0" smtClean="0">
                <a:solidFill>
                  <a:schemeClr val="tx1"/>
                </a:solidFill>
                <a:effectLst/>
                <a:latin typeface="+mn-lt"/>
                <a:ea typeface="+mn-ea"/>
                <a:cs typeface="+mn-cs"/>
              </a:rPr>
              <a:t>.</a:t>
            </a:r>
          </a:p>
          <a:p>
            <a:r>
              <a:rPr lang="ru-RU" sz="1200" kern="1200" dirty="0" err="1" smtClean="0">
                <a:solidFill>
                  <a:schemeClr val="tx1"/>
                </a:solidFill>
                <a:effectLst/>
                <a:latin typeface="+mn-lt"/>
                <a:ea typeface="+mn-ea"/>
                <a:cs typeface="+mn-cs"/>
              </a:rPr>
              <a:t>Ethernet</a:t>
            </a:r>
            <a:r>
              <a:rPr lang="ru-RU" sz="1200" kern="1200" dirty="0" smtClean="0">
                <a:solidFill>
                  <a:schemeClr val="tx1"/>
                </a:solidFill>
                <a:effectLst/>
                <a:latin typeface="+mn-lt"/>
                <a:ea typeface="+mn-ea"/>
                <a:cs typeface="+mn-cs"/>
              </a:rPr>
              <a:t> – это наиболее распространённая технология организации локальных сетей. Стандарты </a:t>
            </a:r>
            <a:r>
              <a:rPr lang="ru-RU" sz="1200" kern="1200" dirty="0" err="1" smtClean="0">
                <a:solidFill>
                  <a:schemeClr val="tx1"/>
                </a:solidFill>
                <a:effectLst/>
                <a:latin typeface="+mn-lt"/>
                <a:ea typeface="+mn-ea"/>
                <a:cs typeface="+mn-cs"/>
              </a:rPr>
              <a:t>Ethernet</a:t>
            </a:r>
            <a:r>
              <a:rPr lang="ru-RU" sz="1200" kern="1200" dirty="0" smtClean="0">
                <a:solidFill>
                  <a:schemeClr val="tx1"/>
                </a:solidFill>
                <a:effectLst/>
                <a:latin typeface="+mn-lt"/>
                <a:ea typeface="+mn-ea"/>
                <a:cs typeface="+mn-cs"/>
              </a:rPr>
              <a:t> описывают реализацию двух первых уровней модели OSI – </a:t>
            </a:r>
            <a:r>
              <a:rPr lang="ru-RU" sz="1200" b="1" kern="1200" dirty="0" smtClean="0">
                <a:solidFill>
                  <a:schemeClr val="tx1"/>
                </a:solidFill>
                <a:effectLst/>
                <a:latin typeface="+mn-lt"/>
                <a:ea typeface="+mn-ea"/>
                <a:cs typeface="+mn-cs"/>
              </a:rPr>
              <a:t>проводные соединения и электрические сигналы (физический уровень</a:t>
            </a:r>
            <a:r>
              <a:rPr lang="ru-RU" sz="1200" kern="1200" dirty="0" smtClean="0">
                <a:solidFill>
                  <a:schemeClr val="tx1"/>
                </a:solidFill>
                <a:effectLst/>
                <a:latin typeface="+mn-lt"/>
                <a:ea typeface="+mn-ea"/>
                <a:cs typeface="+mn-cs"/>
              </a:rPr>
              <a:t>), а так же форматы блоков данных и протоколы управления доступом к сети (канальный уровень). Начнём с идеи, лежащей в основе </a:t>
            </a:r>
            <a:r>
              <a:rPr lang="ru-RU" sz="1200" kern="1200" dirty="0" err="1" smtClean="0">
                <a:solidFill>
                  <a:schemeClr val="tx1"/>
                </a:solidFill>
                <a:effectLst/>
                <a:latin typeface="+mn-lt"/>
                <a:ea typeface="+mn-ea"/>
                <a:cs typeface="+mn-cs"/>
              </a:rPr>
              <a:t>Ethernet</a:t>
            </a:r>
            <a:r>
              <a:rPr lang="ru-RU" sz="1200" kern="1200" dirty="0" smtClean="0">
                <a:solidFill>
                  <a:schemeClr val="tx1"/>
                </a:solidFill>
                <a:effectLst/>
                <a:latin typeface="+mn-lt"/>
                <a:ea typeface="+mn-ea"/>
                <a:cs typeface="+mn-cs"/>
              </a:rPr>
              <a:t>. Название </a:t>
            </a:r>
            <a:r>
              <a:rPr lang="ru-RU" sz="1200" kern="1200" dirty="0" err="1" smtClean="0">
                <a:solidFill>
                  <a:schemeClr val="tx1"/>
                </a:solidFill>
                <a:effectLst/>
                <a:latin typeface="+mn-lt"/>
                <a:ea typeface="+mn-ea"/>
                <a:cs typeface="+mn-cs"/>
              </a:rPr>
              <a:t>Ethernet</a:t>
            </a:r>
            <a:r>
              <a:rPr lang="ru-RU" sz="1200" kern="1200" dirty="0" smtClean="0">
                <a:solidFill>
                  <a:schemeClr val="tx1"/>
                </a:solidFill>
                <a:effectLst/>
                <a:latin typeface="+mn-lt"/>
                <a:ea typeface="+mn-ea"/>
                <a:cs typeface="+mn-cs"/>
              </a:rPr>
              <a:t> произошло от двух английских слов – </a:t>
            </a:r>
            <a:r>
              <a:rPr lang="ru-RU" sz="1200" kern="1200" dirty="0" err="1" smtClean="0">
                <a:solidFill>
                  <a:schemeClr val="tx1"/>
                </a:solidFill>
                <a:effectLst/>
                <a:latin typeface="+mn-lt"/>
                <a:ea typeface="+mn-ea"/>
                <a:cs typeface="+mn-cs"/>
              </a:rPr>
              <a:t>ether</a:t>
            </a:r>
            <a:r>
              <a:rPr lang="ru-RU" sz="1200" kern="1200" dirty="0" smtClean="0">
                <a:solidFill>
                  <a:schemeClr val="tx1"/>
                </a:solidFill>
                <a:effectLst/>
                <a:latin typeface="+mn-lt"/>
                <a:ea typeface="+mn-ea"/>
                <a:cs typeface="+mn-cs"/>
              </a:rPr>
              <a:t> (эфир) и </a:t>
            </a:r>
            <a:r>
              <a:rPr lang="ru-RU" sz="1200" kern="1200" dirty="0" err="1" smtClean="0">
                <a:solidFill>
                  <a:schemeClr val="tx1"/>
                </a:solidFill>
                <a:effectLst/>
                <a:latin typeface="+mn-lt"/>
                <a:ea typeface="+mn-ea"/>
                <a:cs typeface="+mn-cs"/>
              </a:rPr>
              <a:t>net</a:t>
            </a:r>
            <a:r>
              <a:rPr lang="ru-RU" sz="1200" kern="1200" dirty="0" smtClean="0">
                <a:solidFill>
                  <a:schemeClr val="tx1"/>
                </a:solidFill>
                <a:effectLst/>
                <a:latin typeface="+mn-lt"/>
                <a:ea typeface="+mn-ea"/>
                <a:cs typeface="+mn-cs"/>
              </a:rPr>
              <a:t> (сеть). </a:t>
            </a:r>
            <a:r>
              <a:rPr lang="ru-RU" sz="1200" kern="1200" dirty="0" err="1" smtClean="0">
                <a:solidFill>
                  <a:schemeClr val="tx1"/>
                </a:solidFill>
                <a:effectLst/>
                <a:latin typeface="+mn-lt"/>
                <a:ea typeface="+mn-ea"/>
                <a:cs typeface="+mn-cs"/>
              </a:rPr>
              <a:t>Ethernet</a:t>
            </a:r>
            <a:r>
              <a:rPr lang="ru-RU" sz="1200" kern="1200" dirty="0" smtClean="0">
                <a:solidFill>
                  <a:schemeClr val="tx1"/>
                </a:solidFill>
                <a:effectLst/>
                <a:latin typeface="+mn-lt"/>
                <a:ea typeface="+mn-ea"/>
                <a:cs typeface="+mn-cs"/>
              </a:rPr>
              <a:t> использует концепцию общего эфира. Каждый ПК посылает данные в этот эфир и указывает, кому они адресованы. Данные могут дойти до всех ПК сети, но обрабатывает их только тот ПК, которому они предназначены. Остальные ПК чужие данные игнорируют. Такая работа аналогична эфиру радиостанций. Все радиостанции транслируют свои передачи в общее электромагнитное поле – радиоэфир. Ваш радиоприёмник получает электромагнитные сигналы всех станций. Но слушаете вы не всё сразу, а ту станцию, которая вам нужна.</a:t>
            </a:r>
          </a:p>
          <a:p>
            <a:r>
              <a:rPr lang="ru-RU" sz="1200" kern="1200" dirty="0" smtClean="0">
                <a:solidFill>
                  <a:schemeClr val="tx1"/>
                </a:solidFill>
                <a:effectLst/>
                <a:latin typeface="+mn-lt"/>
                <a:ea typeface="+mn-ea"/>
                <a:cs typeface="+mn-cs"/>
              </a:rPr>
              <a:t>Архитектура </a:t>
            </a:r>
            <a:r>
              <a:rPr lang="ru-RU" sz="1200" kern="1200" dirty="0" err="1" smtClean="0">
                <a:solidFill>
                  <a:schemeClr val="tx1"/>
                </a:solidFill>
                <a:effectLst/>
                <a:latin typeface="+mn-lt"/>
                <a:ea typeface="+mn-ea"/>
                <a:cs typeface="+mn-cs"/>
              </a:rPr>
              <a:t>Ethernet</a:t>
            </a:r>
            <a:r>
              <a:rPr lang="ru-RU" sz="1200" kern="1200" dirty="0" smtClean="0">
                <a:solidFill>
                  <a:schemeClr val="tx1"/>
                </a:solidFill>
                <a:effectLst/>
                <a:latin typeface="+mn-lt"/>
                <a:ea typeface="+mn-ea"/>
                <a:cs typeface="+mn-cs"/>
              </a:rPr>
              <a:t> основана на стандарте IEEE 802.3. Стандарт IEEE 802.3 определяет, что в сети реализуется способ контроля доступа «множественный доступ с контролем несущей и обнаружением конфликтов» (CSMA/CD). </a:t>
            </a:r>
          </a:p>
          <a:p>
            <a:r>
              <a:rPr lang="ru-RU" sz="1200" kern="1200" dirty="0" smtClean="0">
                <a:solidFill>
                  <a:schemeClr val="tx1"/>
                </a:solidFill>
                <a:effectLst/>
                <a:latin typeface="+mn-lt"/>
                <a:ea typeface="+mn-ea"/>
                <a:cs typeface="+mn-cs"/>
              </a:rPr>
              <a:t>В CSMA/CD все конечные станции прослушивают сетевой провод и ждут, когда он будет свободен для отправки данных. Этот процесс сходен с ожиданием сигнала готовности линии на телефоне перед набором номера. Когда конечная станция определяет, что никакие другие узлы не передают данные, она пытается отправить данные. Если никакая другая станция в это же время не отправляет данные, эта передача без проблем поступает на компьютер назначения. Если другая станция определяет этот же сигнал свободной сети и одновременно передает данные, на сетевом носителе происходит конфликт. </a:t>
            </a:r>
          </a:p>
          <a:p>
            <a:r>
              <a:rPr lang="ru-RU" sz="1200" kern="1200" dirty="0" smtClean="0">
                <a:solidFill>
                  <a:schemeClr val="tx1"/>
                </a:solidFill>
                <a:effectLst/>
                <a:latin typeface="+mn-lt"/>
                <a:ea typeface="+mn-ea"/>
                <a:cs typeface="+mn-cs"/>
              </a:rPr>
              <a:t>Первая станция, которая обнаруживает конфликт или удвоение напряжения, отправляет сигнал наличия коллизии, указывающий всем станциям на остановку передачи и выполнение алгоритма задержки. Алгоритм задержки вычисляет случайное время, по истечении которого конечная станция пытается повторить передачу. Обычно это случайное время равняется 1 или 2 миллисекундам (</a:t>
            </a:r>
            <a:r>
              <a:rPr lang="ru-RU" sz="1200" kern="1200" dirty="0" err="1" smtClean="0">
                <a:solidFill>
                  <a:schemeClr val="tx1"/>
                </a:solidFill>
                <a:effectLst/>
                <a:latin typeface="+mn-lt"/>
                <a:ea typeface="+mn-ea"/>
                <a:cs typeface="+mn-cs"/>
              </a:rPr>
              <a:t>мс</a:t>
            </a:r>
            <a:r>
              <a:rPr lang="ru-RU" sz="1200" kern="1200" dirty="0" smtClean="0">
                <a:solidFill>
                  <a:schemeClr val="tx1"/>
                </a:solidFill>
                <a:effectLst/>
                <a:latin typeface="+mn-lt"/>
                <a:ea typeface="+mn-ea"/>
                <a:cs typeface="+mn-cs"/>
              </a:rPr>
              <a:t>). Описанная процедура выполняется каждый раз при наличии конфликта в сети и может снизить скорость передачи </a:t>
            </a:r>
            <a:r>
              <a:rPr lang="ru-RU" sz="1200" kern="1200" dirty="0" err="1" smtClean="0">
                <a:solidFill>
                  <a:schemeClr val="tx1"/>
                </a:solidFill>
                <a:effectLst/>
                <a:latin typeface="+mn-lt"/>
                <a:ea typeface="+mn-ea"/>
                <a:cs typeface="+mn-cs"/>
              </a:rPr>
              <a:t>Ethernet</a:t>
            </a:r>
            <a:r>
              <a:rPr lang="ru-RU" sz="1200" kern="1200" dirty="0" smtClean="0">
                <a:solidFill>
                  <a:schemeClr val="tx1"/>
                </a:solidFill>
                <a:effectLst/>
                <a:latin typeface="+mn-lt"/>
                <a:ea typeface="+mn-ea"/>
                <a:cs typeface="+mn-cs"/>
              </a:rPr>
              <a:t> на 40 процентов.</a:t>
            </a:r>
          </a:p>
          <a:p>
            <a:r>
              <a:rPr lang="ru-RU" sz="1200" kern="1200" dirty="0" smtClean="0">
                <a:solidFill>
                  <a:schemeClr val="tx1"/>
                </a:solidFill>
                <a:effectLst/>
                <a:latin typeface="+mn-lt"/>
                <a:ea typeface="+mn-ea"/>
                <a:cs typeface="+mn-cs"/>
              </a:rPr>
              <a:t>IEEE – институт инженеров по электротехнике и электронике – разрабатывает стандарты для отраслей компьютерной и электронной промышленностей. Например стандарт IEEE 802 для локальных сетей.</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9</a:t>
            </a:fld>
            <a:endParaRPr lang="en-US"/>
          </a:p>
        </p:txBody>
      </p:sp>
    </p:spTree>
    <p:extLst>
      <p:ext uri="{BB962C8B-B14F-4D97-AF65-F5344CB8AC3E}">
        <p14:creationId xmlns:p14="http://schemas.microsoft.com/office/powerpoint/2010/main" val="3570222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Сетевой уровень</a:t>
            </a:r>
            <a:r>
              <a:rPr lang="ru-RU" sz="1200" kern="1200" dirty="0" smtClean="0">
                <a:solidFill>
                  <a:schemeClr val="tx1"/>
                </a:solidFill>
                <a:effectLst/>
                <a:latin typeface="+mn-lt"/>
                <a:ea typeface="+mn-ea"/>
                <a:cs typeface="+mn-cs"/>
              </a:rPr>
              <a:t> </a:t>
            </a:r>
          </a:p>
          <a:p>
            <a:r>
              <a:rPr lang="ru-RU" sz="1200" kern="1200" dirty="0" smtClean="0">
                <a:solidFill>
                  <a:schemeClr val="tx1"/>
                </a:solidFill>
                <a:effectLst/>
                <a:latin typeface="+mn-lt"/>
                <a:ea typeface="+mn-ea"/>
                <a:cs typeface="+mn-cs"/>
              </a:rPr>
              <a:t>Примерами протоколов сетевого уровня являются протокол межсетевого взаимодействия </a:t>
            </a:r>
            <a:r>
              <a:rPr lang="ru-RU" sz="1200" b="1" kern="1200" dirty="0" smtClean="0">
                <a:solidFill>
                  <a:schemeClr val="tx1"/>
                </a:solidFill>
                <a:effectLst/>
                <a:latin typeface="+mn-lt"/>
                <a:ea typeface="+mn-ea"/>
                <a:cs typeface="+mn-cs"/>
              </a:rPr>
              <a:t>IP</a:t>
            </a:r>
            <a:r>
              <a:rPr lang="ru-RU" sz="1200" kern="1200" dirty="0" smtClean="0">
                <a:solidFill>
                  <a:schemeClr val="tx1"/>
                </a:solidFill>
                <a:effectLst/>
                <a:latin typeface="+mn-lt"/>
                <a:ea typeface="+mn-ea"/>
                <a:cs typeface="+mn-cs"/>
              </a:rPr>
              <a:t> стека TCP/IP и протокол межсетевого обмена пакетами IPX стека </a:t>
            </a:r>
            <a:r>
              <a:rPr lang="ru-RU" sz="1200" kern="1200" dirty="0" err="1" smtClean="0">
                <a:solidFill>
                  <a:schemeClr val="tx1"/>
                </a:solidFill>
                <a:effectLst/>
                <a:latin typeface="+mn-lt"/>
                <a:ea typeface="+mn-ea"/>
                <a:cs typeface="+mn-cs"/>
              </a:rPr>
              <a:t>Novell</a:t>
            </a:r>
            <a:r>
              <a:rPr lang="ru-RU" sz="1200" kern="1200" dirty="0" smtClean="0">
                <a:solidFill>
                  <a:schemeClr val="tx1"/>
                </a:solidFill>
                <a:effectLst/>
                <a:latin typeface="+mn-lt"/>
                <a:ea typeface="+mn-ea"/>
                <a:cs typeface="+mn-cs"/>
              </a:rPr>
              <a:t>.</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10</a:t>
            </a:fld>
            <a:endParaRPr lang="en-US"/>
          </a:p>
        </p:txBody>
      </p:sp>
    </p:spTree>
    <p:extLst>
      <p:ext uri="{BB962C8B-B14F-4D97-AF65-F5344CB8AC3E}">
        <p14:creationId xmlns:p14="http://schemas.microsoft.com/office/powerpoint/2010/main" val="487080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Транспортный уровень. </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В качестве примера транспортных протоколов можно привести протоколы TCP и UDP стека TCP/IP и протокол SPX стека </a:t>
            </a:r>
            <a:r>
              <a:rPr lang="ru-RU" sz="1200" kern="1200" dirty="0" err="1" smtClean="0">
                <a:solidFill>
                  <a:schemeClr val="tx1"/>
                </a:solidFill>
                <a:effectLst/>
                <a:latin typeface="+mn-lt"/>
                <a:ea typeface="+mn-ea"/>
                <a:cs typeface="+mn-cs"/>
              </a:rPr>
              <a:t>Novell</a:t>
            </a:r>
            <a:r>
              <a:rPr lang="ru-RU" sz="1200" kern="1200" dirty="0" smtClean="0">
                <a:solidFill>
                  <a:schemeClr val="tx1"/>
                </a:solidFill>
                <a:effectLst/>
                <a:latin typeface="+mn-lt"/>
                <a:ea typeface="+mn-ea"/>
                <a:cs typeface="+mn-cs"/>
              </a:rPr>
              <a:t>.</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11</a:t>
            </a:fld>
            <a:endParaRPr lang="en-US"/>
          </a:p>
        </p:txBody>
      </p:sp>
    </p:spTree>
    <p:extLst>
      <p:ext uri="{BB962C8B-B14F-4D97-AF65-F5344CB8AC3E}">
        <p14:creationId xmlns:p14="http://schemas.microsoft.com/office/powerpoint/2010/main" val="590874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42AE0A-37F8-43B6-8A56-4BDD2B51FA78}"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1755-7084-4254-A2EF-6950312A7CC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8766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42AE0A-37F8-43B6-8A56-4BDD2B51FA78}"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1702933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42AE0A-37F8-43B6-8A56-4BDD2B51FA78}"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1288857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42AE0A-37F8-43B6-8A56-4BDD2B51FA78}"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961195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42AE0A-37F8-43B6-8A56-4BDD2B51FA78}"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1755-7084-4254-A2EF-6950312A7CC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813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42AE0A-37F8-43B6-8A56-4BDD2B51FA78}" type="datetimeFigureOut">
              <a:rPr lang="en-US" smtClean="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4105802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AE0A-37F8-43B6-8A56-4BDD2B51FA78}" type="datetimeFigureOut">
              <a:rPr lang="en-US" smtClean="0"/>
              <a:t>5/12/2023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1479522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642AE0A-37F8-43B6-8A56-4BDD2B51FA78}" type="datetimeFigureOut">
              <a:rPr lang="en-US" smtClean="0"/>
              <a:t>5/12/2023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758294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42AE0A-37F8-43B6-8A56-4BDD2B51FA78}" type="datetimeFigureOut">
              <a:rPr lang="en-US" smtClean="0"/>
              <a:t>5/12/2023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1742958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642AE0A-37F8-43B6-8A56-4BDD2B51FA78}" type="datetimeFigureOut">
              <a:rPr lang="en-US" smtClean="0"/>
              <a:t>5/12/2023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B6A1755-7084-4254-A2EF-6950312A7CC7}" type="slidenum">
              <a:rPr lang="en-US" smtClean="0"/>
              <a:t>‹#›</a:t>
            </a:fld>
            <a:endParaRPr lang="en-US"/>
          </a:p>
        </p:txBody>
      </p:sp>
    </p:spTree>
    <p:extLst>
      <p:ext uri="{BB962C8B-B14F-4D97-AF65-F5344CB8AC3E}">
        <p14:creationId xmlns:p14="http://schemas.microsoft.com/office/powerpoint/2010/main" val="2489951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42AE0A-37F8-43B6-8A56-4BDD2B51FA78}" type="datetimeFigureOut">
              <a:rPr lang="en-US" smtClean="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2506344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642AE0A-37F8-43B6-8A56-4BDD2B51FA78}" type="datetimeFigureOut">
              <a:rPr lang="en-US" smtClean="0"/>
              <a:t>5/12/2023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B6A1755-7084-4254-A2EF-6950312A7CC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52734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package" Target="../embeddings/_________Microsoft_Word5.docx"/><Relationship Id="rId4" Type="http://schemas.openxmlformats.org/officeDocument/2006/relationships/oleObject" Target="../embeddings/oleObject5.bin"/></Relationships>
</file>

<file path=ppt/slides/_rels/slide100.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8" Type="http://schemas.openxmlformats.org/officeDocument/2006/relationships/hyperlink" Target="http://www.asp.net/" TargetMode="External"/><Relationship Id="rId3" Type="http://schemas.openxmlformats.org/officeDocument/2006/relationships/hyperlink" Target="https://developer.mozilla.org/ru/docs/Learn/Server-side/Django" TargetMode="External"/><Relationship Id="rId7" Type="http://schemas.openxmlformats.org/officeDocument/2006/relationships/hyperlink" Target="https://developer.mozilla.org/ru/docs/Learn/Server-side/First_steps/Web_frameworks#ruby_on_rails_ruby" TargetMode="External"/><Relationship Id="rId2" Type="http://schemas.openxmlformats.org/officeDocument/2006/relationships/notesSlide" Target="../notesSlides/notesSlide47.xml"/><Relationship Id="rId1" Type="http://schemas.openxmlformats.org/officeDocument/2006/relationships/slideLayout" Target="../slideLayouts/slideLayout7.xml"/><Relationship Id="rId6" Type="http://schemas.openxmlformats.org/officeDocument/2006/relationships/hyperlink" Target="https://developer.mozilla.org/ru/docs/Learn/Server-side/Node_server_without_framework" TargetMode="External"/><Relationship Id="rId5" Type="http://schemas.openxmlformats.org/officeDocument/2006/relationships/hyperlink" Target="https://developer.mozilla.org/ru/docs/Learn/Server-side/Express_Nodejs" TargetMode="External"/><Relationship Id="rId4" Type="http://schemas.openxmlformats.org/officeDocument/2006/relationships/hyperlink" Target="https://developer.mozilla.org/ru/docs/Learn/Server-side/First_steps/Web_frameworks#flask_python" TargetMode="External"/><Relationship Id="rId9" Type="http://schemas.openxmlformats.org/officeDocument/2006/relationships/hyperlink" Target="https://developer.mozilla.org/ru/docs/Learn/Server-side/First_steps/Web_frameworks#mojolicious_perl" TargetMode="Externa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package" Target="../embeddings/_________Microsoft_Word6.docx"/><Relationship Id="rId4" Type="http://schemas.openxmlformats.org/officeDocument/2006/relationships/oleObject" Target="../embeddings/oleObject6.bin"/></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37.tmp"/><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38.tmp"/><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40.tmp"/><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41.tmp"/><Relationship Id="rId2" Type="http://schemas.openxmlformats.org/officeDocument/2006/relationships/notesSlide" Target="../notesSlides/notesSlide56.xml"/><Relationship Id="rId1" Type="http://schemas.openxmlformats.org/officeDocument/2006/relationships/slideLayout" Target="../slideLayouts/slideLayout7.xml"/><Relationship Id="rId6" Type="http://schemas.openxmlformats.org/officeDocument/2006/relationships/image" Target="../media/image44.tmp"/><Relationship Id="rId5" Type="http://schemas.openxmlformats.org/officeDocument/2006/relationships/image" Target="../media/image43.tmp"/><Relationship Id="rId4" Type="http://schemas.openxmlformats.org/officeDocument/2006/relationships/image" Target="../media/image42.tmp"/></Relationships>
</file>

<file path=ppt/slides/_rels/slide116.xml.rels><?xml version="1.0" encoding="UTF-8" standalone="yes"?>
<Relationships xmlns="http://schemas.openxmlformats.org/package/2006/relationships"><Relationship Id="rId3" Type="http://schemas.openxmlformats.org/officeDocument/2006/relationships/image" Target="../media/image45.tmp"/><Relationship Id="rId2" Type="http://schemas.openxmlformats.org/officeDocument/2006/relationships/notesSlide" Target="../notesSlides/notesSlide57.xml"/><Relationship Id="rId1" Type="http://schemas.openxmlformats.org/officeDocument/2006/relationships/slideLayout" Target="../slideLayouts/slideLayout7.xml"/><Relationship Id="rId4" Type="http://schemas.openxmlformats.org/officeDocument/2006/relationships/image" Target="../media/image46.tmp"/></Relationships>
</file>

<file path=ppt/slides/_rels/slide117.xml.rels><?xml version="1.0" encoding="UTF-8" standalone="yes"?>
<Relationships xmlns="http://schemas.openxmlformats.org/package/2006/relationships"><Relationship Id="rId3" Type="http://schemas.openxmlformats.org/officeDocument/2006/relationships/image" Target="../media/image47.tmp"/><Relationship Id="rId2" Type="http://schemas.openxmlformats.org/officeDocument/2006/relationships/notesSlide" Target="../notesSlides/notesSlide58.xml"/><Relationship Id="rId1" Type="http://schemas.openxmlformats.org/officeDocument/2006/relationships/slideLayout" Target="../slideLayouts/slideLayout7.xml"/><Relationship Id="rId5" Type="http://schemas.openxmlformats.org/officeDocument/2006/relationships/image" Target="../media/image49.tmp"/><Relationship Id="rId4" Type="http://schemas.openxmlformats.org/officeDocument/2006/relationships/image" Target="../media/image48.tmp"/></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package" Target="../embeddings/_________Microsoft_Word7.docx"/><Relationship Id="rId4"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package" Target="../embeddings/_________Microsoft_Word8.docx"/><Relationship Id="rId4" Type="http://schemas.openxmlformats.org/officeDocument/2006/relationships/oleObject" Target="../embeddings/oleObject8.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package" Target="../embeddings/_________Microsoft_Word9.docx"/><Relationship Id="rId4" Type="http://schemas.openxmlformats.org/officeDocument/2006/relationships/oleObject" Target="../embeddings/oleObject9.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package" Target="../embeddings/_________Microsoft_Word10.docx"/><Relationship Id="rId4" Type="http://schemas.openxmlformats.org/officeDocument/2006/relationships/oleObject" Target="../embeddings/oleObject10.bin"/></Relationships>
</file>

<file path=ppt/slides/_rels/slide16.xml.rels><?xml version="1.0" encoding="UTF-8" standalone="yes"?>
<Relationships xmlns="http://schemas.openxmlformats.org/package/2006/relationships"><Relationship Id="rId3" Type="http://schemas.openxmlformats.org/officeDocument/2006/relationships/hyperlink" Target="http://www.wikiwand.com/en/Lists_of_network_protocol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emf"/><Relationship Id="rId5" Type="http://schemas.openxmlformats.org/officeDocument/2006/relationships/package" Target="../embeddings/_________Microsoft_Word1.docx"/><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hyperlink" Target="http://192.168.0.1/example/www" TargetMode="External"/><Relationship Id="rId3" Type="http://schemas.openxmlformats.org/officeDocument/2006/relationships/hyperlink" Target="http://example.com/" TargetMode="External"/><Relationship Id="rId7" Type="http://schemas.openxmlformats.org/officeDocument/2006/relationships/hyperlink" Target="ftp://user:pass@ftp.example.org/"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example.org/script.php?key=value" TargetMode="External"/><Relationship Id="rId11" Type="http://schemas.openxmlformats.org/officeDocument/2006/relationships/hyperlink" Target="mailto:user@example.org" TargetMode="External"/><Relationship Id="rId5" Type="http://schemas.openxmlformats.org/officeDocument/2006/relationships/hyperlink" Target="http://example.com:81/script.php" TargetMode="External"/><Relationship Id="rId10" Type="http://schemas.openxmlformats.org/officeDocument/2006/relationships/hyperlink" Target="gopher://example.com/1" TargetMode="External"/><Relationship Id="rId4" Type="http://schemas.openxmlformats.org/officeDocument/2006/relationships/hyperlink" Target="http://www.example.com/site/map.html" TargetMode="External"/><Relationship Id="rId9" Type="http://schemas.openxmlformats.org/officeDocument/2006/relationships/hyperlink" Target="/srv/www/htdocs/index.html"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s://ru.wikipedia.org/wiki/%D0%9F%D0%BE%D1%80%D1%82_(TCP/UDP)" TargetMode="External"/><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hyperlink" Target="https://ru.wikipedia.org/wiki/HTTP" TargetMode="External"/><Relationship Id="rId7" Type="http://schemas.openxmlformats.org/officeDocument/2006/relationships/hyperlink" Target="https://ru.wikipedia.org/wiki/DNS" TargetMode="External"/><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hyperlink" Target="https://ru.wikipedia.org/wiki/FTP" TargetMode="External"/><Relationship Id="rId5" Type="http://schemas.openxmlformats.org/officeDocument/2006/relationships/hyperlink" Target="https://ru.wikipedia.org/wiki/SMTP" TargetMode="External"/><Relationship Id="rId4" Type="http://schemas.openxmlformats.org/officeDocument/2006/relationships/hyperlink" Target="https://ru.wikipedia.org/wiki/%D0%92%D1%81%D0%B5%D0%BC%D0%B8%D1%80%D0%BD%D0%B0%D1%8F_%D0%BF%D0%B0%D1%83%D1%82%D0%B8%D0%BD%D0%B0" TargetMode="Externa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hyperlink" Target="https://ru.wikipedia.org/wiki/SSL" TargetMode="External"/><Relationship Id="rId3" Type="http://schemas.openxmlformats.org/officeDocument/2006/relationships/hyperlink" Target="https://ru.wikipedia.org/wiki/%D0%90%D0%BD%D0%B3%D0%BB%D0%B8%D0%B9%D1%81%D0%BA%D0%B8%D0%B9_%D1%8F%D0%B7%D1%8B%D0%BA" TargetMode="External"/><Relationship Id="rId7" Type="http://schemas.openxmlformats.org/officeDocument/2006/relationships/hyperlink" Target="https://ru.wikipedia.org/wiki/TLS"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hyperlink" Target="https://ru.wikipedia.org/wiki/%D0%A8%D0%B8%D1%84%D1%80%D0%BE%D0%B2%D0%B0%D0%BD%D0%B8%D0%B5" TargetMode="External"/><Relationship Id="rId5" Type="http://schemas.openxmlformats.org/officeDocument/2006/relationships/hyperlink" Target="https://ru.wikipedia.org/wiki/HTTP" TargetMode="External"/><Relationship Id="rId10" Type="http://schemas.openxmlformats.org/officeDocument/2006/relationships/hyperlink" Target="https://ru.wikipedia.org/wiki/%D0%9F%D0%BE%D1%80%D1%82_(TCP/IP)" TargetMode="External"/><Relationship Id="rId4" Type="http://schemas.openxmlformats.org/officeDocument/2006/relationships/hyperlink" Target="https://ru.wikipedia.org/wiki/%D0%9F%D1%80%D0%BE%D1%82%D0%BE%D0%BA%D0%BE%D0%BB_%D0%BF%D0%B5%D1%80%D0%B5%D0%B4%D0%B0%D1%87%D0%B8_%D0%B4%D0%B0%D0%BD%D0%BD%D1%8B%D1%85" TargetMode="External"/><Relationship Id="rId9" Type="http://schemas.openxmlformats.org/officeDocument/2006/relationships/hyperlink" Target="https://ru.wikipedia.org/wiki/TCP" TargetMode="External"/></Relationships>
</file>

<file path=ppt/slides/_rels/slide62.xml.rels><?xml version="1.0" encoding="UTF-8" standalone="yes"?>
<Relationships xmlns="http://schemas.openxmlformats.org/package/2006/relationships"><Relationship Id="rId2" Type="http://schemas.openxmlformats.org/officeDocument/2006/relationships/hyperlink" Target="https://ru.wikipedia.org/w/index.php?title=W3Techs&amp;action=edit&amp;redlink=1" TargetMode="Externa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hyperlink" Target="https://developer.mozilla.org/ru/docs/Glossary/URL" TargetMode="Externa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package" Target="../embeddings/_________Microsoft_Word2.docx"/><Relationship Id="rId4" Type="http://schemas.openxmlformats.org/officeDocument/2006/relationships/oleObject" Target="../embeddings/oleObject2.bin"/></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en.wikipedia.org/wiki/List_of_HTTP_header_fields"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package" Target="../embeddings/_________Microsoft_Word3.docx"/><Relationship Id="rId4" Type="http://schemas.openxmlformats.org/officeDocument/2006/relationships/oleObject" Target="../embeddings/oleObject3.bin"/></Relationships>
</file>

<file path=ppt/slides/_rels/slide8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package" Target="../embeddings/_________Microsoft_Word4.docx"/><Relationship Id="rId4" Type="http://schemas.openxmlformats.org/officeDocument/2006/relationships/oleObject" Target="../embeddings/oleObject4.bin"/></Relationships>
</file>

<file path=ppt/slides/_rels/slide90.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tmp"/><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u-RU" dirty="0"/>
              <a:t>Избранные главы информатики</a:t>
            </a:r>
            <a:endParaRPr lang="en-US" dirty="0"/>
          </a:p>
        </p:txBody>
      </p:sp>
      <p:sp>
        <p:nvSpPr>
          <p:cNvPr id="3" name="Subtitle 2"/>
          <p:cNvSpPr>
            <a:spLocks noGrp="1"/>
          </p:cNvSpPr>
          <p:nvPr>
            <p:ph type="subTitle" idx="1"/>
          </p:nvPr>
        </p:nvSpPr>
        <p:spPr/>
        <p:txBody>
          <a:bodyPr/>
          <a:lstStyle/>
          <a:p>
            <a:r>
              <a:rPr lang="ru-RU" dirty="0" smtClean="0"/>
              <a:t>Лекция</a:t>
            </a:r>
            <a:r>
              <a:rPr lang="en-US" dirty="0" smtClean="0"/>
              <a:t> 11</a:t>
            </a:r>
            <a:endParaRPr lang="en-US" dirty="0"/>
          </a:p>
        </p:txBody>
      </p:sp>
    </p:spTree>
    <p:extLst>
      <p:ext uri="{BB962C8B-B14F-4D97-AF65-F5344CB8AC3E}">
        <p14:creationId xmlns:p14="http://schemas.microsoft.com/office/powerpoint/2010/main" val="2129827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Модель </a:t>
            </a:r>
            <a:r>
              <a:rPr lang="en-US" dirty="0" smtClean="0"/>
              <a:t>OSI</a:t>
            </a:r>
            <a:r>
              <a:rPr lang="ru-RU" dirty="0"/>
              <a:t> – </a:t>
            </a:r>
            <a:r>
              <a:rPr lang="ru-RU" dirty="0" smtClean="0"/>
              <a:t>уровень 3</a:t>
            </a:r>
            <a:r>
              <a:rPr lang="en-US" dirty="0" smtClean="0"/>
              <a:t> </a:t>
            </a:r>
            <a:endParaRPr lang="ru-RU" dirty="0"/>
          </a:p>
        </p:txBody>
      </p:sp>
      <p:sp>
        <p:nvSpPr>
          <p:cNvPr id="5" name="Content Placeholder 4"/>
          <p:cNvSpPr>
            <a:spLocks noGrp="1"/>
          </p:cNvSpPr>
          <p:nvPr>
            <p:ph idx="1"/>
          </p:nvPr>
        </p:nvSpPr>
        <p:spPr>
          <a:xfrm>
            <a:off x="1097280" y="4870938"/>
            <a:ext cx="10058400" cy="1301262"/>
          </a:xfrm>
        </p:spPr>
        <p:txBody>
          <a:bodyPr>
            <a:noAutofit/>
          </a:bodyPr>
          <a:lstStyle/>
          <a:p>
            <a:pPr marL="0" indent="0">
              <a:buNone/>
            </a:pPr>
            <a:r>
              <a:rPr lang="ru-RU" sz="2800" i="1" dirty="0"/>
              <a:t>Сетевой уровень</a:t>
            </a:r>
            <a:r>
              <a:rPr lang="ru-RU" sz="2800" dirty="0"/>
              <a:t> </a:t>
            </a:r>
            <a:r>
              <a:rPr lang="ru-RU" sz="2800" dirty="0" smtClean="0"/>
              <a:t>организует </a:t>
            </a:r>
            <a:r>
              <a:rPr lang="ru-RU" sz="2800" dirty="0"/>
              <a:t>поиск адресов в сети и </a:t>
            </a:r>
            <a:r>
              <a:rPr lang="ru-RU" sz="2800" dirty="0" smtClean="0"/>
              <a:t>перенаправление </a:t>
            </a:r>
            <a:r>
              <a:rPr lang="ru-RU" sz="2800" dirty="0"/>
              <a:t>передаваемых адресованных данных (</a:t>
            </a:r>
            <a:r>
              <a:rPr lang="ru-RU" sz="2800" i="1" dirty="0"/>
              <a:t>маршрутизация</a:t>
            </a:r>
            <a:r>
              <a:rPr lang="ru-RU" sz="2800" dirty="0" smtClean="0"/>
              <a:t>)</a:t>
            </a:r>
            <a:r>
              <a:rPr lang="en-US" sz="2800" dirty="0" smtClean="0"/>
              <a:t> </a:t>
            </a:r>
            <a:r>
              <a:rPr lang="en-US" sz="2800" b="1" dirty="0" smtClean="0"/>
              <a:t>(IPv4</a:t>
            </a:r>
            <a:r>
              <a:rPr lang="ru-RU" sz="2800" b="1" dirty="0" smtClean="0"/>
              <a:t> или просто </a:t>
            </a:r>
            <a:r>
              <a:rPr lang="en-US" sz="2800" b="1" dirty="0" smtClean="0"/>
              <a:t>IP, IPv6)</a:t>
            </a:r>
            <a:endParaRPr lang="ru-RU" sz="2800" b="1" dirty="0"/>
          </a:p>
        </p:txBody>
      </p:sp>
      <p:graphicFrame>
        <p:nvGraphicFramePr>
          <p:cNvPr id="6" name="Object 5"/>
          <p:cNvGraphicFramePr>
            <a:graphicFrameLocks noChangeAspect="1"/>
          </p:cNvGraphicFramePr>
          <p:nvPr>
            <p:extLst>
              <p:ext uri="{D42A27DB-BD31-4B8C-83A1-F6EECF244321}">
                <p14:modId xmlns:p14="http://schemas.microsoft.com/office/powerpoint/2010/main" val="4124866137"/>
              </p:ext>
            </p:extLst>
          </p:nvPr>
        </p:nvGraphicFramePr>
        <p:xfrm>
          <a:off x="1097280" y="1863917"/>
          <a:ext cx="6842174" cy="3004793"/>
        </p:xfrm>
        <a:graphic>
          <a:graphicData uri="http://schemas.openxmlformats.org/presentationml/2006/ole">
            <mc:AlternateContent xmlns:mc="http://schemas.openxmlformats.org/markup-compatibility/2006">
              <mc:Choice xmlns:v="urn:schemas-microsoft-com:vml" Requires="v">
                <p:oleObj spid="_x0000_s6260" name="Document" r:id="rId5" imgW="6105772" imgH="2680610" progId="Word.Document.12">
                  <p:embed/>
                </p:oleObj>
              </mc:Choice>
              <mc:Fallback>
                <p:oleObj name="Document" r:id="rId5" imgW="6105772" imgH="2680610" progId="Word.Document.12">
                  <p:embed/>
                  <p:pic>
                    <p:nvPicPr>
                      <p:cNvPr id="0" name=""/>
                      <p:cNvPicPr/>
                      <p:nvPr/>
                    </p:nvPicPr>
                    <p:blipFill>
                      <a:blip r:embed="rId6"/>
                      <a:stretch>
                        <a:fillRect/>
                      </a:stretch>
                    </p:blipFill>
                    <p:spPr>
                      <a:xfrm>
                        <a:off x="1097280" y="1863917"/>
                        <a:ext cx="6842174" cy="3004793"/>
                      </a:xfrm>
                      <a:prstGeom prst="rect">
                        <a:avLst/>
                      </a:prstGeom>
                    </p:spPr>
                  </p:pic>
                </p:oleObj>
              </mc:Fallback>
            </mc:AlternateContent>
          </a:graphicData>
        </a:graphic>
      </p:graphicFrame>
    </p:spTree>
    <p:extLst>
      <p:ext uri="{BB962C8B-B14F-4D97-AF65-F5344CB8AC3E}">
        <p14:creationId xmlns:p14="http://schemas.microsoft.com/office/powerpoint/2010/main" val="6706185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Вырезка экрана"/>
          <p:cNvPicPr>
            <a:picLocks noChangeAspect="1"/>
          </p:cNvPicPr>
          <p:nvPr/>
        </p:nvPicPr>
        <p:blipFill rotWithShape="1">
          <a:blip r:embed="rId3">
            <a:extLst>
              <a:ext uri="{28A0092B-C50C-407E-A947-70E740481C1C}">
                <a14:useLocalDpi xmlns:a14="http://schemas.microsoft.com/office/drawing/2010/main" val="0"/>
              </a:ext>
            </a:extLst>
          </a:blip>
          <a:srcRect b="21010"/>
          <a:stretch/>
        </p:blipFill>
        <p:spPr>
          <a:xfrm>
            <a:off x="997527" y="185435"/>
            <a:ext cx="9504218" cy="6381619"/>
          </a:xfrm>
          <a:prstGeom prst="rect">
            <a:avLst/>
          </a:prstGeom>
        </p:spPr>
      </p:pic>
    </p:spTree>
    <p:extLst>
      <p:ext uri="{BB962C8B-B14F-4D97-AF65-F5344CB8AC3E}">
        <p14:creationId xmlns:p14="http://schemas.microsoft.com/office/powerpoint/2010/main" val="419977490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p:nvPr/>
        </p:nvPicPr>
        <p:blipFill rotWithShape="1">
          <a:blip r:embed="rId3"/>
          <a:srcRect t="48077" r="6250"/>
          <a:stretch/>
        </p:blipFill>
        <p:spPr bwMode="auto">
          <a:xfrm>
            <a:off x="274320" y="0"/>
            <a:ext cx="11667743" cy="671169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7740319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41540" y="155276"/>
            <a:ext cx="10593238" cy="939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smtClean="0"/>
              <a:t>Серверное программирование</a:t>
            </a:r>
            <a:endParaRPr lang="ru-RU" dirty="0"/>
          </a:p>
        </p:txBody>
      </p:sp>
      <p:sp>
        <p:nvSpPr>
          <p:cNvPr id="3" name="Прямоугольник 2"/>
          <p:cNvSpPr/>
          <p:nvPr/>
        </p:nvSpPr>
        <p:spPr>
          <a:xfrm>
            <a:off x="408710" y="1491825"/>
            <a:ext cx="10688782" cy="3108543"/>
          </a:xfrm>
          <a:prstGeom prst="rect">
            <a:avLst/>
          </a:prstGeom>
        </p:spPr>
        <p:txBody>
          <a:bodyPr wrap="square">
            <a:spAutoFit/>
          </a:bodyPr>
          <a:lstStyle/>
          <a:p>
            <a:r>
              <a:rPr lang="ru-RU" sz="2800" dirty="0" smtClean="0">
                <a:solidFill>
                  <a:srgbClr val="1B1B1B"/>
                </a:solidFill>
              </a:rPr>
              <a:t>Динамические веб-сайты -  сайты, </a:t>
            </a:r>
            <a:r>
              <a:rPr lang="ru-RU" sz="2800" dirty="0">
                <a:solidFill>
                  <a:srgbClr val="1B1B1B"/>
                </a:solidFill>
              </a:rPr>
              <a:t>которые доставляют персонализированную информацию в ответ на HTTP </a:t>
            </a:r>
            <a:r>
              <a:rPr lang="ru-RU" sz="2800" dirty="0" smtClean="0">
                <a:solidFill>
                  <a:srgbClr val="1B1B1B"/>
                </a:solidFill>
              </a:rPr>
              <a:t>запрос и </a:t>
            </a:r>
            <a:r>
              <a:rPr lang="ru-RU" sz="2800" dirty="0"/>
              <a:t>часть содержимого ответа генерируется </a:t>
            </a:r>
            <a:r>
              <a:rPr lang="ru-RU" sz="2800" dirty="0" smtClean="0"/>
              <a:t>динамически </a:t>
            </a:r>
            <a:r>
              <a:rPr lang="ru-RU" sz="2800" dirty="0"/>
              <a:t>путём вставки данных из базы данных в заполнители в HTML-шаблонах</a:t>
            </a:r>
            <a:r>
              <a:rPr lang="ru-RU" sz="2800" dirty="0" smtClean="0">
                <a:solidFill>
                  <a:srgbClr val="1B1B1B"/>
                </a:solidFill>
              </a:rPr>
              <a:t>.</a:t>
            </a:r>
          </a:p>
          <a:p>
            <a:endParaRPr lang="ru-RU" sz="2800" dirty="0">
              <a:solidFill>
                <a:srgbClr val="1B1B1B"/>
              </a:solidFill>
            </a:endParaRPr>
          </a:p>
          <a:p>
            <a:endParaRPr lang="ru-RU" sz="2800" dirty="0">
              <a:solidFill>
                <a:srgbClr val="1B1B1B"/>
              </a:solidFill>
            </a:endParaRPr>
          </a:p>
          <a:p>
            <a:r>
              <a:rPr lang="en-US" sz="2800" dirty="0"/>
              <a:t>PHP, Python, Ruby, C# </a:t>
            </a:r>
            <a:r>
              <a:rPr lang="ru-RU" sz="2800" dirty="0"/>
              <a:t>и </a:t>
            </a:r>
            <a:r>
              <a:rPr lang="en-US" sz="2800" dirty="0" err="1"/>
              <a:t>NodeJS</a:t>
            </a:r>
            <a:r>
              <a:rPr lang="en-US" sz="2800" dirty="0"/>
              <a:t> (JavaScript)</a:t>
            </a:r>
            <a:endParaRPr lang="ru-RU" sz="2800" dirty="0"/>
          </a:p>
        </p:txBody>
      </p:sp>
      <p:sp>
        <p:nvSpPr>
          <p:cNvPr id="4" name="Прямоугольник 3"/>
          <p:cNvSpPr/>
          <p:nvPr/>
        </p:nvSpPr>
        <p:spPr>
          <a:xfrm>
            <a:off x="241540" y="4997117"/>
            <a:ext cx="11436926" cy="1384995"/>
          </a:xfrm>
          <a:prstGeom prst="rect">
            <a:avLst/>
          </a:prstGeom>
        </p:spPr>
        <p:txBody>
          <a:bodyPr wrap="square">
            <a:spAutoFit/>
          </a:bodyPr>
          <a:lstStyle/>
          <a:p>
            <a:r>
              <a:rPr lang="ru-RU" sz="2800" dirty="0" smtClean="0">
                <a:solidFill>
                  <a:srgbClr val="1B1B1B"/>
                </a:solidFill>
              </a:rPr>
              <a:t>Статические </a:t>
            </a:r>
            <a:r>
              <a:rPr lang="ru-RU" sz="2800" dirty="0">
                <a:solidFill>
                  <a:srgbClr val="1B1B1B"/>
                </a:solidFill>
              </a:rPr>
              <a:t>ресурсы — это любые файлы, которые не меняются, обычно это: CSS, </a:t>
            </a:r>
            <a:r>
              <a:rPr lang="ru-RU" sz="2800" dirty="0" err="1">
                <a:solidFill>
                  <a:srgbClr val="1B1B1B"/>
                </a:solidFill>
              </a:rPr>
              <a:t>JavaScript</a:t>
            </a:r>
            <a:r>
              <a:rPr lang="ru-RU" sz="2800" dirty="0">
                <a:solidFill>
                  <a:srgbClr val="1B1B1B"/>
                </a:solidFill>
              </a:rPr>
              <a:t>, изображения, предварительно созданные PDF-файлы и прочее</a:t>
            </a:r>
            <a:endParaRPr lang="ru-RU" sz="2800" dirty="0"/>
          </a:p>
        </p:txBody>
      </p:sp>
    </p:spTree>
    <p:extLst>
      <p:ext uri="{BB962C8B-B14F-4D97-AF65-F5344CB8AC3E}">
        <p14:creationId xmlns:p14="http://schemas.microsoft.com/office/powerpoint/2010/main" val="240138316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41540" y="155276"/>
            <a:ext cx="10593238" cy="939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smtClean="0"/>
              <a:t>Архитектура</a:t>
            </a:r>
            <a:r>
              <a:rPr lang="ru-RU" dirty="0"/>
              <a:t> </a:t>
            </a:r>
            <a:r>
              <a:rPr lang="ru-RU" i="1" dirty="0"/>
              <a:t>динамического сайта</a:t>
            </a:r>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536" y="1318132"/>
            <a:ext cx="11988464" cy="5124231"/>
          </a:xfrm>
          <a:prstGeom prst="rect">
            <a:avLst/>
          </a:prstGeom>
        </p:spPr>
      </p:pic>
    </p:spTree>
    <p:extLst>
      <p:ext uri="{BB962C8B-B14F-4D97-AF65-F5344CB8AC3E}">
        <p14:creationId xmlns:p14="http://schemas.microsoft.com/office/powerpoint/2010/main" val="81804821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41540" y="155276"/>
            <a:ext cx="10593238" cy="939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t> Веб-</a:t>
            </a:r>
            <a:r>
              <a:rPr lang="ru-RU" dirty="0" err="1"/>
              <a:t>фреймворки</a:t>
            </a:r>
            <a:r>
              <a:rPr lang="ru-RU" dirty="0"/>
              <a:t> </a:t>
            </a:r>
          </a:p>
        </p:txBody>
      </p:sp>
      <p:sp>
        <p:nvSpPr>
          <p:cNvPr id="3" name="Прямоугольник 2"/>
          <p:cNvSpPr/>
          <p:nvPr/>
        </p:nvSpPr>
        <p:spPr>
          <a:xfrm>
            <a:off x="408710" y="1491825"/>
            <a:ext cx="10688782" cy="3108543"/>
          </a:xfrm>
          <a:prstGeom prst="rect">
            <a:avLst/>
          </a:prstGeom>
        </p:spPr>
        <p:txBody>
          <a:bodyPr wrap="square">
            <a:spAutoFit/>
          </a:bodyPr>
          <a:lstStyle/>
          <a:p>
            <a:r>
              <a:rPr lang="ru-RU" sz="2800" dirty="0"/>
              <a:t> Веб-</a:t>
            </a:r>
            <a:r>
              <a:rPr lang="ru-RU" sz="2800" dirty="0" err="1"/>
              <a:t>фреймворки</a:t>
            </a:r>
            <a:r>
              <a:rPr lang="ru-RU" sz="2800" dirty="0"/>
              <a:t> — это наборы функций, объектов, правил и других конструкций кода, предназначенных для решения общих проблем, ускорения разработки и упрощения различных типов задач, стоящих в конкретной области</a:t>
            </a:r>
            <a:r>
              <a:rPr lang="ru-RU" sz="2800" dirty="0" smtClean="0"/>
              <a:t>.</a:t>
            </a:r>
          </a:p>
          <a:p>
            <a:endParaRPr lang="ru-RU" sz="2800" dirty="0">
              <a:solidFill>
                <a:srgbClr val="1B1B1B"/>
              </a:solidFill>
            </a:endParaRPr>
          </a:p>
          <a:p>
            <a:r>
              <a:rPr lang="en-US" sz="2800" u="sng" dirty="0" smtClean="0"/>
              <a:t> </a:t>
            </a:r>
            <a:endParaRPr lang="ru-RU" sz="2800" dirty="0" smtClean="0">
              <a:solidFill>
                <a:srgbClr val="1B1B1B"/>
              </a:solidFill>
            </a:endParaRPr>
          </a:p>
          <a:p>
            <a:endParaRPr lang="ru-RU" sz="2800" dirty="0">
              <a:solidFill>
                <a:srgbClr val="1B1B1B"/>
              </a:solidFill>
            </a:endParaRPr>
          </a:p>
        </p:txBody>
      </p:sp>
    </p:spTree>
    <p:extLst>
      <p:ext uri="{BB962C8B-B14F-4D97-AF65-F5344CB8AC3E}">
        <p14:creationId xmlns:p14="http://schemas.microsoft.com/office/powerpoint/2010/main" val="132656299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41540" y="155276"/>
            <a:ext cx="10593238" cy="939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t> </a:t>
            </a:r>
            <a:r>
              <a:rPr lang="ru-RU" dirty="0" smtClean="0"/>
              <a:t>Серверные веб-</a:t>
            </a:r>
            <a:r>
              <a:rPr lang="ru-RU" dirty="0" err="1" smtClean="0"/>
              <a:t>фреймворки</a:t>
            </a:r>
            <a:r>
              <a:rPr lang="ru-RU" dirty="0" smtClean="0"/>
              <a:t> </a:t>
            </a:r>
            <a:endParaRPr lang="ru-RU" dirty="0"/>
          </a:p>
        </p:txBody>
      </p:sp>
      <p:sp>
        <p:nvSpPr>
          <p:cNvPr id="3" name="Прямоугольник 2"/>
          <p:cNvSpPr/>
          <p:nvPr/>
        </p:nvSpPr>
        <p:spPr>
          <a:xfrm>
            <a:off x="429491" y="1095076"/>
            <a:ext cx="11582399" cy="5262979"/>
          </a:xfrm>
          <a:prstGeom prst="rect">
            <a:avLst/>
          </a:prstGeom>
        </p:spPr>
        <p:txBody>
          <a:bodyPr wrap="square">
            <a:spAutoFit/>
          </a:bodyPr>
          <a:lstStyle/>
          <a:p>
            <a:r>
              <a:rPr lang="ru-RU" sz="2800" dirty="0" smtClean="0"/>
              <a:t>программные </a:t>
            </a:r>
            <a:r>
              <a:rPr lang="ru-RU" sz="2800" dirty="0"/>
              <a:t>среды, которые упрощают создание, поддержку и масштабирование веб-приложений. </a:t>
            </a:r>
            <a:endParaRPr lang="ru-RU" sz="2800" dirty="0" smtClean="0"/>
          </a:p>
          <a:p>
            <a:endParaRPr lang="ru-RU" sz="2800" dirty="0" smtClean="0"/>
          </a:p>
          <a:p>
            <a:r>
              <a:rPr lang="ru-RU" sz="2800" dirty="0" smtClean="0"/>
              <a:t>Предоставляют </a:t>
            </a:r>
            <a:r>
              <a:rPr lang="ru-RU" sz="2800" dirty="0"/>
              <a:t>инструменты и библиотеки, которые упрощают общие задачи веб-разработки, включая маршрутизацию URL-адресов для соответствующих обработчиков, взаимодействие с базами данных, поддержку сеансов и авторизацию пользователей, форматирование вывода (например, HTML, JSON, XML) и улучшение защиты от веб-атак</a:t>
            </a:r>
            <a:r>
              <a:rPr lang="ru-RU" sz="2800" dirty="0" smtClean="0"/>
              <a:t>.</a:t>
            </a:r>
          </a:p>
          <a:p>
            <a:r>
              <a:rPr lang="en-US" sz="2800" u="sng" dirty="0" smtClean="0">
                <a:hlinkClick r:id="rId3"/>
              </a:rPr>
              <a:t>Django </a:t>
            </a:r>
            <a:r>
              <a:rPr lang="en-US" sz="2800" u="sng" dirty="0">
                <a:hlinkClick r:id="rId3"/>
              </a:rPr>
              <a:t>(Python</a:t>
            </a:r>
            <a:r>
              <a:rPr lang="en-US" sz="2800" u="sng" dirty="0" smtClean="0">
                <a:hlinkClick r:id="rId3"/>
              </a:rPr>
              <a:t>)</a:t>
            </a:r>
            <a:r>
              <a:rPr lang="ru-RU" sz="2800" u="sng" dirty="0" smtClean="0"/>
              <a:t>/</a:t>
            </a:r>
            <a:r>
              <a:rPr lang="en-US" sz="2800" u="sng" dirty="0">
                <a:hlinkClick r:id="rId4"/>
              </a:rPr>
              <a:t>Flask (Python)</a:t>
            </a:r>
            <a:endParaRPr lang="en-US" sz="2800" dirty="0"/>
          </a:p>
          <a:p>
            <a:r>
              <a:rPr lang="en-US" sz="2800" u="sng" dirty="0" smtClean="0">
                <a:hlinkClick r:id="rId5"/>
              </a:rPr>
              <a:t>Express </a:t>
            </a:r>
            <a:r>
              <a:rPr lang="en-US" sz="2800" u="sng" dirty="0">
                <a:hlinkClick r:id="rId5"/>
              </a:rPr>
              <a:t>(Node.js/JavaScript</a:t>
            </a:r>
            <a:r>
              <a:rPr lang="en-US" sz="2800" u="sng" dirty="0" smtClean="0">
                <a:hlinkClick r:id="rId5"/>
              </a:rPr>
              <a:t>)</a:t>
            </a:r>
            <a:endParaRPr lang="ru-RU" sz="2800" u="sng" dirty="0" smtClean="0"/>
          </a:p>
          <a:p>
            <a:r>
              <a:rPr lang="ru-RU" sz="2800" u="sng" dirty="0">
                <a:hlinkClick r:id="rId6"/>
              </a:rPr>
              <a:t>Сервер на </a:t>
            </a:r>
            <a:r>
              <a:rPr lang="ru-RU" sz="2800" u="sng" dirty="0" err="1">
                <a:hlinkClick r:id="rId6"/>
              </a:rPr>
              <a:t>Node</a:t>
            </a:r>
            <a:r>
              <a:rPr lang="ru-RU" sz="2800" u="sng" dirty="0">
                <a:hlinkClick r:id="rId6"/>
              </a:rPr>
              <a:t> без </a:t>
            </a:r>
            <a:r>
              <a:rPr lang="ru-RU" sz="2800" u="sng" dirty="0" err="1">
                <a:hlinkClick r:id="rId6"/>
              </a:rPr>
              <a:t>фреймворков</a:t>
            </a:r>
            <a:r>
              <a:rPr lang="ru-RU" sz="2800" dirty="0">
                <a:solidFill>
                  <a:srgbClr val="1B1B1B"/>
                </a:solidFill>
              </a:rPr>
              <a:t> </a:t>
            </a:r>
            <a:endParaRPr lang="ru-RU" sz="2800" dirty="0" smtClean="0">
              <a:solidFill>
                <a:srgbClr val="1B1B1B"/>
              </a:solidFill>
            </a:endParaRPr>
          </a:p>
          <a:p>
            <a:r>
              <a:rPr lang="en-US" sz="2800" dirty="0">
                <a:hlinkClick r:id="rId7"/>
              </a:rPr>
              <a:t>Ruby on Rails (Ruby</a:t>
            </a:r>
            <a:r>
              <a:rPr lang="en-US" sz="2800" dirty="0" smtClean="0">
                <a:hlinkClick r:id="rId7"/>
              </a:rPr>
              <a:t>)</a:t>
            </a:r>
            <a:r>
              <a:rPr lang="ru-RU" sz="2800" dirty="0" smtClean="0"/>
              <a:t>, </a:t>
            </a:r>
            <a:r>
              <a:rPr lang="en-US" sz="2800" u="sng" dirty="0" smtClean="0">
                <a:hlinkClick r:id="rId8"/>
              </a:rPr>
              <a:t>ASP.NET</a:t>
            </a:r>
            <a:r>
              <a:rPr lang="ru-RU" sz="2800" u="sng" dirty="0" smtClean="0"/>
              <a:t>, </a:t>
            </a:r>
            <a:r>
              <a:rPr lang="en-US" sz="2800" dirty="0" err="1">
                <a:hlinkClick r:id="rId9"/>
              </a:rPr>
              <a:t>Mojolicious</a:t>
            </a:r>
            <a:r>
              <a:rPr lang="en-US" sz="2800" dirty="0">
                <a:hlinkClick r:id="rId9"/>
              </a:rPr>
              <a:t> (Perl</a:t>
            </a:r>
            <a:r>
              <a:rPr lang="en-US" sz="2800" dirty="0" smtClean="0">
                <a:hlinkClick r:id="rId9"/>
              </a:rPr>
              <a:t>)</a:t>
            </a:r>
            <a:endParaRPr lang="en-US" sz="2800" dirty="0"/>
          </a:p>
        </p:txBody>
      </p:sp>
    </p:spTree>
    <p:extLst>
      <p:ext uri="{BB962C8B-B14F-4D97-AF65-F5344CB8AC3E}">
        <p14:creationId xmlns:p14="http://schemas.microsoft.com/office/powerpoint/2010/main" val="225066008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41540" y="155276"/>
            <a:ext cx="10593238" cy="598912"/>
          </a:xfrm>
          <a:prstGeom prst="rect">
            <a:avLst/>
          </a:prstGeom>
        </p:spPr>
        <p:txBody>
          <a:bodyPr vert="horz" lIns="91440" tIns="45720" rIns="91440" bIns="45720" rtlCol="0" anchor="b">
            <a:normAutofit fontScale="92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t> </a:t>
            </a:r>
            <a:r>
              <a:rPr lang="en-US" dirty="0"/>
              <a:t>Django</a:t>
            </a:r>
            <a:r>
              <a:rPr lang="ru-RU" dirty="0" smtClean="0"/>
              <a:t> </a:t>
            </a:r>
            <a:endParaRPr lang="ru-RU" dirty="0"/>
          </a:p>
        </p:txBody>
      </p:sp>
      <p:sp>
        <p:nvSpPr>
          <p:cNvPr id="4" name="Прямоугольник 3"/>
          <p:cNvSpPr/>
          <p:nvPr/>
        </p:nvSpPr>
        <p:spPr>
          <a:xfrm>
            <a:off x="241540" y="6334780"/>
            <a:ext cx="6051144" cy="523220"/>
          </a:xfrm>
          <a:prstGeom prst="rect">
            <a:avLst/>
          </a:prstGeom>
        </p:spPr>
        <p:txBody>
          <a:bodyPr wrap="none">
            <a:spAutoFit/>
          </a:bodyPr>
          <a:lstStyle/>
          <a:p>
            <a:r>
              <a:rPr lang="en-US" sz="2800" dirty="0"/>
              <a:t>https://docs.djangoproject.com/en/3.0/</a:t>
            </a:r>
            <a:endParaRPr lang="ru-RU" sz="2800" dirty="0"/>
          </a:p>
        </p:txBody>
      </p:sp>
      <p:sp>
        <p:nvSpPr>
          <p:cNvPr id="5" name="Прямоугольник 4"/>
          <p:cNvSpPr/>
          <p:nvPr/>
        </p:nvSpPr>
        <p:spPr>
          <a:xfrm>
            <a:off x="241540" y="4462085"/>
            <a:ext cx="11208327" cy="1815882"/>
          </a:xfrm>
          <a:prstGeom prst="rect">
            <a:avLst/>
          </a:prstGeom>
        </p:spPr>
        <p:txBody>
          <a:bodyPr wrap="square">
            <a:spAutoFit/>
          </a:bodyPr>
          <a:lstStyle/>
          <a:p>
            <a:r>
              <a:rPr lang="en-US" sz="2800" dirty="0">
                <a:solidFill>
                  <a:srgbClr val="1B1B1B"/>
                </a:solidFill>
                <a:latin typeface="Inter"/>
              </a:rPr>
              <a:t>Django </a:t>
            </a:r>
            <a:r>
              <a:rPr lang="ru-RU" sz="2800" dirty="0" smtClean="0">
                <a:solidFill>
                  <a:srgbClr val="1B1B1B"/>
                </a:solidFill>
                <a:latin typeface="Inter"/>
              </a:rPr>
              <a:t>используют:  </a:t>
            </a:r>
          </a:p>
          <a:p>
            <a:r>
              <a:rPr lang="en-US" sz="2800" dirty="0" err="1" smtClean="0">
                <a:solidFill>
                  <a:srgbClr val="1B1B1B"/>
                </a:solidFill>
                <a:latin typeface="Inter"/>
              </a:rPr>
              <a:t>Disqus</a:t>
            </a:r>
            <a:r>
              <a:rPr lang="en-US" sz="2800" dirty="0">
                <a:solidFill>
                  <a:srgbClr val="1B1B1B"/>
                </a:solidFill>
                <a:latin typeface="Inter"/>
              </a:rPr>
              <a:t>, Instagram, Knight Foundation, MacArthur Foundation, Mozilla, National Geographic, Open Knowledge Foundation, Pinterest </a:t>
            </a:r>
            <a:r>
              <a:rPr lang="ru-RU" sz="2800" dirty="0">
                <a:solidFill>
                  <a:srgbClr val="1B1B1B"/>
                </a:solidFill>
                <a:latin typeface="Inter"/>
              </a:rPr>
              <a:t>и </a:t>
            </a:r>
            <a:r>
              <a:rPr lang="en-US" sz="2800" dirty="0">
                <a:solidFill>
                  <a:srgbClr val="1B1B1B"/>
                </a:solidFill>
                <a:latin typeface="Inter"/>
              </a:rPr>
              <a:t>Open Stack</a:t>
            </a:r>
            <a:endParaRPr lang="ru-RU" sz="2800" dirty="0"/>
          </a:p>
        </p:txBody>
      </p:sp>
      <p:sp>
        <p:nvSpPr>
          <p:cNvPr id="6" name="Прямоугольник 5"/>
          <p:cNvSpPr/>
          <p:nvPr/>
        </p:nvSpPr>
        <p:spPr>
          <a:xfrm>
            <a:off x="482760" y="1053865"/>
            <a:ext cx="11619848" cy="3108543"/>
          </a:xfrm>
          <a:prstGeom prst="rect">
            <a:avLst/>
          </a:prstGeom>
        </p:spPr>
        <p:txBody>
          <a:bodyPr wrap="none">
            <a:spAutoFit/>
          </a:bodyPr>
          <a:lstStyle/>
          <a:p>
            <a:r>
              <a:rPr lang="ru-RU" sz="2800" dirty="0" smtClean="0"/>
              <a:t>Позволяет разрабатывать программное обеспечение со след. свойствами:</a:t>
            </a:r>
          </a:p>
          <a:p>
            <a:pPr marL="457200" indent="-457200">
              <a:buFontTx/>
              <a:buChar char="-"/>
            </a:pPr>
            <a:r>
              <a:rPr lang="ru-RU" sz="2800" dirty="0" smtClean="0"/>
              <a:t>Полное</a:t>
            </a:r>
          </a:p>
          <a:p>
            <a:pPr marL="457200" indent="-457200">
              <a:buFontTx/>
              <a:buChar char="-"/>
            </a:pPr>
            <a:r>
              <a:rPr lang="ru-RU" sz="2800" dirty="0" smtClean="0"/>
              <a:t>Разностороннее</a:t>
            </a:r>
          </a:p>
          <a:p>
            <a:pPr marL="457200" indent="-457200">
              <a:buFontTx/>
              <a:buChar char="-"/>
            </a:pPr>
            <a:r>
              <a:rPr lang="ru-RU" sz="2800" dirty="0" smtClean="0"/>
              <a:t>Безопасное</a:t>
            </a:r>
          </a:p>
          <a:p>
            <a:pPr marL="457200" indent="-457200">
              <a:buFontTx/>
              <a:buChar char="-"/>
            </a:pPr>
            <a:r>
              <a:rPr lang="ru-RU" sz="2800" dirty="0" smtClean="0"/>
              <a:t>Масштабируемое</a:t>
            </a:r>
          </a:p>
          <a:p>
            <a:pPr marL="457200" indent="-457200">
              <a:buFontTx/>
              <a:buChar char="-"/>
            </a:pPr>
            <a:r>
              <a:rPr lang="ru-RU" sz="2800" dirty="0" smtClean="0"/>
              <a:t>Удобное в сопровождении</a:t>
            </a:r>
          </a:p>
          <a:p>
            <a:pPr marL="457200" indent="-457200">
              <a:buFontTx/>
              <a:buChar char="-"/>
            </a:pPr>
            <a:r>
              <a:rPr lang="ru-RU" sz="2800" dirty="0" smtClean="0"/>
              <a:t>Переносное</a:t>
            </a:r>
            <a:endParaRPr lang="ru-RU" sz="2800" dirty="0"/>
          </a:p>
        </p:txBody>
      </p:sp>
    </p:spTree>
    <p:extLst>
      <p:ext uri="{BB962C8B-B14F-4D97-AF65-F5344CB8AC3E}">
        <p14:creationId xmlns:p14="http://schemas.microsoft.com/office/powerpoint/2010/main" val="397273119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41540" y="155276"/>
            <a:ext cx="10593238" cy="939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t> </a:t>
            </a:r>
            <a:r>
              <a:rPr lang="en-US" dirty="0"/>
              <a:t>Django</a:t>
            </a:r>
            <a:r>
              <a:rPr lang="ru-RU" dirty="0" smtClean="0"/>
              <a:t> </a:t>
            </a:r>
            <a:endParaRPr lang="ru-RU"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9165" y="155276"/>
            <a:ext cx="8472055" cy="6236375"/>
          </a:xfrm>
          <a:prstGeom prst="rect">
            <a:avLst/>
          </a:prstGeom>
        </p:spPr>
      </p:pic>
      <p:sp>
        <p:nvSpPr>
          <p:cNvPr id="4" name="Прямоугольник 3"/>
          <p:cNvSpPr/>
          <p:nvPr/>
        </p:nvSpPr>
        <p:spPr>
          <a:xfrm>
            <a:off x="241539" y="1095076"/>
            <a:ext cx="3769351" cy="5262979"/>
          </a:xfrm>
          <a:prstGeom prst="rect">
            <a:avLst/>
          </a:prstGeom>
        </p:spPr>
        <p:txBody>
          <a:bodyPr wrap="square">
            <a:spAutoFit/>
          </a:bodyPr>
          <a:lstStyle/>
          <a:p>
            <a:r>
              <a:rPr lang="ru-RU" sz="2800" dirty="0"/>
              <a:t>реализует архитектурный паттерн </a:t>
            </a:r>
            <a:r>
              <a:rPr lang="ru-RU" sz="2800" b="1" dirty="0" err="1"/>
              <a:t>Model-View-Template</a:t>
            </a:r>
            <a:r>
              <a:rPr lang="ru-RU" sz="2800" dirty="0"/>
              <a:t> или сокращенно MVT, который по факту является модификацией </a:t>
            </a:r>
            <a:r>
              <a:rPr lang="ru-RU" sz="2800" dirty="0" smtClean="0"/>
              <a:t>распространенного </a:t>
            </a:r>
            <a:r>
              <a:rPr lang="ru-RU" sz="2800" dirty="0"/>
              <a:t>в веб-программировании паттерна MVC (</a:t>
            </a:r>
            <a:r>
              <a:rPr lang="ru-RU" sz="2800" b="1" dirty="0" err="1"/>
              <a:t>Model-View-Controller</a:t>
            </a:r>
            <a:r>
              <a:rPr lang="ru-RU" sz="2800" dirty="0"/>
              <a:t>)</a:t>
            </a:r>
          </a:p>
        </p:txBody>
      </p:sp>
    </p:spTree>
    <p:extLst>
      <p:ext uri="{BB962C8B-B14F-4D97-AF65-F5344CB8AC3E}">
        <p14:creationId xmlns:p14="http://schemas.microsoft.com/office/powerpoint/2010/main" val="58481124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41540" y="155276"/>
            <a:ext cx="10593238" cy="939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t> </a:t>
            </a:r>
            <a:r>
              <a:rPr lang="en-US" dirty="0"/>
              <a:t>Django</a:t>
            </a:r>
            <a:r>
              <a:rPr lang="ru-RU" dirty="0" smtClean="0"/>
              <a:t> </a:t>
            </a:r>
            <a:endParaRPr lang="ru-RU" dirty="0"/>
          </a:p>
        </p:txBody>
      </p:sp>
      <p:sp>
        <p:nvSpPr>
          <p:cNvPr id="4" name="Прямоугольник 3"/>
          <p:cNvSpPr/>
          <p:nvPr/>
        </p:nvSpPr>
        <p:spPr>
          <a:xfrm>
            <a:off x="241539" y="1095076"/>
            <a:ext cx="11458625" cy="4832092"/>
          </a:xfrm>
          <a:prstGeom prst="rect">
            <a:avLst/>
          </a:prstGeom>
        </p:spPr>
        <p:txBody>
          <a:bodyPr wrap="square">
            <a:spAutoFit/>
          </a:bodyPr>
          <a:lstStyle/>
          <a:p>
            <a:pPr marL="171450" indent="-171450">
              <a:buFont typeface="Arial" panose="020B0604020202020204" pitchFamily="34" charset="0"/>
              <a:buChar char="•"/>
            </a:pPr>
            <a:r>
              <a:rPr lang="ru-RU" sz="2800" b="1" dirty="0" err="1"/>
              <a:t>URLs</a:t>
            </a:r>
            <a:r>
              <a:rPr lang="ru-RU" sz="2800" b="1" dirty="0"/>
              <a:t>:</a:t>
            </a:r>
            <a:r>
              <a:rPr lang="ru-RU" sz="2800" dirty="0"/>
              <a:t> </a:t>
            </a:r>
            <a:r>
              <a:rPr lang="ru-RU" sz="2800" dirty="0" smtClean="0"/>
              <a:t> </a:t>
            </a:r>
            <a:r>
              <a:rPr lang="ru-RU" sz="2800" dirty="0"/>
              <a:t>URL-маршрутизатор </a:t>
            </a:r>
            <a:r>
              <a:rPr lang="ru-RU" sz="2800" dirty="0" smtClean="0"/>
              <a:t>используется, чтобы перенаправлять HTTP-запросы </a:t>
            </a:r>
            <a:r>
              <a:rPr lang="ru-RU" sz="2800" dirty="0"/>
              <a:t>в соответствующее представление на основе URL-адреса </a:t>
            </a:r>
            <a:r>
              <a:rPr lang="ru-RU" sz="2800" dirty="0" smtClean="0"/>
              <a:t>запроса, извлекать </a:t>
            </a:r>
            <a:r>
              <a:rPr lang="ru-RU" sz="2800" dirty="0"/>
              <a:t>данные из URL-адреса в соответствии с заданным шаблоном и передавать их в соответствующую функцию отображения (</a:t>
            </a:r>
            <a:r>
              <a:rPr lang="ru-RU" sz="2800" dirty="0" err="1"/>
              <a:t>view</a:t>
            </a:r>
            <a:r>
              <a:rPr lang="ru-RU" sz="2800" dirty="0"/>
              <a:t>) в виде аргументов.</a:t>
            </a:r>
          </a:p>
          <a:p>
            <a:pPr marL="171450" indent="-171450">
              <a:buFont typeface="Arial" panose="020B0604020202020204" pitchFamily="34" charset="0"/>
              <a:buChar char="•"/>
            </a:pPr>
            <a:endParaRPr lang="ru-RU" sz="2800" dirty="0"/>
          </a:p>
          <a:p>
            <a:pPr marL="171450" indent="-171450">
              <a:buFont typeface="Arial" panose="020B0604020202020204" pitchFamily="34" charset="0"/>
              <a:buChar char="•"/>
            </a:pPr>
            <a:r>
              <a:rPr lang="ru-RU" sz="2800" b="1" dirty="0" err="1"/>
              <a:t>View</a:t>
            </a:r>
            <a:r>
              <a:rPr lang="ru-RU" sz="2800" b="1" dirty="0"/>
              <a:t>:</a:t>
            </a:r>
            <a:r>
              <a:rPr lang="ru-RU" sz="2800" dirty="0"/>
              <a:t> </a:t>
            </a:r>
            <a:r>
              <a:rPr lang="ru-RU" sz="2800" dirty="0" smtClean="0"/>
              <a:t>  </a:t>
            </a:r>
            <a:r>
              <a:rPr lang="ru-RU" sz="2800" dirty="0"/>
              <a:t>(англ. «отображение») — это функция обработчика запросов, которая получает HTTP-запросы и возвращает ответы. Функция </a:t>
            </a:r>
            <a:r>
              <a:rPr lang="ru-RU" sz="2800" dirty="0" err="1"/>
              <a:t>view</a:t>
            </a:r>
            <a:r>
              <a:rPr lang="ru-RU" sz="2800" dirty="0"/>
              <a:t> имеет доступ к данным, необходимым для удовлетворения запросов, и делегирует ответы в шаблоны через модели.</a:t>
            </a:r>
          </a:p>
          <a:p>
            <a:pPr marL="171450" indent="-171450">
              <a:buFont typeface="Arial" panose="020B0604020202020204" pitchFamily="34" charset="0"/>
              <a:buChar char="•"/>
            </a:pPr>
            <a:endParaRPr lang="ru-RU" sz="2800" dirty="0"/>
          </a:p>
        </p:txBody>
      </p:sp>
    </p:spTree>
    <p:extLst>
      <p:ext uri="{BB962C8B-B14F-4D97-AF65-F5344CB8AC3E}">
        <p14:creationId xmlns:p14="http://schemas.microsoft.com/office/powerpoint/2010/main" val="64214833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41540" y="155276"/>
            <a:ext cx="10593238" cy="939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t> </a:t>
            </a:r>
            <a:r>
              <a:rPr lang="en-US" dirty="0"/>
              <a:t>Django</a:t>
            </a:r>
            <a:r>
              <a:rPr lang="ru-RU" dirty="0" smtClean="0"/>
              <a:t> </a:t>
            </a:r>
            <a:endParaRPr lang="ru-RU" dirty="0"/>
          </a:p>
        </p:txBody>
      </p:sp>
      <p:sp>
        <p:nvSpPr>
          <p:cNvPr id="4" name="Прямоугольник 3"/>
          <p:cNvSpPr/>
          <p:nvPr/>
        </p:nvSpPr>
        <p:spPr>
          <a:xfrm>
            <a:off x="241539" y="1095076"/>
            <a:ext cx="11458625" cy="4401205"/>
          </a:xfrm>
          <a:prstGeom prst="rect">
            <a:avLst/>
          </a:prstGeom>
        </p:spPr>
        <p:txBody>
          <a:bodyPr wrap="square">
            <a:spAutoFit/>
          </a:bodyPr>
          <a:lstStyle/>
          <a:p>
            <a:pPr marL="171450" indent="-171450">
              <a:buFont typeface="Arial" panose="020B0604020202020204" pitchFamily="34" charset="0"/>
              <a:buChar char="•"/>
            </a:pPr>
            <a:r>
              <a:rPr lang="ru-RU" sz="2800" b="1" dirty="0" err="1"/>
              <a:t>Models</a:t>
            </a:r>
            <a:r>
              <a:rPr lang="ru-RU" sz="2800" b="1" dirty="0"/>
              <a:t>:</a:t>
            </a:r>
            <a:r>
              <a:rPr lang="ru-RU" sz="2800" dirty="0"/>
              <a:t> Модели представляют собой объекты Python, которые определяют структуру данных приложения и предоставляют механизмы для управления (добавления, изменения, удаления) и выполнения запросов в базу данных.</a:t>
            </a:r>
          </a:p>
          <a:p>
            <a:pPr marL="171450" indent="-171450">
              <a:buFont typeface="Arial" panose="020B0604020202020204" pitchFamily="34" charset="0"/>
              <a:buChar char="•"/>
            </a:pPr>
            <a:endParaRPr lang="ru-RU" sz="2800" dirty="0"/>
          </a:p>
          <a:p>
            <a:pPr marL="171450" indent="-171450">
              <a:buFont typeface="Arial" panose="020B0604020202020204" pitchFamily="34" charset="0"/>
              <a:buChar char="•"/>
            </a:pPr>
            <a:r>
              <a:rPr lang="ru-RU" sz="2800" b="1" dirty="0" err="1"/>
              <a:t>Templates</a:t>
            </a:r>
            <a:r>
              <a:rPr lang="ru-RU" sz="2800" b="1" dirty="0"/>
              <a:t>:</a:t>
            </a:r>
            <a:r>
              <a:rPr lang="ru-RU" sz="2800" dirty="0"/>
              <a:t> </a:t>
            </a:r>
            <a:r>
              <a:rPr lang="ru-RU" sz="2800" dirty="0" err="1"/>
              <a:t>Template</a:t>
            </a:r>
            <a:r>
              <a:rPr lang="ru-RU" sz="2800" dirty="0"/>
              <a:t> (англ. «шаблон») — это текстовый файл, определяющий структуру или разметку страницы (например HTML-страницы), с полями для подстановки, которые используются для вывода актуального содержимого.</a:t>
            </a:r>
          </a:p>
          <a:p>
            <a:pPr marL="171450" indent="-171450">
              <a:buFont typeface="Arial" panose="020B0604020202020204" pitchFamily="34" charset="0"/>
              <a:buChar char="•"/>
            </a:pPr>
            <a:endParaRPr lang="ru-RU" sz="2800" dirty="0"/>
          </a:p>
        </p:txBody>
      </p:sp>
    </p:spTree>
    <p:extLst>
      <p:ext uri="{BB962C8B-B14F-4D97-AF65-F5344CB8AC3E}">
        <p14:creationId xmlns:p14="http://schemas.microsoft.com/office/powerpoint/2010/main" val="35790149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Модель </a:t>
            </a:r>
            <a:r>
              <a:rPr lang="en-US" dirty="0" smtClean="0"/>
              <a:t>OSI</a:t>
            </a:r>
            <a:r>
              <a:rPr lang="ru-RU" dirty="0"/>
              <a:t> – </a:t>
            </a:r>
            <a:r>
              <a:rPr lang="ru-RU" dirty="0" smtClean="0"/>
              <a:t>уровень 4</a:t>
            </a:r>
            <a:r>
              <a:rPr lang="en-US" dirty="0" smtClean="0"/>
              <a:t> </a:t>
            </a:r>
            <a:endParaRPr lang="ru-RU" dirty="0"/>
          </a:p>
        </p:txBody>
      </p:sp>
      <p:sp>
        <p:nvSpPr>
          <p:cNvPr id="5" name="Content Placeholder 4"/>
          <p:cNvSpPr>
            <a:spLocks noGrp="1"/>
          </p:cNvSpPr>
          <p:nvPr>
            <p:ph idx="1"/>
          </p:nvPr>
        </p:nvSpPr>
        <p:spPr>
          <a:xfrm>
            <a:off x="1097280" y="4870938"/>
            <a:ext cx="10058400" cy="1301262"/>
          </a:xfrm>
        </p:spPr>
        <p:txBody>
          <a:bodyPr>
            <a:noAutofit/>
          </a:bodyPr>
          <a:lstStyle/>
          <a:p>
            <a:pPr marL="0" indent="0">
              <a:buNone/>
            </a:pPr>
            <a:r>
              <a:rPr lang="ru-RU" sz="2800" i="1" dirty="0"/>
              <a:t>Транспортный уровень</a:t>
            </a:r>
            <a:r>
              <a:rPr lang="ru-RU" sz="2800" dirty="0"/>
              <a:t> </a:t>
            </a:r>
            <a:r>
              <a:rPr lang="ru-RU" sz="2800" dirty="0" smtClean="0"/>
              <a:t>выполняет </a:t>
            </a:r>
            <a:r>
              <a:rPr lang="ru-RU" sz="2800" dirty="0"/>
              <a:t>передачу от одной точки (</a:t>
            </a:r>
            <a:r>
              <a:rPr lang="ru-RU" sz="2800" dirty="0" smtClean="0"/>
              <a:t>адреса</a:t>
            </a:r>
            <a:r>
              <a:rPr lang="ru-RU" sz="2800" dirty="0"/>
              <a:t>) к другой с необходимым контролем и (возможно) дополнительным </a:t>
            </a:r>
            <a:r>
              <a:rPr lang="ru-RU" sz="2800" dirty="0" smtClean="0"/>
              <a:t>сервисом </a:t>
            </a:r>
            <a:r>
              <a:rPr lang="ru-RU" sz="2800" b="1" dirty="0" smtClean="0"/>
              <a:t>(</a:t>
            </a:r>
            <a:r>
              <a:rPr lang="en-US" sz="2800" b="1" dirty="0"/>
              <a:t>TCP, </a:t>
            </a:r>
            <a:r>
              <a:rPr lang="en-US" sz="2800" b="1" dirty="0" smtClean="0"/>
              <a:t>UDP</a:t>
            </a:r>
            <a:r>
              <a:rPr lang="ru-RU" sz="2800" b="1" dirty="0" smtClean="0"/>
              <a:t>)</a:t>
            </a:r>
            <a:endParaRPr lang="ru-RU" sz="2800" b="1" dirty="0"/>
          </a:p>
        </p:txBody>
      </p:sp>
      <p:graphicFrame>
        <p:nvGraphicFramePr>
          <p:cNvPr id="6" name="Object 5"/>
          <p:cNvGraphicFramePr>
            <a:graphicFrameLocks noChangeAspect="1"/>
          </p:cNvGraphicFramePr>
          <p:nvPr>
            <p:extLst>
              <p:ext uri="{D42A27DB-BD31-4B8C-83A1-F6EECF244321}">
                <p14:modId xmlns:p14="http://schemas.microsoft.com/office/powerpoint/2010/main" val="4124866137"/>
              </p:ext>
            </p:extLst>
          </p:nvPr>
        </p:nvGraphicFramePr>
        <p:xfrm>
          <a:off x="1097280" y="1863917"/>
          <a:ext cx="6842174" cy="3004793"/>
        </p:xfrm>
        <a:graphic>
          <a:graphicData uri="http://schemas.openxmlformats.org/presentationml/2006/ole">
            <mc:AlternateContent xmlns:mc="http://schemas.openxmlformats.org/markup-compatibility/2006">
              <mc:Choice xmlns:v="urn:schemas-microsoft-com:vml" Requires="v">
                <p:oleObj spid="_x0000_s7283" name="Document" r:id="rId5" imgW="6105772" imgH="2680610" progId="Word.Document.12">
                  <p:embed/>
                </p:oleObj>
              </mc:Choice>
              <mc:Fallback>
                <p:oleObj name="Document" r:id="rId5" imgW="6105772" imgH="2680610" progId="Word.Document.12">
                  <p:embed/>
                  <p:pic>
                    <p:nvPicPr>
                      <p:cNvPr id="0" name=""/>
                      <p:cNvPicPr/>
                      <p:nvPr/>
                    </p:nvPicPr>
                    <p:blipFill>
                      <a:blip r:embed="rId6"/>
                      <a:stretch>
                        <a:fillRect/>
                      </a:stretch>
                    </p:blipFill>
                    <p:spPr>
                      <a:xfrm>
                        <a:off x="1097280" y="1863917"/>
                        <a:ext cx="6842174" cy="3004793"/>
                      </a:xfrm>
                      <a:prstGeom prst="rect">
                        <a:avLst/>
                      </a:prstGeom>
                    </p:spPr>
                  </p:pic>
                </p:oleObj>
              </mc:Fallback>
            </mc:AlternateContent>
          </a:graphicData>
        </a:graphic>
      </p:graphicFrame>
    </p:spTree>
    <p:extLst>
      <p:ext uri="{BB962C8B-B14F-4D97-AF65-F5344CB8AC3E}">
        <p14:creationId xmlns:p14="http://schemas.microsoft.com/office/powerpoint/2010/main" val="51710951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41540" y="155276"/>
            <a:ext cx="10593238" cy="939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t> </a:t>
            </a:r>
            <a:r>
              <a:rPr lang="en-US" dirty="0"/>
              <a:t>Django</a:t>
            </a:r>
            <a:r>
              <a:rPr lang="ru-RU" dirty="0" smtClean="0"/>
              <a:t> </a:t>
            </a:r>
            <a:endParaRPr lang="ru-RU" dirty="0"/>
          </a:p>
        </p:txBody>
      </p:sp>
      <p:sp>
        <p:nvSpPr>
          <p:cNvPr id="3" name="Прямоугольник 2"/>
          <p:cNvSpPr/>
          <p:nvPr/>
        </p:nvSpPr>
        <p:spPr>
          <a:xfrm>
            <a:off x="304800" y="1095076"/>
            <a:ext cx="11887200" cy="5262979"/>
          </a:xfrm>
          <a:prstGeom prst="rect">
            <a:avLst/>
          </a:prstGeom>
        </p:spPr>
        <p:txBody>
          <a:bodyPr wrap="square">
            <a:spAutoFit/>
          </a:bodyPr>
          <a:lstStyle/>
          <a:p>
            <a:r>
              <a:rPr lang="ru-RU" sz="2800" b="1" dirty="0"/>
              <a:t>Формы</a:t>
            </a:r>
            <a:r>
              <a:rPr lang="ru-RU" sz="2800" dirty="0"/>
              <a:t>: HTML-формы используются для сбора пользовательских данных для обработки на сервере. </a:t>
            </a:r>
            <a:r>
              <a:rPr lang="ru-RU" sz="2800" dirty="0" smtClean="0"/>
              <a:t> </a:t>
            </a:r>
            <a:endParaRPr lang="ru-RU" sz="2800" dirty="0"/>
          </a:p>
          <a:p>
            <a:r>
              <a:rPr lang="ru-RU" sz="2800" b="1" dirty="0"/>
              <a:t>Аутентификация пользователя и </a:t>
            </a:r>
            <a:r>
              <a:rPr lang="ru-RU" sz="2800" b="1" dirty="0" smtClean="0"/>
              <a:t>разрешения</a:t>
            </a:r>
            <a:r>
              <a:rPr lang="ru-RU" sz="2800" dirty="0" smtClean="0"/>
              <a:t> </a:t>
            </a:r>
            <a:endParaRPr lang="ru-RU" sz="2800" dirty="0"/>
          </a:p>
          <a:p>
            <a:r>
              <a:rPr lang="ru-RU" sz="2800" b="1" dirty="0"/>
              <a:t>Кеширование</a:t>
            </a:r>
            <a:r>
              <a:rPr lang="ru-RU" sz="2800" b="1" dirty="0" smtClean="0"/>
              <a:t>:</a:t>
            </a:r>
            <a:r>
              <a:rPr lang="ru-RU" sz="2800" dirty="0" smtClean="0"/>
              <a:t> гибкое </a:t>
            </a:r>
            <a:r>
              <a:rPr lang="ru-RU" sz="2800" dirty="0"/>
              <a:t>кеширование, чтобы вы могли хранить всю или часть отображаемой страницы, для того, чтобы она не вызывалась повторно, за исключением случаев, когда это необходимо.</a:t>
            </a:r>
          </a:p>
          <a:p>
            <a:r>
              <a:rPr lang="ru-RU" sz="2800" b="1" dirty="0"/>
              <a:t>Админ-панель:</a:t>
            </a:r>
            <a:r>
              <a:rPr lang="ru-RU" sz="2800" dirty="0"/>
              <a:t> </a:t>
            </a:r>
            <a:r>
              <a:rPr lang="ru-RU" sz="2800" dirty="0" smtClean="0"/>
              <a:t> включена </a:t>
            </a:r>
            <a:r>
              <a:rPr lang="ru-RU" sz="2800" dirty="0"/>
              <a:t>по умолчанию при создании приложения с использованием основного каркаса. </a:t>
            </a:r>
            <a:r>
              <a:rPr lang="ru-RU" sz="2800" dirty="0" smtClean="0"/>
              <a:t> </a:t>
            </a:r>
            <a:endParaRPr lang="ru-RU" sz="2800" dirty="0"/>
          </a:p>
          <a:p>
            <a:r>
              <a:rPr lang="ru-RU" sz="2800" b="1" dirty="0" err="1"/>
              <a:t>Сериализация</a:t>
            </a:r>
            <a:r>
              <a:rPr lang="ru-RU" sz="2800" b="1" dirty="0"/>
              <a:t> данных (преобразование в последовательную форму</a:t>
            </a:r>
            <a:r>
              <a:rPr lang="ru-RU" sz="2800" b="1" dirty="0" smtClean="0"/>
              <a:t>)</a:t>
            </a:r>
          </a:p>
          <a:p>
            <a:r>
              <a:rPr lang="ru-RU" sz="2800" b="1" dirty="0" smtClean="0"/>
              <a:t>Базы данных</a:t>
            </a:r>
            <a:r>
              <a:rPr lang="ru-RU" sz="2800" dirty="0" smtClean="0"/>
              <a:t>: поддерживает </a:t>
            </a:r>
            <a:r>
              <a:rPr lang="ru-RU" sz="2800" dirty="0"/>
              <a:t>4 основных базы данных (</a:t>
            </a:r>
            <a:r>
              <a:rPr lang="ru-RU" sz="2800" dirty="0" err="1"/>
              <a:t>PostgreSQL</a:t>
            </a:r>
            <a:r>
              <a:rPr lang="ru-RU" sz="2800" dirty="0"/>
              <a:t>, </a:t>
            </a:r>
            <a:r>
              <a:rPr lang="ru-RU" sz="2800" dirty="0" err="1"/>
              <a:t>MySQL</a:t>
            </a:r>
            <a:r>
              <a:rPr lang="ru-RU" sz="2800" dirty="0"/>
              <a:t>, </a:t>
            </a:r>
            <a:r>
              <a:rPr lang="ru-RU" sz="2800" dirty="0" err="1"/>
              <a:t>Oracle</a:t>
            </a:r>
            <a:r>
              <a:rPr lang="ru-RU" sz="2800" dirty="0"/>
              <a:t> и </a:t>
            </a:r>
            <a:r>
              <a:rPr lang="ru-RU" sz="2800" dirty="0" err="1"/>
              <a:t>SQLite</a:t>
            </a:r>
            <a:r>
              <a:rPr lang="ru-RU" sz="2800" dirty="0"/>
              <a:t>), также есть публичные библиотеки, которые предоставляют разные уровни поддержки других SQL и </a:t>
            </a:r>
            <a:r>
              <a:rPr lang="ru-RU" sz="2800" dirty="0" err="1"/>
              <a:t>NoSQL</a:t>
            </a:r>
            <a:r>
              <a:rPr lang="ru-RU" sz="2800" dirty="0"/>
              <a:t> баз данных</a:t>
            </a:r>
          </a:p>
        </p:txBody>
      </p:sp>
    </p:spTree>
    <p:extLst>
      <p:ext uri="{BB962C8B-B14F-4D97-AF65-F5344CB8AC3E}">
        <p14:creationId xmlns:p14="http://schemas.microsoft.com/office/powerpoint/2010/main" val="7088711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41540" y="155276"/>
            <a:ext cx="10593238" cy="939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t> </a:t>
            </a:r>
            <a:r>
              <a:rPr lang="en-US" dirty="0"/>
              <a:t>Django</a:t>
            </a:r>
            <a:r>
              <a:rPr lang="ru-RU" dirty="0" smtClean="0"/>
              <a:t> </a:t>
            </a:r>
            <a:endParaRPr lang="ru-RU" dirty="0"/>
          </a:p>
        </p:txBody>
      </p:sp>
      <p:sp>
        <p:nvSpPr>
          <p:cNvPr id="3" name="Прямоугольник 2"/>
          <p:cNvSpPr/>
          <p:nvPr/>
        </p:nvSpPr>
        <p:spPr>
          <a:xfrm>
            <a:off x="241540" y="1353189"/>
            <a:ext cx="9006568" cy="584775"/>
          </a:xfrm>
          <a:prstGeom prst="rect">
            <a:avLst/>
          </a:prstGeom>
        </p:spPr>
        <p:txBody>
          <a:bodyPr wrap="none">
            <a:spAutoFit/>
          </a:bodyPr>
          <a:lstStyle/>
          <a:p>
            <a:r>
              <a:rPr lang="ru-RU" sz="3200" dirty="0"/>
              <a:t>c:\django&gt;django-admin </a:t>
            </a:r>
            <a:r>
              <a:rPr lang="ru-RU" sz="3200" dirty="0" err="1"/>
              <a:t>startproject</a:t>
            </a:r>
            <a:r>
              <a:rPr lang="ru-RU" sz="3200" dirty="0"/>
              <a:t> </a:t>
            </a:r>
            <a:r>
              <a:rPr lang="en-US" sz="3200" dirty="0" smtClean="0"/>
              <a:t>&lt;</a:t>
            </a:r>
            <a:r>
              <a:rPr lang="ru-RU" sz="3200" dirty="0" smtClean="0"/>
              <a:t>имя проекта</a:t>
            </a:r>
            <a:r>
              <a:rPr lang="en-US" sz="3200" dirty="0" smtClean="0"/>
              <a:t>&gt;</a:t>
            </a:r>
            <a:endParaRPr lang="ru-RU" sz="3200"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795" y="2196077"/>
            <a:ext cx="3113932" cy="4010879"/>
          </a:xfrm>
          <a:prstGeom prst="rect">
            <a:avLst/>
          </a:prstGeom>
        </p:spPr>
      </p:pic>
      <p:sp>
        <p:nvSpPr>
          <p:cNvPr id="6" name="Прямоугольник 5"/>
          <p:cNvSpPr/>
          <p:nvPr/>
        </p:nvSpPr>
        <p:spPr>
          <a:xfrm>
            <a:off x="4121901" y="2243923"/>
            <a:ext cx="5012078" cy="584775"/>
          </a:xfrm>
          <a:prstGeom prst="rect">
            <a:avLst/>
          </a:prstGeom>
        </p:spPr>
        <p:txBody>
          <a:bodyPr wrap="none">
            <a:spAutoFit/>
          </a:bodyPr>
          <a:lstStyle/>
          <a:p>
            <a:r>
              <a:rPr lang="ru-RU" sz="3200" dirty="0" err="1"/>
              <a:t>python</a:t>
            </a:r>
            <a:r>
              <a:rPr lang="ru-RU" sz="3200" dirty="0"/>
              <a:t> manage.py </a:t>
            </a:r>
            <a:r>
              <a:rPr lang="ru-RU" sz="3200" dirty="0" err="1"/>
              <a:t>runserver</a:t>
            </a:r>
            <a:endParaRPr lang="ru-RU" sz="3200" dirty="0"/>
          </a:p>
        </p:txBody>
      </p:sp>
      <p:sp>
        <p:nvSpPr>
          <p:cNvPr id="5" name="Прямоугольник 4"/>
          <p:cNvSpPr/>
          <p:nvPr/>
        </p:nvSpPr>
        <p:spPr>
          <a:xfrm>
            <a:off x="3990111" y="4075606"/>
            <a:ext cx="7952508" cy="1815882"/>
          </a:xfrm>
          <a:prstGeom prst="rect">
            <a:avLst/>
          </a:prstGeom>
        </p:spPr>
        <p:txBody>
          <a:bodyPr wrap="square">
            <a:spAutoFit/>
          </a:bodyPr>
          <a:lstStyle/>
          <a:p>
            <a:r>
              <a:rPr lang="ru-RU" sz="2800" dirty="0"/>
              <a:t>manage.py: </a:t>
            </a:r>
            <a:r>
              <a:rPr lang="ru-RU" sz="2800" dirty="0" smtClean="0"/>
              <a:t>вызывает утилиту </a:t>
            </a:r>
            <a:r>
              <a:rPr lang="en-US" sz="2800" dirty="0" smtClean="0"/>
              <a:t>Django-admin</a:t>
            </a:r>
            <a:r>
              <a:rPr lang="ru-RU" sz="2800" dirty="0" smtClean="0"/>
              <a:t>, передает ей полученные команды и конфигурирует ее для обработки текущего проекта ( </a:t>
            </a:r>
            <a:r>
              <a:rPr lang="ru-RU" sz="2800" dirty="0"/>
              <a:t>например, создает и запускает </a:t>
            </a:r>
            <a:r>
              <a:rPr lang="ru-RU" sz="2800" dirty="0" smtClean="0"/>
              <a:t>приложение)</a:t>
            </a:r>
            <a:endParaRPr lang="ru-RU" sz="2800" dirty="0"/>
          </a:p>
        </p:txBody>
      </p:sp>
      <p:sp>
        <p:nvSpPr>
          <p:cNvPr id="9" name="Прямоугольник 8"/>
          <p:cNvSpPr/>
          <p:nvPr/>
        </p:nvSpPr>
        <p:spPr>
          <a:xfrm>
            <a:off x="4121901" y="3232718"/>
            <a:ext cx="7640608" cy="523220"/>
          </a:xfrm>
          <a:prstGeom prst="rect">
            <a:avLst/>
          </a:prstGeom>
        </p:spPr>
        <p:txBody>
          <a:bodyPr wrap="square">
            <a:spAutoFit/>
          </a:bodyPr>
          <a:lstStyle/>
          <a:p>
            <a:r>
              <a:rPr lang="en-US" sz="2800" dirty="0">
                <a:solidFill>
                  <a:srgbClr val="010101"/>
                </a:solidFill>
                <a:latin typeface="Times New Roman" panose="02020603050405020304" pitchFamily="18" charset="0"/>
              </a:rPr>
              <a:t>&lt;Ctrl</a:t>
            </a:r>
            <a:r>
              <a:rPr lang="en-US" sz="2800" dirty="0" smtClean="0">
                <a:solidFill>
                  <a:srgbClr val="010101"/>
                </a:solidFill>
                <a:latin typeface="Times New Roman" panose="02020603050405020304" pitchFamily="18" charset="0"/>
              </a:rPr>
              <a:t>&gt;+</a:t>
            </a:r>
            <a:r>
              <a:rPr lang="en-US" sz="2800" dirty="0" smtClean="0">
                <a:solidFill>
                  <a:srgbClr val="171717"/>
                </a:solidFill>
                <a:latin typeface="Times New Roman" panose="02020603050405020304" pitchFamily="18" charset="0"/>
              </a:rPr>
              <a:t>&lt;</a:t>
            </a:r>
            <a:r>
              <a:rPr lang="en-US" sz="2800" dirty="0">
                <a:solidFill>
                  <a:srgbClr val="171717"/>
                </a:solidFill>
                <a:latin typeface="Times New Roman" panose="02020603050405020304" pitchFamily="18" charset="0"/>
              </a:rPr>
              <a:t>Break</a:t>
            </a:r>
            <a:r>
              <a:rPr lang="en-US" sz="2800" dirty="0" smtClean="0">
                <a:solidFill>
                  <a:srgbClr val="171717"/>
                </a:solidFill>
                <a:latin typeface="Times New Roman" panose="02020603050405020304" pitchFamily="18" charset="0"/>
              </a:rPr>
              <a:t>&gt;</a:t>
            </a:r>
            <a:r>
              <a:rPr lang="ru-RU" sz="2800" dirty="0" smtClean="0">
                <a:solidFill>
                  <a:srgbClr val="171717"/>
                </a:solidFill>
                <a:latin typeface="Times New Roman" panose="02020603050405020304" pitchFamily="18" charset="0"/>
              </a:rPr>
              <a:t>  - остановить сервер   </a:t>
            </a:r>
            <a:endParaRPr lang="ru-RU" sz="2800" dirty="0"/>
          </a:p>
        </p:txBody>
      </p:sp>
    </p:spTree>
    <p:extLst>
      <p:ext uri="{BB962C8B-B14F-4D97-AF65-F5344CB8AC3E}">
        <p14:creationId xmlns:p14="http://schemas.microsoft.com/office/powerpoint/2010/main" val="4521872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41540" y="155276"/>
            <a:ext cx="10593238" cy="939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t> </a:t>
            </a:r>
            <a:r>
              <a:rPr lang="en-US" dirty="0"/>
              <a:t>Django</a:t>
            </a:r>
            <a:r>
              <a:rPr lang="ru-RU" dirty="0" smtClean="0"/>
              <a:t> </a:t>
            </a:r>
            <a:endParaRPr lang="ru-RU" dirty="0"/>
          </a:p>
        </p:txBody>
      </p:sp>
      <p:pic>
        <p:nvPicPr>
          <p:cNvPr id="3" name="Рисунок 2"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1188" y="365688"/>
            <a:ext cx="6649474" cy="5734060"/>
          </a:xfrm>
          <a:prstGeom prst="rect">
            <a:avLst/>
          </a:prstGeom>
        </p:spPr>
      </p:pic>
      <p:sp>
        <p:nvSpPr>
          <p:cNvPr id="6" name="Прямоугольник 5"/>
          <p:cNvSpPr/>
          <p:nvPr/>
        </p:nvSpPr>
        <p:spPr>
          <a:xfrm>
            <a:off x="241540" y="1590954"/>
            <a:ext cx="3977371" cy="584775"/>
          </a:xfrm>
          <a:prstGeom prst="rect">
            <a:avLst/>
          </a:prstGeom>
        </p:spPr>
        <p:txBody>
          <a:bodyPr wrap="none">
            <a:spAutoFit/>
          </a:bodyPr>
          <a:lstStyle/>
          <a:p>
            <a:r>
              <a:rPr lang="ru-RU" sz="3200" dirty="0"/>
              <a:t>http://127.0.0.1:8000/</a:t>
            </a:r>
          </a:p>
        </p:txBody>
      </p:sp>
      <p:sp>
        <p:nvSpPr>
          <p:cNvPr id="7" name="Прямоугольник 6"/>
          <p:cNvSpPr/>
          <p:nvPr/>
        </p:nvSpPr>
        <p:spPr>
          <a:xfrm>
            <a:off x="241540" y="2720249"/>
            <a:ext cx="3754554" cy="584775"/>
          </a:xfrm>
          <a:prstGeom prst="rect">
            <a:avLst/>
          </a:prstGeom>
        </p:spPr>
        <p:txBody>
          <a:bodyPr wrap="none">
            <a:spAutoFit/>
          </a:bodyPr>
          <a:lstStyle/>
          <a:p>
            <a:r>
              <a:rPr lang="en-US" sz="3200" dirty="0" smtClean="0"/>
              <a:t>http</a:t>
            </a:r>
            <a:r>
              <a:rPr lang="en-US" sz="3200" dirty="0"/>
              <a:t>://localhost:8000</a:t>
            </a:r>
            <a:endParaRPr lang="ru-RU" sz="3200" dirty="0"/>
          </a:p>
        </p:txBody>
      </p:sp>
    </p:spTree>
    <p:extLst>
      <p:ext uri="{BB962C8B-B14F-4D97-AF65-F5344CB8AC3E}">
        <p14:creationId xmlns:p14="http://schemas.microsoft.com/office/powerpoint/2010/main" val="305019011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41540" y="155276"/>
            <a:ext cx="10593238" cy="696779"/>
          </a:xfrm>
          <a:prstGeom prst="rect">
            <a:avLst/>
          </a:prstGeom>
        </p:spPr>
        <p:txBody>
          <a:bodyPr vert="horz" lIns="91440" tIns="45720" rIns="91440" bIns="45720" rtlCol="0" anchor="b">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t> </a:t>
            </a:r>
            <a:r>
              <a:rPr lang="en-US" dirty="0" smtClean="0"/>
              <a:t>Django</a:t>
            </a:r>
            <a:r>
              <a:rPr lang="ru-RU" dirty="0" smtClean="0"/>
              <a:t> создать приложение в проекте </a:t>
            </a:r>
            <a:endParaRPr lang="ru-RU" dirty="0"/>
          </a:p>
        </p:txBody>
      </p:sp>
      <p:sp>
        <p:nvSpPr>
          <p:cNvPr id="3" name="Прямоугольник 2"/>
          <p:cNvSpPr/>
          <p:nvPr/>
        </p:nvSpPr>
        <p:spPr>
          <a:xfrm>
            <a:off x="3548623" y="559667"/>
            <a:ext cx="8484050" cy="584775"/>
          </a:xfrm>
          <a:prstGeom prst="rect">
            <a:avLst/>
          </a:prstGeom>
        </p:spPr>
        <p:txBody>
          <a:bodyPr wrap="square">
            <a:spAutoFit/>
          </a:bodyPr>
          <a:lstStyle/>
          <a:p>
            <a:r>
              <a:rPr lang="ru-RU" sz="3200" b="1" dirty="0" err="1"/>
              <a:t>python</a:t>
            </a:r>
            <a:r>
              <a:rPr lang="ru-RU" sz="3200" b="1" dirty="0"/>
              <a:t> manage.py </a:t>
            </a:r>
            <a:r>
              <a:rPr lang="ru-RU" sz="3200" b="1" dirty="0" err="1"/>
              <a:t>startapp</a:t>
            </a:r>
            <a:r>
              <a:rPr lang="ru-RU" sz="3200" b="1" dirty="0"/>
              <a:t> </a:t>
            </a:r>
            <a:r>
              <a:rPr lang="en-US" sz="3200" b="1" dirty="0" smtClean="0"/>
              <a:t>&lt;</a:t>
            </a:r>
            <a:r>
              <a:rPr lang="ru-RU" sz="3200" b="1" dirty="0" smtClean="0"/>
              <a:t>имя приложения</a:t>
            </a:r>
            <a:r>
              <a:rPr lang="en-US" sz="3200" b="1" dirty="0" smtClean="0"/>
              <a:t>&gt;</a:t>
            </a:r>
            <a:endParaRPr lang="ru-RU" sz="3200" b="1"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98149"/>
            <a:ext cx="2397751" cy="5262595"/>
          </a:xfrm>
          <a:prstGeom prst="rect">
            <a:avLst/>
          </a:prstGeom>
        </p:spPr>
      </p:pic>
      <p:sp>
        <p:nvSpPr>
          <p:cNvPr id="5" name="Прямоугольник 4"/>
          <p:cNvSpPr/>
          <p:nvPr/>
        </p:nvSpPr>
        <p:spPr>
          <a:xfrm>
            <a:off x="2639293" y="1198149"/>
            <a:ext cx="9552708" cy="5693866"/>
          </a:xfrm>
          <a:prstGeom prst="rect">
            <a:avLst/>
          </a:prstGeom>
        </p:spPr>
        <p:txBody>
          <a:bodyPr wrap="square">
            <a:spAutoFit/>
          </a:bodyPr>
          <a:lstStyle/>
          <a:p>
            <a:r>
              <a:rPr lang="ru-RU" sz="2800" b="1" dirty="0" err="1" smtClean="0"/>
              <a:t>migrations</a:t>
            </a:r>
            <a:r>
              <a:rPr lang="ru-RU" sz="2800" dirty="0" smtClean="0"/>
              <a:t>: папка </a:t>
            </a:r>
            <a:r>
              <a:rPr lang="ru-RU" sz="2800" dirty="0"/>
              <a:t>для хранения миграций - скриптов, которые позволяют синхронизировать структуру базы данных с определением моделей</a:t>
            </a:r>
          </a:p>
          <a:p>
            <a:r>
              <a:rPr lang="ru-RU" sz="2800" b="1" dirty="0" smtClean="0"/>
              <a:t>__</a:t>
            </a:r>
            <a:r>
              <a:rPr lang="ru-RU" sz="2800" b="1" dirty="0"/>
              <a:t>init__.py</a:t>
            </a:r>
            <a:r>
              <a:rPr lang="ru-RU" sz="2800" dirty="0"/>
              <a:t>: указывает интерпретатору </a:t>
            </a:r>
            <a:r>
              <a:rPr lang="ru-RU" sz="2800" dirty="0" err="1"/>
              <a:t>python</a:t>
            </a:r>
            <a:r>
              <a:rPr lang="ru-RU" sz="2800" dirty="0"/>
              <a:t>, что текущий каталог будет рассматриваться в качестве пакета</a:t>
            </a:r>
          </a:p>
          <a:p>
            <a:r>
              <a:rPr lang="ru-RU" sz="2800" b="1" dirty="0"/>
              <a:t>admin.py</a:t>
            </a:r>
            <a:r>
              <a:rPr lang="ru-RU" sz="2800" dirty="0"/>
              <a:t>: для административных функций, в частности, </a:t>
            </a:r>
            <a:r>
              <a:rPr lang="ru-RU" sz="2800" dirty="0" smtClean="0"/>
              <a:t>регистрации моделей</a:t>
            </a:r>
          </a:p>
          <a:p>
            <a:r>
              <a:rPr lang="ru-RU" sz="2800" b="1" dirty="0" smtClean="0"/>
              <a:t>apps.py</a:t>
            </a:r>
            <a:r>
              <a:rPr lang="ru-RU" sz="2800" dirty="0"/>
              <a:t>: конфигурация приложения</a:t>
            </a:r>
          </a:p>
          <a:p>
            <a:r>
              <a:rPr lang="ru-RU" sz="2800" b="1" dirty="0"/>
              <a:t>models.py</a:t>
            </a:r>
            <a:r>
              <a:rPr lang="ru-RU" sz="2800" dirty="0"/>
              <a:t>: определение моделей, которые описывают используемые в приложении данные</a:t>
            </a:r>
          </a:p>
          <a:p>
            <a:r>
              <a:rPr lang="ru-RU" sz="2800" b="1" dirty="0"/>
              <a:t>tests.py</a:t>
            </a:r>
            <a:r>
              <a:rPr lang="ru-RU" sz="2800" dirty="0"/>
              <a:t>: тесты приложения</a:t>
            </a:r>
          </a:p>
          <a:p>
            <a:r>
              <a:rPr lang="ru-RU" sz="2800" b="1" dirty="0" smtClean="0"/>
              <a:t>views.py</a:t>
            </a:r>
            <a:r>
              <a:rPr lang="ru-RU" sz="2800" dirty="0"/>
              <a:t>: функции, которые получают запросы пользователей, обрабатывают их и возвращают ответ</a:t>
            </a:r>
          </a:p>
        </p:txBody>
      </p:sp>
    </p:spTree>
    <p:extLst>
      <p:ext uri="{BB962C8B-B14F-4D97-AF65-F5344CB8AC3E}">
        <p14:creationId xmlns:p14="http://schemas.microsoft.com/office/powerpoint/2010/main" val="164050032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41540" y="155276"/>
            <a:ext cx="10593238" cy="939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t> </a:t>
            </a:r>
            <a:r>
              <a:rPr lang="en-US" dirty="0" smtClean="0"/>
              <a:t>Django</a:t>
            </a:r>
            <a:r>
              <a:rPr lang="ru-RU" dirty="0" smtClean="0"/>
              <a:t> – зарегистрировать приложение </a:t>
            </a:r>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540" y="1314770"/>
            <a:ext cx="5494242" cy="3376462"/>
          </a:xfrm>
          <a:prstGeom prst="rect">
            <a:avLst/>
          </a:prstGeom>
        </p:spPr>
      </p:pic>
      <p:sp>
        <p:nvSpPr>
          <p:cNvPr id="5" name="Прямоугольник 4"/>
          <p:cNvSpPr/>
          <p:nvPr/>
        </p:nvSpPr>
        <p:spPr>
          <a:xfrm>
            <a:off x="8345445" y="945438"/>
            <a:ext cx="1986057" cy="584775"/>
          </a:xfrm>
          <a:prstGeom prst="rect">
            <a:avLst/>
          </a:prstGeom>
        </p:spPr>
        <p:txBody>
          <a:bodyPr wrap="none">
            <a:spAutoFit/>
          </a:bodyPr>
          <a:lstStyle/>
          <a:p>
            <a:r>
              <a:rPr lang="ru-RU" sz="3200" dirty="0"/>
              <a:t>settings.py</a:t>
            </a:r>
          </a:p>
        </p:txBody>
      </p:sp>
      <p:sp>
        <p:nvSpPr>
          <p:cNvPr id="6" name="Прямоугольник 5"/>
          <p:cNvSpPr/>
          <p:nvPr/>
        </p:nvSpPr>
        <p:spPr>
          <a:xfrm>
            <a:off x="6544354" y="2912232"/>
            <a:ext cx="4221412" cy="1569660"/>
          </a:xfrm>
          <a:prstGeom prst="rect">
            <a:avLst/>
          </a:prstGeom>
        </p:spPr>
        <p:txBody>
          <a:bodyPr wrap="none">
            <a:spAutoFit/>
          </a:bodyPr>
          <a:lstStyle/>
          <a:p>
            <a:r>
              <a:rPr lang="ru-RU" sz="3200" dirty="0" smtClean="0"/>
              <a:t>Добавить:</a:t>
            </a:r>
          </a:p>
          <a:p>
            <a:endParaRPr lang="ru-RU" sz="3200" dirty="0"/>
          </a:p>
          <a:p>
            <a:r>
              <a:rPr lang="en-US" sz="3200" dirty="0" smtClean="0"/>
              <a:t>'</a:t>
            </a:r>
            <a:r>
              <a:rPr lang="en-US" sz="3200" dirty="0" err="1" smtClean="0"/>
              <a:t>hello.apps.HelloConfig</a:t>
            </a:r>
            <a:r>
              <a:rPr lang="en-US" sz="3200" dirty="0"/>
              <a:t>',</a:t>
            </a:r>
            <a:endParaRPr lang="ru-RU" sz="3200" dirty="0"/>
          </a:p>
        </p:txBody>
      </p:sp>
      <p:sp>
        <p:nvSpPr>
          <p:cNvPr id="7" name="Прямоугольник 6"/>
          <p:cNvSpPr/>
          <p:nvPr/>
        </p:nvSpPr>
        <p:spPr>
          <a:xfrm>
            <a:off x="75284" y="5380753"/>
            <a:ext cx="11950460" cy="954107"/>
          </a:xfrm>
          <a:prstGeom prst="rect">
            <a:avLst/>
          </a:prstGeom>
        </p:spPr>
        <p:txBody>
          <a:bodyPr wrap="square">
            <a:spAutoFit/>
          </a:bodyPr>
          <a:lstStyle/>
          <a:p>
            <a:r>
              <a:rPr lang="ru-RU" sz="2800" dirty="0" smtClean="0"/>
              <a:t>Строка </a:t>
            </a:r>
            <a:r>
              <a:rPr lang="ru-RU" sz="2800" dirty="0"/>
              <a:t>указывает на файл конфигурации приложения </a:t>
            </a:r>
            <a:r>
              <a:rPr lang="ru-RU" sz="2800" dirty="0" smtClean="0"/>
              <a:t>(</a:t>
            </a:r>
            <a:r>
              <a:rPr lang="en-US" sz="2800" dirty="0" smtClean="0"/>
              <a:t>Hello</a:t>
            </a:r>
            <a:r>
              <a:rPr lang="ru-RU" sz="2800" dirty="0" err="1" smtClean="0"/>
              <a:t>Config</a:t>
            </a:r>
            <a:r>
              <a:rPr lang="ru-RU" sz="2800" dirty="0"/>
              <a:t>), который был создан в /locallibrary/catalog/apps.py </a:t>
            </a:r>
            <a:r>
              <a:rPr lang="ru-RU" sz="2800" dirty="0" smtClean="0"/>
              <a:t>при создании приложение</a:t>
            </a:r>
            <a:endParaRPr lang="ru-RU" sz="2800" dirty="0"/>
          </a:p>
        </p:txBody>
      </p:sp>
    </p:spTree>
    <p:extLst>
      <p:ext uri="{BB962C8B-B14F-4D97-AF65-F5344CB8AC3E}">
        <p14:creationId xmlns:p14="http://schemas.microsoft.com/office/powerpoint/2010/main" val="63380073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41540" y="155276"/>
            <a:ext cx="10593238" cy="939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t> </a:t>
            </a:r>
            <a:r>
              <a:rPr lang="en-US" dirty="0" smtClean="0"/>
              <a:t>Django</a:t>
            </a:r>
            <a:r>
              <a:rPr lang="ru-RU" dirty="0" smtClean="0"/>
              <a:t> – настроить базу данных </a:t>
            </a:r>
            <a:endParaRPr lang="ru-RU"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751" y="1095076"/>
            <a:ext cx="6585504" cy="2382694"/>
          </a:xfrm>
          <a:prstGeom prst="rect">
            <a:avLst/>
          </a:prstGeom>
        </p:spPr>
      </p:pic>
      <p:pic>
        <p:nvPicPr>
          <p:cNvPr id="4" name="Рисунок 3"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750" y="3750726"/>
            <a:ext cx="3239631" cy="2399727"/>
          </a:xfrm>
          <a:prstGeom prst="rect">
            <a:avLst/>
          </a:prstGeom>
        </p:spPr>
      </p:pic>
      <p:pic>
        <p:nvPicPr>
          <p:cNvPr id="5" name="Рисунок 4" descr="Вырезка экрана"/>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4865" y="3917356"/>
            <a:ext cx="3709912" cy="500213"/>
          </a:xfrm>
          <a:prstGeom prst="rect">
            <a:avLst/>
          </a:prstGeom>
        </p:spPr>
      </p:pic>
      <p:pic>
        <p:nvPicPr>
          <p:cNvPr id="6" name="Рисунок 5" descr="Вырезка экрана"/>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94864" y="4950589"/>
            <a:ext cx="6589957" cy="494247"/>
          </a:xfrm>
          <a:prstGeom prst="rect">
            <a:avLst/>
          </a:prstGeom>
        </p:spPr>
      </p:pic>
    </p:spTree>
    <p:extLst>
      <p:ext uri="{BB962C8B-B14F-4D97-AF65-F5344CB8AC3E}">
        <p14:creationId xmlns:p14="http://schemas.microsoft.com/office/powerpoint/2010/main" val="51326027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41540" y="155276"/>
            <a:ext cx="10593238" cy="939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t> </a:t>
            </a:r>
            <a:r>
              <a:rPr lang="en-US" dirty="0" smtClean="0"/>
              <a:t>Django – </a:t>
            </a:r>
            <a:r>
              <a:rPr lang="ru-RU" dirty="0" smtClean="0"/>
              <a:t>подключение </a:t>
            </a:r>
            <a:r>
              <a:rPr lang="en-US" dirty="0" smtClean="0"/>
              <a:t>URL</a:t>
            </a:r>
            <a:r>
              <a:rPr lang="ru-RU" dirty="0" smtClean="0"/>
              <a:t>-адреса </a:t>
            </a:r>
            <a:endParaRPr lang="ru-RU"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540" y="1095076"/>
            <a:ext cx="5169006" cy="3195385"/>
          </a:xfrm>
          <a:prstGeom prst="rect">
            <a:avLst/>
          </a:prstGeom>
        </p:spPr>
      </p:pic>
      <p:pic>
        <p:nvPicPr>
          <p:cNvPr id="4" name="Рисунок 3"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9704" y="3848943"/>
            <a:ext cx="10272296" cy="3009057"/>
          </a:xfrm>
          <a:prstGeom prst="rect">
            <a:avLst/>
          </a:prstGeom>
        </p:spPr>
      </p:pic>
      <p:sp>
        <p:nvSpPr>
          <p:cNvPr id="7" name="Прямоугольник 6"/>
          <p:cNvSpPr/>
          <p:nvPr/>
        </p:nvSpPr>
        <p:spPr>
          <a:xfrm>
            <a:off x="5538159" y="1615550"/>
            <a:ext cx="6096000" cy="1569660"/>
          </a:xfrm>
          <a:prstGeom prst="rect">
            <a:avLst/>
          </a:prstGeom>
        </p:spPr>
        <p:txBody>
          <a:bodyPr>
            <a:spAutoFit/>
          </a:bodyPr>
          <a:lstStyle/>
          <a:p>
            <a:r>
              <a:rPr lang="en-US" sz="3200" dirty="0" smtClean="0"/>
              <a:t>python </a:t>
            </a:r>
            <a:r>
              <a:rPr lang="en-US" sz="3200" dirty="0"/>
              <a:t>manage.py </a:t>
            </a:r>
            <a:r>
              <a:rPr lang="en-US" sz="3200" dirty="0" err="1" smtClean="0"/>
              <a:t>makemigrations</a:t>
            </a:r>
            <a:endParaRPr lang="ru-RU" sz="3200" dirty="0" smtClean="0"/>
          </a:p>
          <a:p>
            <a:endParaRPr lang="en-US" sz="3200" dirty="0"/>
          </a:p>
          <a:p>
            <a:r>
              <a:rPr lang="en-US" sz="3200" dirty="0" smtClean="0"/>
              <a:t>python </a:t>
            </a:r>
            <a:r>
              <a:rPr lang="en-US" sz="3200" dirty="0"/>
              <a:t>manage.py migrate</a:t>
            </a:r>
            <a:endParaRPr lang="ru-RU" sz="3200" dirty="0"/>
          </a:p>
        </p:txBody>
      </p:sp>
      <p:sp>
        <p:nvSpPr>
          <p:cNvPr id="8" name="Прямоугольник 7"/>
          <p:cNvSpPr/>
          <p:nvPr/>
        </p:nvSpPr>
        <p:spPr>
          <a:xfrm>
            <a:off x="10722414" y="478151"/>
            <a:ext cx="1303177" cy="584775"/>
          </a:xfrm>
          <a:prstGeom prst="rect">
            <a:avLst/>
          </a:prstGeom>
        </p:spPr>
        <p:txBody>
          <a:bodyPr wrap="none">
            <a:spAutoFit/>
          </a:bodyPr>
          <a:lstStyle/>
          <a:p>
            <a:r>
              <a:rPr lang="en-US" sz="3200" dirty="0"/>
              <a:t>urls.py</a:t>
            </a:r>
            <a:endParaRPr lang="ru-RU" sz="3200" dirty="0"/>
          </a:p>
        </p:txBody>
      </p:sp>
    </p:spTree>
    <p:extLst>
      <p:ext uri="{BB962C8B-B14F-4D97-AF65-F5344CB8AC3E}">
        <p14:creationId xmlns:p14="http://schemas.microsoft.com/office/powerpoint/2010/main" val="135862503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41540" y="155276"/>
            <a:ext cx="10593238" cy="939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smtClean="0"/>
              <a:t> </a:t>
            </a:r>
            <a:r>
              <a:rPr lang="en-US" dirty="0" smtClean="0"/>
              <a:t>Django</a:t>
            </a:r>
            <a:r>
              <a:rPr lang="ru-RU" dirty="0" smtClean="0"/>
              <a:t> </a:t>
            </a:r>
            <a:r>
              <a:rPr lang="ru-RU" dirty="0"/>
              <a:t>-  Определение </a:t>
            </a:r>
            <a:r>
              <a:rPr lang="ru-RU" dirty="0" smtClean="0"/>
              <a:t>модели</a:t>
            </a:r>
            <a:endParaRPr lang="ru-RU" dirty="0"/>
          </a:p>
        </p:txBody>
      </p:sp>
      <p:sp>
        <p:nvSpPr>
          <p:cNvPr id="4" name="Прямоугольник 3"/>
          <p:cNvSpPr/>
          <p:nvPr/>
        </p:nvSpPr>
        <p:spPr>
          <a:xfrm>
            <a:off x="10285543" y="479962"/>
            <a:ext cx="1909112" cy="584775"/>
          </a:xfrm>
          <a:prstGeom prst="rect">
            <a:avLst/>
          </a:prstGeom>
        </p:spPr>
        <p:txBody>
          <a:bodyPr wrap="none">
            <a:spAutoFit/>
          </a:bodyPr>
          <a:lstStyle/>
          <a:p>
            <a:r>
              <a:rPr lang="en-US" sz="3200" dirty="0"/>
              <a:t>models.py</a:t>
            </a:r>
            <a:endParaRPr lang="ru-RU" sz="3200" dirty="0"/>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540" y="1266039"/>
            <a:ext cx="4095998" cy="1524091"/>
          </a:xfrm>
          <a:prstGeom prst="rect">
            <a:avLst/>
          </a:prstGeom>
        </p:spPr>
      </p:pic>
      <p:pic>
        <p:nvPicPr>
          <p:cNvPr id="6" name="Рисунок 5"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06066"/>
            <a:ext cx="12192000" cy="4951934"/>
          </a:xfrm>
          <a:prstGeom prst="rect">
            <a:avLst/>
          </a:prstGeom>
        </p:spPr>
      </p:pic>
      <p:pic>
        <p:nvPicPr>
          <p:cNvPr id="7" name="Рисунок 6" descr="Вырезка экрана"/>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58098" y="5838093"/>
            <a:ext cx="3733903" cy="1019908"/>
          </a:xfrm>
          <a:prstGeom prst="rect">
            <a:avLst/>
          </a:prstGeom>
        </p:spPr>
      </p:pic>
    </p:spTree>
    <p:extLst>
      <p:ext uri="{BB962C8B-B14F-4D97-AF65-F5344CB8AC3E}">
        <p14:creationId xmlns:p14="http://schemas.microsoft.com/office/powerpoint/2010/main" val="6766551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Модель </a:t>
            </a:r>
            <a:r>
              <a:rPr lang="en-US" dirty="0" smtClean="0"/>
              <a:t>OSI</a:t>
            </a:r>
            <a:r>
              <a:rPr lang="ru-RU" dirty="0" smtClean="0"/>
              <a:t> </a:t>
            </a:r>
            <a:r>
              <a:rPr lang="ru-RU" dirty="0"/>
              <a:t>– </a:t>
            </a:r>
            <a:r>
              <a:rPr lang="ru-RU" dirty="0" smtClean="0"/>
              <a:t>уровень 5</a:t>
            </a:r>
            <a:endParaRPr lang="ru-RU" dirty="0"/>
          </a:p>
        </p:txBody>
      </p:sp>
      <p:sp>
        <p:nvSpPr>
          <p:cNvPr id="5" name="Content Placeholder 4"/>
          <p:cNvSpPr>
            <a:spLocks noGrp="1"/>
          </p:cNvSpPr>
          <p:nvPr>
            <p:ph idx="1"/>
          </p:nvPr>
        </p:nvSpPr>
        <p:spPr>
          <a:xfrm>
            <a:off x="1097280" y="4870938"/>
            <a:ext cx="10058400" cy="1301262"/>
          </a:xfrm>
        </p:spPr>
        <p:txBody>
          <a:bodyPr>
            <a:noAutofit/>
          </a:bodyPr>
          <a:lstStyle/>
          <a:p>
            <a:pPr marL="0" indent="0">
              <a:buNone/>
            </a:pPr>
            <a:r>
              <a:rPr lang="ru-RU" sz="2800" i="1" dirty="0"/>
              <a:t>Сеансовый </a:t>
            </a:r>
            <a:r>
              <a:rPr lang="ru-RU" sz="2800" i="1" dirty="0" smtClean="0"/>
              <a:t>уровень</a:t>
            </a:r>
            <a:r>
              <a:rPr lang="ru-RU" sz="2800" dirty="0" smtClean="0"/>
              <a:t> обеспечивает </a:t>
            </a:r>
            <a:r>
              <a:rPr lang="ru-RU" sz="2800" dirty="0"/>
              <a:t>установление соединений (</a:t>
            </a:r>
            <a:r>
              <a:rPr lang="ru-RU" sz="2800" i="1" dirty="0" smtClean="0"/>
              <a:t>сеансов</a:t>
            </a:r>
            <a:r>
              <a:rPr lang="ru-RU" sz="2800" dirty="0"/>
              <a:t>) между взаимодействующими системами (процессами) и управление </a:t>
            </a:r>
            <a:r>
              <a:rPr lang="ru-RU" sz="2800" dirty="0" smtClean="0"/>
              <a:t>сеансами </a:t>
            </a:r>
            <a:r>
              <a:rPr lang="ru-RU" sz="2800" b="1" dirty="0" smtClean="0"/>
              <a:t>(</a:t>
            </a:r>
            <a:r>
              <a:rPr lang="en-US" sz="2800" b="1" dirty="0" smtClean="0"/>
              <a:t>RPC</a:t>
            </a:r>
            <a:r>
              <a:rPr lang="ru-RU" sz="2800" b="1" dirty="0" smtClean="0"/>
              <a:t>)</a:t>
            </a:r>
            <a:endParaRPr lang="ru-RU" sz="2800" b="1" dirty="0"/>
          </a:p>
        </p:txBody>
      </p:sp>
      <p:graphicFrame>
        <p:nvGraphicFramePr>
          <p:cNvPr id="6" name="Object 5"/>
          <p:cNvGraphicFramePr>
            <a:graphicFrameLocks noChangeAspect="1"/>
          </p:cNvGraphicFramePr>
          <p:nvPr>
            <p:extLst>
              <p:ext uri="{D42A27DB-BD31-4B8C-83A1-F6EECF244321}">
                <p14:modId xmlns:p14="http://schemas.microsoft.com/office/powerpoint/2010/main" val="4124866137"/>
              </p:ext>
            </p:extLst>
          </p:nvPr>
        </p:nvGraphicFramePr>
        <p:xfrm>
          <a:off x="1097280" y="1863917"/>
          <a:ext cx="6842174" cy="3004793"/>
        </p:xfrm>
        <a:graphic>
          <a:graphicData uri="http://schemas.openxmlformats.org/presentationml/2006/ole">
            <mc:AlternateContent xmlns:mc="http://schemas.openxmlformats.org/markup-compatibility/2006">
              <mc:Choice xmlns:v="urn:schemas-microsoft-com:vml" Requires="v">
                <p:oleObj spid="_x0000_s8309" name="Document" r:id="rId5" imgW="6105772" imgH="2680610" progId="Word.Document.12">
                  <p:embed/>
                </p:oleObj>
              </mc:Choice>
              <mc:Fallback>
                <p:oleObj name="Document" r:id="rId5" imgW="6105772" imgH="2680610" progId="Word.Document.12">
                  <p:embed/>
                  <p:pic>
                    <p:nvPicPr>
                      <p:cNvPr id="0" name=""/>
                      <p:cNvPicPr/>
                      <p:nvPr/>
                    </p:nvPicPr>
                    <p:blipFill>
                      <a:blip r:embed="rId6"/>
                      <a:stretch>
                        <a:fillRect/>
                      </a:stretch>
                    </p:blipFill>
                    <p:spPr>
                      <a:xfrm>
                        <a:off x="1097280" y="1863917"/>
                        <a:ext cx="6842174" cy="3004793"/>
                      </a:xfrm>
                      <a:prstGeom prst="rect">
                        <a:avLst/>
                      </a:prstGeom>
                    </p:spPr>
                  </p:pic>
                </p:oleObj>
              </mc:Fallback>
            </mc:AlternateContent>
          </a:graphicData>
        </a:graphic>
      </p:graphicFrame>
    </p:spTree>
    <p:extLst>
      <p:ext uri="{BB962C8B-B14F-4D97-AF65-F5344CB8AC3E}">
        <p14:creationId xmlns:p14="http://schemas.microsoft.com/office/powerpoint/2010/main" val="633750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Модель </a:t>
            </a:r>
            <a:r>
              <a:rPr lang="en-US" dirty="0" smtClean="0"/>
              <a:t>OSI</a:t>
            </a:r>
            <a:r>
              <a:rPr lang="ru-RU" dirty="0" smtClean="0"/>
              <a:t> </a:t>
            </a:r>
            <a:r>
              <a:rPr lang="ru-RU" dirty="0"/>
              <a:t>– </a:t>
            </a:r>
            <a:r>
              <a:rPr lang="ru-RU" dirty="0" smtClean="0"/>
              <a:t>уровень 6</a:t>
            </a:r>
            <a:endParaRPr lang="ru-RU" dirty="0"/>
          </a:p>
        </p:txBody>
      </p:sp>
      <p:sp>
        <p:nvSpPr>
          <p:cNvPr id="5" name="Content Placeholder 4"/>
          <p:cNvSpPr>
            <a:spLocks noGrp="1"/>
          </p:cNvSpPr>
          <p:nvPr>
            <p:ph idx="1"/>
          </p:nvPr>
        </p:nvSpPr>
        <p:spPr>
          <a:xfrm>
            <a:off x="1097280" y="4870938"/>
            <a:ext cx="10058400" cy="1301262"/>
          </a:xfrm>
        </p:spPr>
        <p:txBody>
          <a:bodyPr>
            <a:noAutofit/>
          </a:bodyPr>
          <a:lstStyle/>
          <a:p>
            <a:pPr marL="0" indent="0">
              <a:buNone/>
            </a:pPr>
            <a:r>
              <a:rPr lang="ru-RU" sz="2800" i="1" dirty="0"/>
              <a:t>Уровень представления</a:t>
            </a:r>
            <a:r>
              <a:rPr lang="ru-RU" sz="2800" dirty="0"/>
              <a:t> </a:t>
            </a:r>
            <a:r>
              <a:rPr lang="ru-RU" sz="2800" dirty="0" smtClean="0"/>
              <a:t>служит </a:t>
            </a:r>
            <a:r>
              <a:rPr lang="ru-RU" sz="2800" dirty="0"/>
              <a:t>для преобразования форматов данных (например</a:t>
            </a:r>
            <a:r>
              <a:rPr lang="ru-RU" sz="2800" dirty="0" smtClean="0"/>
              <a:t>, </a:t>
            </a:r>
            <a:r>
              <a:rPr lang="ru-RU" sz="2800" dirty="0"/>
              <a:t>вид </a:t>
            </a:r>
            <a:r>
              <a:rPr lang="ru-RU" sz="2800" dirty="0" smtClean="0"/>
              <a:t>кодировки) </a:t>
            </a:r>
            <a:r>
              <a:rPr lang="ru-RU" sz="2800" dirty="0"/>
              <a:t>в соответствии с правилами </a:t>
            </a:r>
            <a:r>
              <a:rPr lang="ru-RU" sz="2800" dirty="0" smtClean="0"/>
              <a:t>ПО </a:t>
            </a:r>
            <a:r>
              <a:rPr lang="ru-RU" sz="2800" dirty="0"/>
              <a:t>следующего 7-го </a:t>
            </a:r>
            <a:r>
              <a:rPr lang="ru-RU" sz="2800" dirty="0" smtClean="0"/>
              <a:t>уровня </a:t>
            </a:r>
            <a:r>
              <a:rPr lang="ru-RU" sz="2800" b="1" dirty="0" smtClean="0"/>
              <a:t>(</a:t>
            </a:r>
            <a:r>
              <a:rPr lang="en-US" sz="2800" b="1" dirty="0"/>
              <a:t>ASCII, JPEG</a:t>
            </a:r>
            <a:r>
              <a:rPr lang="ru-RU" sz="2800" b="1" dirty="0" smtClean="0"/>
              <a:t>)</a:t>
            </a:r>
            <a:endParaRPr lang="ru-RU" sz="2800" b="1" dirty="0"/>
          </a:p>
        </p:txBody>
      </p:sp>
      <p:graphicFrame>
        <p:nvGraphicFramePr>
          <p:cNvPr id="6" name="Object 5"/>
          <p:cNvGraphicFramePr>
            <a:graphicFrameLocks noChangeAspect="1"/>
          </p:cNvGraphicFramePr>
          <p:nvPr>
            <p:extLst>
              <p:ext uri="{D42A27DB-BD31-4B8C-83A1-F6EECF244321}">
                <p14:modId xmlns:p14="http://schemas.microsoft.com/office/powerpoint/2010/main" val="4124866137"/>
              </p:ext>
            </p:extLst>
          </p:nvPr>
        </p:nvGraphicFramePr>
        <p:xfrm>
          <a:off x="1097280" y="1863917"/>
          <a:ext cx="6842174" cy="3004793"/>
        </p:xfrm>
        <a:graphic>
          <a:graphicData uri="http://schemas.openxmlformats.org/presentationml/2006/ole">
            <mc:AlternateContent xmlns:mc="http://schemas.openxmlformats.org/markup-compatibility/2006">
              <mc:Choice xmlns:v="urn:schemas-microsoft-com:vml" Requires="v">
                <p:oleObj spid="_x0000_s9331" name="Document" r:id="rId5" imgW="6105772" imgH="2680610" progId="Word.Document.12">
                  <p:embed/>
                </p:oleObj>
              </mc:Choice>
              <mc:Fallback>
                <p:oleObj name="Document" r:id="rId5" imgW="6105772" imgH="2680610" progId="Word.Document.12">
                  <p:embed/>
                  <p:pic>
                    <p:nvPicPr>
                      <p:cNvPr id="0" name=""/>
                      <p:cNvPicPr/>
                      <p:nvPr/>
                    </p:nvPicPr>
                    <p:blipFill>
                      <a:blip r:embed="rId6"/>
                      <a:stretch>
                        <a:fillRect/>
                      </a:stretch>
                    </p:blipFill>
                    <p:spPr>
                      <a:xfrm>
                        <a:off x="1097280" y="1863917"/>
                        <a:ext cx="6842174" cy="3004793"/>
                      </a:xfrm>
                      <a:prstGeom prst="rect">
                        <a:avLst/>
                      </a:prstGeom>
                    </p:spPr>
                  </p:pic>
                </p:oleObj>
              </mc:Fallback>
            </mc:AlternateContent>
          </a:graphicData>
        </a:graphic>
      </p:graphicFrame>
    </p:spTree>
    <p:extLst>
      <p:ext uri="{BB962C8B-B14F-4D97-AF65-F5344CB8AC3E}">
        <p14:creationId xmlns:p14="http://schemas.microsoft.com/office/powerpoint/2010/main" val="16182178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Модель </a:t>
            </a:r>
            <a:r>
              <a:rPr lang="en-US" dirty="0" smtClean="0"/>
              <a:t>OSI</a:t>
            </a:r>
            <a:r>
              <a:rPr lang="ru-RU" dirty="0" smtClean="0"/>
              <a:t> </a:t>
            </a:r>
            <a:r>
              <a:rPr lang="ru-RU" dirty="0"/>
              <a:t>– </a:t>
            </a:r>
            <a:r>
              <a:rPr lang="ru-RU" dirty="0" smtClean="0"/>
              <a:t>уровень 7</a:t>
            </a:r>
            <a:endParaRPr lang="ru-RU" dirty="0"/>
          </a:p>
        </p:txBody>
      </p:sp>
      <p:sp>
        <p:nvSpPr>
          <p:cNvPr id="5" name="Content Placeholder 4"/>
          <p:cNvSpPr>
            <a:spLocks noGrp="1"/>
          </p:cNvSpPr>
          <p:nvPr>
            <p:ph idx="1"/>
          </p:nvPr>
        </p:nvSpPr>
        <p:spPr>
          <a:xfrm>
            <a:off x="1097280" y="4870938"/>
            <a:ext cx="10058400" cy="1301262"/>
          </a:xfrm>
        </p:spPr>
        <p:txBody>
          <a:bodyPr>
            <a:noAutofit/>
          </a:bodyPr>
          <a:lstStyle/>
          <a:p>
            <a:pPr marL="0" indent="0">
              <a:buNone/>
            </a:pPr>
            <a:r>
              <a:rPr lang="ru-RU" sz="2800" i="1" dirty="0"/>
              <a:t>Прикладной уровень</a:t>
            </a:r>
            <a:r>
              <a:rPr lang="ru-RU" sz="2800" dirty="0"/>
              <a:t> </a:t>
            </a:r>
            <a:r>
              <a:rPr lang="ru-RU" sz="2800" dirty="0" smtClean="0"/>
              <a:t>– </a:t>
            </a:r>
            <a:r>
              <a:rPr lang="ru-RU" sz="2800" dirty="0"/>
              <a:t>конечные приложения, как чисто прикладные (программы пользователя), так и служебные (т</a:t>
            </a:r>
            <a:r>
              <a:rPr lang="ru-RU" sz="2800" dirty="0" smtClean="0"/>
              <a:t>. н</a:t>
            </a:r>
            <a:r>
              <a:rPr lang="ru-RU" sz="2800" dirty="0"/>
              <a:t>. </a:t>
            </a:r>
            <a:r>
              <a:rPr lang="ru-RU" sz="2800" i="1" dirty="0"/>
              <a:t>службы</a:t>
            </a:r>
            <a:r>
              <a:rPr lang="ru-RU" sz="2800" dirty="0"/>
              <a:t> или </a:t>
            </a:r>
            <a:r>
              <a:rPr lang="ru-RU" sz="2800" i="1" dirty="0"/>
              <a:t>сервисы</a:t>
            </a:r>
            <a:r>
              <a:rPr lang="ru-RU" sz="2800" dirty="0" smtClean="0"/>
              <a:t>) </a:t>
            </a:r>
            <a:r>
              <a:rPr lang="ru-RU" sz="2800" b="1" dirty="0" smtClean="0"/>
              <a:t>(</a:t>
            </a:r>
            <a:r>
              <a:rPr lang="en-US" sz="2800" b="1" dirty="0"/>
              <a:t>HTTP, FTP, SMTP</a:t>
            </a:r>
            <a:r>
              <a:rPr lang="ru-RU" sz="2800" b="1" dirty="0"/>
              <a:t>, </a:t>
            </a:r>
            <a:r>
              <a:rPr lang="en-US" sz="2800" b="1" dirty="0"/>
              <a:t>POP3</a:t>
            </a:r>
            <a:r>
              <a:rPr lang="ru-RU" sz="2800" b="1" dirty="0" smtClean="0"/>
              <a:t>)</a:t>
            </a:r>
            <a:endParaRPr lang="ru-RU" sz="2800" b="1" dirty="0"/>
          </a:p>
        </p:txBody>
      </p:sp>
      <p:graphicFrame>
        <p:nvGraphicFramePr>
          <p:cNvPr id="6" name="Object 5"/>
          <p:cNvGraphicFramePr>
            <a:graphicFrameLocks noChangeAspect="1"/>
          </p:cNvGraphicFramePr>
          <p:nvPr>
            <p:extLst>
              <p:ext uri="{D42A27DB-BD31-4B8C-83A1-F6EECF244321}">
                <p14:modId xmlns:p14="http://schemas.microsoft.com/office/powerpoint/2010/main" val="4124866137"/>
              </p:ext>
            </p:extLst>
          </p:nvPr>
        </p:nvGraphicFramePr>
        <p:xfrm>
          <a:off x="1097280" y="1863917"/>
          <a:ext cx="6842174" cy="3004793"/>
        </p:xfrm>
        <a:graphic>
          <a:graphicData uri="http://schemas.openxmlformats.org/presentationml/2006/ole">
            <mc:AlternateContent xmlns:mc="http://schemas.openxmlformats.org/markup-compatibility/2006">
              <mc:Choice xmlns:v="urn:schemas-microsoft-com:vml" Requires="v">
                <p:oleObj spid="_x0000_s10355" name="Document" r:id="rId5" imgW="6105772" imgH="2680610" progId="Word.Document.12">
                  <p:embed/>
                </p:oleObj>
              </mc:Choice>
              <mc:Fallback>
                <p:oleObj name="Document" r:id="rId5" imgW="6105772" imgH="2680610" progId="Word.Document.12">
                  <p:embed/>
                  <p:pic>
                    <p:nvPicPr>
                      <p:cNvPr id="0" name=""/>
                      <p:cNvPicPr/>
                      <p:nvPr/>
                    </p:nvPicPr>
                    <p:blipFill>
                      <a:blip r:embed="rId6"/>
                      <a:stretch>
                        <a:fillRect/>
                      </a:stretch>
                    </p:blipFill>
                    <p:spPr>
                      <a:xfrm>
                        <a:off x="1097280" y="1863917"/>
                        <a:ext cx="6842174" cy="3004793"/>
                      </a:xfrm>
                      <a:prstGeom prst="rect">
                        <a:avLst/>
                      </a:prstGeom>
                    </p:spPr>
                  </p:pic>
                </p:oleObj>
              </mc:Fallback>
            </mc:AlternateContent>
          </a:graphicData>
        </a:graphic>
      </p:graphicFrame>
    </p:spTree>
    <p:extLst>
      <p:ext uri="{BB962C8B-B14F-4D97-AF65-F5344CB8AC3E}">
        <p14:creationId xmlns:p14="http://schemas.microsoft.com/office/powerpoint/2010/main" val="42604366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Модель </a:t>
            </a:r>
            <a:r>
              <a:rPr lang="en-US" dirty="0"/>
              <a:t>OSI</a:t>
            </a:r>
            <a:endParaRPr lang="ru-RU" dirty="0"/>
          </a:p>
        </p:txBody>
      </p:sp>
      <p:sp>
        <p:nvSpPr>
          <p:cNvPr id="5" name="Content Placeholder 4"/>
          <p:cNvSpPr>
            <a:spLocks noGrp="1"/>
          </p:cNvSpPr>
          <p:nvPr>
            <p:ph idx="1"/>
          </p:nvPr>
        </p:nvSpPr>
        <p:spPr>
          <a:xfrm>
            <a:off x="1097279" y="4870938"/>
            <a:ext cx="10058401" cy="1301262"/>
          </a:xfrm>
        </p:spPr>
        <p:txBody>
          <a:bodyPr>
            <a:noAutofit/>
          </a:bodyPr>
          <a:lstStyle/>
          <a:p>
            <a:pPr marL="0" indent="0">
              <a:buNone/>
            </a:pPr>
            <a:r>
              <a:rPr lang="ru-RU" sz="2600" dirty="0" smtClean="0"/>
              <a:t>Уровни 1-4 это </a:t>
            </a:r>
            <a:r>
              <a:rPr lang="ru-RU" sz="2600" i="1" dirty="0" smtClean="0"/>
              <a:t>транспортная система</a:t>
            </a:r>
            <a:r>
              <a:rPr lang="ru-RU" sz="2600" dirty="0" smtClean="0"/>
              <a:t>. Для вышестоящих уровней транспортный </a:t>
            </a:r>
            <a:r>
              <a:rPr lang="ru-RU" sz="2600" dirty="0"/>
              <a:t>уровень создает </a:t>
            </a:r>
            <a:r>
              <a:rPr lang="ru-RU" sz="2600" dirty="0" smtClean="0"/>
              <a:t>так </a:t>
            </a:r>
            <a:r>
              <a:rPr lang="ru-RU" sz="2600" dirty="0"/>
              <a:t>называемые </a:t>
            </a:r>
            <a:r>
              <a:rPr lang="ru-RU" sz="2600" i="1" dirty="0" smtClean="0"/>
              <a:t>порты</a:t>
            </a:r>
            <a:r>
              <a:rPr lang="ru-RU" sz="2600" dirty="0" smtClean="0"/>
              <a:t> –</a:t>
            </a:r>
            <a:r>
              <a:rPr lang="en-US" sz="2600" dirty="0" smtClean="0"/>
              <a:t> </a:t>
            </a:r>
            <a:r>
              <a:rPr lang="ru-RU" sz="2600" dirty="0" smtClean="0"/>
              <a:t>точки </a:t>
            </a:r>
            <a:r>
              <a:rPr lang="ru-RU" sz="2600" dirty="0"/>
              <a:t>доступа к функциям транспортной системы.</a:t>
            </a:r>
          </a:p>
        </p:txBody>
      </p:sp>
      <p:graphicFrame>
        <p:nvGraphicFramePr>
          <p:cNvPr id="6" name="Object 5"/>
          <p:cNvGraphicFramePr>
            <a:graphicFrameLocks noChangeAspect="1"/>
          </p:cNvGraphicFramePr>
          <p:nvPr>
            <p:extLst>
              <p:ext uri="{D42A27DB-BD31-4B8C-83A1-F6EECF244321}">
                <p14:modId xmlns:p14="http://schemas.microsoft.com/office/powerpoint/2010/main" val="4124866137"/>
              </p:ext>
            </p:extLst>
          </p:nvPr>
        </p:nvGraphicFramePr>
        <p:xfrm>
          <a:off x="1097280" y="1863917"/>
          <a:ext cx="6842174" cy="3004793"/>
        </p:xfrm>
        <a:graphic>
          <a:graphicData uri="http://schemas.openxmlformats.org/presentationml/2006/ole">
            <mc:AlternateContent xmlns:mc="http://schemas.openxmlformats.org/markup-compatibility/2006">
              <mc:Choice xmlns:v="urn:schemas-microsoft-com:vml" Requires="v">
                <p:oleObj spid="_x0000_s11378" name="Document" r:id="rId5" imgW="6105772" imgH="2680610" progId="Word.Document.12">
                  <p:embed/>
                </p:oleObj>
              </mc:Choice>
              <mc:Fallback>
                <p:oleObj name="Document" r:id="rId5" imgW="6105772" imgH="2680610" progId="Word.Document.12">
                  <p:embed/>
                  <p:pic>
                    <p:nvPicPr>
                      <p:cNvPr id="0" name=""/>
                      <p:cNvPicPr/>
                      <p:nvPr/>
                    </p:nvPicPr>
                    <p:blipFill>
                      <a:blip r:embed="rId6"/>
                      <a:stretch>
                        <a:fillRect/>
                      </a:stretch>
                    </p:blipFill>
                    <p:spPr>
                      <a:xfrm>
                        <a:off x="1097280" y="1863917"/>
                        <a:ext cx="6842174" cy="3004793"/>
                      </a:xfrm>
                      <a:prstGeom prst="rect">
                        <a:avLst/>
                      </a:prstGeom>
                    </p:spPr>
                  </p:pic>
                </p:oleObj>
              </mc:Fallback>
            </mc:AlternateContent>
          </a:graphicData>
        </a:graphic>
      </p:graphicFrame>
    </p:spTree>
    <p:extLst>
      <p:ext uri="{BB962C8B-B14F-4D97-AF65-F5344CB8AC3E}">
        <p14:creationId xmlns:p14="http://schemas.microsoft.com/office/powerpoint/2010/main" val="26184185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Понятие  сетевого  протокола</a:t>
            </a:r>
            <a:endParaRPr lang="ru-RU" dirty="0"/>
          </a:p>
        </p:txBody>
      </p:sp>
      <p:sp>
        <p:nvSpPr>
          <p:cNvPr id="5" name="Content Placeholder 4"/>
          <p:cNvSpPr>
            <a:spLocks noGrp="1"/>
          </p:cNvSpPr>
          <p:nvPr>
            <p:ph idx="1"/>
          </p:nvPr>
        </p:nvSpPr>
        <p:spPr>
          <a:xfrm>
            <a:off x="1097280" y="1845734"/>
            <a:ext cx="10058400" cy="4326466"/>
          </a:xfrm>
        </p:spPr>
        <p:txBody>
          <a:bodyPr>
            <a:noAutofit/>
          </a:bodyPr>
          <a:lstStyle/>
          <a:p>
            <a:pPr marL="0" indent="0">
              <a:buNone/>
            </a:pPr>
            <a:r>
              <a:rPr lang="ru-RU" sz="3200" i="1" dirty="0" smtClean="0"/>
              <a:t>Сетевой протокол</a:t>
            </a:r>
            <a:r>
              <a:rPr lang="ru-RU" sz="3200" dirty="0" smtClean="0"/>
              <a:t> – набор </a:t>
            </a:r>
            <a:r>
              <a:rPr lang="ru-RU" sz="3200" dirty="0"/>
              <a:t>правил и </a:t>
            </a:r>
            <a:r>
              <a:rPr lang="ru-RU" sz="3200" dirty="0" smtClean="0"/>
              <a:t>действий для соединения </a:t>
            </a:r>
            <a:r>
              <a:rPr lang="ru-RU" sz="3200" dirty="0"/>
              <a:t>и </a:t>
            </a:r>
            <a:r>
              <a:rPr lang="ru-RU" sz="3200" dirty="0" smtClean="0"/>
              <a:t>обмена </a:t>
            </a:r>
            <a:r>
              <a:rPr lang="ru-RU" sz="3200" dirty="0"/>
              <a:t>данными между двумя и более включёнными в сеть устройствами</a:t>
            </a:r>
            <a:r>
              <a:rPr lang="ru-RU" sz="3200" dirty="0" smtClean="0"/>
              <a:t>.</a:t>
            </a:r>
          </a:p>
          <a:p>
            <a:pPr marL="0" indent="0">
              <a:buNone/>
            </a:pPr>
            <a:endParaRPr lang="ru-RU" sz="3200" dirty="0"/>
          </a:p>
          <a:p>
            <a:pPr marL="0" indent="0">
              <a:buNone/>
            </a:pPr>
            <a:r>
              <a:rPr lang="en-US" sz="3200" dirty="0" smtClean="0"/>
              <a:t>TCP, HTTP, POP3, FTP, IP – </a:t>
            </a:r>
            <a:r>
              <a:rPr lang="ru-RU" sz="3200" dirty="0" smtClean="0"/>
              <a:t>примеры сетевых протоколов.</a:t>
            </a:r>
          </a:p>
          <a:p>
            <a:pPr marL="0" indent="0">
              <a:buNone/>
            </a:pPr>
            <a:r>
              <a:rPr lang="en-US" sz="3200" dirty="0">
                <a:hlinkClick r:id="rId3"/>
              </a:rPr>
              <a:t>http://</a:t>
            </a:r>
            <a:r>
              <a:rPr lang="en-US" sz="3200" dirty="0" smtClean="0">
                <a:hlinkClick r:id="rId3"/>
              </a:rPr>
              <a:t>www.wikiwand.com/en/Lists_of_network_protocols</a:t>
            </a:r>
            <a:endParaRPr lang="ru-RU" sz="3200" dirty="0" smtClean="0"/>
          </a:p>
          <a:p>
            <a:pPr marL="0" indent="0">
              <a:buNone/>
            </a:pPr>
            <a:endParaRPr lang="ru-RU" sz="3200" dirty="0"/>
          </a:p>
        </p:txBody>
      </p:sp>
    </p:spTree>
    <p:extLst>
      <p:ext uri="{BB962C8B-B14F-4D97-AF65-F5344CB8AC3E}">
        <p14:creationId xmlns:p14="http://schemas.microsoft.com/office/powerpoint/2010/main" val="25444198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TCP/IP</a:t>
            </a:r>
            <a:endParaRPr lang="ru-RU" dirty="0"/>
          </a:p>
        </p:txBody>
      </p:sp>
      <p:sp>
        <p:nvSpPr>
          <p:cNvPr id="3" name="Объект 2"/>
          <p:cNvSpPr>
            <a:spLocks noGrp="1"/>
          </p:cNvSpPr>
          <p:nvPr>
            <p:ph idx="1"/>
          </p:nvPr>
        </p:nvSpPr>
        <p:spPr/>
        <p:txBody>
          <a:bodyPr>
            <a:noAutofit/>
          </a:bodyPr>
          <a:lstStyle/>
          <a:p>
            <a:r>
              <a:rPr lang="ru-RU" sz="2800" i="1" dirty="0"/>
              <a:t>Стек протоколов TCP/IP</a:t>
            </a:r>
            <a:r>
              <a:rPr lang="ru-RU" sz="2800" dirty="0"/>
              <a:t> </a:t>
            </a:r>
            <a:r>
              <a:rPr lang="en-US" sz="2800" dirty="0" smtClean="0"/>
              <a:t>– </a:t>
            </a:r>
            <a:r>
              <a:rPr lang="ru-RU" sz="2800" dirty="0" smtClean="0"/>
              <a:t>набор </a:t>
            </a:r>
            <a:r>
              <a:rPr lang="ru-RU" sz="2800" dirty="0"/>
              <a:t>сетевых протоколов передачи данных, используемых в сетях, включая сеть Интернет</a:t>
            </a:r>
            <a:r>
              <a:rPr lang="ru-RU" sz="2800" dirty="0" smtClean="0"/>
              <a:t>.</a:t>
            </a:r>
            <a:endParaRPr lang="en-US" sz="2800" dirty="0" smtClean="0"/>
          </a:p>
          <a:p>
            <a:endParaRPr lang="ru-RU" sz="2800" dirty="0" smtClean="0"/>
          </a:p>
          <a:p>
            <a:r>
              <a:rPr lang="ru-RU" sz="2800" dirty="0" smtClean="0"/>
              <a:t>Реализует модель </a:t>
            </a:r>
            <a:r>
              <a:rPr lang="en-US" sz="2800" dirty="0" smtClean="0"/>
              <a:t>OSI </a:t>
            </a:r>
            <a:r>
              <a:rPr lang="ru-RU" sz="2800" dirty="0" smtClean="0"/>
              <a:t>(</a:t>
            </a:r>
            <a:r>
              <a:rPr lang="ru-RU" sz="2800" b="1" dirty="0" smtClean="0"/>
              <a:t>не точно</a:t>
            </a:r>
            <a:r>
              <a:rPr lang="ru-RU" sz="2800" dirty="0" smtClean="0"/>
              <a:t>, ибо появился раньше её).</a:t>
            </a:r>
            <a:endParaRPr lang="en-US" sz="2800" dirty="0"/>
          </a:p>
          <a:p>
            <a:endParaRPr lang="ru-RU" sz="2800" dirty="0" smtClean="0"/>
          </a:p>
          <a:p>
            <a:r>
              <a:rPr lang="ru-RU" sz="2800" dirty="0" smtClean="0"/>
              <a:t>Реализован в большинстве операционных систем.</a:t>
            </a:r>
          </a:p>
        </p:txBody>
      </p:sp>
    </p:spTree>
    <p:extLst>
      <p:ext uri="{BB962C8B-B14F-4D97-AF65-F5344CB8AC3E}">
        <p14:creationId xmlns:p14="http://schemas.microsoft.com/office/powerpoint/2010/main" val="26182407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97280" y="36576"/>
            <a:ext cx="10058400" cy="914400"/>
          </a:xfrm>
        </p:spPr>
        <p:txBody>
          <a:bodyPr/>
          <a:lstStyle/>
          <a:p>
            <a:r>
              <a:rPr lang="ru-RU" dirty="0"/>
              <a:t>Уровни стека </a:t>
            </a:r>
            <a:r>
              <a:rPr lang="en-US" dirty="0" smtClean="0"/>
              <a:t>TCP/IP</a:t>
            </a:r>
            <a:endParaRPr lang="ru-RU" dirty="0"/>
          </a:p>
        </p:txBody>
      </p:sp>
      <p:pic>
        <p:nvPicPr>
          <p:cNvPr id="6" name="Рисунок 5" descr="http://asminog.h1.ru/articles/licbez/imgvt/img12.gif"/>
          <p:cNvPicPr/>
          <p:nvPr/>
        </p:nvPicPr>
        <p:blipFill>
          <a:blip r:embed="rId3">
            <a:extLst>
              <a:ext uri="{28A0092B-C50C-407E-A947-70E740481C1C}">
                <a14:useLocalDpi xmlns:a14="http://schemas.microsoft.com/office/drawing/2010/main" val="0"/>
              </a:ext>
            </a:extLst>
          </a:blip>
          <a:srcRect/>
          <a:stretch>
            <a:fillRect/>
          </a:stretch>
        </p:blipFill>
        <p:spPr bwMode="auto">
          <a:xfrm>
            <a:off x="1005840" y="1097280"/>
            <a:ext cx="9564624" cy="5614415"/>
          </a:xfrm>
          <a:prstGeom prst="rect">
            <a:avLst/>
          </a:prstGeom>
          <a:noFill/>
          <a:ln>
            <a:noFill/>
          </a:ln>
        </p:spPr>
      </p:pic>
    </p:spTree>
    <p:extLst>
      <p:ext uri="{BB962C8B-B14F-4D97-AF65-F5344CB8AC3E}">
        <p14:creationId xmlns:p14="http://schemas.microsoft.com/office/powerpoint/2010/main" val="22257548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Коммуникация в </a:t>
            </a:r>
            <a:r>
              <a:rPr lang="en-US" dirty="0" smtClean="0"/>
              <a:t>TCP/IP</a:t>
            </a:r>
            <a:endParaRPr lang="en-US" dirty="0"/>
          </a:p>
        </p:txBody>
      </p:sp>
      <p:sp>
        <p:nvSpPr>
          <p:cNvPr id="3" name="Content Placeholder 2"/>
          <p:cNvSpPr>
            <a:spLocks noGrp="1"/>
          </p:cNvSpPr>
          <p:nvPr>
            <p:ph idx="1"/>
          </p:nvPr>
        </p:nvSpPr>
        <p:spPr/>
        <p:txBody>
          <a:bodyPr>
            <a:noAutofit/>
          </a:bodyPr>
          <a:lstStyle/>
          <a:p>
            <a:r>
              <a:rPr lang="ru-RU" sz="3200" dirty="0" smtClean="0"/>
              <a:t>Сетевое взаимодействие подразумевает минимум двух участников: </a:t>
            </a:r>
            <a:r>
              <a:rPr lang="ru-RU" sz="3200" i="1" dirty="0" smtClean="0"/>
              <a:t>отправителя</a:t>
            </a:r>
            <a:r>
              <a:rPr lang="ru-RU" sz="3200" dirty="0" smtClean="0"/>
              <a:t> информации по сети и </a:t>
            </a:r>
            <a:r>
              <a:rPr lang="ru-RU" sz="3200" i="1" dirty="0" smtClean="0"/>
              <a:t>получателя</a:t>
            </a:r>
            <a:r>
              <a:rPr lang="ru-RU" sz="3200" dirty="0" smtClean="0"/>
              <a:t> этой информации (например, браузер и веб-сервер; почтовый клиент и почтовый сервер).</a:t>
            </a:r>
          </a:p>
          <a:p>
            <a:endParaRPr lang="ru-RU" sz="3200" dirty="0"/>
          </a:p>
          <a:p>
            <a:r>
              <a:rPr lang="ru-RU" sz="3200" dirty="0"/>
              <a:t>О чём надо </a:t>
            </a:r>
            <a:r>
              <a:rPr lang="ru-RU" sz="3200" dirty="0" smtClean="0"/>
              <a:t>бы задуматься</a:t>
            </a:r>
            <a:r>
              <a:rPr lang="ru-RU" sz="3200" dirty="0"/>
              <a:t>: как одна часть сетевой программы найдет свою вторую «половинку»?</a:t>
            </a:r>
          </a:p>
          <a:p>
            <a:endParaRPr lang="en-US" sz="3200" dirty="0"/>
          </a:p>
        </p:txBody>
      </p:sp>
    </p:spTree>
    <p:extLst>
      <p:ext uri="{BB962C8B-B14F-4D97-AF65-F5344CB8AC3E}">
        <p14:creationId xmlns:p14="http://schemas.microsoft.com/office/powerpoint/2010/main" val="25073339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22367" y="896354"/>
            <a:ext cx="7837714" cy="5460903"/>
          </a:xfrm>
        </p:spPr>
        <p:txBody>
          <a:bodyPr>
            <a:noAutofit/>
          </a:bodyPr>
          <a:lstStyle/>
          <a:p>
            <a:pPr marL="514350" indent="-514350">
              <a:buClr>
                <a:srgbClr val="FF0000"/>
              </a:buClr>
              <a:buFont typeface="+mj-lt"/>
              <a:buAutoNum type="arabicPeriod"/>
            </a:pPr>
            <a:r>
              <a:rPr lang="ru-RU" sz="3200" dirty="0">
                <a:solidFill>
                  <a:schemeClr val="tx1"/>
                </a:solidFill>
              </a:rPr>
              <a:t>Модель </a:t>
            </a:r>
            <a:r>
              <a:rPr lang="ru-RU" sz="3200" dirty="0" smtClean="0">
                <a:solidFill>
                  <a:schemeClr val="tx1"/>
                </a:solidFill>
              </a:rPr>
              <a:t>OSI</a:t>
            </a:r>
          </a:p>
          <a:p>
            <a:pPr marL="514350" indent="-514350">
              <a:buClr>
                <a:srgbClr val="FF0000"/>
              </a:buClr>
              <a:buFont typeface="+mj-lt"/>
              <a:buAutoNum type="arabicPeriod"/>
            </a:pPr>
            <a:r>
              <a:rPr lang="ru-RU" sz="3200" dirty="0">
                <a:solidFill>
                  <a:schemeClr val="tx1"/>
                </a:solidFill>
              </a:rPr>
              <a:t>Понятие сетевого </a:t>
            </a:r>
            <a:r>
              <a:rPr lang="ru-RU" sz="3200" dirty="0" smtClean="0">
                <a:solidFill>
                  <a:schemeClr val="tx1"/>
                </a:solidFill>
              </a:rPr>
              <a:t>протокола </a:t>
            </a:r>
            <a:endParaRPr lang="ru-RU" sz="3200" dirty="0">
              <a:solidFill>
                <a:schemeClr val="tx1"/>
              </a:solidFill>
            </a:endParaRPr>
          </a:p>
          <a:p>
            <a:pPr marL="514350" indent="-514350">
              <a:buClr>
                <a:srgbClr val="FF0000"/>
              </a:buClr>
              <a:buFont typeface="+mj-lt"/>
              <a:buAutoNum type="arabicPeriod"/>
            </a:pPr>
            <a:r>
              <a:rPr lang="ru-RU" sz="3200" dirty="0">
                <a:solidFill>
                  <a:schemeClr val="tx1"/>
                </a:solidFill>
              </a:rPr>
              <a:t>Стек протоколов </a:t>
            </a:r>
            <a:r>
              <a:rPr lang="ru-RU" sz="3200" dirty="0" smtClean="0">
                <a:solidFill>
                  <a:schemeClr val="tx1"/>
                </a:solidFill>
              </a:rPr>
              <a:t>TCP/IP</a:t>
            </a:r>
            <a:endParaRPr lang="en-US" sz="3200" dirty="0">
              <a:solidFill>
                <a:schemeClr val="tx1"/>
              </a:solidFill>
            </a:endParaRPr>
          </a:p>
          <a:p>
            <a:pPr marL="514350" indent="-514350">
              <a:buClr>
                <a:srgbClr val="FF0000"/>
              </a:buClr>
              <a:buFont typeface="+mj-lt"/>
              <a:buAutoNum type="arabicPeriod"/>
            </a:pPr>
            <a:r>
              <a:rPr lang="ru-RU" sz="3200" dirty="0">
                <a:solidFill>
                  <a:schemeClr val="tx1"/>
                </a:solidFill>
              </a:rPr>
              <a:t>Коммуникация в </a:t>
            </a:r>
            <a:r>
              <a:rPr lang="en-US" sz="3200" dirty="0">
                <a:solidFill>
                  <a:schemeClr val="tx1"/>
                </a:solidFill>
              </a:rPr>
              <a:t>TCP</a:t>
            </a:r>
            <a:r>
              <a:rPr lang="ru-RU" sz="3200" dirty="0">
                <a:solidFill>
                  <a:schemeClr val="tx1"/>
                </a:solidFill>
              </a:rPr>
              <a:t>/</a:t>
            </a:r>
            <a:r>
              <a:rPr lang="en-US" sz="3200" dirty="0">
                <a:solidFill>
                  <a:schemeClr val="tx1"/>
                </a:solidFill>
              </a:rPr>
              <a:t>IP</a:t>
            </a:r>
            <a:endParaRPr lang="ru-RU" sz="3200" dirty="0">
              <a:solidFill>
                <a:schemeClr val="tx1"/>
              </a:solidFill>
            </a:endParaRPr>
          </a:p>
          <a:p>
            <a:pPr marL="514350" indent="-514350">
              <a:buClr>
                <a:srgbClr val="FF0000"/>
              </a:buClr>
              <a:buFont typeface="+mj-lt"/>
              <a:buAutoNum type="arabicPeriod"/>
            </a:pPr>
            <a:r>
              <a:rPr lang="ru-RU" sz="3200" dirty="0" smtClean="0">
                <a:solidFill>
                  <a:schemeClr val="tx1"/>
                </a:solidFill>
              </a:rPr>
              <a:t>Протокол </a:t>
            </a:r>
            <a:r>
              <a:rPr lang="en-US" sz="3200" dirty="0" smtClean="0">
                <a:solidFill>
                  <a:schemeClr val="tx1"/>
                </a:solidFill>
              </a:rPr>
              <a:t>IP</a:t>
            </a:r>
          </a:p>
          <a:p>
            <a:pPr marL="514350" indent="-514350">
              <a:buClr>
                <a:srgbClr val="FF0000"/>
              </a:buClr>
              <a:buFont typeface="+mj-lt"/>
              <a:buAutoNum type="arabicPeriod"/>
            </a:pPr>
            <a:r>
              <a:rPr lang="ru-RU" sz="3200" dirty="0">
                <a:solidFill>
                  <a:schemeClr val="tx1"/>
                </a:solidFill>
              </a:rPr>
              <a:t>Протоколы UDP и </a:t>
            </a:r>
            <a:r>
              <a:rPr lang="ru-RU" sz="3200" dirty="0" smtClean="0">
                <a:solidFill>
                  <a:schemeClr val="tx1"/>
                </a:solidFill>
              </a:rPr>
              <a:t>TCP</a:t>
            </a:r>
            <a:endParaRPr lang="en-US" sz="3200" dirty="0" smtClean="0">
              <a:solidFill>
                <a:schemeClr val="tx1"/>
              </a:solidFill>
            </a:endParaRPr>
          </a:p>
          <a:p>
            <a:pPr marL="514350" indent="-514350">
              <a:buClr>
                <a:srgbClr val="FF0000"/>
              </a:buClr>
              <a:buFont typeface="+mj-lt"/>
              <a:buAutoNum type="arabicPeriod"/>
            </a:pPr>
            <a:r>
              <a:rPr lang="ru-RU" sz="3200" dirty="0" smtClean="0">
                <a:solidFill>
                  <a:schemeClr val="tx1"/>
                </a:solidFill>
              </a:rPr>
              <a:t>URI</a:t>
            </a:r>
            <a:r>
              <a:rPr lang="en-US" sz="3200" dirty="0" smtClean="0">
                <a:solidFill>
                  <a:schemeClr val="tx1"/>
                </a:solidFill>
              </a:rPr>
              <a:t>,</a:t>
            </a:r>
            <a:r>
              <a:rPr lang="ru-RU" sz="3200" dirty="0" smtClean="0">
                <a:solidFill>
                  <a:schemeClr val="tx1"/>
                </a:solidFill>
              </a:rPr>
              <a:t> URL</a:t>
            </a:r>
            <a:r>
              <a:rPr lang="en-US" sz="3200" dirty="0" smtClean="0">
                <a:solidFill>
                  <a:schemeClr val="tx1"/>
                </a:solidFill>
              </a:rPr>
              <a:t>, </a:t>
            </a:r>
            <a:r>
              <a:rPr lang="ru-RU" sz="3200" dirty="0" smtClean="0">
                <a:solidFill>
                  <a:schemeClr val="tx1"/>
                </a:solidFill>
              </a:rPr>
              <a:t>URN</a:t>
            </a:r>
            <a:r>
              <a:rPr lang="en-US" sz="3200" dirty="0" smtClean="0">
                <a:solidFill>
                  <a:schemeClr val="tx1"/>
                </a:solidFill>
              </a:rPr>
              <a:t>, </a:t>
            </a:r>
            <a:r>
              <a:rPr lang="ru-RU" sz="3200" dirty="0"/>
              <a:t>DNS</a:t>
            </a:r>
            <a:endParaRPr lang="en-US" sz="3200" dirty="0" smtClean="0">
              <a:solidFill>
                <a:schemeClr val="tx1"/>
              </a:solidFill>
            </a:endParaRPr>
          </a:p>
          <a:p>
            <a:pPr marL="514350" indent="-514350">
              <a:buClr>
                <a:srgbClr val="FF0000"/>
              </a:buClr>
              <a:buFont typeface="+mj-lt"/>
              <a:buAutoNum type="arabicPeriod"/>
            </a:pPr>
            <a:r>
              <a:rPr lang="ru-RU" sz="3200" dirty="0">
                <a:solidFill>
                  <a:schemeClr val="tx1"/>
                </a:solidFill>
              </a:rPr>
              <a:t>Протокол </a:t>
            </a:r>
            <a:r>
              <a:rPr lang="ru-RU" sz="3200" dirty="0" smtClean="0">
                <a:solidFill>
                  <a:schemeClr val="tx1"/>
                </a:solidFill>
              </a:rPr>
              <a:t>HTTP</a:t>
            </a:r>
            <a:r>
              <a:rPr lang="en-US" sz="3200" dirty="0" smtClean="0">
                <a:solidFill>
                  <a:schemeClr val="tx1"/>
                </a:solidFill>
              </a:rPr>
              <a:t>, </a:t>
            </a:r>
            <a:r>
              <a:rPr lang="ru-RU" sz="3200" dirty="0" smtClean="0">
                <a:solidFill>
                  <a:schemeClr val="tx1"/>
                </a:solidFill>
              </a:rPr>
              <a:t>HTTP</a:t>
            </a:r>
            <a:r>
              <a:rPr lang="en-US" sz="3200" dirty="0" smtClean="0">
                <a:solidFill>
                  <a:schemeClr val="tx1"/>
                </a:solidFill>
              </a:rPr>
              <a:t>S</a:t>
            </a:r>
            <a:endParaRPr lang="en-US" sz="3200" dirty="0">
              <a:solidFill>
                <a:schemeClr val="tx1"/>
              </a:solidFill>
            </a:endParaRPr>
          </a:p>
          <a:p>
            <a:pPr marL="514350" indent="-514350">
              <a:buClr>
                <a:srgbClr val="FF0000"/>
              </a:buClr>
              <a:buFont typeface="+mj-lt"/>
              <a:buAutoNum type="arabicPeriod"/>
            </a:pPr>
            <a:r>
              <a:rPr lang="ru-RU" sz="3200" dirty="0" err="1" smtClean="0">
                <a:solidFill>
                  <a:schemeClr val="tx1"/>
                </a:solidFill>
              </a:rPr>
              <a:t>Django</a:t>
            </a:r>
            <a:endParaRPr lang="en-US" sz="3200" dirty="0">
              <a:solidFill>
                <a:schemeClr val="tx1"/>
              </a:solidFill>
            </a:endParaRPr>
          </a:p>
        </p:txBody>
      </p:sp>
      <p:sp>
        <p:nvSpPr>
          <p:cNvPr id="4" name="Title 1"/>
          <p:cNvSpPr txBox="1">
            <a:spLocks/>
          </p:cNvSpPr>
          <p:nvPr/>
        </p:nvSpPr>
        <p:spPr>
          <a:xfrm>
            <a:off x="422367" y="43543"/>
            <a:ext cx="10058400" cy="85281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smtClean="0"/>
              <a:t>Сетевое и веб-программирование</a:t>
            </a:r>
            <a:endParaRPr lang="ru-RU" dirty="0"/>
          </a:p>
        </p:txBody>
      </p:sp>
    </p:spTree>
    <p:extLst>
      <p:ext uri="{BB962C8B-B14F-4D97-AF65-F5344CB8AC3E}">
        <p14:creationId xmlns:p14="http://schemas.microsoft.com/office/powerpoint/2010/main" val="2129901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Коммуникация </a:t>
            </a:r>
            <a:r>
              <a:rPr lang="ru-RU" dirty="0"/>
              <a:t>в </a:t>
            </a:r>
            <a:r>
              <a:rPr lang="en-US" dirty="0"/>
              <a:t>TCP/IP</a:t>
            </a:r>
          </a:p>
        </p:txBody>
      </p:sp>
      <p:sp>
        <p:nvSpPr>
          <p:cNvPr id="3" name="Content Placeholder 2"/>
          <p:cNvSpPr>
            <a:spLocks noGrp="1"/>
          </p:cNvSpPr>
          <p:nvPr>
            <p:ph idx="1"/>
          </p:nvPr>
        </p:nvSpPr>
        <p:spPr/>
        <p:txBody>
          <a:bodyPr>
            <a:noAutofit/>
          </a:bodyPr>
          <a:lstStyle/>
          <a:p>
            <a:r>
              <a:rPr lang="ru-RU" sz="3200" dirty="0"/>
              <a:t>Хорошая новость: протоколы транспортной системы обычно реализованы на уровне </a:t>
            </a:r>
            <a:r>
              <a:rPr lang="en-US" sz="3200" dirty="0"/>
              <a:t>OC. </a:t>
            </a:r>
            <a:r>
              <a:rPr lang="ru-RU" sz="3200" dirty="0"/>
              <a:t>Их функции доступны через соответствующее </a:t>
            </a:r>
            <a:r>
              <a:rPr lang="en-US" sz="3200" dirty="0"/>
              <a:t>API</a:t>
            </a:r>
            <a:r>
              <a:rPr lang="en-US" sz="3200" dirty="0" smtClean="0"/>
              <a:t>.</a:t>
            </a:r>
            <a:endParaRPr lang="ru-RU" sz="3200" dirty="0" smtClean="0"/>
          </a:p>
          <a:p>
            <a:endParaRPr lang="ru-RU" sz="3200" dirty="0" smtClean="0"/>
          </a:p>
          <a:p>
            <a:endParaRPr lang="ru-RU" sz="3200" dirty="0"/>
          </a:p>
          <a:p>
            <a:r>
              <a:rPr lang="ru-RU" sz="3200" dirty="0" smtClean="0"/>
              <a:t>(Для того, кто пишет драйверы сетевого оборудования или саму операционную систему, не всё так хорошо )</a:t>
            </a:r>
            <a:endParaRPr lang="en-US" sz="3200" dirty="0"/>
          </a:p>
          <a:p>
            <a:endParaRPr lang="ru-RU" sz="3200" dirty="0" smtClean="0"/>
          </a:p>
        </p:txBody>
      </p:sp>
    </p:spTree>
    <p:extLst>
      <p:ext uri="{BB962C8B-B14F-4D97-AF65-F5344CB8AC3E}">
        <p14:creationId xmlns:p14="http://schemas.microsoft.com/office/powerpoint/2010/main" val="1148972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192" y="201168"/>
            <a:ext cx="11448288" cy="877824"/>
          </a:xfrm>
        </p:spPr>
        <p:txBody>
          <a:bodyPr>
            <a:normAutofit/>
          </a:bodyPr>
          <a:lstStyle/>
          <a:p>
            <a:r>
              <a:rPr lang="ru-RU" dirty="0" smtClean="0"/>
              <a:t>Передача </a:t>
            </a:r>
            <a:r>
              <a:rPr lang="ru-RU" dirty="0"/>
              <a:t>информации по протоколу TCP/IP</a:t>
            </a:r>
            <a:endParaRPr lang="en-US" dirty="0"/>
          </a:p>
        </p:txBody>
      </p:sp>
      <p:pic>
        <p:nvPicPr>
          <p:cNvPr id="5" name="Рисунок 4" descr="http://ecocyb.narod.ru/410-417/inrs5_5.gif"/>
          <p:cNvPicPr/>
          <p:nvPr/>
        </p:nvPicPr>
        <p:blipFill>
          <a:blip r:embed="rId3">
            <a:extLst>
              <a:ext uri="{28A0092B-C50C-407E-A947-70E740481C1C}">
                <a14:useLocalDpi xmlns:a14="http://schemas.microsoft.com/office/drawing/2010/main" val="0"/>
              </a:ext>
            </a:extLst>
          </a:blip>
          <a:srcRect/>
          <a:stretch>
            <a:fillRect/>
          </a:stretch>
        </p:blipFill>
        <p:spPr bwMode="auto">
          <a:xfrm>
            <a:off x="731520" y="1335024"/>
            <a:ext cx="10625328" cy="5248656"/>
          </a:xfrm>
          <a:prstGeom prst="rect">
            <a:avLst/>
          </a:prstGeom>
          <a:noFill/>
          <a:ln>
            <a:noFill/>
          </a:ln>
        </p:spPr>
      </p:pic>
    </p:spTree>
    <p:extLst>
      <p:ext uri="{BB962C8B-B14F-4D97-AF65-F5344CB8AC3E}">
        <p14:creationId xmlns:p14="http://schemas.microsoft.com/office/powerpoint/2010/main" val="5162131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Идентификация </a:t>
            </a:r>
            <a:r>
              <a:rPr lang="ru-RU" dirty="0" smtClean="0"/>
              <a:t>участников</a:t>
            </a:r>
            <a:endParaRPr lang="en-US" dirty="0"/>
          </a:p>
        </p:txBody>
      </p:sp>
      <p:sp>
        <p:nvSpPr>
          <p:cNvPr id="3" name="Content Placeholder 2"/>
          <p:cNvSpPr>
            <a:spLocks noGrp="1"/>
          </p:cNvSpPr>
          <p:nvPr>
            <p:ph idx="1"/>
          </p:nvPr>
        </p:nvSpPr>
        <p:spPr/>
        <p:txBody>
          <a:bodyPr>
            <a:noAutofit/>
          </a:bodyPr>
          <a:lstStyle/>
          <a:p>
            <a:r>
              <a:rPr lang="ru-RU" sz="3200" dirty="0" smtClean="0"/>
              <a:t>Идентификатор участника сетевого взаимодействия состоит </a:t>
            </a:r>
            <a:r>
              <a:rPr lang="ru-RU" sz="3200" dirty="0"/>
              <a:t>из </a:t>
            </a:r>
            <a:r>
              <a:rPr lang="ru-RU" sz="3200" dirty="0" smtClean="0"/>
              <a:t>двух </a:t>
            </a:r>
            <a:r>
              <a:rPr lang="ru-RU" sz="3200" dirty="0"/>
              <a:t>частей</a:t>
            </a:r>
            <a:r>
              <a:rPr lang="ru-RU" sz="3200" dirty="0" smtClean="0"/>
              <a:t>:</a:t>
            </a:r>
          </a:p>
          <a:p>
            <a:endParaRPr lang="ru-RU" sz="3200" dirty="0"/>
          </a:p>
          <a:p>
            <a:r>
              <a:rPr lang="ru-RU" sz="3200" dirty="0" smtClean="0"/>
              <a:t>1. Идентификатора </a:t>
            </a:r>
            <a:r>
              <a:rPr lang="ru-RU" sz="3200" dirty="0"/>
              <a:t>(</a:t>
            </a:r>
            <a:r>
              <a:rPr lang="ru-RU" sz="3200" i="1" dirty="0"/>
              <a:t>адреса</a:t>
            </a:r>
            <a:r>
              <a:rPr lang="ru-RU" sz="3200" dirty="0"/>
              <a:t>) </a:t>
            </a:r>
            <a:r>
              <a:rPr lang="ru-RU" sz="3200" dirty="0" smtClean="0"/>
              <a:t>узла.</a:t>
            </a:r>
          </a:p>
          <a:p>
            <a:r>
              <a:rPr lang="ru-RU" sz="3200" dirty="0" smtClean="0"/>
              <a:t>2. Идентификатора </a:t>
            </a:r>
            <a:r>
              <a:rPr lang="ru-RU" sz="3200" dirty="0"/>
              <a:t>программы на этом </a:t>
            </a:r>
            <a:r>
              <a:rPr lang="ru-RU" sz="3200" dirty="0" smtClean="0"/>
              <a:t>узле. </a:t>
            </a:r>
            <a:endParaRPr lang="en-US" sz="3200" dirty="0"/>
          </a:p>
          <a:p>
            <a:endParaRPr lang="ru-RU" sz="3200" dirty="0" smtClean="0"/>
          </a:p>
        </p:txBody>
      </p:sp>
    </p:spTree>
    <p:extLst>
      <p:ext uri="{BB962C8B-B14F-4D97-AF65-F5344CB8AC3E}">
        <p14:creationId xmlns:p14="http://schemas.microsoft.com/office/powerpoint/2010/main" val="41666069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Адрес узла</a:t>
            </a:r>
            <a:endParaRPr lang="en-US" dirty="0"/>
          </a:p>
        </p:txBody>
      </p:sp>
      <p:sp>
        <p:nvSpPr>
          <p:cNvPr id="3" name="Content Placeholder 2"/>
          <p:cNvSpPr>
            <a:spLocks noGrp="1"/>
          </p:cNvSpPr>
          <p:nvPr>
            <p:ph idx="1"/>
          </p:nvPr>
        </p:nvSpPr>
        <p:spPr/>
        <p:txBody>
          <a:bodyPr>
            <a:noAutofit/>
          </a:bodyPr>
          <a:lstStyle/>
          <a:p>
            <a:r>
              <a:rPr lang="ru-RU" sz="3200" dirty="0" smtClean="0"/>
              <a:t>Протокол сетевого уровня (например, </a:t>
            </a:r>
            <a:r>
              <a:rPr lang="en-US" sz="3200" dirty="0" smtClean="0"/>
              <a:t>IP</a:t>
            </a:r>
            <a:r>
              <a:rPr lang="ru-RU" sz="3200" dirty="0" smtClean="0"/>
              <a:t>) использует </a:t>
            </a:r>
            <a:r>
              <a:rPr lang="ru-RU" sz="3200" i="1" dirty="0" smtClean="0"/>
              <a:t>логические адреса</a:t>
            </a:r>
            <a:r>
              <a:rPr lang="ru-RU" sz="3200" dirty="0" smtClean="0"/>
              <a:t> (сетевые адреса).</a:t>
            </a:r>
          </a:p>
          <a:p>
            <a:endParaRPr lang="ru-RU" sz="3200" dirty="0" smtClean="0"/>
          </a:p>
          <a:p>
            <a:endParaRPr lang="ru-RU" sz="3200" dirty="0" smtClean="0"/>
          </a:p>
          <a:p>
            <a:r>
              <a:rPr lang="ru-RU" sz="3200" dirty="0" smtClean="0"/>
              <a:t>На уровне оборудования используются </a:t>
            </a:r>
            <a:r>
              <a:rPr lang="ru-RU" sz="3200" i="1" dirty="0" smtClean="0"/>
              <a:t>физические адреса</a:t>
            </a:r>
            <a:r>
              <a:rPr lang="ru-RU" sz="3200" dirty="0" smtClean="0"/>
              <a:t> (</a:t>
            </a:r>
            <a:r>
              <a:rPr lang="en-US" sz="3200" dirty="0" smtClean="0"/>
              <a:t>MAC-</a:t>
            </a:r>
            <a:r>
              <a:rPr lang="ru-RU" sz="3200" dirty="0" smtClean="0"/>
              <a:t>адреса). Преобразование </a:t>
            </a:r>
            <a:r>
              <a:rPr lang="ru-RU" sz="3200" dirty="0"/>
              <a:t>физических адресов в логические и обратно называют </a:t>
            </a:r>
            <a:r>
              <a:rPr lang="ru-RU" sz="3200" i="1" dirty="0"/>
              <a:t>разрешением адресов</a:t>
            </a:r>
            <a:r>
              <a:rPr lang="ru-RU" sz="3200" dirty="0" smtClean="0"/>
              <a:t>. Оно прозрачно для прикладных программ.</a:t>
            </a:r>
            <a:endParaRPr lang="ru-RU" sz="3200" dirty="0"/>
          </a:p>
        </p:txBody>
      </p:sp>
    </p:spTree>
    <p:extLst>
      <p:ext uri="{BB962C8B-B14F-4D97-AF65-F5344CB8AC3E}">
        <p14:creationId xmlns:p14="http://schemas.microsoft.com/office/powerpoint/2010/main" val="4206443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Сетевые имена</a:t>
            </a:r>
            <a:endParaRPr lang="en-US" dirty="0"/>
          </a:p>
        </p:txBody>
      </p:sp>
      <p:sp>
        <p:nvSpPr>
          <p:cNvPr id="3" name="Content Placeholder 2"/>
          <p:cNvSpPr>
            <a:spLocks noGrp="1"/>
          </p:cNvSpPr>
          <p:nvPr>
            <p:ph idx="1"/>
          </p:nvPr>
        </p:nvSpPr>
        <p:spPr/>
        <p:txBody>
          <a:bodyPr>
            <a:noAutofit/>
          </a:bodyPr>
          <a:lstStyle/>
          <a:p>
            <a:r>
              <a:rPr lang="ru-RU" sz="3200" dirty="0"/>
              <a:t>Для удобства </a:t>
            </a:r>
            <a:r>
              <a:rPr lang="ru-RU" sz="3200" dirty="0" smtClean="0"/>
              <a:t>человека </a:t>
            </a:r>
            <a:r>
              <a:rPr lang="ru-RU" sz="3200" dirty="0"/>
              <a:t>и повышения гибкости системы узлы могут получать символические обозначения – </a:t>
            </a:r>
            <a:r>
              <a:rPr lang="ru-RU" sz="3200" i="1" dirty="0"/>
              <a:t>сетевые имена</a:t>
            </a:r>
            <a:r>
              <a:rPr lang="ru-RU" sz="3200" dirty="0" smtClean="0"/>
              <a:t>.</a:t>
            </a:r>
          </a:p>
          <a:p>
            <a:endParaRPr lang="ru-RU" sz="3200" dirty="0" smtClean="0"/>
          </a:p>
          <a:p>
            <a:endParaRPr lang="ru-RU" sz="3200" dirty="0"/>
          </a:p>
          <a:p>
            <a:r>
              <a:rPr lang="ru-RU" sz="3200" dirty="0" smtClean="0"/>
              <a:t>Преобразование </a:t>
            </a:r>
            <a:r>
              <a:rPr lang="ru-RU" sz="3200" dirty="0"/>
              <a:t>сетевых имен в адреса выполняется обычно специальными </a:t>
            </a:r>
            <a:r>
              <a:rPr lang="ru-RU" sz="3200" dirty="0" smtClean="0"/>
              <a:t>службами (DNS, NAT).</a:t>
            </a:r>
            <a:endParaRPr lang="ru-RU" sz="3200" dirty="0"/>
          </a:p>
        </p:txBody>
      </p:sp>
    </p:spTree>
    <p:extLst>
      <p:ext uri="{BB962C8B-B14F-4D97-AF65-F5344CB8AC3E}">
        <p14:creationId xmlns:p14="http://schemas.microsoft.com/office/powerpoint/2010/main" val="41537764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Идентификатор программы</a:t>
            </a:r>
            <a:endParaRPr lang="en-US" dirty="0"/>
          </a:p>
        </p:txBody>
      </p:sp>
      <p:sp>
        <p:nvSpPr>
          <p:cNvPr id="3" name="Content Placeholder 2"/>
          <p:cNvSpPr>
            <a:spLocks noGrp="1"/>
          </p:cNvSpPr>
          <p:nvPr>
            <p:ph idx="1"/>
          </p:nvPr>
        </p:nvSpPr>
        <p:spPr/>
        <p:txBody>
          <a:bodyPr>
            <a:noAutofit/>
          </a:bodyPr>
          <a:lstStyle/>
          <a:p>
            <a:r>
              <a:rPr lang="ru-RU" sz="3200" dirty="0"/>
              <a:t>В </a:t>
            </a:r>
            <a:r>
              <a:rPr lang="ru-RU" sz="3200" dirty="0" smtClean="0"/>
              <a:t>этом качестве принято </a:t>
            </a:r>
            <a:r>
              <a:rPr lang="ru-RU" sz="3200" dirty="0"/>
              <a:t>использовать </a:t>
            </a:r>
            <a:r>
              <a:rPr lang="ru-RU" sz="3200" b="1" dirty="0"/>
              <a:t>номер </a:t>
            </a:r>
            <a:r>
              <a:rPr lang="ru-RU" sz="3200" b="1" dirty="0" smtClean="0"/>
              <a:t>порта</a:t>
            </a:r>
            <a:r>
              <a:rPr lang="ru-RU" sz="3200" dirty="0" smtClean="0"/>
              <a:t>, </a:t>
            </a:r>
            <a:r>
              <a:rPr lang="ru-RU" sz="3200" dirty="0"/>
              <a:t>который предоставлен </a:t>
            </a:r>
            <a:r>
              <a:rPr lang="ru-RU" sz="3200" dirty="0" smtClean="0"/>
              <a:t>программе.</a:t>
            </a:r>
          </a:p>
          <a:p>
            <a:endParaRPr lang="ru-RU" sz="3200" dirty="0" smtClean="0"/>
          </a:p>
          <a:p>
            <a:endParaRPr lang="ru-RU" sz="3200" dirty="0" smtClean="0"/>
          </a:p>
          <a:p>
            <a:r>
              <a:rPr lang="ru-RU" sz="3200" dirty="0" smtClean="0"/>
              <a:t>Транспортные </a:t>
            </a:r>
            <a:r>
              <a:rPr lang="ru-RU" sz="3200" dirty="0"/>
              <a:t>протоколы создают порты независимо друг от друга, </a:t>
            </a:r>
            <a:r>
              <a:rPr lang="ru-RU" sz="3200" dirty="0" smtClean="0"/>
              <a:t>поэтому </a:t>
            </a:r>
            <a:r>
              <a:rPr lang="ru-RU" sz="3200" dirty="0"/>
              <a:t>необходим также и идентификатор транспортного протокола.</a:t>
            </a:r>
          </a:p>
          <a:p>
            <a:endParaRPr lang="ru-RU" sz="3200" dirty="0"/>
          </a:p>
        </p:txBody>
      </p:sp>
    </p:spTree>
    <p:extLst>
      <p:ext uri="{BB962C8B-B14F-4D97-AF65-F5344CB8AC3E}">
        <p14:creationId xmlns:p14="http://schemas.microsoft.com/office/powerpoint/2010/main" val="17120817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Идентификация </a:t>
            </a:r>
            <a:r>
              <a:rPr lang="ru-RU" dirty="0" smtClean="0"/>
              <a:t>участников – выводы</a:t>
            </a:r>
            <a:endParaRPr lang="en-US" dirty="0"/>
          </a:p>
        </p:txBody>
      </p:sp>
      <p:sp>
        <p:nvSpPr>
          <p:cNvPr id="3" name="Content Placeholder 2"/>
          <p:cNvSpPr>
            <a:spLocks noGrp="1"/>
          </p:cNvSpPr>
          <p:nvPr>
            <p:ph idx="1"/>
          </p:nvPr>
        </p:nvSpPr>
        <p:spPr/>
        <p:txBody>
          <a:bodyPr>
            <a:noAutofit/>
          </a:bodyPr>
          <a:lstStyle/>
          <a:p>
            <a:r>
              <a:rPr lang="ru-RU" sz="3200" dirty="0" smtClean="0"/>
              <a:t>Полный идентификатор </a:t>
            </a:r>
            <a:r>
              <a:rPr lang="ru-RU" sz="3200" dirty="0"/>
              <a:t>включает три звена: </a:t>
            </a:r>
            <a:endParaRPr lang="ru-RU" sz="3200" dirty="0" smtClean="0"/>
          </a:p>
          <a:p>
            <a:endParaRPr lang="ru-RU" sz="3200" dirty="0"/>
          </a:p>
          <a:p>
            <a:r>
              <a:rPr lang="ru-RU" sz="3200" b="1" dirty="0"/>
              <a:t>&lt;сетевой </a:t>
            </a:r>
            <a:r>
              <a:rPr lang="ru-RU" sz="3200" b="1" dirty="0" smtClean="0"/>
              <a:t>адрес&gt;:&lt;транспортный протокол</a:t>
            </a:r>
            <a:r>
              <a:rPr lang="ru-RU" sz="3200" b="1" dirty="0"/>
              <a:t>&gt;:&lt;порт</a:t>
            </a:r>
            <a:r>
              <a:rPr lang="ru-RU" sz="3200" b="1" dirty="0" smtClean="0"/>
              <a:t>&gt;</a:t>
            </a:r>
          </a:p>
          <a:p>
            <a:endParaRPr lang="ru-RU" sz="3200" b="1" dirty="0"/>
          </a:p>
          <a:p>
            <a:r>
              <a:rPr lang="ru-RU" sz="3200" dirty="0" smtClean="0"/>
              <a:t>Например: 192.168.0.99:</a:t>
            </a:r>
            <a:r>
              <a:rPr lang="en-US" sz="3200" dirty="0" smtClean="0"/>
              <a:t>TCP:8080</a:t>
            </a:r>
            <a:endParaRPr lang="ru-RU" sz="3200" dirty="0"/>
          </a:p>
        </p:txBody>
      </p:sp>
    </p:spTree>
    <p:extLst>
      <p:ext uri="{BB962C8B-B14F-4D97-AF65-F5344CB8AC3E}">
        <p14:creationId xmlns:p14="http://schemas.microsoft.com/office/powerpoint/2010/main" val="39851224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Идентификация </a:t>
            </a:r>
            <a:r>
              <a:rPr lang="ru-RU" dirty="0" smtClean="0"/>
              <a:t>участников – схема</a:t>
            </a:r>
            <a:endParaRPr lang="en-US" dirty="0"/>
          </a:p>
        </p:txBody>
      </p:sp>
      <p:pic>
        <p:nvPicPr>
          <p:cNvPr id="12291" name="Picture 3" descr="FIG_1_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995" y="1737360"/>
            <a:ext cx="5321105" cy="435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21523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Протокол </a:t>
            </a:r>
            <a:r>
              <a:rPr lang="en-US" dirty="0" smtClean="0"/>
              <a:t>IP</a:t>
            </a:r>
            <a:r>
              <a:rPr lang="ru-RU" dirty="0" smtClean="0"/>
              <a:t> (</a:t>
            </a:r>
            <a:r>
              <a:rPr lang="en-US" dirty="0" smtClean="0"/>
              <a:t>Internet Protocol)</a:t>
            </a:r>
            <a:endParaRPr lang="en-US" dirty="0"/>
          </a:p>
        </p:txBody>
      </p:sp>
      <p:sp>
        <p:nvSpPr>
          <p:cNvPr id="3" name="Content Placeholder 2"/>
          <p:cNvSpPr>
            <a:spLocks noGrp="1"/>
          </p:cNvSpPr>
          <p:nvPr>
            <p:ph sz="half" idx="1"/>
          </p:nvPr>
        </p:nvSpPr>
        <p:spPr>
          <a:xfrm>
            <a:off x="1097280" y="1845734"/>
            <a:ext cx="10058400" cy="4023359"/>
          </a:xfrm>
        </p:spPr>
        <p:txBody>
          <a:bodyPr>
            <a:normAutofit/>
          </a:bodyPr>
          <a:lstStyle/>
          <a:p>
            <a:r>
              <a:rPr lang="ru-RU" sz="3200" dirty="0"/>
              <a:t>Принадлежит стеку </a:t>
            </a:r>
            <a:r>
              <a:rPr lang="en-US" sz="3200" dirty="0" smtClean="0"/>
              <a:t>TCP/IP</a:t>
            </a:r>
            <a:r>
              <a:rPr lang="ru-RU" sz="3200" dirty="0" smtClean="0"/>
              <a:t> (</a:t>
            </a:r>
            <a:r>
              <a:rPr lang="ru-RU" sz="3200" i="1" dirty="0" smtClean="0"/>
              <a:t>сетевой уровень</a:t>
            </a:r>
            <a:r>
              <a:rPr lang="ru-RU" sz="3200" dirty="0" smtClean="0"/>
              <a:t>)</a:t>
            </a:r>
            <a:r>
              <a:rPr lang="en-US" sz="3200" dirty="0" smtClean="0"/>
              <a:t>.</a:t>
            </a:r>
            <a:endParaRPr lang="ru-RU" sz="3200" dirty="0" smtClean="0"/>
          </a:p>
          <a:p>
            <a:r>
              <a:rPr lang="ru-RU" sz="3200" dirty="0" smtClean="0"/>
              <a:t>Решает две задачи:</a:t>
            </a:r>
          </a:p>
          <a:p>
            <a:pPr lvl="1"/>
            <a:r>
              <a:rPr lang="ru-RU" sz="3000" dirty="0" smtClean="0"/>
              <a:t>1) </a:t>
            </a:r>
            <a:r>
              <a:rPr lang="ru-RU" sz="3000" i="1" dirty="0" smtClean="0"/>
              <a:t>адресация</a:t>
            </a:r>
            <a:r>
              <a:rPr lang="ru-RU" sz="3000" dirty="0" smtClean="0"/>
              <a:t> узлов сети</a:t>
            </a:r>
            <a:r>
              <a:rPr lang="en-US" sz="3000" dirty="0"/>
              <a:t>;</a:t>
            </a:r>
            <a:endParaRPr lang="ru-RU" sz="3000" dirty="0" smtClean="0"/>
          </a:p>
          <a:p>
            <a:pPr lvl="1"/>
            <a:r>
              <a:rPr lang="ru-RU" sz="3000" dirty="0" smtClean="0"/>
              <a:t>2) </a:t>
            </a:r>
            <a:r>
              <a:rPr lang="ru-RU" sz="3000" i="1" dirty="0" smtClean="0"/>
              <a:t>передача данных</a:t>
            </a:r>
            <a:r>
              <a:rPr lang="ru-RU" sz="3000" dirty="0" smtClean="0"/>
              <a:t> между адресованными узлами</a:t>
            </a:r>
            <a:r>
              <a:rPr lang="en-US" sz="3000" dirty="0" smtClean="0"/>
              <a:t>.</a:t>
            </a:r>
            <a:endParaRPr lang="ru-RU" sz="3000" dirty="0" smtClean="0"/>
          </a:p>
          <a:p>
            <a:r>
              <a:rPr lang="ru-RU" sz="3200" dirty="0" smtClean="0"/>
              <a:t>Система адресации позволила </a:t>
            </a:r>
            <a:r>
              <a:rPr lang="ru-RU" sz="3200" i="1" dirty="0" smtClean="0"/>
              <a:t>объединять</a:t>
            </a:r>
            <a:r>
              <a:rPr lang="ru-RU" sz="3200" dirty="0" smtClean="0"/>
              <a:t> сети</a:t>
            </a:r>
            <a:r>
              <a:rPr lang="en-US" sz="3200" dirty="0" smtClean="0"/>
              <a:t>.</a:t>
            </a:r>
            <a:endParaRPr lang="en-US" sz="3200" dirty="0"/>
          </a:p>
          <a:p>
            <a:r>
              <a:rPr lang="ru-RU" sz="3200" dirty="0" smtClean="0"/>
              <a:t>Сеть </a:t>
            </a:r>
            <a:r>
              <a:rPr lang="en-US" sz="3200" dirty="0" smtClean="0"/>
              <a:t>Internet </a:t>
            </a:r>
            <a:r>
              <a:rPr lang="ru-RU" sz="3200" dirty="0" smtClean="0"/>
              <a:t>построена на протоколе </a:t>
            </a:r>
            <a:r>
              <a:rPr lang="en-US" sz="3200" dirty="0" smtClean="0"/>
              <a:t>IP.</a:t>
            </a:r>
            <a:endParaRPr lang="ru-RU" sz="3200" dirty="0" smtClean="0"/>
          </a:p>
          <a:p>
            <a:r>
              <a:rPr lang="ru-RU" sz="3200" dirty="0" smtClean="0"/>
              <a:t>Протокол появился в 1981 году.</a:t>
            </a:r>
            <a:endParaRPr lang="en-US" sz="3200" dirty="0" smtClean="0"/>
          </a:p>
        </p:txBody>
      </p:sp>
    </p:spTree>
    <p:extLst>
      <p:ext uri="{BB962C8B-B14F-4D97-AF65-F5344CB8AC3E}">
        <p14:creationId xmlns:p14="http://schemas.microsoft.com/office/powerpoint/2010/main" val="10706283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Передача данных по протоколу </a:t>
            </a:r>
            <a:r>
              <a:rPr lang="en-US" dirty="0" smtClean="0"/>
              <a:t>IP</a:t>
            </a:r>
            <a:endParaRPr lang="ru-RU" dirty="0"/>
          </a:p>
        </p:txBody>
      </p:sp>
      <p:sp>
        <p:nvSpPr>
          <p:cNvPr id="5" name="Content Placeholder 4"/>
          <p:cNvSpPr>
            <a:spLocks noGrp="1"/>
          </p:cNvSpPr>
          <p:nvPr>
            <p:ph idx="1"/>
          </p:nvPr>
        </p:nvSpPr>
        <p:spPr>
          <a:xfrm>
            <a:off x="1097279" y="1845734"/>
            <a:ext cx="10411852" cy="4326466"/>
          </a:xfrm>
        </p:spPr>
        <p:txBody>
          <a:bodyPr>
            <a:noAutofit/>
          </a:bodyPr>
          <a:lstStyle/>
          <a:p>
            <a:r>
              <a:rPr lang="ru-RU" sz="3200" dirty="0"/>
              <a:t>Информация передаётся порциями </a:t>
            </a:r>
            <a:r>
              <a:rPr lang="ru-RU" sz="3200" dirty="0" smtClean="0"/>
              <a:t>(</a:t>
            </a:r>
            <a:r>
              <a:rPr lang="ru-RU" sz="3200" i="1" dirty="0" err="1" smtClean="0"/>
              <a:t>датаграмма</a:t>
            </a:r>
            <a:r>
              <a:rPr lang="ru-RU" sz="3200" dirty="0" smtClean="0"/>
              <a:t>, </a:t>
            </a:r>
            <a:r>
              <a:rPr lang="ru-RU" sz="3200" i="1" dirty="0" smtClean="0"/>
              <a:t>пакет</a:t>
            </a:r>
            <a:r>
              <a:rPr lang="ru-RU" sz="3200" dirty="0" smtClean="0"/>
              <a:t>).</a:t>
            </a:r>
            <a:endParaRPr lang="ru-RU" sz="3200" dirty="0"/>
          </a:p>
          <a:p>
            <a:endParaRPr lang="ru-RU" sz="3200" dirty="0" smtClean="0"/>
          </a:p>
          <a:p>
            <a:endParaRPr lang="ru-RU" sz="3200" dirty="0"/>
          </a:p>
          <a:p>
            <a:endParaRPr lang="ru-RU" sz="3200" dirty="0" smtClean="0"/>
          </a:p>
          <a:p>
            <a:endParaRPr lang="ru-RU" sz="3200" dirty="0"/>
          </a:p>
          <a:p>
            <a:endParaRPr lang="ru-RU" sz="3200" dirty="0" smtClean="0"/>
          </a:p>
          <a:p>
            <a:pPr>
              <a:spcBef>
                <a:spcPts val="2400"/>
              </a:spcBef>
            </a:pPr>
            <a:r>
              <a:rPr lang="ru-RU" sz="3200" dirty="0" smtClean="0"/>
              <a:t>Длина макс. </a:t>
            </a:r>
            <a:r>
              <a:rPr lang="en-US" sz="3200" dirty="0" smtClean="0"/>
              <a:t>65535 </a:t>
            </a:r>
            <a:r>
              <a:rPr lang="ru-RU" sz="3200" dirty="0" smtClean="0"/>
              <a:t>байт, но обычно короче.</a:t>
            </a:r>
            <a:endParaRPr lang="ru-RU" sz="3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79" y="2273910"/>
            <a:ext cx="5930389" cy="3379544"/>
          </a:xfrm>
          <a:prstGeom prst="rect">
            <a:avLst/>
          </a:prstGeom>
        </p:spPr>
      </p:pic>
    </p:spTree>
    <p:extLst>
      <p:ext uri="{BB962C8B-B14F-4D97-AF65-F5344CB8AC3E}">
        <p14:creationId xmlns:p14="http://schemas.microsoft.com/office/powerpoint/2010/main" val="17185721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Компьютерная сеть – определение</a:t>
            </a:r>
            <a:endParaRPr lang="ru-RU" dirty="0"/>
          </a:p>
        </p:txBody>
      </p:sp>
      <p:sp>
        <p:nvSpPr>
          <p:cNvPr id="5" name="Content Placeholder 4"/>
          <p:cNvSpPr>
            <a:spLocks noGrp="1"/>
          </p:cNvSpPr>
          <p:nvPr>
            <p:ph idx="1"/>
          </p:nvPr>
        </p:nvSpPr>
        <p:spPr>
          <a:xfrm>
            <a:off x="1097279" y="1845734"/>
            <a:ext cx="10183251" cy="4326466"/>
          </a:xfrm>
        </p:spPr>
        <p:txBody>
          <a:bodyPr>
            <a:noAutofit/>
          </a:bodyPr>
          <a:lstStyle/>
          <a:p>
            <a:pPr marL="0" indent="0">
              <a:buNone/>
            </a:pPr>
            <a:r>
              <a:rPr lang="ru-RU" sz="3200" i="1" dirty="0"/>
              <a:t>Коммуникационная сеть</a:t>
            </a:r>
            <a:r>
              <a:rPr lang="ru-RU" sz="3200" dirty="0"/>
              <a:t> </a:t>
            </a:r>
            <a:r>
              <a:rPr lang="ru-RU" sz="3200" dirty="0" smtClean="0"/>
              <a:t>– система </a:t>
            </a:r>
            <a:r>
              <a:rPr lang="ru-RU" sz="3200" dirty="0" smtClean="0">
                <a:solidFill>
                  <a:srgbClr val="7030A0"/>
                </a:solidFill>
              </a:rPr>
              <a:t>каналов </a:t>
            </a:r>
            <a:r>
              <a:rPr lang="ru-RU" sz="3200" dirty="0">
                <a:solidFill>
                  <a:srgbClr val="7030A0"/>
                </a:solidFill>
              </a:rPr>
              <a:t>связи</a:t>
            </a:r>
            <a:r>
              <a:rPr lang="ru-RU" sz="3200" dirty="0"/>
              <a:t> и </a:t>
            </a:r>
            <a:r>
              <a:rPr lang="ru-RU" sz="3200" dirty="0">
                <a:solidFill>
                  <a:srgbClr val="7030A0"/>
                </a:solidFill>
              </a:rPr>
              <a:t>коммутационного </a:t>
            </a:r>
            <a:r>
              <a:rPr lang="ru-RU" sz="3200" dirty="0" smtClean="0">
                <a:solidFill>
                  <a:srgbClr val="7030A0"/>
                </a:solidFill>
              </a:rPr>
              <a:t>оборудования</a:t>
            </a:r>
            <a:r>
              <a:rPr lang="ru-RU" sz="3200" dirty="0" smtClean="0"/>
              <a:t> для передача информации </a:t>
            </a:r>
            <a:r>
              <a:rPr lang="ru-RU" sz="3200" dirty="0"/>
              <a:t>с минимальным количеством ошибок и </a:t>
            </a:r>
            <a:r>
              <a:rPr lang="ru-RU" sz="3200" dirty="0" smtClean="0"/>
              <a:t>искажений (примеры: телефонная сеть, кабельное, сотовые сети).</a:t>
            </a:r>
          </a:p>
          <a:p>
            <a:pPr marL="0" indent="0">
              <a:buNone/>
            </a:pPr>
            <a:endParaRPr lang="ru-RU" sz="3200" dirty="0"/>
          </a:p>
          <a:p>
            <a:pPr marL="0" indent="0">
              <a:buNone/>
            </a:pPr>
            <a:r>
              <a:rPr lang="ru-RU" sz="3200" i="1" dirty="0" smtClean="0"/>
              <a:t>Компьютерная сеть</a:t>
            </a:r>
            <a:r>
              <a:rPr lang="ru-RU" sz="3200" dirty="0" smtClean="0"/>
              <a:t> – вид коммуникационной сети для обмена данными между вычислительными устройствами.</a:t>
            </a:r>
            <a:endParaRPr lang="ru-RU" sz="3200" dirty="0"/>
          </a:p>
        </p:txBody>
      </p:sp>
    </p:spTree>
    <p:extLst>
      <p:ext uri="{BB962C8B-B14F-4D97-AF65-F5344CB8AC3E}">
        <p14:creationId xmlns:p14="http://schemas.microsoft.com/office/powerpoint/2010/main" val="41373522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Адресация в </a:t>
            </a:r>
            <a:r>
              <a:rPr lang="en-US" dirty="0" smtClean="0"/>
              <a:t>IP-</a:t>
            </a:r>
            <a:r>
              <a:rPr lang="ru-RU" dirty="0" smtClean="0"/>
              <a:t>сетях</a:t>
            </a:r>
            <a:endParaRPr lang="ru-RU" dirty="0"/>
          </a:p>
        </p:txBody>
      </p:sp>
      <p:sp>
        <p:nvSpPr>
          <p:cNvPr id="5" name="Content Placeholder 4"/>
          <p:cNvSpPr>
            <a:spLocks noGrp="1"/>
          </p:cNvSpPr>
          <p:nvPr>
            <p:ph idx="1"/>
          </p:nvPr>
        </p:nvSpPr>
        <p:spPr>
          <a:xfrm>
            <a:off x="1097279" y="1845734"/>
            <a:ext cx="10183251" cy="4326466"/>
          </a:xfrm>
        </p:spPr>
        <p:txBody>
          <a:bodyPr>
            <a:noAutofit/>
          </a:bodyPr>
          <a:lstStyle/>
          <a:p>
            <a:r>
              <a:rPr lang="en-US" sz="3200" i="1" dirty="0" smtClean="0"/>
              <a:t>IP-</a:t>
            </a:r>
            <a:r>
              <a:rPr lang="ru-RU" sz="3200" i="1" dirty="0" smtClean="0"/>
              <a:t>сеть</a:t>
            </a:r>
            <a:r>
              <a:rPr lang="ru-RU" sz="3200" dirty="0" smtClean="0"/>
              <a:t> </a:t>
            </a:r>
            <a:r>
              <a:rPr lang="ru-RU" sz="3200" dirty="0"/>
              <a:t>– сеть, использующая протокол </a:t>
            </a:r>
            <a:r>
              <a:rPr lang="en-US" sz="3200" dirty="0"/>
              <a:t>IP</a:t>
            </a:r>
            <a:r>
              <a:rPr lang="ru-RU" sz="3200" dirty="0"/>
              <a:t> для работы.</a:t>
            </a:r>
          </a:p>
          <a:p>
            <a:r>
              <a:rPr lang="ru-RU" sz="3200" dirty="0" smtClean="0"/>
              <a:t>Каждому </a:t>
            </a:r>
            <a:r>
              <a:rPr lang="ru-RU" sz="3200" dirty="0"/>
              <a:t>узлу </a:t>
            </a:r>
            <a:r>
              <a:rPr lang="en-US" sz="3200" dirty="0"/>
              <a:t>IP-</a:t>
            </a:r>
            <a:r>
              <a:rPr lang="ru-RU" sz="3200" dirty="0"/>
              <a:t>сети назначается </a:t>
            </a:r>
            <a:r>
              <a:rPr lang="ru-RU" sz="3200" i="1" dirty="0"/>
              <a:t>сетевой адрес</a:t>
            </a:r>
            <a:r>
              <a:rPr lang="ru-RU" sz="3200" dirty="0" smtClean="0"/>
              <a:t> (</a:t>
            </a:r>
            <a:r>
              <a:rPr lang="en-US" sz="3200" i="1" dirty="0" smtClean="0"/>
              <a:t>IP-</a:t>
            </a:r>
            <a:r>
              <a:rPr lang="ru-RU" sz="3200" i="1" dirty="0" smtClean="0"/>
              <a:t>адрес</a:t>
            </a:r>
            <a:r>
              <a:rPr lang="ru-RU" sz="3200" dirty="0" smtClean="0"/>
              <a:t>, </a:t>
            </a:r>
            <a:r>
              <a:rPr lang="ru-RU" sz="3200" i="1" dirty="0" smtClean="0"/>
              <a:t>«</a:t>
            </a:r>
            <a:r>
              <a:rPr lang="ru-RU" sz="3200" i="1" dirty="0" err="1" smtClean="0"/>
              <a:t>айпишник</a:t>
            </a:r>
            <a:r>
              <a:rPr lang="ru-RU" sz="3200" i="1" dirty="0" smtClean="0"/>
              <a:t>»</a:t>
            </a:r>
            <a:r>
              <a:rPr lang="ru-RU" sz="3200" dirty="0" smtClean="0"/>
              <a:t>).</a:t>
            </a:r>
            <a:endParaRPr lang="ru-RU" sz="3200" dirty="0"/>
          </a:p>
          <a:p>
            <a:r>
              <a:rPr lang="ru-RU" sz="3200" dirty="0"/>
              <a:t>В протоколе </a:t>
            </a:r>
            <a:r>
              <a:rPr lang="en-US" sz="3200" dirty="0"/>
              <a:t>IP </a:t>
            </a:r>
            <a:r>
              <a:rPr lang="ru-RU" sz="3200" dirty="0"/>
              <a:t>версии 4 (</a:t>
            </a:r>
            <a:r>
              <a:rPr lang="en-US" sz="3200" dirty="0"/>
              <a:t>IPv4) </a:t>
            </a:r>
            <a:r>
              <a:rPr lang="ru-RU" sz="3200" dirty="0"/>
              <a:t>адреса 32-разрядные.</a:t>
            </a:r>
          </a:p>
          <a:p>
            <a:r>
              <a:rPr lang="ru-RU" sz="3200" dirty="0"/>
              <a:t>Принятая форма записи адреса: </a:t>
            </a:r>
            <a:r>
              <a:rPr lang="ru-RU" sz="3200" dirty="0" smtClean="0"/>
              <a:t>байты как десятичные числа, разделённые точками</a:t>
            </a:r>
            <a:r>
              <a:rPr lang="ru-RU" sz="3200" dirty="0"/>
              <a:t>, </a:t>
            </a:r>
            <a:r>
              <a:rPr lang="ru-RU" sz="3200" dirty="0" smtClean="0"/>
              <a:t>старший байт в начале:</a:t>
            </a:r>
          </a:p>
          <a:p>
            <a:pPr algn="ctr"/>
            <a:r>
              <a:rPr lang="ru-RU" sz="3200" b="1" dirty="0"/>
              <a:t>192.168.0.99</a:t>
            </a:r>
          </a:p>
          <a:p>
            <a:r>
              <a:rPr lang="ru-RU" sz="3200" dirty="0" smtClean="0"/>
              <a:t> </a:t>
            </a:r>
            <a:endParaRPr lang="ru-RU" sz="3200" dirty="0"/>
          </a:p>
        </p:txBody>
      </p:sp>
    </p:spTree>
    <p:extLst>
      <p:ext uri="{BB962C8B-B14F-4D97-AF65-F5344CB8AC3E}">
        <p14:creationId xmlns:p14="http://schemas.microsoft.com/office/powerpoint/2010/main" val="41295033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p:nvPr/>
        </p:nvPicPr>
        <p:blipFill rotWithShape="1">
          <a:blip r:embed="rId3" cstate="print"/>
          <a:srcRect l="53468" t="32419" r="13194" b="18748"/>
          <a:stretch/>
        </p:blipFill>
        <p:spPr bwMode="auto">
          <a:xfrm>
            <a:off x="1481328" y="0"/>
            <a:ext cx="8686800" cy="68580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324641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Специальные адреса</a:t>
            </a:r>
          </a:p>
        </p:txBody>
      </p:sp>
      <p:sp>
        <p:nvSpPr>
          <p:cNvPr id="5" name="Content Placeholder 4"/>
          <p:cNvSpPr>
            <a:spLocks noGrp="1"/>
          </p:cNvSpPr>
          <p:nvPr>
            <p:ph idx="1"/>
          </p:nvPr>
        </p:nvSpPr>
        <p:spPr>
          <a:xfrm>
            <a:off x="1097279" y="1845734"/>
            <a:ext cx="10183251" cy="4326466"/>
          </a:xfrm>
        </p:spPr>
        <p:txBody>
          <a:bodyPr>
            <a:noAutofit/>
          </a:bodyPr>
          <a:lstStyle/>
          <a:p>
            <a:pPr marL="0" indent="0">
              <a:buNone/>
            </a:pPr>
            <a:r>
              <a:rPr lang="ru-RU" sz="3200" dirty="0" smtClean="0"/>
              <a:t>0.0.0.0</a:t>
            </a:r>
            <a:r>
              <a:rPr lang="ru-RU" sz="3200" dirty="0"/>
              <a:t> </a:t>
            </a:r>
            <a:r>
              <a:rPr lang="ru-RU" sz="3200" dirty="0" smtClean="0"/>
              <a:t>– узел-источник </a:t>
            </a:r>
            <a:r>
              <a:rPr lang="ru-RU" sz="3200" dirty="0"/>
              <a:t>пакета </a:t>
            </a:r>
            <a:r>
              <a:rPr lang="ru-RU" sz="3200" dirty="0" smtClean="0"/>
              <a:t>данных или </a:t>
            </a:r>
            <a:r>
              <a:rPr lang="ru-RU" sz="3200" dirty="0"/>
              <a:t>узел с неопределенным </a:t>
            </a:r>
            <a:r>
              <a:rPr lang="ru-RU" sz="3200" dirty="0" smtClean="0"/>
              <a:t>адресом (например, для задач маршрутизации).</a:t>
            </a:r>
            <a:endParaRPr lang="en-US" sz="3200" dirty="0"/>
          </a:p>
          <a:p>
            <a:pPr marL="0" indent="0">
              <a:buNone/>
            </a:pPr>
            <a:endParaRPr lang="ru-RU" sz="3200" dirty="0" smtClean="0"/>
          </a:p>
        </p:txBody>
      </p:sp>
    </p:spTree>
    <p:extLst>
      <p:ext uri="{BB962C8B-B14F-4D97-AF65-F5344CB8AC3E}">
        <p14:creationId xmlns:p14="http://schemas.microsoft.com/office/powerpoint/2010/main" val="18726275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Специальные адреса</a:t>
            </a:r>
          </a:p>
        </p:txBody>
      </p:sp>
      <p:sp>
        <p:nvSpPr>
          <p:cNvPr id="5" name="Content Placeholder 4"/>
          <p:cNvSpPr>
            <a:spLocks noGrp="1"/>
          </p:cNvSpPr>
          <p:nvPr>
            <p:ph idx="1"/>
          </p:nvPr>
        </p:nvSpPr>
        <p:spPr>
          <a:xfrm>
            <a:off x="1097279" y="1845734"/>
            <a:ext cx="10183251" cy="4326466"/>
          </a:xfrm>
        </p:spPr>
        <p:txBody>
          <a:bodyPr>
            <a:noAutofit/>
          </a:bodyPr>
          <a:lstStyle/>
          <a:p>
            <a:pPr marL="0" indent="0">
              <a:buNone/>
            </a:pPr>
            <a:r>
              <a:rPr lang="ru-RU" sz="3200" dirty="0"/>
              <a:t>255.255.255.255 – </a:t>
            </a:r>
            <a:r>
              <a:rPr lang="ru-RU" sz="3200" i="1" dirty="0"/>
              <a:t>«все узлы»</a:t>
            </a:r>
            <a:r>
              <a:rPr lang="ru-RU" sz="3200" dirty="0"/>
              <a:t>, </a:t>
            </a:r>
            <a:r>
              <a:rPr lang="ru-RU" sz="3200" dirty="0" smtClean="0"/>
              <a:t>т. е. </a:t>
            </a:r>
            <a:r>
              <a:rPr lang="ru-RU" sz="3200" dirty="0"/>
              <a:t>любой узел </a:t>
            </a:r>
            <a:r>
              <a:rPr lang="ru-RU" sz="3200" dirty="0" smtClean="0"/>
              <a:t>сети.</a:t>
            </a:r>
          </a:p>
          <a:p>
            <a:pPr marL="0" indent="0">
              <a:buNone/>
            </a:pPr>
            <a:endParaRPr lang="ru-RU" sz="3200" dirty="0"/>
          </a:p>
          <a:p>
            <a:pPr marL="0" indent="0">
              <a:buNone/>
            </a:pPr>
            <a:r>
              <a:rPr lang="ru-RU" sz="3200" dirty="0" smtClean="0"/>
              <a:t>Это позволяет </a:t>
            </a:r>
            <a:r>
              <a:rPr lang="ru-RU" sz="3200" dirty="0"/>
              <a:t>организовать широковещательную (</a:t>
            </a:r>
            <a:r>
              <a:rPr lang="ru-RU" sz="3200" dirty="0" err="1"/>
              <a:t>broadcast</a:t>
            </a:r>
            <a:r>
              <a:rPr lang="ru-RU" sz="3200" dirty="0"/>
              <a:t>) </a:t>
            </a:r>
            <a:r>
              <a:rPr lang="ru-RU" sz="3200" dirty="0" smtClean="0"/>
              <a:t>рассылку (правда только в пределах локальной сети – не можем </a:t>
            </a:r>
            <a:r>
              <a:rPr lang="ru-RU" sz="3200" dirty="0" smtClean="0">
                <a:solidFill>
                  <a:srgbClr val="FF0000"/>
                </a:solidFill>
              </a:rPr>
              <a:t>засорять</a:t>
            </a:r>
            <a:r>
              <a:rPr lang="ru-RU" sz="3200" dirty="0" smtClean="0"/>
              <a:t> </a:t>
            </a:r>
            <a:r>
              <a:rPr lang="en-US" sz="3200" dirty="0" smtClean="0"/>
              <a:t>Internet!</a:t>
            </a:r>
            <a:r>
              <a:rPr lang="ru-RU" sz="3200" dirty="0" smtClean="0"/>
              <a:t>).</a:t>
            </a:r>
            <a:endParaRPr lang="ru-RU" sz="3200" dirty="0"/>
          </a:p>
          <a:p>
            <a:pPr marL="0" indent="0">
              <a:buNone/>
            </a:pPr>
            <a:endParaRPr lang="ru-RU" sz="3200" dirty="0" smtClean="0"/>
          </a:p>
        </p:txBody>
      </p:sp>
    </p:spTree>
    <p:extLst>
      <p:ext uri="{BB962C8B-B14F-4D97-AF65-F5344CB8AC3E}">
        <p14:creationId xmlns:p14="http://schemas.microsoft.com/office/powerpoint/2010/main" val="42683221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Специальные адреса</a:t>
            </a:r>
          </a:p>
        </p:txBody>
      </p:sp>
      <p:sp>
        <p:nvSpPr>
          <p:cNvPr id="5" name="Content Placeholder 4"/>
          <p:cNvSpPr>
            <a:spLocks noGrp="1"/>
          </p:cNvSpPr>
          <p:nvPr>
            <p:ph idx="1"/>
          </p:nvPr>
        </p:nvSpPr>
        <p:spPr>
          <a:xfrm>
            <a:off x="1097279" y="1845734"/>
            <a:ext cx="10183251" cy="4326466"/>
          </a:xfrm>
        </p:spPr>
        <p:txBody>
          <a:bodyPr>
            <a:noAutofit/>
          </a:bodyPr>
          <a:lstStyle/>
          <a:p>
            <a:pPr marL="0" indent="0">
              <a:buNone/>
            </a:pPr>
            <a:r>
              <a:rPr lang="ru-RU" sz="3200" dirty="0" smtClean="0"/>
              <a:t>127.x.x.x (семейство адресов) – </a:t>
            </a:r>
            <a:r>
              <a:rPr lang="ru-RU" sz="3200" i="1" dirty="0"/>
              <a:t>локальный </a:t>
            </a:r>
            <a:r>
              <a:rPr lang="ru-RU" sz="3200" i="1" dirty="0" smtClean="0"/>
              <a:t>адрес</a:t>
            </a:r>
            <a:r>
              <a:rPr lang="ru-RU" sz="3200" dirty="0" smtClean="0"/>
              <a:t>; это </a:t>
            </a:r>
            <a:r>
              <a:rPr lang="ru-RU" sz="3200" dirty="0"/>
              <a:t>тот узел, на котором выполняется </a:t>
            </a:r>
            <a:r>
              <a:rPr lang="ru-RU" sz="3200" dirty="0" smtClean="0"/>
              <a:t>программа.</a:t>
            </a:r>
          </a:p>
          <a:p>
            <a:pPr marL="0" indent="0">
              <a:buNone/>
            </a:pPr>
            <a:endParaRPr lang="ru-RU" sz="3200" dirty="0" smtClean="0"/>
          </a:p>
          <a:p>
            <a:pPr marL="0" indent="0">
              <a:buNone/>
            </a:pPr>
            <a:r>
              <a:rPr lang="ru-RU" sz="3200" dirty="0" smtClean="0"/>
              <a:t>Обычно </a:t>
            </a:r>
            <a:r>
              <a:rPr lang="ru-RU" sz="3200" dirty="0"/>
              <a:t>используется </a:t>
            </a:r>
            <a:r>
              <a:rPr lang="ru-RU" sz="3200" dirty="0" smtClean="0"/>
              <a:t>127.0.0.1, сетевое имя: </a:t>
            </a:r>
            <a:r>
              <a:rPr lang="ru-RU" sz="3200" b="1" dirty="0" err="1" smtClean="0"/>
              <a:t>localhost</a:t>
            </a:r>
            <a:endParaRPr lang="ru-RU" sz="3200" b="1" dirty="0" smtClean="0"/>
          </a:p>
        </p:txBody>
      </p:sp>
    </p:spTree>
    <p:extLst>
      <p:ext uri="{BB962C8B-B14F-4D97-AF65-F5344CB8AC3E}">
        <p14:creationId xmlns:p14="http://schemas.microsoft.com/office/powerpoint/2010/main" val="10259700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Специальные адреса</a:t>
            </a:r>
          </a:p>
        </p:txBody>
      </p:sp>
      <p:sp>
        <p:nvSpPr>
          <p:cNvPr id="5" name="Content Placeholder 4"/>
          <p:cNvSpPr>
            <a:spLocks noGrp="1"/>
          </p:cNvSpPr>
          <p:nvPr>
            <p:ph idx="1"/>
          </p:nvPr>
        </p:nvSpPr>
        <p:spPr>
          <a:xfrm>
            <a:off x="1097279" y="1845734"/>
            <a:ext cx="10183251" cy="4326466"/>
          </a:xfrm>
        </p:spPr>
        <p:txBody>
          <a:bodyPr>
            <a:noAutofit/>
          </a:bodyPr>
          <a:lstStyle/>
          <a:p>
            <a:pPr marL="0" indent="0">
              <a:buNone/>
            </a:pPr>
            <a:r>
              <a:rPr lang="ru-RU" sz="3200" dirty="0" smtClean="0"/>
              <a:t>10.x.x.x</a:t>
            </a:r>
            <a:r>
              <a:rPr lang="ru-RU" sz="3200" dirty="0"/>
              <a:t>, 172.16.x.x </a:t>
            </a:r>
            <a:r>
              <a:rPr lang="ru-RU" sz="3200" dirty="0" smtClean="0"/>
              <a:t>- 172.31.x.x, 192.168.x.x </a:t>
            </a:r>
            <a:r>
              <a:rPr lang="ru-RU" sz="3200" dirty="0"/>
              <a:t>– </a:t>
            </a:r>
            <a:r>
              <a:rPr lang="ru-RU" sz="3200" i="1" dirty="0"/>
              <a:t>«внутренние» </a:t>
            </a:r>
            <a:r>
              <a:rPr lang="ru-RU" sz="3200" i="1" dirty="0" smtClean="0"/>
              <a:t>адреса</a:t>
            </a:r>
            <a:r>
              <a:rPr lang="ru-RU" sz="3200" dirty="0" smtClean="0"/>
              <a:t>: пакеты данных, направленные </a:t>
            </a:r>
            <a:r>
              <a:rPr lang="ru-RU" sz="3200" dirty="0"/>
              <a:t>на эти адреса, действуют только в локальной сети, никогда не </a:t>
            </a:r>
            <a:r>
              <a:rPr lang="ru-RU" sz="3200" dirty="0" smtClean="0"/>
              <a:t>отсылаются </a:t>
            </a:r>
            <a:r>
              <a:rPr lang="ru-RU" sz="3200" dirty="0"/>
              <a:t>из </a:t>
            </a:r>
            <a:r>
              <a:rPr lang="ru-RU" sz="3200" dirty="0" smtClean="0"/>
              <a:t>неё </a:t>
            </a:r>
            <a:r>
              <a:rPr lang="ru-RU" sz="3200" dirty="0"/>
              <a:t>в глобальную и соответственно никогда из нее не приходят</a:t>
            </a:r>
            <a:r>
              <a:rPr lang="ru-RU" sz="3200" dirty="0" smtClean="0"/>
              <a:t>.</a:t>
            </a:r>
          </a:p>
          <a:p>
            <a:pPr marL="0" indent="0">
              <a:buNone/>
            </a:pPr>
            <a:endParaRPr lang="ru-RU" sz="3200" dirty="0" smtClean="0"/>
          </a:p>
          <a:p>
            <a:pPr marL="0" indent="0">
              <a:buNone/>
            </a:pPr>
            <a:r>
              <a:rPr lang="ru-RU" sz="3200" dirty="0" smtClean="0"/>
              <a:t>Уникальность </a:t>
            </a:r>
            <a:r>
              <a:rPr lang="ru-RU" sz="3200" dirty="0"/>
              <a:t>таких адресов необходимо поддерживать только в пределах локальной сети, но при этом, очевидно, </a:t>
            </a:r>
            <a:r>
              <a:rPr lang="ru-RU" sz="3200" b="1" dirty="0"/>
              <a:t>узел не может иметь </a:t>
            </a:r>
            <a:r>
              <a:rPr lang="ru-RU" sz="3200" b="1" dirty="0" smtClean="0"/>
              <a:t>прямого </a:t>
            </a:r>
            <a:r>
              <a:rPr lang="ru-RU" sz="3200" b="1" dirty="0"/>
              <a:t>выхода в глобальную </a:t>
            </a:r>
            <a:r>
              <a:rPr lang="ru-RU" sz="3200" b="1" dirty="0" smtClean="0"/>
              <a:t>сеть</a:t>
            </a:r>
            <a:r>
              <a:rPr lang="ru-RU" sz="3200" dirty="0" smtClean="0"/>
              <a:t>.</a:t>
            </a:r>
            <a:endParaRPr lang="ru-RU" sz="3200" dirty="0"/>
          </a:p>
          <a:p>
            <a:pPr marL="0" indent="0">
              <a:buNone/>
            </a:pPr>
            <a:endParaRPr lang="ru-RU" sz="3200" dirty="0" smtClean="0"/>
          </a:p>
        </p:txBody>
      </p:sp>
    </p:spTree>
    <p:extLst>
      <p:ext uri="{BB962C8B-B14F-4D97-AF65-F5344CB8AC3E}">
        <p14:creationId xmlns:p14="http://schemas.microsoft.com/office/powerpoint/2010/main" val="7242145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Протоколы </a:t>
            </a:r>
            <a:r>
              <a:rPr lang="en-US" dirty="0" smtClean="0"/>
              <a:t>UDP </a:t>
            </a:r>
            <a:r>
              <a:rPr lang="ru-RU" dirty="0" smtClean="0"/>
              <a:t>и </a:t>
            </a:r>
            <a:r>
              <a:rPr lang="en-US" dirty="0" smtClean="0"/>
              <a:t>TCP</a:t>
            </a:r>
            <a:endParaRPr lang="ru-RU" dirty="0"/>
          </a:p>
        </p:txBody>
      </p:sp>
      <p:sp>
        <p:nvSpPr>
          <p:cNvPr id="5" name="Content Placeholder 4"/>
          <p:cNvSpPr>
            <a:spLocks noGrp="1"/>
          </p:cNvSpPr>
          <p:nvPr>
            <p:ph idx="1"/>
          </p:nvPr>
        </p:nvSpPr>
        <p:spPr>
          <a:xfrm>
            <a:off x="1097279" y="1845734"/>
            <a:ext cx="10058401" cy="4326466"/>
          </a:xfrm>
        </p:spPr>
        <p:txBody>
          <a:bodyPr>
            <a:noAutofit/>
          </a:bodyPr>
          <a:lstStyle/>
          <a:p>
            <a:r>
              <a:rPr lang="en-US" sz="3200" dirty="0" smtClean="0"/>
              <a:t>UDP –</a:t>
            </a:r>
            <a:r>
              <a:rPr lang="ru-RU" sz="3200" dirty="0" smtClean="0"/>
              <a:t> </a:t>
            </a:r>
            <a:r>
              <a:rPr lang="ru-RU" sz="3200" dirty="0" err="1" smtClean="0"/>
              <a:t>User</a:t>
            </a:r>
            <a:r>
              <a:rPr lang="ru-RU" sz="3200" dirty="0" smtClean="0"/>
              <a:t> </a:t>
            </a:r>
            <a:r>
              <a:rPr lang="ru-RU" sz="3200" dirty="0" err="1"/>
              <a:t>Datagram</a:t>
            </a:r>
            <a:r>
              <a:rPr lang="ru-RU" sz="3200" dirty="0"/>
              <a:t> </a:t>
            </a:r>
            <a:r>
              <a:rPr lang="ru-RU" sz="3200" dirty="0" err="1"/>
              <a:t>Protocol</a:t>
            </a:r>
            <a:r>
              <a:rPr lang="ru-RU" sz="3200" dirty="0"/>
              <a:t> </a:t>
            </a:r>
            <a:r>
              <a:rPr lang="ru-RU" sz="3200" dirty="0" smtClean="0"/>
              <a:t>(протокол </a:t>
            </a:r>
            <a:r>
              <a:rPr lang="ru-RU" sz="3200" dirty="0"/>
              <a:t>пользовательских </a:t>
            </a:r>
            <a:r>
              <a:rPr lang="ru-RU" sz="3200" dirty="0" err="1"/>
              <a:t>датаграмм</a:t>
            </a:r>
            <a:r>
              <a:rPr lang="ru-RU" sz="3200" dirty="0" smtClean="0"/>
              <a:t>)</a:t>
            </a:r>
          </a:p>
          <a:p>
            <a:r>
              <a:rPr lang="en-US" sz="3200" dirty="0" smtClean="0"/>
              <a:t>TCP – </a:t>
            </a:r>
            <a:r>
              <a:rPr lang="ru-RU" sz="3200" dirty="0" err="1" smtClean="0"/>
              <a:t>Transmission</a:t>
            </a:r>
            <a:r>
              <a:rPr lang="ru-RU" sz="3200" dirty="0" smtClean="0"/>
              <a:t> </a:t>
            </a:r>
            <a:r>
              <a:rPr lang="ru-RU" sz="3200" dirty="0" err="1"/>
              <a:t>Control</a:t>
            </a:r>
            <a:r>
              <a:rPr lang="ru-RU" sz="3200" dirty="0"/>
              <a:t> </a:t>
            </a:r>
            <a:r>
              <a:rPr lang="ru-RU" sz="3200" dirty="0" err="1" smtClean="0"/>
              <a:t>Protocol</a:t>
            </a:r>
            <a:r>
              <a:rPr lang="en-US" sz="3200" dirty="0" smtClean="0"/>
              <a:t> (</a:t>
            </a:r>
            <a:r>
              <a:rPr lang="ru-RU" sz="3200" dirty="0" smtClean="0"/>
              <a:t>протокол </a:t>
            </a:r>
            <a:r>
              <a:rPr lang="ru-RU" sz="3200" dirty="0"/>
              <a:t>управления передачей</a:t>
            </a:r>
            <a:r>
              <a:rPr lang="ru-RU" sz="3200" dirty="0" smtClean="0"/>
              <a:t>)</a:t>
            </a:r>
            <a:r>
              <a:rPr lang="en-US" sz="3200" dirty="0" smtClean="0"/>
              <a:t> </a:t>
            </a:r>
          </a:p>
          <a:p>
            <a:endParaRPr lang="en-US" sz="3200" dirty="0"/>
          </a:p>
          <a:p>
            <a:r>
              <a:rPr lang="ru-RU" sz="3200" dirty="0"/>
              <a:t>Оба протокола – из стека </a:t>
            </a:r>
            <a:r>
              <a:rPr lang="en-US" sz="3200" dirty="0"/>
              <a:t>TCP/IP (</a:t>
            </a:r>
            <a:r>
              <a:rPr lang="ru-RU" sz="3200" i="1" dirty="0"/>
              <a:t>транспортный уровень</a:t>
            </a:r>
            <a:r>
              <a:rPr lang="en-US" sz="3200" dirty="0"/>
              <a:t>). </a:t>
            </a:r>
            <a:r>
              <a:rPr lang="ru-RU" sz="3200" dirty="0"/>
              <a:t>Решают </a:t>
            </a:r>
            <a:r>
              <a:rPr lang="ru-RU" sz="3200" dirty="0" smtClean="0"/>
              <a:t>задачи доставки </a:t>
            </a:r>
            <a:r>
              <a:rPr lang="ru-RU" sz="3200" dirty="0"/>
              <a:t>сообщений</a:t>
            </a:r>
            <a:r>
              <a:rPr lang="ru-RU" sz="3200" dirty="0" smtClean="0"/>
              <a:t>.</a:t>
            </a:r>
            <a:endParaRPr lang="en-US" sz="3200" dirty="0" smtClean="0"/>
          </a:p>
        </p:txBody>
      </p:sp>
    </p:spTree>
    <p:extLst>
      <p:ext uri="{BB962C8B-B14F-4D97-AF65-F5344CB8AC3E}">
        <p14:creationId xmlns:p14="http://schemas.microsoft.com/office/powerpoint/2010/main" val="729345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Протокол </a:t>
            </a:r>
            <a:r>
              <a:rPr lang="en-US" dirty="0" smtClean="0"/>
              <a:t>UDP</a:t>
            </a:r>
            <a:endParaRPr lang="ru-RU" dirty="0"/>
          </a:p>
        </p:txBody>
      </p:sp>
      <p:sp>
        <p:nvSpPr>
          <p:cNvPr id="5" name="Content Placeholder 4"/>
          <p:cNvSpPr>
            <a:spLocks noGrp="1"/>
          </p:cNvSpPr>
          <p:nvPr>
            <p:ph idx="1"/>
          </p:nvPr>
        </p:nvSpPr>
        <p:spPr>
          <a:xfrm>
            <a:off x="1097279" y="1845734"/>
            <a:ext cx="10058401" cy="4326466"/>
          </a:xfrm>
        </p:spPr>
        <p:txBody>
          <a:bodyPr>
            <a:noAutofit/>
          </a:bodyPr>
          <a:lstStyle/>
          <a:p>
            <a:r>
              <a:rPr lang="ru-RU" sz="3200" dirty="0" smtClean="0"/>
              <a:t>Простой транспортный протокол.</a:t>
            </a:r>
          </a:p>
          <a:p>
            <a:endParaRPr lang="ru-RU" sz="3200" dirty="0" smtClean="0"/>
          </a:p>
          <a:p>
            <a:r>
              <a:rPr lang="ru-RU" sz="3200" dirty="0" smtClean="0"/>
              <a:t>По сути, берёт порцию данных, снабжает её коротким служебным заголовком и передаёт всё это протоколу </a:t>
            </a:r>
            <a:r>
              <a:rPr lang="en-US" sz="3200" dirty="0" smtClean="0"/>
              <a:t>IP </a:t>
            </a:r>
            <a:r>
              <a:rPr lang="ru-RU" sz="3200" dirty="0" smtClean="0"/>
              <a:t>для дальнейшей передачи.</a:t>
            </a:r>
          </a:p>
          <a:p>
            <a:endParaRPr lang="ru-RU" sz="3200" dirty="0" smtClean="0"/>
          </a:p>
          <a:p>
            <a:r>
              <a:rPr lang="ru-RU" sz="3200" dirty="0" smtClean="0"/>
              <a:t>Факт получения или пропажи данных никак не отслеживается.</a:t>
            </a:r>
          </a:p>
          <a:p>
            <a:endParaRPr lang="ru-RU" sz="3200" dirty="0"/>
          </a:p>
          <a:p>
            <a:endParaRPr lang="en-US" sz="3200" dirty="0" smtClean="0"/>
          </a:p>
        </p:txBody>
      </p:sp>
    </p:spTree>
    <p:extLst>
      <p:ext uri="{BB962C8B-B14F-4D97-AF65-F5344CB8AC3E}">
        <p14:creationId xmlns:p14="http://schemas.microsoft.com/office/powerpoint/2010/main" val="21652745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Протокол </a:t>
            </a:r>
            <a:r>
              <a:rPr lang="en-US" dirty="0"/>
              <a:t>UDP</a:t>
            </a:r>
          </a:p>
        </p:txBody>
      </p:sp>
      <p:sp>
        <p:nvSpPr>
          <p:cNvPr id="3" name="Content Placeholder 2"/>
          <p:cNvSpPr>
            <a:spLocks noGrp="1"/>
          </p:cNvSpPr>
          <p:nvPr>
            <p:ph sz="half" idx="1"/>
          </p:nvPr>
        </p:nvSpPr>
        <p:spPr/>
        <p:txBody>
          <a:bodyPr/>
          <a:lstStyle/>
          <a:p>
            <a:r>
              <a:rPr lang="en-US" sz="2200" dirty="0" smtClean="0">
                <a:solidFill>
                  <a:srgbClr val="7030A0"/>
                </a:solidFill>
              </a:rPr>
              <a:t>+ </a:t>
            </a:r>
            <a:r>
              <a:rPr lang="ru-RU" sz="2200" dirty="0" smtClean="0">
                <a:solidFill>
                  <a:srgbClr val="7030A0"/>
                </a:solidFill>
              </a:rPr>
              <a:t>Быстрее передаёт данные, так как не выполняет процедуры установления соединения между узлами</a:t>
            </a:r>
          </a:p>
          <a:p>
            <a:r>
              <a:rPr lang="ru-RU" sz="2200" dirty="0" smtClean="0">
                <a:solidFill>
                  <a:srgbClr val="7030A0"/>
                </a:solidFill>
              </a:rPr>
              <a:t>+ Позволяет вести широковещательную рассылку (в рамках локальной сети)</a:t>
            </a:r>
          </a:p>
          <a:p>
            <a:r>
              <a:rPr lang="ru-RU" sz="2200" dirty="0" smtClean="0">
                <a:solidFill>
                  <a:srgbClr val="7030A0"/>
                </a:solidFill>
              </a:rPr>
              <a:t>+ Имеет короткий служебный заголовок (8 байт)</a:t>
            </a:r>
          </a:p>
          <a:p>
            <a:endParaRPr lang="en-US" dirty="0"/>
          </a:p>
        </p:txBody>
      </p:sp>
      <p:sp>
        <p:nvSpPr>
          <p:cNvPr id="4" name="Content Placeholder 3"/>
          <p:cNvSpPr>
            <a:spLocks noGrp="1"/>
          </p:cNvSpPr>
          <p:nvPr>
            <p:ph sz="half" idx="2"/>
          </p:nvPr>
        </p:nvSpPr>
        <p:spPr/>
        <p:txBody>
          <a:bodyPr>
            <a:normAutofit/>
          </a:bodyPr>
          <a:lstStyle/>
          <a:p>
            <a:r>
              <a:rPr lang="ru-RU" sz="2200" dirty="0" smtClean="0">
                <a:solidFill>
                  <a:srgbClr val="FF0000"/>
                </a:solidFill>
              </a:rPr>
              <a:t>– Не гарантирует доставки данных</a:t>
            </a:r>
          </a:p>
          <a:p>
            <a:r>
              <a:rPr lang="ru-RU" sz="2200" dirty="0">
                <a:solidFill>
                  <a:srgbClr val="FF0000"/>
                </a:solidFill>
              </a:rPr>
              <a:t>–</a:t>
            </a:r>
            <a:r>
              <a:rPr lang="ru-RU" sz="2200" dirty="0" smtClean="0">
                <a:solidFill>
                  <a:srgbClr val="FF0000"/>
                </a:solidFill>
              </a:rPr>
              <a:t> Сообщения имеют ограниченную </a:t>
            </a:r>
            <a:r>
              <a:rPr lang="ru-RU" sz="2200" dirty="0">
                <a:solidFill>
                  <a:srgbClr val="FF0000"/>
                </a:solidFill>
              </a:rPr>
              <a:t>длину </a:t>
            </a:r>
            <a:r>
              <a:rPr lang="ru-RU" sz="2200" dirty="0" smtClean="0">
                <a:solidFill>
                  <a:srgbClr val="FF0000"/>
                </a:solidFill>
              </a:rPr>
              <a:t>(65 </a:t>
            </a:r>
            <a:r>
              <a:rPr lang="ru-RU" sz="2200" dirty="0">
                <a:solidFill>
                  <a:srgbClr val="FF0000"/>
                </a:solidFill>
              </a:rPr>
              <a:t>528 </a:t>
            </a:r>
            <a:r>
              <a:rPr lang="ru-RU" sz="2200" dirty="0" smtClean="0">
                <a:solidFill>
                  <a:srgbClr val="FF0000"/>
                </a:solidFill>
              </a:rPr>
              <a:t>байт). Значит, много данных нужно передавать несколькими сообщениями </a:t>
            </a:r>
            <a:endParaRPr lang="en-US" sz="2200" dirty="0">
              <a:solidFill>
                <a:srgbClr val="FF0000"/>
              </a:solidFill>
            </a:endParaRPr>
          </a:p>
        </p:txBody>
      </p:sp>
      <p:cxnSp>
        <p:nvCxnSpPr>
          <p:cNvPr id="6" name="Straight Connector 5"/>
          <p:cNvCxnSpPr/>
          <p:nvPr/>
        </p:nvCxnSpPr>
        <p:spPr>
          <a:xfrm>
            <a:off x="6087762" y="1845735"/>
            <a:ext cx="0" cy="40233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95938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Протокол </a:t>
            </a:r>
            <a:r>
              <a:rPr lang="en-US" dirty="0" smtClean="0"/>
              <a:t>TCP</a:t>
            </a:r>
            <a:endParaRPr lang="ru-RU" dirty="0"/>
          </a:p>
        </p:txBody>
      </p:sp>
      <p:sp>
        <p:nvSpPr>
          <p:cNvPr id="5" name="Content Placeholder 4"/>
          <p:cNvSpPr>
            <a:spLocks noGrp="1"/>
          </p:cNvSpPr>
          <p:nvPr>
            <p:ph idx="1"/>
          </p:nvPr>
        </p:nvSpPr>
        <p:spPr>
          <a:xfrm>
            <a:off x="1097279" y="1845734"/>
            <a:ext cx="10058401" cy="4326466"/>
          </a:xfrm>
        </p:spPr>
        <p:txBody>
          <a:bodyPr>
            <a:noAutofit/>
          </a:bodyPr>
          <a:lstStyle/>
          <a:p>
            <a:pPr>
              <a:spcBef>
                <a:spcPts val="1800"/>
              </a:spcBef>
            </a:pPr>
            <a:r>
              <a:rPr lang="ru-RU" sz="3200" dirty="0" smtClean="0"/>
              <a:t>Основная задача – </a:t>
            </a:r>
            <a:r>
              <a:rPr lang="ru-RU" sz="3200" b="1" dirty="0" smtClean="0"/>
              <a:t>надёжная</a:t>
            </a:r>
            <a:r>
              <a:rPr lang="ru-RU" sz="3200" dirty="0" smtClean="0"/>
              <a:t> доставка данных.</a:t>
            </a:r>
          </a:p>
          <a:p>
            <a:pPr>
              <a:spcBef>
                <a:spcPts val="1800"/>
              </a:spcBef>
            </a:pPr>
            <a:r>
              <a:rPr lang="ru-RU" sz="3200" i="1" dirty="0" smtClean="0"/>
              <a:t>Ориентирован на соединение</a:t>
            </a:r>
            <a:r>
              <a:rPr lang="ru-RU" sz="3200" dirty="0" smtClean="0"/>
              <a:t>: два приложения перед </a:t>
            </a:r>
            <a:r>
              <a:rPr lang="ru-RU" sz="3200" dirty="0"/>
              <a:t>обменом данными должны выполнить определенные вспомогательные действия, называемые </a:t>
            </a:r>
            <a:r>
              <a:rPr lang="ru-RU" sz="3200" i="1" dirty="0"/>
              <a:t>установлением соединения</a:t>
            </a:r>
            <a:r>
              <a:rPr lang="ru-RU" sz="3200" dirty="0" smtClean="0"/>
              <a:t>.</a:t>
            </a:r>
          </a:p>
          <a:p>
            <a:pPr>
              <a:spcBef>
                <a:spcPts val="1800"/>
              </a:spcBef>
            </a:pPr>
            <a:r>
              <a:rPr lang="ru-RU" sz="3200" dirty="0" smtClean="0"/>
              <a:t>Следствие: в </a:t>
            </a:r>
            <a:r>
              <a:rPr lang="ru-RU" sz="3200" dirty="0"/>
              <a:t>обмене данными </a:t>
            </a:r>
            <a:r>
              <a:rPr lang="ru-RU" sz="3200" dirty="0" smtClean="0"/>
              <a:t>всегда участвуют </a:t>
            </a:r>
            <a:r>
              <a:rPr lang="ru-RU" sz="3200" b="1" dirty="0"/>
              <a:t>две</a:t>
            </a:r>
            <a:r>
              <a:rPr lang="ru-RU" sz="3200" dirty="0"/>
              <a:t> оконечные точки. Организовать </a:t>
            </a:r>
            <a:r>
              <a:rPr lang="ru-RU" sz="3200" dirty="0" smtClean="0"/>
              <a:t>широковещательную рассылку </a:t>
            </a:r>
            <a:r>
              <a:rPr lang="ru-RU" sz="3200" dirty="0"/>
              <a:t>при помощи протокола TCP </a:t>
            </a:r>
            <a:r>
              <a:rPr lang="ru-RU" sz="3200" dirty="0" smtClean="0"/>
              <a:t>нельзя!</a:t>
            </a:r>
          </a:p>
          <a:p>
            <a:endParaRPr lang="en-US" sz="3200" dirty="0" smtClean="0"/>
          </a:p>
        </p:txBody>
      </p:sp>
    </p:spTree>
    <p:extLst>
      <p:ext uri="{BB962C8B-B14F-4D97-AF65-F5344CB8AC3E}">
        <p14:creationId xmlns:p14="http://schemas.microsoft.com/office/powerpoint/2010/main" val="42780790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Сети как открытые системы</a:t>
            </a:r>
            <a:endParaRPr lang="ru-RU" dirty="0"/>
          </a:p>
        </p:txBody>
      </p:sp>
      <p:sp>
        <p:nvSpPr>
          <p:cNvPr id="5" name="Content Placeholder 4"/>
          <p:cNvSpPr>
            <a:spLocks noGrp="1"/>
          </p:cNvSpPr>
          <p:nvPr>
            <p:ph idx="1"/>
          </p:nvPr>
        </p:nvSpPr>
        <p:spPr>
          <a:xfrm>
            <a:off x="1097280" y="1845734"/>
            <a:ext cx="10058400" cy="4326466"/>
          </a:xfrm>
        </p:spPr>
        <p:txBody>
          <a:bodyPr>
            <a:noAutofit/>
          </a:bodyPr>
          <a:lstStyle/>
          <a:p>
            <a:pPr marL="0" indent="0">
              <a:buNone/>
            </a:pPr>
            <a:r>
              <a:rPr lang="ru-RU" sz="3200" dirty="0" smtClean="0"/>
              <a:t>Сети поддерживают концепцию </a:t>
            </a:r>
            <a:r>
              <a:rPr lang="ru-RU" sz="3200" i="1" dirty="0" smtClean="0"/>
              <a:t>открытой системы</a:t>
            </a:r>
            <a:r>
              <a:rPr lang="en-US" sz="3200" dirty="0" smtClean="0"/>
              <a:t> (</a:t>
            </a:r>
            <a:r>
              <a:rPr lang="ru-RU" sz="3200" dirty="0" smtClean="0"/>
              <a:t>построены </a:t>
            </a:r>
            <a:r>
              <a:rPr lang="ru-RU" sz="3200" dirty="0"/>
              <a:t>на основе открытых </a:t>
            </a:r>
            <a:r>
              <a:rPr lang="ru-RU" sz="3200" dirty="0" smtClean="0"/>
              <a:t>спецификаций</a:t>
            </a:r>
            <a:r>
              <a:rPr lang="en-US" sz="3200" dirty="0" smtClean="0"/>
              <a:t>, </a:t>
            </a:r>
            <a:r>
              <a:rPr lang="ru-RU" sz="3200" dirty="0" smtClean="0"/>
              <a:t>открыты для расширения и взаимодействия</a:t>
            </a:r>
            <a:r>
              <a:rPr lang="en-US" sz="3200" dirty="0" smtClean="0"/>
              <a:t>)</a:t>
            </a:r>
            <a:r>
              <a:rPr lang="ru-RU" sz="3200" dirty="0" smtClean="0"/>
              <a:t>.</a:t>
            </a:r>
          </a:p>
          <a:p>
            <a:pPr marL="0" indent="0">
              <a:buNone/>
            </a:pPr>
            <a:endParaRPr lang="ru-RU" sz="3200" dirty="0" smtClean="0"/>
          </a:p>
          <a:p>
            <a:pPr marL="0" indent="0">
              <a:buNone/>
            </a:pPr>
            <a:endParaRPr lang="ru-RU" sz="3200" dirty="0" smtClean="0"/>
          </a:p>
          <a:p>
            <a:pPr marL="0" indent="0">
              <a:buNone/>
            </a:pPr>
            <a:r>
              <a:rPr lang="ru-RU" sz="3200" dirty="0" smtClean="0"/>
              <a:t>Модель</a:t>
            </a:r>
            <a:r>
              <a:rPr lang="ru-RU" sz="3200" i="1" dirty="0" smtClean="0"/>
              <a:t> </a:t>
            </a:r>
            <a:r>
              <a:rPr lang="ru-RU" sz="3200" i="1" dirty="0"/>
              <a:t>взаимодействия открытых систем</a:t>
            </a:r>
            <a:r>
              <a:rPr lang="ru-RU" sz="3200" dirty="0"/>
              <a:t> (</a:t>
            </a:r>
            <a:r>
              <a:rPr lang="ru-RU" sz="3200" dirty="0" err="1"/>
              <a:t>Open</a:t>
            </a:r>
            <a:r>
              <a:rPr lang="ru-RU" sz="3200" dirty="0"/>
              <a:t> </a:t>
            </a:r>
            <a:r>
              <a:rPr lang="ru-RU" sz="3200" dirty="0" err="1"/>
              <a:t>System</a:t>
            </a:r>
            <a:r>
              <a:rPr lang="ru-RU" sz="3200" dirty="0"/>
              <a:t> </a:t>
            </a:r>
            <a:r>
              <a:rPr lang="ru-RU" sz="3200" dirty="0" err="1" smtClean="0"/>
              <a:t>Interconnection</a:t>
            </a:r>
            <a:r>
              <a:rPr lang="ru-RU" sz="3200" dirty="0" smtClean="0"/>
              <a:t>, OSI) принята Международной </a:t>
            </a:r>
            <a:r>
              <a:rPr lang="ru-RU" sz="3200" dirty="0"/>
              <a:t>организацией по стандартизации (ISO) в 1983 г. </a:t>
            </a:r>
          </a:p>
        </p:txBody>
      </p:sp>
    </p:spTree>
    <p:extLst>
      <p:ext uri="{BB962C8B-B14F-4D97-AF65-F5344CB8AC3E}">
        <p14:creationId xmlns:p14="http://schemas.microsoft.com/office/powerpoint/2010/main" val="25623229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Протокол </a:t>
            </a:r>
            <a:r>
              <a:rPr lang="en-US" dirty="0" smtClean="0"/>
              <a:t>TCP</a:t>
            </a:r>
            <a:endParaRPr lang="ru-RU" dirty="0"/>
          </a:p>
        </p:txBody>
      </p:sp>
      <p:sp>
        <p:nvSpPr>
          <p:cNvPr id="5" name="Content Placeholder 4"/>
          <p:cNvSpPr>
            <a:spLocks noGrp="1"/>
          </p:cNvSpPr>
          <p:nvPr>
            <p:ph idx="1"/>
          </p:nvPr>
        </p:nvSpPr>
        <p:spPr>
          <a:xfrm>
            <a:off x="1097279" y="1845734"/>
            <a:ext cx="10058401" cy="4326466"/>
          </a:xfrm>
        </p:spPr>
        <p:txBody>
          <a:bodyPr>
            <a:noAutofit/>
          </a:bodyPr>
          <a:lstStyle/>
          <a:p>
            <a:pPr>
              <a:spcBef>
                <a:spcPts val="1800"/>
              </a:spcBef>
            </a:pPr>
            <a:r>
              <a:rPr lang="ru-RU" sz="2800" dirty="0" smtClean="0"/>
              <a:t>Для обеспечения надёжности:</a:t>
            </a:r>
          </a:p>
          <a:p>
            <a:pPr>
              <a:spcBef>
                <a:spcPts val="1800"/>
              </a:spcBef>
            </a:pPr>
            <a:r>
              <a:rPr lang="ru-RU" sz="2800" dirty="0"/>
              <a:t>1. </a:t>
            </a:r>
            <a:r>
              <a:rPr lang="ru-RU" sz="2800" dirty="0" smtClean="0"/>
              <a:t>Разбивает передаваемые данные на сегменты оптимальной длины, которые приёмник собирается в правильном порядке.</a:t>
            </a:r>
            <a:endParaRPr lang="ru-RU" sz="2800" dirty="0"/>
          </a:p>
          <a:p>
            <a:pPr>
              <a:spcBef>
                <a:spcPts val="1800"/>
              </a:spcBef>
            </a:pPr>
            <a:r>
              <a:rPr lang="ru-RU" sz="2800" dirty="0"/>
              <a:t>2. При пересылке сегмента </a:t>
            </a:r>
            <a:r>
              <a:rPr lang="ru-RU" sz="2800" dirty="0" smtClean="0"/>
              <a:t>использует </a:t>
            </a:r>
            <a:r>
              <a:rPr lang="ru-RU" sz="2800" dirty="0"/>
              <a:t>таймер для ожидания </a:t>
            </a:r>
            <a:r>
              <a:rPr lang="ru-RU" sz="2800" dirty="0" smtClean="0"/>
              <a:t>подтверждения </a:t>
            </a:r>
            <a:r>
              <a:rPr lang="ru-RU" sz="2800" dirty="0"/>
              <a:t>от принимающей </a:t>
            </a:r>
            <a:r>
              <a:rPr lang="ru-RU" sz="2800" dirty="0" smtClean="0"/>
              <a:t>стороны</a:t>
            </a:r>
            <a:r>
              <a:rPr lang="en-US" sz="2800" dirty="0" smtClean="0"/>
              <a:t> (</a:t>
            </a:r>
            <a:r>
              <a:rPr lang="ru-RU" sz="2800" dirty="0" smtClean="0"/>
              <a:t>квитанция). Если </a:t>
            </a:r>
            <a:r>
              <a:rPr lang="ru-RU" sz="2800" dirty="0"/>
              <a:t>по истечении определенного времени квитанция не приходит, </a:t>
            </a:r>
            <a:r>
              <a:rPr lang="ru-RU" sz="2800" dirty="0" smtClean="0"/>
              <a:t>выполняется </a:t>
            </a:r>
            <a:r>
              <a:rPr lang="ru-RU" sz="2800" dirty="0"/>
              <a:t>повторная передача </a:t>
            </a:r>
            <a:r>
              <a:rPr lang="ru-RU" sz="2800" dirty="0" smtClean="0"/>
              <a:t>сегмента.</a:t>
            </a:r>
            <a:endParaRPr lang="ru-RU" sz="2800" dirty="0"/>
          </a:p>
          <a:p>
            <a:pPr>
              <a:spcBef>
                <a:spcPts val="1800"/>
              </a:spcBef>
            </a:pPr>
            <a:r>
              <a:rPr lang="ru-RU" sz="2800" dirty="0"/>
              <a:t>3. После получения сегмента данных принимающая сторона проверяет контрольную сумму </a:t>
            </a:r>
            <a:r>
              <a:rPr lang="ru-RU" sz="2800" dirty="0" smtClean="0"/>
              <a:t>сегмента.</a:t>
            </a:r>
            <a:endParaRPr lang="en-US" sz="2400" dirty="0" smtClean="0"/>
          </a:p>
        </p:txBody>
      </p:sp>
    </p:spTree>
    <p:extLst>
      <p:ext uri="{BB962C8B-B14F-4D97-AF65-F5344CB8AC3E}">
        <p14:creationId xmlns:p14="http://schemas.microsoft.com/office/powerpoint/2010/main" val="30505431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Протокол </a:t>
            </a:r>
            <a:r>
              <a:rPr lang="en-US" dirty="0" smtClean="0"/>
              <a:t>TCP</a:t>
            </a:r>
            <a:endParaRPr lang="en-US" dirty="0"/>
          </a:p>
        </p:txBody>
      </p:sp>
      <p:sp>
        <p:nvSpPr>
          <p:cNvPr id="3" name="Content Placeholder 2"/>
          <p:cNvSpPr>
            <a:spLocks noGrp="1"/>
          </p:cNvSpPr>
          <p:nvPr>
            <p:ph sz="half" idx="1"/>
          </p:nvPr>
        </p:nvSpPr>
        <p:spPr/>
        <p:txBody>
          <a:bodyPr/>
          <a:lstStyle/>
          <a:p>
            <a:r>
              <a:rPr lang="en-US" sz="2200" dirty="0" smtClean="0">
                <a:solidFill>
                  <a:srgbClr val="7030A0"/>
                </a:solidFill>
              </a:rPr>
              <a:t>+ </a:t>
            </a:r>
            <a:r>
              <a:rPr lang="ru-RU" sz="2200" dirty="0" smtClean="0">
                <a:solidFill>
                  <a:srgbClr val="7030A0"/>
                </a:solidFill>
              </a:rPr>
              <a:t>Обеспечивает надёжную доставку информации</a:t>
            </a:r>
          </a:p>
          <a:p>
            <a:endParaRPr lang="en-US" dirty="0"/>
          </a:p>
        </p:txBody>
      </p:sp>
      <p:sp>
        <p:nvSpPr>
          <p:cNvPr id="4" name="Content Placeholder 3"/>
          <p:cNvSpPr>
            <a:spLocks noGrp="1"/>
          </p:cNvSpPr>
          <p:nvPr>
            <p:ph sz="half" idx="2"/>
          </p:nvPr>
        </p:nvSpPr>
        <p:spPr/>
        <p:txBody>
          <a:bodyPr>
            <a:normAutofit/>
          </a:bodyPr>
          <a:lstStyle/>
          <a:p>
            <a:r>
              <a:rPr lang="ru-RU" sz="2200" dirty="0" smtClean="0">
                <a:solidFill>
                  <a:srgbClr val="FF0000"/>
                </a:solidFill>
              </a:rPr>
              <a:t>– Работает медленнее </a:t>
            </a:r>
            <a:r>
              <a:rPr lang="en-US" sz="2200" dirty="0" smtClean="0">
                <a:solidFill>
                  <a:srgbClr val="FF0000"/>
                </a:solidFill>
              </a:rPr>
              <a:t>UDP</a:t>
            </a:r>
            <a:endParaRPr lang="ru-RU" sz="2200" dirty="0" smtClean="0">
              <a:solidFill>
                <a:srgbClr val="FF0000"/>
              </a:solidFill>
            </a:endParaRPr>
          </a:p>
          <a:p>
            <a:r>
              <a:rPr lang="ru-RU" sz="2200" dirty="0">
                <a:solidFill>
                  <a:srgbClr val="FF0000"/>
                </a:solidFill>
              </a:rPr>
              <a:t>–</a:t>
            </a:r>
            <a:r>
              <a:rPr lang="ru-RU" sz="2200" dirty="0" smtClean="0">
                <a:solidFill>
                  <a:srgbClr val="FF0000"/>
                </a:solidFill>
              </a:rPr>
              <a:t> Нет широковещательной рассылки</a:t>
            </a:r>
          </a:p>
          <a:p>
            <a:r>
              <a:rPr lang="ru-RU" sz="2200" dirty="0">
                <a:solidFill>
                  <a:srgbClr val="FF0000"/>
                </a:solidFill>
              </a:rPr>
              <a:t>– </a:t>
            </a:r>
            <a:r>
              <a:rPr lang="ru-RU" sz="2200" dirty="0" smtClean="0">
                <a:solidFill>
                  <a:srgbClr val="FF0000"/>
                </a:solidFill>
              </a:rPr>
              <a:t>Медленнее «стартует» (установление соединения)</a:t>
            </a:r>
          </a:p>
          <a:p>
            <a:endParaRPr lang="ru-RU" sz="2200" dirty="0">
              <a:solidFill>
                <a:srgbClr val="FF0000"/>
              </a:solidFill>
            </a:endParaRPr>
          </a:p>
          <a:p>
            <a:endParaRPr lang="ru-RU" sz="2200" dirty="0" smtClean="0">
              <a:solidFill>
                <a:srgbClr val="FF0000"/>
              </a:solidFill>
            </a:endParaRPr>
          </a:p>
        </p:txBody>
      </p:sp>
      <p:cxnSp>
        <p:nvCxnSpPr>
          <p:cNvPr id="6" name="Straight Connector 5"/>
          <p:cNvCxnSpPr/>
          <p:nvPr/>
        </p:nvCxnSpPr>
        <p:spPr>
          <a:xfrm>
            <a:off x="6087762" y="1845735"/>
            <a:ext cx="0" cy="40233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66721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Использование </a:t>
            </a:r>
            <a:r>
              <a:rPr lang="en-US" dirty="0" smtClean="0"/>
              <a:t>UDP </a:t>
            </a:r>
            <a:r>
              <a:rPr lang="ru-RU" dirty="0" smtClean="0"/>
              <a:t>и </a:t>
            </a:r>
            <a:r>
              <a:rPr lang="en-US" dirty="0" smtClean="0"/>
              <a:t>TCP</a:t>
            </a:r>
            <a:endParaRPr lang="ru-RU" dirty="0"/>
          </a:p>
        </p:txBody>
      </p:sp>
      <p:graphicFrame>
        <p:nvGraphicFramePr>
          <p:cNvPr id="3" name="Content Placeholder 2"/>
          <p:cNvGraphicFramePr>
            <a:graphicFrameLocks noGrp="1"/>
          </p:cNvGraphicFramePr>
          <p:nvPr>
            <p:ph idx="1"/>
            <p:extLst/>
          </p:nvPr>
        </p:nvGraphicFramePr>
        <p:xfrm>
          <a:off x="1096963" y="1846263"/>
          <a:ext cx="10058400" cy="2966720"/>
        </p:xfrm>
        <a:graphic>
          <a:graphicData uri="http://schemas.openxmlformats.org/drawingml/2006/table">
            <a:tbl>
              <a:tblPr firstRow="1" bandRow="1">
                <a:tableStyleId>{5C22544A-7EE6-4342-B048-85BDC9FD1C3A}</a:tableStyleId>
              </a:tblPr>
              <a:tblGrid>
                <a:gridCol w="5806345">
                  <a:extLst>
                    <a:ext uri="{9D8B030D-6E8A-4147-A177-3AD203B41FA5}">
                      <a16:colId xmlns="" xmlns:a16="http://schemas.microsoft.com/office/drawing/2014/main" val="20000"/>
                    </a:ext>
                  </a:extLst>
                </a:gridCol>
                <a:gridCol w="2973860">
                  <a:extLst>
                    <a:ext uri="{9D8B030D-6E8A-4147-A177-3AD203B41FA5}">
                      <a16:colId xmlns="" xmlns:a16="http://schemas.microsoft.com/office/drawing/2014/main" val="20001"/>
                    </a:ext>
                  </a:extLst>
                </a:gridCol>
                <a:gridCol w="1278195">
                  <a:extLst>
                    <a:ext uri="{9D8B030D-6E8A-4147-A177-3AD203B41FA5}">
                      <a16:colId xmlns="" xmlns:a16="http://schemas.microsoft.com/office/drawing/2014/main" val="20002"/>
                    </a:ext>
                  </a:extLst>
                </a:gridCol>
              </a:tblGrid>
              <a:tr h="370840">
                <a:tc>
                  <a:txBody>
                    <a:bodyPr/>
                    <a:lstStyle/>
                    <a:p>
                      <a:r>
                        <a:rPr lang="ru-RU" dirty="0" smtClean="0"/>
                        <a:t>Приложение</a:t>
                      </a:r>
                      <a:endParaRPr lang="en-US" dirty="0"/>
                    </a:p>
                  </a:txBody>
                  <a:tcPr/>
                </a:tc>
                <a:tc>
                  <a:txBody>
                    <a:bodyPr/>
                    <a:lstStyle/>
                    <a:p>
                      <a:r>
                        <a:rPr lang="ru-RU" dirty="0" smtClean="0"/>
                        <a:t>Прикладной протокол</a:t>
                      </a:r>
                      <a:endParaRPr lang="en-US" dirty="0"/>
                    </a:p>
                  </a:txBody>
                  <a:tcPr/>
                </a:tc>
                <a:tc>
                  <a:txBody>
                    <a:bodyPr/>
                    <a:lstStyle/>
                    <a:p>
                      <a:r>
                        <a:rPr lang="ru-RU" dirty="0" smtClean="0"/>
                        <a:t>Транспорт</a:t>
                      </a:r>
                      <a:endParaRPr lang="en-US" dirty="0"/>
                    </a:p>
                  </a:txBody>
                  <a:tcPr/>
                </a:tc>
                <a:extLst>
                  <a:ext uri="{0D108BD9-81ED-4DB2-BD59-A6C34878D82A}">
                    <a16:rowId xmlns="" xmlns:a16="http://schemas.microsoft.com/office/drawing/2014/main" val="10000"/>
                  </a:ext>
                </a:extLst>
              </a:tr>
              <a:tr h="370840">
                <a:tc>
                  <a:txBody>
                    <a:bodyPr/>
                    <a:lstStyle/>
                    <a:p>
                      <a:r>
                        <a:rPr lang="ru-RU" dirty="0" smtClean="0"/>
                        <a:t>Электронная почта</a:t>
                      </a:r>
                      <a:endParaRPr lang="en-US" dirty="0"/>
                    </a:p>
                  </a:txBody>
                  <a:tcPr/>
                </a:tc>
                <a:tc>
                  <a:txBody>
                    <a:bodyPr/>
                    <a:lstStyle/>
                    <a:p>
                      <a:r>
                        <a:rPr lang="en-US" dirty="0" smtClean="0"/>
                        <a:t>SMTP</a:t>
                      </a:r>
                      <a:endParaRPr lang="en-US" dirty="0"/>
                    </a:p>
                  </a:txBody>
                  <a:tcPr/>
                </a:tc>
                <a:tc>
                  <a:txBody>
                    <a:bodyPr/>
                    <a:lstStyle/>
                    <a:p>
                      <a:r>
                        <a:rPr lang="en-US" dirty="0" smtClean="0"/>
                        <a:t>TCP</a:t>
                      </a:r>
                      <a:endParaRPr lang="en-US" dirty="0"/>
                    </a:p>
                  </a:txBody>
                  <a:tcPr/>
                </a:tc>
                <a:extLst>
                  <a:ext uri="{0D108BD9-81ED-4DB2-BD59-A6C34878D82A}">
                    <a16:rowId xmlns="" xmlns:a16="http://schemas.microsoft.com/office/drawing/2014/main" val="10001"/>
                  </a:ext>
                </a:extLst>
              </a:tr>
              <a:tr h="370840">
                <a:tc>
                  <a:txBody>
                    <a:bodyPr/>
                    <a:lstStyle/>
                    <a:p>
                      <a:r>
                        <a:rPr lang="ru-RU" dirty="0" smtClean="0"/>
                        <a:t>Доступ</a:t>
                      </a:r>
                      <a:r>
                        <a:rPr lang="ru-RU" baseline="0" dirty="0" smtClean="0"/>
                        <a:t> с удалённого терминала</a:t>
                      </a:r>
                      <a:endParaRPr lang="en-US" dirty="0"/>
                    </a:p>
                  </a:txBody>
                  <a:tcPr/>
                </a:tc>
                <a:tc>
                  <a:txBody>
                    <a:bodyPr/>
                    <a:lstStyle/>
                    <a:p>
                      <a:r>
                        <a:rPr lang="en-US" dirty="0" smtClean="0"/>
                        <a:t>Telnet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TCP</a:t>
                      </a:r>
                    </a:p>
                  </a:txBody>
                  <a:tcPr/>
                </a:tc>
                <a:extLst>
                  <a:ext uri="{0D108BD9-81ED-4DB2-BD59-A6C34878D82A}">
                    <a16:rowId xmlns="" xmlns:a16="http://schemas.microsoft.com/office/drawing/2014/main" val="10002"/>
                  </a:ext>
                </a:extLst>
              </a:tr>
              <a:tr h="370840">
                <a:tc>
                  <a:txBody>
                    <a:bodyPr/>
                    <a:lstStyle/>
                    <a:p>
                      <a:r>
                        <a:rPr lang="en-US" dirty="0" smtClean="0"/>
                        <a:t>Web</a:t>
                      </a:r>
                      <a:endParaRPr lang="en-US" dirty="0"/>
                    </a:p>
                  </a:txBody>
                  <a:tcPr/>
                </a:tc>
                <a:tc>
                  <a:txBody>
                    <a:bodyPr/>
                    <a:lstStyle/>
                    <a:p>
                      <a:r>
                        <a:rPr lang="en-US" dirty="0" smtClean="0"/>
                        <a:t>HTTP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TCP</a:t>
                      </a:r>
                    </a:p>
                  </a:txBody>
                  <a:tcPr/>
                </a:tc>
                <a:extLst>
                  <a:ext uri="{0D108BD9-81ED-4DB2-BD59-A6C34878D82A}">
                    <a16:rowId xmlns="" xmlns:a16="http://schemas.microsoft.com/office/drawing/2014/main" val="10003"/>
                  </a:ext>
                </a:extLst>
              </a:tr>
              <a:tr h="370840">
                <a:tc>
                  <a:txBody>
                    <a:bodyPr/>
                    <a:lstStyle/>
                    <a:p>
                      <a:r>
                        <a:rPr lang="ru-RU" dirty="0" smtClean="0"/>
                        <a:t>Передача</a:t>
                      </a:r>
                      <a:r>
                        <a:rPr lang="ru-RU" baseline="0" dirty="0" smtClean="0"/>
                        <a:t> файлов</a:t>
                      </a:r>
                      <a:endParaRPr lang="en-US" dirty="0"/>
                    </a:p>
                  </a:txBody>
                  <a:tcPr/>
                </a:tc>
                <a:tc>
                  <a:txBody>
                    <a:bodyPr/>
                    <a:lstStyle/>
                    <a:p>
                      <a:r>
                        <a:rPr lang="en-US" dirty="0" smtClean="0"/>
                        <a:t>FTP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TCP</a:t>
                      </a:r>
                    </a:p>
                  </a:txBody>
                  <a:tcPr/>
                </a:tc>
                <a:extLst>
                  <a:ext uri="{0D108BD9-81ED-4DB2-BD59-A6C34878D82A}">
                    <a16:rowId xmlns="" xmlns:a16="http://schemas.microsoft.com/office/drawing/2014/main" val="10004"/>
                  </a:ext>
                </a:extLst>
              </a:tr>
              <a:tr h="370840">
                <a:tc>
                  <a:txBody>
                    <a:bodyPr/>
                    <a:lstStyle/>
                    <a:p>
                      <a:r>
                        <a:rPr lang="ru-RU" dirty="0" smtClean="0"/>
                        <a:t>Трансляция имён</a:t>
                      </a:r>
                      <a:endParaRPr lang="en-US" dirty="0"/>
                    </a:p>
                  </a:txBody>
                  <a:tcPr/>
                </a:tc>
                <a:tc>
                  <a:txBody>
                    <a:bodyPr/>
                    <a:lstStyle/>
                    <a:p>
                      <a:r>
                        <a:rPr lang="en-US" dirty="0" smtClean="0"/>
                        <a:t>DNS</a:t>
                      </a:r>
                      <a:endParaRPr lang="en-US" dirty="0"/>
                    </a:p>
                  </a:txBody>
                  <a:tcPr/>
                </a:tc>
                <a:tc>
                  <a:txBody>
                    <a:bodyPr/>
                    <a:lstStyle/>
                    <a:p>
                      <a:r>
                        <a:rPr lang="en-US" dirty="0" smtClean="0"/>
                        <a:t>UDP</a:t>
                      </a:r>
                      <a:endParaRPr lang="en-US" dirty="0"/>
                    </a:p>
                  </a:txBody>
                  <a:tcPr/>
                </a:tc>
                <a:extLst>
                  <a:ext uri="{0D108BD9-81ED-4DB2-BD59-A6C34878D82A}">
                    <a16:rowId xmlns="" xmlns:a16="http://schemas.microsoft.com/office/drawing/2014/main" val="10005"/>
                  </a:ext>
                </a:extLst>
              </a:tr>
              <a:tr h="370840">
                <a:tc>
                  <a:txBody>
                    <a:bodyPr/>
                    <a:lstStyle/>
                    <a:p>
                      <a:r>
                        <a:rPr lang="ru-RU" dirty="0" smtClean="0"/>
                        <a:t>Оптимальная маршрутизация</a:t>
                      </a:r>
                      <a:endParaRPr lang="en-US" dirty="0"/>
                    </a:p>
                  </a:txBody>
                  <a:tcPr/>
                </a:tc>
                <a:tc>
                  <a:txBody>
                    <a:bodyPr/>
                    <a:lstStyle/>
                    <a:p>
                      <a:r>
                        <a:rPr lang="en-US" dirty="0" smtClean="0"/>
                        <a:t>RIP</a:t>
                      </a:r>
                      <a:endParaRPr lang="en-US" dirty="0"/>
                    </a:p>
                  </a:txBody>
                  <a:tcPr/>
                </a:tc>
                <a:tc>
                  <a:txBody>
                    <a:bodyPr/>
                    <a:lstStyle/>
                    <a:p>
                      <a:r>
                        <a:rPr lang="en-US" dirty="0" smtClean="0"/>
                        <a:t>UDP</a:t>
                      </a:r>
                      <a:endParaRPr lang="en-US" dirty="0"/>
                    </a:p>
                  </a:txBody>
                  <a:tcPr/>
                </a:tc>
                <a:extLst>
                  <a:ext uri="{0D108BD9-81ED-4DB2-BD59-A6C34878D82A}">
                    <a16:rowId xmlns="" xmlns:a16="http://schemas.microsoft.com/office/drawing/2014/main" val="10006"/>
                  </a:ext>
                </a:extLst>
              </a:tr>
              <a:tr h="370840">
                <a:tc>
                  <a:txBody>
                    <a:bodyPr/>
                    <a:lstStyle/>
                    <a:p>
                      <a:r>
                        <a:rPr lang="ru-RU" dirty="0" smtClean="0"/>
                        <a:t>Интернет-телефония</a:t>
                      </a:r>
                      <a:endParaRPr lang="en-US" dirty="0"/>
                    </a:p>
                  </a:txBody>
                  <a:tcPr/>
                </a:tc>
                <a:tc>
                  <a:txBody>
                    <a:bodyPr/>
                    <a:lstStyle/>
                    <a:p>
                      <a:r>
                        <a:rPr lang="en-US" dirty="0" smtClean="0"/>
                        <a:t>SIP</a:t>
                      </a:r>
                      <a:endParaRPr lang="en-US" dirty="0"/>
                    </a:p>
                  </a:txBody>
                  <a:tcPr/>
                </a:tc>
                <a:tc>
                  <a:txBody>
                    <a:bodyPr/>
                    <a:lstStyle/>
                    <a:p>
                      <a:r>
                        <a:rPr lang="en-US" dirty="0" smtClean="0"/>
                        <a:t>UDP</a:t>
                      </a:r>
                      <a:endParaRPr lang="en-US" dirty="0"/>
                    </a:p>
                  </a:txBody>
                  <a:tcP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35270495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Символьные имена узлов сети</a:t>
            </a:r>
            <a:endParaRPr lang="ru-RU" dirty="0"/>
          </a:p>
        </p:txBody>
      </p:sp>
      <p:sp>
        <p:nvSpPr>
          <p:cNvPr id="5" name="Content Placeholder 4"/>
          <p:cNvSpPr>
            <a:spLocks noGrp="1"/>
          </p:cNvSpPr>
          <p:nvPr>
            <p:ph idx="1"/>
          </p:nvPr>
        </p:nvSpPr>
        <p:spPr>
          <a:xfrm>
            <a:off x="1097279" y="1845734"/>
            <a:ext cx="10058401" cy="4326466"/>
          </a:xfrm>
        </p:spPr>
        <p:txBody>
          <a:bodyPr>
            <a:noAutofit/>
          </a:bodyPr>
          <a:lstStyle/>
          <a:p>
            <a:r>
              <a:rPr lang="ru-RU" sz="2800" dirty="0" smtClean="0"/>
              <a:t>IP-адрес человеку трудно воспринимать и запоминать.</a:t>
            </a:r>
          </a:p>
          <a:p>
            <a:r>
              <a:rPr lang="ru-RU" sz="2800" i="1" dirty="0" smtClean="0"/>
              <a:t>Символьная система</a:t>
            </a:r>
            <a:r>
              <a:rPr lang="ru-RU" sz="2800" dirty="0" smtClean="0"/>
              <a:t>: </a:t>
            </a:r>
            <a:r>
              <a:rPr lang="ru-RU" sz="2800" dirty="0"/>
              <a:t>отдельному узлу </a:t>
            </a:r>
            <a:r>
              <a:rPr lang="ru-RU" sz="2800" dirty="0" smtClean="0"/>
              <a:t>сети назначается </a:t>
            </a:r>
            <a:r>
              <a:rPr lang="ru-RU" sz="2800" dirty="0"/>
              <a:t>определенное символьное имя.</a:t>
            </a:r>
          </a:p>
          <a:p>
            <a:r>
              <a:rPr lang="ru-RU" sz="2800" dirty="0" smtClean="0"/>
              <a:t>Преимущества</a:t>
            </a:r>
            <a:r>
              <a:rPr lang="ru-RU" sz="2800" dirty="0"/>
              <a:t>:</a:t>
            </a:r>
          </a:p>
          <a:p>
            <a:pPr>
              <a:spcBef>
                <a:spcPts val="600"/>
              </a:spcBef>
            </a:pPr>
            <a:r>
              <a:rPr lang="ru-RU" sz="2800" dirty="0" smtClean="0"/>
              <a:t>+ символьные </a:t>
            </a:r>
            <a:r>
              <a:rPr lang="ru-RU" sz="2800" dirty="0"/>
              <a:t>читаемые имена для человека </a:t>
            </a:r>
            <a:r>
              <a:rPr lang="ru-RU" sz="2800" dirty="0" smtClean="0"/>
              <a:t>более </a:t>
            </a:r>
            <a:r>
              <a:rPr lang="ru-RU" sz="2800" dirty="0"/>
              <a:t>удобны, чем </a:t>
            </a:r>
            <a:r>
              <a:rPr lang="ru-RU" sz="2800" dirty="0" smtClean="0"/>
              <a:t>числовые </a:t>
            </a:r>
            <a:r>
              <a:rPr lang="ru-RU" sz="2800" dirty="0"/>
              <a:t>значения;</a:t>
            </a:r>
          </a:p>
          <a:p>
            <a:pPr>
              <a:spcBef>
                <a:spcPts val="600"/>
              </a:spcBef>
            </a:pPr>
            <a:r>
              <a:rPr lang="ru-RU" sz="2800" dirty="0" smtClean="0"/>
              <a:t>+ при изменении </a:t>
            </a:r>
            <a:r>
              <a:rPr lang="en-US" sz="2800" dirty="0" smtClean="0"/>
              <a:t>IP-</a:t>
            </a:r>
            <a:r>
              <a:rPr lang="ru-RU" sz="2800" dirty="0" smtClean="0"/>
              <a:t>адресов </a:t>
            </a:r>
            <a:r>
              <a:rPr lang="ru-RU" sz="2800" dirty="0"/>
              <a:t>имена можно </a:t>
            </a:r>
            <a:r>
              <a:rPr lang="ru-RU" sz="2800" dirty="0" smtClean="0"/>
              <a:t>не менять, или, </a:t>
            </a:r>
            <a:r>
              <a:rPr lang="ru-RU" sz="2800" dirty="0"/>
              <a:t>наоборот, произвольно изменить </a:t>
            </a:r>
            <a:r>
              <a:rPr lang="ru-RU" sz="2800" dirty="0" smtClean="0"/>
              <a:t>имена при </a:t>
            </a:r>
            <a:r>
              <a:rPr lang="ru-RU" sz="2800" dirty="0"/>
              <a:t>неизменных </a:t>
            </a:r>
            <a:r>
              <a:rPr lang="ru-RU" sz="2800" dirty="0" smtClean="0"/>
              <a:t>адресах </a:t>
            </a:r>
            <a:r>
              <a:rPr lang="ru-RU" sz="2800" dirty="0"/>
              <a:t>путем перенастройки системы разрешения имен.</a:t>
            </a:r>
          </a:p>
          <a:p>
            <a:endParaRPr lang="en-US" sz="3200" dirty="0" smtClean="0"/>
          </a:p>
        </p:txBody>
      </p:sp>
    </p:spTree>
    <p:extLst>
      <p:ext uri="{BB962C8B-B14F-4D97-AF65-F5344CB8AC3E}">
        <p14:creationId xmlns:p14="http://schemas.microsoft.com/office/powerpoint/2010/main" val="41699101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Символьные имена узлов сети</a:t>
            </a:r>
          </a:p>
        </p:txBody>
      </p:sp>
      <p:sp>
        <p:nvSpPr>
          <p:cNvPr id="5" name="Content Placeholder 4"/>
          <p:cNvSpPr>
            <a:spLocks noGrp="1"/>
          </p:cNvSpPr>
          <p:nvPr>
            <p:ph idx="1"/>
          </p:nvPr>
        </p:nvSpPr>
        <p:spPr>
          <a:xfrm>
            <a:off x="1097279" y="1845734"/>
            <a:ext cx="10058401" cy="4326466"/>
          </a:xfrm>
        </p:spPr>
        <p:txBody>
          <a:bodyPr>
            <a:noAutofit/>
          </a:bodyPr>
          <a:lstStyle/>
          <a:p>
            <a:r>
              <a:rPr lang="ru-RU" sz="3200" dirty="0" smtClean="0"/>
              <a:t>Первые системы символьных имён были «плоские»: администратор локальной сети поддерживал таблицу, в которой сопоставлялось имя и </a:t>
            </a:r>
            <a:r>
              <a:rPr lang="en-US" sz="3200" dirty="0" smtClean="0"/>
              <a:t>IP-</a:t>
            </a:r>
            <a:r>
              <a:rPr lang="ru-RU" sz="3200" dirty="0" smtClean="0"/>
              <a:t>адрес.</a:t>
            </a:r>
            <a:endParaRPr lang="ru-RU" sz="3200" dirty="0"/>
          </a:p>
          <a:p>
            <a:endParaRPr lang="ru-RU" sz="3200" dirty="0"/>
          </a:p>
          <a:p>
            <a:r>
              <a:rPr lang="ru-RU" sz="3200" dirty="0" smtClean="0"/>
              <a:t>– Как гарантировать уникальность в глобальной сети?</a:t>
            </a:r>
          </a:p>
          <a:p>
            <a:r>
              <a:rPr lang="ru-RU" sz="3200" dirty="0"/>
              <a:t>– </a:t>
            </a:r>
            <a:r>
              <a:rPr lang="ru-RU" sz="3200" dirty="0" smtClean="0"/>
              <a:t>Где хранить таблицы соответствия?</a:t>
            </a:r>
          </a:p>
          <a:p>
            <a:r>
              <a:rPr lang="ru-RU" sz="3200" dirty="0"/>
              <a:t>– </a:t>
            </a:r>
            <a:r>
              <a:rPr lang="ru-RU" sz="3200" dirty="0" smtClean="0"/>
              <a:t>Кто будет администрировать таблицы в </a:t>
            </a:r>
            <a:r>
              <a:rPr lang="en-US" sz="3200" dirty="0" smtClean="0"/>
              <a:t>Internet</a:t>
            </a:r>
            <a:r>
              <a:rPr lang="ru-RU" sz="3200" dirty="0" smtClean="0"/>
              <a:t>?</a:t>
            </a:r>
          </a:p>
          <a:p>
            <a:endParaRPr lang="en-US" sz="3200" dirty="0" smtClean="0"/>
          </a:p>
        </p:txBody>
      </p:sp>
    </p:spTree>
    <p:extLst>
      <p:ext uri="{BB962C8B-B14F-4D97-AF65-F5344CB8AC3E}">
        <p14:creationId xmlns:p14="http://schemas.microsoft.com/office/powerpoint/2010/main" val="7237683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DNS </a:t>
            </a:r>
            <a:r>
              <a:rPr lang="en-US" dirty="0" smtClean="0"/>
              <a:t>- </a:t>
            </a:r>
            <a:r>
              <a:rPr lang="ru-RU" dirty="0" smtClean="0"/>
              <a:t>Система доменных имён</a:t>
            </a:r>
            <a:endParaRPr lang="ru-RU" dirty="0"/>
          </a:p>
        </p:txBody>
      </p:sp>
      <p:sp>
        <p:nvSpPr>
          <p:cNvPr id="5" name="Content Placeholder 4"/>
          <p:cNvSpPr>
            <a:spLocks noGrp="1"/>
          </p:cNvSpPr>
          <p:nvPr>
            <p:ph idx="1"/>
          </p:nvPr>
        </p:nvSpPr>
        <p:spPr>
          <a:xfrm>
            <a:off x="1097279" y="1845734"/>
            <a:ext cx="10058401" cy="4326466"/>
          </a:xfrm>
        </p:spPr>
        <p:txBody>
          <a:bodyPr>
            <a:noAutofit/>
          </a:bodyPr>
          <a:lstStyle/>
          <a:p>
            <a:r>
              <a:rPr lang="ru-RU" sz="3200" dirty="0" smtClean="0"/>
              <a:t>Современная схема – </a:t>
            </a:r>
            <a:r>
              <a:rPr lang="ru-RU" sz="3200" i="1" dirty="0" smtClean="0"/>
              <a:t>система </a:t>
            </a:r>
            <a:r>
              <a:rPr lang="ru-RU" sz="3200" i="1" dirty="0"/>
              <a:t>доменных имен</a:t>
            </a:r>
            <a:r>
              <a:rPr lang="ru-RU" sz="3200" dirty="0"/>
              <a:t> (</a:t>
            </a:r>
            <a:r>
              <a:rPr lang="ru-RU" sz="3200" dirty="0" err="1"/>
              <a:t>Domain</a:t>
            </a:r>
            <a:r>
              <a:rPr lang="ru-RU" sz="3200" dirty="0"/>
              <a:t> </a:t>
            </a:r>
            <a:r>
              <a:rPr lang="ru-RU" sz="3200" dirty="0" err="1"/>
              <a:t>Name</a:t>
            </a:r>
            <a:r>
              <a:rPr lang="ru-RU" sz="3200" dirty="0"/>
              <a:t> </a:t>
            </a:r>
            <a:r>
              <a:rPr lang="ru-RU" sz="3200" dirty="0" err="1"/>
              <a:t>System</a:t>
            </a:r>
            <a:r>
              <a:rPr lang="ru-RU" sz="3200" dirty="0"/>
              <a:t>, DNS</a:t>
            </a:r>
            <a:r>
              <a:rPr lang="ru-RU" sz="3200" dirty="0" smtClean="0"/>
              <a:t>).</a:t>
            </a:r>
          </a:p>
          <a:p>
            <a:endParaRPr lang="ru-RU" sz="3200" dirty="0" smtClean="0"/>
          </a:p>
          <a:p>
            <a:r>
              <a:rPr lang="ru-RU" sz="3200" dirty="0" smtClean="0"/>
              <a:t>Имена </a:t>
            </a:r>
            <a:r>
              <a:rPr lang="ru-RU" sz="3200" dirty="0"/>
              <a:t>в DNS образуют иерархически организованное пространство, которое можно представить в виде </a:t>
            </a:r>
            <a:r>
              <a:rPr lang="ru-RU" sz="3200" dirty="0" smtClean="0"/>
              <a:t>дерева.</a:t>
            </a:r>
            <a:endParaRPr lang="ru-RU" sz="3200" dirty="0"/>
          </a:p>
        </p:txBody>
      </p:sp>
    </p:spTree>
    <p:extLst>
      <p:ext uri="{BB962C8B-B14F-4D97-AF65-F5344CB8AC3E}">
        <p14:creationId xmlns:p14="http://schemas.microsoft.com/office/powerpoint/2010/main" val="16865091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DNS </a:t>
            </a:r>
            <a:r>
              <a:rPr lang="en-US" dirty="0" smtClean="0"/>
              <a:t>- </a:t>
            </a:r>
            <a:r>
              <a:rPr lang="ru-RU" dirty="0" smtClean="0"/>
              <a:t>Система доменных имён</a:t>
            </a:r>
            <a:endParaRPr lang="ru-RU" dirty="0"/>
          </a:p>
        </p:txBody>
      </p:sp>
      <p:sp>
        <p:nvSpPr>
          <p:cNvPr id="5" name="Content Placeholder 4"/>
          <p:cNvSpPr>
            <a:spLocks noGrp="1"/>
          </p:cNvSpPr>
          <p:nvPr>
            <p:ph idx="1"/>
          </p:nvPr>
        </p:nvSpPr>
        <p:spPr>
          <a:xfrm>
            <a:off x="1097279" y="1845734"/>
            <a:ext cx="10058401" cy="4326466"/>
          </a:xfrm>
        </p:spPr>
        <p:txBody>
          <a:bodyPr>
            <a:noAutofit/>
          </a:bodyPr>
          <a:lstStyle/>
          <a:p>
            <a:r>
              <a:rPr lang="ru-RU" sz="3200" dirty="0"/>
              <a:t>Каждому узлу дерева сопоставлена метка длиной до 63 символов</a:t>
            </a:r>
            <a:r>
              <a:rPr lang="ru-RU" sz="3200" dirty="0" smtClean="0"/>
              <a:t>.</a:t>
            </a:r>
          </a:p>
          <a:p>
            <a:r>
              <a:rPr lang="ru-RU" sz="3200" dirty="0" smtClean="0"/>
              <a:t>Прописные </a:t>
            </a:r>
            <a:r>
              <a:rPr lang="ru-RU" sz="3200" dirty="0"/>
              <a:t>и заглавные буквы в метках не различаются. </a:t>
            </a:r>
            <a:endParaRPr lang="ru-RU" sz="3200" dirty="0" smtClean="0"/>
          </a:p>
          <a:p>
            <a:endParaRPr lang="ru-RU" sz="3200" i="1" dirty="0" smtClean="0"/>
          </a:p>
          <a:p>
            <a:r>
              <a:rPr lang="ru-RU" sz="3200" i="1" dirty="0" smtClean="0"/>
              <a:t>Доменное </a:t>
            </a:r>
            <a:r>
              <a:rPr lang="ru-RU" sz="3200" i="1" dirty="0"/>
              <a:t>имя</a:t>
            </a:r>
            <a:r>
              <a:rPr lang="ru-RU" sz="3200" dirty="0"/>
              <a:t> каждого узла представляет собой список меток, разделенных точками. Список начинается </a:t>
            </a:r>
            <a:r>
              <a:rPr lang="ru-RU" sz="3200" dirty="0" smtClean="0"/>
              <a:t>слева, </a:t>
            </a:r>
            <a:r>
              <a:rPr lang="ru-RU" sz="3200" dirty="0"/>
              <a:t>с метки текущего узла, в нем </a:t>
            </a:r>
            <a:r>
              <a:rPr lang="ru-RU" sz="3200" dirty="0" smtClean="0"/>
              <a:t>перечислены </a:t>
            </a:r>
            <a:r>
              <a:rPr lang="ru-RU" sz="3200" dirty="0"/>
              <a:t>все узлы </a:t>
            </a:r>
            <a:r>
              <a:rPr lang="ru-RU" sz="3200" dirty="0" smtClean="0"/>
              <a:t>расположенные </a:t>
            </a:r>
            <a:r>
              <a:rPr lang="ru-RU" sz="3200" dirty="0"/>
              <a:t>вверх по иерархии, вплоть до </a:t>
            </a:r>
            <a:r>
              <a:rPr lang="ru-RU" sz="3200" dirty="0" smtClean="0"/>
              <a:t>корня.</a:t>
            </a:r>
            <a:endParaRPr lang="ru-RU" sz="3200" dirty="0"/>
          </a:p>
        </p:txBody>
      </p:sp>
    </p:spTree>
    <p:extLst>
      <p:ext uri="{BB962C8B-B14F-4D97-AF65-F5344CB8AC3E}">
        <p14:creationId xmlns:p14="http://schemas.microsoft.com/office/powerpoint/2010/main" val="32503696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Система доменных имён</a:t>
            </a:r>
            <a:endParaRPr lang="ru-RU" dirty="0"/>
          </a:p>
        </p:txBody>
      </p:sp>
      <p:pic>
        <p:nvPicPr>
          <p:cNvPr id="1026" name="Picture 2" descr="ConceptDraw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035" y="2204267"/>
            <a:ext cx="8780680" cy="3224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67393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Трансляция имён</a:t>
            </a:r>
            <a:endParaRPr lang="ru-RU" dirty="0"/>
          </a:p>
        </p:txBody>
      </p:sp>
      <p:sp>
        <p:nvSpPr>
          <p:cNvPr id="5" name="Content Placeholder 4"/>
          <p:cNvSpPr>
            <a:spLocks noGrp="1"/>
          </p:cNvSpPr>
          <p:nvPr>
            <p:ph idx="1"/>
          </p:nvPr>
        </p:nvSpPr>
        <p:spPr>
          <a:xfrm>
            <a:off x="1097279" y="1845734"/>
            <a:ext cx="10058401" cy="4326466"/>
          </a:xfrm>
        </p:spPr>
        <p:txBody>
          <a:bodyPr>
            <a:noAutofit/>
          </a:bodyPr>
          <a:lstStyle/>
          <a:p>
            <a:r>
              <a:rPr lang="ru-RU" sz="3200" dirty="0" smtClean="0"/>
              <a:t>DNS </a:t>
            </a:r>
            <a:r>
              <a:rPr lang="ru-RU" sz="3200" dirty="0"/>
              <a:t>обеспечивает </a:t>
            </a:r>
            <a:r>
              <a:rPr lang="ru-RU" sz="3200" dirty="0" smtClean="0"/>
              <a:t>ещё и задачу </a:t>
            </a:r>
            <a:r>
              <a:rPr lang="ru-RU" sz="3200" dirty="0"/>
              <a:t>трансляции символьного имени в IP-адрес (и наоборот</a:t>
            </a:r>
            <a:r>
              <a:rPr lang="ru-RU" sz="3200" dirty="0" smtClean="0"/>
              <a:t>).</a:t>
            </a:r>
          </a:p>
          <a:p>
            <a:endParaRPr lang="ru-RU" sz="3200" dirty="0" smtClean="0"/>
          </a:p>
          <a:p>
            <a:r>
              <a:rPr lang="ru-RU" sz="3200" dirty="0" smtClean="0"/>
              <a:t>Глобально для этого используются </a:t>
            </a:r>
            <a:r>
              <a:rPr lang="ru-RU" sz="3200" i="1" dirty="0" smtClean="0"/>
              <a:t>сервера имён</a:t>
            </a:r>
            <a:r>
              <a:rPr lang="ru-RU" sz="3200" dirty="0" smtClean="0"/>
              <a:t>.</a:t>
            </a:r>
          </a:p>
          <a:p>
            <a:endParaRPr lang="ru-RU" sz="3200" dirty="0"/>
          </a:p>
          <a:p>
            <a:r>
              <a:rPr lang="ru-RU" sz="3200" dirty="0" smtClean="0"/>
              <a:t>На компьютере этим занимается специальная </a:t>
            </a:r>
            <a:r>
              <a:rPr lang="ru-RU" sz="3200" i="1" dirty="0" smtClean="0"/>
              <a:t>служба </a:t>
            </a:r>
            <a:r>
              <a:rPr lang="en-US" sz="3200" i="1" dirty="0" smtClean="0"/>
              <a:t>DNS</a:t>
            </a:r>
            <a:r>
              <a:rPr lang="en-US" sz="3200" dirty="0" smtClean="0"/>
              <a:t>.</a:t>
            </a:r>
            <a:endParaRPr lang="ru-RU" sz="3200" dirty="0" smtClean="0"/>
          </a:p>
        </p:txBody>
      </p:sp>
    </p:spTree>
    <p:extLst>
      <p:ext uri="{BB962C8B-B14F-4D97-AF65-F5344CB8AC3E}">
        <p14:creationId xmlns:p14="http://schemas.microsoft.com/office/powerpoint/2010/main" val="38597440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Алгоритм трансляции имён</a:t>
            </a:r>
            <a:endParaRPr lang="ru-RU" dirty="0"/>
          </a:p>
        </p:txBody>
      </p:sp>
      <p:sp>
        <p:nvSpPr>
          <p:cNvPr id="5" name="Content Placeholder 4"/>
          <p:cNvSpPr>
            <a:spLocks noGrp="1"/>
          </p:cNvSpPr>
          <p:nvPr>
            <p:ph idx="1"/>
          </p:nvPr>
        </p:nvSpPr>
        <p:spPr>
          <a:xfrm>
            <a:off x="1097279" y="1845734"/>
            <a:ext cx="10058401" cy="4326466"/>
          </a:xfrm>
        </p:spPr>
        <p:txBody>
          <a:bodyPr>
            <a:noAutofit/>
          </a:bodyPr>
          <a:lstStyle/>
          <a:p>
            <a:r>
              <a:rPr lang="ru-RU" sz="2800" dirty="0" smtClean="0"/>
              <a:t>1. Поиск </a:t>
            </a:r>
            <a:r>
              <a:rPr lang="ru-RU" sz="2800" dirty="0"/>
              <a:t>соответствия в локальной таблице, хранящейся на компьютере </a:t>
            </a:r>
            <a:r>
              <a:rPr lang="ru-RU" sz="2800" dirty="0" smtClean="0"/>
              <a:t>(файл </a:t>
            </a:r>
            <a:r>
              <a:rPr lang="ru-RU" sz="2800" b="1" dirty="0"/>
              <a:t>%</a:t>
            </a:r>
            <a:r>
              <a:rPr lang="ru-RU" sz="2800" b="1" dirty="0" err="1"/>
              <a:t>SystemRoot</a:t>
            </a:r>
            <a:r>
              <a:rPr lang="ru-RU" sz="2800" b="1" dirty="0"/>
              <a:t>%\system32\</a:t>
            </a:r>
            <a:r>
              <a:rPr lang="ru-RU" sz="2800" b="1" dirty="0" err="1"/>
              <a:t>drivers</a:t>
            </a:r>
            <a:r>
              <a:rPr lang="ru-RU" sz="2800" b="1" dirty="0"/>
              <a:t>\</a:t>
            </a:r>
            <a:r>
              <a:rPr lang="ru-RU" sz="2800" b="1" dirty="0" err="1"/>
              <a:t>etc</a:t>
            </a:r>
            <a:r>
              <a:rPr lang="ru-RU" sz="2800" b="1" dirty="0"/>
              <a:t>\</a:t>
            </a:r>
            <a:r>
              <a:rPr lang="ru-RU" sz="2800" b="1" dirty="0" err="1"/>
              <a:t>hosts</a:t>
            </a:r>
            <a:r>
              <a:rPr lang="ru-RU" sz="2800" dirty="0" smtClean="0"/>
              <a:t>).</a:t>
            </a:r>
          </a:p>
          <a:p>
            <a:r>
              <a:rPr lang="ru-RU" sz="2800" dirty="0" smtClean="0"/>
              <a:t>2. </a:t>
            </a:r>
            <a:r>
              <a:rPr lang="ru-RU" sz="2800" dirty="0"/>
              <a:t>Если разрешить имя локально не удалось, выполняются запросы к одному или нескольким серверам DNS, IP-адреса которых указаны в настройках стека протоков TCP/IP на данной машине. Данные на запросы возвращаются в виде ответов</a:t>
            </a:r>
            <a:r>
              <a:rPr lang="ru-RU" sz="2800" dirty="0" smtClean="0"/>
              <a:t>.</a:t>
            </a:r>
          </a:p>
          <a:p>
            <a:r>
              <a:rPr lang="ru-RU" sz="2800" dirty="0" smtClean="0"/>
              <a:t>3. </a:t>
            </a:r>
            <a:r>
              <a:rPr lang="ru-RU" sz="2800" dirty="0"/>
              <a:t>Сервер может дать точные ответы об именах из </a:t>
            </a:r>
            <a:r>
              <a:rPr lang="ru-RU" sz="2800" dirty="0" smtClean="0"/>
              <a:t>своей </a:t>
            </a:r>
            <a:r>
              <a:rPr lang="ru-RU" sz="2800" dirty="0"/>
              <a:t>зоны ответственности либо переадресовать запрос к соседнему серверу</a:t>
            </a:r>
            <a:r>
              <a:rPr lang="ru-RU" sz="2800" dirty="0" smtClean="0"/>
              <a:t>.</a:t>
            </a:r>
          </a:p>
        </p:txBody>
      </p:sp>
    </p:spTree>
    <p:extLst>
      <p:ext uri="{BB962C8B-B14F-4D97-AF65-F5344CB8AC3E}">
        <p14:creationId xmlns:p14="http://schemas.microsoft.com/office/powerpoint/2010/main" val="8450081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Модель </a:t>
            </a:r>
            <a:r>
              <a:rPr lang="en-US" dirty="0"/>
              <a:t>OSI </a:t>
            </a:r>
            <a:endParaRPr lang="ru-RU" dirty="0"/>
          </a:p>
        </p:txBody>
      </p:sp>
      <p:sp>
        <p:nvSpPr>
          <p:cNvPr id="5" name="Content Placeholder 4"/>
          <p:cNvSpPr>
            <a:spLocks noGrp="1"/>
          </p:cNvSpPr>
          <p:nvPr>
            <p:ph idx="1"/>
          </p:nvPr>
        </p:nvSpPr>
        <p:spPr>
          <a:xfrm>
            <a:off x="1097280" y="4747846"/>
            <a:ext cx="10058400" cy="1424354"/>
          </a:xfrm>
        </p:spPr>
        <p:txBody>
          <a:bodyPr>
            <a:noAutofit/>
          </a:bodyPr>
          <a:lstStyle/>
          <a:p>
            <a:r>
              <a:rPr lang="ru-RU" sz="3200" dirty="0" smtClean="0"/>
              <a:t>Определяет набор уровней взаимодействия двух систем и правила организации уровней.</a:t>
            </a:r>
          </a:p>
          <a:p>
            <a:r>
              <a:rPr lang="ru-RU" sz="3200" dirty="0" smtClean="0"/>
              <a:t>Организует сетевые протоколы.</a:t>
            </a:r>
            <a:endParaRPr lang="ru-RU" sz="3200" dirty="0"/>
          </a:p>
        </p:txBody>
      </p:sp>
      <p:graphicFrame>
        <p:nvGraphicFramePr>
          <p:cNvPr id="6" name="Object 5"/>
          <p:cNvGraphicFramePr>
            <a:graphicFrameLocks noChangeAspect="1"/>
          </p:cNvGraphicFramePr>
          <p:nvPr>
            <p:extLst>
              <p:ext uri="{D42A27DB-BD31-4B8C-83A1-F6EECF244321}">
                <p14:modId xmlns:p14="http://schemas.microsoft.com/office/powerpoint/2010/main" val="4124866137"/>
              </p:ext>
            </p:extLst>
          </p:nvPr>
        </p:nvGraphicFramePr>
        <p:xfrm>
          <a:off x="1097280" y="1863917"/>
          <a:ext cx="6842174" cy="3004793"/>
        </p:xfrm>
        <a:graphic>
          <a:graphicData uri="http://schemas.openxmlformats.org/presentationml/2006/ole">
            <mc:AlternateContent xmlns:mc="http://schemas.openxmlformats.org/markup-compatibility/2006">
              <mc:Choice xmlns:v="urn:schemas-microsoft-com:vml" Requires="v">
                <p:oleObj spid="_x0000_s3189" name="Document" r:id="rId5" imgW="6105772" imgH="2680610" progId="Word.Document.12">
                  <p:embed/>
                </p:oleObj>
              </mc:Choice>
              <mc:Fallback>
                <p:oleObj name="Document" r:id="rId5" imgW="6105772" imgH="2680610" progId="Word.Document.12">
                  <p:embed/>
                  <p:pic>
                    <p:nvPicPr>
                      <p:cNvPr id="0" name=""/>
                      <p:cNvPicPr/>
                      <p:nvPr/>
                    </p:nvPicPr>
                    <p:blipFill>
                      <a:blip r:embed="rId6"/>
                      <a:stretch>
                        <a:fillRect/>
                      </a:stretch>
                    </p:blipFill>
                    <p:spPr>
                      <a:xfrm>
                        <a:off x="1097280" y="1863917"/>
                        <a:ext cx="6842174" cy="3004793"/>
                      </a:xfrm>
                      <a:prstGeom prst="rect">
                        <a:avLst/>
                      </a:prstGeom>
                    </p:spPr>
                  </p:pic>
                </p:oleObj>
              </mc:Fallback>
            </mc:AlternateContent>
          </a:graphicData>
        </a:graphic>
      </p:graphicFrame>
    </p:spTree>
    <p:extLst>
      <p:ext uri="{BB962C8B-B14F-4D97-AF65-F5344CB8AC3E}">
        <p14:creationId xmlns:p14="http://schemas.microsoft.com/office/powerpoint/2010/main" val="12635091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err="1"/>
              <a:t>Uniform</a:t>
            </a:r>
            <a:r>
              <a:rPr lang="ru-RU" dirty="0"/>
              <a:t> </a:t>
            </a:r>
            <a:r>
              <a:rPr lang="ru-RU" dirty="0" err="1"/>
              <a:t>Resource</a:t>
            </a:r>
            <a:r>
              <a:rPr lang="ru-RU" dirty="0"/>
              <a:t> </a:t>
            </a:r>
            <a:r>
              <a:rPr lang="ru-RU" dirty="0" err="1" smtClean="0"/>
              <a:t>Identifier</a:t>
            </a:r>
            <a:r>
              <a:rPr lang="ru-RU" dirty="0" smtClean="0"/>
              <a:t> (</a:t>
            </a:r>
            <a:r>
              <a:rPr lang="en-US" dirty="0" smtClean="0"/>
              <a:t>URI)</a:t>
            </a:r>
            <a:endParaRPr lang="ru-RU" dirty="0"/>
          </a:p>
        </p:txBody>
      </p:sp>
      <p:sp>
        <p:nvSpPr>
          <p:cNvPr id="3" name="Content Placeholder 2"/>
          <p:cNvSpPr>
            <a:spLocks noGrp="1"/>
          </p:cNvSpPr>
          <p:nvPr>
            <p:ph idx="1"/>
          </p:nvPr>
        </p:nvSpPr>
        <p:spPr/>
        <p:txBody>
          <a:bodyPr>
            <a:normAutofit/>
          </a:bodyPr>
          <a:lstStyle/>
          <a:p>
            <a:r>
              <a:rPr lang="ru-RU" sz="3200" i="1" dirty="0" smtClean="0"/>
              <a:t>Универсальный </a:t>
            </a:r>
            <a:r>
              <a:rPr lang="ru-RU" sz="3200" i="1" dirty="0"/>
              <a:t>идентификатор </a:t>
            </a:r>
            <a:r>
              <a:rPr lang="ru-RU" sz="3200" i="1" dirty="0" smtClean="0"/>
              <a:t>ресурса</a:t>
            </a:r>
            <a:r>
              <a:rPr lang="ru-RU" sz="3200" dirty="0" smtClean="0"/>
              <a:t> (</a:t>
            </a:r>
            <a:r>
              <a:rPr lang="ru-RU" sz="3200" dirty="0" err="1" smtClean="0"/>
              <a:t>Uniform</a:t>
            </a:r>
            <a:r>
              <a:rPr lang="ru-RU" sz="3200" dirty="0" smtClean="0"/>
              <a:t> </a:t>
            </a:r>
            <a:r>
              <a:rPr lang="ru-RU" sz="3200" dirty="0" err="1"/>
              <a:t>Resource</a:t>
            </a:r>
            <a:r>
              <a:rPr lang="ru-RU" sz="3200" dirty="0"/>
              <a:t> </a:t>
            </a:r>
            <a:r>
              <a:rPr lang="ru-RU" sz="3200" dirty="0" err="1" smtClean="0"/>
              <a:t>Identifier</a:t>
            </a:r>
            <a:r>
              <a:rPr lang="ru-RU" sz="3200" dirty="0" smtClean="0"/>
              <a:t>) </a:t>
            </a:r>
            <a:r>
              <a:rPr lang="en-US" sz="3200" dirty="0" smtClean="0"/>
              <a:t>– </a:t>
            </a:r>
            <a:r>
              <a:rPr lang="ru-RU" sz="3200" dirty="0" smtClean="0"/>
              <a:t>строка символов для идентификации (обозначения) произвольного ресурса в глобальной сети.</a:t>
            </a:r>
          </a:p>
          <a:p>
            <a:endParaRPr lang="en-US" sz="3200" dirty="0" smtClean="0"/>
          </a:p>
          <a:p>
            <a:r>
              <a:rPr lang="en-US" sz="3200" dirty="0" smtClean="0"/>
              <a:t>http</a:t>
            </a:r>
            <a:r>
              <a:rPr lang="en-US" sz="3200" dirty="0"/>
              <a:t>://</a:t>
            </a:r>
            <a:r>
              <a:rPr lang="en-US" sz="3200" dirty="0" smtClean="0"/>
              <a:t>example.org/wiki/Main_Page</a:t>
            </a:r>
          </a:p>
        </p:txBody>
      </p:sp>
    </p:spTree>
    <p:extLst>
      <p:ext uri="{BB962C8B-B14F-4D97-AF65-F5344CB8AC3E}">
        <p14:creationId xmlns:p14="http://schemas.microsoft.com/office/powerpoint/2010/main" val="207682304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 </a:t>
            </a:r>
            <a:r>
              <a:rPr lang="ru-RU" dirty="0" smtClean="0"/>
              <a:t>и</a:t>
            </a:r>
            <a:r>
              <a:rPr lang="en-US" dirty="0" smtClean="0"/>
              <a:t> </a:t>
            </a:r>
            <a:r>
              <a:rPr lang="en-US" dirty="0"/>
              <a:t>URN</a:t>
            </a:r>
            <a:endParaRPr lang="ru-RU" dirty="0"/>
          </a:p>
        </p:txBody>
      </p:sp>
      <p:sp>
        <p:nvSpPr>
          <p:cNvPr id="3" name="Content Placeholder 2"/>
          <p:cNvSpPr>
            <a:spLocks noGrp="1"/>
          </p:cNvSpPr>
          <p:nvPr>
            <p:ph idx="1"/>
          </p:nvPr>
        </p:nvSpPr>
        <p:spPr/>
        <p:txBody>
          <a:bodyPr>
            <a:noAutofit/>
          </a:bodyPr>
          <a:lstStyle/>
          <a:p>
            <a:r>
              <a:rPr lang="ru-RU" sz="2800" dirty="0"/>
              <a:t>URI может быть представлен в двух формах:</a:t>
            </a:r>
          </a:p>
          <a:p>
            <a:r>
              <a:rPr lang="ru-RU" sz="2800" dirty="0"/>
              <a:t>1. </a:t>
            </a:r>
            <a:r>
              <a:rPr lang="ru-RU" sz="2800" dirty="0" err="1"/>
              <a:t>Uniform</a:t>
            </a:r>
            <a:r>
              <a:rPr lang="ru-RU" sz="2800" dirty="0"/>
              <a:t> </a:t>
            </a:r>
            <a:r>
              <a:rPr lang="ru-RU" sz="2800" dirty="0" err="1"/>
              <a:t>Resource</a:t>
            </a:r>
            <a:r>
              <a:rPr lang="ru-RU" sz="2800" dirty="0"/>
              <a:t> </a:t>
            </a:r>
            <a:r>
              <a:rPr lang="ru-RU" sz="2800" dirty="0" err="1"/>
              <a:t>Locator</a:t>
            </a:r>
            <a:r>
              <a:rPr lang="ru-RU" sz="2800" dirty="0"/>
              <a:t>, </a:t>
            </a:r>
            <a:r>
              <a:rPr lang="ru-RU" sz="2800" b="1" dirty="0"/>
              <a:t>URL</a:t>
            </a:r>
            <a:r>
              <a:rPr lang="ru-RU" sz="2800" dirty="0"/>
              <a:t> </a:t>
            </a:r>
            <a:r>
              <a:rPr lang="en-US" sz="2800" dirty="0"/>
              <a:t>– </a:t>
            </a:r>
            <a:r>
              <a:rPr lang="ru-RU" sz="2800" dirty="0"/>
              <a:t>это URI, который, помимо </a:t>
            </a:r>
            <a:r>
              <a:rPr lang="ru-RU" sz="2800" dirty="0">
                <a:solidFill>
                  <a:srgbClr val="CC6600"/>
                </a:solidFill>
              </a:rPr>
              <a:t>идентификации ресурса</a:t>
            </a:r>
            <a:r>
              <a:rPr lang="ru-RU" sz="2800" dirty="0"/>
              <a:t>, предоставляет ещё и информацию о </a:t>
            </a:r>
            <a:r>
              <a:rPr lang="ru-RU" sz="2800" dirty="0">
                <a:solidFill>
                  <a:srgbClr val="0000FF"/>
                </a:solidFill>
              </a:rPr>
              <a:t>местонахождении ресурса</a:t>
            </a:r>
            <a:r>
              <a:rPr lang="ru-RU" sz="2800" dirty="0"/>
              <a:t> </a:t>
            </a:r>
            <a:r>
              <a:rPr lang="ru-RU" sz="2800" dirty="0" smtClean="0"/>
              <a:t>(</a:t>
            </a:r>
            <a:r>
              <a:rPr lang="en-US" sz="2800" dirty="0"/>
              <a:t>URL</a:t>
            </a:r>
            <a:r>
              <a:rPr lang="ru-RU" sz="2800" dirty="0"/>
              <a:t> называют </a:t>
            </a:r>
            <a:r>
              <a:rPr lang="ru-RU" sz="2800" i="1" dirty="0"/>
              <a:t>веб-адрес</a:t>
            </a:r>
            <a:r>
              <a:rPr lang="ru-RU" sz="2800" dirty="0" smtClean="0"/>
              <a:t>):</a:t>
            </a:r>
          </a:p>
          <a:p>
            <a:r>
              <a:rPr lang="en-US" sz="2800" dirty="0">
                <a:solidFill>
                  <a:srgbClr val="0000FF"/>
                </a:solidFill>
              </a:rPr>
              <a:t>http://example.org</a:t>
            </a:r>
            <a:r>
              <a:rPr lang="en-US" sz="2800" dirty="0">
                <a:solidFill>
                  <a:srgbClr val="CC6600"/>
                </a:solidFill>
              </a:rPr>
              <a:t>/wiki/Main_Page</a:t>
            </a:r>
            <a:endParaRPr lang="ru-RU" sz="2800" dirty="0"/>
          </a:p>
          <a:p>
            <a:r>
              <a:rPr lang="ru-RU" sz="2800" dirty="0" smtClean="0"/>
              <a:t>2. </a:t>
            </a:r>
            <a:r>
              <a:rPr lang="ru-RU" sz="2800" dirty="0" err="1"/>
              <a:t>Uniform</a:t>
            </a:r>
            <a:r>
              <a:rPr lang="ru-RU" sz="2800" dirty="0"/>
              <a:t> </a:t>
            </a:r>
            <a:r>
              <a:rPr lang="ru-RU" sz="2800" dirty="0" err="1"/>
              <a:t>Resource</a:t>
            </a:r>
            <a:r>
              <a:rPr lang="ru-RU" sz="2800" dirty="0"/>
              <a:t> </a:t>
            </a:r>
            <a:r>
              <a:rPr lang="ru-RU" sz="2800" dirty="0" err="1"/>
              <a:t>Name</a:t>
            </a:r>
            <a:r>
              <a:rPr lang="ru-RU" sz="2800" dirty="0"/>
              <a:t>, </a:t>
            </a:r>
            <a:r>
              <a:rPr lang="ru-RU" sz="2800" b="1" dirty="0"/>
              <a:t>URN</a:t>
            </a:r>
            <a:r>
              <a:rPr lang="ru-RU" sz="2800" dirty="0"/>
              <a:t> </a:t>
            </a:r>
            <a:r>
              <a:rPr lang="en-US" sz="2800" dirty="0"/>
              <a:t>– </a:t>
            </a:r>
            <a:r>
              <a:rPr lang="ru-RU" sz="2800" dirty="0"/>
              <a:t>это URI, который только идентифицирует ресурс в определённом контексте, но не указывает его </a:t>
            </a:r>
            <a:r>
              <a:rPr lang="ru-RU" sz="2800" dirty="0" smtClean="0"/>
              <a:t>местонахождения:</a:t>
            </a:r>
          </a:p>
          <a:p>
            <a:r>
              <a:rPr lang="en-US" sz="2800" dirty="0" smtClean="0">
                <a:solidFill>
                  <a:srgbClr val="CC6600"/>
                </a:solidFill>
              </a:rPr>
              <a:t>urn:isbn:0-486-27557-4</a:t>
            </a:r>
            <a:endParaRPr lang="ru-RU" sz="2800" dirty="0"/>
          </a:p>
        </p:txBody>
      </p:sp>
    </p:spTree>
    <p:extLst>
      <p:ext uri="{BB962C8B-B14F-4D97-AF65-F5344CB8AC3E}">
        <p14:creationId xmlns:p14="http://schemas.microsoft.com/office/powerpoint/2010/main" val="37919143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
            <a:ext cx="10058400" cy="914400"/>
          </a:xfrm>
        </p:spPr>
        <p:txBody>
          <a:bodyPr>
            <a:normAutofit/>
          </a:bodyPr>
          <a:lstStyle/>
          <a:p>
            <a:r>
              <a:rPr lang="ru-RU" dirty="0"/>
              <a:t>Структура абсолютного </a:t>
            </a:r>
            <a:r>
              <a:rPr lang="en-US" dirty="0"/>
              <a:t>URI</a:t>
            </a:r>
            <a:endParaRPr lang="ru-RU" dirty="0"/>
          </a:p>
        </p:txBody>
      </p:sp>
      <p:sp>
        <p:nvSpPr>
          <p:cNvPr id="3" name="Content Placeholder 2"/>
          <p:cNvSpPr>
            <a:spLocks noGrp="1"/>
          </p:cNvSpPr>
          <p:nvPr>
            <p:ph idx="1"/>
          </p:nvPr>
        </p:nvSpPr>
        <p:spPr/>
        <p:txBody>
          <a:bodyPr>
            <a:normAutofit fontScale="85000" lnSpcReduction="10000"/>
          </a:bodyPr>
          <a:lstStyle/>
          <a:p>
            <a:r>
              <a:rPr lang="ru-RU" sz="3200" dirty="0" smtClean="0"/>
              <a:t>1. </a:t>
            </a:r>
            <a:r>
              <a:rPr lang="ru-RU" sz="3200" i="1" dirty="0" smtClean="0"/>
              <a:t>Схема</a:t>
            </a:r>
            <a:r>
              <a:rPr lang="ru-RU" sz="3200" dirty="0" smtClean="0"/>
              <a:t> </a:t>
            </a:r>
            <a:r>
              <a:rPr lang="ru-RU" sz="3200" dirty="0"/>
              <a:t>и </a:t>
            </a:r>
            <a:r>
              <a:rPr lang="ru-RU" sz="3200" dirty="0">
                <a:solidFill>
                  <a:srgbClr val="0000FF"/>
                </a:solidFill>
              </a:rPr>
              <a:t>:</a:t>
            </a:r>
            <a:r>
              <a:rPr lang="ru-RU" sz="3200" dirty="0"/>
              <a:t> (двоеточие).</a:t>
            </a:r>
            <a:endParaRPr lang="ru-RU" sz="3200" dirty="0" smtClean="0"/>
          </a:p>
          <a:p>
            <a:r>
              <a:rPr lang="ru-RU" sz="3200" dirty="0" smtClean="0"/>
              <a:t>2. </a:t>
            </a:r>
            <a:r>
              <a:rPr lang="ru-RU" sz="3200" i="1" dirty="0" smtClean="0"/>
              <a:t>Специфичная для схемы часть.</a:t>
            </a:r>
          </a:p>
          <a:p>
            <a:r>
              <a:rPr lang="ru-RU" sz="3200" dirty="0" smtClean="0"/>
              <a:t>Для </a:t>
            </a:r>
            <a:r>
              <a:rPr lang="en-US" sz="3200" dirty="0" smtClean="0"/>
              <a:t>URL </a:t>
            </a:r>
            <a:r>
              <a:rPr lang="ru-RU" sz="3200" dirty="0" smtClean="0"/>
              <a:t>это будет</a:t>
            </a:r>
          </a:p>
          <a:p>
            <a:pPr marL="514350" indent="-514350">
              <a:buFont typeface="+mj-lt"/>
              <a:buAutoNum type="arabicParenR"/>
            </a:pPr>
            <a:r>
              <a:rPr lang="ru-RU" sz="3200" dirty="0" smtClean="0">
                <a:solidFill>
                  <a:srgbClr val="0000FF"/>
                </a:solidFill>
              </a:rPr>
              <a:t>//</a:t>
            </a:r>
            <a:r>
              <a:rPr lang="ru-RU" sz="3200" dirty="0" smtClean="0"/>
              <a:t> (два </a:t>
            </a:r>
            <a:r>
              <a:rPr lang="ru-RU" sz="3200" dirty="0" err="1" smtClean="0"/>
              <a:t>слэша</a:t>
            </a:r>
            <a:r>
              <a:rPr lang="ru-RU" sz="3200" dirty="0" smtClean="0"/>
              <a:t>)</a:t>
            </a:r>
          </a:p>
          <a:p>
            <a:pPr marL="514350" indent="-514350">
              <a:buFont typeface="+mj-lt"/>
              <a:buAutoNum type="arabicParenR"/>
            </a:pPr>
            <a:r>
              <a:rPr lang="ru-RU" sz="3200" dirty="0" smtClean="0"/>
              <a:t>имя хоста (символьное имя компьютера)</a:t>
            </a:r>
          </a:p>
          <a:p>
            <a:pPr marL="514350" indent="-514350">
              <a:buFont typeface="+mj-lt"/>
              <a:buAutoNum type="arabicParenR"/>
            </a:pPr>
            <a:r>
              <a:rPr lang="ru-RU" sz="3200" dirty="0" smtClean="0">
                <a:solidFill>
                  <a:srgbClr val="0000FF"/>
                </a:solidFill>
              </a:rPr>
              <a:t>: </a:t>
            </a:r>
            <a:r>
              <a:rPr lang="ru-RU" sz="3200" dirty="0" smtClean="0"/>
              <a:t>порт (опционально)</a:t>
            </a:r>
          </a:p>
          <a:p>
            <a:pPr marL="514350" indent="-514350">
              <a:buFont typeface="+mj-lt"/>
              <a:buAutoNum type="arabicParenR"/>
            </a:pPr>
            <a:r>
              <a:rPr lang="ru-RU" sz="3200" dirty="0" smtClean="0"/>
              <a:t>путь на хосте к ресурсу</a:t>
            </a:r>
          </a:p>
          <a:p>
            <a:pPr marL="514350" indent="-514350">
              <a:buFont typeface="+mj-lt"/>
              <a:buAutoNum type="arabicParenR"/>
            </a:pPr>
            <a:r>
              <a:rPr lang="ru-RU" sz="3200" dirty="0" smtClean="0">
                <a:solidFill>
                  <a:srgbClr val="0000FF"/>
                </a:solidFill>
              </a:rPr>
              <a:t>?</a:t>
            </a:r>
            <a:r>
              <a:rPr lang="ru-RU" sz="3200" dirty="0" smtClean="0"/>
              <a:t> параметры запроса к ресурсу (</a:t>
            </a:r>
            <a:r>
              <a:rPr lang="ru-RU" sz="3200" dirty="0"/>
              <a:t>опционально</a:t>
            </a:r>
            <a:r>
              <a:rPr lang="ru-RU" sz="3200" dirty="0" smtClean="0"/>
              <a:t>, разделяются </a:t>
            </a:r>
            <a:r>
              <a:rPr lang="en-US" sz="3200" dirty="0" smtClean="0">
                <a:solidFill>
                  <a:srgbClr val="0000FF"/>
                </a:solidFill>
              </a:rPr>
              <a:t>&amp;</a:t>
            </a:r>
            <a:r>
              <a:rPr lang="en-US" sz="3200" dirty="0" smtClean="0"/>
              <a:t>)</a:t>
            </a:r>
            <a:endParaRPr lang="ru-RU" sz="3200" dirty="0" smtClean="0"/>
          </a:p>
        </p:txBody>
      </p:sp>
      <p:sp>
        <p:nvSpPr>
          <p:cNvPr id="4" name="Прямоугольник 3"/>
          <p:cNvSpPr/>
          <p:nvPr/>
        </p:nvSpPr>
        <p:spPr>
          <a:xfrm>
            <a:off x="176784" y="1057579"/>
            <a:ext cx="12015216" cy="523220"/>
          </a:xfrm>
          <a:prstGeom prst="rect">
            <a:avLst/>
          </a:prstGeom>
        </p:spPr>
        <p:txBody>
          <a:bodyPr wrap="square">
            <a:spAutoFit/>
          </a:bodyPr>
          <a:lstStyle/>
          <a:p>
            <a:r>
              <a:rPr lang="ru-RU" sz="2800" b="1" dirty="0"/>
              <a:t>&lt;схема&gt;://&lt;логин&gt;:&lt;пароль&gt;@&lt;хост&gt;:&lt;порт&gt;/&lt;полный-путь-к-ресурсу&gt;</a:t>
            </a:r>
          </a:p>
        </p:txBody>
      </p:sp>
    </p:spTree>
    <p:extLst>
      <p:ext uri="{BB962C8B-B14F-4D97-AF65-F5344CB8AC3E}">
        <p14:creationId xmlns:p14="http://schemas.microsoft.com/office/powerpoint/2010/main" val="26722655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347472"/>
            <a:ext cx="12051792" cy="6144768"/>
          </a:xfrm>
        </p:spPr>
        <p:txBody>
          <a:bodyPr>
            <a:normAutofit fontScale="92500"/>
          </a:bodyPr>
          <a:lstStyle/>
          <a:p>
            <a:r>
              <a:rPr lang="ru-RU" sz="3200" b="1" dirty="0">
                <a:hlinkClick r:id="rId3"/>
              </a:rPr>
              <a:t>http://</a:t>
            </a:r>
            <a:r>
              <a:rPr lang="ru-RU" sz="3200" b="1" dirty="0" smtClean="0">
                <a:hlinkClick r:id="rId3"/>
              </a:rPr>
              <a:t>example.com</a:t>
            </a:r>
            <a:r>
              <a:rPr lang="ru-RU" sz="3200" b="1" dirty="0" smtClean="0"/>
              <a:t> </a:t>
            </a:r>
            <a:r>
              <a:rPr lang="ru-RU" sz="3200" dirty="0" smtClean="0"/>
              <a:t>#запрос </a:t>
            </a:r>
            <a:r>
              <a:rPr lang="ru-RU" sz="3200" dirty="0"/>
              <a:t>стартовой страницы по </a:t>
            </a:r>
            <a:r>
              <a:rPr lang="ru-RU" sz="3200" dirty="0" smtClean="0"/>
              <a:t>умолчанию</a:t>
            </a:r>
          </a:p>
          <a:p>
            <a:r>
              <a:rPr lang="ru-RU" sz="3200" b="1" dirty="0" smtClean="0">
                <a:hlinkClick r:id="rId4"/>
              </a:rPr>
              <a:t>http</a:t>
            </a:r>
            <a:r>
              <a:rPr lang="ru-RU" sz="3200" b="1" dirty="0">
                <a:hlinkClick r:id="rId4"/>
              </a:rPr>
              <a:t>://</a:t>
            </a:r>
            <a:r>
              <a:rPr lang="ru-RU" sz="3200" b="1" dirty="0" smtClean="0">
                <a:hlinkClick r:id="rId4"/>
              </a:rPr>
              <a:t>www.example.com/site/map.html</a:t>
            </a:r>
            <a:r>
              <a:rPr lang="ru-RU" sz="3200" b="1" dirty="0" smtClean="0"/>
              <a:t>  </a:t>
            </a:r>
            <a:r>
              <a:rPr lang="ru-RU" sz="3200" dirty="0" smtClean="0"/>
              <a:t>#запрос </a:t>
            </a:r>
            <a:r>
              <a:rPr lang="ru-RU" sz="3200" dirty="0"/>
              <a:t>страницы в указанном </a:t>
            </a:r>
            <a:r>
              <a:rPr lang="ru-RU" sz="3200" dirty="0" smtClean="0"/>
              <a:t>каталоге</a:t>
            </a:r>
          </a:p>
          <a:p>
            <a:r>
              <a:rPr lang="ru-RU" sz="3200" b="1" dirty="0" smtClean="0">
                <a:hlinkClick r:id="rId5"/>
              </a:rPr>
              <a:t>http</a:t>
            </a:r>
            <a:r>
              <a:rPr lang="ru-RU" sz="3200" b="1" dirty="0">
                <a:hlinkClick r:id="rId5"/>
              </a:rPr>
              <a:t>://</a:t>
            </a:r>
            <a:r>
              <a:rPr lang="ru-RU" sz="3200" b="1" dirty="0" smtClean="0">
                <a:hlinkClick r:id="rId5"/>
              </a:rPr>
              <a:t>example.com:81/script.php</a:t>
            </a:r>
            <a:r>
              <a:rPr lang="ru-RU" sz="3200" b="1" dirty="0" smtClean="0"/>
              <a:t>  </a:t>
            </a:r>
            <a:r>
              <a:rPr lang="ru-RU" sz="3200" dirty="0" smtClean="0"/>
              <a:t>#подключение </a:t>
            </a:r>
            <a:r>
              <a:rPr lang="ru-RU" sz="3200" dirty="0"/>
              <a:t>на нестандартный </a:t>
            </a:r>
            <a:r>
              <a:rPr lang="ru-RU" sz="3200" dirty="0" smtClean="0"/>
              <a:t>порт</a:t>
            </a:r>
          </a:p>
          <a:p>
            <a:r>
              <a:rPr lang="ru-RU" sz="3200" b="1" dirty="0" smtClean="0">
                <a:hlinkClick r:id="rId6"/>
              </a:rPr>
              <a:t>http</a:t>
            </a:r>
            <a:r>
              <a:rPr lang="ru-RU" sz="3200" b="1" dirty="0">
                <a:hlinkClick r:id="rId6"/>
              </a:rPr>
              <a:t>://</a:t>
            </a:r>
            <a:r>
              <a:rPr lang="ru-RU" sz="3200" b="1" dirty="0" smtClean="0">
                <a:hlinkClick r:id="rId6"/>
              </a:rPr>
              <a:t>example.org/script.php?key=value</a:t>
            </a:r>
            <a:r>
              <a:rPr lang="ru-RU" sz="3200" b="1" dirty="0" smtClean="0"/>
              <a:t>  </a:t>
            </a:r>
            <a:r>
              <a:rPr lang="ru-RU" sz="3200" dirty="0" smtClean="0"/>
              <a:t>#передача </a:t>
            </a:r>
            <a:r>
              <a:rPr lang="ru-RU" sz="3200" dirty="0"/>
              <a:t>параметров </a:t>
            </a:r>
            <a:r>
              <a:rPr lang="ru-RU" sz="3200" dirty="0" smtClean="0"/>
              <a:t>скрипту</a:t>
            </a:r>
          </a:p>
          <a:p>
            <a:r>
              <a:rPr lang="ru-RU" sz="3200" b="1" dirty="0" smtClean="0">
                <a:hlinkClick r:id="rId7"/>
              </a:rPr>
              <a:t>ftp</a:t>
            </a:r>
            <a:r>
              <a:rPr lang="ru-RU" sz="3200" b="1" dirty="0">
                <a:hlinkClick r:id="rId7"/>
              </a:rPr>
              <a:t>://</a:t>
            </a:r>
            <a:r>
              <a:rPr lang="ru-RU" sz="3200" b="1" dirty="0" smtClean="0">
                <a:hlinkClick r:id="rId7"/>
              </a:rPr>
              <a:t>user:pass@ftp.example.org</a:t>
            </a:r>
            <a:r>
              <a:rPr lang="ru-RU" sz="3200" b="1" dirty="0" smtClean="0"/>
              <a:t>           </a:t>
            </a:r>
            <a:r>
              <a:rPr lang="ru-RU" sz="3200" dirty="0" smtClean="0"/>
              <a:t>#авторизация </a:t>
            </a:r>
            <a:r>
              <a:rPr lang="ru-RU" sz="3200" dirty="0"/>
              <a:t>на </a:t>
            </a:r>
            <a:r>
              <a:rPr lang="ru-RU" sz="3200" dirty="0" err="1" smtClean="0"/>
              <a:t>ftp</a:t>
            </a:r>
            <a:r>
              <a:rPr lang="ru-RU" sz="3200" dirty="0" smtClean="0"/>
              <a:t>-сервере</a:t>
            </a:r>
          </a:p>
          <a:p>
            <a:r>
              <a:rPr lang="ru-RU" sz="3200" b="1" dirty="0" smtClean="0">
                <a:hlinkClick r:id="rId8"/>
              </a:rPr>
              <a:t>http</a:t>
            </a:r>
            <a:r>
              <a:rPr lang="ru-RU" sz="3200" b="1" dirty="0">
                <a:hlinkClick r:id="rId8"/>
              </a:rPr>
              <a:t>://</a:t>
            </a:r>
            <a:r>
              <a:rPr lang="ru-RU" sz="3200" b="1" dirty="0" smtClean="0">
                <a:hlinkClick r:id="rId8"/>
              </a:rPr>
              <a:t>192.168.0.1/example/www</a:t>
            </a:r>
            <a:r>
              <a:rPr lang="ru-RU" sz="3200" b="1" dirty="0" smtClean="0"/>
              <a:t>         </a:t>
            </a:r>
            <a:r>
              <a:rPr lang="ru-RU" sz="3200" dirty="0" smtClean="0"/>
              <a:t>#подключение </a:t>
            </a:r>
            <a:r>
              <a:rPr lang="ru-RU" sz="3200" dirty="0"/>
              <a:t>по </a:t>
            </a:r>
            <a:r>
              <a:rPr lang="ru-RU" sz="3200" dirty="0" err="1" smtClean="0"/>
              <a:t>ip</a:t>
            </a:r>
            <a:r>
              <a:rPr lang="ru-RU" sz="3200" dirty="0" smtClean="0"/>
              <a:t>-адресу</a:t>
            </a:r>
          </a:p>
          <a:p>
            <a:r>
              <a:rPr lang="ru-RU" sz="3200" b="1" dirty="0" smtClean="0">
                <a:hlinkClick r:id="rId9" action="ppaction://hlinkfile"/>
              </a:rPr>
              <a:t>file</a:t>
            </a:r>
            <a:r>
              <a:rPr lang="ru-RU" sz="3200" b="1" dirty="0">
                <a:hlinkClick r:id="rId9" action="ppaction://hlinkfile"/>
              </a:rPr>
              <a:t>:///</a:t>
            </a:r>
            <a:r>
              <a:rPr lang="ru-RU" sz="3200" b="1" dirty="0" smtClean="0">
                <a:hlinkClick r:id="rId9" action="ppaction://hlinkfile"/>
              </a:rPr>
              <a:t>srv/www/htdocs/index.html</a:t>
            </a:r>
            <a:r>
              <a:rPr lang="ru-RU" sz="3200" b="1" dirty="0" smtClean="0"/>
              <a:t>       </a:t>
            </a:r>
            <a:r>
              <a:rPr lang="ru-RU" sz="3200" dirty="0" smtClean="0"/>
              <a:t>#открытие </a:t>
            </a:r>
            <a:r>
              <a:rPr lang="ru-RU" sz="3200" dirty="0"/>
              <a:t>локального </a:t>
            </a:r>
            <a:r>
              <a:rPr lang="ru-RU" sz="3200" dirty="0" smtClean="0"/>
              <a:t>файла</a:t>
            </a:r>
          </a:p>
          <a:p>
            <a:r>
              <a:rPr lang="ru-RU" sz="3200" b="1" dirty="0" smtClean="0">
                <a:hlinkClick r:id="rId10"/>
              </a:rPr>
              <a:t>gopher</a:t>
            </a:r>
            <a:r>
              <a:rPr lang="ru-RU" sz="3200" b="1" dirty="0">
                <a:hlinkClick r:id="rId10"/>
              </a:rPr>
              <a:t>://</a:t>
            </a:r>
            <a:r>
              <a:rPr lang="ru-RU" sz="3200" b="1" dirty="0" smtClean="0">
                <a:hlinkClick r:id="rId10"/>
              </a:rPr>
              <a:t>example.com/1</a:t>
            </a:r>
            <a:r>
              <a:rPr lang="ru-RU" sz="3200" b="1" dirty="0" smtClean="0"/>
              <a:t>                          </a:t>
            </a:r>
            <a:r>
              <a:rPr lang="ru-RU" sz="3200" dirty="0" smtClean="0"/>
              <a:t>#подключение </a:t>
            </a:r>
            <a:r>
              <a:rPr lang="ru-RU" sz="3200" dirty="0"/>
              <a:t>к серверу </a:t>
            </a:r>
            <a:r>
              <a:rPr lang="ru-RU" sz="3200" dirty="0" err="1" smtClean="0"/>
              <a:t>gopher</a:t>
            </a:r>
            <a:endParaRPr lang="ru-RU" sz="3200" dirty="0" smtClean="0"/>
          </a:p>
          <a:p>
            <a:r>
              <a:rPr lang="ru-RU" sz="3200" b="1" dirty="0" smtClean="0">
                <a:hlinkClick r:id="rId11"/>
              </a:rPr>
              <a:t>mailto</a:t>
            </a:r>
            <a:r>
              <a:rPr lang="ru-RU" sz="3200" b="1" dirty="0">
                <a:hlinkClick r:id="rId11"/>
              </a:rPr>
              <a:t>://</a:t>
            </a:r>
            <a:r>
              <a:rPr lang="ru-RU" sz="3200" b="1" dirty="0" smtClean="0">
                <a:hlinkClick r:id="rId11"/>
              </a:rPr>
              <a:t>user@example.org</a:t>
            </a:r>
            <a:r>
              <a:rPr lang="ru-RU" sz="3200" b="1" dirty="0" smtClean="0"/>
              <a:t>                     </a:t>
            </a:r>
            <a:r>
              <a:rPr lang="ru-RU" sz="3200" dirty="0" smtClean="0"/>
              <a:t>#ссылка </a:t>
            </a:r>
            <a:r>
              <a:rPr lang="ru-RU" sz="3200" dirty="0"/>
              <a:t>на адрес </a:t>
            </a:r>
            <a:r>
              <a:rPr lang="ru-RU" sz="3200" dirty="0" err="1"/>
              <a:t>эл.почты</a:t>
            </a:r>
            <a:endParaRPr lang="ru-RU" sz="3200" dirty="0"/>
          </a:p>
        </p:txBody>
      </p:sp>
    </p:spTree>
    <p:extLst>
      <p:ext uri="{BB962C8B-B14F-4D97-AF65-F5344CB8AC3E}">
        <p14:creationId xmlns:p14="http://schemas.microsoft.com/office/powerpoint/2010/main" val="24422826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07818" y="249382"/>
            <a:ext cx="11639129" cy="6124754"/>
          </a:xfrm>
          <a:prstGeom prst="rect">
            <a:avLst/>
          </a:prstGeom>
        </p:spPr>
        <p:txBody>
          <a:bodyPr wrap="square">
            <a:spAutoFit/>
          </a:bodyPr>
          <a:lstStyle/>
          <a:p>
            <a:r>
              <a:rPr lang="ru-RU" sz="2800" b="1" dirty="0">
                <a:hlinkClick r:id="rId3" tooltip="w:Порт (TCP/UDP)"/>
              </a:rPr>
              <a:t>Сетевой порт</a:t>
            </a:r>
            <a:r>
              <a:rPr lang="ru-RU" sz="2800" dirty="0"/>
              <a:t> — это сетевой ресурс, отображаемый в виде числа (1-65535), которое определяет назначение входящих или исходящих сетевых потоков данных на заданном устройстве</a:t>
            </a:r>
            <a:r>
              <a:rPr lang="ru-RU" sz="2800" dirty="0" smtClean="0"/>
              <a:t>.</a:t>
            </a:r>
          </a:p>
          <a:p>
            <a:endParaRPr lang="ru-RU" sz="2800" dirty="0" smtClean="0"/>
          </a:p>
          <a:p>
            <a:r>
              <a:rPr lang="ru-RU" sz="2800" dirty="0" smtClean="0"/>
              <a:t>Он назначается </a:t>
            </a:r>
            <a:r>
              <a:rPr lang="ru-RU" sz="2800" dirty="0"/>
              <a:t>для уникальной идентификации конечной точки подключения и для направления данных в конкретную </a:t>
            </a:r>
            <a:r>
              <a:rPr lang="ru-RU" sz="2800" dirty="0" smtClean="0"/>
              <a:t>службу</a:t>
            </a:r>
          </a:p>
          <a:p>
            <a:endParaRPr lang="ru-RU" sz="2800" dirty="0"/>
          </a:p>
          <a:p>
            <a:r>
              <a:rPr lang="ru-RU" sz="2800" dirty="0"/>
              <a:t>Приложения, предоставляющие службу (например, серверы FTP и HTTP), открывают порт на локальном компьютере и прослушивают запросы на подключение. </a:t>
            </a:r>
            <a:endParaRPr lang="ru-RU" sz="2800" dirty="0" smtClean="0"/>
          </a:p>
          <a:p>
            <a:endParaRPr lang="ru-RU" sz="2800" dirty="0"/>
          </a:p>
          <a:p>
            <a:r>
              <a:rPr lang="ru-RU" sz="2800" dirty="0" smtClean="0"/>
              <a:t>Клиент </a:t>
            </a:r>
            <a:r>
              <a:rPr lang="ru-RU" sz="2800" dirty="0"/>
              <a:t>может запросить службу, указав в запросе IP-адрес и порт приложения. </a:t>
            </a:r>
            <a:r>
              <a:rPr lang="ru-RU" sz="2800" dirty="0" smtClean="0"/>
              <a:t>Клиент </a:t>
            </a:r>
            <a:r>
              <a:rPr lang="ru-RU" sz="2800" dirty="0"/>
              <a:t>может использовать любой локально неиспользуемый номер порта для связи.</a:t>
            </a:r>
          </a:p>
        </p:txBody>
      </p:sp>
    </p:spTree>
    <p:extLst>
      <p:ext uri="{BB962C8B-B14F-4D97-AF65-F5344CB8AC3E}">
        <p14:creationId xmlns:p14="http://schemas.microsoft.com/office/powerpoint/2010/main" val="7855381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751215" cy="6858000"/>
          </a:xfrm>
          <a:prstGeom prst="rect">
            <a:avLst/>
          </a:prstGeom>
        </p:spPr>
      </p:pic>
      <p:sp>
        <p:nvSpPr>
          <p:cNvPr id="7" name="Прямоугольник 6"/>
          <p:cNvSpPr/>
          <p:nvPr/>
        </p:nvSpPr>
        <p:spPr>
          <a:xfrm>
            <a:off x="6751214" y="591511"/>
            <a:ext cx="5440785" cy="5262979"/>
          </a:xfrm>
          <a:prstGeom prst="rect">
            <a:avLst/>
          </a:prstGeom>
        </p:spPr>
        <p:txBody>
          <a:bodyPr wrap="square">
            <a:spAutoFit/>
          </a:bodyPr>
          <a:lstStyle/>
          <a:p>
            <a:r>
              <a:rPr lang="ru-RU" sz="2400" dirty="0" smtClean="0">
                <a:solidFill>
                  <a:srgbClr val="000000"/>
                </a:solidFill>
                <a:latin typeface="Arial" panose="020B0604020202020204" pitchFamily="34" charset="0"/>
              </a:rPr>
              <a:t>Хост </a:t>
            </a:r>
            <a:r>
              <a:rPr lang="ru-RU" sz="2400" dirty="0">
                <a:solidFill>
                  <a:srgbClr val="000000"/>
                </a:solidFill>
                <a:latin typeface="Arial" panose="020B0604020202020204" pitchFamily="34" charset="0"/>
              </a:rPr>
              <a:t>с IP-адресом 192.168.0.50 хочет связаться с FTP-сервером. </a:t>
            </a:r>
            <a:endParaRPr lang="ru-RU" sz="2400" dirty="0" smtClean="0">
              <a:solidFill>
                <a:srgbClr val="000000"/>
              </a:solidFill>
              <a:latin typeface="Arial" panose="020B0604020202020204" pitchFamily="34" charset="0"/>
            </a:endParaRPr>
          </a:p>
          <a:p>
            <a:endParaRPr lang="ru-RU" sz="2400" dirty="0">
              <a:solidFill>
                <a:srgbClr val="000000"/>
              </a:solidFill>
              <a:latin typeface="Arial" panose="020B0604020202020204" pitchFamily="34" charset="0"/>
            </a:endParaRPr>
          </a:p>
          <a:p>
            <a:r>
              <a:rPr lang="ru-RU" sz="2400" dirty="0" smtClean="0">
                <a:solidFill>
                  <a:srgbClr val="000000"/>
                </a:solidFill>
                <a:latin typeface="Arial" panose="020B0604020202020204" pitchFamily="34" charset="0"/>
              </a:rPr>
              <a:t>Поскольку </a:t>
            </a:r>
            <a:r>
              <a:rPr lang="ru-RU" sz="2400" dirty="0">
                <a:solidFill>
                  <a:srgbClr val="000000"/>
                </a:solidFill>
                <a:latin typeface="Arial" panose="020B0604020202020204" pitchFamily="34" charset="0"/>
              </a:rPr>
              <a:t>FTP-серверы по умолчанию используют общеизвестный порт 21, хост генерирует запрос и отправляет его на IP-адрес и порт FTP-сервера. </a:t>
            </a:r>
            <a:endParaRPr lang="ru-RU" sz="2400" dirty="0" smtClean="0">
              <a:solidFill>
                <a:srgbClr val="000000"/>
              </a:solidFill>
              <a:latin typeface="Arial" panose="020B0604020202020204" pitchFamily="34" charset="0"/>
            </a:endParaRPr>
          </a:p>
          <a:p>
            <a:endParaRPr lang="ru-RU" sz="2400" dirty="0">
              <a:solidFill>
                <a:srgbClr val="000000"/>
              </a:solidFill>
              <a:latin typeface="Arial" panose="020B0604020202020204" pitchFamily="34" charset="0"/>
            </a:endParaRPr>
          </a:p>
          <a:p>
            <a:r>
              <a:rPr lang="ru-RU" sz="2400" dirty="0" smtClean="0">
                <a:solidFill>
                  <a:srgbClr val="000000"/>
                </a:solidFill>
                <a:latin typeface="Arial" panose="020B0604020202020204" pitchFamily="34" charset="0"/>
              </a:rPr>
              <a:t>Хост </a:t>
            </a:r>
            <a:r>
              <a:rPr lang="ru-RU" sz="2400" dirty="0">
                <a:solidFill>
                  <a:srgbClr val="000000"/>
                </a:solidFill>
                <a:latin typeface="Arial" panose="020B0604020202020204" pitchFamily="34" charset="0"/>
              </a:rPr>
              <a:t>использует локально неиспользуемый порт 1200 для связи. FTP-сервер получает запрос, генерирует ответ и отправляет его на IP-адрес и порт хоста.</a:t>
            </a:r>
            <a:endParaRPr lang="ru-RU" sz="2400" dirty="0"/>
          </a:p>
        </p:txBody>
      </p:sp>
    </p:spTree>
    <p:extLst>
      <p:ext uri="{BB962C8B-B14F-4D97-AF65-F5344CB8AC3E}">
        <p14:creationId xmlns:p14="http://schemas.microsoft.com/office/powerpoint/2010/main" val="8594188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stretch>
            <a:fillRect/>
          </a:stretch>
        </p:blipFill>
        <p:spPr>
          <a:xfrm>
            <a:off x="331198" y="345905"/>
            <a:ext cx="11860802" cy="4726974"/>
          </a:xfrm>
          <a:prstGeom prst="rect">
            <a:avLst/>
          </a:prstGeom>
        </p:spPr>
      </p:pic>
      <p:graphicFrame>
        <p:nvGraphicFramePr>
          <p:cNvPr id="6" name="Таблица 5"/>
          <p:cNvGraphicFramePr>
            <a:graphicFrameLocks noGrp="1"/>
          </p:cNvGraphicFramePr>
          <p:nvPr>
            <p:extLst>
              <p:ext uri="{D42A27DB-BD31-4B8C-83A1-F6EECF244321}">
                <p14:modId xmlns:p14="http://schemas.microsoft.com/office/powerpoint/2010/main" val="2275109255"/>
              </p:ext>
            </p:extLst>
          </p:nvPr>
        </p:nvGraphicFramePr>
        <p:xfrm>
          <a:off x="0" y="4768538"/>
          <a:ext cx="11514438" cy="1828800"/>
        </p:xfrm>
        <a:graphic>
          <a:graphicData uri="http://schemas.openxmlformats.org/drawingml/2006/table">
            <a:tbl>
              <a:tblPr firstRow="1" bandRow="1">
                <a:tableStyleId>{5C22544A-7EE6-4342-B048-85BDC9FD1C3A}</a:tableStyleId>
              </a:tblPr>
              <a:tblGrid>
                <a:gridCol w="3358054"/>
                <a:gridCol w="8156384"/>
              </a:tblGrid>
              <a:tr h="370840">
                <a:tc>
                  <a:txBody>
                    <a:bodyPr/>
                    <a:lstStyle/>
                    <a:p>
                      <a:r>
                        <a:rPr lang="ru-RU" sz="2400" dirty="0" smtClean="0"/>
                        <a:t>Порт </a:t>
                      </a:r>
                      <a:endParaRPr lang="ru-RU" sz="2400" dirty="0"/>
                    </a:p>
                  </a:txBody>
                  <a:tcPr/>
                </a:tc>
                <a:tc>
                  <a:txBody>
                    <a:bodyPr/>
                    <a:lstStyle/>
                    <a:p>
                      <a:endParaRPr lang="ru-RU" sz="2400" dirty="0"/>
                    </a:p>
                  </a:txBody>
                  <a:tcPr/>
                </a:tc>
              </a:tr>
              <a:tr h="370840">
                <a:tc>
                  <a:txBody>
                    <a:bodyPr/>
                    <a:lstStyle/>
                    <a:p>
                      <a:r>
                        <a:rPr lang="ru-RU" sz="2400" b="0" i="0" kern="1200" dirty="0" smtClean="0">
                          <a:solidFill>
                            <a:schemeClr val="tx1"/>
                          </a:solidFill>
                          <a:effectLst/>
                          <a:latin typeface="+mn-lt"/>
                          <a:ea typeface="+mn-ea"/>
                          <a:cs typeface="+mn-cs"/>
                        </a:rPr>
                        <a:t>0 - 1023</a:t>
                      </a:r>
                      <a:endParaRPr lang="ru-RU" sz="2400" dirty="0"/>
                    </a:p>
                  </a:txBody>
                  <a:tcPr/>
                </a:tc>
                <a:tc>
                  <a:txBody>
                    <a:bodyPr/>
                    <a:lstStyle/>
                    <a:p>
                      <a:r>
                        <a:rPr lang="ru-RU" sz="2400" b="0" i="0" kern="1200" dirty="0" smtClean="0">
                          <a:solidFill>
                            <a:schemeClr val="tx1"/>
                          </a:solidFill>
                          <a:effectLst/>
                          <a:latin typeface="+mn-lt"/>
                          <a:ea typeface="+mn-ea"/>
                          <a:cs typeface="+mn-cs"/>
                        </a:rPr>
                        <a:t>системные или общеизвестные</a:t>
                      </a:r>
                      <a:endParaRPr lang="ru-RU" sz="2400" dirty="0"/>
                    </a:p>
                  </a:txBody>
                  <a:tcPr/>
                </a:tc>
              </a:tr>
              <a:tr h="370840">
                <a:tc>
                  <a:txBody>
                    <a:bodyPr/>
                    <a:lstStyle/>
                    <a:p>
                      <a:r>
                        <a:rPr lang="ru-RU" sz="2400" b="0" i="0" kern="1200" dirty="0" smtClean="0">
                          <a:solidFill>
                            <a:schemeClr val="tx1"/>
                          </a:solidFill>
                          <a:effectLst/>
                          <a:latin typeface="+mn-lt"/>
                          <a:ea typeface="+mn-ea"/>
                          <a:cs typeface="+mn-cs"/>
                        </a:rPr>
                        <a:t>1024 — 49151 </a:t>
                      </a:r>
                      <a:endParaRPr lang="ru-RU" sz="2400" dirty="0"/>
                    </a:p>
                  </a:txBody>
                  <a:tcPr/>
                </a:tc>
                <a:tc>
                  <a:txBody>
                    <a:bodyPr/>
                    <a:lstStyle/>
                    <a:p>
                      <a:r>
                        <a:rPr lang="ru-RU" sz="2400" b="0" i="0" kern="1200" dirty="0" smtClean="0">
                          <a:solidFill>
                            <a:schemeClr val="tx1"/>
                          </a:solidFill>
                          <a:effectLst/>
                          <a:latin typeface="+mn-lt"/>
                          <a:ea typeface="+mn-ea"/>
                          <a:cs typeface="+mn-cs"/>
                        </a:rPr>
                        <a:t>пользовательские или зарегистрированные</a:t>
                      </a:r>
                      <a:endParaRPr lang="ru-RU" sz="2400" dirty="0"/>
                    </a:p>
                  </a:txBody>
                  <a:tcPr/>
                </a:tc>
              </a:tr>
              <a:tr h="370840">
                <a:tc>
                  <a:txBody>
                    <a:bodyPr/>
                    <a:lstStyle/>
                    <a:p>
                      <a:r>
                        <a:rPr lang="ru-RU" sz="2400" b="0" i="0" kern="1200" dirty="0" smtClean="0">
                          <a:solidFill>
                            <a:schemeClr val="tx1"/>
                          </a:solidFill>
                          <a:effectLst/>
                          <a:latin typeface="+mn-lt"/>
                          <a:ea typeface="+mn-ea"/>
                          <a:cs typeface="+mn-cs"/>
                        </a:rPr>
                        <a:t>49152 — 65535 </a:t>
                      </a:r>
                      <a:endParaRPr lang="ru-RU" sz="2400" dirty="0"/>
                    </a:p>
                  </a:txBody>
                  <a:tcPr/>
                </a:tc>
                <a:tc>
                  <a:txBody>
                    <a:bodyPr/>
                    <a:lstStyle/>
                    <a:p>
                      <a:r>
                        <a:rPr lang="ru-RU" sz="2400" b="0" i="0" kern="1200" dirty="0" smtClean="0">
                          <a:solidFill>
                            <a:schemeClr val="tx1"/>
                          </a:solidFill>
                          <a:effectLst/>
                          <a:latin typeface="+mn-lt"/>
                          <a:ea typeface="+mn-ea"/>
                          <a:cs typeface="+mn-cs"/>
                        </a:rPr>
                        <a:t>динамические, эфемерные или частные</a:t>
                      </a:r>
                      <a:endParaRPr lang="ru-RU" sz="2400" dirty="0"/>
                    </a:p>
                  </a:txBody>
                  <a:tcPr/>
                </a:tc>
              </a:tr>
            </a:tbl>
          </a:graphicData>
        </a:graphic>
      </p:graphicFrame>
    </p:spTree>
    <p:extLst>
      <p:ext uri="{BB962C8B-B14F-4D97-AF65-F5344CB8AC3E}">
        <p14:creationId xmlns:p14="http://schemas.microsoft.com/office/powerpoint/2010/main" val="13550099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26075" y="347184"/>
            <a:ext cx="11088130" cy="5078313"/>
          </a:xfrm>
          <a:prstGeom prst="rect">
            <a:avLst/>
          </a:prstGeom>
        </p:spPr>
        <p:txBody>
          <a:bodyPr wrap="square">
            <a:spAutoFit/>
          </a:bodyPr>
          <a:lstStyle/>
          <a:p>
            <a:r>
              <a:rPr lang="ru-RU" sz="3600" dirty="0">
                <a:solidFill>
                  <a:srgbClr val="202122"/>
                </a:solidFill>
                <a:latin typeface="Arial" panose="020B0604020202020204" pitchFamily="34" charset="0"/>
              </a:rPr>
              <a:t>Самые известные прикладные протоколы и их стандартные порты:</a:t>
            </a:r>
          </a:p>
          <a:p>
            <a:pPr>
              <a:buFont typeface="Arial" panose="020B0604020202020204" pitchFamily="34" charset="0"/>
              <a:buChar char="•"/>
            </a:pPr>
            <a:r>
              <a:rPr lang="ru-RU" sz="3600" dirty="0">
                <a:solidFill>
                  <a:srgbClr val="3366BB"/>
                </a:solidFill>
                <a:latin typeface="Arial" panose="020B0604020202020204" pitchFamily="34" charset="0"/>
                <a:hlinkClick r:id="rId3" tooltip="w:HTTP"/>
              </a:rPr>
              <a:t>HTTP</a:t>
            </a:r>
            <a:r>
              <a:rPr lang="ru-RU" sz="3600" dirty="0">
                <a:solidFill>
                  <a:srgbClr val="202122"/>
                </a:solidFill>
                <a:latin typeface="Arial" panose="020B0604020202020204" pitchFamily="34" charset="0"/>
              </a:rPr>
              <a:t> — основной протокол </a:t>
            </a:r>
            <a:r>
              <a:rPr lang="ru-RU" sz="3600" dirty="0">
                <a:solidFill>
                  <a:srgbClr val="3366BB"/>
                </a:solidFill>
                <a:latin typeface="Arial" panose="020B0604020202020204" pitchFamily="34" charset="0"/>
                <a:hlinkClick r:id="rId4" tooltip="w:Всемирная паутина"/>
              </a:rPr>
              <a:t>всемирной паутины</a:t>
            </a:r>
            <a:r>
              <a:rPr lang="ru-RU" sz="3600" dirty="0">
                <a:solidFill>
                  <a:srgbClr val="202122"/>
                </a:solidFill>
                <a:latin typeface="Arial" panose="020B0604020202020204" pitchFamily="34" charset="0"/>
              </a:rPr>
              <a:t> (TCP-порт 80)</a:t>
            </a:r>
          </a:p>
          <a:p>
            <a:pPr>
              <a:buFont typeface="Arial" panose="020B0604020202020204" pitchFamily="34" charset="0"/>
              <a:buChar char="•"/>
            </a:pPr>
            <a:r>
              <a:rPr lang="ru-RU" sz="3600" dirty="0">
                <a:solidFill>
                  <a:srgbClr val="3366BB"/>
                </a:solidFill>
                <a:latin typeface="Arial" panose="020B0604020202020204" pitchFamily="34" charset="0"/>
                <a:hlinkClick r:id="rId5" tooltip="w:SMTP"/>
              </a:rPr>
              <a:t>SMTP</a:t>
            </a:r>
            <a:r>
              <a:rPr lang="ru-RU" sz="3600" dirty="0">
                <a:solidFill>
                  <a:srgbClr val="202122"/>
                </a:solidFill>
                <a:latin typeface="Arial" panose="020B0604020202020204" pitchFamily="34" charset="0"/>
              </a:rPr>
              <a:t> — протокол пересылки почты (TCP-порт 25)</a:t>
            </a:r>
          </a:p>
          <a:p>
            <a:pPr>
              <a:buFont typeface="Arial" panose="020B0604020202020204" pitchFamily="34" charset="0"/>
              <a:buChar char="•"/>
            </a:pPr>
            <a:r>
              <a:rPr lang="ru-RU" sz="3600" dirty="0">
                <a:solidFill>
                  <a:srgbClr val="3366BB"/>
                </a:solidFill>
                <a:latin typeface="Arial" panose="020B0604020202020204" pitchFamily="34" charset="0"/>
                <a:hlinkClick r:id="rId6" tooltip="w:FTP"/>
              </a:rPr>
              <a:t>FTP</a:t>
            </a:r>
            <a:r>
              <a:rPr lang="ru-RU" sz="3600" dirty="0">
                <a:solidFill>
                  <a:srgbClr val="202122"/>
                </a:solidFill>
                <a:latin typeface="Arial" panose="020B0604020202020204" pitchFamily="34" charset="0"/>
              </a:rPr>
              <a:t> — протокол передачи файлов (TCP-порт 21)</a:t>
            </a:r>
          </a:p>
          <a:p>
            <a:pPr>
              <a:buFont typeface="Arial" panose="020B0604020202020204" pitchFamily="34" charset="0"/>
              <a:buChar char="•"/>
            </a:pPr>
            <a:r>
              <a:rPr lang="ru-RU" sz="3600" dirty="0">
                <a:solidFill>
                  <a:srgbClr val="3366BB"/>
                </a:solidFill>
                <a:latin typeface="Arial" panose="020B0604020202020204" pitchFamily="34" charset="0"/>
                <a:hlinkClick r:id="rId7" tooltip="w:DNS"/>
              </a:rPr>
              <a:t>DNS</a:t>
            </a:r>
            <a:r>
              <a:rPr lang="ru-RU" sz="3600" dirty="0">
                <a:solidFill>
                  <a:srgbClr val="202122"/>
                </a:solidFill>
                <a:latin typeface="Arial" panose="020B0604020202020204" pitchFamily="34" charset="0"/>
              </a:rPr>
              <a:t> — протокол сопоставления доменных имен IP-адресам (UDP-порт 53)</a:t>
            </a:r>
            <a:endParaRPr lang="ru-RU" sz="3600" b="0"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141783128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Структура абсолютного </a:t>
            </a:r>
            <a:r>
              <a:rPr lang="en-US" dirty="0" smtClean="0"/>
              <a:t>URI</a:t>
            </a:r>
            <a:endParaRPr lang="ru-R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04086"/>
            <a:ext cx="10052014" cy="4473146"/>
          </a:xfrm>
        </p:spPr>
      </p:pic>
    </p:spTree>
    <p:extLst>
      <p:ext uri="{BB962C8B-B14F-4D97-AF65-F5344CB8AC3E}">
        <p14:creationId xmlns:p14="http://schemas.microsoft.com/office/powerpoint/2010/main" val="6036085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Протокол </a:t>
            </a:r>
            <a:r>
              <a:rPr lang="en-US" dirty="0" smtClean="0"/>
              <a:t>HTTP</a:t>
            </a:r>
            <a:endParaRPr lang="ru-RU" dirty="0"/>
          </a:p>
        </p:txBody>
      </p:sp>
      <p:sp>
        <p:nvSpPr>
          <p:cNvPr id="5" name="Content Placeholder 4"/>
          <p:cNvSpPr>
            <a:spLocks noGrp="1"/>
          </p:cNvSpPr>
          <p:nvPr>
            <p:ph idx="1"/>
          </p:nvPr>
        </p:nvSpPr>
        <p:spPr>
          <a:xfrm>
            <a:off x="1097279" y="1845734"/>
            <a:ext cx="10183251" cy="4326466"/>
          </a:xfrm>
        </p:spPr>
        <p:txBody>
          <a:bodyPr>
            <a:noAutofit/>
          </a:bodyPr>
          <a:lstStyle/>
          <a:p>
            <a:r>
              <a:rPr lang="ru-RU" sz="3200" i="1" dirty="0"/>
              <a:t>Протокол передачи гипертекста</a:t>
            </a:r>
            <a:r>
              <a:rPr lang="ru-RU" sz="3200" dirty="0"/>
              <a:t> (</a:t>
            </a:r>
            <a:r>
              <a:rPr lang="ru-RU" sz="3200" dirty="0" err="1"/>
              <a:t>Hypertext</a:t>
            </a:r>
            <a:r>
              <a:rPr lang="ru-RU" sz="3200" dirty="0"/>
              <a:t> </a:t>
            </a:r>
            <a:r>
              <a:rPr lang="ru-RU" sz="3200" dirty="0" err="1"/>
              <a:t>Transfer</a:t>
            </a:r>
            <a:r>
              <a:rPr lang="ru-RU" sz="3200" dirty="0"/>
              <a:t> </a:t>
            </a:r>
            <a:r>
              <a:rPr lang="ru-RU" sz="3200" dirty="0" err="1" smtClean="0"/>
              <a:t>Protocol</a:t>
            </a:r>
            <a:r>
              <a:rPr lang="ru-RU" sz="3200" dirty="0" smtClean="0"/>
              <a:t>)</a:t>
            </a:r>
            <a:r>
              <a:rPr lang="en-US" sz="3200" dirty="0" smtClean="0"/>
              <a:t> – </a:t>
            </a:r>
            <a:r>
              <a:rPr lang="ru-RU" sz="3200" dirty="0" smtClean="0"/>
              <a:t>протокол </a:t>
            </a:r>
            <a:r>
              <a:rPr lang="ru-RU" sz="3200" dirty="0"/>
              <a:t>прикладного </a:t>
            </a:r>
            <a:r>
              <a:rPr lang="ru-RU" sz="3200" dirty="0" smtClean="0"/>
              <a:t>уровня</a:t>
            </a:r>
            <a:r>
              <a:rPr lang="en-US" sz="3200" dirty="0" smtClean="0"/>
              <a:t> </a:t>
            </a:r>
            <a:r>
              <a:rPr lang="ru-RU" sz="3200" dirty="0" smtClean="0"/>
              <a:t>для </a:t>
            </a:r>
            <a:r>
              <a:rPr lang="ru-RU" sz="3200" dirty="0"/>
              <a:t>передачи данных (изначально –</a:t>
            </a:r>
            <a:r>
              <a:rPr lang="ru-RU" sz="3200" dirty="0" smtClean="0"/>
              <a:t> </a:t>
            </a:r>
            <a:r>
              <a:rPr lang="ru-RU" sz="3200" dirty="0"/>
              <a:t>в виде </a:t>
            </a:r>
            <a:r>
              <a:rPr lang="en-US" sz="3200" dirty="0" smtClean="0"/>
              <a:t>HTML-</a:t>
            </a:r>
            <a:r>
              <a:rPr lang="ru-RU" sz="3200" dirty="0" smtClean="0"/>
              <a:t>документов, сейчас – для </a:t>
            </a:r>
            <a:r>
              <a:rPr lang="ru-RU" sz="3200" dirty="0"/>
              <a:t>передачи произвольных данных</a:t>
            </a:r>
            <a:r>
              <a:rPr lang="ru-RU" sz="3200" dirty="0" smtClean="0"/>
              <a:t>).</a:t>
            </a:r>
            <a:endParaRPr lang="ru-RU" sz="3200" dirty="0"/>
          </a:p>
        </p:txBody>
      </p:sp>
    </p:spTree>
    <p:extLst>
      <p:ext uri="{BB962C8B-B14F-4D97-AF65-F5344CB8AC3E}">
        <p14:creationId xmlns:p14="http://schemas.microsoft.com/office/powerpoint/2010/main" val="10582334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568" y="0"/>
            <a:ext cx="10058400" cy="774101"/>
          </a:xfrm>
        </p:spPr>
        <p:txBody>
          <a:bodyPr>
            <a:normAutofit/>
          </a:bodyPr>
          <a:lstStyle/>
          <a:p>
            <a:r>
              <a:rPr lang="ru-RU" dirty="0" smtClean="0"/>
              <a:t>Модель </a:t>
            </a:r>
            <a:r>
              <a:rPr lang="en-US" dirty="0"/>
              <a:t>OSI </a:t>
            </a:r>
            <a:endParaRPr lang="ru-RU" dirty="0"/>
          </a:p>
        </p:txBody>
      </p:sp>
      <p:pic>
        <p:nvPicPr>
          <p:cNvPr id="7" name="Рисунок 6" descr="http://asminog.h1.ru/articles/licbez/imgvt/img11.gif"/>
          <p:cNvPicPr/>
          <p:nvPr/>
        </p:nvPicPr>
        <p:blipFill>
          <a:blip r:embed="rId3">
            <a:extLst>
              <a:ext uri="{28A0092B-C50C-407E-A947-70E740481C1C}">
                <a14:useLocalDpi xmlns:a14="http://schemas.microsoft.com/office/drawing/2010/main" val="0"/>
              </a:ext>
            </a:extLst>
          </a:blip>
          <a:srcRect/>
          <a:stretch>
            <a:fillRect/>
          </a:stretch>
        </p:blipFill>
        <p:spPr bwMode="auto">
          <a:xfrm>
            <a:off x="329184" y="822960"/>
            <a:ext cx="11430000" cy="5724144"/>
          </a:xfrm>
          <a:prstGeom prst="rect">
            <a:avLst/>
          </a:prstGeom>
          <a:noFill/>
          <a:ln>
            <a:noFill/>
          </a:ln>
        </p:spPr>
      </p:pic>
    </p:spTree>
    <p:extLst>
      <p:ext uri="{BB962C8B-B14F-4D97-AF65-F5344CB8AC3E}">
        <p14:creationId xmlns:p14="http://schemas.microsoft.com/office/powerpoint/2010/main" val="48715450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Протокол </a:t>
            </a:r>
            <a:r>
              <a:rPr lang="en-US" dirty="0" smtClean="0"/>
              <a:t>HTTP</a:t>
            </a:r>
            <a:r>
              <a:rPr lang="ru-RU" dirty="0" smtClean="0"/>
              <a:t> – факты</a:t>
            </a:r>
            <a:endParaRPr lang="ru-RU" dirty="0"/>
          </a:p>
        </p:txBody>
      </p:sp>
      <p:sp>
        <p:nvSpPr>
          <p:cNvPr id="5" name="Content Placeholder 4"/>
          <p:cNvSpPr>
            <a:spLocks noGrp="1"/>
          </p:cNvSpPr>
          <p:nvPr>
            <p:ph idx="1"/>
          </p:nvPr>
        </p:nvSpPr>
        <p:spPr>
          <a:xfrm>
            <a:off x="1097279" y="1845734"/>
            <a:ext cx="10183251" cy="4326466"/>
          </a:xfrm>
        </p:spPr>
        <p:txBody>
          <a:bodyPr>
            <a:noAutofit/>
          </a:bodyPr>
          <a:lstStyle/>
          <a:p>
            <a:pPr marL="514350" indent="-514350">
              <a:buFont typeface="+mj-lt"/>
              <a:buAutoNum type="arabicPeriod"/>
            </a:pPr>
            <a:r>
              <a:rPr lang="ru-RU" sz="3200" dirty="0" smtClean="0"/>
              <a:t>Создан в 1992 году</a:t>
            </a:r>
          </a:p>
          <a:p>
            <a:pPr marL="514350" indent="-514350">
              <a:buFont typeface="+mj-lt"/>
              <a:buAutoNum type="arabicPeriod"/>
            </a:pPr>
            <a:r>
              <a:rPr lang="ru-RU" sz="3200" dirty="0" smtClean="0"/>
              <a:t>Версии</a:t>
            </a:r>
            <a:r>
              <a:rPr lang="ru-RU" sz="3200" dirty="0"/>
              <a:t>: </a:t>
            </a:r>
            <a:r>
              <a:rPr lang="ru-RU" sz="3200" dirty="0" smtClean="0"/>
              <a:t>HTTP/0.9 (устарела), HTTP/1.0, </a:t>
            </a:r>
            <a:r>
              <a:rPr lang="ru-RU" sz="3200" b="1" dirty="0" smtClean="0"/>
              <a:t>HTTP/1.1 </a:t>
            </a:r>
            <a:r>
              <a:rPr lang="ru-RU" sz="3200" dirty="0" smtClean="0"/>
              <a:t>, HTTP/2 </a:t>
            </a:r>
            <a:r>
              <a:rPr lang="ru-RU" sz="3200" dirty="0"/>
              <a:t>, </a:t>
            </a:r>
            <a:r>
              <a:rPr lang="ru-RU" sz="3200" dirty="0" smtClean="0"/>
              <a:t>HTTP/3</a:t>
            </a:r>
            <a:r>
              <a:rPr lang="en-US" sz="3200" dirty="0" smtClean="0"/>
              <a:t> </a:t>
            </a:r>
            <a:endParaRPr lang="ru-RU" sz="3200" dirty="0" smtClean="0"/>
          </a:p>
          <a:p>
            <a:pPr marL="514350" indent="-514350">
              <a:buFont typeface="+mj-lt"/>
              <a:buAutoNum type="arabicPeriod"/>
            </a:pPr>
            <a:r>
              <a:rPr lang="ru-RU" sz="3200" dirty="0" smtClean="0"/>
              <a:t>Описан в </a:t>
            </a:r>
            <a:r>
              <a:rPr lang="en-US" sz="3200" dirty="0" smtClean="0"/>
              <a:t>RFC </a:t>
            </a:r>
            <a:r>
              <a:rPr lang="en-US" sz="3200" dirty="0"/>
              <a:t>1945, RFC 2616</a:t>
            </a:r>
            <a:endParaRPr lang="ru-RU" sz="3200" dirty="0" smtClean="0"/>
          </a:p>
          <a:p>
            <a:pPr marL="514350" indent="-514350">
              <a:buFont typeface="+mj-lt"/>
              <a:buAutoNum type="arabicPeriod"/>
            </a:pPr>
            <a:r>
              <a:rPr lang="ru-RU" sz="3200" dirty="0" smtClean="0"/>
              <a:t>Работает поверх протокола </a:t>
            </a:r>
            <a:r>
              <a:rPr lang="en-US" sz="3200" dirty="0" smtClean="0"/>
              <a:t>TCP</a:t>
            </a:r>
            <a:r>
              <a:rPr lang="ru-RU" sz="3200" dirty="0" smtClean="0"/>
              <a:t>, стандартный порт: 80</a:t>
            </a:r>
            <a:endParaRPr lang="en-US" sz="3200" dirty="0" smtClean="0"/>
          </a:p>
          <a:p>
            <a:pPr marL="514350" indent="-514350">
              <a:buFont typeface="+mj-lt"/>
              <a:buAutoNum type="arabicPeriod"/>
            </a:pPr>
            <a:r>
              <a:rPr lang="ru-RU" sz="3200" dirty="0" smtClean="0"/>
              <a:t>Ориентирован на сети «клиент-сервер»</a:t>
            </a:r>
          </a:p>
          <a:p>
            <a:pPr marL="514350" indent="-514350">
              <a:buFont typeface="+mj-lt"/>
              <a:buAutoNum type="arabicPeriod"/>
            </a:pPr>
            <a:r>
              <a:rPr lang="ru-RU" sz="3200" dirty="0" smtClean="0"/>
              <a:t>Работа по протоколу – это обмен текстовыми сообщениями между клиентом и сервером</a:t>
            </a:r>
            <a:endParaRPr lang="ru-RU" sz="3200" dirty="0"/>
          </a:p>
        </p:txBody>
      </p:sp>
    </p:spTree>
    <p:extLst>
      <p:ext uri="{BB962C8B-B14F-4D97-AF65-F5344CB8AC3E}">
        <p14:creationId xmlns:p14="http://schemas.microsoft.com/office/powerpoint/2010/main" val="72301249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151067" y="1240616"/>
            <a:ext cx="10183251" cy="4326466"/>
          </a:xfrm>
        </p:spPr>
        <p:txBody>
          <a:bodyPr>
            <a:noAutofit/>
          </a:bodyPr>
          <a:lstStyle/>
          <a:p>
            <a:pPr marL="0" indent="0">
              <a:buNone/>
            </a:pPr>
            <a:r>
              <a:rPr lang="ru-RU" sz="3200" b="1" dirty="0"/>
              <a:t>HTTPS</a:t>
            </a:r>
            <a:r>
              <a:rPr lang="ru-RU" sz="3200" dirty="0"/>
              <a:t> (</a:t>
            </a:r>
            <a:r>
              <a:rPr lang="ru-RU" sz="3200" dirty="0" err="1"/>
              <a:t>аббр</a:t>
            </a:r>
            <a:r>
              <a:rPr lang="ru-RU" sz="3200" dirty="0"/>
              <a:t>. от </a:t>
            </a:r>
            <a:r>
              <a:rPr lang="ru-RU" sz="3200" dirty="0">
                <a:hlinkClick r:id="rId3" tooltip="Английский язык"/>
              </a:rPr>
              <a:t>англ.</a:t>
            </a:r>
            <a:r>
              <a:rPr lang="ru-RU" sz="3200" dirty="0"/>
              <a:t> </a:t>
            </a:r>
            <a:r>
              <a:rPr lang="ru-RU" sz="3200" i="1" dirty="0" err="1"/>
              <a:t>HyperText</a:t>
            </a:r>
            <a:r>
              <a:rPr lang="ru-RU" sz="3200" i="1" dirty="0"/>
              <a:t> </a:t>
            </a:r>
            <a:r>
              <a:rPr lang="ru-RU" sz="3200" i="1" dirty="0" err="1"/>
              <a:t>Transfer</a:t>
            </a:r>
            <a:r>
              <a:rPr lang="ru-RU" sz="3200" i="1" dirty="0"/>
              <a:t> </a:t>
            </a:r>
            <a:r>
              <a:rPr lang="ru-RU" sz="3200" i="1" dirty="0" err="1"/>
              <a:t>Protocol</a:t>
            </a:r>
            <a:r>
              <a:rPr lang="ru-RU" sz="3200" i="1" dirty="0"/>
              <a:t> </a:t>
            </a:r>
            <a:r>
              <a:rPr lang="ru-RU" sz="3200" i="1" dirty="0" err="1"/>
              <a:t>Secure</a:t>
            </a:r>
            <a:r>
              <a:rPr lang="ru-RU" sz="3200" dirty="0"/>
              <a:t>) — расширение </a:t>
            </a:r>
            <a:r>
              <a:rPr lang="ru-RU" sz="3200" dirty="0">
                <a:hlinkClick r:id="rId4" tooltip="Протокол передачи данных"/>
              </a:rPr>
              <a:t>протокола</a:t>
            </a:r>
            <a:r>
              <a:rPr lang="ru-RU" sz="3200" dirty="0"/>
              <a:t> </a:t>
            </a:r>
            <a:r>
              <a:rPr lang="ru-RU" sz="3200" dirty="0">
                <a:hlinkClick r:id="rId5" tooltip="HTTP"/>
              </a:rPr>
              <a:t>HTTP</a:t>
            </a:r>
            <a:r>
              <a:rPr lang="ru-RU" sz="3200" dirty="0"/>
              <a:t> для поддержки </a:t>
            </a:r>
            <a:r>
              <a:rPr lang="ru-RU" sz="3200" dirty="0">
                <a:hlinkClick r:id="rId6" tooltip="Шифрование"/>
              </a:rPr>
              <a:t>шифрования</a:t>
            </a:r>
            <a:r>
              <a:rPr lang="ru-RU" sz="3200" dirty="0"/>
              <a:t> в целях повышения безопасности. Данные в протоколе HTTPS передаются поверх криптографических протоколов </a:t>
            </a:r>
            <a:r>
              <a:rPr lang="ru-RU" sz="3200" dirty="0">
                <a:hlinkClick r:id="rId7" tooltip="TLS"/>
              </a:rPr>
              <a:t>TLS</a:t>
            </a:r>
            <a:r>
              <a:rPr lang="ru-RU" sz="3200" dirty="0"/>
              <a:t> или устаревшего в 2015 году - </a:t>
            </a:r>
            <a:r>
              <a:rPr lang="ru-RU" sz="3200" dirty="0">
                <a:hlinkClick r:id="rId8" tooltip="SSL"/>
              </a:rPr>
              <a:t>SSL</a:t>
            </a:r>
            <a:r>
              <a:rPr lang="ru-RU" sz="3200" dirty="0"/>
              <a:t> . </a:t>
            </a:r>
            <a:endParaRPr lang="ru-RU" sz="3200" dirty="0" smtClean="0"/>
          </a:p>
          <a:p>
            <a:pPr marL="0" indent="0">
              <a:buNone/>
            </a:pPr>
            <a:r>
              <a:rPr lang="ru-RU" sz="3200" dirty="0" smtClean="0"/>
              <a:t>В </a:t>
            </a:r>
            <a:r>
              <a:rPr lang="ru-RU" sz="3200" dirty="0"/>
              <a:t>отличие от HTTP с TCP-портом 80, для HTTPS по умолчанию используется </a:t>
            </a:r>
            <a:r>
              <a:rPr lang="ru-RU" sz="3200" dirty="0">
                <a:hlinkClick r:id="rId9" tooltip="TCP"/>
              </a:rPr>
              <a:t>TCP</a:t>
            </a:r>
            <a:r>
              <a:rPr lang="ru-RU" sz="3200" dirty="0"/>
              <a:t>-</a:t>
            </a:r>
            <a:r>
              <a:rPr lang="ru-RU" sz="3200" dirty="0">
                <a:hlinkClick r:id="rId10" tooltip="Порт (TCP/IP)"/>
              </a:rPr>
              <a:t>порт</a:t>
            </a:r>
            <a:r>
              <a:rPr lang="ru-RU" sz="3200" dirty="0"/>
              <a:t> 443.</a:t>
            </a:r>
          </a:p>
        </p:txBody>
      </p:sp>
    </p:spTree>
    <p:extLst>
      <p:ext uri="{BB962C8B-B14F-4D97-AF65-F5344CB8AC3E}">
        <p14:creationId xmlns:p14="http://schemas.microsoft.com/office/powerpoint/2010/main" val="336168653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304799" y="0"/>
            <a:ext cx="11528611" cy="5832008"/>
          </a:xfrm>
        </p:spPr>
        <p:txBody>
          <a:bodyPr>
            <a:noAutofit/>
          </a:bodyPr>
          <a:lstStyle/>
          <a:p>
            <a:r>
              <a:rPr lang="ru-RU" sz="2800" dirty="0"/>
              <a:t>По данным </a:t>
            </a:r>
            <a:r>
              <a:rPr lang="ru-RU" sz="2800" dirty="0">
                <a:hlinkClick r:id="rId2" tooltip="W3Techs (страница отсутствует)"/>
              </a:rPr>
              <a:t>W3Techs</a:t>
            </a:r>
            <a:r>
              <a:rPr lang="ru-RU" sz="2800" dirty="0"/>
              <a:t> </a:t>
            </a:r>
            <a:r>
              <a:rPr lang="ru-RU" sz="2800" dirty="0" smtClean="0"/>
              <a:t> </a:t>
            </a:r>
            <a:r>
              <a:rPr lang="ru-RU" sz="2800" dirty="0"/>
              <a:t>42,1 % из 10 млн самых популярных интернет-сайтов поддерживают протокол </a:t>
            </a:r>
            <a:r>
              <a:rPr lang="ru-RU" sz="2800" dirty="0" smtClean="0"/>
              <a:t>HTTP/2:</a:t>
            </a:r>
          </a:p>
          <a:p>
            <a:r>
              <a:rPr lang="ru-RU" sz="2800" dirty="0" smtClean="0"/>
              <a:t>1) бинарный (</a:t>
            </a:r>
            <a:r>
              <a:rPr lang="ru-RU" sz="2800" dirty="0"/>
              <a:t>формирование пакетов </a:t>
            </a:r>
            <a:r>
              <a:rPr lang="ru-RU" sz="2800" dirty="0" smtClean="0"/>
              <a:t>легче </a:t>
            </a:r>
            <a:r>
              <a:rPr lang="ru-RU" sz="2800" dirty="0"/>
              <a:t>и </a:t>
            </a:r>
            <a:r>
              <a:rPr lang="ru-RU" sz="2800" dirty="0" smtClean="0"/>
              <a:t>проще)</a:t>
            </a:r>
          </a:p>
          <a:p>
            <a:r>
              <a:rPr lang="ru-RU" sz="2800" dirty="0" smtClean="0"/>
              <a:t>2)изменены </a:t>
            </a:r>
            <a:r>
              <a:rPr lang="ru-RU" sz="2800" dirty="0"/>
              <a:t>способы разбиения данных на фрагменты и транспортирования их между сервером и клиентом.</a:t>
            </a:r>
          </a:p>
          <a:p>
            <a:r>
              <a:rPr lang="ru-RU" sz="2800" dirty="0" smtClean="0"/>
              <a:t>3) сервер </a:t>
            </a:r>
            <a:r>
              <a:rPr lang="ru-RU" sz="2800" dirty="0"/>
              <a:t>имеет право послать то содержимое, которое ещё не было запрошено клиентом. Это позволит серверу сразу выслать дополнительные файлы, которые потребуются браузеру для отображения страниц, без необходимости анализа браузером основной страницы и запрашивания необходимых дополнений.</a:t>
            </a:r>
          </a:p>
          <a:p>
            <a:r>
              <a:rPr lang="ru-RU" sz="2800" dirty="0" smtClean="0"/>
              <a:t>4) мультиплексирование </a:t>
            </a:r>
            <a:r>
              <a:rPr lang="ru-RU" sz="2800" dirty="0"/>
              <a:t>запросов и ответов для преодоления проблемы «</a:t>
            </a:r>
            <a:r>
              <a:rPr lang="ru-RU" sz="2800" dirty="0" err="1"/>
              <a:t>head-of-line</a:t>
            </a:r>
            <a:r>
              <a:rPr lang="ru-RU" sz="2800" dirty="0"/>
              <a:t> </a:t>
            </a:r>
            <a:r>
              <a:rPr lang="ru-RU" sz="2800" dirty="0" err="1"/>
              <a:t>blocking</a:t>
            </a:r>
            <a:r>
              <a:rPr lang="ru-RU" sz="2800" dirty="0"/>
              <a:t>» протоколов HTTP 1; </a:t>
            </a:r>
            <a:endParaRPr lang="ru-RU" sz="2800" dirty="0" smtClean="0"/>
          </a:p>
          <a:p>
            <a:r>
              <a:rPr lang="ru-RU" sz="2800" dirty="0" smtClean="0"/>
              <a:t>5) сжатие </a:t>
            </a:r>
            <a:r>
              <a:rPr lang="ru-RU" sz="2800" dirty="0"/>
              <a:t>передаваемых заголовков и введения явной </a:t>
            </a:r>
            <a:r>
              <a:rPr lang="ru-RU" sz="2800" dirty="0" err="1"/>
              <a:t>приоритизации</a:t>
            </a:r>
            <a:r>
              <a:rPr lang="ru-RU" sz="2800" dirty="0"/>
              <a:t> запросов.</a:t>
            </a:r>
          </a:p>
          <a:p>
            <a:endParaRPr lang="ru-RU" sz="2800" dirty="0"/>
          </a:p>
        </p:txBody>
      </p:sp>
    </p:spTree>
    <p:extLst>
      <p:ext uri="{BB962C8B-B14F-4D97-AF65-F5344CB8AC3E}">
        <p14:creationId xmlns:p14="http://schemas.microsoft.com/office/powerpoint/2010/main" val="78976524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HTTP</a:t>
            </a:r>
            <a:r>
              <a:rPr lang="ru-RU" dirty="0" smtClean="0"/>
              <a:t>-протокол</a:t>
            </a:r>
            <a:endParaRPr lang="ru-RU" dirty="0"/>
          </a:p>
        </p:txBody>
      </p:sp>
      <p:sp>
        <p:nvSpPr>
          <p:cNvPr id="5" name="Content Placeholder 4"/>
          <p:cNvSpPr>
            <a:spLocks noGrp="1"/>
          </p:cNvSpPr>
          <p:nvPr>
            <p:ph idx="1"/>
          </p:nvPr>
        </p:nvSpPr>
        <p:spPr>
          <a:xfrm>
            <a:off x="1097279" y="1845734"/>
            <a:ext cx="10183251" cy="4326466"/>
          </a:xfrm>
        </p:spPr>
        <p:txBody>
          <a:bodyPr>
            <a:noAutofit/>
          </a:bodyPr>
          <a:lstStyle/>
          <a:p>
            <a:r>
              <a:rPr lang="ru-RU" sz="3200" dirty="0" smtClean="0"/>
              <a:t>Структура:</a:t>
            </a:r>
          </a:p>
          <a:p>
            <a:r>
              <a:rPr lang="en-US" sz="3200" b="1" dirty="0" smtClean="0"/>
              <a:t>I. </a:t>
            </a:r>
            <a:r>
              <a:rPr lang="ru-RU" sz="3200" b="1" dirty="0" smtClean="0"/>
              <a:t>Стартовая </a:t>
            </a:r>
            <a:r>
              <a:rPr lang="ru-RU" sz="3200" b="1" dirty="0"/>
              <a:t>строка </a:t>
            </a:r>
            <a:r>
              <a:rPr lang="ru-RU" sz="3200" b="1" dirty="0" smtClean="0"/>
              <a:t>(</a:t>
            </a:r>
            <a:r>
              <a:rPr lang="en-US" sz="3200" b="1" dirty="0" smtClean="0"/>
              <a:t>starting line</a:t>
            </a:r>
            <a:r>
              <a:rPr lang="ru-RU" sz="3200" b="1" dirty="0" smtClean="0"/>
              <a:t>)</a:t>
            </a:r>
            <a:r>
              <a:rPr lang="en-US" sz="3200" b="1" dirty="0" smtClean="0"/>
              <a:t> – </a:t>
            </a:r>
            <a:r>
              <a:rPr lang="ru-RU" sz="3200" b="1" dirty="0" smtClean="0"/>
              <a:t>обязательно!</a:t>
            </a:r>
          </a:p>
          <a:p>
            <a:r>
              <a:rPr lang="en-US" sz="3200" dirty="0" smtClean="0"/>
              <a:t>II. </a:t>
            </a:r>
            <a:r>
              <a:rPr lang="ru-RU" sz="3200" dirty="0" smtClean="0"/>
              <a:t>Заголовки (</a:t>
            </a:r>
            <a:r>
              <a:rPr lang="en-US" sz="3200" dirty="0" smtClean="0"/>
              <a:t>headers</a:t>
            </a:r>
            <a:r>
              <a:rPr lang="ru-RU" sz="3200" dirty="0" smtClean="0"/>
              <a:t>)</a:t>
            </a:r>
            <a:r>
              <a:rPr lang="en-US" sz="3200" dirty="0" smtClean="0"/>
              <a:t> </a:t>
            </a:r>
            <a:r>
              <a:rPr lang="en-US" sz="3200" dirty="0"/>
              <a:t>– </a:t>
            </a:r>
            <a:r>
              <a:rPr lang="ru-RU" sz="3200" dirty="0" smtClean="0"/>
              <a:t>опционально</a:t>
            </a:r>
            <a:endParaRPr lang="ru-RU" sz="3200" dirty="0"/>
          </a:p>
          <a:p>
            <a:r>
              <a:rPr lang="en-US" sz="3200" dirty="0" smtClean="0"/>
              <a:t>III. </a:t>
            </a:r>
            <a:r>
              <a:rPr lang="ru-RU" sz="3200" dirty="0" smtClean="0"/>
              <a:t>Тело </a:t>
            </a:r>
            <a:r>
              <a:rPr lang="ru-RU" sz="3200" dirty="0"/>
              <a:t>сообщения </a:t>
            </a:r>
            <a:r>
              <a:rPr lang="ru-RU" sz="3200" dirty="0" smtClean="0"/>
              <a:t>(</a:t>
            </a:r>
            <a:r>
              <a:rPr lang="en-US" sz="3200" dirty="0" smtClean="0"/>
              <a:t>message body</a:t>
            </a:r>
            <a:r>
              <a:rPr lang="ru-RU" sz="3200" dirty="0" smtClean="0"/>
              <a:t>)</a:t>
            </a:r>
            <a:r>
              <a:rPr lang="en-US" sz="3200" dirty="0" smtClean="0"/>
              <a:t> </a:t>
            </a:r>
            <a:r>
              <a:rPr lang="en-US" sz="3200" dirty="0"/>
              <a:t>– </a:t>
            </a:r>
            <a:r>
              <a:rPr lang="ru-RU" sz="3200" dirty="0" smtClean="0"/>
              <a:t>опционально</a:t>
            </a:r>
            <a:r>
              <a:rPr lang="en-US" sz="3200" dirty="0" smtClean="0"/>
              <a:t>, </a:t>
            </a:r>
            <a:r>
              <a:rPr lang="ru-RU" sz="3200" dirty="0" smtClean="0"/>
              <a:t>отделяется пустой строкой</a:t>
            </a:r>
            <a:endParaRPr lang="ru-RU" sz="3200" dirty="0"/>
          </a:p>
        </p:txBody>
      </p:sp>
    </p:spTree>
    <p:extLst>
      <p:ext uri="{BB962C8B-B14F-4D97-AF65-F5344CB8AC3E}">
        <p14:creationId xmlns:p14="http://schemas.microsoft.com/office/powerpoint/2010/main" val="355370530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p:nvPr/>
        </p:nvPicPr>
        <p:blipFill rotWithShape="1">
          <a:blip r:embed="rId3"/>
          <a:srcRect l="41826" t="18530" r="5450" b="16191"/>
          <a:stretch/>
        </p:blipFill>
        <p:spPr bwMode="auto">
          <a:xfrm>
            <a:off x="1245976" y="160831"/>
            <a:ext cx="9253728" cy="638251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797315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15637" y="570868"/>
            <a:ext cx="11346873" cy="4832092"/>
          </a:xfrm>
          <a:prstGeom prst="rect">
            <a:avLst/>
          </a:prstGeom>
        </p:spPr>
        <p:txBody>
          <a:bodyPr wrap="square">
            <a:spAutoFit/>
          </a:bodyPr>
          <a:lstStyle/>
          <a:p>
            <a:r>
              <a:rPr lang="ru-RU" sz="2800" dirty="0">
                <a:solidFill>
                  <a:srgbClr val="1B1B1B"/>
                </a:solidFill>
              </a:rPr>
              <a:t>HTTP задаёт строгие </a:t>
            </a:r>
            <a:r>
              <a:rPr lang="ru-RU" sz="2800" b="1" dirty="0">
                <a:solidFill>
                  <a:srgbClr val="1B1B1B"/>
                </a:solidFill>
              </a:rPr>
              <a:t>правила взаимодействия клиента и </a:t>
            </a:r>
            <a:r>
              <a:rPr lang="ru-RU" sz="2800" b="1" dirty="0" smtClean="0">
                <a:solidFill>
                  <a:srgbClr val="1B1B1B"/>
                </a:solidFill>
              </a:rPr>
              <a:t>сервера</a:t>
            </a:r>
            <a:r>
              <a:rPr lang="ru-RU" sz="2800" dirty="0" smtClean="0">
                <a:solidFill>
                  <a:srgbClr val="1B1B1B"/>
                </a:solidFill>
              </a:rPr>
              <a:t>:</a:t>
            </a:r>
          </a:p>
          <a:p>
            <a:endParaRPr lang="ru-RU" sz="2800" dirty="0">
              <a:solidFill>
                <a:srgbClr val="1B1B1B"/>
              </a:solidFill>
            </a:endParaRPr>
          </a:p>
          <a:p>
            <a:pPr>
              <a:buFont typeface="Arial" panose="020B0604020202020204" pitchFamily="34" charset="0"/>
              <a:buChar char="•"/>
            </a:pPr>
            <a:r>
              <a:rPr lang="ru-RU" sz="2800" dirty="0">
                <a:solidFill>
                  <a:srgbClr val="1B1B1B"/>
                </a:solidFill>
              </a:rPr>
              <a:t>Исключительно </a:t>
            </a:r>
            <a:r>
              <a:rPr lang="ru-RU" sz="2800" i="1" dirty="0">
                <a:solidFill>
                  <a:srgbClr val="1B1B1B"/>
                </a:solidFill>
              </a:rPr>
              <a:t>клиенты</a:t>
            </a:r>
            <a:r>
              <a:rPr lang="ru-RU" sz="2800" dirty="0">
                <a:solidFill>
                  <a:srgbClr val="1B1B1B"/>
                </a:solidFill>
              </a:rPr>
              <a:t> могут производить HTTP-запросы, и только на </a:t>
            </a:r>
            <a:r>
              <a:rPr lang="ru-RU" sz="2800" i="1" dirty="0">
                <a:solidFill>
                  <a:srgbClr val="1B1B1B"/>
                </a:solidFill>
              </a:rPr>
              <a:t>сервера</a:t>
            </a:r>
            <a:r>
              <a:rPr lang="ru-RU" sz="2800" dirty="0">
                <a:solidFill>
                  <a:srgbClr val="1B1B1B"/>
                </a:solidFill>
              </a:rPr>
              <a:t>. Сервера способны только отвечать на HTTP-</a:t>
            </a:r>
            <a:r>
              <a:rPr lang="ru-RU" sz="2800" i="1" dirty="0">
                <a:solidFill>
                  <a:srgbClr val="1B1B1B"/>
                </a:solidFill>
              </a:rPr>
              <a:t>запросы клиента</a:t>
            </a:r>
            <a:r>
              <a:rPr lang="ru-RU" sz="2800" dirty="0" smtClean="0">
                <a:solidFill>
                  <a:srgbClr val="1B1B1B"/>
                </a:solidFill>
              </a:rPr>
              <a:t>.</a:t>
            </a:r>
          </a:p>
          <a:p>
            <a:pPr>
              <a:buFont typeface="Arial" panose="020B0604020202020204" pitchFamily="34" charset="0"/>
              <a:buChar char="•"/>
            </a:pPr>
            <a:endParaRPr lang="ru-RU" sz="2800" dirty="0">
              <a:solidFill>
                <a:srgbClr val="1B1B1B"/>
              </a:solidFill>
            </a:endParaRPr>
          </a:p>
          <a:p>
            <a:pPr>
              <a:buFont typeface="Arial" panose="020B0604020202020204" pitchFamily="34" charset="0"/>
              <a:buChar char="•"/>
            </a:pPr>
            <a:r>
              <a:rPr lang="ru-RU" sz="2800" dirty="0">
                <a:solidFill>
                  <a:srgbClr val="1B1B1B"/>
                </a:solidFill>
              </a:rPr>
              <a:t>При запросе файла по HTTP, клиент должен сформировать файловый </a:t>
            </a:r>
            <a:r>
              <a:rPr lang="ru-RU" sz="2800" u="sng" dirty="0">
                <a:solidFill>
                  <a:srgbClr val="1B1B1B"/>
                </a:solidFill>
                <a:hlinkClick r:id="rId2"/>
              </a:rPr>
              <a:t>URL</a:t>
            </a:r>
            <a:r>
              <a:rPr lang="ru-RU" sz="2800" dirty="0" smtClean="0">
                <a:solidFill>
                  <a:srgbClr val="1B1B1B"/>
                </a:solidFill>
              </a:rPr>
              <a:t>.</a:t>
            </a:r>
          </a:p>
          <a:p>
            <a:pPr>
              <a:buFont typeface="Arial" panose="020B0604020202020204" pitchFamily="34" charset="0"/>
              <a:buChar char="•"/>
            </a:pPr>
            <a:endParaRPr lang="ru-RU" sz="2800" dirty="0">
              <a:solidFill>
                <a:srgbClr val="1B1B1B"/>
              </a:solidFill>
            </a:endParaRPr>
          </a:p>
          <a:p>
            <a:pPr>
              <a:buFont typeface="Arial" panose="020B0604020202020204" pitchFamily="34" charset="0"/>
              <a:buChar char="•"/>
            </a:pPr>
            <a:r>
              <a:rPr lang="ru-RU" sz="2800" dirty="0">
                <a:solidFill>
                  <a:srgbClr val="1B1B1B"/>
                </a:solidFill>
              </a:rPr>
              <a:t>Веб-сервер </a:t>
            </a:r>
            <a:r>
              <a:rPr lang="ru-RU" sz="2800" i="1" dirty="0">
                <a:solidFill>
                  <a:srgbClr val="1B1B1B"/>
                </a:solidFill>
              </a:rPr>
              <a:t>должен ответить</a:t>
            </a:r>
            <a:r>
              <a:rPr lang="ru-RU" sz="2800" dirty="0">
                <a:solidFill>
                  <a:srgbClr val="1B1B1B"/>
                </a:solidFill>
              </a:rPr>
              <a:t> на каждый HTTP-запрос, по крайней мере сообщением об ошибке.</a:t>
            </a:r>
            <a:endParaRPr lang="ru-RU" sz="2800" b="0" i="0" dirty="0">
              <a:solidFill>
                <a:srgbClr val="1B1B1B"/>
              </a:solidFill>
              <a:effectLst/>
            </a:endParaRPr>
          </a:p>
        </p:txBody>
      </p:sp>
    </p:spTree>
    <p:extLst>
      <p:ext uri="{BB962C8B-B14F-4D97-AF65-F5344CB8AC3E}">
        <p14:creationId xmlns:p14="http://schemas.microsoft.com/office/powerpoint/2010/main" val="402936513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15637" y="570868"/>
            <a:ext cx="11346873" cy="4832092"/>
          </a:xfrm>
          <a:prstGeom prst="rect">
            <a:avLst/>
          </a:prstGeom>
        </p:spPr>
        <p:txBody>
          <a:bodyPr wrap="square">
            <a:spAutoFit/>
          </a:bodyPr>
          <a:lstStyle/>
          <a:p>
            <a:r>
              <a:rPr lang="ru-RU" sz="2800" dirty="0"/>
              <a:t>HTTP-сервер отвечает за обработку входящих запросов и ответ на </a:t>
            </a:r>
            <a:r>
              <a:rPr lang="ru-RU" sz="2800" dirty="0" smtClean="0"/>
              <a:t>них:</a:t>
            </a:r>
          </a:p>
          <a:p>
            <a:endParaRPr lang="ru-RU" sz="2800" dirty="0"/>
          </a:p>
          <a:p>
            <a:pPr marL="457200" indent="-457200">
              <a:buFont typeface="Arial" panose="020B0604020202020204" pitchFamily="34" charset="0"/>
              <a:buChar char="•"/>
            </a:pPr>
            <a:r>
              <a:rPr lang="ru-RU" sz="2800" dirty="0"/>
              <a:t>При получении запроса, HTTP-сервер сначала проверяет, существует ли ресурс по данному URL</a:t>
            </a:r>
            <a:r>
              <a:rPr lang="ru-RU" sz="2800" dirty="0" smtClean="0"/>
              <a:t>.</a:t>
            </a:r>
          </a:p>
          <a:p>
            <a:pPr marL="457200" indent="-457200">
              <a:buFont typeface="Arial" panose="020B0604020202020204" pitchFamily="34" charset="0"/>
              <a:buChar char="•"/>
            </a:pPr>
            <a:endParaRPr lang="ru-RU" sz="2800" dirty="0"/>
          </a:p>
          <a:p>
            <a:pPr marL="457200" indent="-457200">
              <a:buFont typeface="Arial" panose="020B0604020202020204" pitchFamily="34" charset="0"/>
              <a:buChar char="•"/>
            </a:pPr>
            <a:r>
              <a:rPr lang="ru-RU" sz="2800" dirty="0"/>
              <a:t>Если это так, веб-сервер отправляет содержимое файла обратно в браузер. Если нет, сервер приложения генерирует необходимый ресурс</a:t>
            </a:r>
            <a:r>
              <a:rPr lang="ru-RU" sz="2800" dirty="0" smtClean="0"/>
              <a:t>.</a:t>
            </a:r>
          </a:p>
          <a:p>
            <a:pPr marL="457200" indent="-457200">
              <a:buFont typeface="Arial" panose="020B0604020202020204" pitchFamily="34" charset="0"/>
              <a:buChar char="•"/>
            </a:pPr>
            <a:endParaRPr lang="ru-RU" sz="2800" dirty="0"/>
          </a:p>
          <a:p>
            <a:pPr marL="457200" indent="-457200">
              <a:buFont typeface="Arial" panose="020B0604020202020204" pitchFamily="34" charset="0"/>
              <a:buChar char="•"/>
            </a:pPr>
            <a:r>
              <a:rPr lang="ru-RU" sz="2800" dirty="0"/>
              <a:t>Если ничто из этого не возможно, веб-сервер возвращает сообщение об ошибке в браузер, чаще всего “404 </a:t>
            </a:r>
            <a:r>
              <a:rPr lang="ru-RU" sz="2800" dirty="0" err="1"/>
              <a:t>Not</a:t>
            </a:r>
            <a:r>
              <a:rPr lang="ru-RU" sz="2800" dirty="0"/>
              <a:t> </a:t>
            </a:r>
            <a:r>
              <a:rPr lang="ru-RU" sz="2800" dirty="0" err="1"/>
              <a:t>Found</a:t>
            </a:r>
            <a:r>
              <a:rPr lang="ru-RU" sz="2800" dirty="0"/>
              <a:t>”. </a:t>
            </a:r>
          </a:p>
        </p:txBody>
      </p:sp>
    </p:spTree>
    <p:extLst>
      <p:ext uri="{BB962C8B-B14F-4D97-AF65-F5344CB8AC3E}">
        <p14:creationId xmlns:p14="http://schemas.microsoft.com/office/powerpoint/2010/main" val="9470948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Стартовая строка запроса</a:t>
            </a:r>
            <a:endParaRPr lang="ru-RU" dirty="0"/>
          </a:p>
        </p:txBody>
      </p:sp>
      <p:sp>
        <p:nvSpPr>
          <p:cNvPr id="5" name="Content Placeholder 4"/>
          <p:cNvSpPr>
            <a:spLocks noGrp="1"/>
          </p:cNvSpPr>
          <p:nvPr>
            <p:ph idx="1"/>
          </p:nvPr>
        </p:nvSpPr>
        <p:spPr>
          <a:xfrm>
            <a:off x="347473" y="1845734"/>
            <a:ext cx="10933058" cy="4326466"/>
          </a:xfrm>
        </p:spPr>
        <p:txBody>
          <a:bodyPr>
            <a:noAutofit/>
          </a:bodyPr>
          <a:lstStyle/>
          <a:p>
            <a:r>
              <a:rPr lang="ru-RU" sz="4000" i="1" dirty="0" smtClean="0">
                <a:solidFill>
                  <a:srgbClr val="0000FF"/>
                </a:solidFill>
              </a:rPr>
              <a:t>Метод</a:t>
            </a:r>
            <a:r>
              <a:rPr lang="en-US" sz="4000" i="1" dirty="0" smtClean="0">
                <a:solidFill>
                  <a:srgbClr val="0000FF"/>
                </a:solidFill>
              </a:rPr>
              <a:t>  </a:t>
            </a:r>
            <a:r>
              <a:rPr lang="ru-RU" sz="4000" dirty="0" smtClean="0"/>
              <a:t> </a:t>
            </a:r>
            <a:r>
              <a:rPr lang="ru-RU" sz="4000" i="1" dirty="0" smtClean="0">
                <a:solidFill>
                  <a:srgbClr val="CC6600"/>
                </a:solidFill>
              </a:rPr>
              <a:t>URI</a:t>
            </a:r>
            <a:r>
              <a:rPr lang="en-US" sz="4000" i="1" dirty="0" smtClean="0">
                <a:solidFill>
                  <a:srgbClr val="CC6600"/>
                </a:solidFill>
              </a:rPr>
              <a:t>  </a:t>
            </a:r>
            <a:r>
              <a:rPr lang="ru-RU" sz="4000" dirty="0" smtClean="0"/>
              <a:t> HTTP/</a:t>
            </a:r>
            <a:r>
              <a:rPr lang="ru-RU" sz="4000" i="1" dirty="0" smtClean="0">
                <a:solidFill>
                  <a:schemeClr val="accent5"/>
                </a:solidFill>
              </a:rPr>
              <a:t>Версия</a:t>
            </a:r>
          </a:p>
          <a:p>
            <a:r>
              <a:rPr lang="ru-RU" sz="3200" i="1" dirty="0" smtClean="0"/>
              <a:t>Метод – </a:t>
            </a:r>
            <a:r>
              <a:rPr lang="ru-RU" sz="3200" dirty="0" smtClean="0"/>
              <a:t>название запроса (определяет действие), </a:t>
            </a:r>
            <a:r>
              <a:rPr lang="ru-RU" sz="3200" dirty="0"/>
              <a:t>одно слово </a:t>
            </a:r>
            <a:r>
              <a:rPr lang="ru-RU" sz="3200" dirty="0" smtClean="0"/>
              <a:t>из стандартного списка, заглавными буквами</a:t>
            </a:r>
          </a:p>
          <a:p>
            <a:r>
              <a:rPr lang="ru-RU" sz="3200" i="1" dirty="0" smtClean="0"/>
              <a:t>URI</a:t>
            </a:r>
            <a:r>
              <a:rPr lang="ru-RU" sz="3200" dirty="0" smtClean="0"/>
              <a:t> </a:t>
            </a:r>
            <a:r>
              <a:rPr lang="ru-RU" sz="3200" dirty="0"/>
              <a:t>определяет путь к запрашиваемому </a:t>
            </a:r>
            <a:r>
              <a:rPr lang="ru-RU" sz="3200" dirty="0" smtClean="0"/>
              <a:t>ресурсу.</a:t>
            </a:r>
            <a:endParaRPr lang="ru-RU" sz="3200" dirty="0"/>
          </a:p>
          <a:p>
            <a:r>
              <a:rPr lang="ru-RU" sz="3200" i="1" dirty="0" smtClean="0"/>
              <a:t>Версия</a:t>
            </a:r>
            <a:r>
              <a:rPr lang="ru-RU" sz="3200" dirty="0" smtClean="0"/>
              <a:t> – пара </a:t>
            </a:r>
            <a:r>
              <a:rPr lang="ru-RU" sz="3200" dirty="0"/>
              <a:t>разделённых точкой цифр. Например: </a:t>
            </a:r>
            <a:r>
              <a:rPr lang="ru-RU" sz="3200" dirty="0" smtClean="0"/>
              <a:t>1.0</a:t>
            </a:r>
          </a:p>
          <a:p>
            <a:r>
              <a:rPr lang="en-US" sz="3200" dirty="0" smtClean="0">
                <a:latin typeface="Courier New" panose="02070309020205020404" pitchFamily="49" charset="0"/>
                <a:cs typeface="Courier New" panose="02070309020205020404" pitchFamily="49" charset="0"/>
              </a:rPr>
              <a:t>GET </a:t>
            </a:r>
            <a:r>
              <a:rPr lang="en-US" sz="3200" dirty="0">
                <a:latin typeface="Courier New" panose="02070309020205020404" pitchFamily="49" charset="0"/>
                <a:cs typeface="Courier New" panose="02070309020205020404" pitchFamily="49" charset="0"/>
              </a:rPr>
              <a:t>/web-programming/index.html HTTP/1.1</a:t>
            </a:r>
            <a:endParaRPr lang="ru-RU" sz="3200" dirty="0">
              <a:latin typeface="Courier New" panose="02070309020205020404" pitchFamily="49" charset="0"/>
              <a:cs typeface="Courier New" panose="02070309020205020404" pitchFamily="49" charset="0"/>
            </a:endParaRPr>
          </a:p>
          <a:p>
            <a:r>
              <a:rPr lang="ru-RU" sz="3200" dirty="0" smtClean="0"/>
              <a:t>Стартовая строка ответа   </a:t>
            </a:r>
            <a:r>
              <a:rPr lang="ru-RU" sz="3200" dirty="0">
                <a:latin typeface="Courier New" panose="02070309020205020404" pitchFamily="49" charset="0"/>
                <a:cs typeface="Courier New" panose="02070309020205020404" pitchFamily="49" charset="0"/>
              </a:rPr>
              <a:t>HTTP/1.1 200 </a:t>
            </a:r>
            <a:r>
              <a:rPr lang="ru-RU" sz="3200" dirty="0" err="1">
                <a:latin typeface="Courier New" panose="02070309020205020404" pitchFamily="49" charset="0"/>
                <a:cs typeface="Courier New" panose="02070309020205020404" pitchFamily="49" charset="0"/>
              </a:rPr>
              <a:t>Ok</a:t>
            </a:r>
            <a:endParaRPr lang="ru-RU"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561447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Методы (глаголы) </a:t>
            </a:r>
            <a:r>
              <a:rPr lang="en-US" dirty="0" smtClean="0"/>
              <a:t>HTTP</a:t>
            </a:r>
            <a:endParaRPr lang="ru-RU" dirty="0"/>
          </a:p>
        </p:txBody>
      </p:sp>
      <p:graphicFrame>
        <p:nvGraphicFramePr>
          <p:cNvPr id="3" name="Content Placeholder 2"/>
          <p:cNvGraphicFramePr>
            <a:graphicFrameLocks noGrp="1"/>
          </p:cNvGraphicFramePr>
          <p:nvPr>
            <p:ph idx="1"/>
            <p:extLst/>
          </p:nvPr>
        </p:nvGraphicFramePr>
        <p:xfrm>
          <a:off x="1096963" y="1846263"/>
          <a:ext cx="10183812" cy="4297680"/>
        </p:xfrm>
        <a:graphic>
          <a:graphicData uri="http://schemas.openxmlformats.org/drawingml/2006/table">
            <a:tbl>
              <a:tblPr firstRow="1" bandRow="1">
                <a:tableStyleId>{5C22544A-7EE6-4342-B048-85BDC9FD1C3A}</a:tableStyleId>
              </a:tblPr>
              <a:tblGrid>
                <a:gridCol w="1193156">
                  <a:extLst>
                    <a:ext uri="{9D8B030D-6E8A-4147-A177-3AD203B41FA5}">
                      <a16:colId xmlns="" xmlns:a16="http://schemas.microsoft.com/office/drawing/2014/main" val="20000"/>
                    </a:ext>
                  </a:extLst>
                </a:gridCol>
                <a:gridCol w="8990656">
                  <a:extLst>
                    <a:ext uri="{9D8B030D-6E8A-4147-A177-3AD203B41FA5}">
                      <a16:colId xmlns="" xmlns:a16="http://schemas.microsoft.com/office/drawing/2014/main" val="20001"/>
                    </a:ext>
                  </a:extLst>
                </a:gridCol>
              </a:tblGrid>
              <a:tr h="370840">
                <a:tc>
                  <a:txBody>
                    <a:bodyPr/>
                    <a:lstStyle/>
                    <a:p>
                      <a:r>
                        <a:rPr lang="ru-RU" sz="2000" dirty="0" smtClean="0"/>
                        <a:t>Метод</a:t>
                      </a:r>
                      <a:endParaRPr lang="en-US" sz="2000" dirty="0"/>
                    </a:p>
                  </a:txBody>
                  <a:tcPr/>
                </a:tc>
                <a:tc>
                  <a:txBody>
                    <a:bodyPr/>
                    <a:lstStyle/>
                    <a:p>
                      <a:r>
                        <a:rPr lang="ru-RU" sz="2000" dirty="0" smtClean="0"/>
                        <a:t>Что делает</a:t>
                      </a:r>
                      <a:endParaRPr lang="en-US" sz="2000" dirty="0"/>
                    </a:p>
                  </a:txBody>
                  <a:tcPr/>
                </a:tc>
                <a:extLst>
                  <a:ext uri="{0D108BD9-81ED-4DB2-BD59-A6C34878D82A}">
                    <a16:rowId xmlns="" xmlns:a16="http://schemas.microsoft.com/office/drawing/2014/main" val="10000"/>
                  </a:ext>
                </a:extLst>
              </a:tr>
              <a:tr h="370840">
                <a:tc>
                  <a:txBody>
                    <a:bodyPr/>
                    <a:lstStyle/>
                    <a:p>
                      <a:pPr marL="0" algn="l" defTabSz="914400" rtl="0" eaLnBrk="1" latinLnBrk="0" hangingPunct="1"/>
                      <a:r>
                        <a:rPr lang="en-US" sz="2000" kern="1200" dirty="0" smtClean="0">
                          <a:solidFill>
                            <a:schemeClr val="dk1"/>
                          </a:solidFill>
                          <a:latin typeface="+mn-lt"/>
                          <a:ea typeface="+mn-ea"/>
                          <a:cs typeface="+mn-cs"/>
                        </a:rPr>
                        <a:t>GET</a:t>
                      </a:r>
                      <a:endParaRPr lang="en-US" sz="2000" kern="1200" dirty="0">
                        <a:solidFill>
                          <a:schemeClr val="dk1"/>
                        </a:solidFill>
                        <a:latin typeface="+mn-lt"/>
                        <a:ea typeface="+mn-ea"/>
                        <a:cs typeface="+mn-cs"/>
                      </a:endParaRPr>
                    </a:p>
                  </a:txBody>
                  <a:tcPr/>
                </a:tc>
                <a:tc>
                  <a:txBody>
                    <a:bodyPr/>
                    <a:lstStyle/>
                    <a:p>
                      <a:pPr marL="0" algn="l" defTabSz="914400" rtl="0" eaLnBrk="1" latinLnBrk="0" hangingPunct="1">
                        <a:lnSpc>
                          <a:spcPct val="90000"/>
                        </a:lnSpc>
                      </a:pPr>
                      <a:r>
                        <a:rPr lang="ru-RU" sz="2000" kern="1200" dirty="0" smtClean="0">
                          <a:solidFill>
                            <a:schemeClr val="dk1"/>
                          </a:solidFill>
                          <a:latin typeface="+mn-lt"/>
                          <a:ea typeface="+mn-ea"/>
                          <a:cs typeface="+mn-cs"/>
                        </a:rPr>
                        <a:t>Запрашивает ресурс, расположенный по указанному URI.</a:t>
                      </a:r>
                      <a:endParaRPr lang="en-US" sz="2000" kern="1200" dirty="0">
                        <a:solidFill>
                          <a:schemeClr val="dk1"/>
                        </a:solidFill>
                        <a:latin typeface="+mn-lt"/>
                        <a:ea typeface="+mn-ea"/>
                        <a:cs typeface="+mn-cs"/>
                      </a:endParaRPr>
                    </a:p>
                  </a:txBody>
                  <a:tcPr/>
                </a:tc>
                <a:extLst>
                  <a:ext uri="{0D108BD9-81ED-4DB2-BD59-A6C34878D82A}">
                    <a16:rowId xmlns="" xmlns:a16="http://schemas.microsoft.com/office/drawing/2014/main" val="10001"/>
                  </a:ext>
                </a:extLst>
              </a:tr>
              <a:tr h="370840">
                <a:tc>
                  <a:txBody>
                    <a:bodyPr/>
                    <a:lstStyle/>
                    <a:p>
                      <a:pPr marL="0" algn="l" defTabSz="914400" rtl="0" eaLnBrk="1" latinLnBrk="0" hangingPunct="1"/>
                      <a:r>
                        <a:rPr lang="en-US" sz="2000" kern="1200" dirty="0" smtClean="0">
                          <a:solidFill>
                            <a:schemeClr val="dk1"/>
                          </a:solidFill>
                          <a:latin typeface="+mn-lt"/>
                          <a:ea typeface="+mn-ea"/>
                          <a:cs typeface="+mn-cs"/>
                        </a:rPr>
                        <a:t>POST</a:t>
                      </a:r>
                      <a:endParaRPr lang="en-US" sz="2000" kern="1200" dirty="0">
                        <a:solidFill>
                          <a:schemeClr val="dk1"/>
                        </a:solidFill>
                        <a:latin typeface="+mn-lt"/>
                        <a:ea typeface="+mn-ea"/>
                        <a:cs typeface="+mn-cs"/>
                      </a:endParaRPr>
                    </a:p>
                  </a:txBody>
                  <a:tcPr/>
                </a:tc>
                <a:tc>
                  <a:txBody>
                    <a:bodyPr/>
                    <a:lstStyle/>
                    <a:p>
                      <a:pPr marL="0" algn="l" defTabSz="914400" rtl="0" eaLnBrk="1" latinLnBrk="0" hangingPunct="1">
                        <a:lnSpc>
                          <a:spcPct val="90000"/>
                        </a:lnSpc>
                      </a:pPr>
                      <a:r>
                        <a:rPr lang="ru-RU" sz="2000" kern="1200" dirty="0" smtClean="0">
                          <a:solidFill>
                            <a:schemeClr val="dk1"/>
                          </a:solidFill>
                          <a:latin typeface="+mn-lt"/>
                          <a:ea typeface="+mn-ea"/>
                          <a:cs typeface="+mn-cs"/>
                        </a:rPr>
                        <a:t>Используется для передачи на сервер данных, которые должны быть обработаны ресурсом, указанным в </a:t>
                      </a:r>
                      <a:r>
                        <a:rPr lang="en-US" sz="2000" kern="1200" dirty="0" smtClean="0">
                          <a:solidFill>
                            <a:schemeClr val="dk1"/>
                          </a:solidFill>
                          <a:latin typeface="+mn-lt"/>
                          <a:ea typeface="+mn-ea"/>
                          <a:cs typeface="+mn-cs"/>
                        </a:rPr>
                        <a:t>URI</a:t>
                      </a:r>
                      <a:r>
                        <a:rPr lang="ru-RU" sz="2000" kern="1200" dirty="0" smtClean="0">
                          <a:solidFill>
                            <a:schemeClr val="dk1"/>
                          </a:solidFill>
                          <a:latin typeface="+mn-lt"/>
                          <a:ea typeface="+mn-ea"/>
                          <a:cs typeface="+mn-cs"/>
                        </a:rPr>
                        <a:t>. Данные передаются в теле запроса.</a:t>
                      </a:r>
                      <a:endParaRPr lang="en-US" sz="2000" kern="1200" dirty="0">
                        <a:solidFill>
                          <a:schemeClr val="dk1"/>
                        </a:solidFill>
                        <a:latin typeface="+mn-lt"/>
                        <a:ea typeface="+mn-ea"/>
                        <a:cs typeface="+mn-cs"/>
                      </a:endParaRPr>
                    </a:p>
                  </a:txBody>
                  <a:tcPr/>
                </a:tc>
                <a:extLst>
                  <a:ext uri="{0D108BD9-81ED-4DB2-BD59-A6C34878D82A}">
                    <a16:rowId xmlns="" xmlns:a16="http://schemas.microsoft.com/office/drawing/2014/main" val="10002"/>
                  </a:ext>
                </a:extLst>
              </a:tr>
              <a:tr h="370840">
                <a:tc>
                  <a:txBody>
                    <a:bodyPr/>
                    <a:lstStyle/>
                    <a:p>
                      <a:pPr marL="0" algn="l" defTabSz="914400" rtl="0" eaLnBrk="1" latinLnBrk="0" hangingPunct="1"/>
                      <a:r>
                        <a:rPr lang="en-US" sz="2000" kern="1200" dirty="0" smtClean="0">
                          <a:solidFill>
                            <a:schemeClr val="dk1"/>
                          </a:solidFill>
                          <a:latin typeface="+mn-lt"/>
                          <a:ea typeface="+mn-ea"/>
                          <a:cs typeface="+mn-cs"/>
                        </a:rPr>
                        <a:t>PUT</a:t>
                      </a:r>
                      <a:endParaRPr lang="en-US" sz="2000" kern="1200" dirty="0">
                        <a:solidFill>
                          <a:schemeClr val="dk1"/>
                        </a:solidFill>
                        <a:latin typeface="+mn-lt"/>
                        <a:ea typeface="+mn-ea"/>
                        <a:cs typeface="+mn-cs"/>
                      </a:endParaRPr>
                    </a:p>
                  </a:txBody>
                  <a:tcPr/>
                </a:tc>
                <a:tc>
                  <a:txBody>
                    <a:bodyPr/>
                    <a:lstStyle/>
                    <a:p>
                      <a:pPr marL="0" algn="l" defTabSz="914400" rtl="0" eaLnBrk="1" latinLnBrk="0" hangingPunct="1">
                        <a:lnSpc>
                          <a:spcPct val="90000"/>
                        </a:lnSpc>
                      </a:pPr>
                      <a:r>
                        <a:rPr lang="ru-RU" sz="2000" kern="1200" dirty="0" smtClean="0">
                          <a:solidFill>
                            <a:schemeClr val="dk1"/>
                          </a:solidFill>
                          <a:latin typeface="+mn-lt"/>
                          <a:ea typeface="+mn-ea"/>
                          <a:cs typeface="+mn-cs"/>
                        </a:rPr>
                        <a:t>Позволяет сохранить </a:t>
                      </a:r>
                      <a:r>
                        <a:rPr lang="en-US" sz="2000" kern="1200" dirty="0" smtClean="0">
                          <a:solidFill>
                            <a:schemeClr val="dk1"/>
                          </a:solidFill>
                          <a:latin typeface="+mn-lt"/>
                          <a:ea typeface="+mn-ea"/>
                          <a:cs typeface="+mn-cs"/>
                        </a:rPr>
                        <a:t>(</a:t>
                      </a:r>
                      <a:r>
                        <a:rPr lang="ru-RU" sz="2000" kern="1200" dirty="0" smtClean="0">
                          <a:solidFill>
                            <a:schemeClr val="dk1"/>
                          </a:solidFill>
                          <a:latin typeface="+mn-lt"/>
                          <a:ea typeface="+mn-ea"/>
                          <a:cs typeface="+mn-cs"/>
                        </a:rPr>
                        <a:t>или</a:t>
                      </a:r>
                      <a:r>
                        <a:rPr lang="ru-RU" sz="2000" kern="1200" baseline="0" dirty="0" smtClean="0">
                          <a:solidFill>
                            <a:schemeClr val="dk1"/>
                          </a:solidFill>
                          <a:latin typeface="+mn-lt"/>
                          <a:ea typeface="+mn-ea"/>
                          <a:cs typeface="+mn-cs"/>
                        </a:rPr>
                        <a:t> перезаписать</a:t>
                      </a:r>
                      <a:r>
                        <a:rPr lang="en-US" sz="2000" kern="1200" dirty="0" smtClean="0">
                          <a:solidFill>
                            <a:schemeClr val="dk1"/>
                          </a:solidFill>
                          <a:latin typeface="+mn-lt"/>
                          <a:ea typeface="+mn-ea"/>
                          <a:cs typeface="+mn-cs"/>
                        </a:rPr>
                        <a:t>)</a:t>
                      </a:r>
                      <a:r>
                        <a:rPr lang="ru-RU" sz="2000" kern="1200" dirty="0" smtClean="0">
                          <a:solidFill>
                            <a:schemeClr val="dk1"/>
                          </a:solidFill>
                          <a:latin typeface="+mn-lt"/>
                          <a:ea typeface="+mn-ea"/>
                          <a:cs typeface="+mn-cs"/>
                        </a:rPr>
                        <a:t> передаваемый на сервер ресурс с указанным </a:t>
                      </a:r>
                      <a:r>
                        <a:rPr lang="en-US" sz="2000" kern="1200" dirty="0" smtClean="0">
                          <a:solidFill>
                            <a:schemeClr val="dk1"/>
                          </a:solidFill>
                          <a:latin typeface="+mn-lt"/>
                          <a:ea typeface="+mn-ea"/>
                          <a:cs typeface="+mn-cs"/>
                        </a:rPr>
                        <a:t>URI</a:t>
                      </a:r>
                      <a:r>
                        <a:rPr lang="ru-RU" sz="2000" kern="1200" smtClean="0">
                          <a:solidFill>
                            <a:schemeClr val="dk1"/>
                          </a:solidFill>
                          <a:latin typeface="+mn-lt"/>
                          <a:ea typeface="+mn-ea"/>
                          <a:cs typeface="+mn-cs"/>
                        </a:rPr>
                        <a:t>.</a:t>
                      </a:r>
                      <a:endParaRPr lang="en-US" sz="2000" kern="1200" dirty="0">
                        <a:solidFill>
                          <a:schemeClr val="dk1"/>
                        </a:solidFill>
                        <a:latin typeface="+mn-lt"/>
                        <a:ea typeface="+mn-ea"/>
                        <a:cs typeface="+mn-cs"/>
                      </a:endParaRPr>
                    </a:p>
                  </a:txBody>
                  <a:tcPr/>
                </a:tc>
                <a:extLst>
                  <a:ext uri="{0D108BD9-81ED-4DB2-BD59-A6C34878D82A}">
                    <a16:rowId xmlns="" xmlns:a16="http://schemas.microsoft.com/office/drawing/2014/main" val="10003"/>
                  </a:ext>
                </a:extLst>
              </a:tr>
              <a:tr h="370840">
                <a:tc>
                  <a:txBody>
                    <a:bodyPr/>
                    <a:lstStyle/>
                    <a:p>
                      <a:pPr marL="0" algn="l" defTabSz="914400" rtl="0" eaLnBrk="1" latinLnBrk="0" hangingPunct="1"/>
                      <a:r>
                        <a:rPr lang="en-US" sz="2000" kern="1200" dirty="0" smtClean="0">
                          <a:solidFill>
                            <a:schemeClr val="dk1"/>
                          </a:solidFill>
                          <a:latin typeface="+mn-lt"/>
                          <a:ea typeface="+mn-ea"/>
                          <a:cs typeface="+mn-cs"/>
                        </a:rPr>
                        <a:t>DELETE</a:t>
                      </a:r>
                      <a:endParaRPr lang="en-US" sz="2000" kern="1200" dirty="0">
                        <a:solidFill>
                          <a:schemeClr val="dk1"/>
                        </a:solidFill>
                        <a:latin typeface="+mn-lt"/>
                        <a:ea typeface="+mn-ea"/>
                        <a:cs typeface="+mn-cs"/>
                      </a:endParaRPr>
                    </a:p>
                  </a:txBody>
                  <a:tcPr/>
                </a:tc>
                <a:tc>
                  <a:txBody>
                    <a:bodyPr/>
                    <a:lstStyle/>
                    <a:p>
                      <a:pPr marL="0" algn="l" defTabSz="914400" rtl="0" eaLnBrk="1" latinLnBrk="0" hangingPunct="1">
                        <a:lnSpc>
                          <a:spcPct val="90000"/>
                        </a:lnSpc>
                      </a:pPr>
                      <a:r>
                        <a:rPr lang="ru-RU" sz="2000" kern="1200" dirty="0" smtClean="0">
                          <a:solidFill>
                            <a:schemeClr val="dk1"/>
                          </a:solidFill>
                          <a:latin typeface="+mn-lt"/>
                          <a:ea typeface="+mn-ea"/>
                          <a:cs typeface="+mn-cs"/>
                        </a:rPr>
                        <a:t>Используется для удаления ресурса, указанного в URI.</a:t>
                      </a:r>
                      <a:endParaRPr lang="en-US" sz="2000" kern="1200" dirty="0">
                        <a:solidFill>
                          <a:schemeClr val="dk1"/>
                        </a:solidFill>
                        <a:latin typeface="+mn-lt"/>
                        <a:ea typeface="+mn-ea"/>
                        <a:cs typeface="+mn-cs"/>
                      </a:endParaRPr>
                    </a:p>
                  </a:txBody>
                  <a:tcPr/>
                </a:tc>
                <a:extLst>
                  <a:ext uri="{0D108BD9-81ED-4DB2-BD59-A6C34878D82A}">
                    <a16:rowId xmlns="" xmlns:a16="http://schemas.microsoft.com/office/drawing/2014/main" val="10004"/>
                  </a:ext>
                </a:extLst>
              </a:tr>
              <a:tr h="370840">
                <a:tc>
                  <a:txBody>
                    <a:bodyPr/>
                    <a:lstStyle/>
                    <a:p>
                      <a:pPr marL="0" algn="l" defTabSz="914400" rtl="0" eaLnBrk="1" latinLnBrk="0" hangingPunct="1"/>
                      <a:r>
                        <a:rPr lang="en-US" sz="2000" kern="1200" dirty="0" smtClean="0">
                          <a:solidFill>
                            <a:schemeClr val="dk1"/>
                          </a:solidFill>
                          <a:latin typeface="+mn-lt"/>
                          <a:ea typeface="+mn-ea"/>
                          <a:cs typeface="+mn-cs"/>
                        </a:rPr>
                        <a:t>HEAD</a:t>
                      </a:r>
                      <a:endParaRPr lang="en-US" sz="2000" kern="1200" dirty="0">
                        <a:solidFill>
                          <a:schemeClr val="dk1"/>
                        </a:solidFill>
                        <a:latin typeface="+mn-lt"/>
                        <a:ea typeface="+mn-ea"/>
                        <a:cs typeface="+mn-cs"/>
                      </a:endParaRPr>
                    </a:p>
                  </a:txBody>
                  <a:tcPr/>
                </a:tc>
                <a:tc>
                  <a:txBody>
                    <a:bodyPr/>
                    <a:lstStyle/>
                    <a:p>
                      <a:pPr marL="0" algn="l" defTabSz="914400" rtl="0" eaLnBrk="1" latinLnBrk="0" hangingPunct="1">
                        <a:lnSpc>
                          <a:spcPct val="90000"/>
                        </a:lnSpc>
                      </a:pPr>
                      <a:r>
                        <a:rPr lang="ru-RU" sz="2000" kern="1200" dirty="0" smtClean="0">
                          <a:solidFill>
                            <a:schemeClr val="dk1"/>
                          </a:solidFill>
                          <a:latin typeface="+mn-lt"/>
                          <a:ea typeface="+mn-ea"/>
                          <a:cs typeface="+mn-cs"/>
                        </a:rPr>
                        <a:t>Аналогичен GET, но клиенту возвращается только заголовок сообщения ответа. Этот метод можно использовать для проверки доступа к ресурсам.</a:t>
                      </a:r>
                      <a:endParaRPr lang="en-US" sz="2000" kern="1200" dirty="0">
                        <a:solidFill>
                          <a:schemeClr val="dk1"/>
                        </a:solidFill>
                        <a:latin typeface="+mn-lt"/>
                        <a:ea typeface="+mn-ea"/>
                        <a:cs typeface="+mn-cs"/>
                      </a:endParaRPr>
                    </a:p>
                  </a:txBody>
                  <a:tcPr/>
                </a:tc>
                <a:extLst>
                  <a:ext uri="{0D108BD9-81ED-4DB2-BD59-A6C34878D82A}">
                    <a16:rowId xmlns="" xmlns:a16="http://schemas.microsoft.com/office/drawing/2014/main" val="10005"/>
                  </a:ext>
                </a:extLst>
              </a:tr>
              <a:tr h="370840">
                <a:tc>
                  <a:txBody>
                    <a:bodyPr/>
                    <a:lstStyle/>
                    <a:p>
                      <a:pPr marL="0" algn="l" defTabSz="914400" rtl="0" eaLnBrk="1" latinLnBrk="0" hangingPunct="1"/>
                      <a:r>
                        <a:rPr lang="en-US" sz="2000" kern="1200" dirty="0" smtClean="0">
                          <a:solidFill>
                            <a:schemeClr val="dk1"/>
                          </a:solidFill>
                          <a:latin typeface="+mn-lt"/>
                          <a:ea typeface="+mn-ea"/>
                          <a:cs typeface="+mn-cs"/>
                        </a:rPr>
                        <a:t>OPTIONS</a:t>
                      </a:r>
                      <a:endParaRPr lang="en-US" sz="2000" kern="1200" dirty="0">
                        <a:solidFill>
                          <a:schemeClr val="dk1"/>
                        </a:solidFill>
                        <a:latin typeface="+mn-lt"/>
                        <a:ea typeface="+mn-ea"/>
                        <a:cs typeface="+mn-cs"/>
                      </a:endParaRPr>
                    </a:p>
                  </a:txBody>
                  <a:tcPr/>
                </a:tc>
                <a:tc>
                  <a:txBody>
                    <a:bodyPr/>
                    <a:lstStyle/>
                    <a:p>
                      <a:pPr marL="0" algn="l" defTabSz="914400" rtl="0" eaLnBrk="1" latinLnBrk="0" hangingPunct="1">
                        <a:lnSpc>
                          <a:spcPct val="90000"/>
                        </a:lnSpc>
                      </a:pPr>
                      <a:r>
                        <a:rPr lang="ru-RU" sz="2000" kern="1200" dirty="0" smtClean="0">
                          <a:solidFill>
                            <a:schemeClr val="dk1"/>
                          </a:solidFill>
                          <a:latin typeface="+mn-lt"/>
                          <a:ea typeface="+mn-ea"/>
                          <a:cs typeface="+mn-cs"/>
                        </a:rPr>
                        <a:t>Запрашивает характеристики соединения между клиентом и сервером, характеристики сервера, требования для запроса данного ресурса и т. п. Если вместо идентификатора URI стоит символ «*», то запрашивается вся доступная информация о сервере.</a:t>
                      </a:r>
                      <a:endParaRPr lang="en-US" sz="2000" kern="1200" dirty="0">
                        <a:solidFill>
                          <a:schemeClr val="dk1"/>
                        </a:solidFill>
                        <a:latin typeface="+mn-lt"/>
                        <a:ea typeface="+mn-ea"/>
                        <a:cs typeface="+mn-cs"/>
                      </a:endParaRPr>
                    </a:p>
                  </a:txBody>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98123223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Примеры стартовых строк</a:t>
            </a:r>
            <a:endParaRPr lang="ru-RU" dirty="0"/>
          </a:p>
        </p:txBody>
      </p:sp>
      <p:sp>
        <p:nvSpPr>
          <p:cNvPr id="5" name="Content Placeholder 4"/>
          <p:cNvSpPr>
            <a:spLocks noGrp="1"/>
          </p:cNvSpPr>
          <p:nvPr>
            <p:ph idx="1"/>
          </p:nvPr>
        </p:nvSpPr>
        <p:spPr>
          <a:xfrm>
            <a:off x="1097279" y="1845734"/>
            <a:ext cx="9388411" cy="3315926"/>
          </a:xfrm>
        </p:spPr>
        <p:txBody>
          <a:bodyPr>
            <a:noAutofit/>
          </a:bodyPr>
          <a:lstStyle/>
          <a:p>
            <a:r>
              <a:rPr lang="en-US" sz="3200" dirty="0" smtClean="0"/>
              <a:t>GET</a:t>
            </a:r>
            <a:r>
              <a:rPr lang="ru-RU" sz="3200" dirty="0" smtClean="0"/>
              <a:t> </a:t>
            </a:r>
            <a:r>
              <a:rPr lang="en-US" sz="3200" dirty="0" smtClean="0"/>
              <a:t>  /index.html   </a:t>
            </a:r>
            <a:r>
              <a:rPr lang="ru-RU" sz="3200" dirty="0" smtClean="0"/>
              <a:t> HTTP/</a:t>
            </a:r>
            <a:r>
              <a:rPr lang="en-US" sz="3200" dirty="0" smtClean="0"/>
              <a:t>1.1</a:t>
            </a:r>
          </a:p>
          <a:p>
            <a:endParaRPr lang="en-US" sz="3200" dirty="0" smtClean="0"/>
          </a:p>
          <a:p>
            <a:r>
              <a:rPr lang="en-US" sz="3200" dirty="0" smtClean="0"/>
              <a:t>GET   /</a:t>
            </a:r>
            <a:r>
              <a:rPr lang="en-US" sz="3200" dirty="0" err="1" smtClean="0"/>
              <a:t>index.html?</a:t>
            </a:r>
            <a:r>
              <a:rPr lang="en-US" sz="3200" dirty="0" err="1" smtClean="0">
                <a:solidFill>
                  <a:srgbClr val="0000FF"/>
                </a:solidFill>
              </a:rPr>
              <a:t>x</a:t>
            </a:r>
            <a:r>
              <a:rPr lang="en-US" sz="3200" dirty="0" smtClean="0">
                <a:solidFill>
                  <a:srgbClr val="0000FF"/>
                </a:solidFill>
              </a:rPr>
              <a:t>=1</a:t>
            </a:r>
            <a:r>
              <a:rPr lang="en-US" sz="3200" dirty="0" smtClean="0"/>
              <a:t>&amp;</a:t>
            </a:r>
            <a:r>
              <a:rPr lang="en-US" sz="3200" dirty="0" smtClean="0">
                <a:solidFill>
                  <a:srgbClr val="0000FF"/>
                </a:solidFill>
              </a:rPr>
              <a:t>y</a:t>
            </a:r>
            <a:r>
              <a:rPr lang="en-US" sz="3200" dirty="0">
                <a:solidFill>
                  <a:srgbClr val="0000FF"/>
                </a:solidFill>
              </a:rPr>
              <a:t>=%</a:t>
            </a:r>
            <a:r>
              <a:rPr lang="en-US" sz="3200" dirty="0" smtClean="0">
                <a:solidFill>
                  <a:srgbClr val="0000FF"/>
                </a:solidFill>
              </a:rPr>
              <a:t>D0%9A%D0%BE   </a:t>
            </a:r>
            <a:r>
              <a:rPr lang="en-US" sz="3200" dirty="0" smtClean="0"/>
              <a:t> HTTP/1.0</a:t>
            </a:r>
          </a:p>
          <a:p>
            <a:endParaRPr lang="ru-RU" sz="3200" dirty="0" smtClean="0"/>
          </a:p>
          <a:p>
            <a:r>
              <a:rPr lang="en-US" sz="3200" dirty="0" smtClean="0"/>
              <a:t>POST   /</a:t>
            </a:r>
            <a:r>
              <a:rPr lang="en-US" sz="3200" dirty="0" err="1" smtClean="0"/>
              <a:t>login.php</a:t>
            </a:r>
            <a:r>
              <a:rPr lang="en-US" sz="3200" dirty="0" smtClean="0"/>
              <a:t>   HTTP/1.1</a:t>
            </a:r>
            <a:endParaRPr lang="ru-RU" sz="3200" dirty="0" smtClean="0"/>
          </a:p>
        </p:txBody>
      </p:sp>
    </p:spTree>
    <p:extLst>
      <p:ext uri="{BB962C8B-B14F-4D97-AF65-F5344CB8AC3E}">
        <p14:creationId xmlns:p14="http://schemas.microsoft.com/office/powerpoint/2010/main" val="10374054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Модель </a:t>
            </a:r>
            <a:r>
              <a:rPr lang="en-US" dirty="0"/>
              <a:t>OSI </a:t>
            </a:r>
            <a:endParaRPr lang="ru-RU" dirty="0"/>
          </a:p>
        </p:txBody>
      </p:sp>
      <p:sp>
        <p:nvSpPr>
          <p:cNvPr id="5" name="Content Placeholder 4"/>
          <p:cNvSpPr>
            <a:spLocks noGrp="1"/>
          </p:cNvSpPr>
          <p:nvPr>
            <p:ph idx="1"/>
          </p:nvPr>
        </p:nvSpPr>
        <p:spPr>
          <a:xfrm>
            <a:off x="1097280" y="4870938"/>
            <a:ext cx="10058400" cy="1301262"/>
          </a:xfrm>
        </p:spPr>
        <p:txBody>
          <a:bodyPr>
            <a:noAutofit/>
          </a:bodyPr>
          <a:lstStyle/>
          <a:p>
            <a:r>
              <a:rPr lang="ru-RU" sz="3200" dirty="0" smtClean="0"/>
              <a:t>Протоколы </a:t>
            </a:r>
            <a:r>
              <a:rPr lang="ru-RU" sz="3200" dirty="0"/>
              <a:t>работают друг с другом в стеке </a:t>
            </a:r>
            <a:r>
              <a:rPr lang="ru-RU" sz="3200" dirty="0" smtClean="0"/>
              <a:t>– протокол</a:t>
            </a:r>
            <a:r>
              <a:rPr lang="ru-RU" sz="3200" dirty="0"/>
              <a:t>, располагающийся на уровне выше, работает «поверх» нижнего, используя механизмы </a:t>
            </a:r>
            <a:r>
              <a:rPr lang="ru-RU" sz="3200" dirty="0" smtClean="0"/>
              <a:t>инкапсуляции.</a:t>
            </a:r>
            <a:endParaRPr lang="ru-RU" sz="3200" dirty="0"/>
          </a:p>
        </p:txBody>
      </p:sp>
      <p:graphicFrame>
        <p:nvGraphicFramePr>
          <p:cNvPr id="6" name="Object 5"/>
          <p:cNvGraphicFramePr>
            <a:graphicFrameLocks noChangeAspect="1"/>
          </p:cNvGraphicFramePr>
          <p:nvPr>
            <p:extLst>
              <p:ext uri="{D42A27DB-BD31-4B8C-83A1-F6EECF244321}">
                <p14:modId xmlns:p14="http://schemas.microsoft.com/office/powerpoint/2010/main" val="4124866137"/>
              </p:ext>
            </p:extLst>
          </p:nvPr>
        </p:nvGraphicFramePr>
        <p:xfrm>
          <a:off x="1097280" y="1863917"/>
          <a:ext cx="6842174" cy="3004793"/>
        </p:xfrm>
        <a:graphic>
          <a:graphicData uri="http://schemas.openxmlformats.org/presentationml/2006/ole">
            <mc:AlternateContent xmlns:mc="http://schemas.openxmlformats.org/markup-compatibility/2006">
              <mc:Choice xmlns:v="urn:schemas-microsoft-com:vml" Requires="v">
                <p:oleObj spid="_x0000_s12395" name="Document" r:id="rId5" imgW="6105772" imgH="2680610" progId="Word.Document.12">
                  <p:embed/>
                </p:oleObj>
              </mc:Choice>
              <mc:Fallback>
                <p:oleObj name="Document" r:id="rId5" imgW="6105772" imgH="2680610" progId="Word.Document.12">
                  <p:embed/>
                  <p:pic>
                    <p:nvPicPr>
                      <p:cNvPr id="0" name=""/>
                      <p:cNvPicPr/>
                      <p:nvPr/>
                    </p:nvPicPr>
                    <p:blipFill>
                      <a:blip r:embed="rId6"/>
                      <a:stretch>
                        <a:fillRect/>
                      </a:stretch>
                    </p:blipFill>
                    <p:spPr>
                      <a:xfrm>
                        <a:off x="1097280" y="1863917"/>
                        <a:ext cx="6842174" cy="3004793"/>
                      </a:xfrm>
                      <a:prstGeom prst="rect">
                        <a:avLst/>
                      </a:prstGeom>
                    </p:spPr>
                  </p:pic>
                </p:oleObj>
              </mc:Fallback>
            </mc:AlternateContent>
          </a:graphicData>
        </a:graphic>
      </p:graphicFrame>
    </p:spTree>
    <p:extLst>
      <p:ext uri="{BB962C8B-B14F-4D97-AF65-F5344CB8AC3E}">
        <p14:creationId xmlns:p14="http://schemas.microsoft.com/office/powerpoint/2010/main" val="4979739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Стартовая строка ответа</a:t>
            </a:r>
            <a:endParaRPr lang="ru-RU" dirty="0"/>
          </a:p>
        </p:txBody>
      </p:sp>
      <p:sp>
        <p:nvSpPr>
          <p:cNvPr id="5" name="Content Placeholder 4"/>
          <p:cNvSpPr>
            <a:spLocks noGrp="1"/>
          </p:cNvSpPr>
          <p:nvPr>
            <p:ph idx="1"/>
          </p:nvPr>
        </p:nvSpPr>
        <p:spPr>
          <a:xfrm>
            <a:off x="438912" y="1845734"/>
            <a:ext cx="11539727" cy="4427050"/>
          </a:xfrm>
        </p:spPr>
        <p:txBody>
          <a:bodyPr>
            <a:noAutofit/>
          </a:bodyPr>
          <a:lstStyle/>
          <a:p>
            <a:r>
              <a:rPr lang="en-US" sz="4000" dirty="0" smtClean="0"/>
              <a:t>HTTP/</a:t>
            </a:r>
            <a:r>
              <a:rPr lang="ru-RU" sz="4000" i="1" dirty="0" smtClean="0">
                <a:solidFill>
                  <a:schemeClr val="accent5"/>
                </a:solidFill>
              </a:rPr>
              <a:t>Версия</a:t>
            </a:r>
            <a:r>
              <a:rPr lang="en-US" sz="4000" i="1" dirty="0" smtClean="0">
                <a:solidFill>
                  <a:schemeClr val="accent5"/>
                </a:solidFill>
              </a:rPr>
              <a:t>  </a:t>
            </a:r>
            <a:r>
              <a:rPr lang="ru-RU" sz="4000" dirty="0" smtClean="0"/>
              <a:t> </a:t>
            </a:r>
            <a:r>
              <a:rPr lang="ru-RU" sz="4000" i="1" dirty="0" err="1" smtClean="0">
                <a:solidFill>
                  <a:srgbClr val="0000FF"/>
                </a:solidFill>
              </a:rPr>
              <a:t>КодСостояния</a:t>
            </a:r>
            <a:r>
              <a:rPr lang="en-US" sz="4000" i="1" dirty="0" smtClean="0">
                <a:solidFill>
                  <a:srgbClr val="0000FF"/>
                </a:solidFill>
              </a:rPr>
              <a:t>  </a:t>
            </a:r>
            <a:r>
              <a:rPr lang="ru-RU" sz="4000" dirty="0" smtClean="0"/>
              <a:t> </a:t>
            </a:r>
            <a:r>
              <a:rPr lang="ru-RU" sz="4000" i="1" dirty="0" smtClean="0">
                <a:solidFill>
                  <a:srgbClr val="CC6600"/>
                </a:solidFill>
              </a:rPr>
              <a:t>Пояснение</a:t>
            </a:r>
          </a:p>
          <a:p>
            <a:r>
              <a:rPr lang="ru-RU" sz="3200" i="1" dirty="0" smtClean="0"/>
              <a:t>Версия</a:t>
            </a:r>
            <a:r>
              <a:rPr lang="ru-RU" sz="3200" dirty="0" smtClean="0"/>
              <a:t> </a:t>
            </a:r>
            <a:r>
              <a:rPr lang="ru-RU" sz="3200" dirty="0"/>
              <a:t>– пара разделённых точкой цифр. Например: </a:t>
            </a:r>
            <a:r>
              <a:rPr lang="ru-RU" sz="3200" dirty="0" smtClean="0"/>
              <a:t>1.1</a:t>
            </a:r>
          </a:p>
          <a:p>
            <a:r>
              <a:rPr lang="ru-RU" sz="3200" i="1" dirty="0" smtClean="0"/>
              <a:t>Код состояния</a:t>
            </a:r>
            <a:r>
              <a:rPr lang="ru-RU" sz="3200" dirty="0" smtClean="0"/>
              <a:t> – </a:t>
            </a:r>
            <a:r>
              <a:rPr lang="ru-RU" sz="3200" dirty="0"/>
              <a:t>три цифры. По коду состояния определяется дальнейшее содержимое сообщения и поведение клиента.</a:t>
            </a:r>
          </a:p>
          <a:p>
            <a:r>
              <a:rPr lang="ru-RU" sz="3200" i="1" dirty="0" smtClean="0"/>
              <a:t>Пояснение – </a:t>
            </a:r>
            <a:r>
              <a:rPr lang="ru-RU" sz="3200" dirty="0" smtClean="0"/>
              <a:t>текстовое </a:t>
            </a:r>
            <a:r>
              <a:rPr lang="ru-RU" sz="3200" dirty="0"/>
              <a:t>короткое пояснение </a:t>
            </a:r>
            <a:r>
              <a:rPr lang="ru-RU" sz="3200" dirty="0" smtClean="0"/>
              <a:t>кода </a:t>
            </a:r>
            <a:r>
              <a:rPr lang="ru-RU" sz="3200" dirty="0"/>
              <a:t>для пользователя. </a:t>
            </a:r>
            <a:r>
              <a:rPr lang="ru-RU" sz="3200" dirty="0" smtClean="0"/>
              <a:t>Не является обязательным.</a:t>
            </a:r>
          </a:p>
          <a:p>
            <a:r>
              <a:rPr lang="ru-RU" sz="3200" dirty="0" smtClean="0">
                <a:latin typeface="Courier New" panose="02070309020205020404" pitchFamily="49" charset="0"/>
                <a:cs typeface="Courier New" panose="02070309020205020404" pitchFamily="49" charset="0"/>
              </a:rPr>
              <a:t>HTTP/1.1 </a:t>
            </a:r>
            <a:r>
              <a:rPr lang="ru-RU" sz="3200" dirty="0">
                <a:latin typeface="Courier New" panose="02070309020205020404" pitchFamily="49" charset="0"/>
                <a:cs typeface="Courier New" panose="02070309020205020404" pitchFamily="49" charset="0"/>
              </a:rPr>
              <a:t>200 </a:t>
            </a:r>
            <a:r>
              <a:rPr lang="ru-RU" sz="3200" dirty="0" err="1">
                <a:latin typeface="Courier New" panose="02070309020205020404" pitchFamily="49" charset="0"/>
                <a:cs typeface="Courier New" panose="02070309020205020404" pitchFamily="49" charset="0"/>
              </a:rPr>
              <a:t>Ok</a:t>
            </a:r>
            <a:endParaRPr lang="ru-RU" sz="3200" dirty="0">
              <a:latin typeface="Courier New" panose="02070309020205020404" pitchFamily="49" charset="0"/>
              <a:cs typeface="Courier New" panose="02070309020205020404" pitchFamily="49" charset="0"/>
            </a:endParaRPr>
          </a:p>
          <a:p>
            <a:endParaRPr lang="ru-RU" sz="3200" dirty="0"/>
          </a:p>
        </p:txBody>
      </p:sp>
    </p:spTree>
    <p:extLst>
      <p:ext uri="{BB962C8B-B14F-4D97-AF65-F5344CB8AC3E}">
        <p14:creationId xmlns:p14="http://schemas.microsoft.com/office/powerpoint/2010/main" val="101073296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descr="Структура кода состояния"/>
          <p:cNvPicPr/>
          <p:nvPr/>
        </p:nvPicPr>
        <p:blipFill>
          <a:blip r:embed="rId3">
            <a:extLst>
              <a:ext uri="{28A0092B-C50C-407E-A947-70E740481C1C}">
                <a14:useLocalDpi xmlns:a14="http://schemas.microsoft.com/office/drawing/2010/main" val="0"/>
              </a:ext>
            </a:extLst>
          </a:blip>
          <a:srcRect/>
          <a:stretch>
            <a:fillRect/>
          </a:stretch>
        </p:blipFill>
        <p:spPr bwMode="auto">
          <a:xfrm>
            <a:off x="2194560" y="2029968"/>
            <a:ext cx="5175504" cy="3913632"/>
          </a:xfrm>
          <a:prstGeom prst="rect">
            <a:avLst/>
          </a:prstGeom>
          <a:noFill/>
          <a:ln>
            <a:noFill/>
          </a:ln>
        </p:spPr>
      </p:pic>
      <p:sp>
        <p:nvSpPr>
          <p:cNvPr id="5" name="Прямоугольник 4"/>
          <p:cNvSpPr/>
          <p:nvPr/>
        </p:nvSpPr>
        <p:spPr>
          <a:xfrm>
            <a:off x="955441" y="676656"/>
            <a:ext cx="3817071" cy="830997"/>
          </a:xfrm>
          <a:prstGeom prst="rect">
            <a:avLst/>
          </a:prstGeom>
        </p:spPr>
        <p:txBody>
          <a:bodyPr wrap="none">
            <a:spAutoFit/>
          </a:bodyPr>
          <a:lstStyle/>
          <a:p>
            <a:r>
              <a:rPr lang="ru-RU" sz="4800" spc="-50" dirty="0">
                <a:solidFill>
                  <a:schemeClr val="tx1">
                    <a:lumMod val="75000"/>
                    <a:lumOff val="25000"/>
                  </a:schemeClr>
                </a:solidFill>
                <a:latin typeface="+mj-lt"/>
                <a:ea typeface="+mj-ea"/>
                <a:cs typeface="+mj-cs"/>
              </a:rPr>
              <a:t>Код</a:t>
            </a:r>
            <a:r>
              <a:rPr lang="ru-RU" i="1" dirty="0"/>
              <a:t> </a:t>
            </a:r>
            <a:r>
              <a:rPr lang="ru-RU" sz="4800" spc="-50" dirty="0">
                <a:solidFill>
                  <a:schemeClr val="tx1">
                    <a:lumMod val="75000"/>
                    <a:lumOff val="25000"/>
                  </a:schemeClr>
                </a:solidFill>
                <a:latin typeface="+mj-lt"/>
                <a:ea typeface="+mj-ea"/>
                <a:cs typeface="+mj-cs"/>
              </a:rPr>
              <a:t>состояния</a:t>
            </a:r>
            <a:r>
              <a:rPr lang="ru-RU" dirty="0"/>
              <a:t> </a:t>
            </a:r>
          </a:p>
        </p:txBody>
      </p:sp>
    </p:spTree>
    <p:extLst>
      <p:ext uri="{BB962C8B-B14F-4D97-AF65-F5344CB8AC3E}">
        <p14:creationId xmlns:p14="http://schemas.microsoft.com/office/powerpoint/2010/main" val="183516562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Коды состояния (</a:t>
            </a:r>
            <a:r>
              <a:rPr lang="en-US" dirty="0" smtClean="0"/>
              <a:t>Status Codes</a:t>
            </a:r>
            <a:r>
              <a:rPr lang="ru-RU" dirty="0" smtClean="0"/>
              <a:t>)</a:t>
            </a:r>
            <a:endParaRPr lang="ru-R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44549566"/>
              </p:ext>
            </p:extLst>
          </p:nvPr>
        </p:nvGraphicFramePr>
        <p:xfrm>
          <a:off x="1096963" y="1846263"/>
          <a:ext cx="10183812" cy="3139440"/>
        </p:xfrm>
        <a:graphic>
          <a:graphicData uri="http://schemas.openxmlformats.org/drawingml/2006/table">
            <a:tbl>
              <a:tblPr firstRow="1" bandRow="1">
                <a:tableStyleId>{5C22544A-7EE6-4342-B048-85BDC9FD1C3A}</a:tableStyleId>
              </a:tblPr>
              <a:tblGrid>
                <a:gridCol w="805978">
                  <a:extLst>
                    <a:ext uri="{9D8B030D-6E8A-4147-A177-3AD203B41FA5}">
                      <a16:colId xmlns="" xmlns:a16="http://schemas.microsoft.com/office/drawing/2014/main" val="20000"/>
                    </a:ext>
                  </a:extLst>
                </a:gridCol>
                <a:gridCol w="9377834">
                  <a:extLst>
                    <a:ext uri="{9D8B030D-6E8A-4147-A177-3AD203B41FA5}">
                      <a16:colId xmlns="" xmlns:a16="http://schemas.microsoft.com/office/drawing/2014/main" val="20001"/>
                    </a:ext>
                  </a:extLst>
                </a:gridCol>
              </a:tblGrid>
              <a:tr h="370840">
                <a:tc>
                  <a:txBody>
                    <a:bodyPr/>
                    <a:lstStyle/>
                    <a:p>
                      <a:r>
                        <a:rPr lang="ru-RU" sz="2000" b="1" kern="1200" dirty="0" smtClean="0">
                          <a:solidFill>
                            <a:schemeClr val="lt1"/>
                          </a:solidFill>
                          <a:effectLst/>
                          <a:latin typeface="+mn-lt"/>
                          <a:ea typeface="+mn-ea"/>
                          <a:cs typeface="+mn-cs"/>
                        </a:rPr>
                        <a:t>Класс</a:t>
                      </a:r>
                      <a:endParaRPr lang="en-US" sz="2000" dirty="0"/>
                    </a:p>
                  </a:txBody>
                  <a:tcPr/>
                </a:tc>
                <a:tc>
                  <a:txBody>
                    <a:bodyPr/>
                    <a:lstStyle/>
                    <a:p>
                      <a:r>
                        <a:rPr lang="ru-RU" sz="2000" b="1" kern="1200" dirty="0" smtClean="0">
                          <a:solidFill>
                            <a:schemeClr val="lt1"/>
                          </a:solidFill>
                          <a:effectLst/>
                          <a:latin typeface="+mn-lt"/>
                          <a:ea typeface="+mn-ea"/>
                          <a:cs typeface="+mn-cs"/>
                        </a:rPr>
                        <a:t>Описание класса</a:t>
                      </a:r>
                      <a:endParaRPr lang="en-US" sz="2000" dirty="0"/>
                    </a:p>
                  </a:txBody>
                  <a:tcPr/>
                </a:tc>
                <a:extLst>
                  <a:ext uri="{0D108BD9-81ED-4DB2-BD59-A6C34878D82A}">
                    <a16:rowId xmlns="" xmlns:a16="http://schemas.microsoft.com/office/drawing/2014/main" val="10000"/>
                  </a:ext>
                </a:extLst>
              </a:tr>
              <a:tr h="548640">
                <a:tc>
                  <a:txBody>
                    <a:bodyPr/>
                    <a:lstStyle/>
                    <a:p>
                      <a:r>
                        <a:rPr lang="en-US" sz="2000" dirty="0" smtClean="0"/>
                        <a:t>1xx</a:t>
                      </a:r>
                      <a:endParaRPr lang="en-US" sz="2000" dirty="0"/>
                    </a:p>
                  </a:txBody>
                  <a:tcPr/>
                </a:tc>
                <a:tc>
                  <a:txBody>
                    <a:bodyPr/>
                    <a:lstStyle/>
                    <a:p>
                      <a:r>
                        <a:rPr lang="ru-RU" sz="2000" kern="1200" dirty="0" smtClean="0">
                          <a:solidFill>
                            <a:schemeClr val="dk1"/>
                          </a:solidFill>
                          <a:effectLst/>
                          <a:latin typeface="+mn-lt"/>
                          <a:ea typeface="+mn-ea"/>
                          <a:cs typeface="+mn-cs"/>
                        </a:rPr>
                        <a:t>Информационный: запрос принят, процесс обработки</a:t>
                      </a:r>
                      <a:r>
                        <a:rPr lang="ru-RU" sz="2000" kern="1200" baseline="0" dirty="0" smtClean="0">
                          <a:solidFill>
                            <a:schemeClr val="dk1"/>
                          </a:solidFill>
                          <a:effectLst/>
                          <a:latin typeface="+mn-lt"/>
                          <a:ea typeface="+mn-ea"/>
                          <a:cs typeface="+mn-cs"/>
                        </a:rPr>
                        <a:t> </a:t>
                      </a:r>
                      <a:r>
                        <a:rPr lang="ru-RU" sz="2000" kern="1200" dirty="0" smtClean="0">
                          <a:solidFill>
                            <a:schemeClr val="dk1"/>
                          </a:solidFill>
                          <a:effectLst/>
                          <a:latin typeface="+mn-lt"/>
                          <a:ea typeface="+mn-ea"/>
                          <a:cs typeface="+mn-cs"/>
                        </a:rPr>
                        <a:t>продолжается</a:t>
                      </a:r>
                      <a:endParaRPr lang="en-US" sz="2000" dirty="0"/>
                    </a:p>
                  </a:txBody>
                  <a:tcPr/>
                </a:tc>
                <a:extLst>
                  <a:ext uri="{0D108BD9-81ED-4DB2-BD59-A6C34878D82A}">
                    <a16:rowId xmlns="" xmlns:a16="http://schemas.microsoft.com/office/drawing/2014/main" val="10001"/>
                  </a:ext>
                </a:extLst>
              </a:tr>
              <a:tr h="548640">
                <a:tc>
                  <a:txBody>
                    <a:bodyPr/>
                    <a:lstStyle/>
                    <a:p>
                      <a:r>
                        <a:rPr lang="ru-RU" sz="2000" kern="1200" dirty="0" smtClean="0">
                          <a:solidFill>
                            <a:schemeClr val="dk1"/>
                          </a:solidFill>
                          <a:effectLst/>
                          <a:latin typeface="+mn-lt"/>
                          <a:ea typeface="+mn-ea"/>
                          <a:cs typeface="+mn-cs"/>
                        </a:rPr>
                        <a:t>2xx</a:t>
                      </a:r>
                      <a:endParaRPr lang="en-US" sz="2000" dirty="0"/>
                    </a:p>
                  </a:txBody>
                  <a:tcPr/>
                </a:tc>
                <a:tc>
                  <a:txBody>
                    <a:bodyPr/>
                    <a:lstStyle/>
                    <a:p>
                      <a:r>
                        <a:rPr lang="ru-RU" sz="1800" kern="1200" dirty="0" smtClean="0">
                          <a:solidFill>
                            <a:schemeClr val="dk1"/>
                          </a:solidFill>
                          <a:effectLst/>
                          <a:latin typeface="+mn-lt"/>
                          <a:ea typeface="+mn-ea"/>
                          <a:cs typeface="+mn-cs"/>
                        </a:rPr>
                        <a:t>Успешное завершение: запрос был успешно принят и обработан</a:t>
                      </a:r>
                      <a:endParaRPr lang="en-US" sz="2000" dirty="0"/>
                    </a:p>
                  </a:txBody>
                  <a:tcPr/>
                </a:tc>
                <a:extLst>
                  <a:ext uri="{0D108BD9-81ED-4DB2-BD59-A6C34878D82A}">
                    <a16:rowId xmlns="" xmlns:a16="http://schemas.microsoft.com/office/drawing/2014/main" val="10002"/>
                  </a:ext>
                </a:extLst>
              </a:tr>
              <a:tr h="548640">
                <a:tc>
                  <a:txBody>
                    <a:bodyPr/>
                    <a:lstStyle/>
                    <a:p>
                      <a:r>
                        <a:rPr lang="ru-RU" sz="2000" kern="1200" dirty="0" smtClean="0">
                          <a:solidFill>
                            <a:schemeClr val="dk1"/>
                          </a:solidFill>
                          <a:effectLst/>
                          <a:latin typeface="+mn-lt"/>
                          <a:ea typeface="+mn-ea"/>
                          <a:cs typeface="+mn-cs"/>
                        </a:rPr>
                        <a:t>3хх</a:t>
                      </a:r>
                      <a:endParaRPr lang="en-US" sz="2000" dirty="0"/>
                    </a:p>
                  </a:txBody>
                  <a:tcPr/>
                </a:tc>
                <a:tc>
                  <a:txBody>
                    <a:bodyPr/>
                    <a:lstStyle/>
                    <a:p>
                      <a:r>
                        <a:rPr lang="ru-RU" sz="1800" kern="1200" dirty="0" smtClean="0">
                          <a:solidFill>
                            <a:schemeClr val="dk1"/>
                          </a:solidFill>
                          <a:effectLst/>
                          <a:latin typeface="+mn-lt"/>
                          <a:ea typeface="+mn-ea"/>
                          <a:cs typeface="+mn-cs"/>
                        </a:rPr>
                        <a:t>Переназначение: следующее действие должно быть обработано, чтобы завершить запрос</a:t>
                      </a:r>
                      <a:endParaRPr lang="en-US" sz="2000" dirty="0"/>
                    </a:p>
                  </a:txBody>
                  <a:tcPr/>
                </a:tc>
                <a:extLst>
                  <a:ext uri="{0D108BD9-81ED-4DB2-BD59-A6C34878D82A}">
                    <a16:rowId xmlns="" xmlns:a16="http://schemas.microsoft.com/office/drawing/2014/main" val="10003"/>
                  </a:ext>
                </a:extLst>
              </a:tr>
              <a:tr h="548640">
                <a:tc>
                  <a:txBody>
                    <a:bodyPr/>
                    <a:lstStyle/>
                    <a:p>
                      <a:r>
                        <a:rPr lang="ru-RU" sz="2000" kern="1200" dirty="0" smtClean="0">
                          <a:solidFill>
                            <a:schemeClr val="dk1"/>
                          </a:solidFill>
                          <a:effectLst/>
                          <a:latin typeface="+mn-lt"/>
                          <a:ea typeface="+mn-ea"/>
                          <a:cs typeface="+mn-cs"/>
                        </a:rPr>
                        <a:t>4хх</a:t>
                      </a:r>
                      <a:endParaRPr lang="en-US" sz="2000" dirty="0"/>
                    </a:p>
                  </a:txBody>
                  <a:tcPr/>
                </a:tc>
                <a:tc>
                  <a:txBody>
                    <a:bodyPr/>
                    <a:lstStyle/>
                    <a:p>
                      <a:r>
                        <a:rPr lang="ru-RU" sz="1800" kern="1200" dirty="0" smtClean="0">
                          <a:solidFill>
                            <a:schemeClr val="dk1"/>
                          </a:solidFill>
                          <a:effectLst/>
                          <a:latin typeface="+mn-lt"/>
                          <a:ea typeface="+mn-ea"/>
                          <a:cs typeface="+mn-cs"/>
                        </a:rPr>
                        <a:t>Ошибка клиента: запрос содержит неверный синтаксис или не может быть выполнен</a:t>
                      </a:r>
                      <a:endParaRPr lang="en-US" sz="2000" dirty="0"/>
                    </a:p>
                  </a:txBody>
                  <a:tcPr/>
                </a:tc>
                <a:extLst>
                  <a:ext uri="{0D108BD9-81ED-4DB2-BD59-A6C34878D82A}">
                    <a16:rowId xmlns="" xmlns:a16="http://schemas.microsoft.com/office/drawing/2014/main" val="10004"/>
                  </a:ext>
                </a:extLst>
              </a:tr>
              <a:tr h="548640">
                <a:tc>
                  <a:txBody>
                    <a:bodyPr/>
                    <a:lstStyle/>
                    <a:p>
                      <a:r>
                        <a:rPr lang="ru-RU" sz="2000" kern="1200" smtClean="0">
                          <a:solidFill>
                            <a:schemeClr val="dk1"/>
                          </a:solidFill>
                          <a:effectLst/>
                          <a:latin typeface="+mn-lt"/>
                          <a:ea typeface="+mn-ea"/>
                          <a:cs typeface="+mn-cs"/>
                        </a:rPr>
                        <a:t>5хх</a:t>
                      </a:r>
                      <a:endParaRPr lang="en-US" sz="2000" dirty="0"/>
                    </a:p>
                  </a:txBody>
                  <a:tcPr/>
                </a:tc>
                <a:tc>
                  <a:txBody>
                    <a:bodyPr/>
                    <a:lstStyle/>
                    <a:p>
                      <a:r>
                        <a:rPr lang="ru-RU" sz="1800" kern="1200" dirty="0" smtClean="0">
                          <a:solidFill>
                            <a:schemeClr val="dk1"/>
                          </a:solidFill>
                          <a:effectLst/>
                          <a:latin typeface="+mn-lt"/>
                          <a:ea typeface="+mn-ea"/>
                          <a:cs typeface="+mn-cs"/>
                        </a:rPr>
                        <a:t>Ошибка сервера: сервер не может выполнить требуемый запрос</a:t>
                      </a:r>
                      <a:endParaRPr lang="en-US" sz="2000" dirty="0"/>
                    </a:p>
                  </a:txBody>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379221700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Коды </a:t>
            </a:r>
            <a:r>
              <a:rPr lang="ru-RU" dirty="0" smtClean="0"/>
              <a:t>состояния</a:t>
            </a:r>
            <a:r>
              <a:rPr lang="en-US" dirty="0" smtClean="0"/>
              <a:t> – </a:t>
            </a:r>
            <a:r>
              <a:rPr lang="ru-RU" dirty="0" smtClean="0"/>
              <a:t>примеры</a:t>
            </a:r>
            <a:endParaRPr lang="ru-RU" dirty="0"/>
          </a:p>
        </p:txBody>
      </p:sp>
      <p:sp>
        <p:nvSpPr>
          <p:cNvPr id="5" name="Content Placeholder 4"/>
          <p:cNvSpPr>
            <a:spLocks noGrp="1"/>
          </p:cNvSpPr>
          <p:nvPr>
            <p:ph idx="1"/>
          </p:nvPr>
        </p:nvSpPr>
        <p:spPr>
          <a:xfrm>
            <a:off x="1097279" y="1845734"/>
            <a:ext cx="10183251" cy="4326466"/>
          </a:xfrm>
        </p:spPr>
        <p:txBody>
          <a:bodyPr>
            <a:noAutofit/>
          </a:bodyPr>
          <a:lstStyle/>
          <a:p>
            <a:pPr>
              <a:lnSpc>
                <a:spcPct val="100000"/>
              </a:lnSpc>
              <a:spcBef>
                <a:spcPts val="600"/>
              </a:spcBef>
              <a:spcAft>
                <a:spcPts val="0"/>
              </a:spcAft>
            </a:pPr>
            <a:r>
              <a:rPr lang="ru-RU" sz="3200" dirty="0"/>
              <a:t>100 </a:t>
            </a:r>
            <a:r>
              <a:rPr lang="ru-RU" sz="3200" dirty="0" err="1"/>
              <a:t>Continue</a:t>
            </a:r>
            <a:r>
              <a:rPr lang="ru-RU" sz="3200" dirty="0"/>
              <a:t> (Продолжать</a:t>
            </a:r>
            <a:r>
              <a:rPr lang="ru-RU" sz="3200" dirty="0" smtClean="0"/>
              <a:t>)</a:t>
            </a:r>
          </a:p>
          <a:p>
            <a:pPr>
              <a:lnSpc>
                <a:spcPct val="100000"/>
              </a:lnSpc>
              <a:spcBef>
                <a:spcPts val="600"/>
              </a:spcBef>
              <a:spcAft>
                <a:spcPts val="0"/>
              </a:spcAft>
            </a:pPr>
            <a:r>
              <a:rPr lang="ru-RU" sz="3200" dirty="0" smtClean="0"/>
              <a:t>101 </a:t>
            </a:r>
            <a:r>
              <a:rPr lang="ru-RU" sz="3200" dirty="0" err="1"/>
              <a:t>Switching</a:t>
            </a:r>
            <a:r>
              <a:rPr lang="ru-RU" sz="3200" dirty="0"/>
              <a:t> </a:t>
            </a:r>
            <a:r>
              <a:rPr lang="ru-RU" sz="3200" dirty="0" err="1"/>
              <a:t>Protocols</a:t>
            </a:r>
            <a:r>
              <a:rPr lang="ru-RU" sz="3200" dirty="0"/>
              <a:t> (Переключение протоколов</a:t>
            </a:r>
            <a:r>
              <a:rPr lang="ru-RU" sz="3200" dirty="0" smtClean="0"/>
              <a:t>)</a:t>
            </a:r>
          </a:p>
          <a:p>
            <a:pPr>
              <a:lnSpc>
                <a:spcPct val="100000"/>
              </a:lnSpc>
              <a:spcBef>
                <a:spcPts val="600"/>
              </a:spcBef>
              <a:spcAft>
                <a:spcPts val="0"/>
              </a:spcAft>
            </a:pPr>
            <a:r>
              <a:rPr lang="ru-RU" sz="3200" dirty="0" smtClean="0"/>
              <a:t>102 </a:t>
            </a:r>
            <a:r>
              <a:rPr lang="ru-RU" sz="3200" dirty="0" err="1"/>
              <a:t>Processing</a:t>
            </a:r>
            <a:r>
              <a:rPr lang="ru-RU" sz="3200" dirty="0"/>
              <a:t> (Идёт обработка</a:t>
            </a:r>
            <a:r>
              <a:rPr lang="ru-RU" sz="3200" dirty="0" smtClean="0"/>
              <a:t>)</a:t>
            </a:r>
          </a:p>
          <a:p>
            <a:pPr>
              <a:lnSpc>
                <a:spcPct val="100000"/>
              </a:lnSpc>
              <a:spcBef>
                <a:spcPts val="600"/>
              </a:spcBef>
              <a:spcAft>
                <a:spcPts val="0"/>
              </a:spcAft>
            </a:pPr>
            <a:r>
              <a:rPr lang="ru-RU" sz="3200" dirty="0" smtClean="0"/>
              <a:t>200 </a:t>
            </a:r>
            <a:r>
              <a:rPr lang="ru-RU" sz="3200" dirty="0"/>
              <a:t>OK (Успешно</a:t>
            </a:r>
            <a:r>
              <a:rPr lang="ru-RU" sz="3200" dirty="0" smtClean="0"/>
              <a:t>)</a:t>
            </a:r>
          </a:p>
          <a:p>
            <a:pPr>
              <a:lnSpc>
                <a:spcPct val="100000"/>
              </a:lnSpc>
              <a:spcBef>
                <a:spcPts val="600"/>
              </a:spcBef>
              <a:spcAft>
                <a:spcPts val="0"/>
              </a:spcAft>
            </a:pPr>
            <a:r>
              <a:rPr lang="ru-RU" sz="3200" dirty="0" smtClean="0"/>
              <a:t>201 </a:t>
            </a:r>
            <a:r>
              <a:rPr lang="ru-RU" sz="3200" dirty="0" err="1"/>
              <a:t>Created</a:t>
            </a:r>
            <a:r>
              <a:rPr lang="ru-RU" sz="3200" dirty="0"/>
              <a:t> (Создано</a:t>
            </a:r>
            <a:r>
              <a:rPr lang="ru-RU" sz="3200" dirty="0" smtClean="0"/>
              <a:t>)</a:t>
            </a:r>
          </a:p>
          <a:p>
            <a:pPr>
              <a:lnSpc>
                <a:spcPct val="100000"/>
              </a:lnSpc>
              <a:spcBef>
                <a:spcPts val="600"/>
              </a:spcBef>
              <a:spcAft>
                <a:spcPts val="0"/>
              </a:spcAft>
            </a:pPr>
            <a:r>
              <a:rPr lang="ru-RU" sz="3200" dirty="0" smtClean="0"/>
              <a:t>202 </a:t>
            </a:r>
            <a:r>
              <a:rPr lang="ru-RU" sz="3200" dirty="0" err="1"/>
              <a:t>Accepted</a:t>
            </a:r>
            <a:r>
              <a:rPr lang="ru-RU" sz="3200" dirty="0"/>
              <a:t> (Принято</a:t>
            </a:r>
            <a:r>
              <a:rPr lang="ru-RU" sz="3200" dirty="0" smtClean="0"/>
              <a:t>)</a:t>
            </a:r>
          </a:p>
          <a:p>
            <a:pPr>
              <a:lnSpc>
                <a:spcPct val="100000"/>
              </a:lnSpc>
              <a:spcBef>
                <a:spcPts val="600"/>
              </a:spcBef>
              <a:spcAft>
                <a:spcPts val="0"/>
              </a:spcAft>
            </a:pPr>
            <a:r>
              <a:rPr lang="ru-RU" sz="3200" dirty="0" smtClean="0"/>
              <a:t>204 </a:t>
            </a:r>
            <a:r>
              <a:rPr lang="ru-RU" sz="3200" dirty="0" err="1"/>
              <a:t>No</a:t>
            </a:r>
            <a:r>
              <a:rPr lang="ru-RU" sz="3200" dirty="0"/>
              <a:t> </a:t>
            </a:r>
            <a:r>
              <a:rPr lang="ru-RU" sz="3200" dirty="0" err="1"/>
              <a:t>Content</a:t>
            </a:r>
            <a:r>
              <a:rPr lang="ru-RU" sz="3200" dirty="0"/>
              <a:t> (Нет содержимого</a:t>
            </a:r>
            <a:r>
              <a:rPr lang="ru-RU" sz="3200" dirty="0" smtClean="0"/>
              <a:t>)</a:t>
            </a:r>
          </a:p>
          <a:p>
            <a:pPr>
              <a:lnSpc>
                <a:spcPct val="100000"/>
              </a:lnSpc>
              <a:spcBef>
                <a:spcPts val="600"/>
              </a:spcBef>
              <a:spcAft>
                <a:spcPts val="0"/>
              </a:spcAft>
            </a:pPr>
            <a:r>
              <a:rPr lang="ru-RU" sz="3200" dirty="0" smtClean="0"/>
              <a:t>206 </a:t>
            </a:r>
            <a:r>
              <a:rPr lang="ru-RU" sz="3200" dirty="0" err="1"/>
              <a:t>Partial</a:t>
            </a:r>
            <a:r>
              <a:rPr lang="ru-RU" sz="3200" dirty="0"/>
              <a:t> </a:t>
            </a:r>
            <a:r>
              <a:rPr lang="ru-RU" sz="3200" dirty="0" err="1"/>
              <a:t>Content</a:t>
            </a:r>
            <a:r>
              <a:rPr lang="ru-RU" sz="3200" dirty="0"/>
              <a:t> (Частичное содержимое)</a:t>
            </a:r>
            <a:endParaRPr lang="en-US" sz="3200" dirty="0">
              <a:solidFill>
                <a:srgbClr val="C00000"/>
              </a:solidFill>
            </a:endParaRPr>
          </a:p>
        </p:txBody>
      </p:sp>
    </p:spTree>
    <p:extLst>
      <p:ext uri="{BB962C8B-B14F-4D97-AF65-F5344CB8AC3E}">
        <p14:creationId xmlns:p14="http://schemas.microsoft.com/office/powerpoint/2010/main" val="314901750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Коды </a:t>
            </a:r>
            <a:r>
              <a:rPr lang="ru-RU" dirty="0" smtClean="0"/>
              <a:t>состояния</a:t>
            </a:r>
            <a:r>
              <a:rPr lang="en-US" dirty="0" smtClean="0"/>
              <a:t> – </a:t>
            </a:r>
            <a:r>
              <a:rPr lang="ru-RU" dirty="0" smtClean="0"/>
              <a:t>примеры</a:t>
            </a:r>
            <a:endParaRPr lang="ru-RU" dirty="0"/>
          </a:p>
        </p:txBody>
      </p:sp>
      <p:sp>
        <p:nvSpPr>
          <p:cNvPr id="5" name="Content Placeholder 4"/>
          <p:cNvSpPr>
            <a:spLocks noGrp="1"/>
          </p:cNvSpPr>
          <p:nvPr>
            <p:ph idx="1"/>
          </p:nvPr>
        </p:nvSpPr>
        <p:spPr>
          <a:xfrm>
            <a:off x="1097279" y="1845734"/>
            <a:ext cx="10183251" cy="4326466"/>
          </a:xfrm>
        </p:spPr>
        <p:txBody>
          <a:bodyPr>
            <a:noAutofit/>
          </a:bodyPr>
          <a:lstStyle/>
          <a:p>
            <a:pPr>
              <a:lnSpc>
                <a:spcPct val="100000"/>
              </a:lnSpc>
              <a:spcBef>
                <a:spcPts val="600"/>
              </a:spcBef>
              <a:spcAft>
                <a:spcPts val="0"/>
              </a:spcAft>
            </a:pPr>
            <a:endParaRPr lang="ru-RU" sz="3200" dirty="0" smtClean="0"/>
          </a:p>
          <a:p>
            <a:pPr>
              <a:lnSpc>
                <a:spcPct val="100000"/>
              </a:lnSpc>
              <a:spcBef>
                <a:spcPts val="600"/>
              </a:spcBef>
              <a:spcAft>
                <a:spcPts val="0"/>
              </a:spcAft>
            </a:pPr>
            <a:r>
              <a:rPr lang="ru-RU" sz="3200" dirty="0" smtClean="0"/>
              <a:t>300 </a:t>
            </a:r>
            <a:r>
              <a:rPr lang="ru-RU" sz="3200" dirty="0" err="1"/>
              <a:t>Multiple</a:t>
            </a:r>
            <a:r>
              <a:rPr lang="ru-RU" sz="3200" dirty="0"/>
              <a:t> </a:t>
            </a:r>
            <a:r>
              <a:rPr lang="ru-RU" sz="3200" dirty="0" err="1"/>
              <a:t>Choices</a:t>
            </a:r>
            <a:r>
              <a:rPr lang="ru-RU" sz="3200" dirty="0"/>
              <a:t> (Множественный выбор</a:t>
            </a:r>
            <a:r>
              <a:rPr lang="ru-RU" sz="3200" dirty="0" smtClean="0"/>
              <a:t>)</a:t>
            </a:r>
          </a:p>
          <a:p>
            <a:pPr>
              <a:lnSpc>
                <a:spcPct val="100000"/>
              </a:lnSpc>
              <a:spcBef>
                <a:spcPts val="600"/>
              </a:spcBef>
              <a:spcAft>
                <a:spcPts val="0"/>
              </a:spcAft>
            </a:pPr>
            <a:r>
              <a:rPr lang="ru-RU" sz="3200" dirty="0" smtClean="0"/>
              <a:t>301 </a:t>
            </a:r>
            <a:r>
              <a:rPr lang="ru-RU" sz="3200" dirty="0" err="1"/>
              <a:t>Moved</a:t>
            </a:r>
            <a:r>
              <a:rPr lang="ru-RU" sz="3200" dirty="0"/>
              <a:t> </a:t>
            </a:r>
            <a:r>
              <a:rPr lang="ru-RU" sz="3200" dirty="0" err="1"/>
              <a:t>Permanently</a:t>
            </a:r>
            <a:r>
              <a:rPr lang="ru-RU" sz="3200" dirty="0"/>
              <a:t> (Перемещено навсегда</a:t>
            </a:r>
            <a:r>
              <a:rPr lang="ru-RU" sz="3200" dirty="0" smtClean="0"/>
              <a:t>)</a:t>
            </a:r>
          </a:p>
          <a:p>
            <a:pPr>
              <a:lnSpc>
                <a:spcPct val="100000"/>
              </a:lnSpc>
              <a:spcBef>
                <a:spcPts val="600"/>
              </a:spcBef>
              <a:spcAft>
                <a:spcPts val="0"/>
              </a:spcAft>
            </a:pPr>
            <a:r>
              <a:rPr lang="ru-RU" sz="3200" dirty="0" smtClean="0"/>
              <a:t>304 </a:t>
            </a:r>
            <a:r>
              <a:rPr lang="ru-RU" sz="3200" dirty="0" err="1"/>
              <a:t>Not</a:t>
            </a:r>
            <a:r>
              <a:rPr lang="ru-RU" sz="3200" dirty="0"/>
              <a:t> </a:t>
            </a:r>
            <a:r>
              <a:rPr lang="ru-RU" sz="3200" dirty="0" err="1"/>
              <a:t>Modified</a:t>
            </a:r>
            <a:r>
              <a:rPr lang="ru-RU" sz="3200" dirty="0"/>
              <a:t> (Не изменялось</a:t>
            </a:r>
            <a:r>
              <a:rPr lang="ru-RU" sz="3200" dirty="0" smtClean="0"/>
              <a:t>)</a:t>
            </a:r>
          </a:p>
        </p:txBody>
      </p:sp>
    </p:spTree>
    <p:extLst>
      <p:ext uri="{BB962C8B-B14F-4D97-AF65-F5344CB8AC3E}">
        <p14:creationId xmlns:p14="http://schemas.microsoft.com/office/powerpoint/2010/main" val="212423532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Коды </a:t>
            </a:r>
            <a:r>
              <a:rPr lang="ru-RU" dirty="0" smtClean="0"/>
              <a:t>состояния</a:t>
            </a:r>
            <a:r>
              <a:rPr lang="en-US" dirty="0" smtClean="0"/>
              <a:t> – </a:t>
            </a:r>
            <a:r>
              <a:rPr lang="ru-RU" dirty="0" smtClean="0"/>
              <a:t>примеры</a:t>
            </a:r>
            <a:endParaRPr lang="ru-RU" dirty="0"/>
          </a:p>
        </p:txBody>
      </p:sp>
      <p:sp>
        <p:nvSpPr>
          <p:cNvPr id="5" name="Content Placeholder 4"/>
          <p:cNvSpPr>
            <a:spLocks noGrp="1"/>
          </p:cNvSpPr>
          <p:nvPr>
            <p:ph idx="1"/>
          </p:nvPr>
        </p:nvSpPr>
        <p:spPr>
          <a:xfrm>
            <a:off x="631767" y="1908080"/>
            <a:ext cx="10989425" cy="4326466"/>
          </a:xfrm>
        </p:spPr>
        <p:txBody>
          <a:bodyPr>
            <a:noAutofit/>
          </a:bodyPr>
          <a:lstStyle/>
          <a:p>
            <a:pPr>
              <a:lnSpc>
                <a:spcPct val="100000"/>
              </a:lnSpc>
              <a:spcBef>
                <a:spcPts val="600"/>
              </a:spcBef>
              <a:spcAft>
                <a:spcPts val="0"/>
              </a:spcAft>
            </a:pPr>
            <a:r>
              <a:rPr lang="ru-RU" sz="3200" dirty="0" smtClean="0"/>
              <a:t>401 </a:t>
            </a:r>
            <a:r>
              <a:rPr lang="ru-RU" sz="3200" dirty="0" err="1"/>
              <a:t>Unauthorized</a:t>
            </a:r>
            <a:r>
              <a:rPr lang="ru-RU" sz="3200" dirty="0"/>
              <a:t> (</a:t>
            </a:r>
            <a:r>
              <a:rPr lang="ru-RU" sz="3200" dirty="0" err="1"/>
              <a:t>Неавторизован</a:t>
            </a:r>
            <a:r>
              <a:rPr lang="ru-RU" sz="3200" dirty="0" smtClean="0"/>
              <a:t>)</a:t>
            </a:r>
          </a:p>
          <a:p>
            <a:pPr>
              <a:lnSpc>
                <a:spcPct val="100000"/>
              </a:lnSpc>
              <a:spcBef>
                <a:spcPts val="600"/>
              </a:spcBef>
              <a:spcAft>
                <a:spcPts val="0"/>
              </a:spcAft>
            </a:pPr>
            <a:r>
              <a:rPr lang="ru-RU" sz="3200" dirty="0" smtClean="0"/>
              <a:t>403 </a:t>
            </a:r>
            <a:r>
              <a:rPr lang="ru-RU" sz="3200" dirty="0" err="1"/>
              <a:t>Forbidden</a:t>
            </a:r>
            <a:r>
              <a:rPr lang="ru-RU" sz="3200" dirty="0"/>
              <a:t> (</a:t>
            </a:r>
            <a:r>
              <a:rPr lang="ru-RU" sz="3200" dirty="0" smtClean="0"/>
              <a:t>Запрещено)</a:t>
            </a:r>
          </a:p>
          <a:p>
            <a:pPr>
              <a:lnSpc>
                <a:spcPct val="100000"/>
              </a:lnSpc>
              <a:spcBef>
                <a:spcPts val="600"/>
              </a:spcBef>
              <a:spcAft>
                <a:spcPts val="0"/>
              </a:spcAft>
            </a:pPr>
            <a:r>
              <a:rPr lang="ru-RU" sz="3200" dirty="0" smtClean="0"/>
              <a:t>404 </a:t>
            </a:r>
            <a:r>
              <a:rPr lang="ru-RU" sz="3200" dirty="0" err="1"/>
              <a:t>Not</a:t>
            </a:r>
            <a:r>
              <a:rPr lang="ru-RU" sz="3200" dirty="0"/>
              <a:t> </a:t>
            </a:r>
            <a:r>
              <a:rPr lang="ru-RU" sz="3200" dirty="0" err="1"/>
              <a:t>Found</a:t>
            </a:r>
            <a:r>
              <a:rPr lang="ru-RU" sz="3200" dirty="0"/>
              <a:t> (Не найдено</a:t>
            </a:r>
            <a:r>
              <a:rPr lang="ru-RU" sz="3200" dirty="0" smtClean="0"/>
              <a:t>)</a:t>
            </a:r>
          </a:p>
          <a:p>
            <a:pPr>
              <a:lnSpc>
                <a:spcPct val="100000"/>
              </a:lnSpc>
              <a:spcBef>
                <a:spcPts val="600"/>
              </a:spcBef>
              <a:spcAft>
                <a:spcPts val="0"/>
              </a:spcAft>
            </a:pPr>
            <a:r>
              <a:rPr lang="ru-RU" sz="3200" dirty="0" smtClean="0"/>
              <a:t>405 </a:t>
            </a:r>
            <a:r>
              <a:rPr lang="ru-RU" sz="3200" dirty="0" err="1"/>
              <a:t>Method</a:t>
            </a:r>
            <a:r>
              <a:rPr lang="ru-RU" sz="3200" dirty="0"/>
              <a:t> </a:t>
            </a:r>
            <a:r>
              <a:rPr lang="ru-RU" sz="3200" dirty="0" err="1"/>
              <a:t>Not</a:t>
            </a:r>
            <a:r>
              <a:rPr lang="ru-RU" sz="3200" dirty="0"/>
              <a:t> </a:t>
            </a:r>
            <a:r>
              <a:rPr lang="ru-RU" sz="3200" dirty="0" err="1"/>
              <a:t>Allowed</a:t>
            </a:r>
            <a:r>
              <a:rPr lang="ru-RU" sz="3200" dirty="0"/>
              <a:t> (Метод не поддерживается</a:t>
            </a:r>
            <a:r>
              <a:rPr lang="ru-RU" sz="3200" dirty="0" smtClean="0"/>
              <a:t>)</a:t>
            </a:r>
          </a:p>
          <a:p>
            <a:pPr>
              <a:lnSpc>
                <a:spcPct val="100000"/>
              </a:lnSpc>
              <a:spcBef>
                <a:spcPts val="600"/>
              </a:spcBef>
              <a:spcAft>
                <a:spcPts val="0"/>
              </a:spcAft>
            </a:pPr>
            <a:r>
              <a:rPr lang="ru-RU" sz="3200" dirty="0" smtClean="0"/>
              <a:t>406 </a:t>
            </a:r>
            <a:r>
              <a:rPr lang="ru-RU" sz="3200" dirty="0" err="1"/>
              <a:t>Not</a:t>
            </a:r>
            <a:r>
              <a:rPr lang="ru-RU" sz="3200" dirty="0"/>
              <a:t> </a:t>
            </a:r>
            <a:r>
              <a:rPr lang="ru-RU" sz="3200" dirty="0" err="1"/>
              <a:t>Acceptable</a:t>
            </a:r>
            <a:r>
              <a:rPr lang="ru-RU" sz="3200" dirty="0"/>
              <a:t> (Не приемлемо</a:t>
            </a:r>
            <a:r>
              <a:rPr lang="ru-RU" sz="3200" dirty="0" smtClean="0"/>
              <a:t>)</a:t>
            </a:r>
          </a:p>
          <a:p>
            <a:pPr>
              <a:lnSpc>
                <a:spcPct val="100000"/>
              </a:lnSpc>
              <a:spcBef>
                <a:spcPts val="600"/>
              </a:spcBef>
              <a:spcAft>
                <a:spcPts val="0"/>
              </a:spcAft>
            </a:pPr>
            <a:r>
              <a:rPr lang="ru-RU" sz="3200" dirty="0" smtClean="0"/>
              <a:t>407 </a:t>
            </a:r>
            <a:r>
              <a:rPr lang="ru-RU" sz="3200" dirty="0" err="1"/>
              <a:t>Proxy</a:t>
            </a:r>
            <a:r>
              <a:rPr lang="ru-RU" sz="3200" dirty="0"/>
              <a:t> </a:t>
            </a:r>
            <a:r>
              <a:rPr lang="ru-RU" sz="3200" dirty="0" err="1"/>
              <a:t>Authentication</a:t>
            </a:r>
            <a:r>
              <a:rPr lang="ru-RU" sz="3200" dirty="0"/>
              <a:t> </a:t>
            </a:r>
            <a:r>
              <a:rPr lang="ru-RU" sz="3200" dirty="0" err="1"/>
              <a:t>Required</a:t>
            </a:r>
            <a:r>
              <a:rPr lang="ru-RU" sz="3200" dirty="0"/>
              <a:t> (Требуется аутентификация прокси)</a:t>
            </a:r>
            <a:endParaRPr lang="en-US" sz="3200" dirty="0">
              <a:solidFill>
                <a:srgbClr val="C00000"/>
              </a:solidFill>
            </a:endParaRPr>
          </a:p>
        </p:txBody>
      </p:sp>
    </p:spTree>
    <p:extLst>
      <p:ext uri="{BB962C8B-B14F-4D97-AF65-F5344CB8AC3E}">
        <p14:creationId xmlns:p14="http://schemas.microsoft.com/office/powerpoint/2010/main" val="148526542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Коды </a:t>
            </a:r>
            <a:r>
              <a:rPr lang="ru-RU" dirty="0" smtClean="0"/>
              <a:t>состояния</a:t>
            </a:r>
            <a:r>
              <a:rPr lang="en-US" dirty="0" smtClean="0"/>
              <a:t> – </a:t>
            </a:r>
            <a:r>
              <a:rPr lang="ru-RU" dirty="0" smtClean="0"/>
              <a:t>примеры</a:t>
            </a:r>
            <a:endParaRPr lang="ru-RU" dirty="0"/>
          </a:p>
        </p:txBody>
      </p:sp>
      <p:sp>
        <p:nvSpPr>
          <p:cNvPr id="5" name="Content Placeholder 4"/>
          <p:cNvSpPr>
            <a:spLocks noGrp="1"/>
          </p:cNvSpPr>
          <p:nvPr>
            <p:ph idx="1"/>
          </p:nvPr>
        </p:nvSpPr>
        <p:spPr>
          <a:xfrm>
            <a:off x="1097279" y="1845734"/>
            <a:ext cx="10183251" cy="4326466"/>
          </a:xfrm>
        </p:spPr>
        <p:txBody>
          <a:bodyPr>
            <a:noAutofit/>
          </a:bodyPr>
          <a:lstStyle/>
          <a:p>
            <a:pPr>
              <a:lnSpc>
                <a:spcPct val="100000"/>
              </a:lnSpc>
              <a:spcBef>
                <a:spcPts val="600"/>
              </a:spcBef>
              <a:spcAft>
                <a:spcPts val="0"/>
              </a:spcAft>
            </a:pPr>
            <a:endParaRPr lang="ru-RU" sz="3200" dirty="0" smtClean="0"/>
          </a:p>
          <a:p>
            <a:pPr>
              <a:lnSpc>
                <a:spcPct val="100000"/>
              </a:lnSpc>
              <a:spcBef>
                <a:spcPts val="600"/>
              </a:spcBef>
              <a:spcAft>
                <a:spcPts val="0"/>
              </a:spcAft>
            </a:pPr>
            <a:r>
              <a:rPr lang="ru-RU" sz="3200" dirty="0" smtClean="0"/>
              <a:t>500 </a:t>
            </a:r>
            <a:r>
              <a:rPr lang="ru-RU" sz="3200" dirty="0" err="1"/>
              <a:t>Internal</a:t>
            </a:r>
            <a:r>
              <a:rPr lang="ru-RU" sz="3200" dirty="0"/>
              <a:t> </a:t>
            </a:r>
            <a:r>
              <a:rPr lang="ru-RU" sz="3200" dirty="0" err="1"/>
              <a:t>Server</a:t>
            </a:r>
            <a:r>
              <a:rPr lang="ru-RU" sz="3200" dirty="0"/>
              <a:t> </a:t>
            </a:r>
            <a:r>
              <a:rPr lang="ru-RU" sz="3200" dirty="0" err="1"/>
              <a:t>Error</a:t>
            </a:r>
            <a:r>
              <a:rPr lang="ru-RU" sz="3200" dirty="0"/>
              <a:t> (Внутренняя ошибка сервера</a:t>
            </a:r>
            <a:r>
              <a:rPr lang="ru-RU" sz="3200" dirty="0" smtClean="0"/>
              <a:t>)</a:t>
            </a:r>
          </a:p>
          <a:p>
            <a:pPr>
              <a:lnSpc>
                <a:spcPct val="100000"/>
              </a:lnSpc>
              <a:spcBef>
                <a:spcPts val="600"/>
              </a:spcBef>
              <a:spcAft>
                <a:spcPts val="0"/>
              </a:spcAft>
            </a:pPr>
            <a:r>
              <a:rPr lang="en-US" sz="3200" dirty="0" smtClean="0"/>
              <a:t>502 </a:t>
            </a:r>
            <a:r>
              <a:rPr lang="en-US" sz="3200" dirty="0"/>
              <a:t>Bad Gateway (</a:t>
            </a:r>
            <a:r>
              <a:rPr lang="ru-RU" sz="3200" dirty="0"/>
              <a:t>Плохой шлюз</a:t>
            </a:r>
            <a:r>
              <a:rPr lang="en-US" sz="3200" dirty="0" smtClean="0"/>
              <a:t>)</a:t>
            </a:r>
            <a:endParaRPr lang="ru-RU" sz="3200" dirty="0" smtClean="0"/>
          </a:p>
          <a:p>
            <a:pPr>
              <a:lnSpc>
                <a:spcPct val="100000"/>
              </a:lnSpc>
              <a:spcBef>
                <a:spcPts val="600"/>
              </a:spcBef>
              <a:spcAft>
                <a:spcPts val="0"/>
              </a:spcAft>
            </a:pPr>
            <a:r>
              <a:rPr lang="en-US" sz="3200" dirty="0" smtClean="0"/>
              <a:t>503 </a:t>
            </a:r>
            <a:r>
              <a:rPr lang="en-US" sz="3200" dirty="0"/>
              <a:t>Service Unavailable (</a:t>
            </a:r>
            <a:r>
              <a:rPr lang="ru-RU" sz="3200" dirty="0"/>
              <a:t>Сервис недоступен</a:t>
            </a:r>
            <a:r>
              <a:rPr lang="en-US" sz="3200" dirty="0" smtClean="0"/>
              <a:t>)</a:t>
            </a:r>
            <a:endParaRPr lang="ru-RU" sz="3200" dirty="0" smtClean="0"/>
          </a:p>
          <a:p>
            <a:pPr>
              <a:lnSpc>
                <a:spcPct val="100000"/>
              </a:lnSpc>
              <a:spcBef>
                <a:spcPts val="600"/>
              </a:spcBef>
              <a:spcAft>
                <a:spcPts val="0"/>
              </a:spcAft>
            </a:pPr>
            <a:r>
              <a:rPr lang="ru-RU" sz="3200" dirty="0" smtClean="0"/>
              <a:t>504 </a:t>
            </a:r>
            <a:r>
              <a:rPr lang="ru-RU" sz="3200" dirty="0" err="1"/>
              <a:t>Gateway</a:t>
            </a:r>
            <a:r>
              <a:rPr lang="ru-RU" sz="3200" dirty="0"/>
              <a:t> </a:t>
            </a:r>
            <a:r>
              <a:rPr lang="ru-RU" sz="3200" dirty="0" err="1"/>
              <a:t>Timeout</a:t>
            </a:r>
            <a:r>
              <a:rPr lang="ru-RU" sz="3200" dirty="0"/>
              <a:t> (Шлюз не отвечает)</a:t>
            </a:r>
            <a:endParaRPr lang="en-US" sz="3200" dirty="0">
              <a:solidFill>
                <a:srgbClr val="C00000"/>
              </a:solidFill>
            </a:endParaRPr>
          </a:p>
        </p:txBody>
      </p:sp>
    </p:spTree>
    <p:extLst>
      <p:ext uri="{BB962C8B-B14F-4D97-AF65-F5344CB8AC3E}">
        <p14:creationId xmlns:p14="http://schemas.microsoft.com/office/powerpoint/2010/main" val="49107348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HTTP-</a:t>
            </a:r>
            <a:r>
              <a:rPr lang="ru-RU" dirty="0" smtClean="0"/>
              <a:t>заголовки</a:t>
            </a:r>
            <a:endParaRPr lang="ru-RU" dirty="0"/>
          </a:p>
        </p:txBody>
      </p:sp>
      <p:sp>
        <p:nvSpPr>
          <p:cNvPr id="5" name="Content Placeholder 4"/>
          <p:cNvSpPr>
            <a:spLocks noGrp="1"/>
          </p:cNvSpPr>
          <p:nvPr>
            <p:ph idx="1"/>
          </p:nvPr>
        </p:nvSpPr>
        <p:spPr>
          <a:xfrm>
            <a:off x="1097279" y="1845734"/>
            <a:ext cx="10183251" cy="4326466"/>
          </a:xfrm>
        </p:spPr>
        <p:txBody>
          <a:bodyPr>
            <a:noAutofit/>
          </a:bodyPr>
          <a:lstStyle/>
          <a:p>
            <a:r>
              <a:rPr lang="ru-RU" sz="3200" dirty="0" smtClean="0"/>
              <a:t>Используются для настройки параметров передачи, описания тела сообщения (если оно есть) и прочих сведений</a:t>
            </a:r>
          </a:p>
          <a:p>
            <a:endParaRPr lang="ru-RU" sz="3200" dirty="0" smtClean="0"/>
          </a:p>
          <a:p>
            <a:r>
              <a:rPr lang="ru-RU" sz="3200" dirty="0" smtClean="0"/>
              <a:t>Записываются в виде </a:t>
            </a:r>
            <a:r>
              <a:rPr lang="ru-RU" sz="3200" i="1" dirty="0" err="1" smtClean="0">
                <a:solidFill>
                  <a:srgbClr val="0000FF"/>
                </a:solidFill>
              </a:rPr>
              <a:t>ИмяЗаголовка</a:t>
            </a:r>
            <a:r>
              <a:rPr lang="ru-RU" sz="3200" i="1" dirty="0" smtClean="0">
                <a:solidFill>
                  <a:srgbClr val="0000FF"/>
                </a:solidFill>
              </a:rPr>
              <a:t>: Значение</a:t>
            </a:r>
            <a:endParaRPr lang="ru-RU" sz="3200" i="1" dirty="0">
              <a:solidFill>
                <a:srgbClr val="0000FF"/>
              </a:solidFill>
            </a:endParaRPr>
          </a:p>
          <a:p>
            <a:endParaRPr lang="ru-RU" sz="3200" dirty="0" smtClean="0"/>
          </a:p>
          <a:p>
            <a:r>
              <a:rPr lang="ru-RU" sz="3200" dirty="0" smtClean="0"/>
              <a:t>Есть заголовки, специфичные только для запросов или только для ответов. А есть универсальные заголовки.</a:t>
            </a:r>
            <a:endParaRPr lang="ru-RU" sz="3200" dirty="0"/>
          </a:p>
        </p:txBody>
      </p:sp>
    </p:spTree>
    <p:extLst>
      <p:ext uri="{BB962C8B-B14F-4D97-AF65-F5344CB8AC3E}">
        <p14:creationId xmlns:p14="http://schemas.microsoft.com/office/powerpoint/2010/main" val="41532546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HTTP-</a:t>
            </a:r>
            <a:r>
              <a:rPr lang="ru-RU" dirty="0" smtClean="0"/>
              <a:t>заголовки </a:t>
            </a:r>
            <a:endParaRPr lang="ru-RU" dirty="0"/>
          </a:p>
        </p:txBody>
      </p:sp>
      <p:sp>
        <p:nvSpPr>
          <p:cNvPr id="5" name="Content Placeholder 4"/>
          <p:cNvSpPr>
            <a:spLocks noGrp="1"/>
          </p:cNvSpPr>
          <p:nvPr>
            <p:ph idx="1"/>
          </p:nvPr>
        </p:nvSpPr>
        <p:spPr>
          <a:xfrm>
            <a:off x="1097279" y="1845734"/>
            <a:ext cx="10183251" cy="4326466"/>
          </a:xfrm>
        </p:spPr>
        <p:txBody>
          <a:bodyPr>
            <a:noAutofit/>
          </a:bodyPr>
          <a:lstStyle/>
          <a:p>
            <a:pPr marL="514350" lvl="0" indent="-514350">
              <a:buFont typeface="+mj-lt"/>
              <a:buAutoNum type="arabicPeriod"/>
            </a:pPr>
            <a:r>
              <a:rPr lang="ru-RU" sz="3200" b="1" dirty="0" err="1">
                <a:solidFill>
                  <a:srgbClr val="0070C0"/>
                </a:solidFill>
              </a:rPr>
              <a:t>General</a:t>
            </a:r>
            <a:r>
              <a:rPr lang="ru-RU" sz="3200" b="1" dirty="0">
                <a:solidFill>
                  <a:srgbClr val="0070C0"/>
                </a:solidFill>
              </a:rPr>
              <a:t> </a:t>
            </a:r>
            <a:r>
              <a:rPr lang="ru-RU" sz="3200" b="1" dirty="0" err="1">
                <a:solidFill>
                  <a:srgbClr val="0070C0"/>
                </a:solidFill>
              </a:rPr>
              <a:t>Headers</a:t>
            </a:r>
            <a:r>
              <a:rPr lang="ru-RU" sz="3200" b="1" dirty="0">
                <a:solidFill>
                  <a:srgbClr val="0070C0"/>
                </a:solidFill>
              </a:rPr>
              <a:t> (Основные заголовки) </a:t>
            </a:r>
            <a:r>
              <a:rPr lang="ru-RU" sz="3200" dirty="0"/>
              <a:t>— должны включаться в любое сообщение клиента и сервера.</a:t>
            </a:r>
          </a:p>
          <a:p>
            <a:pPr marL="514350" lvl="0" indent="-514350">
              <a:buFont typeface="+mj-lt"/>
              <a:buAutoNum type="arabicPeriod"/>
            </a:pPr>
            <a:r>
              <a:rPr lang="ru-RU" sz="3200" b="1" dirty="0" err="1">
                <a:solidFill>
                  <a:srgbClr val="0070C0"/>
                </a:solidFill>
              </a:rPr>
              <a:t>Request</a:t>
            </a:r>
            <a:r>
              <a:rPr lang="ru-RU" sz="3200" b="1" dirty="0">
                <a:solidFill>
                  <a:srgbClr val="0070C0"/>
                </a:solidFill>
              </a:rPr>
              <a:t> </a:t>
            </a:r>
            <a:r>
              <a:rPr lang="ru-RU" sz="3200" b="1" dirty="0" err="1">
                <a:solidFill>
                  <a:srgbClr val="0070C0"/>
                </a:solidFill>
              </a:rPr>
              <a:t>Headers</a:t>
            </a:r>
            <a:r>
              <a:rPr lang="ru-RU" sz="3200" b="1" dirty="0">
                <a:solidFill>
                  <a:srgbClr val="0070C0"/>
                </a:solidFill>
              </a:rPr>
              <a:t> (Заголовки запроса) </a:t>
            </a:r>
            <a:r>
              <a:rPr lang="ru-RU" sz="3200" dirty="0"/>
              <a:t>— используются только в запросах клиента.</a:t>
            </a:r>
          </a:p>
          <a:p>
            <a:pPr marL="514350" lvl="0" indent="-514350">
              <a:buFont typeface="+mj-lt"/>
              <a:buAutoNum type="arabicPeriod"/>
            </a:pPr>
            <a:r>
              <a:rPr lang="ru-RU" sz="3200" b="1" dirty="0" err="1">
                <a:solidFill>
                  <a:srgbClr val="0070C0"/>
                </a:solidFill>
              </a:rPr>
              <a:t>Response</a:t>
            </a:r>
            <a:r>
              <a:rPr lang="ru-RU" sz="3200" b="1" dirty="0">
                <a:solidFill>
                  <a:srgbClr val="0070C0"/>
                </a:solidFill>
              </a:rPr>
              <a:t> </a:t>
            </a:r>
            <a:r>
              <a:rPr lang="ru-RU" sz="3200" b="1" dirty="0" err="1">
                <a:solidFill>
                  <a:srgbClr val="0070C0"/>
                </a:solidFill>
              </a:rPr>
              <a:t>Headers</a:t>
            </a:r>
            <a:r>
              <a:rPr lang="ru-RU" sz="3200" b="1" dirty="0">
                <a:solidFill>
                  <a:srgbClr val="0070C0"/>
                </a:solidFill>
              </a:rPr>
              <a:t> (Заголовки ответа) </a:t>
            </a:r>
            <a:r>
              <a:rPr lang="ru-RU" sz="3200" dirty="0"/>
              <a:t>— присутствуют только в ответах сервера.</a:t>
            </a:r>
          </a:p>
          <a:p>
            <a:pPr marL="514350" lvl="0" indent="-514350">
              <a:buFont typeface="+mj-lt"/>
              <a:buAutoNum type="arabicPeriod"/>
            </a:pPr>
            <a:r>
              <a:rPr lang="ru-RU" sz="3200" b="1" dirty="0" err="1">
                <a:solidFill>
                  <a:srgbClr val="0070C0"/>
                </a:solidFill>
              </a:rPr>
              <a:t>Entity</a:t>
            </a:r>
            <a:r>
              <a:rPr lang="ru-RU" sz="3200" b="1" dirty="0">
                <a:solidFill>
                  <a:srgbClr val="0070C0"/>
                </a:solidFill>
              </a:rPr>
              <a:t> </a:t>
            </a:r>
            <a:r>
              <a:rPr lang="ru-RU" sz="3200" b="1" dirty="0" err="1">
                <a:solidFill>
                  <a:srgbClr val="0070C0"/>
                </a:solidFill>
              </a:rPr>
              <a:t>Headers</a:t>
            </a:r>
            <a:r>
              <a:rPr lang="ru-RU" sz="3200" b="1" dirty="0">
                <a:solidFill>
                  <a:srgbClr val="0070C0"/>
                </a:solidFill>
              </a:rPr>
              <a:t> (Заголовки сущности) </a:t>
            </a:r>
            <a:r>
              <a:rPr lang="ru-RU" sz="3200" dirty="0"/>
              <a:t>— сопровождают каждую сущность сообщения.</a:t>
            </a:r>
          </a:p>
          <a:p>
            <a:endParaRPr lang="ru-RU" sz="3200" dirty="0"/>
          </a:p>
        </p:txBody>
      </p:sp>
    </p:spTree>
    <p:extLst>
      <p:ext uri="{BB962C8B-B14F-4D97-AF65-F5344CB8AC3E}">
        <p14:creationId xmlns:p14="http://schemas.microsoft.com/office/powerpoint/2010/main" val="73078073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HTTP-</a:t>
            </a:r>
            <a:r>
              <a:rPr lang="ru-RU" dirty="0" smtClean="0"/>
              <a:t>заголовки – примеры</a:t>
            </a:r>
            <a:endParaRPr lang="ru-RU" dirty="0"/>
          </a:p>
        </p:txBody>
      </p:sp>
      <p:sp>
        <p:nvSpPr>
          <p:cNvPr id="5" name="Content Placeholder 4"/>
          <p:cNvSpPr>
            <a:spLocks noGrp="1"/>
          </p:cNvSpPr>
          <p:nvPr>
            <p:ph idx="1"/>
          </p:nvPr>
        </p:nvSpPr>
        <p:spPr>
          <a:xfrm>
            <a:off x="1097279" y="1845734"/>
            <a:ext cx="10183251" cy="4326466"/>
          </a:xfrm>
        </p:spPr>
        <p:txBody>
          <a:bodyPr>
            <a:noAutofit/>
          </a:bodyPr>
          <a:lstStyle/>
          <a:p>
            <a:pPr>
              <a:lnSpc>
                <a:spcPct val="100000"/>
              </a:lnSpc>
              <a:spcBef>
                <a:spcPts val="600"/>
              </a:spcBef>
              <a:spcAft>
                <a:spcPts val="0"/>
              </a:spcAft>
            </a:pPr>
            <a:r>
              <a:rPr lang="en-US" sz="2800" dirty="0" smtClean="0">
                <a:hlinkClick r:id="rId3"/>
              </a:rPr>
              <a:t>http</a:t>
            </a:r>
            <a:r>
              <a:rPr lang="en-US" sz="2800" dirty="0">
                <a:hlinkClick r:id="rId3"/>
              </a:rPr>
              <a:t>://</a:t>
            </a:r>
            <a:r>
              <a:rPr lang="en-US" sz="2800" dirty="0" smtClean="0">
                <a:hlinkClick r:id="rId3"/>
              </a:rPr>
              <a:t>en.wikipedia.org/wiki/List_of_HTTP_header_fields</a:t>
            </a:r>
            <a:endParaRPr lang="ru-RU" sz="2800" dirty="0" smtClean="0"/>
          </a:p>
          <a:p>
            <a:pPr>
              <a:lnSpc>
                <a:spcPct val="100000"/>
              </a:lnSpc>
              <a:spcBef>
                <a:spcPts val="600"/>
              </a:spcBef>
              <a:spcAft>
                <a:spcPts val="0"/>
              </a:spcAft>
            </a:pPr>
            <a:endParaRPr lang="ru-RU" sz="2800" dirty="0" smtClean="0"/>
          </a:p>
          <a:p>
            <a:pPr>
              <a:lnSpc>
                <a:spcPct val="100000"/>
              </a:lnSpc>
              <a:spcBef>
                <a:spcPts val="600"/>
              </a:spcBef>
              <a:spcAft>
                <a:spcPts val="0"/>
              </a:spcAft>
            </a:pPr>
            <a:r>
              <a:rPr lang="en-US" sz="2800" dirty="0">
                <a:latin typeface="Consolas" panose="020B0609020204030204" pitchFamily="49" charset="0"/>
                <a:cs typeface="Consolas" panose="020B0609020204030204" pitchFamily="49" charset="0"/>
              </a:rPr>
              <a:t>Host: </a:t>
            </a:r>
            <a:r>
              <a:rPr lang="en-US" sz="2800" dirty="0" smtClean="0">
                <a:latin typeface="Consolas" panose="020B0609020204030204" pitchFamily="49" charset="0"/>
                <a:cs typeface="Consolas" panose="020B0609020204030204" pitchFamily="49" charset="0"/>
              </a:rPr>
              <a:t>en.wikipedia.org</a:t>
            </a:r>
            <a:endParaRPr lang="ru-RU" sz="2800" dirty="0" smtClean="0">
              <a:latin typeface="Consolas" panose="020B0609020204030204" pitchFamily="49" charset="0"/>
              <a:cs typeface="Consolas" panose="020B0609020204030204" pitchFamily="49" charset="0"/>
            </a:endParaRPr>
          </a:p>
          <a:p>
            <a:pPr>
              <a:lnSpc>
                <a:spcPct val="100000"/>
              </a:lnSpc>
              <a:spcBef>
                <a:spcPts val="600"/>
              </a:spcBef>
              <a:spcAft>
                <a:spcPts val="0"/>
              </a:spcAft>
            </a:pPr>
            <a:r>
              <a:rPr lang="en-US" sz="2800" dirty="0">
                <a:latin typeface="Consolas" panose="020B0609020204030204" pitchFamily="49" charset="0"/>
                <a:cs typeface="Consolas" panose="020B0609020204030204" pitchFamily="49" charset="0"/>
              </a:rPr>
              <a:t>Accept-Language: </a:t>
            </a:r>
            <a:r>
              <a:rPr lang="en-US" sz="2800" dirty="0" err="1" smtClean="0">
                <a:latin typeface="Consolas" panose="020B0609020204030204" pitchFamily="49" charset="0"/>
                <a:cs typeface="Consolas" panose="020B0609020204030204" pitchFamily="49" charset="0"/>
              </a:rPr>
              <a:t>en</a:t>
            </a:r>
            <a:r>
              <a:rPr lang="en-US" sz="2800" dirty="0" smtClean="0">
                <a:latin typeface="Consolas" panose="020B0609020204030204" pitchFamily="49" charset="0"/>
                <a:cs typeface="Consolas" panose="020B0609020204030204" pitchFamily="49" charset="0"/>
              </a:rPr>
              <a:t>-US</a:t>
            </a:r>
            <a:endParaRPr lang="ru-RU" sz="2800" dirty="0" smtClean="0">
              <a:latin typeface="Consolas" panose="020B0609020204030204" pitchFamily="49" charset="0"/>
              <a:cs typeface="Consolas" panose="020B0609020204030204" pitchFamily="49" charset="0"/>
            </a:endParaRPr>
          </a:p>
          <a:p>
            <a:pPr>
              <a:lnSpc>
                <a:spcPct val="100000"/>
              </a:lnSpc>
              <a:spcBef>
                <a:spcPts val="600"/>
              </a:spcBef>
              <a:spcAft>
                <a:spcPts val="0"/>
              </a:spcAft>
            </a:pPr>
            <a:r>
              <a:rPr lang="en-US" sz="2800" dirty="0">
                <a:latin typeface="Consolas" panose="020B0609020204030204" pitchFamily="49" charset="0"/>
                <a:cs typeface="Consolas" panose="020B0609020204030204" pitchFamily="49" charset="0"/>
              </a:rPr>
              <a:t>User-Agent: </a:t>
            </a:r>
            <a:r>
              <a:rPr lang="en-US" sz="2800" dirty="0" smtClean="0">
                <a:latin typeface="Consolas" panose="020B0609020204030204" pitchFamily="49" charset="0"/>
                <a:cs typeface="Consolas" panose="020B0609020204030204" pitchFamily="49" charset="0"/>
              </a:rPr>
              <a:t>Mozilla/5.0</a:t>
            </a:r>
            <a:endParaRPr lang="ru-RU" sz="2800" dirty="0" smtClean="0">
              <a:latin typeface="Consolas" panose="020B0609020204030204" pitchFamily="49" charset="0"/>
              <a:cs typeface="Consolas" panose="020B0609020204030204" pitchFamily="49" charset="0"/>
            </a:endParaRPr>
          </a:p>
          <a:p>
            <a:pPr>
              <a:lnSpc>
                <a:spcPct val="100000"/>
              </a:lnSpc>
              <a:spcBef>
                <a:spcPts val="600"/>
              </a:spcBef>
              <a:spcAft>
                <a:spcPts val="0"/>
              </a:spcAft>
            </a:pPr>
            <a:r>
              <a:rPr lang="en-US" sz="2800" dirty="0">
                <a:latin typeface="Consolas" panose="020B0609020204030204" pitchFamily="49" charset="0"/>
                <a:cs typeface="Consolas" panose="020B0609020204030204" pitchFamily="49" charset="0"/>
              </a:rPr>
              <a:t>Content-Length: </a:t>
            </a:r>
            <a:r>
              <a:rPr lang="en-US" sz="2800" dirty="0" smtClean="0">
                <a:latin typeface="Consolas" panose="020B0609020204030204" pitchFamily="49" charset="0"/>
                <a:cs typeface="Consolas" panose="020B0609020204030204" pitchFamily="49" charset="0"/>
              </a:rPr>
              <a:t>348</a:t>
            </a:r>
            <a:endParaRPr lang="ru-RU" sz="2800" dirty="0" smtClean="0">
              <a:latin typeface="Consolas" panose="020B0609020204030204" pitchFamily="49" charset="0"/>
              <a:cs typeface="Consolas" panose="020B0609020204030204" pitchFamily="49" charset="0"/>
            </a:endParaRPr>
          </a:p>
          <a:p>
            <a:pPr>
              <a:lnSpc>
                <a:spcPct val="100000"/>
              </a:lnSpc>
              <a:spcBef>
                <a:spcPts val="600"/>
              </a:spcBef>
              <a:spcAft>
                <a:spcPts val="0"/>
              </a:spcAft>
            </a:pPr>
            <a:r>
              <a:rPr lang="en-US" sz="2800" dirty="0">
                <a:latin typeface="Consolas" panose="020B0609020204030204" pitchFamily="49" charset="0"/>
                <a:cs typeface="Consolas" panose="020B0609020204030204" pitchFamily="49" charset="0"/>
              </a:rPr>
              <a:t>Content-Type: text/html; </a:t>
            </a:r>
            <a:r>
              <a:rPr lang="en-US" sz="2800" dirty="0" smtClean="0">
                <a:latin typeface="Consolas" panose="020B0609020204030204" pitchFamily="49" charset="0"/>
                <a:cs typeface="Consolas" panose="020B0609020204030204" pitchFamily="49" charset="0"/>
              </a:rPr>
              <a:t>charset=utf-8</a:t>
            </a:r>
            <a:endParaRPr lang="ru-RU" sz="2800" dirty="0" smtClean="0">
              <a:latin typeface="Consolas" panose="020B0609020204030204" pitchFamily="49" charset="0"/>
              <a:cs typeface="Consolas" panose="020B0609020204030204" pitchFamily="49" charset="0"/>
            </a:endParaRPr>
          </a:p>
          <a:p>
            <a:endParaRPr lang="ru-RU" sz="3200" dirty="0" smtClean="0"/>
          </a:p>
        </p:txBody>
      </p:sp>
    </p:spTree>
    <p:extLst>
      <p:ext uri="{BB962C8B-B14F-4D97-AF65-F5344CB8AC3E}">
        <p14:creationId xmlns:p14="http://schemas.microsoft.com/office/powerpoint/2010/main" val="30190547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Модель </a:t>
            </a:r>
            <a:r>
              <a:rPr lang="en-US" dirty="0"/>
              <a:t>OSI</a:t>
            </a:r>
            <a:r>
              <a:rPr lang="ru-RU" dirty="0" smtClean="0"/>
              <a:t> – уровень 1</a:t>
            </a:r>
            <a:endParaRPr lang="ru-RU" dirty="0"/>
          </a:p>
        </p:txBody>
      </p:sp>
      <p:sp>
        <p:nvSpPr>
          <p:cNvPr id="5" name="Content Placeholder 4"/>
          <p:cNvSpPr>
            <a:spLocks noGrp="1"/>
          </p:cNvSpPr>
          <p:nvPr>
            <p:ph idx="1"/>
          </p:nvPr>
        </p:nvSpPr>
        <p:spPr>
          <a:xfrm>
            <a:off x="1097280" y="4870938"/>
            <a:ext cx="10058400" cy="1301262"/>
          </a:xfrm>
        </p:spPr>
        <p:txBody>
          <a:bodyPr>
            <a:noAutofit/>
          </a:bodyPr>
          <a:lstStyle/>
          <a:p>
            <a:pPr marL="0" indent="0">
              <a:buNone/>
            </a:pPr>
            <a:r>
              <a:rPr lang="ru-RU" sz="2800" i="1" dirty="0"/>
              <a:t>Физический </a:t>
            </a:r>
            <a:r>
              <a:rPr lang="ru-RU" sz="2800" i="1" dirty="0" smtClean="0"/>
              <a:t>уровень </a:t>
            </a:r>
            <a:r>
              <a:rPr lang="ru-RU" sz="2800" dirty="0" smtClean="0"/>
              <a:t>– </a:t>
            </a:r>
            <a:r>
              <a:rPr lang="ru-RU" sz="2800" dirty="0"/>
              <a:t>аппаратура подключения к сети. Этот уровень обеспечивает взаимодействие со средой передачи данных на уровне </a:t>
            </a:r>
            <a:r>
              <a:rPr lang="ru-RU" sz="2800" dirty="0" smtClean="0"/>
              <a:t>сигналов</a:t>
            </a:r>
            <a:r>
              <a:rPr lang="en-US" sz="2800" dirty="0" smtClean="0"/>
              <a:t> </a:t>
            </a:r>
            <a:r>
              <a:rPr lang="en-US" sz="2800" b="1" dirty="0" smtClean="0"/>
              <a:t>(</a:t>
            </a:r>
            <a:r>
              <a:rPr lang="en-US" sz="2800" b="1" dirty="0"/>
              <a:t>A</a:t>
            </a:r>
            <a:r>
              <a:rPr lang="en-US" sz="2800" b="1" dirty="0" smtClean="0"/>
              <a:t>DSL</a:t>
            </a:r>
            <a:r>
              <a:rPr lang="en-US" sz="2800" b="1" dirty="0"/>
              <a:t>, USB</a:t>
            </a:r>
            <a:r>
              <a:rPr lang="en-US" sz="2800" b="1" dirty="0" smtClean="0"/>
              <a:t>)</a:t>
            </a:r>
            <a:endParaRPr lang="ru-RU" sz="2800" b="1" dirty="0"/>
          </a:p>
        </p:txBody>
      </p:sp>
      <p:graphicFrame>
        <p:nvGraphicFramePr>
          <p:cNvPr id="6" name="Object 5"/>
          <p:cNvGraphicFramePr>
            <a:graphicFrameLocks noChangeAspect="1"/>
          </p:cNvGraphicFramePr>
          <p:nvPr>
            <p:extLst>
              <p:ext uri="{D42A27DB-BD31-4B8C-83A1-F6EECF244321}">
                <p14:modId xmlns:p14="http://schemas.microsoft.com/office/powerpoint/2010/main" val="4124866137"/>
              </p:ext>
            </p:extLst>
          </p:nvPr>
        </p:nvGraphicFramePr>
        <p:xfrm>
          <a:off x="1097280" y="1863917"/>
          <a:ext cx="6842174" cy="3004793"/>
        </p:xfrm>
        <a:graphic>
          <a:graphicData uri="http://schemas.openxmlformats.org/presentationml/2006/ole">
            <mc:AlternateContent xmlns:mc="http://schemas.openxmlformats.org/markup-compatibility/2006">
              <mc:Choice xmlns:v="urn:schemas-microsoft-com:vml" Requires="v">
                <p:oleObj spid="_x0000_s4212" name="Document" r:id="rId5" imgW="6105772" imgH="2680610" progId="Word.Document.12">
                  <p:embed/>
                </p:oleObj>
              </mc:Choice>
              <mc:Fallback>
                <p:oleObj name="Document" r:id="rId5" imgW="6105772" imgH="2680610" progId="Word.Document.12">
                  <p:embed/>
                  <p:pic>
                    <p:nvPicPr>
                      <p:cNvPr id="0" name=""/>
                      <p:cNvPicPr/>
                      <p:nvPr/>
                    </p:nvPicPr>
                    <p:blipFill>
                      <a:blip r:embed="rId6"/>
                      <a:stretch>
                        <a:fillRect/>
                      </a:stretch>
                    </p:blipFill>
                    <p:spPr>
                      <a:xfrm>
                        <a:off x="1097280" y="1863917"/>
                        <a:ext cx="6842174" cy="3004793"/>
                      </a:xfrm>
                      <a:prstGeom prst="rect">
                        <a:avLst/>
                      </a:prstGeom>
                    </p:spPr>
                  </p:pic>
                </p:oleObj>
              </mc:Fallback>
            </mc:AlternateContent>
          </a:graphicData>
        </a:graphic>
      </p:graphicFrame>
    </p:spTree>
    <p:extLst>
      <p:ext uri="{BB962C8B-B14F-4D97-AF65-F5344CB8AC3E}">
        <p14:creationId xmlns:p14="http://schemas.microsoft.com/office/powerpoint/2010/main" val="134528004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p:nvPr/>
        </p:nvPicPr>
        <p:blipFill>
          <a:blip r:embed="rId2"/>
          <a:stretch>
            <a:fillRect/>
          </a:stretch>
        </p:blipFill>
        <p:spPr>
          <a:xfrm>
            <a:off x="0" y="210064"/>
            <a:ext cx="12192000" cy="6647936"/>
          </a:xfrm>
          <a:prstGeom prst="rect">
            <a:avLst/>
          </a:prstGeom>
        </p:spPr>
      </p:pic>
    </p:spTree>
    <p:extLst>
      <p:ext uri="{BB962C8B-B14F-4D97-AF65-F5344CB8AC3E}">
        <p14:creationId xmlns:p14="http://schemas.microsoft.com/office/powerpoint/2010/main" val="108737914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834" y="0"/>
            <a:ext cx="6450229" cy="1853514"/>
          </a:xfrm>
          <a:prstGeom prst="rect">
            <a:avLst/>
          </a:prstGeom>
        </p:spPr>
      </p:pic>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833" y="1853513"/>
            <a:ext cx="9306819" cy="4794422"/>
          </a:xfrm>
          <a:prstGeom prst="rect">
            <a:avLst/>
          </a:prstGeom>
        </p:spPr>
      </p:pic>
    </p:spTree>
    <p:extLst>
      <p:ext uri="{BB962C8B-B14F-4D97-AF65-F5344CB8AC3E}">
        <p14:creationId xmlns:p14="http://schemas.microsoft.com/office/powerpoint/2010/main" val="120539217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42819" y="278712"/>
            <a:ext cx="3204723" cy="584775"/>
          </a:xfrm>
          <a:prstGeom prst="rect">
            <a:avLst/>
          </a:prstGeom>
        </p:spPr>
        <p:txBody>
          <a:bodyPr wrap="none">
            <a:spAutoFit/>
          </a:bodyPr>
          <a:lstStyle/>
          <a:p>
            <a:r>
              <a:rPr lang="en-US" sz="3200" kern="1800" spc="-10" dirty="0">
                <a:solidFill>
                  <a:srgbClr val="172B4D"/>
                </a:solidFill>
                <a:latin typeface="Segoe UI" panose="020B0502040204020203" pitchFamily="34" charset="0"/>
                <a:ea typeface="Times New Roman" panose="02020603050405020304" pitchFamily="18" charset="0"/>
              </a:rPr>
              <a:t>Upload Tax Form</a:t>
            </a:r>
            <a:endParaRPr lang="ru-RU" sz="3200" dirty="0"/>
          </a:p>
        </p:txBody>
      </p:sp>
      <p:pic>
        <p:nvPicPr>
          <p:cNvPr id="3" name="Рисунок 2"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819" y="1202585"/>
            <a:ext cx="8589620" cy="4802799"/>
          </a:xfrm>
          <a:prstGeom prst="rect">
            <a:avLst/>
          </a:prstGeom>
        </p:spPr>
      </p:pic>
    </p:spTree>
    <p:extLst>
      <p:ext uri="{BB962C8B-B14F-4D97-AF65-F5344CB8AC3E}">
        <p14:creationId xmlns:p14="http://schemas.microsoft.com/office/powerpoint/2010/main" val="133351090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921578" cy="6766124"/>
          </a:xfrm>
          <a:prstGeom prst="rect">
            <a:avLst/>
          </a:prstGeom>
        </p:spPr>
      </p:pic>
    </p:spTree>
    <p:extLst>
      <p:ext uri="{BB962C8B-B14F-4D97-AF65-F5344CB8AC3E}">
        <p14:creationId xmlns:p14="http://schemas.microsoft.com/office/powerpoint/2010/main" val="181561674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140" y="391802"/>
            <a:ext cx="11892530" cy="4303765"/>
          </a:xfrm>
          <a:prstGeom prst="rect">
            <a:avLst/>
          </a:prstGeom>
        </p:spPr>
      </p:pic>
    </p:spTree>
    <p:extLst>
      <p:ext uri="{BB962C8B-B14F-4D97-AF65-F5344CB8AC3E}">
        <p14:creationId xmlns:p14="http://schemas.microsoft.com/office/powerpoint/2010/main" val="161467717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977" cy="4596714"/>
          </a:xfrm>
          <a:prstGeom prst="rect">
            <a:avLst/>
          </a:prstGeom>
        </p:spPr>
      </p:pic>
    </p:spTree>
    <p:extLst>
      <p:ext uri="{BB962C8B-B14F-4D97-AF65-F5344CB8AC3E}">
        <p14:creationId xmlns:p14="http://schemas.microsoft.com/office/powerpoint/2010/main" val="326254042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465276" cy="5801299"/>
          </a:xfrm>
          <a:prstGeom prst="rect">
            <a:avLst/>
          </a:prstGeom>
        </p:spPr>
      </p:pic>
    </p:spTree>
    <p:extLst>
      <p:ext uri="{BB962C8B-B14F-4D97-AF65-F5344CB8AC3E}">
        <p14:creationId xmlns:p14="http://schemas.microsoft.com/office/powerpoint/2010/main" val="415289826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0464119" cy="5733535"/>
          </a:xfrm>
          <a:prstGeom prst="rect">
            <a:avLst/>
          </a:prstGeom>
        </p:spPr>
      </p:pic>
    </p:spTree>
    <p:extLst>
      <p:ext uri="{BB962C8B-B14F-4D97-AF65-F5344CB8AC3E}">
        <p14:creationId xmlns:p14="http://schemas.microsoft.com/office/powerpoint/2010/main" val="74848730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7957751" cy="6325392"/>
          </a:xfrm>
          <a:prstGeom prst="rect">
            <a:avLst/>
          </a:prstGeom>
        </p:spPr>
      </p:pic>
    </p:spTree>
    <p:extLst>
      <p:ext uri="{BB962C8B-B14F-4D97-AF65-F5344CB8AC3E}">
        <p14:creationId xmlns:p14="http://schemas.microsoft.com/office/powerpoint/2010/main" val="143423487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51629" y="278711"/>
            <a:ext cx="6914144" cy="584775"/>
          </a:xfrm>
          <a:prstGeom prst="rect">
            <a:avLst/>
          </a:prstGeom>
        </p:spPr>
        <p:txBody>
          <a:bodyPr wrap="square">
            <a:spAutoFit/>
          </a:bodyPr>
          <a:lstStyle/>
          <a:p>
            <a:r>
              <a:rPr lang="en-US" sz="3200" kern="1800" spc="-10" dirty="0">
                <a:solidFill>
                  <a:srgbClr val="172B4D"/>
                </a:solidFill>
                <a:latin typeface="Segoe UI" panose="020B0502040204020203" pitchFamily="34" charset="0"/>
                <a:ea typeface="Times New Roman" panose="02020603050405020304" pitchFamily="18" charset="0"/>
              </a:rPr>
              <a:t>A7.3 - Get Payment Method</a:t>
            </a:r>
            <a:endParaRPr lang="ru-RU" sz="3200" dirty="0"/>
          </a:p>
        </p:txBody>
      </p:sp>
      <p:pic>
        <p:nvPicPr>
          <p:cNvPr id="3" name="Рисунок 2"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29" y="863486"/>
            <a:ext cx="6172739" cy="5539638"/>
          </a:xfrm>
          <a:prstGeom prst="rect">
            <a:avLst/>
          </a:prstGeom>
        </p:spPr>
      </p:pic>
    </p:spTree>
    <p:extLst>
      <p:ext uri="{BB962C8B-B14F-4D97-AF65-F5344CB8AC3E}">
        <p14:creationId xmlns:p14="http://schemas.microsoft.com/office/powerpoint/2010/main" val="23193292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Модель </a:t>
            </a:r>
            <a:r>
              <a:rPr lang="en-US" dirty="0"/>
              <a:t>OSI </a:t>
            </a:r>
            <a:r>
              <a:rPr lang="ru-RU" dirty="0" smtClean="0"/>
              <a:t>– уровень 2</a:t>
            </a:r>
            <a:r>
              <a:rPr lang="en-US" dirty="0" smtClean="0"/>
              <a:t> </a:t>
            </a:r>
            <a:endParaRPr lang="ru-RU" dirty="0"/>
          </a:p>
        </p:txBody>
      </p:sp>
      <p:sp>
        <p:nvSpPr>
          <p:cNvPr id="5" name="Content Placeholder 4"/>
          <p:cNvSpPr>
            <a:spLocks noGrp="1"/>
          </p:cNvSpPr>
          <p:nvPr>
            <p:ph idx="1"/>
          </p:nvPr>
        </p:nvSpPr>
        <p:spPr>
          <a:xfrm>
            <a:off x="1097280" y="4870938"/>
            <a:ext cx="10058400" cy="1301262"/>
          </a:xfrm>
        </p:spPr>
        <p:txBody>
          <a:bodyPr>
            <a:noAutofit/>
          </a:bodyPr>
          <a:lstStyle/>
          <a:p>
            <a:pPr marL="0" indent="0">
              <a:buNone/>
            </a:pPr>
            <a:r>
              <a:rPr lang="ru-RU" sz="2800" i="1" dirty="0"/>
              <a:t>Канальный уровень</a:t>
            </a:r>
            <a:r>
              <a:rPr lang="ru-RU" sz="2800" dirty="0"/>
              <a:t> </a:t>
            </a:r>
            <a:r>
              <a:rPr lang="ru-RU" sz="2800" dirty="0" smtClean="0"/>
              <a:t>осуществляет </a:t>
            </a:r>
            <a:r>
              <a:rPr lang="ru-RU" sz="2800" dirty="0"/>
              <a:t>логическое управление </a:t>
            </a:r>
            <a:r>
              <a:rPr lang="ru-RU" sz="2800" dirty="0" smtClean="0"/>
              <a:t>физическими </a:t>
            </a:r>
            <a:r>
              <a:rPr lang="ru-RU" sz="2800" dirty="0"/>
              <a:t>устройствами и повышение достоверности </a:t>
            </a:r>
            <a:r>
              <a:rPr lang="ru-RU" sz="2800" dirty="0" smtClean="0"/>
              <a:t>передачи – контроль и </a:t>
            </a:r>
            <a:r>
              <a:rPr lang="ru-RU" sz="2800" dirty="0"/>
              <a:t>исправление </a:t>
            </a:r>
            <a:r>
              <a:rPr lang="ru-RU" sz="2800" dirty="0" smtClean="0"/>
              <a:t>ошибок</a:t>
            </a:r>
            <a:r>
              <a:rPr lang="en-US" sz="2800" dirty="0" smtClean="0"/>
              <a:t> </a:t>
            </a:r>
            <a:r>
              <a:rPr lang="en-US" sz="2800" b="1" dirty="0" smtClean="0"/>
              <a:t>(</a:t>
            </a:r>
            <a:r>
              <a:rPr lang="en-US" sz="2800" b="1" dirty="0"/>
              <a:t>PPP, IEEE </a:t>
            </a:r>
            <a:r>
              <a:rPr lang="en-US" sz="2800" b="1" dirty="0" smtClean="0"/>
              <a:t>802.</a:t>
            </a:r>
            <a:r>
              <a:rPr lang="ru-RU" sz="2800" b="1" dirty="0" smtClean="0"/>
              <a:t>3</a:t>
            </a:r>
            <a:r>
              <a:rPr lang="en-US" sz="2800" b="1" dirty="0" smtClean="0"/>
              <a:t>)</a:t>
            </a:r>
            <a:endParaRPr lang="ru-RU" sz="2800" b="1" dirty="0"/>
          </a:p>
        </p:txBody>
      </p:sp>
      <p:graphicFrame>
        <p:nvGraphicFramePr>
          <p:cNvPr id="6" name="Object 5"/>
          <p:cNvGraphicFramePr>
            <a:graphicFrameLocks noChangeAspect="1"/>
          </p:cNvGraphicFramePr>
          <p:nvPr>
            <p:extLst>
              <p:ext uri="{D42A27DB-BD31-4B8C-83A1-F6EECF244321}">
                <p14:modId xmlns:p14="http://schemas.microsoft.com/office/powerpoint/2010/main" val="4124866137"/>
              </p:ext>
            </p:extLst>
          </p:nvPr>
        </p:nvGraphicFramePr>
        <p:xfrm>
          <a:off x="1097280" y="1863917"/>
          <a:ext cx="6842174" cy="3004793"/>
        </p:xfrm>
        <a:graphic>
          <a:graphicData uri="http://schemas.openxmlformats.org/presentationml/2006/ole">
            <mc:AlternateContent xmlns:mc="http://schemas.openxmlformats.org/markup-compatibility/2006">
              <mc:Choice xmlns:v="urn:schemas-microsoft-com:vml" Requires="v">
                <p:oleObj spid="_x0000_s5236" name="Document" r:id="rId5" imgW="6105772" imgH="2680610" progId="Word.Document.12">
                  <p:embed/>
                </p:oleObj>
              </mc:Choice>
              <mc:Fallback>
                <p:oleObj name="Document" r:id="rId5" imgW="6105772" imgH="2680610" progId="Word.Document.12">
                  <p:embed/>
                  <p:pic>
                    <p:nvPicPr>
                      <p:cNvPr id="0" name=""/>
                      <p:cNvPicPr/>
                      <p:nvPr/>
                    </p:nvPicPr>
                    <p:blipFill>
                      <a:blip r:embed="rId6"/>
                      <a:stretch>
                        <a:fillRect/>
                      </a:stretch>
                    </p:blipFill>
                    <p:spPr>
                      <a:xfrm>
                        <a:off x="1097280" y="1863917"/>
                        <a:ext cx="6842174" cy="3004793"/>
                      </a:xfrm>
                      <a:prstGeom prst="rect">
                        <a:avLst/>
                      </a:prstGeom>
                    </p:spPr>
                  </p:pic>
                </p:oleObj>
              </mc:Fallback>
            </mc:AlternateContent>
          </a:graphicData>
        </a:graphic>
      </p:graphicFrame>
    </p:spTree>
    <p:extLst>
      <p:ext uri="{BB962C8B-B14F-4D97-AF65-F5344CB8AC3E}">
        <p14:creationId xmlns:p14="http://schemas.microsoft.com/office/powerpoint/2010/main" val="176465349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20130" y="208976"/>
            <a:ext cx="706475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3200" b="0" i="0" u="none" strike="noStrike" cap="none" normalizeH="0" baseline="0" smtClean="0">
                <a:ln>
                  <a:noFill/>
                </a:ln>
                <a:solidFill>
                  <a:srgbClr val="172B4D"/>
                </a:solidFill>
                <a:effectLst/>
                <a:latin typeface="Segoe UI" panose="020B0502040204020203" pitchFamily="34" charset="0"/>
                <a:ea typeface="Times New Roman" panose="02020603050405020304" pitchFamily="18" charset="0"/>
                <a:cs typeface="Segoe UI" panose="020B0502040204020203" pitchFamily="34" charset="0"/>
              </a:rPr>
              <a:t>A8.2 - Change Tax Form Review Status</a:t>
            </a:r>
            <a:endParaRPr kumimoji="0" lang="ru-RU" altLang="ru-RU" sz="32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3200" b="0" i="0" u="none" strike="noStrike" cap="none" normalizeH="0" baseline="0" smtClean="0">
              <a:ln>
                <a:noFill/>
              </a:ln>
              <a:solidFill>
                <a:schemeClr val="tx1"/>
              </a:solidFill>
              <a:effectLst/>
              <a:latin typeface="Arial" panose="020B0604020202020204" pitchFamily="34" charset="0"/>
            </a:endParaRPr>
          </a:p>
        </p:txBody>
      </p:sp>
      <p:sp>
        <p:nvSpPr>
          <p:cNvPr id="3" name="Прямоугольник 2" descr="https://cdn-cashy-static-assets.lucidchart.com/atlassian/cloud/v1/lucidchart-secondary-22x22.svg"/>
          <p:cNvSpPr>
            <a:spLocks noChangeAspect="1" noChangeArrowheads="1"/>
          </p:cNvSpPr>
          <p:nvPr/>
        </p:nvSpPr>
        <p:spPr bwMode="auto">
          <a:xfrm>
            <a:off x="420130" y="518985"/>
            <a:ext cx="3016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ru-RU" sz="3200"/>
          </a:p>
        </p:txBody>
      </p:sp>
      <p:sp>
        <p:nvSpPr>
          <p:cNvPr id="4" name="Rectangle 3"/>
          <p:cNvSpPr>
            <a:spLocks noChangeArrowheads="1"/>
          </p:cNvSpPr>
          <p:nvPr/>
        </p:nvSpPr>
        <p:spPr bwMode="auto">
          <a:xfrm>
            <a:off x="420130" y="985423"/>
            <a:ext cx="184731"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sz="3200"/>
          </a:p>
        </p:txBody>
      </p:sp>
      <p:pic>
        <p:nvPicPr>
          <p:cNvPr id="5" name="Рисунок 4"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495" y="1130618"/>
            <a:ext cx="9727802" cy="5072473"/>
          </a:xfrm>
          <a:prstGeom prst="rect">
            <a:avLst/>
          </a:prstGeom>
        </p:spPr>
      </p:pic>
    </p:spTree>
    <p:extLst>
      <p:ext uri="{BB962C8B-B14F-4D97-AF65-F5344CB8AC3E}">
        <p14:creationId xmlns:p14="http://schemas.microsoft.com/office/powerpoint/2010/main" val="380481826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73251" y="381415"/>
            <a:ext cx="3453446" cy="401777"/>
          </a:xfrm>
          <a:prstGeom prst="rect">
            <a:avLst/>
          </a:prstGeom>
        </p:spPr>
        <p:txBody>
          <a:bodyPr wrap="none">
            <a:spAutoFit/>
          </a:bodyPr>
          <a:lstStyle/>
          <a:p>
            <a:pPr>
              <a:lnSpc>
                <a:spcPts val="2100"/>
              </a:lnSpc>
              <a:spcAft>
                <a:spcPts val="0"/>
              </a:spcAft>
            </a:pPr>
            <a:r>
              <a:rPr lang="ru-RU" sz="3600" spc="-10" dirty="0">
                <a:solidFill>
                  <a:srgbClr val="172B4D"/>
                </a:solidFill>
                <a:latin typeface="Segoe UI" panose="020B0502040204020203" pitchFamily="34" charset="0"/>
                <a:ea typeface="Times New Roman" panose="02020603050405020304" pitchFamily="18" charset="0"/>
              </a:rPr>
              <a:t>A9.1 - </a:t>
            </a:r>
            <a:r>
              <a:rPr lang="ru-RU" sz="3600" spc="-10" dirty="0" err="1">
                <a:solidFill>
                  <a:srgbClr val="172B4D"/>
                </a:solidFill>
                <a:latin typeface="Segoe UI" panose="020B0502040204020203" pitchFamily="34" charset="0"/>
                <a:ea typeface="Times New Roman" panose="02020603050405020304" pitchFamily="18" charset="0"/>
              </a:rPr>
              <a:t>Get</a:t>
            </a:r>
            <a:r>
              <a:rPr lang="ru-RU" sz="3600" spc="-10" dirty="0">
                <a:solidFill>
                  <a:srgbClr val="172B4D"/>
                </a:solidFill>
                <a:latin typeface="Segoe UI" panose="020B0502040204020203" pitchFamily="34" charset="0"/>
                <a:ea typeface="Times New Roman" panose="02020603050405020304" pitchFamily="18" charset="0"/>
              </a:rPr>
              <a:t> </a:t>
            </a:r>
            <a:r>
              <a:rPr lang="ru-RU" sz="3600" spc="-10" dirty="0" err="1">
                <a:solidFill>
                  <a:srgbClr val="172B4D"/>
                </a:solidFill>
                <a:latin typeface="Segoe UI" panose="020B0502040204020203" pitchFamily="34" charset="0"/>
                <a:ea typeface="Times New Roman" panose="02020603050405020304" pitchFamily="18" charset="0"/>
              </a:rPr>
              <a:t>Users</a:t>
            </a:r>
            <a:endParaRPr lang="ru-RU" sz="3600" b="1" dirty="0">
              <a:effectLst/>
              <a:latin typeface="Times New Roman" panose="02020603050405020304" pitchFamily="18" charset="0"/>
              <a:ea typeface="Times New Roman" panose="02020603050405020304" pitchFamily="18" charset="0"/>
            </a:endParaRPr>
          </a:p>
        </p:txBody>
      </p:sp>
      <p:pic>
        <p:nvPicPr>
          <p:cNvPr id="3" name="Рисунок 2"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586" y="1095250"/>
            <a:ext cx="5614376" cy="5570514"/>
          </a:xfrm>
          <a:prstGeom prst="rect">
            <a:avLst/>
          </a:prstGeom>
        </p:spPr>
      </p:pic>
    </p:spTree>
    <p:extLst>
      <p:ext uri="{BB962C8B-B14F-4D97-AF65-F5344CB8AC3E}">
        <p14:creationId xmlns:p14="http://schemas.microsoft.com/office/powerpoint/2010/main" val="179883611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3707"/>
            <a:ext cx="4594622" cy="3226758"/>
          </a:xfrm>
          <a:prstGeom prst="rect">
            <a:avLst/>
          </a:prstGeom>
        </p:spPr>
      </p:pic>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8065" y="0"/>
            <a:ext cx="3968359" cy="6553155"/>
          </a:xfrm>
          <a:prstGeom prst="rect">
            <a:avLst/>
          </a:prstGeom>
        </p:spPr>
      </p:pic>
    </p:spTree>
    <p:extLst>
      <p:ext uri="{BB962C8B-B14F-4D97-AF65-F5344CB8AC3E}">
        <p14:creationId xmlns:p14="http://schemas.microsoft.com/office/powerpoint/2010/main" val="85733284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HTTP</a:t>
            </a:r>
            <a:r>
              <a:rPr lang="ru-RU" dirty="0" smtClean="0"/>
              <a:t>-запрос – пример 1</a:t>
            </a:r>
            <a:endParaRPr lang="ru-RU" dirty="0"/>
          </a:p>
        </p:txBody>
      </p:sp>
      <p:sp>
        <p:nvSpPr>
          <p:cNvPr id="5" name="Content Placeholder 4"/>
          <p:cNvSpPr>
            <a:spLocks noGrp="1"/>
          </p:cNvSpPr>
          <p:nvPr>
            <p:ph idx="1"/>
          </p:nvPr>
        </p:nvSpPr>
        <p:spPr>
          <a:xfrm>
            <a:off x="1097279" y="1845734"/>
            <a:ext cx="10183251" cy="4326466"/>
          </a:xfrm>
        </p:spPr>
        <p:txBody>
          <a:bodyPr>
            <a:noAutofit/>
          </a:bodyPr>
          <a:lstStyle/>
          <a:p>
            <a:pPr>
              <a:lnSpc>
                <a:spcPct val="100000"/>
              </a:lnSpc>
              <a:spcBef>
                <a:spcPts val="0"/>
              </a:spcBef>
              <a:spcAft>
                <a:spcPts val="0"/>
              </a:spcAft>
            </a:pPr>
            <a:r>
              <a:rPr lang="en-US" sz="2800" b="1" dirty="0">
                <a:latin typeface="Consolas" panose="020B0609020204030204" pitchFamily="49" charset="0"/>
                <a:cs typeface="Consolas" panose="020B0609020204030204" pitchFamily="49" charset="0"/>
              </a:rPr>
              <a:t>GET</a:t>
            </a:r>
            <a:r>
              <a:rPr lang="ru-RU" sz="2800" dirty="0">
                <a:latin typeface="Consolas" panose="020B0609020204030204" pitchFamily="49" charset="0"/>
                <a:cs typeface="Consolas" panose="020B0609020204030204" pitchFamily="49" charset="0"/>
              </a:rPr>
              <a:t> </a:t>
            </a:r>
            <a:r>
              <a:rPr lang="en-US" sz="2800" dirty="0">
                <a:latin typeface="Consolas" panose="020B0609020204030204" pitchFamily="49" charset="0"/>
                <a:cs typeface="Consolas" panose="020B0609020204030204" pitchFamily="49" charset="0"/>
              </a:rPr>
              <a:t>/</a:t>
            </a:r>
            <a:r>
              <a:rPr lang="en-US" sz="2800" dirty="0" smtClean="0">
                <a:latin typeface="Consolas" panose="020B0609020204030204" pitchFamily="49" charset="0"/>
                <a:cs typeface="Consolas" panose="020B0609020204030204" pitchFamily="49" charset="0"/>
              </a:rPr>
              <a:t>wiki/</a:t>
            </a:r>
            <a:r>
              <a:rPr lang="en-US" sz="2800" dirty="0" err="1" smtClean="0">
                <a:latin typeface="Consolas" panose="020B0609020204030204" pitchFamily="49" charset="0"/>
                <a:cs typeface="Consolas" panose="020B0609020204030204" pitchFamily="49" charset="0"/>
              </a:rPr>
              <a:t>List_of_HTTP_header_fields</a:t>
            </a:r>
            <a:r>
              <a:rPr lang="ru-RU" sz="2800" dirty="0" smtClean="0">
                <a:latin typeface="Consolas" panose="020B0609020204030204" pitchFamily="49" charset="0"/>
                <a:cs typeface="Consolas" panose="020B0609020204030204" pitchFamily="49" charset="0"/>
              </a:rPr>
              <a:t> </a:t>
            </a:r>
            <a:r>
              <a:rPr lang="ru-RU" sz="2800" dirty="0">
                <a:latin typeface="Consolas" panose="020B0609020204030204" pitchFamily="49" charset="0"/>
                <a:cs typeface="Consolas" panose="020B0609020204030204" pitchFamily="49" charset="0"/>
              </a:rPr>
              <a:t>HTTP/</a:t>
            </a:r>
            <a:r>
              <a:rPr lang="en-US" sz="2800" dirty="0">
                <a:latin typeface="Consolas" panose="020B0609020204030204" pitchFamily="49" charset="0"/>
                <a:cs typeface="Consolas" panose="020B0609020204030204" pitchFamily="49" charset="0"/>
              </a:rPr>
              <a:t>1.1</a:t>
            </a:r>
          </a:p>
          <a:p>
            <a:pPr>
              <a:lnSpc>
                <a:spcPct val="100000"/>
              </a:lnSpc>
              <a:spcBef>
                <a:spcPts val="0"/>
              </a:spcBef>
              <a:spcAft>
                <a:spcPts val="0"/>
              </a:spcAft>
            </a:pPr>
            <a:r>
              <a:rPr lang="en-US" sz="2800" dirty="0">
                <a:latin typeface="Consolas" panose="020B0609020204030204" pitchFamily="49" charset="0"/>
                <a:cs typeface="Consolas" panose="020B0609020204030204" pitchFamily="49" charset="0"/>
              </a:rPr>
              <a:t>Host: en.wikipedia.org</a:t>
            </a:r>
            <a:endParaRPr lang="ru-RU" sz="2800" dirty="0">
              <a:latin typeface="Consolas" panose="020B0609020204030204" pitchFamily="49" charset="0"/>
              <a:cs typeface="Consolas" panose="020B0609020204030204" pitchFamily="49" charset="0"/>
            </a:endParaRPr>
          </a:p>
          <a:p>
            <a:pPr>
              <a:lnSpc>
                <a:spcPct val="100000"/>
              </a:lnSpc>
              <a:spcBef>
                <a:spcPts val="0"/>
              </a:spcBef>
              <a:spcAft>
                <a:spcPts val="0"/>
              </a:spcAft>
            </a:pPr>
            <a:r>
              <a:rPr lang="en-US" sz="2800" dirty="0">
                <a:latin typeface="Consolas" panose="020B0609020204030204" pitchFamily="49" charset="0"/>
                <a:cs typeface="Consolas" panose="020B0609020204030204" pitchFamily="49" charset="0"/>
              </a:rPr>
              <a:t>Accept-Language: </a:t>
            </a:r>
            <a:r>
              <a:rPr lang="en-US" sz="2800" dirty="0" err="1">
                <a:latin typeface="Consolas" panose="020B0609020204030204" pitchFamily="49" charset="0"/>
                <a:cs typeface="Consolas" panose="020B0609020204030204" pitchFamily="49" charset="0"/>
              </a:rPr>
              <a:t>en</a:t>
            </a:r>
            <a:r>
              <a:rPr lang="en-US" sz="2800" dirty="0">
                <a:latin typeface="Consolas" panose="020B0609020204030204" pitchFamily="49" charset="0"/>
                <a:cs typeface="Consolas" panose="020B0609020204030204" pitchFamily="49" charset="0"/>
              </a:rPr>
              <a:t>-US</a:t>
            </a:r>
            <a:endParaRPr lang="ru-RU" sz="2800" dirty="0">
              <a:latin typeface="Consolas" panose="020B0609020204030204" pitchFamily="49" charset="0"/>
              <a:cs typeface="Consolas" panose="020B0609020204030204" pitchFamily="49" charset="0"/>
            </a:endParaRPr>
          </a:p>
          <a:p>
            <a:pPr>
              <a:lnSpc>
                <a:spcPct val="100000"/>
              </a:lnSpc>
              <a:spcBef>
                <a:spcPts val="0"/>
              </a:spcBef>
              <a:spcAft>
                <a:spcPts val="0"/>
              </a:spcAft>
            </a:pPr>
            <a:r>
              <a:rPr lang="en-US" sz="2800" dirty="0">
                <a:latin typeface="Consolas" panose="020B0609020204030204" pitchFamily="49" charset="0"/>
                <a:cs typeface="Consolas" panose="020B0609020204030204" pitchFamily="49" charset="0"/>
              </a:rPr>
              <a:t>User-Agent: Mozilla/5.0</a:t>
            </a:r>
            <a:endParaRPr lang="ru-RU" sz="2800" dirty="0">
              <a:latin typeface="Consolas" panose="020B0609020204030204" pitchFamily="49" charset="0"/>
              <a:cs typeface="Consolas" panose="020B0609020204030204" pitchFamily="49" charset="0"/>
            </a:endParaRPr>
          </a:p>
          <a:p>
            <a:endParaRPr lang="ru-RU" sz="3200" dirty="0" smtClean="0"/>
          </a:p>
        </p:txBody>
      </p:sp>
    </p:spTree>
    <p:extLst>
      <p:ext uri="{BB962C8B-B14F-4D97-AF65-F5344CB8AC3E}">
        <p14:creationId xmlns:p14="http://schemas.microsoft.com/office/powerpoint/2010/main" val="336325917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HTTP</a:t>
            </a:r>
            <a:r>
              <a:rPr lang="ru-RU" dirty="0" smtClean="0"/>
              <a:t>-запрос – пример </a:t>
            </a:r>
            <a:r>
              <a:rPr lang="en-US" dirty="0" smtClean="0"/>
              <a:t>2</a:t>
            </a:r>
            <a:endParaRPr lang="ru-RU" dirty="0"/>
          </a:p>
        </p:txBody>
      </p:sp>
      <p:sp>
        <p:nvSpPr>
          <p:cNvPr id="5" name="Content Placeholder 4"/>
          <p:cNvSpPr>
            <a:spLocks noGrp="1"/>
          </p:cNvSpPr>
          <p:nvPr>
            <p:ph idx="1"/>
          </p:nvPr>
        </p:nvSpPr>
        <p:spPr>
          <a:xfrm>
            <a:off x="1097279" y="1845734"/>
            <a:ext cx="10183251" cy="4326466"/>
          </a:xfrm>
        </p:spPr>
        <p:txBody>
          <a:bodyPr>
            <a:noAutofit/>
          </a:bodyPr>
          <a:lstStyle/>
          <a:p>
            <a:pPr>
              <a:lnSpc>
                <a:spcPct val="100000"/>
              </a:lnSpc>
              <a:spcBef>
                <a:spcPts val="0"/>
              </a:spcBef>
              <a:spcAft>
                <a:spcPts val="0"/>
              </a:spcAft>
            </a:pPr>
            <a:r>
              <a:rPr lang="en-US" sz="2800" b="1" dirty="0">
                <a:latin typeface="Consolas" panose="020B0609020204030204" pitchFamily="49" charset="0"/>
                <a:cs typeface="Consolas" panose="020B0609020204030204" pitchFamily="49" charset="0"/>
              </a:rPr>
              <a:t>POST</a:t>
            </a:r>
            <a:r>
              <a:rPr lang="ru-RU" sz="2800" dirty="0">
                <a:latin typeface="Consolas" panose="020B0609020204030204" pitchFamily="49" charset="0"/>
                <a:cs typeface="Consolas" panose="020B0609020204030204" pitchFamily="49" charset="0"/>
              </a:rPr>
              <a:t> </a:t>
            </a:r>
            <a:r>
              <a:rPr lang="en-US" sz="2800" dirty="0">
                <a:latin typeface="Consolas" panose="020B0609020204030204" pitchFamily="49" charset="0"/>
                <a:cs typeface="Consolas" panose="020B0609020204030204" pitchFamily="49" charset="0"/>
              </a:rPr>
              <a:t>/login.aspx</a:t>
            </a:r>
            <a:r>
              <a:rPr lang="ru-RU" sz="2800" dirty="0">
                <a:latin typeface="Consolas" panose="020B0609020204030204" pitchFamily="49" charset="0"/>
                <a:cs typeface="Consolas" panose="020B0609020204030204" pitchFamily="49" charset="0"/>
              </a:rPr>
              <a:t> HTTP/</a:t>
            </a:r>
            <a:r>
              <a:rPr lang="en-US" sz="2800" dirty="0">
                <a:latin typeface="Consolas" panose="020B0609020204030204" pitchFamily="49" charset="0"/>
                <a:cs typeface="Consolas" panose="020B0609020204030204" pitchFamily="49" charset="0"/>
              </a:rPr>
              <a:t>1.1</a:t>
            </a:r>
          </a:p>
          <a:p>
            <a:pPr>
              <a:lnSpc>
                <a:spcPct val="100000"/>
              </a:lnSpc>
              <a:spcBef>
                <a:spcPts val="0"/>
              </a:spcBef>
              <a:spcAft>
                <a:spcPts val="0"/>
              </a:spcAft>
            </a:pPr>
            <a:r>
              <a:rPr lang="en-US" sz="2800" dirty="0">
                <a:latin typeface="Consolas" panose="020B0609020204030204" pitchFamily="49" charset="0"/>
                <a:cs typeface="Consolas" panose="020B0609020204030204" pitchFamily="49" charset="0"/>
              </a:rPr>
              <a:t>Host: mysite.azure.com</a:t>
            </a:r>
            <a:endParaRPr lang="ru-RU" sz="2800" dirty="0">
              <a:latin typeface="Consolas" panose="020B0609020204030204" pitchFamily="49" charset="0"/>
              <a:cs typeface="Consolas" panose="020B0609020204030204" pitchFamily="49" charset="0"/>
            </a:endParaRPr>
          </a:p>
          <a:p>
            <a:pPr>
              <a:lnSpc>
                <a:spcPct val="100000"/>
              </a:lnSpc>
              <a:spcBef>
                <a:spcPts val="0"/>
              </a:spcBef>
              <a:spcAft>
                <a:spcPts val="0"/>
              </a:spcAft>
            </a:pPr>
            <a:r>
              <a:rPr lang="en-US" sz="2800" dirty="0">
                <a:latin typeface="Consolas" panose="020B0609020204030204" pitchFamily="49" charset="0"/>
                <a:cs typeface="Consolas" panose="020B0609020204030204" pitchFamily="49" charset="0"/>
              </a:rPr>
              <a:t>User-Agent: Mozilla/5.0</a:t>
            </a:r>
          </a:p>
          <a:p>
            <a:pPr>
              <a:lnSpc>
                <a:spcPct val="100000"/>
              </a:lnSpc>
              <a:spcBef>
                <a:spcPts val="0"/>
              </a:spcBef>
              <a:spcAft>
                <a:spcPts val="0"/>
              </a:spcAft>
            </a:pPr>
            <a:r>
              <a:rPr lang="en-US" sz="2800" dirty="0">
                <a:latin typeface="Consolas" panose="020B0609020204030204" pitchFamily="49" charset="0"/>
                <a:cs typeface="Consolas" panose="020B0609020204030204" pitchFamily="49" charset="0"/>
              </a:rPr>
              <a:t>Content-Length: </a:t>
            </a:r>
            <a:r>
              <a:rPr lang="en-US" sz="2800" dirty="0" smtClean="0">
                <a:latin typeface="Consolas" panose="020B0609020204030204" pitchFamily="49" charset="0"/>
                <a:cs typeface="Consolas" panose="020B0609020204030204" pitchFamily="49" charset="0"/>
              </a:rPr>
              <a:t>22</a:t>
            </a:r>
          </a:p>
          <a:p>
            <a:pPr>
              <a:lnSpc>
                <a:spcPct val="100000"/>
              </a:lnSpc>
              <a:spcBef>
                <a:spcPts val="0"/>
              </a:spcBef>
              <a:spcAft>
                <a:spcPts val="0"/>
              </a:spcAft>
            </a:pPr>
            <a:endParaRPr lang="en-US" sz="2800" dirty="0">
              <a:latin typeface="Consolas" panose="020B0609020204030204" pitchFamily="49" charset="0"/>
              <a:cs typeface="Consolas" panose="020B0609020204030204" pitchFamily="49" charset="0"/>
            </a:endParaRPr>
          </a:p>
          <a:p>
            <a:pPr>
              <a:lnSpc>
                <a:spcPct val="100000"/>
              </a:lnSpc>
              <a:spcBef>
                <a:spcPts val="0"/>
              </a:spcBef>
              <a:spcAft>
                <a:spcPts val="0"/>
              </a:spcAft>
            </a:pPr>
            <a:r>
              <a:rPr lang="en-US" sz="2800" dirty="0" smtClean="0">
                <a:latin typeface="Consolas" panose="020B0609020204030204" pitchFamily="49" charset="0"/>
                <a:cs typeface="Consolas" panose="020B0609020204030204" pitchFamily="49" charset="0"/>
              </a:rPr>
              <a:t>User=</a:t>
            </a:r>
            <a:r>
              <a:rPr lang="en-US" sz="2800" dirty="0" err="1" smtClean="0">
                <a:latin typeface="Consolas" panose="020B0609020204030204" pitchFamily="49" charset="0"/>
                <a:cs typeface="Consolas" panose="020B0609020204030204" pitchFamily="49" charset="0"/>
              </a:rPr>
              <a:t>TEST&amp;Pass</a:t>
            </a:r>
            <a:r>
              <a:rPr lang="en-US" sz="2800" dirty="0" smtClean="0">
                <a:latin typeface="Consolas" panose="020B0609020204030204" pitchFamily="49" charset="0"/>
                <a:cs typeface="Consolas" panose="020B0609020204030204" pitchFamily="49" charset="0"/>
              </a:rPr>
              <a:t>=123456</a:t>
            </a:r>
            <a:endParaRPr lang="ru-RU" sz="2800" dirty="0" smtClean="0">
              <a:latin typeface="Consolas" panose="020B0609020204030204" pitchFamily="49" charset="0"/>
              <a:cs typeface="Consolas" panose="020B0609020204030204" pitchFamily="49" charset="0"/>
            </a:endParaRPr>
          </a:p>
          <a:p>
            <a:endParaRPr lang="ru-RU" sz="3200" dirty="0" smtClean="0"/>
          </a:p>
        </p:txBody>
      </p:sp>
    </p:spTree>
    <p:extLst>
      <p:ext uri="{BB962C8B-B14F-4D97-AF65-F5344CB8AC3E}">
        <p14:creationId xmlns:p14="http://schemas.microsoft.com/office/powerpoint/2010/main" val="54889900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HTTP</a:t>
            </a:r>
            <a:r>
              <a:rPr lang="ru-RU" dirty="0"/>
              <a:t>-ответ</a:t>
            </a:r>
            <a:r>
              <a:rPr lang="en-US" dirty="0" smtClean="0"/>
              <a:t> – </a:t>
            </a:r>
            <a:r>
              <a:rPr lang="ru-RU" dirty="0" smtClean="0"/>
              <a:t>пример 1</a:t>
            </a:r>
            <a:endParaRPr lang="ru-RU" dirty="0"/>
          </a:p>
        </p:txBody>
      </p:sp>
      <p:sp>
        <p:nvSpPr>
          <p:cNvPr id="5" name="Content Placeholder 4"/>
          <p:cNvSpPr>
            <a:spLocks noGrp="1"/>
          </p:cNvSpPr>
          <p:nvPr>
            <p:ph idx="1"/>
          </p:nvPr>
        </p:nvSpPr>
        <p:spPr>
          <a:xfrm>
            <a:off x="1097280" y="1737360"/>
            <a:ext cx="10183251" cy="4326466"/>
          </a:xfrm>
        </p:spPr>
        <p:txBody>
          <a:bodyPr>
            <a:noAutofit/>
          </a:bodyPr>
          <a:lstStyle/>
          <a:p>
            <a:pPr>
              <a:lnSpc>
                <a:spcPct val="100000"/>
              </a:lnSpc>
              <a:spcBef>
                <a:spcPts val="0"/>
              </a:spcBef>
              <a:spcAft>
                <a:spcPts val="0"/>
              </a:spcAft>
            </a:pPr>
            <a:r>
              <a:rPr lang="en-US" dirty="0" smtClean="0"/>
              <a:t>HTTP/1.1 </a:t>
            </a:r>
            <a:r>
              <a:rPr lang="en-US" dirty="0"/>
              <a:t>301 Moved Permanently</a:t>
            </a:r>
          </a:p>
          <a:p>
            <a:pPr>
              <a:lnSpc>
                <a:spcPct val="100000"/>
              </a:lnSpc>
              <a:spcBef>
                <a:spcPts val="0"/>
              </a:spcBef>
              <a:spcAft>
                <a:spcPts val="0"/>
              </a:spcAft>
            </a:pPr>
            <a:r>
              <a:rPr lang="en-US" dirty="0"/>
              <a:t>Server: </a:t>
            </a:r>
            <a:r>
              <a:rPr lang="en-US" dirty="0" err="1"/>
              <a:t>nginx</a:t>
            </a:r>
            <a:endParaRPr lang="en-US" dirty="0"/>
          </a:p>
          <a:p>
            <a:pPr>
              <a:lnSpc>
                <a:spcPct val="100000"/>
              </a:lnSpc>
              <a:spcBef>
                <a:spcPts val="0"/>
              </a:spcBef>
              <a:spcAft>
                <a:spcPts val="0"/>
              </a:spcAft>
            </a:pPr>
            <a:r>
              <a:rPr lang="en-US" dirty="0"/>
              <a:t>Date: Mon, 18 May 2015 11:59:09 GMT</a:t>
            </a:r>
          </a:p>
          <a:p>
            <a:pPr>
              <a:lnSpc>
                <a:spcPct val="100000"/>
              </a:lnSpc>
              <a:spcBef>
                <a:spcPts val="0"/>
              </a:spcBef>
              <a:spcAft>
                <a:spcPts val="0"/>
              </a:spcAft>
            </a:pPr>
            <a:r>
              <a:rPr lang="en-US" dirty="0"/>
              <a:t>Content-Type: text/html</a:t>
            </a:r>
          </a:p>
          <a:p>
            <a:pPr>
              <a:lnSpc>
                <a:spcPct val="100000"/>
              </a:lnSpc>
              <a:spcBef>
                <a:spcPts val="0"/>
              </a:spcBef>
              <a:spcAft>
                <a:spcPts val="0"/>
              </a:spcAft>
            </a:pPr>
            <a:r>
              <a:rPr lang="en-US" dirty="0"/>
              <a:t>Content-Length: 178</a:t>
            </a:r>
          </a:p>
          <a:p>
            <a:pPr>
              <a:lnSpc>
                <a:spcPct val="100000"/>
              </a:lnSpc>
              <a:spcBef>
                <a:spcPts val="0"/>
              </a:spcBef>
              <a:spcAft>
                <a:spcPts val="0"/>
              </a:spcAft>
            </a:pPr>
            <a:r>
              <a:rPr lang="en-US" dirty="0"/>
              <a:t>Connection: close</a:t>
            </a:r>
          </a:p>
          <a:p>
            <a:pPr>
              <a:lnSpc>
                <a:spcPct val="100000"/>
              </a:lnSpc>
              <a:spcBef>
                <a:spcPts val="0"/>
              </a:spcBef>
              <a:spcAft>
                <a:spcPts val="0"/>
              </a:spcAft>
            </a:pPr>
            <a:r>
              <a:rPr lang="en-US" dirty="0"/>
              <a:t>Location: http://www.tut.by/index.html</a:t>
            </a:r>
          </a:p>
          <a:p>
            <a:pPr>
              <a:lnSpc>
                <a:spcPct val="100000"/>
              </a:lnSpc>
              <a:spcBef>
                <a:spcPts val="0"/>
              </a:spcBef>
              <a:spcAft>
                <a:spcPts val="0"/>
              </a:spcAft>
            </a:pPr>
            <a:endParaRPr lang="en-US" dirty="0"/>
          </a:p>
          <a:p>
            <a:pPr>
              <a:lnSpc>
                <a:spcPct val="100000"/>
              </a:lnSpc>
              <a:spcBef>
                <a:spcPts val="0"/>
              </a:spcBef>
              <a:spcAft>
                <a:spcPts val="0"/>
              </a:spcAft>
            </a:pPr>
            <a:r>
              <a:rPr lang="en-US" dirty="0"/>
              <a:t>&lt;html&gt;</a:t>
            </a:r>
          </a:p>
          <a:p>
            <a:pPr>
              <a:lnSpc>
                <a:spcPct val="100000"/>
              </a:lnSpc>
              <a:spcBef>
                <a:spcPts val="0"/>
              </a:spcBef>
              <a:spcAft>
                <a:spcPts val="0"/>
              </a:spcAft>
            </a:pPr>
            <a:r>
              <a:rPr lang="en-US" dirty="0"/>
              <a:t>&lt;head&gt;&lt;title&gt;301 Moved Permanently&lt;/title&gt;&lt;/head&gt;</a:t>
            </a:r>
          </a:p>
          <a:p>
            <a:pPr>
              <a:lnSpc>
                <a:spcPct val="100000"/>
              </a:lnSpc>
              <a:spcBef>
                <a:spcPts val="0"/>
              </a:spcBef>
              <a:spcAft>
                <a:spcPts val="0"/>
              </a:spcAft>
            </a:pPr>
            <a:r>
              <a:rPr lang="en-US" dirty="0"/>
              <a:t>&lt;body </a:t>
            </a:r>
            <a:r>
              <a:rPr lang="en-US" dirty="0" err="1"/>
              <a:t>bgcolor</a:t>
            </a:r>
            <a:r>
              <a:rPr lang="en-US" dirty="0"/>
              <a:t>="white"&gt;</a:t>
            </a:r>
          </a:p>
          <a:p>
            <a:pPr>
              <a:lnSpc>
                <a:spcPct val="100000"/>
              </a:lnSpc>
              <a:spcBef>
                <a:spcPts val="0"/>
              </a:spcBef>
              <a:spcAft>
                <a:spcPts val="0"/>
              </a:spcAft>
            </a:pPr>
            <a:r>
              <a:rPr lang="en-US" dirty="0"/>
              <a:t>&lt;center&gt;&lt;h1&gt;301 Moved Permanently&lt;/h1&gt;&lt;/center&gt;</a:t>
            </a:r>
          </a:p>
          <a:p>
            <a:pPr>
              <a:lnSpc>
                <a:spcPct val="100000"/>
              </a:lnSpc>
              <a:spcBef>
                <a:spcPts val="0"/>
              </a:spcBef>
              <a:spcAft>
                <a:spcPts val="0"/>
              </a:spcAft>
            </a:pPr>
            <a:r>
              <a:rPr lang="en-US" dirty="0"/>
              <a:t>&lt;</a:t>
            </a:r>
            <a:r>
              <a:rPr lang="en-US" dirty="0" err="1"/>
              <a:t>hr</a:t>
            </a:r>
            <a:r>
              <a:rPr lang="en-US" dirty="0"/>
              <a:t>&gt;&lt;center&gt;</a:t>
            </a:r>
            <a:r>
              <a:rPr lang="en-US" dirty="0" err="1"/>
              <a:t>nginx</a:t>
            </a:r>
            <a:r>
              <a:rPr lang="en-US" dirty="0"/>
              <a:t>&lt;/center&gt;</a:t>
            </a:r>
          </a:p>
          <a:p>
            <a:pPr>
              <a:lnSpc>
                <a:spcPct val="100000"/>
              </a:lnSpc>
              <a:spcBef>
                <a:spcPts val="0"/>
              </a:spcBef>
              <a:spcAft>
                <a:spcPts val="0"/>
              </a:spcAft>
            </a:pPr>
            <a:r>
              <a:rPr lang="en-US" dirty="0"/>
              <a:t>&lt;/body&gt;</a:t>
            </a:r>
          </a:p>
          <a:p>
            <a:pPr>
              <a:lnSpc>
                <a:spcPct val="100000"/>
              </a:lnSpc>
              <a:spcBef>
                <a:spcPts val="0"/>
              </a:spcBef>
              <a:spcAft>
                <a:spcPts val="0"/>
              </a:spcAft>
            </a:pPr>
            <a:r>
              <a:rPr lang="en-US" dirty="0"/>
              <a:t>&lt;/html&gt;</a:t>
            </a:r>
          </a:p>
        </p:txBody>
      </p:sp>
    </p:spTree>
    <p:extLst>
      <p:ext uri="{BB962C8B-B14F-4D97-AF65-F5344CB8AC3E}">
        <p14:creationId xmlns:p14="http://schemas.microsoft.com/office/powerpoint/2010/main" val="74157507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5982" y="661792"/>
            <a:ext cx="7569382" cy="4003302"/>
          </a:xfrm>
          <a:prstGeom prst="rect">
            <a:avLst/>
          </a:prstGeom>
        </p:spPr>
      </p:pic>
    </p:spTree>
    <p:extLst>
      <p:ext uri="{BB962C8B-B14F-4D97-AF65-F5344CB8AC3E}">
        <p14:creationId xmlns:p14="http://schemas.microsoft.com/office/powerpoint/2010/main" val="420534482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259" y="250382"/>
            <a:ext cx="8740588" cy="5830953"/>
          </a:xfrm>
          <a:prstGeom prst="rect">
            <a:avLst/>
          </a:prstGeom>
        </p:spPr>
      </p:pic>
    </p:spTree>
    <p:extLst>
      <p:ext uri="{BB962C8B-B14F-4D97-AF65-F5344CB8AC3E}">
        <p14:creationId xmlns:p14="http://schemas.microsoft.com/office/powerpoint/2010/main" val="11118256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4763" y="559610"/>
            <a:ext cx="7493397" cy="6298390"/>
          </a:xfrm>
          <a:prstGeom prst="rect">
            <a:avLst/>
          </a:prstGeom>
        </p:spPr>
      </p:pic>
      <p:sp>
        <p:nvSpPr>
          <p:cNvPr id="5" name="Прямоугольник 4"/>
          <p:cNvSpPr/>
          <p:nvPr/>
        </p:nvSpPr>
        <p:spPr>
          <a:xfrm>
            <a:off x="196683" y="166254"/>
            <a:ext cx="5176161" cy="369332"/>
          </a:xfrm>
          <a:prstGeom prst="rect">
            <a:avLst/>
          </a:prstGeom>
        </p:spPr>
        <p:txBody>
          <a:bodyPr wrap="none">
            <a:spAutoFit/>
          </a:bodyPr>
          <a:lstStyle/>
          <a:p>
            <a:r>
              <a:rPr lang="ru-RU" dirty="0">
                <a:solidFill>
                  <a:srgbClr val="4C6B87"/>
                </a:solidFill>
                <a:latin typeface="HelveticaNeueLight"/>
              </a:rPr>
              <a:t>Просмотр информации </a:t>
            </a:r>
            <a:r>
              <a:rPr lang="ru-RU" dirty="0" err="1">
                <a:solidFill>
                  <a:srgbClr val="4C6B87"/>
                </a:solidFill>
                <a:latin typeface="HelveticaNeueLight"/>
              </a:rPr>
              <a:t>Http</a:t>
            </a:r>
            <a:r>
              <a:rPr lang="ru-RU" dirty="0">
                <a:solidFill>
                  <a:srgbClr val="4C6B87"/>
                </a:solidFill>
                <a:latin typeface="HelveticaNeueLight"/>
              </a:rPr>
              <a:t> </a:t>
            </a:r>
            <a:r>
              <a:rPr lang="ru-RU" dirty="0" err="1">
                <a:solidFill>
                  <a:srgbClr val="4C6B87"/>
                </a:solidFill>
                <a:latin typeface="HelveticaNeueLight"/>
              </a:rPr>
              <a:t>Headers</a:t>
            </a:r>
            <a:r>
              <a:rPr lang="ru-RU" dirty="0">
                <a:solidFill>
                  <a:srgbClr val="4C6B87"/>
                </a:solidFill>
                <a:latin typeface="HelveticaNeueLight"/>
              </a:rPr>
              <a:t> в </a:t>
            </a:r>
            <a:r>
              <a:rPr lang="ru-RU" dirty="0" err="1">
                <a:solidFill>
                  <a:srgbClr val="4C6B87"/>
                </a:solidFill>
                <a:latin typeface="HelveticaNeueLight"/>
              </a:rPr>
              <a:t>Chrome</a:t>
            </a:r>
            <a:endParaRPr lang="ru-RU" dirty="0"/>
          </a:p>
        </p:txBody>
      </p:sp>
    </p:spTree>
    <p:extLst>
      <p:ext uri="{BB962C8B-B14F-4D97-AF65-F5344CB8AC3E}">
        <p14:creationId xmlns:p14="http://schemas.microsoft.com/office/powerpoint/2010/main" val="186111320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115" y="220144"/>
            <a:ext cx="9733328" cy="5681892"/>
          </a:xfrm>
          <a:prstGeom prst="rect">
            <a:avLst/>
          </a:prstGeom>
        </p:spPr>
      </p:pic>
    </p:spTree>
    <p:extLst>
      <p:ext uri="{BB962C8B-B14F-4D97-AF65-F5344CB8AC3E}">
        <p14:creationId xmlns:p14="http://schemas.microsoft.com/office/powerpoint/2010/main" val="405301276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4701</TotalTime>
  <Words>9066</Words>
  <Application>Microsoft Office PowerPoint</Application>
  <PresentationFormat>Широкоэкранный</PresentationFormat>
  <Paragraphs>1100</Paragraphs>
  <Slides>117</Slides>
  <Notes>58</Notes>
  <HiddenSlides>0</HiddenSlides>
  <MMClips>0</MMClips>
  <ScaleCrop>false</ScaleCrop>
  <HeadingPairs>
    <vt:vector size="8" baseType="variant">
      <vt:variant>
        <vt:lpstr>Использованные шрифты</vt:lpstr>
      </vt:variant>
      <vt:variant>
        <vt:i4>9</vt:i4>
      </vt:variant>
      <vt:variant>
        <vt:lpstr>Тема</vt:lpstr>
      </vt:variant>
      <vt:variant>
        <vt:i4>1</vt:i4>
      </vt:variant>
      <vt:variant>
        <vt:lpstr>Внедренные серверы OLE</vt:lpstr>
      </vt:variant>
      <vt:variant>
        <vt:i4>1</vt:i4>
      </vt:variant>
      <vt:variant>
        <vt:lpstr>Заголовки слайдов</vt:lpstr>
      </vt:variant>
      <vt:variant>
        <vt:i4>117</vt:i4>
      </vt:variant>
    </vt:vector>
  </HeadingPairs>
  <TitlesOfParts>
    <vt:vector size="128" baseType="lpstr">
      <vt:lpstr>Arial</vt:lpstr>
      <vt:lpstr>Calibri</vt:lpstr>
      <vt:lpstr>Calibri Light</vt:lpstr>
      <vt:lpstr>Consolas</vt:lpstr>
      <vt:lpstr>Courier New</vt:lpstr>
      <vt:lpstr>HelveticaNeueLight</vt:lpstr>
      <vt:lpstr>Inter</vt:lpstr>
      <vt:lpstr>Segoe UI</vt:lpstr>
      <vt:lpstr>Times New Roman</vt:lpstr>
      <vt:lpstr>Retrospect</vt:lpstr>
      <vt:lpstr>Document</vt:lpstr>
      <vt:lpstr>Избранные главы информатики</vt:lpstr>
      <vt:lpstr>Презентация PowerPoint</vt:lpstr>
      <vt:lpstr>Компьютерная сеть – определение</vt:lpstr>
      <vt:lpstr>Сети как открытые системы</vt:lpstr>
      <vt:lpstr>Модель OSI </vt:lpstr>
      <vt:lpstr>Модель OSI </vt:lpstr>
      <vt:lpstr>Модель OSI </vt:lpstr>
      <vt:lpstr>Модель OSI – уровень 1</vt:lpstr>
      <vt:lpstr>Модель OSI – уровень 2 </vt:lpstr>
      <vt:lpstr>Модель OSI – уровень 3 </vt:lpstr>
      <vt:lpstr>Модель OSI – уровень 4 </vt:lpstr>
      <vt:lpstr>Модель OSI – уровень 5</vt:lpstr>
      <vt:lpstr>Модель OSI – уровень 6</vt:lpstr>
      <vt:lpstr>Модель OSI – уровень 7</vt:lpstr>
      <vt:lpstr>Модель OSI</vt:lpstr>
      <vt:lpstr>Понятие  сетевого  протокола</vt:lpstr>
      <vt:lpstr>TCP/IP</vt:lpstr>
      <vt:lpstr>Уровни стека TCP/IP</vt:lpstr>
      <vt:lpstr>Коммуникация в TCP/IP</vt:lpstr>
      <vt:lpstr>Коммуникация в TCP/IP</vt:lpstr>
      <vt:lpstr>Передача информации по протоколу TCP/IP</vt:lpstr>
      <vt:lpstr>Идентификация участников</vt:lpstr>
      <vt:lpstr>Адрес узла</vt:lpstr>
      <vt:lpstr>Сетевые имена</vt:lpstr>
      <vt:lpstr>Идентификатор программы</vt:lpstr>
      <vt:lpstr>Идентификация участников – выводы</vt:lpstr>
      <vt:lpstr>Идентификация участников – схема</vt:lpstr>
      <vt:lpstr>Протокол IP (Internet Protocol)</vt:lpstr>
      <vt:lpstr>Передача данных по протоколу IP</vt:lpstr>
      <vt:lpstr>Адресация в IP-сетях</vt:lpstr>
      <vt:lpstr>Презентация PowerPoint</vt:lpstr>
      <vt:lpstr>Специальные адреса</vt:lpstr>
      <vt:lpstr>Специальные адреса</vt:lpstr>
      <vt:lpstr>Специальные адреса</vt:lpstr>
      <vt:lpstr>Специальные адреса</vt:lpstr>
      <vt:lpstr>Протоколы UDP и TCP</vt:lpstr>
      <vt:lpstr>Протокол UDP</vt:lpstr>
      <vt:lpstr>Протокол UDP</vt:lpstr>
      <vt:lpstr>Протокол TCP</vt:lpstr>
      <vt:lpstr>Протокол TCP</vt:lpstr>
      <vt:lpstr>Протокол TCP</vt:lpstr>
      <vt:lpstr>Использование UDP и TCP</vt:lpstr>
      <vt:lpstr>Символьные имена узлов сети</vt:lpstr>
      <vt:lpstr>Символьные имена узлов сети</vt:lpstr>
      <vt:lpstr>DNS - Система доменных имён</vt:lpstr>
      <vt:lpstr>DNS - Система доменных имён</vt:lpstr>
      <vt:lpstr>Система доменных имён</vt:lpstr>
      <vt:lpstr>Трансляция имён</vt:lpstr>
      <vt:lpstr>Алгоритм трансляции имён</vt:lpstr>
      <vt:lpstr>Uniform Resource Identifier (URI)</vt:lpstr>
      <vt:lpstr>URL и URN</vt:lpstr>
      <vt:lpstr>Структура абсолютного URI</vt:lpstr>
      <vt:lpstr>Презентация PowerPoint</vt:lpstr>
      <vt:lpstr>Презентация PowerPoint</vt:lpstr>
      <vt:lpstr>Презентация PowerPoint</vt:lpstr>
      <vt:lpstr>Презентация PowerPoint</vt:lpstr>
      <vt:lpstr>Презентация PowerPoint</vt:lpstr>
      <vt:lpstr>Структура абсолютного URI</vt:lpstr>
      <vt:lpstr>Протокол HTTP</vt:lpstr>
      <vt:lpstr>Протокол HTTP – факты</vt:lpstr>
      <vt:lpstr>Презентация PowerPoint</vt:lpstr>
      <vt:lpstr>Презентация PowerPoint</vt:lpstr>
      <vt:lpstr>HTTP-протокол</vt:lpstr>
      <vt:lpstr>Презентация PowerPoint</vt:lpstr>
      <vt:lpstr>Презентация PowerPoint</vt:lpstr>
      <vt:lpstr>Презентация PowerPoint</vt:lpstr>
      <vt:lpstr>Стартовая строка запроса</vt:lpstr>
      <vt:lpstr>Методы (глаголы) HTTP</vt:lpstr>
      <vt:lpstr>Примеры стартовых строк</vt:lpstr>
      <vt:lpstr>Стартовая строка ответа</vt:lpstr>
      <vt:lpstr>Презентация PowerPoint</vt:lpstr>
      <vt:lpstr>Коды состояния (Status Codes)</vt:lpstr>
      <vt:lpstr>Коды состояния – примеры</vt:lpstr>
      <vt:lpstr>Коды состояния – примеры</vt:lpstr>
      <vt:lpstr>Коды состояния – примеры</vt:lpstr>
      <vt:lpstr>Коды состояния – примеры</vt:lpstr>
      <vt:lpstr>HTTP-заголовки</vt:lpstr>
      <vt:lpstr>HTTP-заголовки </vt:lpstr>
      <vt:lpstr>HTTP-заголовки – примеры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HTTP-запрос – пример 1</vt:lpstr>
      <vt:lpstr>HTTP-запрос – пример 2</vt:lpstr>
      <vt:lpstr>HTTP-ответ – пример 1</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dc:creator>
  <cp:lastModifiedBy>ANNA</cp:lastModifiedBy>
  <cp:revision>383</cp:revision>
  <cp:lastPrinted>2016-01-26T13:20:45Z</cp:lastPrinted>
  <dcterms:created xsi:type="dcterms:W3CDTF">2015-03-09T11:51:14Z</dcterms:created>
  <dcterms:modified xsi:type="dcterms:W3CDTF">2023-05-12T11:40:26Z</dcterms:modified>
</cp:coreProperties>
</file>